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21"/>
  </p:notesMasterIdLst>
  <p:sldIdLst>
    <p:sldId id="256" r:id="rId2"/>
    <p:sldId id="273" r:id="rId3"/>
    <p:sldId id="278" r:id="rId4"/>
    <p:sldId id="289" r:id="rId5"/>
    <p:sldId id="288" r:id="rId6"/>
    <p:sldId id="277" r:id="rId7"/>
    <p:sldId id="258" r:id="rId8"/>
    <p:sldId id="259" r:id="rId9"/>
    <p:sldId id="286" r:id="rId10"/>
    <p:sldId id="280" r:id="rId11"/>
    <p:sldId id="279" r:id="rId12"/>
    <p:sldId id="287" r:id="rId13"/>
    <p:sldId id="281" r:id="rId14"/>
    <p:sldId id="265" r:id="rId15"/>
    <p:sldId id="264" r:id="rId16"/>
    <p:sldId id="266" r:id="rId17"/>
    <p:sldId id="267" r:id="rId18"/>
    <p:sldId id="290" r:id="rId19"/>
    <p:sldId id="28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15620"/>
    <p:restoredTop sz="97478" autoAdjust="0"/>
  </p:normalViewPr>
  <p:slideViewPr>
    <p:cSldViewPr showGuides="1">
      <p:cViewPr varScale="1">
        <p:scale>
          <a:sx n="194" d="100"/>
          <a:sy n="194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B15832-79C8-427B-AEE9-5B2F3ED77BC8}" type="datetimeFigureOut">
              <a:rPr lang="en-US" smtClean="0"/>
              <a:pPr/>
              <a:t>4/13/2009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3EBD6-85F9-4C76-8FD7-595A973BE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3EBD6-85F9-4C76-8FD7-595A973BE30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3EBD6-85F9-4C76-8FD7-595A973BE30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3EBD6-85F9-4C76-8FD7-595A973BE30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3EBD6-85F9-4C76-8FD7-595A973BE30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3EBD6-85F9-4C76-8FD7-595A973BE30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3EBD6-85F9-4C76-8FD7-595A973BE30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3EBD6-85F9-4C76-8FD7-595A973BE30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3EBD6-85F9-4C76-8FD7-595A973BE30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3EBD6-85F9-4C76-8FD7-595A973BE30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3EBD6-85F9-4C76-8FD7-595A973BE30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3EBD6-85F9-4C76-8FD7-595A973BE30D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3EBD6-85F9-4C76-8FD7-595A973BE30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3EBD6-85F9-4C76-8FD7-595A973BE30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3EBD6-85F9-4C76-8FD7-595A973BE30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3EBD6-85F9-4C76-8FD7-595A973BE30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3EBD6-85F9-4C76-8FD7-595A973BE30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3EBD6-85F9-4C76-8FD7-595A973BE30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3EBD6-85F9-4C76-8FD7-595A973BE30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3EBD6-85F9-4C76-8FD7-595A973BE30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vert="horz" lIns="45720" rIns="45720" anchor="t">
            <a:norm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lang="en-US" sz="4600" b="1" kern="1200" dirty="0">
                <a:solidFill>
                  <a:schemeClr val="tx1">
                    <a:lumMod val="75000"/>
                  </a:schemeClr>
                </a:solidFill>
                <a:effectLst>
                  <a:glow rad="63500">
                    <a:schemeClr val="bg1">
                      <a:lumMod val="85000"/>
                      <a:lumOff val="15000"/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0A23-A35C-48B6-A86A-4FEB56C430E7}" type="datetimeFigureOut">
              <a:rPr lang="en-US" smtClean="0"/>
              <a:pPr/>
              <a:t>4/13/2009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7756-E479-4A30-9F04-0722786EF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0A23-A35C-48B6-A86A-4FEB56C430E7}" type="datetimeFigureOut">
              <a:rPr lang="en-US" smtClean="0"/>
              <a:pPr/>
              <a:t>4/13/2009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7756-E479-4A30-9F04-0722786EF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0A23-A35C-48B6-A86A-4FEB56C430E7}" type="datetimeFigureOut">
              <a:rPr lang="en-US" smtClean="0"/>
              <a:pPr/>
              <a:t>4/13/2009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7756-E479-4A30-9F04-0722786EF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buNone/>
              <a:defRPr/>
            </a:lvl1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0A23-A35C-48B6-A86A-4FEB56C430E7}" type="datetimeFigureOut">
              <a:rPr lang="en-US" smtClean="0"/>
              <a:pPr/>
              <a:t>4/13/2009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7756-E479-4A30-9F04-0722786EF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0A23-A35C-48B6-A86A-4FEB56C430E7}" type="datetimeFigureOut">
              <a:rPr lang="en-US" smtClean="0"/>
              <a:pPr/>
              <a:t>4/13/2009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7756-E479-4A30-9F04-0722786EF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0A23-A35C-48B6-A86A-4FEB56C430E7}" type="datetimeFigureOut">
              <a:rPr lang="en-US" smtClean="0"/>
              <a:pPr/>
              <a:t>4/13/2009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7756-E479-4A30-9F04-0722786EF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4040188" cy="8382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24000"/>
            <a:ext cx="4041775" cy="8382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38400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0A23-A35C-48B6-A86A-4FEB56C430E7}" type="datetimeFigureOut">
              <a:rPr lang="en-US" smtClean="0"/>
              <a:pPr/>
              <a:t>4/13/2009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7756-E479-4A30-9F04-0722786EF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0A23-A35C-48B6-A86A-4FEB56C430E7}" type="datetimeFigureOut">
              <a:rPr lang="en-US" smtClean="0"/>
              <a:pPr/>
              <a:t>4/13/2009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F17756-E479-4A30-9F04-0722786EF7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0A23-A35C-48B6-A86A-4FEB56C430E7}" type="datetimeFigureOut">
              <a:rPr lang="en-US" smtClean="0"/>
              <a:pPr/>
              <a:t>4/13/2009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7756-E479-4A30-9F04-0722786EF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0A23-A35C-48B6-A86A-4FEB56C430E7}" type="datetimeFigureOut">
              <a:rPr lang="en-US" smtClean="0"/>
              <a:pPr/>
              <a:t>4/13/2009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3F17756-E479-4A30-9F04-0722786EF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07C0A23-A35C-48B6-A86A-4FEB56C430E7}" type="datetimeFigureOut">
              <a:rPr lang="en-US" smtClean="0"/>
              <a:pPr/>
              <a:t>4/13/2009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7756-E479-4A30-9F04-0722786EF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305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07C0A23-A35C-48B6-A86A-4FEB56C430E7}" type="datetimeFigureOut">
              <a:rPr lang="en-US" smtClean="0"/>
              <a:pPr/>
              <a:t>4/13/2009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3F17756-E479-4A30-9F04-0722786EF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>
          <a:solidFill>
            <a:schemeClr val="tx1">
              <a:lumMod val="75000"/>
            </a:schemeClr>
          </a:solidFill>
          <a:effectLst>
            <a:glow rad="63500">
              <a:schemeClr val="bg1">
                <a:lumMod val="85000"/>
                <a:lumOff val="15000"/>
                <a:alpha val="40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0" indent="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None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590800"/>
            <a:ext cx="6909112" cy="2286000"/>
          </a:xfrm>
        </p:spPr>
        <p:txBody>
          <a:bodyPr>
            <a:normAutofit/>
          </a:bodyPr>
          <a:lstStyle/>
          <a:p>
            <a:r>
              <a:rPr lang="en-US" sz="3200" cap="none" dirty="0" smtClean="0"/>
              <a:t>Exploring Awareness Needs and</a:t>
            </a:r>
            <a:br>
              <a:rPr lang="en-US" sz="3200" cap="none" dirty="0" smtClean="0"/>
            </a:br>
            <a:r>
              <a:rPr lang="en-US" sz="3200" cap="none" dirty="0" smtClean="0"/>
              <a:t>Information Display Preferences</a:t>
            </a:r>
            <a:br>
              <a:rPr lang="en-US" sz="3200" cap="none" dirty="0" smtClean="0"/>
            </a:br>
            <a:r>
              <a:rPr lang="en-US" sz="3200" cap="none" dirty="0" smtClean="0"/>
              <a:t>Between Coworkers</a:t>
            </a:r>
            <a:endParaRPr lang="en-US" sz="3200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89712" y="4474964"/>
            <a:ext cx="2819400" cy="2154436"/>
          </a:xfrm>
        </p:spPr>
        <p:txBody>
          <a:bodyPr>
            <a:spAutoFit/>
          </a:bodyPr>
          <a:lstStyle/>
          <a:p>
            <a:pPr marL="457200" indent="-457200"/>
            <a:r>
              <a:rPr lang="en-US" dirty="0" smtClean="0"/>
              <a:t>Gina Venolia</a:t>
            </a:r>
            <a:endParaRPr lang="en-US" baseline="30000" dirty="0" smtClean="0"/>
          </a:p>
          <a:p>
            <a:pPr marL="457200" indent="-457200"/>
            <a:r>
              <a:rPr lang="en-US" dirty="0" smtClean="0"/>
              <a:t>A. J. </a:t>
            </a:r>
            <a:r>
              <a:rPr lang="en-US" dirty="0" err="1" smtClean="0"/>
              <a:t>Bernheim</a:t>
            </a:r>
            <a:r>
              <a:rPr lang="en-US" dirty="0" smtClean="0"/>
              <a:t> Brush</a:t>
            </a:r>
          </a:p>
          <a:p>
            <a:pPr marL="457200" indent="-457200"/>
            <a:r>
              <a:rPr lang="en-US" dirty="0" smtClean="0"/>
              <a:t>Brian R. Meyers</a:t>
            </a:r>
          </a:p>
          <a:p>
            <a:pPr marL="457200" indent="-457200"/>
            <a:r>
              <a:rPr lang="en-US" dirty="0" smtClean="0"/>
              <a:t>James Scott</a:t>
            </a:r>
          </a:p>
          <a:p>
            <a:pPr marL="457200" indent="-457200"/>
            <a:endParaRPr lang="en-US" dirty="0" smtClean="0"/>
          </a:p>
          <a:p>
            <a:pPr marL="457200" indent="-457200"/>
            <a:r>
              <a:rPr lang="en-US" dirty="0" smtClean="0"/>
              <a:t>Microsoft Research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design – 174 questions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tabLst>
                <a:tab pos="4572000" algn="l"/>
              </a:tabLst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Office configuration</a:t>
            </a:r>
          </a:p>
          <a:p>
            <a:pPr>
              <a:tabLst>
                <a:tab pos="4572000" algn="l"/>
              </a:tabLst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Staying aware of collocated coworkers</a:t>
            </a:r>
          </a:p>
          <a:p>
            <a:pPr>
              <a:tabLst>
                <a:tab pos="4572000" algn="l"/>
              </a:tabLst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Staying aware of remote coworkers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Current sharing behavior	</a:t>
            </a:r>
            <a:r>
              <a:rPr lang="en-US" i="1" dirty="0" smtClean="0"/>
              <a:t>Baseline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Proposed personal website	</a:t>
            </a:r>
            <a:r>
              <a:rPr lang="en-US" i="1" dirty="0" smtClean="0"/>
              <a:t>Non-situated control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Proposed nameplate 	</a:t>
            </a:r>
            <a:r>
              <a:rPr lang="en-US" i="1" dirty="0" smtClean="0"/>
              <a:t>Situated semipublic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Proposed screensaver	</a:t>
            </a:r>
            <a:r>
              <a:rPr lang="en-US" i="1" dirty="0" smtClean="0"/>
              <a:t>Situated semiprivate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Proposed person screen	</a:t>
            </a:r>
            <a:r>
              <a:rPr lang="en-US" i="1" dirty="0" smtClean="0"/>
              <a:t>Situated remote</a:t>
            </a:r>
          </a:p>
          <a:p>
            <a:pPr>
              <a:tabLst>
                <a:tab pos="4572000" algn="l"/>
              </a:tabLst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Rating each scenario</a:t>
            </a:r>
            <a:endParaRPr lang="en-US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design – 174 questions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tabLst>
                <a:tab pos="4572000" algn="l"/>
              </a:tabLst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Office configuration</a:t>
            </a:r>
          </a:p>
          <a:p>
            <a:pPr>
              <a:tabLst>
                <a:tab pos="4572000" algn="l"/>
              </a:tabLst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Staying aware of collocated coworkers</a:t>
            </a:r>
          </a:p>
          <a:p>
            <a:pPr>
              <a:tabLst>
                <a:tab pos="4572000" algn="l"/>
              </a:tabLst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Staying aware of remote coworkers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Current sharing behavior	for 15 info types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Proposed personal website	for 15 info types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Proposed nameplate 	for 15 info types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Proposed screensaver	for 15 info types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Proposed person screen	for 15 info types</a:t>
            </a:r>
          </a:p>
          <a:p>
            <a:pPr>
              <a:tabLst>
                <a:tab pos="4572000" algn="l"/>
              </a:tabLst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Rating each scenario</a:t>
            </a:r>
            <a:endParaRPr lang="en-US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Rectangular Callout 3"/>
          <p:cNvSpPr/>
          <p:nvPr/>
        </p:nvSpPr>
        <p:spPr>
          <a:xfrm>
            <a:off x="4419600" y="1447800"/>
            <a:ext cx="4467890" cy="1200329"/>
          </a:xfrm>
          <a:prstGeom prst="wedgeRectCallout">
            <a:avLst>
              <a:gd name="adj1" fmla="val 1491"/>
              <a:gd name="adj2" fmla="val 10097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 All coworkers have access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Some coworkers have access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No coworkers have access</a:t>
            </a:r>
            <a:endParaRPr lang="en-US" sz="2400" dirty="0"/>
          </a:p>
        </p:txBody>
      </p:sp>
      <p:sp>
        <p:nvSpPr>
          <p:cNvPr id="5" name="Rectangular Callout 4"/>
          <p:cNvSpPr/>
          <p:nvPr/>
        </p:nvSpPr>
        <p:spPr>
          <a:xfrm>
            <a:off x="2667000" y="5562600"/>
            <a:ext cx="5371214" cy="1200329"/>
          </a:xfrm>
          <a:prstGeom prst="wedgeRectCallout">
            <a:avLst>
              <a:gd name="adj1" fmla="val -5083"/>
              <a:gd name="adj2" fmla="val -197775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 Would display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Would sometimes or partially display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Would not display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2209800" y="1828800"/>
            <a:ext cx="4241867" cy="830997"/>
          </a:xfrm>
          <a:prstGeom prst="wedgeRectCallout">
            <a:avLst>
              <a:gd name="adj1" fmla="val 2813"/>
              <a:gd name="adj2" fmla="val 127531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r>
              <a:rPr lang="en-US" sz="2400" dirty="0" smtClean="0"/>
              <a:t>Note that participants couldn’t</a:t>
            </a:r>
          </a:p>
          <a:p>
            <a:r>
              <a:rPr lang="en-US" sz="2400" dirty="0" smtClean="0"/>
              <a:t>copy between the conditions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Info types adapted from Olson, Grudin &amp; Horvitz 2004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066800"/>
            <a:ext cx="4040188" cy="838200"/>
          </a:xfrm>
        </p:spPr>
        <p:txBody>
          <a:bodyPr/>
          <a:lstStyle/>
          <a:p>
            <a:r>
              <a:rPr lang="en-US" dirty="0" smtClean="0"/>
              <a:t>Identifying information 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>
          <a:xfrm>
            <a:off x="4645025" y="1066800"/>
            <a:ext cx="4041775" cy="838200"/>
          </a:xfrm>
        </p:spPr>
        <p:txBody>
          <a:bodyPr/>
          <a:lstStyle/>
          <a:p>
            <a:r>
              <a:rPr lang="en-US" dirty="0" smtClean="0"/>
              <a:t>Current activity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981200"/>
            <a:ext cx="4040188" cy="3941763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1800" dirty="0" smtClean="0"/>
              <a:t>Work phone number</a:t>
            </a:r>
          </a:p>
          <a:p>
            <a:pPr>
              <a:spcBef>
                <a:spcPts val="600"/>
              </a:spcBef>
            </a:pPr>
            <a:r>
              <a:rPr lang="en-US" sz="1800" dirty="0" smtClean="0"/>
              <a:t>Email address</a:t>
            </a:r>
          </a:p>
          <a:p>
            <a:pPr>
              <a:spcBef>
                <a:spcPts val="600"/>
              </a:spcBef>
            </a:pPr>
            <a:r>
              <a:rPr lang="en-US" sz="1800" dirty="0" smtClean="0"/>
              <a:t>Mobile phone number</a:t>
            </a:r>
          </a:p>
          <a:p>
            <a:pPr>
              <a:spcBef>
                <a:spcPts val="600"/>
              </a:spcBef>
            </a:pPr>
            <a:r>
              <a:rPr lang="en-US" sz="1800" dirty="0" smtClean="0"/>
              <a:t>Picture of yourself</a:t>
            </a:r>
          </a:p>
          <a:p>
            <a:pPr>
              <a:spcBef>
                <a:spcPts val="600"/>
              </a:spcBef>
            </a:pPr>
            <a:r>
              <a:rPr lang="en-US" sz="1800" dirty="0" smtClean="0"/>
              <a:t>Home phone number</a:t>
            </a:r>
          </a:p>
          <a:p>
            <a:pPr>
              <a:spcBef>
                <a:spcPts val="600"/>
              </a:spcBef>
            </a:pPr>
            <a:endParaRPr lang="en-US" sz="18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1981200"/>
            <a:ext cx="4041775" cy="394176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 smtClean="0"/>
              <a:t>Your geographic location 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</a:rPr>
              <a:t>(such as your city)</a:t>
            </a:r>
          </a:p>
          <a:p>
            <a:pPr>
              <a:spcBef>
                <a:spcPts val="600"/>
              </a:spcBef>
            </a:pPr>
            <a:r>
              <a:rPr lang="en-US" sz="1800" dirty="0" smtClean="0"/>
              <a:t>Your Instant Messenger status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</a:rPr>
              <a:t> (e.g. in a meeting, on the phone)</a:t>
            </a:r>
          </a:p>
          <a:p>
            <a:pPr>
              <a:spcBef>
                <a:spcPts val="600"/>
              </a:spcBef>
            </a:pPr>
            <a:r>
              <a:rPr lang="en-US" sz="1800" dirty="0" smtClean="0"/>
              <a:t>Current meeting from your calendar</a:t>
            </a:r>
          </a:p>
          <a:p>
            <a:pPr>
              <a:spcBef>
                <a:spcPts val="600"/>
              </a:spcBef>
            </a:pPr>
            <a:r>
              <a:rPr lang="en-US" sz="1800" dirty="0" smtClean="0"/>
              <a:t>Computer activity 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</a:rPr>
              <a:t>(that is, whether you are logged in and active on any computer)</a:t>
            </a:r>
          </a:p>
          <a:p>
            <a:pPr>
              <a:spcBef>
                <a:spcPts val="600"/>
              </a:spcBef>
            </a:pPr>
            <a:r>
              <a:rPr lang="en-US" sz="1800" dirty="0" smtClean="0"/>
              <a:t>Titles of documents you have worked on recently</a:t>
            </a:r>
          </a:p>
          <a:p>
            <a:pPr>
              <a:spcBef>
                <a:spcPts val="600"/>
              </a:spcBef>
            </a:pPr>
            <a:r>
              <a:rPr lang="en-US" sz="1800" dirty="0" smtClean="0"/>
              <a:t>URLs of web pages you have recently visited</a:t>
            </a:r>
          </a:p>
          <a:p>
            <a:pPr>
              <a:spcBef>
                <a:spcPts val="600"/>
              </a:spcBef>
            </a:pPr>
            <a:r>
              <a:rPr lang="en-US" sz="1800" dirty="0" smtClean="0"/>
              <a:t>Video feed of you in your current location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</a:rPr>
              <a:t> (for example, in a meeting)</a:t>
            </a:r>
          </a:p>
          <a:p>
            <a:pPr>
              <a:spcBef>
                <a:spcPts val="600"/>
              </a:spcBef>
            </a:pPr>
            <a:endParaRPr lang="en-US" sz="1800" dirty="0"/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457200" y="3678237"/>
            <a:ext cx="4040188" cy="8382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lvl="0">
              <a:spcBef>
                <a:spcPct val="20000"/>
              </a:spcBef>
              <a:buClr>
                <a:schemeClr val="accent1"/>
              </a:buClr>
              <a:buSzPct val="80000"/>
            </a:pPr>
            <a:r>
              <a:rPr lang="en-US" sz="2400" b="1" dirty="0" smtClean="0">
                <a:solidFill>
                  <a:schemeClr val="accent1"/>
                </a:solidFill>
              </a:rPr>
              <a:t>Past and future activities</a:t>
            </a:r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457200" y="4592637"/>
            <a:ext cx="4040188" cy="39417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dirty="0" smtClean="0"/>
              <a:t>Details of your calendar events for today and tomorrow</a:t>
            </a:r>
          </a:p>
          <a:p>
            <a:pPr lvl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dirty="0" smtClean="0"/>
              <a:t>Your availability during the last week based on Instant Messenger status</a:t>
            </a:r>
          </a:p>
          <a:p>
            <a:pPr lvl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dirty="0" smtClean="0"/>
              <a:t>When you have logged on and off your computer during the last week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3" name="Full chart"/>
          <p:cNvPicPr>
            <a:picLocks noChangeArrowheads="1"/>
          </p:cNvPicPr>
          <p:nvPr/>
        </p:nvPicPr>
        <p:blipFill>
          <a:blip r:embed="rId3"/>
          <a:srcRect t="-1028" r="-1027" b="-655"/>
          <a:stretch>
            <a:fillRect/>
          </a:stretch>
        </p:blipFill>
        <p:spPr bwMode="auto">
          <a:xfrm rot="16200000">
            <a:off x="1600200" y="-1600201"/>
            <a:ext cx="59436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429000" y="76200"/>
            <a:ext cx="2343150" cy="31242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mall callout"/>
          <p:cNvPicPr>
            <a:picLocks noChangeArrowheads="1"/>
          </p:cNvPicPr>
          <p:nvPr/>
        </p:nvPicPr>
        <p:blipFill>
          <a:blip r:embed="rId3"/>
          <a:srcRect l="45901" t="37191" r="811" b="36662"/>
          <a:stretch>
            <a:fillRect/>
          </a:stretch>
        </p:blipFill>
        <p:spPr bwMode="auto">
          <a:xfrm rot="16200000">
            <a:off x="3048001" y="563881"/>
            <a:ext cx="310896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Large callout"/>
          <p:cNvPicPr>
            <a:picLocks noChangeArrowheads="1"/>
          </p:cNvPicPr>
          <p:nvPr/>
        </p:nvPicPr>
        <p:blipFill>
          <a:blip r:embed="rId3"/>
          <a:srcRect l="45901" t="37191" r="811" b="36662"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" name="Group 20"/>
          <p:cNvGrpSpPr/>
          <p:nvPr/>
        </p:nvGrpSpPr>
        <p:grpSpPr>
          <a:xfrm>
            <a:off x="2286000" y="609600"/>
            <a:ext cx="4572000" cy="5171420"/>
            <a:chOff x="2286000" y="609600"/>
            <a:chExt cx="4572000" cy="517142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2286000" y="609600"/>
              <a:ext cx="4572000" cy="52322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noAutofit/>
            </a:bodyPr>
            <a:lstStyle/>
            <a:p>
              <a:pPr algn="ctr"/>
              <a:r>
                <a:rPr lang="en-US" sz="2800" dirty="0" smtClean="0"/>
                <a:t>Current meeting</a:t>
              </a:r>
              <a:endParaRPr lang="en-US" sz="28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86000" y="2143780"/>
              <a:ext cx="4572000" cy="52322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noAutofit/>
            </a:bodyPr>
            <a:lstStyle/>
            <a:p>
              <a:pPr algn="ctr"/>
              <a:r>
                <a:rPr lang="en-US" sz="2800" dirty="0" smtClean="0"/>
                <a:t>Details of your calendar</a:t>
              </a:r>
              <a:endParaRPr lang="en-US" sz="2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286000" y="3743980"/>
              <a:ext cx="4572000" cy="52322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noAutofit/>
            </a:bodyPr>
            <a:lstStyle/>
            <a:p>
              <a:pPr algn="ctr"/>
              <a:r>
                <a:rPr lang="en-US" sz="2800" dirty="0" smtClean="0"/>
                <a:t>Picture of yourself</a:t>
              </a:r>
              <a:endParaRPr lang="en-US" sz="28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286000" y="5257800"/>
              <a:ext cx="4572000" cy="52322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noAutofit/>
            </a:bodyPr>
            <a:lstStyle/>
            <a:p>
              <a:pPr algn="ctr"/>
              <a:r>
                <a:rPr lang="en-US" sz="2800" dirty="0" smtClean="0"/>
                <a:t>Computer activity</a:t>
              </a:r>
              <a:endParaRPr lang="en-US" sz="28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409700" y="3220760"/>
            <a:ext cx="6324600" cy="1579840"/>
            <a:chOff x="457200" y="2639080"/>
            <a:chExt cx="6324600" cy="157984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9" name="Group 18"/>
            <p:cNvGrpSpPr/>
            <p:nvPr/>
          </p:nvGrpSpPr>
          <p:grpSpPr>
            <a:xfrm>
              <a:off x="3505200" y="2900690"/>
              <a:ext cx="3276600" cy="1056620"/>
              <a:chOff x="3505200" y="1991380"/>
              <a:chExt cx="3276600" cy="1056620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3505200" y="1991380"/>
                <a:ext cx="3276600" cy="52322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noAutofit/>
              </a:bodyPr>
              <a:lstStyle/>
              <a:p>
                <a:pPr algn="ctr"/>
                <a:r>
                  <a:rPr lang="en-US" sz="2800" dirty="0" smtClean="0"/>
                  <a:t>Personal Website</a:t>
                </a:r>
                <a:endParaRPr lang="en-US" sz="2800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505200" y="2524780"/>
                <a:ext cx="3276600" cy="52322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noAutofit/>
              </a:bodyPr>
              <a:lstStyle/>
              <a:p>
                <a:pPr algn="ctr"/>
                <a:r>
                  <a:rPr lang="en-US" sz="2800" dirty="0" smtClean="0"/>
                  <a:t>Screensaver</a:t>
                </a:r>
                <a:endParaRPr lang="en-US" sz="2800" dirty="0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457200" y="2639080"/>
              <a:ext cx="3276600" cy="1579840"/>
              <a:chOff x="457200" y="1686580"/>
              <a:chExt cx="3276600" cy="1579840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457200" y="1686580"/>
                <a:ext cx="3276600" cy="523220"/>
              </a:xfrm>
              <a:prstGeom prst="homePlat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noAutofit/>
              </a:bodyPr>
              <a:lstStyle/>
              <a:p>
                <a:pPr algn="ctr"/>
                <a:r>
                  <a:rPr lang="en-US" sz="2800" dirty="0" smtClean="0"/>
                  <a:t>Current</a:t>
                </a:r>
                <a:endParaRPr lang="en-US" sz="2800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57200" y="2209800"/>
                <a:ext cx="3276600" cy="523220"/>
              </a:xfrm>
              <a:prstGeom prst="homePlat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noAutofit/>
              </a:bodyPr>
              <a:lstStyle/>
              <a:p>
                <a:pPr algn="ctr"/>
                <a:r>
                  <a:rPr lang="en-US" sz="2800" dirty="0" smtClean="0"/>
                  <a:t>Nameplate</a:t>
                </a:r>
                <a:endParaRPr lang="en-US" sz="2800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457200" y="2743200"/>
                <a:ext cx="3276600" cy="523220"/>
              </a:xfrm>
              <a:prstGeom prst="homePlat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noAutofit/>
              </a:bodyPr>
              <a:lstStyle/>
              <a:p>
                <a:pPr algn="ctr"/>
                <a:r>
                  <a:rPr lang="en-US" sz="2800" dirty="0" smtClean="0"/>
                  <a:t>Person Screen</a:t>
                </a:r>
                <a:endParaRPr lang="en-US" sz="2800" dirty="0"/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0" y="4648200"/>
            <a:ext cx="9144000" cy="2209800"/>
            <a:chOff x="0" y="4648200"/>
            <a:chExt cx="9144000" cy="2209800"/>
          </a:xfrm>
        </p:grpSpPr>
        <p:sp>
          <p:nvSpPr>
            <p:cNvPr id="27" name="Rectangle 26"/>
            <p:cNvSpPr/>
            <p:nvPr/>
          </p:nvSpPr>
          <p:spPr>
            <a:xfrm>
              <a:off x="0" y="4648200"/>
              <a:ext cx="9144000" cy="2209800"/>
            </a:xfrm>
            <a:prstGeom prst="rect">
              <a:avLst/>
            </a:prstGeom>
            <a:gradFill>
              <a:gsLst>
                <a:gs pos="0">
                  <a:schemeClr val="tx1">
                    <a:alpha val="0"/>
                  </a:schemeClr>
                </a:gs>
                <a:gs pos="10000">
                  <a:schemeClr val="tx1"/>
                </a:gs>
                <a:gs pos="100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359885" y="5334000"/>
              <a:ext cx="7848600" cy="533400"/>
              <a:chOff x="381000" y="2133600"/>
              <a:chExt cx="8610600" cy="523220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2" name="TextBox 21"/>
              <p:cNvSpPr txBox="1"/>
              <p:nvPr/>
            </p:nvSpPr>
            <p:spPr>
              <a:xfrm>
                <a:off x="381000" y="2133600"/>
                <a:ext cx="2819400" cy="523220"/>
              </a:xfrm>
              <a:prstGeom prst="rect">
                <a:avLst/>
              </a:prstGeom>
              <a:gradFill flip="none" rotWithShape="1">
                <a:gsLst>
                  <a:gs pos="0">
                    <a:srgbClr val="92D050">
                      <a:shade val="30000"/>
                      <a:satMod val="115000"/>
                    </a:srgbClr>
                  </a:gs>
                  <a:gs pos="50000">
                    <a:srgbClr val="92D050">
                      <a:shade val="67500"/>
                      <a:satMod val="115000"/>
                    </a:srgbClr>
                  </a:gs>
                  <a:gs pos="100000">
                    <a:srgbClr val="92D05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rtlCol="0" anchor="ctr">
                <a:noAutofit/>
              </a:bodyPr>
              <a:lstStyle/>
              <a:p>
                <a:pPr algn="ctr"/>
                <a:r>
                  <a:rPr lang="en-US" sz="2800" dirty="0" smtClean="0"/>
                  <a:t>Always share</a:t>
                </a:r>
                <a:endParaRPr lang="en-US" sz="2800" dirty="0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3200400" y="2133600"/>
                <a:ext cx="2895600" cy="523220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50000"/>
                      <a:lumOff val="50000"/>
                      <a:shade val="30000"/>
                      <a:satMod val="115000"/>
                    </a:schemeClr>
                  </a:gs>
                  <a:gs pos="50000">
                    <a:schemeClr val="bg1">
                      <a:lumMod val="50000"/>
                      <a:lumOff val="50000"/>
                      <a:shade val="67500"/>
                      <a:satMod val="115000"/>
                    </a:schemeClr>
                  </a:gs>
                  <a:gs pos="100000">
                    <a:schemeClr val="bg1">
                      <a:lumMod val="50000"/>
                      <a:lumOff val="50000"/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rtlCol="0" anchor="ctr">
                <a:noAutofit/>
              </a:bodyPr>
              <a:lstStyle/>
              <a:p>
                <a:pPr algn="ctr"/>
                <a:r>
                  <a:rPr lang="en-US" sz="2800" dirty="0" smtClean="0"/>
                  <a:t>Sometimes</a:t>
                </a:r>
                <a:endParaRPr lang="en-US" sz="2800" dirty="0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6096000" y="2133600"/>
                <a:ext cx="2895600" cy="523220"/>
              </a:xfrm>
              <a:prstGeom prst="rect">
                <a:avLst/>
              </a:prstGeom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rtlCol="0" anchor="ctr">
                <a:noAutofit/>
              </a:bodyPr>
              <a:lstStyle/>
              <a:p>
                <a:pPr algn="ctr"/>
                <a:r>
                  <a:rPr lang="en-US" sz="2800" dirty="0" smtClean="0"/>
                  <a:t>Never share</a:t>
                </a:r>
                <a:endParaRPr lang="en-US" sz="2800" dirty="0"/>
              </a:p>
            </p:txBody>
          </p:sp>
        </p:grpSp>
      </p:grpSp>
      <p:grpSp>
        <p:nvGrpSpPr>
          <p:cNvPr id="29" name="Group 28"/>
          <p:cNvGrpSpPr/>
          <p:nvPr/>
        </p:nvGrpSpPr>
        <p:grpSpPr>
          <a:xfrm>
            <a:off x="458788" y="381000"/>
            <a:ext cx="8304212" cy="6477000"/>
            <a:chOff x="458788" y="381000"/>
            <a:chExt cx="8304212" cy="6477000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914400" y="381000"/>
              <a:ext cx="7848600" cy="2667000"/>
            </a:xfrm>
            <a:prstGeom prst="line">
              <a:avLst/>
            </a:prstGeom>
            <a:ln w="1270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Content Placeholder 2"/>
            <p:cNvSpPr txBox="1">
              <a:spLocks/>
            </p:cNvSpPr>
            <p:nvPr/>
          </p:nvSpPr>
          <p:spPr>
            <a:xfrm>
              <a:off x="458788" y="5943600"/>
              <a:ext cx="8077200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3200" dirty="0" smtClean="0">
                  <a:solidFill>
                    <a:sysClr val="windowText" lastClr="000000"/>
                  </a:solidFill>
                </a:rPr>
                <a:t>Huge effect by info type (supporting RQ1)</a:t>
              </a:r>
              <a:endPara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58788" y="533400"/>
            <a:ext cx="8337263" cy="6324600"/>
            <a:chOff x="458788" y="533400"/>
            <a:chExt cx="8337263" cy="6324600"/>
          </a:xfrm>
        </p:grpSpPr>
        <p:sp>
          <p:nvSpPr>
            <p:cNvPr id="34" name="Content Placeholder 2"/>
            <p:cNvSpPr txBox="1">
              <a:spLocks/>
            </p:cNvSpPr>
            <p:nvPr/>
          </p:nvSpPr>
          <p:spPr>
            <a:xfrm>
              <a:off x="458788" y="5943600"/>
              <a:ext cx="8077200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3200" dirty="0" smtClean="0">
                  <a:solidFill>
                    <a:sysClr val="windowText" lastClr="000000"/>
                  </a:solidFill>
                </a:rPr>
                <a:t>Little effect by display (not supporting RQ2)</a:t>
              </a:r>
              <a:endPara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35" name="Group 20"/>
            <p:cNvGrpSpPr/>
            <p:nvPr/>
          </p:nvGrpSpPr>
          <p:grpSpPr>
            <a:xfrm>
              <a:off x="871251" y="533455"/>
              <a:ext cx="7924800" cy="2362423"/>
              <a:chOff x="914400" y="531812"/>
              <a:chExt cx="6858000" cy="2135188"/>
            </a:xfrm>
          </p:grpSpPr>
          <p:cxnSp>
            <p:nvCxnSpPr>
              <p:cNvPr id="36" name="Straight Connector 3"/>
              <p:cNvCxnSpPr/>
              <p:nvPr/>
            </p:nvCxnSpPr>
            <p:spPr>
              <a:xfrm>
                <a:off x="914400" y="531812"/>
                <a:ext cx="457200" cy="1588"/>
              </a:xfrm>
              <a:prstGeom prst="line">
                <a:avLst/>
              </a:prstGeom>
              <a:ln w="1270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1371600" y="684212"/>
                <a:ext cx="457200" cy="1588"/>
              </a:xfrm>
              <a:prstGeom prst="line">
                <a:avLst/>
              </a:prstGeom>
              <a:ln w="1270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1828800" y="836612"/>
                <a:ext cx="457200" cy="1588"/>
              </a:xfrm>
              <a:prstGeom prst="line">
                <a:avLst/>
              </a:prstGeom>
              <a:ln w="1270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2286000" y="989012"/>
                <a:ext cx="457200" cy="1588"/>
              </a:xfrm>
              <a:prstGeom prst="line">
                <a:avLst/>
              </a:prstGeom>
              <a:ln w="1270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2743200" y="1141412"/>
                <a:ext cx="457200" cy="1588"/>
              </a:xfrm>
              <a:prstGeom prst="line">
                <a:avLst/>
              </a:prstGeom>
              <a:ln w="1270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3200400" y="1295400"/>
                <a:ext cx="457200" cy="1588"/>
              </a:xfrm>
              <a:prstGeom prst="line">
                <a:avLst/>
              </a:prstGeom>
              <a:ln w="1270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3657600" y="1447800"/>
                <a:ext cx="457200" cy="1588"/>
              </a:xfrm>
              <a:prstGeom prst="line">
                <a:avLst/>
              </a:prstGeom>
              <a:ln w="1270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4114800" y="1600200"/>
                <a:ext cx="457200" cy="1588"/>
              </a:xfrm>
              <a:prstGeom prst="line">
                <a:avLst/>
              </a:prstGeom>
              <a:ln w="1270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4572000" y="1752600"/>
                <a:ext cx="457200" cy="1588"/>
              </a:xfrm>
              <a:prstGeom prst="line">
                <a:avLst/>
              </a:prstGeom>
              <a:ln w="1270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5029200" y="1905000"/>
                <a:ext cx="457200" cy="1588"/>
              </a:xfrm>
              <a:prstGeom prst="line">
                <a:avLst/>
              </a:prstGeom>
              <a:ln w="1270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5486400" y="2055812"/>
                <a:ext cx="457200" cy="1588"/>
              </a:xfrm>
              <a:prstGeom prst="line">
                <a:avLst/>
              </a:prstGeom>
              <a:ln w="1270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5943600" y="2208212"/>
                <a:ext cx="457200" cy="1588"/>
              </a:xfrm>
              <a:prstGeom prst="line">
                <a:avLst/>
              </a:prstGeom>
              <a:ln w="1270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6400800" y="2360612"/>
                <a:ext cx="457200" cy="1588"/>
              </a:xfrm>
              <a:prstGeom prst="line">
                <a:avLst/>
              </a:prstGeom>
              <a:ln w="1270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6858000" y="2513012"/>
                <a:ext cx="457200" cy="1588"/>
              </a:xfrm>
              <a:prstGeom prst="line">
                <a:avLst/>
              </a:prstGeom>
              <a:ln w="1270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7315200" y="2665412"/>
                <a:ext cx="457200" cy="1588"/>
              </a:xfrm>
              <a:prstGeom prst="line">
                <a:avLst/>
              </a:prstGeom>
              <a:ln w="1270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295000" y="29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59259E-6 L 1.38889E-6 0.2511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Surprise! </a:t>
            </a:r>
            <a:r>
              <a:rPr lang="en-US" sz="3600" i="1" dirty="0" smtClean="0"/>
              <a:t>Place did not appear to mediate access.</a:t>
            </a:r>
            <a:endParaRPr lang="en-US" sz="3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Expectation: More sharing on the Nameplate, Screensaver and Person Screen displays (RQ2)</a:t>
            </a:r>
          </a:p>
          <a:p>
            <a:r>
              <a:rPr lang="en-US" dirty="0" smtClean="0"/>
              <a:t>Reality: Although the audience may be more predictable, situated displays may be viewed by unintended people</a:t>
            </a:r>
          </a:p>
        </p:txBody>
      </p:sp>
      <p:sp>
        <p:nvSpPr>
          <p:cNvPr id="4" name="Rectangular Callout 3"/>
          <p:cNvSpPr/>
          <p:nvPr/>
        </p:nvSpPr>
        <p:spPr>
          <a:xfrm>
            <a:off x="685800" y="4343400"/>
            <a:ext cx="7696200" cy="1384995"/>
          </a:xfrm>
          <a:prstGeom prst="wedgeRectCallout">
            <a:avLst>
              <a:gd name="adj1" fmla="val 8210"/>
              <a:gd name="adj2" fmla="val -89248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en-US" sz="2800" i="1" dirty="0" smtClean="0"/>
              <a:t>“I would want to have at least a pin code for my coworker to unlock this personal screen in case a stranger walks into my coworker’s office”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Surprise! </a:t>
            </a:r>
            <a:r>
              <a:rPr lang="en-US" sz="3600" i="1" dirty="0" smtClean="0"/>
              <a:t>People were comfortable sharing information on a website.</a:t>
            </a:r>
            <a:endParaRPr lang="en-US" sz="3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Expectation: Website would be the lowest-sharing condition</a:t>
            </a:r>
          </a:p>
          <a:p>
            <a:r>
              <a:rPr lang="en-US" dirty="0" smtClean="0"/>
              <a:t>Reality: Website was same or higher</a:t>
            </a:r>
          </a:p>
          <a:p>
            <a:pPr lvl="1"/>
            <a:r>
              <a:rPr lang="en-US" dirty="0" smtClean="0"/>
              <a:t>Perhaps security through obscurity?</a:t>
            </a:r>
          </a:p>
          <a:p>
            <a:pPr lvl="1"/>
            <a:r>
              <a:rPr lang="en-US" dirty="0" smtClean="0"/>
              <a:t>Perhaps they were responding as if access were restricted?</a:t>
            </a:r>
          </a:p>
          <a:p>
            <a:pPr lvl="1"/>
            <a:r>
              <a:rPr lang="en-US" dirty="0" smtClean="0"/>
              <a:t>Perhaps comfort through familiarity (e.g. </a:t>
            </a:r>
            <a:r>
              <a:rPr lang="en-US" dirty="0" err="1" smtClean="0"/>
              <a:t>Facebook</a:t>
            </a:r>
            <a:r>
              <a:rPr lang="en-US" dirty="0" smtClean="0"/>
              <a:t>)?</a:t>
            </a:r>
          </a:p>
        </p:txBody>
      </p:sp>
      <p:sp>
        <p:nvSpPr>
          <p:cNvPr id="4" name="Rectangular Callout 3"/>
          <p:cNvSpPr/>
          <p:nvPr/>
        </p:nvSpPr>
        <p:spPr>
          <a:xfrm>
            <a:off x="1981200" y="4191000"/>
            <a:ext cx="6858000" cy="1384995"/>
          </a:xfrm>
          <a:prstGeom prst="wedgeRectCallout">
            <a:avLst>
              <a:gd name="adj1" fmla="val 7997"/>
              <a:gd name="adj2" fmla="val -89222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457200" indent="-457200"/>
            <a:r>
              <a:rPr lang="en-US" sz="2800" dirty="0" smtClean="0"/>
              <a:t>Q:	How often would you expect coworkers to look at your personal website?</a:t>
            </a:r>
          </a:p>
          <a:p>
            <a:pPr marL="457200" indent="-457200"/>
            <a:r>
              <a:rPr lang="en-US" sz="2800" dirty="0" smtClean="0"/>
              <a:t>A:	1-5 coworkers per week</a:t>
            </a:r>
          </a:p>
        </p:txBody>
      </p:sp>
      <p:sp>
        <p:nvSpPr>
          <p:cNvPr id="5" name="Rectangular Callout 4"/>
          <p:cNvSpPr/>
          <p:nvPr/>
        </p:nvSpPr>
        <p:spPr>
          <a:xfrm>
            <a:off x="2133600" y="4648200"/>
            <a:ext cx="6477000" cy="1815882"/>
          </a:xfrm>
          <a:prstGeom prst="wedgeRectCallout">
            <a:avLst>
              <a:gd name="adj1" fmla="val 8819"/>
              <a:gd name="adj2" fmla="val -74753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457200" indent="-457200"/>
            <a:r>
              <a:rPr lang="en-US" sz="2800" dirty="0" smtClean="0"/>
              <a:t>“For personal websites, I would like to control groups of people and how much info they see about me.”</a:t>
            </a:r>
          </a:p>
          <a:p>
            <a:pPr marL="457200" indent="-457200"/>
            <a:r>
              <a:rPr lang="en-US" sz="2800" dirty="0" smtClean="0"/>
              <a:t>“Close Coworkers only. Not all corp.”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Surprise! </a:t>
            </a:r>
            <a:r>
              <a:rPr lang="en-US" i="1" dirty="0" smtClean="0"/>
              <a:t>Office owners are uncomfortable drawing visitors in when absent.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Expectation: Screensaver would provide greater sense of privacy than Nameplate</a:t>
            </a:r>
          </a:p>
          <a:p>
            <a:r>
              <a:rPr lang="en-US" dirty="0" smtClean="0"/>
              <a:t>Reality: The Screensaver was viewed as attracting random people into the sanctity of the office</a:t>
            </a:r>
          </a:p>
        </p:txBody>
      </p:sp>
      <p:sp>
        <p:nvSpPr>
          <p:cNvPr id="4" name="Rectangular Callout 3"/>
          <p:cNvSpPr/>
          <p:nvPr/>
        </p:nvSpPr>
        <p:spPr>
          <a:xfrm>
            <a:off x="838200" y="4306431"/>
            <a:ext cx="7315200" cy="2246769"/>
          </a:xfrm>
          <a:prstGeom prst="wedgeRectCallout">
            <a:avLst>
              <a:gd name="adj1" fmla="val 8350"/>
              <a:gd name="adj2" fmla="val -69741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457200" indent="-457200"/>
            <a:r>
              <a:rPr lang="en-US" sz="2800" dirty="0" smtClean="0"/>
              <a:t>“I would not give anyone any incentive to enter my office such as these described”</a:t>
            </a:r>
          </a:p>
          <a:p>
            <a:pPr marL="457200" indent="-457200"/>
            <a:r>
              <a:rPr lang="en-US" sz="2800" dirty="0" smtClean="0"/>
              <a:t>“A screensaver encourages random traffic in to my office when I'm not there, which I'm not comfortable with”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Surprise! </a:t>
            </a:r>
            <a:r>
              <a:rPr lang="en-US" i="1" dirty="0" smtClean="0"/>
              <a:t>Person Screen was not just for distant coworkers.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Expectation: Person Screen would be considered useful only for distant coworkers</a:t>
            </a:r>
          </a:p>
          <a:p>
            <a:r>
              <a:rPr lang="en-US" dirty="0" smtClean="0"/>
              <a:t>Reality: The Person Screen was perceived as useful for even nearby coworkers</a:t>
            </a:r>
          </a:p>
        </p:txBody>
      </p:sp>
      <p:sp>
        <p:nvSpPr>
          <p:cNvPr id="4" name="Rectangular Callout 3"/>
          <p:cNvSpPr/>
          <p:nvPr/>
        </p:nvSpPr>
        <p:spPr>
          <a:xfrm>
            <a:off x="762000" y="4154031"/>
            <a:ext cx="7696200" cy="2246769"/>
          </a:xfrm>
          <a:prstGeom prst="wedgeRectCallout">
            <a:avLst>
              <a:gd name="adj1" fmla="val 8370"/>
              <a:gd name="adj2" fmla="val -71108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457200" indent="-457200"/>
            <a:r>
              <a:rPr lang="en-US" sz="2800" dirty="0" smtClean="0"/>
              <a:t>Q:	How far away are the primary work locations of the coworkers for whom you would want a Person Screen? (Check all that apply)</a:t>
            </a:r>
          </a:p>
          <a:p>
            <a:pPr marL="457200" indent="-457200"/>
            <a:r>
              <a:rPr lang="en-US" sz="2800" dirty="0" smtClean="0"/>
              <a:t>A:	A few steps away from your primary work location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inav\Pictures\Picture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550" y="-4763"/>
            <a:ext cx="8723313" cy="6869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Thanks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We were considering building </a:t>
            </a:r>
            <a:br>
              <a:rPr lang="en-US" dirty="0" smtClean="0"/>
            </a:br>
            <a:r>
              <a:rPr lang="en-US" dirty="0" smtClean="0"/>
              <a:t>a </a:t>
            </a:r>
            <a:r>
              <a:rPr lang="en-US" b="1" dirty="0" smtClean="0"/>
              <a:t>situated</a:t>
            </a:r>
            <a:r>
              <a:rPr lang="en-US" dirty="0" smtClean="0"/>
              <a:t> awareness/communication UI</a:t>
            </a:r>
            <a:br>
              <a:rPr lang="en-US" dirty="0" smtClean="0"/>
            </a:br>
            <a:r>
              <a:rPr lang="en-US" dirty="0" smtClean="0"/>
              <a:t>to increase </a:t>
            </a:r>
            <a:r>
              <a:rPr lang="en-US" b="1" dirty="0" smtClean="0"/>
              <a:t>ad-hoc</a:t>
            </a:r>
            <a:r>
              <a:rPr lang="en-US" dirty="0" smtClean="0"/>
              <a:t> communication</a:t>
            </a:r>
            <a:br>
              <a:rPr lang="en-US" dirty="0" smtClean="0"/>
            </a:br>
            <a:r>
              <a:rPr lang="en-US" dirty="0" smtClean="0"/>
              <a:t>with a </a:t>
            </a:r>
            <a:r>
              <a:rPr lang="en-US" b="1" dirty="0" smtClean="0"/>
              <a:t>particular</a:t>
            </a:r>
            <a:r>
              <a:rPr lang="en-US" dirty="0" smtClean="0"/>
              <a:t> absent teammate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situated display locations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4582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5750"/>
                <a:gridCol w="5612450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en-US" sz="3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Nameplate</a:t>
                      </a:r>
                    </a:p>
                  </a:txBody>
                  <a:tcPr marT="0" marB="1828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3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Just outside the person’s office</a:t>
                      </a:r>
                    </a:p>
                  </a:txBody>
                  <a:tcPr marT="0" marB="1828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3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Screensaver</a:t>
                      </a:r>
                    </a:p>
                  </a:txBody>
                  <a:tcPr marT="0" marB="18288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3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 the person’s desktop PC</a:t>
                      </a:r>
                    </a:p>
                  </a:txBody>
                  <a:tcPr marT="0" marB="18288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3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Person Screen</a:t>
                      </a:r>
                    </a:p>
                  </a:txBody>
                  <a:tcPr marT="0" marB="1828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3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Representing the person in a remote coworker’s office or site</a:t>
                      </a:r>
                    </a:p>
                  </a:txBody>
                  <a:tcPr marT="0" marB="1828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21675" t="28083" r="10832" b="18667"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Person Screen at a remote site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Two groups of capabilities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Awareness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smtClean="0"/>
              <a:t>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Is now a good time to talk? If not now, when?</a:t>
            </a:r>
          </a:p>
          <a:p>
            <a:r>
              <a:rPr lang="en-US" dirty="0" smtClean="0"/>
              <a:t>What is he working on?</a:t>
            </a:r>
          </a:p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Who has he been talking with?</a:t>
            </a:r>
          </a:p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…</a:t>
            </a:r>
          </a:p>
          <a:p>
            <a:pPr lvl="1"/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Video call</a:t>
            </a:r>
          </a:p>
          <a:p>
            <a:r>
              <a:rPr lang="en-US" dirty="0" smtClean="0"/>
              <a:t>Text chat</a:t>
            </a:r>
          </a:p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Document sharing</a:t>
            </a:r>
          </a:p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Screen sharing</a:t>
            </a:r>
          </a:p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Whiteboard sketching</a:t>
            </a:r>
          </a:p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…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Research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50292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RQ1: What awareness info would people be willing to display?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RQ2: Would putting the awareness display in a semiprivate space increase the amount of awareness information?</a:t>
            </a:r>
          </a:p>
          <a:p>
            <a:pPr lvl="1"/>
            <a:r>
              <a:rPr lang="en-US" i="1" dirty="0" smtClean="0"/>
              <a:t>Does place mediate access?</a:t>
            </a:r>
          </a:p>
          <a:p>
            <a:endParaRPr lang="en-US" i="1" dirty="0" smtClean="0"/>
          </a:p>
          <a:p>
            <a:r>
              <a:rPr lang="en-US" dirty="0" smtClean="0"/>
              <a:t>… so we decided to do a survey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Survey population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4040188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MS Usability Database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3"/>
          </p:nvPr>
        </p:nvSpPr>
        <p:spPr>
          <a:xfrm>
            <a:off x="4645025" y="914400"/>
            <a:ext cx="4041775" cy="838200"/>
          </a:xfrm>
        </p:spPr>
        <p:txBody>
          <a:bodyPr/>
          <a:lstStyle/>
          <a:p>
            <a:r>
              <a:rPr lang="en-US" dirty="0" smtClean="0"/>
              <a:t>MS employees</a:t>
            </a:r>
            <a:endParaRPr lang="en-US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2"/>
          </p:nvPr>
        </p:nvSpPr>
        <p:spPr>
          <a:xfrm>
            <a:off x="457200" y="1828800"/>
            <a:ext cx="4040188" cy="3941763"/>
          </a:xfrm>
        </p:spPr>
        <p:txBody>
          <a:bodyPr>
            <a:normAutofit/>
          </a:bodyPr>
          <a:lstStyle/>
          <a:p>
            <a:r>
              <a:rPr lang="en-US" dirty="0" smtClean="0"/>
              <a:t>Full time knowledge workers</a:t>
            </a:r>
          </a:p>
          <a:p>
            <a:r>
              <a:rPr lang="en-US" dirty="0" smtClean="0"/>
              <a:t>Work onsite</a:t>
            </a:r>
          </a:p>
          <a:p>
            <a:r>
              <a:rPr lang="en-US" dirty="0" smtClean="0"/>
              <a:t>Interact with a coworker at least once a week</a:t>
            </a:r>
          </a:p>
          <a:p>
            <a:r>
              <a:rPr lang="en-US" dirty="0" smtClean="0"/>
              <a:t>50% USA; 50% elsewhere</a:t>
            </a:r>
          </a:p>
          <a:p>
            <a:endParaRPr lang="en-US" dirty="0" smtClean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4"/>
          </p:nvPr>
        </p:nvSpPr>
        <p:spPr>
          <a:xfrm>
            <a:off x="4645025" y="1828800"/>
            <a:ext cx="4041775" cy="3941763"/>
          </a:xfrm>
        </p:spPr>
        <p:txBody>
          <a:bodyPr>
            <a:normAutofit/>
          </a:bodyPr>
          <a:lstStyle/>
          <a:p>
            <a:r>
              <a:rPr lang="en-US" dirty="0" smtClean="0"/>
              <a:t>Developers, testers and project managers</a:t>
            </a:r>
          </a:p>
          <a:p>
            <a:r>
              <a:rPr lang="en-US" dirty="0" smtClean="0"/>
              <a:t>Worldwide but mostly USA</a:t>
            </a: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458788" y="6172200"/>
            <a:ext cx="80772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← These populations are largely the same →</a:t>
            </a:r>
          </a:p>
        </p:txBody>
      </p:sp>
      <p:sp>
        <p:nvSpPr>
          <p:cNvPr id="8" name="Content Placeholder 18"/>
          <p:cNvSpPr txBox="1">
            <a:spLocks/>
          </p:cNvSpPr>
          <p:nvPr/>
        </p:nvSpPr>
        <p:spPr>
          <a:xfrm>
            <a:off x="457200" y="4495800"/>
            <a:ext cx="4040188" cy="20367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2000 valid email addresses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353 responses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241 valid responses (12%)</a:t>
            </a:r>
          </a:p>
        </p:txBody>
      </p:sp>
      <p:sp>
        <p:nvSpPr>
          <p:cNvPr id="11" name="Content Placeholder 19"/>
          <p:cNvSpPr txBox="1">
            <a:spLocks/>
          </p:cNvSpPr>
          <p:nvPr/>
        </p:nvSpPr>
        <p:spPr>
          <a:xfrm>
            <a:off x="4645025" y="4495800"/>
            <a:ext cx="4041775" cy="20367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1500 email addresses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522 responses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308 valid responses (21%)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design – 174 questions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tabLst>
                <a:tab pos="4572000" algn="l"/>
              </a:tabLst>
            </a:pPr>
            <a:r>
              <a:rPr lang="en-US" dirty="0" smtClean="0"/>
              <a:t>Office configuration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Staying aware of collocated coworkers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Staying aware of remote coworkers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Current sharing behavior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Proposed personal website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Proposed nameplate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Proposed screensaver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Proposed person screen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Rating each scenario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design – 174 questions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tabLst>
                <a:tab pos="4572000" algn="l"/>
              </a:tabLst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Office configuration</a:t>
            </a:r>
          </a:p>
          <a:p>
            <a:pPr>
              <a:tabLst>
                <a:tab pos="4572000" algn="l"/>
              </a:tabLst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Staying aware of collocated coworkers</a:t>
            </a:r>
          </a:p>
          <a:p>
            <a:pPr>
              <a:tabLst>
                <a:tab pos="4572000" algn="l"/>
              </a:tabLst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Staying aware of remote coworkers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Current sharing behavior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Proposed personal website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Proposed nameplate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Proposed screensaver</a:t>
            </a:r>
          </a:p>
          <a:p>
            <a:pPr>
              <a:tabLst>
                <a:tab pos="4572000" algn="l"/>
              </a:tabLst>
            </a:pPr>
            <a:r>
              <a:rPr lang="en-US" dirty="0" smtClean="0"/>
              <a:t>Proposed person screen</a:t>
            </a:r>
          </a:p>
          <a:p>
            <a:pPr>
              <a:tabLst>
                <a:tab pos="4572000" algn="l"/>
              </a:tabLst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Rating each scenario</a:t>
            </a:r>
            <a:endParaRPr lang="en-US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0</TotalTime>
  <Words>836</Words>
  <Application>Microsoft Office PowerPoint</Application>
  <PresentationFormat>On-screen Show (4:3)</PresentationFormat>
  <Paragraphs>178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Technic</vt:lpstr>
      <vt:lpstr>Exploring Awareness Needs and Information Display Preferences Between Coworkers</vt:lpstr>
      <vt:lpstr>Motivation</vt:lpstr>
      <vt:lpstr>Three situated display locations</vt:lpstr>
      <vt:lpstr>Person Screen at a remote site</vt:lpstr>
      <vt:lpstr>Two groups of capabilities</vt:lpstr>
      <vt:lpstr>Research questions</vt:lpstr>
      <vt:lpstr>Survey population</vt:lpstr>
      <vt:lpstr>Survey design – 174 questions</vt:lpstr>
      <vt:lpstr>Survey design – 174 questions</vt:lpstr>
      <vt:lpstr>Survey design – 174 questions</vt:lpstr>
      <vt:lpstr>Survey design – 174 questions</vt:lpstr>
      <vt:lpstr>Info types adapted from Olson, Grudin &amp; Horvitz 2004</vt:lpstr>
      <vt:lpstr>Slide 13</vt:lpstr>
      <vt:lpstr>Surprise! Place did not appear to mediate access.</vt:lpstr>
      <vt:lpstr>Surprise! People were comfortable sharing information on a website.</vt:lpstr>
      <vt:lpstr>Surprise! Office owners are uncomfortable drawing visitors in when absent.</vt:lpstr>
      <vt:lpstr>Surprise! Person Screen was not just for distant coworkers.</vt:lpstr>
      <vt:lpstr>Slide 18</vt:lpstr>
      <vt:lpstr>Thanks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2009-04-13T17:28:53Z</dcterms:created>
  <dcterms:modified xsi:type="dcterms:W3CDTF">2009-04-13T17:29:07Z</dcterms:modified>
</cp:coreProperties>
</file>