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notesSlides/notesSlide10.xml" ContentType="application/vnd.openxmlformats-officedocument.presentationml.notesSlide+xml"/>
  <Override PartName="/ppt/tags/tag9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0.xml" ContentType="application/vnd.openxmlformats-officedocument.presentationml.tags+xml"/>
  <Override PartName="/ppt/notesSlides/notesSlide13.xml" ContentType="application/vnd.openxmlformats-officedocument.presentationml.notesSlide+xml"/>
  <Override PartName="/ppt/tags/tag1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28"/>
  </p:notesMasterIdLst>
  <p:handoutMasterIdLst>
    <p:handoutMasterId r:id="rId29"/>
  </p:handoutMasterIdLst>
  <p:sldIdLst>
    <p:sldId id="976" r:id="rId3"/>
    <p:sldId id="1348" r:id="rId4"/>
    <p:sldId id="1317" r:id="rId5"/>
    <p:sldId id="1350" r:id="rId6"/>
    <p:sldId id="1368" r:id="rId7"/>
    <p:sldId id="1370" r:id="rId8"/>
    <p:sldId id="1336" r:id="rId9"/>
    <p:sldId id="1352" r:id="rId10"/>
    <p:sldId id="1337" r:id="rId11"/>
    <p:sldId id="1365" r:id="rId12"/>
    <p:sldId id="1339" r:id="rId13"/>
    <p:sldId id="1340" r:id="rId14"/>
    <p:sldId id="1360" r:id="rId15"/>
    <p:sldId id="1341" r:id="rId16"/>
    <p:sldId id="1361" r:id="rId17"/>
    <p:sldId id="1342" r:id="rId18"/>
    <p:sldId id="1362" r:id="rId19"/>
    <p:sldId id="1366" r:id="rId20"/>
    <p:sldId id="1363" r:id="rId21"/>
    <p:sldId id="1353" r:id="rId22"/>
    <p:sldId id="1367" r:id="rId23"/>
    <p:sldId id="1304" r:id="rId24"/>
    <p:sldId id="1356" r:id="rId25"/>
    <p:sldId id="1355" r:id="rId26"/>
    <p:sldId id="1364" r:id="rId27"/>
  </p:sldIdLst>
  <p:sldSz cx="9144000" cy="6858000" type="screen4x3"/>
  <p:notesSz cx="7162800" cy="9448800"/>
  <p:embeddedFontLst>
    <p:embeddedFont>
      <p:font typeface="cmsy10" pitchFamily="34" charset="0"/>
      <p:regular r:id="rId30"/>
    </p:embeddedFont>
    <p:embeddedFont>
      <p:font typeface="Comic Sans MS" pitchFamily="66" charset="0"/>
      <p:regular r:id="rId31"/>
      <p:bold r:id="rId32"/>
    </p:embeddedFont>
  </p:embeddedFontLst>
  <p:custDataLst>
    <p:tags r:id="rId33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3366FF"/>
    <a:srgbClr val="FF66CC"/>
    <a:srgbClr val="FF9900"/>
    <a:srgbClr val="887BEB"/>
    <a:srgbClr val="CC00CC"/>
    <a:srgbClr val="FF5050"/>
    <a:srgbClr val="CC6600"/>
    <a:srgbClr val="00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21779" autoAdjust="0"/>
    <p:restoredTop sz="88018" autoAdjust="0"/>
  </p:normalViewPr>
  <p:slideViewPr>
    <p:cSldViewPr snapToGrid="0">
      <p:cViewPr>
        <p:scale>
          <a:sx n="76" d="100"/>
          <a:sy n="76" d="100"/>
        </p:scale>
        <p:origin x="-1195" y="-24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328" y="-86"/>
      </p:cViewPr>
      <p:guideLst>
        <p:guide orient="horz" pos="2976"/>
        <p:guide pos="2256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1.fntdata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09613"/>
            <a:ext cx="4724400" cy="3543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5675" y="4487863"/>
            <a:ext cx="525145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2152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0619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451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2152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5475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24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485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4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215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215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80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432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gi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5.tmp"/><Relationship Id="rId4" Type="http://schemas.openxmlformats.org/officeDocument/2006/relationships/image" Target="../media/image4.tm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6053409"/>
            <a:ext cx="2605342" cy="804591"/>
          </a:xfrm>
          <a:prstGeom prst="rect">
            <a:avLst/>
          </a:prstGeom>
        </p:spPr>
      </p:pic>
      <p:pic>
        <p:nvPicPr>
          <p:cNvPr id="10" name="Picture 9" descr="risemain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60785" y="6049108"/>
            <a:ext cx="6415876" cy="8088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7602" y="501206"/>
            <a:ext cx="90711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800" dirty="0" smtClean="0">
                <a:solidFill>
                  <a:srgbClr val="3333CC"/>
                </a:solidFill>
              </a:rPr>
              <a:t>Synthesizing Geometry Constructions</a:t>
            </a:r>
          </a:p>
          <a:p>
            <a:pPr algn="ctr">
              <a:spcBef>
                <a:spcPts val="0"/>
              </a:spcBef>
            </a:pPr>
            <a:endParaRPr lang="en-US" sz="800" dirty="0" smtClean="0">
              <a:solidFill>
                <a:srgbClr val="3333CC"/>
              </a:solidFill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193436" y="4081906"/>
            <a:ext cx="2866290" cy="96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600" kern="0" dirty="0" smtClean="0">
                <a:solidFill>
                  <a:srgbClr val="008000"/>
                </a:solidFill>
                <a:latin typeface="Comic Sans MS"/>
              </a:rPr>
              <a:t>Sumit Gulwani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600" kern="0" dirty="0" smtClean="0">
                <a:solidFill>
                  <a:srgbClr val="008000"/>
                </a:solidFill>
                <a:latin typeface="Comic Sans MS"/>
              </a:rPr>
              <a:t>MSR, Redmond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236744" y="4102059"/>
            <a:ext cx="2946885" cy="96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600" kern="0" dirty="0" smtClean="0">
                <a:solidFill>
                  <a:srgbClr val="008000"/>
                </a:solidFill>
                <a:latin typeface="Comic Sans MS"/>
              </a:rPr>
              <a:t>Vijay Korthikanti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600" kern="0" dirty="0" smtClean="0">
                <a:solidFill>
                  <a:srgbClr val="008000"/>
                </a:solidFill>
                <a:latin typeface="Comic Sans MS"/>
              </a:rPr>
              <a:t>UIUC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074233" y="4113489"/>
            <a:ext cx="2866290" cy="964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600" kern="0" dirty="0" smtClean="0">
                <a:solidFill>
                  <a:srgbClr val="008000"/>
                </a:solidFill>
                <a:latin typeface="Comic Sans MS"/>
              </a:rPr>
              <a:t>Ashish </a:t>
            </a:r>
            <a:r>
              <a:rPr lang="en-US" sz="2600" kern="0" dirty="0" err="1" smtClean="0">
                <a:solidFill>
                  <a:srgbClr val="008000"/>
                </a:solidFill>
                <a:latin typeface="Comic Sans MS"/>
              </a:rPr>
              <a:t>Tiwari</a:t>
            </a:r>
            <a:endParaRPr lang="en-US" sz="2600" kern="0" dirty="0" smtClean="0">
              <a:solidFill>
                <a:srgbClr val="008000"/>
              </a:solidFill>
              <a:latin typeface="Comic Sans MS"/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2600" kern="0" dirty="0" smtClean="0">
                <a:solidFill>
                  <a:srgbClr val="008000"/>
                </a:solidFill>
                <a:latin typeface="Comic Sans MS"/>
              </a:rPr>
              <a:t>SRI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465" y="1459523"/>
            <a:ext cx="2850232" cy="2275257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332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5245" y="1004976"/>
            <a:ext cx="8509964" cy="50292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Problem Formulation (as Program Synthesis)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Synthesis Algorithm (based on inter-disciplinary ideas)</a:t>
            </a:r>
          </a:p>
          <a:p>
            <a:pPr lvl="1"/>
            <a:r>
              <a:rPr lang="en-US" dirty="0" smtClean="0"/>
              <a:t>Idea 1: from Theory</a:t>
            </a:r>
          </a:p>
          <a:p>
            <a:pPr lvl="1"/>
            <a:r>
              <a:rPr lang="en-US" dirty="0" smtClean="0"/>
              <a:t>Idea 2: from PL</a:t>
            </a:r>
          </a:p>
          <a:p>
            <a:pPr lvl="1"/>
            <a:r>
              <a:rPr lang="en-US" dirty="0" smtClean="0"/>
              <a:t>Idea 3: from AI</a:t>
            </a:r>
          </a:p>
          <a:p>
            <a:endParaRPr lang="en-US" dirty="0"/>
          </a:p>
          <a:p>
            <a:r>
              <a:rPr lang="en-US" dirty="0" smtClean="0"/>
              <a:t>Experiments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Future Vision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967104"/>
      </p:ext>
    </p:extLst>
  </p:cSld>
  <p:clrMapOvr>
    <a:masterClrMapping/>
  </p:clrMapOvr>
  <p:transition advTm="17272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4779" y="1143000"/>
            <a:ext cx="819443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Pre(I), P, Post(I,O)</a:t>
            </a:r>
          </a:p>
          <a:p>
            <a:pPr marL="0" indent="0">
              <a:buNone/>
            </a:pPr>
            <a:endParaRPr lang="en-US" sz="1200" dirty="0"/>
          </a:p>
          <a:p>
            <a:pPr marL="457200" indent="-457200">
              <a:buFont typeface="+mj-lt"/>
              <a:buAutoNum type="alphaLcParenR"/>
            </a:pPr>
            <a:r>
              <a:rPr lang="en-US" dirty="0" smtClean="0">
                <a:solidFill>
                  <a:schemeClr val="tx2"/>
                </a:solidFill>
              </a:rPr>
              <a:t>Existing decision </a:t>
            </a:r>
            <a:r>
              <a:rPr lang="en-US" dirty="0">
                <a:solidFill>
                  <a:schemeClr val="tx2"/>
                </a:solidFill>
              </a:rPr>
              <a:t>procedures are </a:t>
            </a:r>
            <a:r>
              <a:rPr lang="en-US" dirty="0" smtClean="0">
                <a:solidFill>
                  <a:schemeClr val="tx2"/>
                </a:solidFill>
              </a:rPr>
              <a:t>complex.</a:t>
            </a:r>
          </a:p>
          <a:p>
            <a:pPr marL="457200" indent="-457200">
              <a:buFont typeface="+mj-lt"/>
              <a:buAutoNum type="alphaLcParenR"/>
            </a:pPr>
            <a:endParaRPr lang="en-US" sz="1200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en-US" dirty="0" smtClean="0">
                <a:solidFill>
                  <a:schemeClr val="tx2"/>
                </a:solidFill>
              </a:rPr>
              <a:t>New efficient approach: Random Testing!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Choose I’ randomly from the set { I | Pre(I) }.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Compute O’ := P(I’).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If O’ satisfies Post(I’,O’) output “Verified”.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tx2"/>
                </a:solidFill>
              </a:rPr>
              <a:t>Correctness Proof of (b):</a:t>
            </a:r>
          </a:p>
          <a:p>
            <a:r>
              <a:rPr lang="en-US" dirty="0">
                <a:solidFill>
                  <a:srgbClr val="008000"/>
                </a:solidFill>
              </a:rPr>
              <a:t>Objects constructed </a:t>
            </a:r>
            <a:r>
              <a:rPr lang="en-US" dirty="0" smtClean="0">
                <a:solidFill>
                  <a:srgbClr val="008000"/>
                </a:solidFill>
              </a:rPr>
              <a:t>by P </a:t>
            </a:r>
            <a:r>
              <a:rPr lang="en-US" dirty="0">
                <a:solidFill>
                  <a:srgbClr val="008000"/>
                </a:solidFill>
              </a:rPr>
              <a:t>can be described using polynomial ops (+,-,*), square-root &amp; division operator.</a:t>
            </a:r>
          </a:p>
          <a:p>
            <a:r>
              <a:rPr lang="en-US" dirty="0">
                <a:solidFill>
                  <a:srgbClr val="008000"/>
                </a:solidFill>
              </a:rPr>
              <a:t>The randomized polynomial identity testing algorithm lifts to square-root and division operators as well </a:t>
            </a:r>
            <a:r>
              <a:rPr lang="en-US" dirty="0" smtClean="0">
                <a:solidFill>
                  <a:srgbClr val="008000"/>
                </a:solidFill>
              </a:rPr>
              <a:t>!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846" y="304800"/>
            <a:ext cx="8563708" cy="609600"/>
          </a:xfrm>
        </p:spPr>
        <p:txBody>
          <a:bodyPr/>
          <a:lstStyle/>
          <a:p>
            <a:r>
              <a:rPr lang="en-US" dirty="0" smtClean="0"/>
              <a:t>Approaches to Verification Problem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5350828"/>
      </p:ext>
    </p:extLst>
  </p:cSld>
  <p:clrMapOvr>
    <a:masterClrMapping/>
  </p:clrMapOvr>
  <p:transition advTm="7505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7993" y="1056735"/>
            <a:ext cx="8578974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rgbClr val="008000"/>
                </a:solidFill>
              </a:rPr>
              <a:t>Synthesis Algorithm:  </a:t>
            </a:r>
          </a:p>
          <a:p>
            <a:pPr marL="0" indent="0">
              <a:buNone/>
            </a:pPr>
            <a:r>
              <a:rPr lang="en-US" dirty="0" smtClean="0"/>
              <a:t>// First obtain a random input-output example.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Choose </a:t>
            </a:r>
            <a:r>
              <a:rPr lang="en-US" dirty="0">
                <a:solidFill>
                  <a:schemeClr val="accent2"/>
                </a:solidFill>
              </a:rPr>
              <a:t>I’ randomly from the set { I | Pre(I) </a:t>
            </a:r>
            <a:r>
              <a:rPr lang="en-US" dirty="0" smtClean="0">
                <a:solidFill>
                  <a:schemeClr val="accent2"/>
                </a:solidFill>
              </a:rPr>
              <a:t>}.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Compute </a:t>
            </a:r>
            <a:r>
              <a:rPr lang="en-US" dirty="0">
                <a:solidFill>
                  <a:schemeClr val="accent2"/>
                </a:solidFill>
              </a:rPr>
              <a:t>O’ </a:t>
            </a:r>
            <a:r>
              <a:rPr lang="en-US" dirty="0" err="1" smtClean="0">
                <a:solidFill>
                  <a:schemeClr val="accent2"/>
                </a:solidFill>
              </a:rPr>
              <a:t>s.t.</a:t>
            </a:r>
            <a:r>
              <a:rPr lang="en-US" dirty="0" smtClean="0">
                <a:solidFill>
                  <a:schemeClr val="accent2"/>
                </a:solidFill>
              </a:rPr>
              <a:t> Post(I’,O’) using numerical methods.</a:t>
            </a:r>
          </a:p>
          <a:p>
            <a:pPr marL="0" indent="0">
              <a:buNone/>
            </a:pPr>
            <a:r>
              <a:rPr lang="en-US" dirty="0" smtClean="0"/>
              <a:t>// Now obtain a construction that can generate O’ from I’ (using exhaustive search).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>
                <a:solidFill>
                  <a:schemeClr val="accent2"/>
                </a:solidFill>
              </a:rPr>
              <a:t>S := I’;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>
                <a:solidFill>
                  <a:schemeClr val="accent2"/>
                </a:solidFill>
              </a:rPr>
              <a:t>While (S does not contain O’)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        S := S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[</a:t>
            </a:r>
            <a:r>
              <a:rPr lang="en-US" dirty="0" smtClean="0">
                <a:solidFill>
                  <a:schemeClr val="accent2"/>
                </a:solidFill>
              </a:rPr>
              <a:t> {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M(O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) | </a:t>
            </a:r>
            <a:r>
              <a:rPr lang="en-US" dirty="0" err="1">
                <a:solidFill>
                  <a:schemeClr val="accent2"/>
                </a:solidFill>
                <a:latin typeface="Comic Sans MS"/>
              </a:rPr>
              <a:t>O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S, M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 Methods } 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>
                <a:solidFill>
                  <a:schemeClr val="accent2"/>
                </a:solidFill>
              </a:rPr>
              <a:t>Output construction steps for O’.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6605"/>
            <a:ext cx="9144000" cy="791305"/>
          </a:xfrm>
        </p:spPr>
        <p:txBody>
          <a:bodyPr/>
          <a:lstStyle/>
          <a:p>
            <a:r>
              <a:rPr lang="en-US" dirty="0" smtClean="0"/>
              <a:t>Idea 1 (from Theory): Symbolic Reasoning -&gt; Concrete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342593"/>
      </p:ext>
    </p:extLst>
  </p:cSld>
  <p:clrMapOvr>
    <a:masterClrMapping/>
  </p:clrMapOvr>
  <p:transition advTm="556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985731"/>
            <a:ext cx="7772400" cy="7737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0212" y="304800"/>
            <a:ext cx="8957523" cy="609600"/>
          </a:xfrm>
        </p:spPr>
        <p:txBody>
          <a:bodyPr/>
          <a:lstStyle/>
          <a:p>
            <a:r>
              <a:rPr lang="en-US" dirty="0" smtClean="0"/>
              <a:t>Error Probability of the algorithm is extremely low.</a:t>
            </a:r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186477" y="1872177"/>
            <a:ext cx="32640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2400" dirty="0" smtClean="0">
                <a:solidFill>
                  <a:srgbClr val="FF9900"/>
                </a:solidFill>
              </a:rPr>
              <a:t>       …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2400" dirty="0" smtClean="0">
                <a:solidFill>
                  <a:srgbClr val="FF9900"/>
                </a:solidFill>
              </a:rPr>
              <a:t>L1 = Ruler(P1,P2);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2400" dirty="0" smtClean="0">
                <a:solidFill>
                  <a:srgbClr val="3366FF"/>
                </a:solidFill>
              </a:rPr>
              <a:t>       …</a:t>
            </a:r>
            <a:endParaRPr lang="en-US" sz="2300" dirty="0" smtClean="0">
              <a:solidFill>
                <a:srgbClr val="3366FF"/>
              </a:solidFill>
            </a:endParaRP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2400" dirty="0" smtClean="0">
                <a:solidFill>
                  <a:srgbClr val="3366FF"/>
                </a:solidFill>
              </a:rPr>
              <a:t>L2 = Ruler(R1,R2);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>
              <a:spcBef>
                <a:spcPts val="0"/>
              </a:spcBef>
              <a:buClr>
                <a:schemeClr val="tx1"/>
              </a:buClr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42" name="Slide Number Placeholder 2"/>
          <p:cNvSpPr txBox="1">
            <a:spLocks/>
          </p:cNvSpPr>
          <p:nvPr/>
        </p:nvSpPr>
        <p:spPr bwMode="auto">
          <a:xfrm>
            <a:off x="7123652" y="6450435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3309" y="4514614"/>
            <a:ext cx="7881483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dirty="0" smtClean="0"/>
              <a:t>For an equilateral </a:t>
            </a:r>
            <a:r>
              <a:rPr lang="en-US" sz="3000" dirty="0" smtClean="0">
                <a:latin typeface="cmsy10"/>
              </a:rPr>
              <a:t>4</a:t>
            </a:r>
            <a:r>
              <a:rPr lang="en-US" sz="3000" dirty="0" smtClean="0"/>
              <a:t>XYZ, </a:t>
            </a:r>
            <a:r>
              <a:rPr lang="en-US" sz="3000" dirty="0" err="1" smtClean="0"/>
              <a:t>incenter</a:t>
            </a:r>
            <a:r>
              <a:rPr lang="en-US" sz="3000" dirty="0" smtClean="0"/>
              <a:t> coincides with </a:t>
            </a:r>
            <a:r>
              <a:rPr lang="en-US" sz="3000" dirty="0" err="1" smtClean="0"/>
              <a:t>circumcenter</a:t>
            </a:r>
            <a:r>
              <a:rPr lang="en-US" sz="3000" dirty="0" smtClean="0"/>
              <a:t> 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000" dirty="0" smtClean="0"/>
              <a:t>But what are the chances of choosing a random </a:t>
            </a:r>
            <a:r>
              <a:rPr lang="en-US" sz="3000" dirty="0" smtClean="0">
                <a:latin typeface="cmsy10"/>
              </a:rPr>
              <a:t>4</a:t>
            </a:r>
            <a:r>
              <a:rPr lang="en-US" sz="3000" dirty="0" smtClean="0"/>
              <a:t>XYZ to be an equilateral one?</a:t>
            </a:r>
            <a:endParaRPr lang="en-US" sz="3000" dirty="0"/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7516379" y="2007204"/>
            <a:ext cx="50070" cy="2907696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V="1">
            <a:off x="5840730" y="2278380"/>
            <a:ext cx="2259393" cy="2453206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6148543" y="1566215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 flipV="1">
            <a:off x="6953020" y="4133377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/>
          <p:nvPr/>
        </p:nvCxnSpPr>
        <p:spPr bwMode="auto">
          <a:xfrm flipH="1" flipV="1">
            <a:off x="6358074" y="3622212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endCxn id="47" idx="6"/>
          </p:cNvCxnSpPr>
          <p:nvPr/>
        </p:nvCxnSpPr>
        <p:spPr bwMode="auto">
          <a:xfrm>
            <a:off x="6328063" y="3606547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561509" y="401247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957464" y="342003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15363" y="4041054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62491" y="163688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979937" y="1870866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37" name="Flowchart: Connector 36"/>
          <p:cNvSpPr/>
          <p:nvPr/>
        </p:nvSpPr>
        <p:spPr bwMode="auto">
          <a:xfrm>
            <a:off x="7489763" y="2855915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146697" y="2549828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80910" y="1598272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46" name="Flowchart: Connector 45"/>
          <p:cNvSpPr/>
          <p:nvPr/>
        </p:nvSpPr>
        <p:spPr bwMode="auto">
          <a:xfrm>
            <a:off x="6922540" y="409938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7" name="Flowchart: Connector 46"/>
          <p:cNvSpPr/>
          <p:nvPr/>
        </p:nvSpPr>
        <p:spPr bwMode="auto">
          <a:xfrm>
            <a:off x="8100123" y="4076768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8" name="Flowchart: Connector 47"/>
          <p:cNvSpPr/>
          <p:nvPr/>
        </p:nvSpPr>
        <p:spPr bwMode="auto">
          <a:xfrm>
            <a:off x="6298313" y="3569063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0561299"/>
      </p:ext>
    </p:extLst>
  </p:cSld>
  <p:clrMapOvr>
    <a:masterClrMapping/>
  </p:clrMapOvr>
  <p:transition advTm="4092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046" y="987723"/>
            <a:ext cx="9374428" cy="5029200"/>
          </a:xfrm>
        </p:spPr>
        <p:txBody>
          <a:bodyPr/>
          <a:lstStyle/>
          <a:p>
            <a:pPr marL="0" indent="0">
              <a:buNone/>
            </a:pPr>
            <a:r>
              <a:rPr lang="en-US" sz="2300" dirty="0" smtClean="0"/>
              <a:t>Synthesis algorithm times out because programs are large.</a:t>
            </a:r>
          </a:p>
          <a:p>
            <a:pPr marL="0" indent="0">
              <a:buNone/>
            </a:pPr>
            <a:endParaRPr lang="en-US" sz="1200" dirty="0"/>
          </a:p>
          <a:p>
            <a:r>
              <a:rPr lang="en-US" dirty="0" smtClean="0"/>
              <a:t>Identify a library of commonly used patterns (pattern = “sequence of geometry methods”)</a:t>
            </a:r>
          </a:p>
          <a:p>
            <a:pPr lvl="1"/>
            <a:r>
              <a:rPr lang="en-US" dirty="0" smtClean="0"/>
              <a:t>E.g., </a:t>
            </a:r>
            <a:r>
              <a:rPr lang="en-US" dirty="0" smtClean="0">
                <a:solidFill>
                  <a:srgbClr val="008000"/>
                </a:solidFill>
              </a:rPr>
              <a:t>perpendicular/angular </a:t>
            </a:r>
            <a:r>
              <a:rPr lang="en-US" dirty="0">
                <a:solidFill>
                  <a:srgbClr val="008000"/>
                </a:solidFill>
              </a:rPr>
              <a:t>bisector, </a:t>
            </a:r>
            <a:r>
              <a:rPr lang="en-US" dirty="0" smtClean="0">
                <a:solidFill>
                  <a:srgbClr val="008000"/>
                </a:solidFill>
              </a:rPr>
              <a:t>midpoint</a:t>
            </a:r>
            <a:r>
              <a:rPr lang="en-US" dirty="0">
                <a:solidFill>
                  <a:srgbClr val="008000"/>
                </a:solidFill>
              </a:rPr>
              <a:t>, </a:t>
            </a:r>
            <a:r>
              <a:rPr lang="en-US" dirty="0" smtClean="0">
                <a:solidFill>
                  <a:srgbClr val="008000"/>
                </a:solidFill>
              </a:rPr>
              <a:t>tangent, etc.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  </a:t>
            </a:r>
            <a:r>
              <a:rPr lang="en-US" dirty="0" smtClean="0">
                <a:solidFill>
                  <a:schemeClr val="accent2"/>
                </a:solidFill>
              </a:rPr>
              <a:t>S </a:t>
            </a:r>
            <a:r>
              <a:rPr lang="en-US" dirty="0">
                <a:solidFill>
                  <a:schemeClr val="accent2"/>
                </a:solidFill>
              </a:rPr>
              <a:t>:= S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[</a:t>
            </a:r>
            <a:r>
              <a:rPr lang="en-US" dirty="0">
                <a:solidFill>
                  <a:schemeClr val="accent2"/>
                </a:solidFill>
              </a:rPr>
              <a:t> { </a:t>
            </a:r>
            <a:r>
              <a:rPr lang="en-US" dirty="0" smtClean="0">
                <a:solidFill>
                  <a:schemeClr val="accent2"/>
                </a:solidFill>
              </a:rPr>
              <a:t>M(O</a:t>
            </a:r>
            <a:r>
              <a:rPr lang="en-US" baseline="-25000" dirty="0" smtClean="0">
                <a:solidFill>
                  <a:schemeClr val="accent2"/>
                </a:solidFill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,O</a:t>
            </a:r>
            <a:r>
              <a:rPr lang="en-US" baseline="-25000" dirty="0" smtClean="0">
                <a:solidFill>
                  <a:schemeClr val="accent2"/>
                </a:solidFill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) | </a:t>
            </a:r>
            <a:r>
              <a:rPr lang="en-US" dirty="0" err="1">
                <a:solidFill>
                  <a:schemeClr val="accent2"/>
                </a:solidFill>
              </a:rPr>
              <a:t>O</a:t>
            </a:r>
            <a:r>
              <a:rPr lang="en-US" baseline="-25000" dirty="0" err="1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S, M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 Methods </a:t>
            </a:r>
            <a:r>
              <a:rPr lang="en-US" dirty="0">
                <a:solidFill>
                  <a:schemeClr val="accent2"/>
                </a:solidFill>
              </a:rPr>
              <a:t>} </a:t>
            </a: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800" dirty="0">
                <a:solidFill>
                  <a:schemeClr val="accent2"/>
                </a:solidFill>
              </a:rPr>
              <a:t>  </a:t>
            </a:r>
            <a:r>
              <a:rPr lang="en-US" dirty="0" smtClean="0">
                <a:solidFill>
                  <a:schemeClr val="accent2"/>
                </a:solidFill>
              </a:rPr>
              <a:t>S </a:t>
            </a:r>
            <a:r>
              <a:rPr lang="en-US" dirty="0">
                <a:solidFill>
                  <a:schemeClr val="accent2"/>
                </a:solidFill>
              </a:rPr>
              <a:t>:= S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[</a:t>
            </a:r>
            <a:r>
              <a:rPr lang="en-US" dirty="0">
                <a:solidFill>
                  <a:schemeClr val="accent2"/>
                </a:solidFill>
              </a:rPr>
              <a:t> { M(O</a:t>
            </a:r>
            <a:r>
              <a:rPr lang="en-US" baseline="-25000" dirty="0">
                <a:solidFill>
                  <a:schemeClr val="accent2"/>
                </a:solidFill>
              </a:rPr>
              <a:t>1</a:t>
            </a:r>
            <a:r>
              <a:rPr lang="en-US" dirty="0">
                <a:solidFill>
                  <a:schemeClr val="accent2"/>
                </a:solidFill>
              </a:rPr>
              <a:t>,O</a:t>
            </a:r>
            <a:r>
              <a:rPr lang="en-US" baseline="-25000" dirty="0">
                <a:solidFill>
                  <a:schemeClr val="accent2"/>
                </a:solidFill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) | </a:t>
            </a:r>
            <a:r>
              <a:rPr lang="en-US" dirty="0" err="1">
                <a:solidFill>
                  <a:schemeClr val="accent2"/>
                </a:solidFill>
              </a:rPr>
              <a:t>O</a:t>
            </a:r>
            <a:r>
              <a:rPr lang="en-US" baseline="-25000" dirty="0" err="1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 S, M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LibMethods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} </a:t>
            </a:r>
          </a:p>
          <a:p>
            <a:endParaRPr lang="en-US" sz="1200" dirty="0" smtClean="0"/>
          </a:p>
          <a:p>
            <a:r>
              <a:rPr lang="en-US" dirty="0" smtClean="0"/>
              <a:t>Two key advantages:</a:t>
            </a:r>
          </a:p>
          <a:p>
            <a:pPr lvl="1"/>
            <a:r>
              <a:rPr lang="en-US" dirty="0" smtClean="0"/>
              <a:t>Search space: large depth -&gt; small depth</a:t>
            </a:r>
          </a:p>
          <a:p>
            <a:pPr lvl="1"/>
            <a:r>
              <a:rPr lang="en-US" dirty="0" smtClean="0"/>
              <a:t>Easier to explain solutions to students.</a:t>
            </a:r>
            <a:endParaRPr lang="en-US" dirty="0"/>
          </a:p>
          <a:p>
            <a:endParaRPr lang="en-US" sz="2600" dirty="0"/>
          </a:p>
          <a:p>
            <a:pPr lvl="1"/>
            <a:endParaRPr lang="en-US" sz="24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2 (from PL): High-level Abstractions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 bwMode="auto">
          <a:xfrm rot="5400000">
            <a:off x="4109237" y="3374970"/>
            <a:ext cx="489204" cy="484632"/>
          </a:xfrm>
          <a:prstGeom prst="rightArrow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847349"/>
      </p:ext>
    </p:extLst>
  </p:cSld>
  <p:clrMapOvr>
    <a:masterClrMapping/>
  </p:clrMapOvr>
  <p:transition advTm="6365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1037490"/>
            <a:ext cx="7772400" cy="7737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262102" y="270294"/>
            <a:ext cx="9613133" cy="609600"/>
          </a:xfrm>
        </p:spPr>
        <p:txBody>
          <a:bodyPr/>
          <a:lstStyle/>
          <a:p>
            <a:r>
              <a:rPr lang="en-US" sz="2900" dirty="0" smtClean="0"/>
              <a:t>Use of high-level abstractions reduces program size</a:t>
            </a:r>
            <a:endParaRPr lang="en-US" sz="2900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31200" y="2199984"/>
            <a:ext cx="480369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C1 = Compass(X,Y);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C2 = Compass(Y,X);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&lt;P1,P2&gt; = Intersect(C1,C2);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L1 = Ruler(P1,P2);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D1 = Compass(Z,X);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D2 = Compass(X,Z);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300" dirty="0" smtClean="0">
                <a:solidFill>
                  <a:srgbClr val="3366FF"/>
                </a:solidFill>
              </a:rPr>
              <a:t>&lt;R1,R2&gt; = Intersect(D1,D2);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L2 = Ruler(R1,R2);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290438" y="2624208"/>
            <a:ext cx="39225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endParaRPr lang="en-US" sz="2400" dirty="0" smtClean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L1 = </a:t>
            </a:r>
            <a:r>
              <a:rPr lang="en-US" sz="2400" dirty="0" err="1" smtClean="0">
                <a:solidFill>
                  <a:srgbClr val="FF9900"/>
                </a:solidFill>
              </a:rPr>
              <a:t>PBisector</a:t>
            </a:r>
            <a:r>
              <a:rPr lang="en-US" sz="2400" dirty="0" smtClean="0">
                <a:solidFill>
                  <a:srgbClr val="FF9900"/>
                </a:solidFill>
              </a:rPr>
              <a:t>(X,Y);</a:t>
            </a:r>
            <a:endParaRPr lang="en-US" sz="2300" dirty="0" smtClean="0">
              <a:solidFill>
                <a:srgbClr val="3366FF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L2 = </a:t>
            </a:r>
            <a:r>
              <a:rPr lang="en-US" sz="2400" dirty="0" err="1" smtClean="0">
                <a:solidFill>
                  <a:srgbClr val="3366FF"/>
                </a:solidFill>
              </a:rPr>
              <a:t>PBisector</a:t>
            </a:r>
            <a:r>
              <a:rPr lang="en-US" sz="2400" dirty="0" smtClean="0">
                <a:solidFill>
                  <a:srgbClr val="3366FF"/>
                </a:solidFill>
              </a:rPr>
              <a:t>(X,Z);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5" name="Right Arrow 4"/>
          <p:cNvSpPr/>
          <p:nvPr/>
        </p:nvSpPr>
        <p:spPr bwMode="auto">
          <a:xfrm>
            <a:off x="3855577" y="3511333"/>
            <a:ext cx="1100084" cy="559878"/>
          </a:xfrm>
          <a:prstGeom prst="rightArrow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997626"/>
      </p:ext>
    </p:extLst>
  </p:cSld>
  <p:clrMapOvr>
    <a:masterClrMapping/>
  </p:clrMapOvr>
  <p:transition advTm="82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438" y="1143000"/>
            <a:ext cx="8820517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Synthesis algorithm is inefficient because the search space is too wide and hence still huge. </a:t>
            </a:r>
          </a:p>
          <a:p>
            <a:endParaRPr lang="en-US" dirty="0"/>
          </a:p>
          <a:p>
            <a:r>
              <a:rPr lang="en-US" dirty="0" smtClean="0"/>
              <a:t>Prune forward search by using A* style heuristics.</a:t>
            </a:r>
          </a:p>
          <a:p>
            <a:pPr marL="0" indent="0">
              <a:buNone/>
            </a:pPr>
            <a:r>
              <a:rPr lang="en-US" sz="2800" dirty="0">
                <a:solidFill>
                  <a:schemeClr val="accent2"/>
                </a:solidFill>
              </a:rPr>
              <a:t> </a:t>
            </a:r>
            <a:r>
              <a:rPr lang="en-US" sz="2800" dirty="0" smtClean="0">
                <a:solidFill>
                  <a:schemeClr val="accent2"/>
                </a:solidFill>
              </a:rPr>
              <a:t>     </a:t>
            </a:r>
            <a:r>
              <a:rPr lang="en-US" dirty="0" smtClean="0">
                <a:solidFill>
                  <a:schemeClr val="accent2"/>
                </a:solidFill>
              </a:rPr>
              <a:t>S </a:t>
            </a:r>
            <a:r>
              <a:rPr lang="en-US" dirty="0">
                <a:solidFill>
                  <a:schemeClr val="accent2"/>
                </a:solidFill>
              </a:rPr>
              <a:t>:= S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[</a:t>
            </a:r>
            <a:r>
              <a:rPr lang="en-US" dirty="0">
                <a:solidFill>
                  <a:schemeClr val="accent2"/>
                </a:solidFill>
              </a:rPr>
              <a:t> { </a:t>
            </a:r>
            <a:r>
              <a:rPr lang="en-US" dirty="0" smtClean="0">
                <a:solidFill>
                  <a:schemeClr val="accent2"/>
                </a:solidFill>
              </a:rPr>
              <a:t>M(O</a:t>
            </a:r>
            <a:r>
              <a:rPr lang="en-US" baseline="-25000" dirty="0" smtClean="0">
                <a:solidFill>
                  <a:schemeClr val="accent2"/>
                </a:solidFill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,O</a:t>
            </a:r>
            <a:r>
              <a:rPr lang="en-US" baseline="-25000" dirty="0" smtClean="0">
                <a:solidFill>
                  <a:schemeClr val="accent2"/>
                </a:solidFill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) | </a:t>
            </a:r>
            <a:r>
              <a:rPr lang="en-US" dirty="0" err="1">
                <a:solidFill>
                  <a:schemeClr val="accent2"/>
                </a:solidFill>
              </a:rPr>
              <a:t>O</a:t>
            </a:r>
            <a:r>
              <a:rPr lang="en-US" baseline="-25000" dirty="0" err="1">
                <a:solidFill>
                  <a:schemeClr val="accent2"/>
                </a:solidFill>
              </a:rPr>
              <a:t>i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S, M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err="1" smtClean="0">
                <a:solidFill>
                  <a:schemeClr val="accent2"/>
                </a:solidFill>
              </a:rPr>
              <a:t>LibMethods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</a:rPr>
              <a:t>} </a:t>
            </a:r>
            <a:endParaRPr lang="en-US" dirty="0" smtClean="0"/>
          </a:p>
          <a:p>
            <a:pPr marL="0" indent="0">
              <a:buNone/>
            </a:pPr>
            <a:endParaRPr lang="en-US" sz="28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sz="2300" dirty="0" smtClean="0">
                <a:solidFill>
                  <a:schemeClr val="accent2"/>
                </a:solidFill>
              </a:rPr>
              <a:t>S </a:t>
            </a:r>
            <a:r>
              <a:rPr lang="en-US" sz="2300" dirty="0">
                <a:solidFill>
                  <a:schemeClr val="accent2"/>
                </a:solidFill>
              </a:rPr>
              <a:t>:= S </a:t>
            </a:r>
            <a:r>
              <a:rPr lang="en-US" sz="2300" dirty="0">
                <a:solidFill>
                  <a:schemeClr val="accent2"/>
                </a:solidFill>
                <a:latin typeface="cmsy10"/>
              </a:rPr>
              <a:t>[</a:t>
            </a:r>
            <a:r>
              <a:rPr lang="en-US" sz="2300" dirty="0">
                <a:solidFill>
                  <a:schemeClr val="accent2"/>
                </a:solidFill>
              </a:rPr>
              <a:t> </a:t>
            </a:r>
            <a:r>
              <a:rPr lang="en-US" sz="2300" dirty="0" smtClean="0">
                <a:solidFill>
                  <a:schemeClr val="accent2"/>
                </a:solidFill>
              </a:rPr>
              <a:t>{M(O</a:t>
            </a:r>
            <a:r>
              <a:rPr lang="en-US" sz="23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300" dirty="0" smtClean="0">
                <a:solidFill>
                  <a:schemeClr val="accent2"/>
                </a:solidFill>
              </a:rPr>
              <a:t>,O</a:t>
            </a:r>
            <a:r>
              <a:rPr lang="en-US" sz="23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300" dirty="0">
                <a:solidFill>
                  <a:schemeClr val="accent2"/>
                </a:solidFill>
              </a:rPr>
              <a:t>) | </a:t>
            </a:r>
            <a:r>
              <a:rPr lang="en-US" sz="2300" dirty="0" smtClean="0">
                <a:solidFill>
                  <a:schemeClr val="accent2"/>
                </a:solidFill>
              </a:rPr>
              <a:t>O</a:t>
            </a:r>
            <a:r>
              <a:rPr lang="en-US" sz="2300" baseline="-25000" dirty="0" smtClean="0">
                <a:solidFill>
                  <a:schemeClr val="accent2"/>
                </a:solidFill>
              </a:rPr>
              <a:t>i</a:t>
            </a:r>
            <a:r>
              <a:rPr lang="en-US" sz="2300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sz="2300" dirty="0" smtClean="0">
                <a:solidFill>
                  <a:schemeClr val="accent2"/>
                </a:solidFill>
              </a:rPr>
              <a:t>S, M</a:t>
            </a:r>
            <a:r>
              <a:rPr lang="en-US" sz="2300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sz="2300" dirty="0" smtClean="0">
                <a:solidFill>
                  <a:schemeClr val="accent2"/>
                </a:solidFill>
              </a:rPr>
              <a:t>LibMethods, </a:t>
            </a:r>
            <a:r>
              <a:rPr lang="en-US" sz="2300" dirty="0" err="1" smtClean="0">
                <a:solidFill>
                  <a:schemeClr val="accent2"/>
                </a:solidFill>
                <a:latin typeface="Comic Sans MS"/>
              </a:rPr>
              <a:t>IsGood</a:t>
            </a:r>
            <a:r>
              <a:rPr lang="en-US" sz="2300" dirty="0" smtClean="0">
                <a:solidFill>
                  <a:schemeClr val="accent2"/>
                </a:solidFill>
                <a:latin typeface="Comic Sans MS"/>
              </a:rPr>
              <a:t>(M(O</a:t>
            </a:r>
            <a:r>
              <a:rPr lang="en-US" sz="23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300" dirty="0" smtClean="0">
                <a:solidFill>
                  <a:schemeClr val="accent2"/>
                </a:solidFill>
                <a:latin typeface="Comic Sans MS"/>
              </a:rPr>
              <a:t>,O</a:t>
            </a:r>
            <a:r>
              <a:rPr lang="en-US" sz="23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300" dirty="0" smtClean="0">
                <a:solidFill>
                  <a:schemeClr val="accent2"/>
                </a:solidFill>
              </a:rPr>
              <a:t>)) </a:t>
            </a:r>
            <a:r>
              <a:rPr lang="en-US" sz="2300" dirty="0">
                <a:solidFill>
                  <a:schemeClr val="accent2"/>
                </a:solidFill>
              </a:rPr>
              <a:t>}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Example</a:t>
            </a:r>
            <a:r>
              <a:rPr lang="en-US" dirty="0"/>
              <a:t>: If </a:t>
            </a:r>
            <a:r>
              <a:rPr lang="en-US" dirty="0" smtClean="0"/>
              <a:t>a method constructs a line L that </a:t>
            </a:r>
            <a:r>
              <a:rPr lang="en-US" dirty="0"/>
              <a:t>passes through a desired output point, </a:t>
            </a:r>
            <a:r>
              <a:rPr lang="en-US" dirty="0" smtClean="0"/>
              <a:t>then L is “good” (i.e., worth constructing).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Idea 3 (from AI): Goal Directed Search 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 bwMode="auto">
          <a:xfrm rot="5400000">
            <a:off x="4109237" y="3363576"/>
            <a:ext cx="489204" cy="484632"/>
          </a:xfrm>
          <a:prstGeom prst="rightArrow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961043"/>
      </p:ext>
    </p:extLst>
  </p:cSld>
  <p:clrMapOvr>
    <a:masterClrMapping/>
  </p:clrMapOvr>
  <p:transition advTm="3959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1106502"/>
            <a:ext cx="5049447" cy="134860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Given a </a:t>
            </a:r>
            <a:r>
              <a:rPr lang="en-US" sz="2800" dirty="0" smtClean="0">
                <a:solidFill>
                  <a:srgbClr val="C00000"/>
                </a:solidFill>
              </a:rPr>
              <a:t>triangle XYZ</a:t>
            </a:r>
            <a:r>
              <a:rPr lang="en-US" sz="2800" dirty="0" smtClean="0"/>
              <a:t>, construct </a:t>
            </a:r>
            <a:r>
              <a:rPr lang="en-US" sz="2800" dirty="0" smtClean="0">
                <a:solidFill>
                  <a:srgbClr val="008000"/>
                </a:solidFill>
              </a:rPr>
              <a:t>circle C</a:t>
            </a:r>
            <a:r>
              <a:rPr lang="en-US" sz="2800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0212" y="304800"/>
            <a:ext cx="8957523" cy="609600"/>
          </a:xfrm>
        </p:spPr>
        <p:txBody>
          <a:bodyPr/>
          <a:lstStyle/>
          <a:p>
            <a:r>
              <a:rPr lang="en-US" sz="3000" dirty="0" smtClean="0"/>
              <a:t>Effectiveness of Goal-directed search</a:t>
            </a:r>
            <a:endParaRPr lang="en-US" sz="3000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" name="Slide Number Placeholder 2"/>
          <p:cNvSpPr txBox="1">
            <a:spLocks/>
          </p:cNvSpPr>
          <p:nvPr/>
        </p:nvSpPr>
        <p:spPr bwMode="auto">
          <a:xfrm>
            <a:off x="7123652" y="6450435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Comic Sans MS" pitchFamily="66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-3309" y="4617286"/>
            <a:ext cx="876749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000" dirty="0" smtClean="0"/>
              <a:t>L1 and L2 are immediately constructed since they pass through output point N.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000" dirty="0" smtClean="0"/>
              <a:t>On the other hand, other lines like angular bisectors are not eagerly constructed.</a:t>
            </a:r>
            <a:endParaRPr lang="en-US" sz="3000" dirty="0"/>
          </a:p>
        </p:txBody>
      </p:sp>
      <p:cxnSp>
        <p:nvCxnSpPr>
          <p:cNvPr id="25" name="Straight Connector 24"/>
          <p:cNvCxnSpPr/>
          <p:nvPr/>
        </p:nvCxnSpPr>
        <p:spPr bwMode="auto">
          <a:xfrm>
            <a:off x="7503686" y="1540867"/>
            <a:ext cx="25035" cy="3008273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flipV="1">
            <a:off x="5783580" y="1812043"/>
            <a:ext cx="2303850" cy="2542787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Oval 26"/>
          <p:cNvSpPr/>
          <p:nvPr/>
        </p:nvSpPr>
        <p:spPr bwMode="auto">
          <a:xfrm>
            <a:off x="6135850" y="1099878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8" name="Straight Connector 27"/>
          <p:cNvCxnSpPr/>
          <p:nvPr/>
        </p:nvCxnSpPr>
        <p:spPr bwMode="auto">
          <a:xfrm flipV="1">
            <a:off x="6940327" y="3667040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flipH="1" flipV="1">
            <a:off x="6345381" y="3155875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endCxn id="41" idx="6"/>
          </p:cNvCxnSpPr>
          <p:nvPr/>
        </p:nvCxnSpPr>
        <p:spPr bwMode="auto">
          <a:xfrm>
            <a:off x="6315370" y="3140210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6548816" y="3546142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44771" y="2953702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02670" y="3574717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249798" y="1170552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967244" y="1404529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36" name="Flowchart: Connector 35"/>
          <p:cNvSpPr/>
          <p:nvPr/>
        </p:nvSpPr>
        <p:spPr bwMode="auto">
          <a:xfrm>
            <a:off x="7477070" y="2389578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134004" y="2083491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268217" y="1131935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39" name="Flowchart: Connector 38"/>
          <p:cNvSpPr/>
          <p:nvPr/>
        </p:nvSpPr>
        <p:spPr bwMode="auto">
          <a:xfrm>
            <a:off x="6909847" y="3633049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1" name="Flowchart: Connector 40"/>
          <p:cNvSpPr/>
          <p:nvPr/>
        </p:nvSpPr>
        <p:spPr bwMode="auto">
          <a:xfrm>
            <a:off x="8087430" y="3610431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6" name="Flowchart: Connector 45"/>
          <p:cNvSpPr/>
          <p:nvPr/>
        </p:nvSpPr>
        <p:spPr bwMode="auto">
          <a:xfrm>
            <a:off x="6285620" y="310272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7444867"/>
      </p:ext>
    </p:extLst>
  </p:cSld>
  <p:clrMapOvr>
    <a:masterClrMapping/>
  </p:clrMapOvr>
  <p:transition advTm="215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5245" y="1004976"/>
            <a:ext cx="8509964" cy="50292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Problem Formulation (as Program Synthesis)</a:t>
            </a:r>
          </a:p>
          <a:p>
            <a:endParaRPr lang="en-US" dirty="0"/>
          </a:p>
          <a:p>
            <a:r>
              <a:rPr lang="en-US" dirty="0" smtClean="0"/>
              <a:t>Synthesis Algorithm (based on inter-disciplinary ideas)</a:t>
            </a:r>
          </a:p>
          <a:p>
            <a:pPr lvl="1"/>
            <a:r>
              <a:rPr lang="en-US" dirty="0" smtClean="0"/>
              <a:t>Idea 1: from Theory</a:t>
            </a:r>
          </a:p>
          <a:p>
            <a:pPr lvl="1"/>
            <a:r>
              <a:rPr lang="en-US" dirty="0" smtClean="0"/>
              <a:t>Idea 2: from PL</a:t>
            </a:r>
          </a:p>
          <a:p>
            <a:pPr lvl="1"/>
            <a:r>
              <a:rPr lang="en-US" dirty="0" smtClean="0"/>
              <a:t>Idea 3: from AI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Experiments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Future Vision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498204"/>
      </p:ext>
    </p:extLst>
  </p:cSld>
  <p:clrMapOvr>
    <a:masterClrMapping/>
  </p:clrMapOvr>
  <p:transition advTm="3498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8310" y="1065510"/>
            <a:ext cx="794675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25 benchmark problems.</a:t>
            </a:r>
          </a:p>
          <a:p>
            <a:endParaRPr lang="en-US" sz="1000" dirty="0" smtClean="0"/>
          </a:p>
          <a:p>
            <a:r>
              <a:rPr lang="en-US" dirty="0" smtClean="0"/>
              <a:t>such as: </a:t>
            </a:r>
            <a:r>
              <a:rPr lang="en-US" dirty="0" smtClean="0">
                <a:solidFill>
                  <a:schemeClr val="accent2"/>
                </a:solidFill>
              </a:rPr>
              <a:t>Construct a square whose extended sides pass through 4 given points.</a:t>
            </a:r>
            <a:endParaRPr lang="en-US" dirty="0">
              <a:solidFill>
                <a:schemeClr val="accent2"/>
              </a:solidFill>
            </a:endParaRPr>
          </a:p>
          <a:p>
            <a:endParaRPr lang="en-US" sz="2000" dirty="0" smtClean="0"/>
          </a:p>
          <a:p>
            <a:r>
              <a:rPr lang="en-US" dirty="0" smtClean="0"/>
              <a:t>18 problems less than 1 second.</a:t>
            </a:r>
          </a:p>
          <a:p>
            <a:pPr marL="0" indent="0">
              <a:buNone/>
            </a:pPr>
            <a:r>
              <a:rPr lang="en-US" dirty="0" smtClean="0"/>
              <a:t>    4 problems between 1-3 seconds.</a:t>
            </a:r>
          </a:p>
          <a:p>
            <a:pPr marL="0" indent="0">
              <a:buNone/>
            </a:pPr>
            <a:r>
              <a:rPr lang="en-US" dirty="0" smtClean="0"/>
              <a:t>    3 problems 13-82 seconds.</a:t>
            </a:r>
          </a:p>
          <a:p>
            <a:endParaRPr lang="en-US" sz="2000" dirty="0"/>
          </a:p>
          <a:p>
            <a:r>
              <a:rPr lang="en-US" dirty="0" smtClean="0"/>
              <a:t>Idea 2 (high-level abstractions) reduces programs of size 3-45 to 3-13.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dirty="0" smtClean="0"/>
              <a:t>Idea 3 (goal-directedness) improves performance by factor of 10-1000 times on most problems.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7297453"/>
      </p:ext>
    </p:extLst>
  </p:cSld>
  <p:clrMapOvr>
    <a:masterClrMapping/>
  </p:clrMapOvr>
  <p:transition advTm="274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Straight Connector 102"/>
          <p:cNvCxnSpPr/>
          <p:nvPr/>
        </p:nvCxnSpPr>
        <p:spPr bwMode="auto">
          <a:xfrm>
            <a:off x="7047749" y="3287364"/>
            <a:ext cx="50070" cy="3448064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29" y="1037490"/>
            <a:ext cx="5052745" cy="123092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Given a </a:t>
            </a:r>
            <a:r>
              <a:rPr lang="en-US" sz="2800" dirty="0" smtClean="0">
                <a:solidFill>
                  <a:srgbClr val="C00000"/>
                </a:solidFill>
              </a:rPr>
              <a:t>triangle XYZ</a:t>
            </a:r>
            <a:r>
              <a:rPr lang="en-US" sz="2800" dirty="0" smtClean="0"/>
              <a:t>, construct </a:t>
            </a:r>
            <a:r>
              <a:rPr lang="en-US" sz="2800" dirty="0" smtClean="0">
                <a:solidFill>
                  <a:srgbClr val="008000"/>
                </a:solidFill>
              </a:rPr>
              <a:t>circle C</a:t>
            </a:r>
            <a:r>
              <a:rPr lang="en-US" sz="2800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9364" y="237068"/>
            <a:ext cx="8530404" cy="609600"/>
          </a:xfrm>
        </p:spPr>
        <p:txBody>
          <a:bodyPr/>
          <a:lstStyle/>
          <a:p>
            <a:r>
              <a:rPr lang="en-US" sz="3000" dirty="0" smtClean="0"/>
              <a:t>Ruler/Compass based Geometry Constructions</a:t>
            </a:r>
            <a:endParaRPr lang="en-US" sz="3000" dirty="0"/>
          </a:p>
        </p:txBody>
      </p:sp>
      <p:cxnSp>
        <p:nvCxnSpPr>
          <p:cNvPr id="75" name="Straight Connector 74"/>
          <p:cNvCxnSpPr/>
          <p:nvPr/>
        </p:nvCxnSpPr>
        <p:spPr bwMode="auto">
          <a:xfrm flipV="1">
            <a:off x="4852793" y="3558540"/>
            <a:ext cx="2778700" cy="3024488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Oval 76"/>
          <p:cNvSpPr/>
          <p:nvPr/>
        </p:nvSpPr>
        <p:spPr bwMode="auto">
          <a:xfrm>
            <a:off x="5679913" y="2846375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78" name="Straight Connector 77"/>
          <p:cNvCxnSpPr/>
          <p:nvPr/>
        </p:nvCxnSpPr>
        <p:spPr bwMode="auto">
          <a:xfrm flipV="1">
            <a:off x="6484390" y="5413537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H="1" flipV="1">
            <a:off x="5889444" y="4902372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Straight Connector 79"/>
          <p:cNvCxnSpPr>
            <a:endCxn id="101" idx="6"/>
          </p:cNvCxnSpPr>
          <p:nvPr/>
        </p:nvCxnSpPr>
        <p:spPr bwMode="auto">
          <a:xfrm>
            <a:off x="5859433" y="4886707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6092879" y="529263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488834" y="470019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646733" y="5321214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793861" y="291704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511307" y="3151026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97" name="Flowchart: Connector 96"/>
          <p:cNvSpPr/>
          <p:nvPr/>
        </p:nvSpPr>
        <p:spPr bwMode="auto">
          <a:xfrm>
            <a:off x="7021133" y="4136075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678067" y="3829988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812280" y="2878432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100" name="Flowchart: Connector 99"/>
          <p:cNvSpPr/>
          <p:nvPr/>
        </p:nvSpPr>
        <p:spPr bwMode="auto">
          <a:xfrm>
            <a:off x="6453910" y="537954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1" name="Flowchart: Connector 100"/>
          <p:cNvSpPr/>
          <p:nvPr/>
        </p:nvSpPr>
        <p:spPr bwMode="auto">
          <a:xfrm>
            <a:off x="7631493" y="5356928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2" name="Flowchart: Connector 101"/>
          <p:cNvSpPr/>
          <p:nvPr/>
        </p:nvSpPr>
        <p:spPr bwMode="auto">
          <a:xfrm>
            <a:off x="5829683" y="4849223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7796405"/>
      </p:ext>
    </p:extLst>
  </p:cSld>
  <p:clrMapOvr>
    <a:masterClrMapping/>
  </p:clrMapOvr>
  <p:transition advTm="52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7" grpId="2" animBg="1"/>
      <p:bldP spid="87" grpId="0"/>
      <p:bldP spid="96" grpId="0"/>
      <p:bldP spid="97" grpId="0" animBg="1"/>
      <p:bldP spid="98" grpId="0"/>
      <p:bldP spid="99" grpId="0"/>
      <p:bldP spid="99" grpId="1"/>
      <p:bldP spid="99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23096" y="181705"/>
            <a:ext cx="9355015" cy="609600"/>
          </a:xfrm>
        </p:spPr>
        <p:txBody>
          <a:bodyPr/>
          <a:lstStyle/>
          <a:p>
            <a:r>
              <a:rPr lang="en-US" sz="2700" dirty="0" smtClean="0"/>
              <a:t>Search space Exploration: With/without goal-directness</a:t>
            </a:r>
            <a:endParaRPr lang="en-US" sz="2700" dirty="0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689" y="1033964"/>
            <a:ext cx="4645482" cy="4768959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420" y="946730"/>
            <a:ext cx="5239235" cy="48561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8943477"/>
      </p:ext>
    </p:extLst>
  </p:cSld>
  <p:clrMapOvr>
    <a:masterClrMapping/>
  </p:clrMapOvr>
  <p:transition advTm="300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5245" y="1004976"/>
            <a:ext cx="8509964" cy="50292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Problem Formulation (as Program Synthesis)</a:t>
            </a:r>
          </a:p>
          <a:p>
            <a:endParaRPr lang="en-US" dirty="0"/>
          </a:p>
          <a:p>
            <a:r>
              <a:rPr lang="en-US" dirty="0" smtClean="0"/>
              <a:t>Synthesis Algorithm (based on inter-disciplinary ideas)</a:t>
            </a:r>
          </a:p>
          <a:p>
            <a:pPr lvl="1"/>
            <a:r>
              <a:rPr lang="en-US" dirty="0" smtClean="0"/>
              <a:t>Idea 1: from Theory</a:t>
            </a:r>
          </a:p>
          <a:p>
            <a:pPr lvl="1"/>
            <a:r>
              <a:rPr lang="en-US" dirty="0" smtClean="0"/>
              <a:t>Idea 2: from PL</a:t>
            </a:r>
          </a:p>
          <a:p>
            <a:pPr lvl="1"/>
            <a:r>
              <a:rPr lang="en-US" dirty="0" smtClean="0"/>
              <a:t>Idea 3: from AI</a:t>
            </a:r>
          </a:p>
          <a:p>
            <a:endParaRPr lang="en-US" dirty="0"/>
          </a:p>
          <a:p>
            <a:r>
              <a:rPr lang="en-US" dirty="0" smtClean="0"/>
              <a:t>Experiments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Future Vision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03216"/>
      </p:ext>
    </p:extLst>
  </p:cSld>
  <p:clrMapOvr>
    <a:masterClrMapping/>
  </p:clrMapOvr>
  <p:transition advTm="4764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08494" y="304800"/>
            <a:ext cx="9321507" cy="609600"/>
          </a:xfrm>
        </p:spPr>
        <p:txBody>
          <a:bodyPr/>
          <a:lstStyle/>
          <a:p>
            <a:r>
              <a:rPr lang="en-US" dirty="0" smtClean="0"/>
              <a:t>Problem Solving Engine with Natural Interfaces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30890" y="1807301"/>
            <a:ext cx="5693856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400" dirty="0" smtClean="0"/>
              <a:t>Natural Language Processing/</a:t>
            </a:r>
          </a:p>
          <a:p>
            <a:pPr algn="ctr">
              <a:spcBef>
                <a:spcPts val="0"/>
              </a:spcBef>
            </a:pPr>
            <a:r>
              <a:rPr lang="en-US" sz="2400" dirty="0" smtClean="0"/>
              <a:t>Sketch Recognition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254950" y="4741842"/>
            <a:ext cx="2051540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Paraphrasing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242202" y="3507541"/>
            <a:ext cx="4087836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Program Synthesis Engine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416062" y="1194092"/>
            <a:ext cx="575348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Problem Description </a:t>
            </a:r>
            <a:r>
              <a:rPr lang="en-US" sz="2400" dirty="0" smtClean="0"/>
              <a:t>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English/Ink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97814" y="2829558"/>
            <a:ext cx="5806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Problem Description </a:t>
            </a:r>
            <a:r>
              <a:rPr lang="en-US" sz="2400" dirty="0" smtClean="0"/>
              <a:t>as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Logical Relation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31147" y="4158804"/>
            <a:ext cx="50399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Solution </a:t>
            </a:r>
            <a:r>
              <a:rPr lang="en-US" sz="2400" dirty="0" smtClean="0"/>
              <a:t>as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Straight-line Program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32980" y="5395538"/>
            <a:ext cx="286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Solution</a:t>
            </a:r>
            <a:r>
              <a:rPr lang="en-US" sz="2400" dirty="0" smtClean="0"/>
              <a:t> in </a:t>
            </a:r>
            <a:r>
              <a:rPr lang="en-US" sz="2400" dirty="0" smtClean="0">
                <a:solidFill>
                  <a:schemeClr val="accent2"/>
                </a:solidFill>
              </a:rPr>
              <a:t>English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13" name="Straight Arrow Connector 12"/>
          <p:cNvCxnSpPr>
            <a:stCxn id="5" idx="2"/>
            <a:endCxn id="7" idx="0"/>
          </p:cNvCxnSpPr>
          <p:nvPr/>
        </p:nvCxnSpPr>
        <p:spPr bwMode="auto">
          <a:xfrm>
            <a:off x="3277818" y="2638298"/>
            <a:ext cx="8302" cy="869243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7" idx="2"/>
            <a:endCxn id="6" idx="0"/>
          </p:cNvCxnSpPr>
          <p:nvPr/>
        </p:nvCxnSpPr>
        <p:spPr bwMode="auto">
          <a:xfrm flipH="1">
            <a:off x="3280720" y="3969206"/>
            <a:ext cx="5400" cy="772636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endCxn id="5" idx="0"/>
          </p:cNvCxnSpPr>
          <p:nvPr/>
        </p:nvCxnSpPr>
        <p:spPr bwMode="auto">
          <a:xfrm flipH="1">
            <a:off x="3277818" y="1194092"/>
            <a:ext cx="10228" cy="613209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6" idx="2"/>
          </p:cNvCxnSpPr>
          <p:nvPr/>
        </p:nvCxnSpPr>
        <p:spPr bwMode="auto">
          <a:xfrm>
            <a:off x="3280720" y="5203507"/>
            <a:ext cx="0" cy="51036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70667" y="5911079"/>
            <a:ext cx="95046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100" dirty="0" smtClean="0">
                <a:solidFill>
                  <a:srgbClr val="FF6600"/>
                </a:solidFill>
              </a:rPr>
              <a:t>Joint work: Umair Ahmed, Kalika Bali, Monojit Chaudhuri (MSR India)</a:t>
            </a:r>
          </a:p>
          <a:p>
            <a:pPr>
              <a:spcBef>
                <a:spcPts val="0"/>
              </a:spcBef>
            </a:pPr>
            <a:r>
              <a:rPr lang="en-US" sz="2100" dirty="0">
                <a:solidFill>
                  <a:srgbClr val="FF6600"/>
                </a:solidFill>
              </a:rPr>
              <a:t> </a:t>
            </a:r>
            <a:r>
              <a:rPr lang="en-US" sz="2100" dirty="0" smtClean="0">
                <a:solidFill>
                  <a:srgbClr val="FF6600"/>
                </a:solidFill>
              </a:rPr>
              <a:t>                  Salman Cheema, Joseph LaViola (</a:t>
            </a:r>
            <a:r>
              <a:rPr lang="en-US" sz="2100" dirty="0" err="1" smtClean="0">
                <a:solidFill>
                  <a:srgbClr val="FF6600"/>
                </a:solidFill>
              </a:rPr>
              <a:t>Univ</a:t>
            </a:r>
            <a:r>
              <a:rPr lang="en-US" sz="2100" dirty="0" smtClean="0">
                <a:solidFill>
                  <a:srgbClr val="FF6600"/>
                </a:solidFill>
              </a:rPr>
              <a:t> of Central Florida)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22922802"/>
      </p:ext>
    </p:extLst>
  </p:cSld>
  <p:clrMapOvr>
    <a:masterClrMapping/>
  </p:clrMapOvr>
  <p:transition advTm="312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1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lvl="1" indent="0">
              <a:buNone/>
            </a:pPr>
            <a:endParaRPr lang="en-US" sz="2400" dirty="0" smtClean="0"/>
          </a:p>
          <a:p>
            <a:pPr marL="0" lvl="1" indent="0">
              <a:buNone/>
            </a:pPr>
            <a:endParaRPr lang="en-US" sz="2400" dirty="0"/>
          </a:p>
          <a:p>
            <a:pPr marL="0" lvl="1" indent="0">
              <a:buNone/>
            </a:pPr>
            <a:endParaRPr lang="en-US" sz="2400" dirty="0" smtClean="0"/>
          </a:p>
          <a:p>
            <a:pPr marL="0" lvl="1" indent="0">
              <a:buNone/>
            </a:pPr>
            <a:r>
              <a:rPr lang="en-US" sz="2400" dirty="0" smtClean="0"/>
              <a:t>Construct </a:t>
            </a:r>
            <a:r>
              <a:rPr lang="en-US" sz="2400" dirty="0"/>
              <a:t>a triangle ABC with AB = 7 cm, angle B = 60 degree and BC + CA = 10 </a:t>
            </a:r>
            <a:r>
              <a:rPr lang="en-US" sz="2400" dirty="0" smtClean="0"/>
              <a:t>cm.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GeoSynth</a:t>
            </a:r>
            <a:r>
              <a:rPr lang="en-US" dirty="0" smtClean="0"/>
              <a:t>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095141"/>
      </p:ext>
    </p:extLst>
  </p:cSld>
  <p:clrMapOvr>
    <a:masterClrMapping/>
  </p:clrMapOvr>
  <p:transition advTm="144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24895"/>
              </p:ext>
            </p:extLst>
          </p:nvPr>
        </p:nvGraphicFramePr>
        <p:xfrm>
          <a:off x="222739" y="1897156"/>
          <a:ext cx="8686792" cy="159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707"/>
                <a:gridCol w="4695085"/>
              </a:tblGrid>
              <a:tr h="0"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Education</a:t>
                      </a:r>
                      <a:r>
                        <a:rPr lang="en-US" sz="3000" baseline="0" dirty="0" smtClean="0"/>
                        <a:t> Studio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PL Connection</a:t>
                      </a:r>
                      <a:endParaRPr lang="en-US" sz="3000" dirty="0"/>
                    </a:p>
                  </a:txBody>
                  <a:tcPr/>
                </a:tc>
              </a:tr>
              <a:tr h="672348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en-US" sz="2700" dirty="0" smtClean="0"/>
                        <a:t>Automated</a:t>
                      </a:r>
                      <a:r>
                        <a:rPr lang="en-US" sz="2700" baseline="0" dirty="0" smtClean="0"/>
                        <a:t> Solving</a:t>
                      </a:r>
                    </a:p>
                    <a:p>
                      <a:pPr marL="0" indent="0">
                        <a:spcAft>
                          <a:spcPts val="1000"/>
                        </a:spcAft>
                        <a:buFont typeface="Arial" pitchFamily="34" charset="0"/>
                        <a:buNone/>
                      </a:pPr>
                      <a:endParaRPr lang="en-US" sz="27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2700" dirty="0" smtClean="0"/>
                        <a:t>Program</a:t>
                      </a:r>
                      <a:r>
                        <a:rPr lang="en-US" sz="2700" baseline="0" dirty="0" smtClean="0"/>
                        <a:t> Synthesis</a:t>
                      </a:r>
                    </a:p>
                    <a:p>
                      <a:pPr>
                        <a:spcAft>
                          <a:spcPts val="1000"/>
                        </a:spcAft>
                      </a:pPr>
                      <a:endParaRPr lang="en-US" sz="27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94074"/>
              </p:ext>
            </p:extLst>
          </p:nvPr>
        </p:nvGraphicFramePr>
        <p:xfrm>
          <a:off x="228601" y="1893249"/>
          <a:ext cx="8686792" cy="159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1707"/>
                <a:gridCol w="4695085"/>
              </a:tblGrid>
              <a:tr h="0"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Education</a:t>
                      </a:r>
                      <a:r>
                        <a:rPr lang="en-US" sz="3000" baseline="0" dirty="0" smtClean="0"/>
                        <a:t> Studio</a:t>
                      </a:r>
                      <a:endParaRPr lang="en-US" sz="3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/>
                        <a:t>PL Connection</a:t>
                      </a:r>
                      <a:endParaRPr lang="en-US" sz="3000" dirty="0"/>
                    </a:p>
                  </a:txBody>
                  <a:tcPr/>
                </a:tc>
              </a:tr>
              <a:tr h="672348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en-US" sz="2700" dirty="0" smtClean="0"/>
                        <a:t>Automated</a:t>
                      </a:r>
                      <a:r>
                        <a:rPr lang="en-US" sz="2700" baseline="0" dirty="0" smtClean="0"/>
                        <a:t> Solving</a:t>
                      </a:r>
                    </a:p>
                    <a:p>
                      <a:pPr marL="457200" indent="-457200"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en-US" sz="2700" baseline="0" dirty="0" smtClean="0"/>
                        <a:t>Hint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2700" dirty="0" smtClean="0"/>
                        <a:t>Program</a:t>
                      </a:r>
                      <a:r>
                        <a:rPr lang="en-US" sz="2700" baseline="0" dirty="0" smtClean="0"/>
                        <a:t> Synthesis</a:t>
                      </a:r>
                    </a:p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2700" baseline="0" dirty="0" err="1" smtClean="0"/>
                        <a:t>Interpolants</a:t>
                      </a:r>
                      <a:endParaRPr lang="en-US" sz="27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r>
              <a:rPr lang="en-US" dirty="0" smtClean="0"/>
              <a:t>Various Aspects of an Intelligent Tutoring System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070270"/>
              </p:ext>
            </p:extLst>
          </p:nvPr>
        </p:nvGraphicFramePr>
        <p:xfrm>
          <a:off x="216874" y="3492829"/>
          <a:ext cx="8686792" cy="157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5849"/>
                <a:gridCol w="4700943"/>
              </a:tblGrid>
              <a:tr h="0">
                <a:tc>
                  <a:txBody>
                    <a:bodyPr/>
                    <a:lstStyle/>
                    <a:p>
                      <a:pPr marL="457200" indent="-457200"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Automated Grading</a:t>
                      </a:r>
                    </a:p>
                    <a:p>
                      <a:pPr marL="457200" indent="-457200"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Pointing Mistakes</a:t>
                      </a:r>
                    </a:p>
                    <a:p>
                      <a:pPr marL="457200" indent="-457200">
                        <a:spcAft>
                          <a:spcPts val="1000"/>
                        </a:spcAft>
                        <a:buFont typeface="Arial" pitchFamily="34" charset="0"/>
                        <a:buChar char="•"/>
                      </a:pPr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Suggesting Fixes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Program</a:t>
                      </a: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</a:rPr>
                        <a:t> Verification</a:t>
                      </a:r>
                    </a:p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</a:rPr>
                        <a:t>Bug Isolation</a:t>
                      </a:r>
                    </a:p>
                    <a:p>
                      <a:pPr>
                        <a:spcAft>
                          <a:spcPts val="1000"/>
                        </a:spcAft>
                      </a:pP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</a:rPr>
                        <a:t>Program Repair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834490"/>
              </p:ext>
            </p:extLst>
          </p:nvPr>
        </p:nvGraphicFramePr>
        <p:xfrm>
          <a:off x="228594" y="5087199"/>
          <a:ext cx="8704392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9638"/>
                <a:gridCol w="4724754"/>
              </a:tblGrid>
              <a:tr h="0">
                <a:tc>
                  <a:txBody>
                    <a:bodyPr/>
                    <a:lstStyle/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Problem</a:t>
                      </a: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Generation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Test</a:t>
                      </a: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</a:rPr>
                        <a:t> Input Generation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696783"/>
              </p:ext>
            </p:extLst>
          </p:nvPr>
        </p:nvGraphicFramePr>
        <p:xfrm>
          <a:off x="240313" y="5575042"/>
          <a:ext cx="8692671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602"/>
                <a:gridCol w="4697069"/>
              </a:tblGrid>
              <a:tr h="0">
                <a:tc>
                  <a:txBody>
                    <a:bodyPr/>
                    <a:lstStyle/>
                    <a:p>
                      <a:pPr marL="457200" indent="-457200">
                        <a:buFont typeface="Arial" pitchFamily="34" charset="0"/>
                        <a:buChar char="•"/>
                      </a:pPr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Content</a:t>
                      </a: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</a:rPr>
                        <a:t> Creation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700" b="0" dirty="0" smtClean="0">
                          <a:solidFill>
                            <a:schemeClr val="tx1"/>
                          </a:solidFill>
                        </a:rPr>
                        <a:t>Visual</a:t>
                      </a:r>
                      <a:r>
                        <a:rPr lang="en-US" sz="2700" b="0" baseline="0" dirty="0" smtClean="0">
                          <a:solidFill>
                            <a:schemeClr val="tx1"/>
                          </a:solidFill>
                        </a:rPr>
                        <a:t> Studio </a:t>
                      </a:r>
                      <a:r>
                        <a:rPr lang="en-US" sz="2700" b="0" baseline="0" dirty="0" err="1" smtClean="0">
                          <a:solidFill>
                            <a:schemeClr val="tx1"/>
                          </a:solidFill>
                        </a:rPr>
                        <a:t>Intellisense</a:t>
                      </a:r>
                      <a:endParaRPr lang="en-US" sz="27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281352" y="1125412"/>
            <a:ext cx="8352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Goal: Make Education Interactive and Fun.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13203"/>
      </p:ext>
    </p:extLst>
  </p:cSld>
  <p:clrMapOvr>
    <a:masterClrMapping/>
  </p:clrMapOvr>
  <p:transition advTm="391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4321" y="1039482"/>
            <a:ext cx="9355354" cy="5029200"/>
          </a:xfrm>
        </p:spPr>
        <p:txBody>
          <a:bodyPr/>
          <a:lstStyle/>
          <a:p>
            <a:r>
              <a:rPr lang="en-US" dirty="0" smtClean="0"/>
              <a:t>Dimensions in Program Synthesis (PPDP 2010)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Intent</a:t>
            </a:r>
            <a:r>
              <a:rPr lang="en-US" dirty="0" smtClean="0"/>
              <a:t>: Logic or Natural language/Ink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Language</a:t>
            </a:r>
            <a:r>
              <a:rPr lang="en-US" dirty="0" smtClean="0"/>
              <a:t>: Geometry programs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Search</a:t>
            </a:r>
            <a:r>
              <a:rPr lang="en-US" dirty="0" smtClean="0"/>
              <a:t>: </a:t>
            </a:r>
            <a:r>
              <a:rPr lang="en-US" dirty="0"/>
              <a:t>Exhaustive search </a:t>
            </a:r>
            <a:r>
              <a:rPr lang="en-US" dirty="0" smtClean="0"/>
              <a:t>made efficient by property testing, </a:t>
            </a:r>
            <a:r>
              <a:rPr lang="en-US" dirty="0"/>
              <a:t>high-level </a:t>
            </a:r>
            <a:r>
              <a:rPr lang="en-US" dirty="0" smtClean="0"/>
              <a:t>abstractions, goal-directedness.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Who benefits? </a:t>
            </a:r>
            <a:r>
              <a:rPr lang="en-US" dirty="0" smtClean="0"/>
              <a:t>Students/Teachers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What is the value addition? </a:t>
            </a:r>
            <a:r>
              <a:rPr lang="en-US" i="1" dirty="0" smtClean="0"/>
              <a:t>Towards making education interactive, fun,  and accessible anytime/anywhere.</a:t>
            </a:r>
          </a:p>
          <a:p>
            <a:pPr lvl="1"/>
            <a:endParaRPr lang="en-US" dirty="0"/>
          </a:p>
          <a:p>
            <a:r>
              <a:rPr lang="en-US" dirty="0" smtClean="0"/>
              <a:t>Education is a new important application area for PL.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Motivation:</a:t>
            </a:r>
            <a:r>
              <a:rPr lang="en-US" dirty="0" smtClean="0"/>
              <a:t> Classroom size and costs rising, repetitive tasks.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Technology Trends:</a:t>
            </a:r>
            <a:r>
              <a:rPr lang="en-US" dirty="0" smtClean="0"/>
              <a:t> new devices, social networking.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PL has central role</a:t>
            </a:r>
            <a:r>
              <a:rPr lang="en-US" dirty="0" smtClean="0"/>
              <a:t>: 100 researchers may be busy for 20 years. </a:t>
            </a:r>
          </a:p>
          <a:p>
            <a:pPr lvl="1"/>
            <a:r>
              <a:rPr lang="en-US" dirty="0" smtClean="0"/>
              <a:t>If you share this vision too, please get in touch!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089485"/>
      </p:ext>
    </p:extLst>
  </p:cSld>
  <p:clrMapOvr>
    <a:masterClrMapping/>
  </p:clrMapOvr>
  <p:transition advTm="57826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8130" y="1091241"/>
            <a:ext cx="9100371" cy="5278562"/>
          </a:xfrm>
        </p:spPr>
        <p:txBody>
          <a:bodyPr/>
          <a:lstStyle/>
          <a:p>
            <a:r>
              <a:rPr lang="en-US" sz="2800" dirty="0" smtClean="0"/>
              <a:t>Good platform for teaching logical reasoning.</a:t>
            </a:r>
          </a:p>
          <a:p>
            <a:pPr lvl="1"/>
            <a:endParaRPr lang="en-US" sz="1000" dirty="0" smtClean="0"/>
          </a:p>
          <a:p>
            <a:pPr lvl="1"/>
            <a:r>
              <a:rPr lang="en-US" sz="2600" dirty="0" smtClean="0"/>
              <a:t>Visual Nature:</a:t>
            </a:r>
          </a:p>
          <a:p>
            <a:pPr lvl="2"/>
            <a:r>
              <a:rPr lang="en-US" sz="2400" dirty="0" smtClean="0"/>
              <a:t>Makes it more accessible.</a:t>
            </a:r>
          </a:p>
          <a:p>
            <a:pPr lvl="2"/>
            <a:r>
              <a:rPr lang="en-US" sz="2300" dirty="0" smtClean="0"/>
              <a:t>Exercises both logical/visual abilities of left/right brain.</a:t>
            </a:r>
          </a:p>
          <a:p>
            <a:pPr lvl="1"/>
            <a:endParaRPr lang="en-US" sz="1000" dirty="0" smtClean="0"/>
          </a:p>
          <a:p>
            <a:pPr lvl="1"/>
            <a:r>
              <a:rPr lang="en-US" sz="2600" dirty="0" smtClean="0"/>
              <a:t>Fun Aspect: </a:t>
            </a:r>
          </a:p>
          <a:p>
            <a:pPr lvl="2"/>
            <a:r>
              <a:rPr lang="en-US" sz="2400" dirty="0"/>
              <a:t>R</a:t>
            </a:r>
            <a:r>
              <a:rPr lang="en-US" sz="2400" dirty="0" smtClean="0"/>
              <a:t>uler/compass restrictions make it fun, as in sports.</a:t>
            </a:r>
          </a:p>
          <a:p>
            <a:pPr lvl="1"/>
            <a:endParaRPr lang="en-US" sz="2800" dirty="0"/>
          </a:p>
          <a:p>
            <a:r>
              <a:rPr lang="en-US" sz="2800" dirty="0" smtClean="0"/>
              <a:t>Application in dynamic geometry or animations.</a:t>
            </a:r>
          </a:p>
          <a:p>
            <a:pPr lvl="1"/>
            <a:r>
              <a:rPr lang="en-US" sz="2400" dirty="0" smtClean="0"/>
              <a:t>“Constructive” geometry macros (unlike numerical methods) enable fast re-computation of derived objects from free (moving) objects.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Geometry Constructions?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08057"/>
      </p:ext>
    </p:extLst>
  </p:cSld>
  <p:clrMapOvr>
    <a:masterClrMapping/>
  </p:clrMapOvr>
  <p:transition advTm="6938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5245" y="1004976"/>
            <a:ext cx="8509964" cy="5029200"/>
          </a:xfrm>
        </p:spPr>
        <p:txBody>
          <a:bodyPr/>
          <a:lstStyle/>
          <a:p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Problem Formulation (as Program Synthesis)</a:t>
            </a:r>
          </a:p>
          <a:p>
            <a:endParaRPr lang="en-US" dirty="0"/>
          </a:p>
          <a:p>
            <a:r>
              <a:rPr lang="en-US" dirty="0" smtClean="0"/>
              <a:t>Synthesis Algorithm (based on inter-disciplinary ideas)</a:t>
            </a:r>
          </a:p>
          <a:p>
            <a:pPr lvl="1"/>
            <a:r>
              <a:rPr lang="en-US" dirty="0" smtClean="0"/>
              <a:t>Idea 1: from Theory</a:t>
            </a:r>
          </a:p>
          <a:p>
            <a:pPr lvl="1"/>
            <a:r>
              <a:rPr lang="en-US" dirty="0" smtClean="0"/>
              <a:t>Idea 2: from PL</a:t>
            </a:r>
          </a:p>
          <a:p>
            <a:pPr lvl="1"/>
            <a:r>
              <a:rPr lang="en-US" dirty="0" smtClean="0"/>
              <a:t>Idea 3: from AI</a:t>
            </a:r>
          </a:p>
          <a:p>
            <a:endParaRPr lang="en-US" dirty="0"/>
          </a:p>
          <a:p>
            <a:r>
              <a:rPr lang="en-US" dirty="0" smtClean="0"/>
              <a:t>Experiments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Future Vision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730995"/>
      </p:ext>
    </p:extLst>
  </p:cSld>
  <p:clrMapOvr>
    <a:masterClrMapping/>
  </p:clrMapOvr>
  <p:transition advTm="2348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>
              <a:buNone/>
            </a:pPr>
            <a:r>
              <a:rPr lang="en-US" dirty="0">
                <a:solidFill>
                  <a:schemeClr val="accent2"/>
                </a:solidFill>
              </a:rPr>
              <a:t>Types:</a:t>
            </a:r>
            <a:r>
              <a:rPr lang="en-US" dirty="0"/>
              <a:t> </a:t>
            </a:r>
            <a:r>
              <a:rPr lang="en-US" dirty="0" smtClean="0"/>
              <a:t>Point, Line, Circle</a:t>
            </a:r>
            <a:endParaRPr lang="en-US" dirty="0"/>
          </a:p>
          <a:p>
            <a:pPr marL="57150" indent="0">
              <a:buNone/>
            </a:pPr>
            <a:endParaRPr lang="en-US" dirty="0"/>
          </a:p>
          <a:p>
            <a:pPr marL="57150" indent="0">
              <a:buNone/>
            </a:pPr>
            <a:r>
              <a:rPr lang="en-US" dirty="0">
                <a:solidFill>
                  <a:schemeClr val="accent2"/>
                </a:solidFill>
              </a:rPr>
              <a:t>Methods:</a:t>
            </a:r>
          </a:p>
          <a:p>
            <a:r>
              <a:rPr lang="en-US" dirty="0"/>
              <a:t>Ruler(Point, Point) -&gt; Line </a:t>
            </a:r>
          </a:p>
          <a:p>
            <a:r>
              <a:rPr lang="en-US" dirty="0"/>
              <a:t>Compass(Point, Point) -&gt; Circle</a:t>
            </a:r>
          </a:p>
          <a:p>
            <a:r>
              <a:rPr lang="en-US" dirty="0"/>
              <a:t>Intersect(Circle, Circle) -&gt; Pair of Points</a:t>
            </a:r>
          </a:p>
          <a:p>
            <a:r>
              <a:rPr lang="en-US" dirty="0"/>
              <a:t>Intersect(Line, Circle) -&gt; Pair of Points</a:t>
            </a:r>
          </a:p>
          <a:p>
            <a:r>
              <a:rPr lang="en-US" dirty="0"/>
              <a:t>Intersect(Line, Line) -&gt; </a:t>
            </a:r>
            <a:r>
              <a:rPr lang="en-US" dirty="0" smtClean="0"/>
              <a:t>Point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Geometry Program: </a:t>
            </a:r>
            <a:r>
              <a:rPr lang="en-US" dirty="0" smtClean="0"/>
              <a:t>A straight-line composition of the above methods.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847" y="304800"/>
            <a:ext cx="8721968" cy="609600"/>
          </a:xfrm>
        </p:spPr>
        <p:txBody>
          <a:bodyPr/>
          <a:lstStyle/>
          <a:p>
            <a:r>
              <a:rPr lang="en-US" dirty="0" smtClean="0"/>
              <a:t>Programming Language for Geometry Constructions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337786"/>
      </p:ext>
    </p:extLst>
  </p:cSld>
  <p:clrMapOvr>
    <a:masterClrMapping/>
  </p:clrMapOvr>
  <p:transition advTm="43453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Oval 83"/>
          <p:cNvSpPr/>
          <p:nvPr/>
        </p:nvSpPr>
        <p:spPr bwMode="auto">
          <a:xfrm>
            <a:off x="6502337" y="4257402"/>
            <a:ext cx="2347291" cy="2280558"/>
          </a:xfrm>
          <a:prstGeom prst="ellipse">
            <a:avLst/>
          </a:prstGeom>
          <a:noFill/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684473" y="4564786"/>
            <a:ext cx="1701390" cy="1665790"/>
          </a:xfrm>
          <a:prstGeom prst="ellipse">
            <a:avLst/>
          </a:prstGeom>
          <a:noFill/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6247" y="3992241"/>
            <a:ext cx="1704251" cy="1674106"/>
          </a:xfrm>
          <a:prstGeom prst="ellipse">
            <a:avLst/>
          </a:prstGeom>
          <a:noFill/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 flipV="1">
            <a:off x="4852793" y="3558540"/>
            <a:ext cx="2778700" cy="3024488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Oval 33"/>
          <p:cNvSpPr/>
          <p:nvPr/>
        </p:nvSpPr>
        <p:spPr bwMode="auto">
          <a:xfrm>
            <a:off x="5328857" y="4249782"/>
            <a:ext cx="2347291" cy="2280558"/>
          </a:xfrm>
          <a:prstGeom prst="ellipse">
            <a:avLst/>
          </a:prstGeom>
          <a:noFill/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047749" y="3287364"/>
            <a:ext cx="50070" cy="3448064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Oval 16"/>
          <p:cNvSpPr/>
          <p:nvPr/>
        </p:nvSpPr>
        <p:spPr bwMode="auto">
          <a:xfrm>
            <a:off x="5679913" y="2846375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1037490"/>
            <a:ext cx="7772400" cy="7737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Problem: Program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 flipV="1">
            <a:off x="6484390" y="5413537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5889444" y="4902372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endCxn id="70" idx="6"/>
          </p:cNvCxnSpPr>
          <p:nvPr/>
        </p:nvCxnSpPr>
        <p:spPr bwMode="auto">
          <a:xfrm>
            <a:off x="5859433" y="4886707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31200" y="1872177"/>
            <a:ext cx="4529370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endParaRPr lang="en-US" sz="2400" dirty="0" smtClean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C1 = Compass(X,Y);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C2 = Compass(Y,X);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&lt;P1,P2&gt; = Intersect(C1,C2);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L1 = Ruler(P1,P2);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D1 = Compass(Z,X);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D2 = Compass(X,Z);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300" dirty="0" smtClean="0">
                <a:solidFill>
                  <a:srgbClr val="3366FF"/>
                </a:solidFill>
              </a:rPr>
              <a:t>&lt;R1,R2&gt; = Intersect(D1,D2);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L2 = Ruler(R1,R2);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92879" y="529263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88834" y="470019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46733" y="5321214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08635" y="409668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C1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96516" y="4118021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C2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04743" y="4394195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9900"/>
                </a:solidFill>
              </a:rPr>
              <a:t>P</a:t>
            </a:r>
            <a:r>
              <a:rPr lang="en-US" sz="2400" dirty="0" smtClean="0">
                <a:solidFill>
                  <a:srgbClr val="FF9900"/>
                </a:solidFill>
              </a:rPr>
              <a:t>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39409" y="6344576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P</a:t>
            </a:r>
            <a:r>
              <a:rPr lang="en-US" sz="2400" dirty="0">
                <a:solidFill>
                  <a:srgbClr val="FF9900"/>
                </a:solidFill>
              </a:rPr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93861" y="291704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6" name="Flowchart: Connector 55"/>
          <p:cNvSpPr/>
          <p:nvPr/>
        </p:nvSpPr>
        <p:spPr bwMode="auto">
          <a:xfrm>
            <a:off x="7028613" y="4385200"/>
            <a:ext cx="96796" cy="97977"/>
          </a:xfrm>
          <a:prstGeom prst="flowChartConnector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8" name="Flowchart: Connector 57"/>
          <p:cNvSpPr/>
          <p:nvPr/>
        </p:nvSpPr>
        <p:spPr bwMode="auto">
          <a:xfrm>
            <a:off x="7045608" y="6363955"/>
            <a:ext cx="96796" cy="97977"/>
          </a:xfrm>
          <a:prstGeom prst="flowChartConnector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79655" y="5994938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</a:rPr>
              <a:t>D</a:t>
            </a:r>
            <a:r>
              <a:rPr lang="en-US" sz="2400" dirty="0" smtClean="0">
                <a:solidFill>
                  <a:srgbClr val="3366FF"/>
                </a:solidFill>
              </a:rPr>
              <a:t>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53733" y="4582818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D1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355561" y="4575198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</a:rPr>
              <a:t>R</a:t>
            </a:r>
            <a:r>
              <a:rPr lang="en-US" sz="2400" dirty="0" smtClean="0">
                <a:solidFill>
                  <a:srgbClr val="3366FF"/>
                </a:solidFill>
              </a:rPr>
              <a:t>1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268731" y="5578087"/>
            <a:ext cx="685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R</a:t>
            </a:r>
            <a:r>
              <a:rPr lang="en-US" sz="2400" dirty="0">
                <a:solidFill>
                  <a:srgbClr val="3366FF"/>
                </a:solidFill>
              </a:rPr>
              <a:t>2</a:t>
            </a:r>
          </a:p>
        </p:txBody>
      </p:sp>
      <p:sp>
        <p:nvSpPr>
          <p:cNvPr id="63" name="Flowchart: Connector 62"/>
          <p:cNvSpPr/>
          <p:nvPr/>
        </p:nvSpPr>
        <p:spPr bwMode="auto">
          <a:xfrm>
            <a:off x="5678031" y="5609738"/>
            <a:ext cx="96796" cy="97977"/>
          </a:xfrm>
          <a:prstGeom prst="flowChartConnector">
            <a:avLst/>
          </a:prstGeom>
          <a:solidFill>
            <a:srgbClr val="33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Flowchart: Connector 63"/>
          <p:cNvSpPr/>
          <p:nvPr/>
        </p:nvSpPr>
        <p:spPr bwMode="auto">
          <a:xfrm>
            <a:off x="6670824" y="4528061"/>
            <a:ext cx="96796" cy="97977"/>
          </a:xfrm>
          <a:prstGeom prst="flowChartConnector">
            <a:avLst/>
          </a:prstGeom>
          <a:solidFill>
            <a:srgbClr val="33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11307" y="3151026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6" name="Flowchart: Connector 65"/>
          <p:cNvSpPr/>
          <p:nvPr/>
        </p:nvSpPr>
        <p:spPr bwMode="auto">
          <a:xfrm>
            <a:off x="7021133" y="4136075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678067" y="3829988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166610" y="2592682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69" name="Flowchart: Connector 68"/>
          <p:cNvSpPr/>
          <p:nvPr/>
        </p:nvSpPr>
        <p:spPr bwMode="auto">
          <a:xfrm>
            <a:off x="6453910" y="537954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0" name="Flowchart: Connector 69"/>
          <p:cNvSpPr/>
          <p:nvPr/>
        </p:nvSpPr>
        <p:spPr bwMode="auto">
          <a:xfrm>
            <a:off x="7631493" y="5356928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1" name="Flowchart: Connector 70"/>
          <p:cNvSpPr/>
          <p:nvPr/>
        </p:nvSpPr>
        <p:spPr bwMode="auto">
          <a:xfrm>
            <a:off x="5829683" y="4849223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1079321"/>
      </p:ext>
    </p:extLst>
  </p:cSld>
  <p:clrMapOvr>
    <a:masterClrMapping/>
  </p:clrMapOvr>
  <p:transition advTm="442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47" grpId="0" animBg="1"/>
      <p:bldP spid="36" grpId="0" animBg="1"/>
      <p:bldP spid="34" grpId="0" animBg="1"/>
      <p:bldP spid="17" grpId="0" animBg="1"/>
      <p:bldP spid="49" grpId="0"/>
      <p:bldP spid="50" grpId="0"/>
      <p:bldP spid="52" grpId="0"/>
      <p:bldP spid="54" grpId="0"/>
      <p:bldP spid="55" grpId="0"/>
      <p:bldP spid="56" grpId="0" animBg="1"/>
      <p:bldP spid="58" grpId="0" animBg="1"/>
      <p:bldP spid="59" grpId="0"/>
      <p:bldP spid="60" grpId="0"/>
      <p:bldP spid="61" grpId="0"/>
      <p:bldP spid="62" grpId="0"/>
      <p:bldP spid="63" grpId="0" animBg="1"/>
      <p:bldP spid="64" grpId="0" animBg="1"/>
      <p:bldP spid="65" grpId="0"/>
      <p:bldP spid="66" grpId="0" animBg="1"/>
      <p:bldP spid="67" grpId="0"/>
      <p:bldP spid="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4780" y="1143000"/>
            <a:ext cx="8124092" cy="5029200"/>
          </a:xfrm>
        </p:spPr>
        <p:txBody>
          <a:bodyPr/>
          <a:lstStyle/>
          <a:p>
            <a:pPr marL="57150" indent="0">
              <a:buNone/>
            </a:pPr>
            <a:r>
              <a:rPr lang="en-US" dirty="0" smtClean="0"/>
              <a:t>Conjunction of predicates over arithmetic expressions</a:t>
            </a:r>
          </a:p>
          <a:p>
            <a:pPr marL="57150" indent="0">
              <a:buNone/>
            </a:pPr>
            <a:endParaRPr lang="en-US" dirty="0" smtClean="0"/>
          </a:p>
          <a:p>
            <a:pPr marL="5715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Predicates</a:t>
            </a:r>
            <a:r>
              <a:rPr lang="en-US" dirty="0"/>
              <a:t> </a:t>
            </a:r>
            <a:r>
              <a:rPr lang="en-US" dirty="0" smtClean="0"/>
              <a:t>   p   :=  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=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2</a:t>
            </a:r>
          </a:p>
          <a:p>
            <a:pPr marL="57150" indent="0">
              <a:buNone/>
            </a:pPr>
            <a:r>
              <a:rPr lang="en-US" dirty="0"/>
              <a:t> </a:t>
            </a:r>
            <a:r>
              <a:rPr lang="en-US" dirty="0" smtClean="0"/>
              <a:t>   		       |  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Symbol"/>
                <a:sym typeface="Symbol"/>
              </a:rPr>
              <a:t></a:t>
            </a:r>
            <a:r>
              <a:rPr lang="en-US" dirty="0" smtClean="0"/>
              <a:t>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2</a:t>
            </a:r>
          </a:p>
          <a:p>
            <a:pPr marL="57150" indent="0">
              <a:buNone/>
            </a:pPr>
            <a:r>
              <a:rPr lang="en-US" dirty="0"/>
              <a:t> </a:t>
            </a:r>
            <a:r>
              <a:rPr lang="en-US" dirty="0" smtClean="0"/>
              <a:t>   	                 |  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·</a:t>
            </a:r>
            <a:r>
              <a:rPr lang="en-US" dirty="0" smtClean="0"/>
              <a:t>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2</a:t>
            </a:r>
            <a:endParaRPr lang="en-US" baseline="-25000" dirty="0">
              <a:latin typeface="Comic Sans MS"/>
            </a:endParaRPr>
          </a:p>
          <a:p>
            <a:pPr marL="57150" indent="0">
              <a:buNone/>
            </a:pPr>
            <a:r>
              <a:rPr lang="en-US" dirty="0" smtClean="0"/>
              <a:t> </a:t>
            </a:r>
          </a:p>
          <a:p>
            <a:pPr marL="5715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Arithmetic Expressions</a:t>
            </a:r>
            <a:r>
              <a:rPr lang="en-US" dirty="0" smtClean="0"/>
              <a:t>     e   :=  Distance(Point</a:t>
            </a:r>
            <a:r>
              <a:rPr lang="en-US" dirty="0"/>
              <a:t>, </a:t>
            </a:r>
            <a:r>
              <a:rPr lang="en-US" dirty="0" smtClean="0"/>
              <a:t>Point)</a:t>
            </a:r>
          </a:p>
          <a:p>
            <a:pPr marL="57150" indent="0">
              <a:buNone/>
            </a:pPr>
            <a:r>
              <a:rPr lang="en-US" dirty="0"/>
              <a:t> </a:t>
            </a:r>
            <a:r>
              <a:rPr lang="en-US" dirty="0" smtClean="0"/>
              <a:t>   				        |  Slope(Point, Point)</a:t>
            </a:r>
          </a:p>
          <a:p>
            <a:pPr marL="5715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| 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§</a:t>
            </a:r>
            <a:r>
              <a:rPr lang="en-US" dirty="0" smtClean="0"/>
              <a:t> </a:t>
            </a:r>
            <a:r>
              <a:rPr lang="en-US" dirty="0" smtClean="0">
                <a:latin typeface="Comic Sans MS"/>
              </a:rPr>
              <a:t>e</a:t>
            </a:r>
            <a:r>
              <a:rPr lang="en-US" baseline="-25000" dirty="0" smtClean="0">
                <a:latin typeface="Comic Sans MS"/>
              </a:rPr>
              <a:t>2</a:t>
            </a:r>
          </a:p>
          <a:p>
            <a:pPr marL="57150" indent="0">
              <a:buNone/>
            </a:pPr>
            <a:r>
              <a:rPr lang="en-US" dirty="0"/>
              <a:t>	</a:t>
            </a:r>
            <a:r>
              <a:rPr lang="en-US" dirty="0" smtClean="0"/>
              <a:t>			        |  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5847" y="304800"/>
            <a:ext cx="8721968" cy="609600"/>
          </a:xfrm>
        </p:spPr>
        <p:txBody>
          <a:bodyPr/>
          <a:lstStyle/>
          <a:p>
            <a:r>
              <a:rPr lang="en-US" dirty="0" smtClean="0"/>
              <a:t>Specification Language for Geometry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463361"/>
      </p:ext>
    </p:extLst>
  </p:cSld>
  <p:clrMapOvr>
    <a:masterClrMapping/>
  </p:clrMapOvr>
  <p:transition advTm="26597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1037490"/>
            <a:ext cx="8361992" cy="416755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Precondition: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Slope(X,Y) </a:t>
            </a:r>
            <a:r>
              <a:rPr lang="en-US" dirty="0" smtClean="0">
                <a:solidFill>
                  <a:srgbClr val="C00000"/>
                </a:solidFill>
                <a:latin typeface="Symbol"/>
                <a:sym typeface="Symbol"/>
              </a:rPr>
              <a:t></a:t>
            </a:r>
            <a:r>
              <a:rPr lang="en-US" dirty="0" smtClean="0">
                <a:solidFill>
                  <a:srgbClr val="C00000"/>
                </a:solidFill>
              </a:rPr>
              <a:t> Slope(X,Z) 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Slope(X,Y) </a:t>
            </a:r>
            <a:r>
              <a:rPr lang="en-US" dirty="0" smtClean="0">
                <a:solidFill>
                  <a:srgbClr val="C00000"/>
                </a:solidFill>
                <a:latin typeface="Symbol"/>
                <a:sym typeface="Symbol"/>
              </a:rPr>
              <a:t></a:t>
            </a:r>
            <a:r>
              <a:rPr lang="en-US" dirty="0" smtClean="0">
                <a:solidFill>
                  <a:srgbClr val="C00000"/>
                </a:solidFill>
              </a:rPr>
              <a:t> Slope(Z,X)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Postcondition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8000"/>
                </a:solidFill>
              </a:rPr>
              <a:t>LiesOn</a:t>
            </a:r>
            <a:r>
              <a:rPr lang="en-US" dirty="0" smtClean="0">
                <a:solidFill>
                  <a:srgbClr val="008000"/>
                </a:solidFill>
              </a:rPr>
              <a:t>(X,C)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LiesOn</a:t>
            </a:r>
            <a:r>
              <a:rPr lang="en-US" dirty="0" smtClean="0">
                <a:solidFill>
                  <a:srgbClr val="008000"/>
                </a:solidFill>
              </a:rPr>
              <a:t>(Y,C)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Æ </a:t>
            </a:r>
            <a:r>
              <a:rPr lang="en-US" dirty="0" err="1" smtClean="0">
                <a:solidFill>
                  <a:srgbClr val="008000"/>
                </a:solidFill>
              </a:rPr>
              <a:t>LiesOn</a:t>
            </a:r>
            <a:r>
              <a:rPr lang="en-US" dirty="0" smtClean="0">
                <a:solidFill>
                  <a:srgbClr val="008000"/>
                </a:solidFill>
              </a:rPr>
              <a:t>(Z,C)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Where </a:t>
            </a:r>
            <a:r>
              <a:rPr lang="en-US" dirty="0" err="1" smtClean="0"/>
              <a:t>LiesOn</a:t>
            </a:r>
            <a:r>
              <a:rPr lang="en-US" dirty="0" smtClean="0"/>
              <a:t>(X,C) </a:t>
            </a:r>
            <a:r>
              <a:rPr lang="en-US" dirty="0" smtClean="0">
                <a:latin typeface="cmsy10"/>
              </a:rPr>
              <a:t>´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Distance(</a:t>
            </a:r>
            <a:r>
              <a:rPr lang="en-US" dirty="0" err="1" smtClean="0"/>
              <a:t>X,Center</a:t>
            </a:r>
            <a:r>
              <a:rPr lang="en-US" dirty="0" smtClean="0"/>
              <a:t>(C)) = Radius(C)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Problem: Precondition/</a:t>
            </a:r>
            <a:r>
              <a:rPr lang="en-US" dirty="0" err="1" smtClean="0"/>
              <a:t>Postcondition</a:t>
            </a:r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03254535"/>
      </p:ext>
    </p:extLst>
  </p:cSld>
  <p:clrMapOvr>
    <a:masterClrMapping/>
  </p:clrMapOvr>
  <p:transition advTm="450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P be a geometry program that computes outputs O from inputs I.</a:t>
            </a:r>
          </a:p>
          <a:p>
            <a:endParaRPr lang="en-US" sz="1000" dirty="0" smtClean="0"/>
          </a:p>
          <a:p>
            <a:r>
              <a:rPr lang="en-US" dirty="0" smtClean="0">
                <a:solidFill>
                  <a:srgbClr val="008000"/>
                </a:solidFill>
              </a:rPr>
              <a:t>Verification Problem:</a:t>
            </a:r>
            <a:r>
              <a:rPr lang="en-US" dirty="0" smtClean="0"/>
              <a:t> Check the validity of the following Hoare triple.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smtClean="0">
                <a:solidFill>
                  <a:schemeClr val="accent2"/>
                </a:solidFill>
              </a:rPr>
              <a:t>Assume Pre(I);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         		           P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		Assert Post(I,O);</a:t>
            </a:r>
          </a:p>
          <a:p>
            <a:endParaRPr lang="en-US" sz="1000" dirty="0" smtClean="0">
              <a:solidFill>
                <a:schemeClr val="accent2"/>
              </a:solidFill>
            </a:endParaRPr>
          </a:p>
          <a:p>
            <a:r>
              <a:rPr lang="en-US" dirty="0" smtClean="0">
                <a:solidFill>
                  <a:srgbClr val="008000"/>
                </a:solidFill>
              </a:rPr>
              <a:t>Synthesis Problem:</a:t>
            </a:r>
            <a:r>
              <a:rPr lang="en-US" dirty="0" smtClean="0"/>
              <a:t> Given Pre(I), Post(I,O), find P such that the above Hoare triple is valid</a:t>
            </a:r>
            <a:r>
              <a:rPr lang="en-US" dirty="0"/>
              <a:t>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323960" y="304800"/>
            <a:ext cx="9731446" cy="609600"/>
          </a:xfrm>
        </p:spPr>
        <p:txBody>
          <a:bodyPr/>
          <a:lstStyle/>
          <a:p>
            <a:r>
              <a:rPr lang="en-US" sz="2700" dirty="0" smtClean="0"/>
              <a:t>Verification/Synthesis Problem for Geometry Programs 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753203308"/>
      </p:ext>
    </p:extLst>
  </p:cSld>
  <p:clrMapOvr>
    <a:masterClrMapping/>
  </p:clrMapOvr>
  <p:transition advTm="263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8.4|3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7|4|6.4|5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9|3.6|2.7|3.2|4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4|3.9|2.3|4.5|1.4|0.4|0.4|0.5|2.4|4.6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9|20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15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7.3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97227</TotalTime>
  <Words>1490</Words>
  <Application>Microsoft Office PowerPoint</Application>
  <PresentationFormat>On-screen Show (4:3)</PresentationFormat>
  <Paragraphs>362</Paragraphs>
  <Slides>25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Arial</vt:lpstr>
      <vt:lpstr>cmsy10</vt:lpstr>
      <vt:lpstr>Times New Roman</vt:lpstr>
      <vt:lpstr>Wingdings</vt:lpstr>
      <vt:lpstr>Comic Sans MS</vt:lpstr>
      <vt:lpstr>Symbol</vt:lpstr>
      <vt:lpstr>Default Design</vt:lpstr>
      <vt:lpstr>2_Default Design</vt:lpstr>
      <vt:lpstr>PowerPoint Presentation</vt:lpstr>
      <vt:lpstr>Ruler/Compass based Geometry Constructions</vt:lpstr>
      <vt:lpstr>Why Geometry Constructions?</vt:lpstr>
      <vt:lpstr>Outline</vt:lpstr>
      <vt:lpstr>Programming Language for Geometry Constructions</vt:lpstr>
      <vt:lpstr>Example Problem: Program</vt:lpstr>
      <vt:lpstr>Specification Language for Geometry Programs</vt:lpstr>
      <vt:lpstr>Example Problem: Precondition/Postcondition</vt:lpstr>
      <vt:lpstr>Verification/Synthesis Problem for Geometry Programs </vt:lpstr>
      <vt:lpstr>Outline</vt:lpstr>
      <vt:lpstr>Approaches to Verification Problem</vt:lpstr>
      <vt:lpstr>Idea 1 (from Theory): Symbolic Reasoning -&gt; Concrete</vt:lpstr>
      <vt:lpstr>Error Probability of the algorithm is extremely low.</vt:lpstr>
      <vt:lpstr>Idea 2 (from PL): High-level Abstractions</vt:lpstr>
      <vt:lpstr>Use of high-level abstractions reduces program size</vt:lpstr>
      <vt:lpstr>Idea 3 (from AI): Goal Directed Search </vt:lpstr>
      <vt:lpstr>Effectiveness of Goal-directed search</vt:lpstr>
      <vt:lpstr>Outline</vt:lpstr>
      <vt:lpstr>Experimental Results</vt:lpstr>
      <vt:lpstr>Search space Exploration: With/without goal-directness</vt:lpstr>
      <vt:lpstr>Outline</vt:lpstr>
      <vt:lpstr>Problem Solving Engine with Natural Interfaces</vt:lpstr>
      <vt:lpstr>GeoSynth Demo</vt:lpstr>
      <vt:lpstr>Various Aspects of an Intelligent Tutoring System</vt:lpstr>
      <vt:lpstr>Conclusion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sumitg</cp:lastModifiedBy>
  <cp:revision>6108</cp:revision>
  <dcterms:created xsi:type="dcterms:W3CDTF">1601-01-01T00:00:00Z</dcterms:created>
  <dcterms:modified xsi:type="dcterms:W3CDTF">2011-06-06T16:46:55Z</dcterms:modified>
</cp:coreProperties>
</file>