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4.xml" ContentType="application/vnd.openxmlformats-officedocument.presentationml.tags+xml"/>
  <Override PartName="/ppt/notesSlides/notesSlide32.xml" ContentType="application/vnd.openxmlformats-officedocument.presentationml.notesSlide+xml"/>
  <Override PartName="/ppt/tags/tag5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6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96" r:id="rId1"/>
    <p:sldMasterId id="2147484008" r:id="rId2"/>
    <p:sldMasterId id="2147484032" r:id="rId3"/>
    <p:sldMasterId id="2147484044" r:id="rId4"/>
    <p:sldMasterId id="2147484056" r:id="rId5"/>
    <p:sldMasterId id="2147484068" r:id="rId6"/>
  </p:sldMasterIdLst>
  <p:notesMasterIdLst>
    <p:notesMasterId r:id="rId85"/>
  </p:notesMasterIdLst>
  <p:handoutMasterIdLst>
    <p:handoutMasterId r:id="rId86"/>
  </p:handoutMasterIdLst>
  <p:sldIdLst>
    <p:sldId id="613" r:id="rId7"/>
    <p:sldId id="914" r:id="rId8"/>
    <p:sldId id="980" r:id="rId9"/>
    <p:sldId id="861" r:id="rId10"/>
    <p:sldId id="862" r:id="rId11"/>
    <p:sldId id="965" r:id="rId12"/>
    <p:sldId id="991" r:id="rId13"/>
    <p:sldId id="992" r:id="rId14"/>
    <p:sldId id="993" r:id="rId15"/>
    <p:sldId id="996" r:id="rId16"/>
    <p:sldId id="998" r:id="rId17"/>
    <p:sldId id="787" r:id="rId18"/>
    <p:sldId id="769" r:id="rId19"/>
    <p:sldId id="786" r:id="rId20"/>
    <p:sldId id="863" r:id="rId21"/>
    <p:sldId id="846" r:id="rId22"/>
    <p:sldId id="864" r:id="rId23"/>
    <p:sldId id="766" r:id="rId24"/>
    <p:sldId id="865" r:id="rId25"/>
    <p:sldId id="866" r:id="rId26"/>
    <p:sldId id="868" r:id="rId27"/>
    <p:sldId id="869" r:id="rId28"/>
    <p:sldId id="997" r:id="rId29"/>
    <p:sldId id="870" r:id="rId30"/>
    <p:sldId id="883" r:id="rId31"/>
    <p:sldId id="999" r:id="rId32"/>
    <p:sldId id="885" r:id="rId33"/>
    <p:sldId id="886" r:id="rId34"/>
    <p:sldId id="888" r:id="rId35"/>
    <p:sldId id="913" r:id="rId36"/>
    <p:sldId id="946" r:id="rId37"/>
    <p:sldId id="916" r:id="rId38"/>
    <p:sldId id="917" r:id="rId39"/>
    <p:sldId id="919" r:id="rId40"/>
    <p:sldId id="924" r:id="rId41"/>
    <p:sldId id="947" r:id="rId42"/>
    <p:sldId id="925" r:id="rId43"/>
    <p:sldId id="927" r:id="rId44"/>
    <p:sldId id="932" r:id="rId45"/>
    <p:sldId id="934" r:id="rId46"/>
    <p:sldId id="935" r:id="rId47"/>
    <p:sldId id="948" r:id="rId48"/>
    <p:sldId id="949" r:id="rId49"/>
    <p:sldId id="944" r:id="rId50"/>
    <p:sldId id="950" r:id="rId51"/>
    <p:sldId id="990" r:id="rId52"/>
    <p:sldId id="939" r:id="rId53"/>
    <p:sldId id="951" r:id="rId54"/>
    <p:sldId id="615" r:id="rId55"/>
    <p:sldId id="797" r:id="rId56"/>
    <p:sldId id="798" r:id="rId57"/>
    <p:sldId id="872" r:id="rId58"/>
    <p:sldId id="873" r:id="rId59"/>
    <p:sldId id="969" r:id="rId60"/>
    <p:sldId id="970" r:id="rId61"/>
    <p:sldId id="874" r:id="rId62"/>
    <p:sldId id="952" r:id="rId63"/>
    <p:sldId id="976" r:id="rId64"/>
    <p:sldId id="977" r:id="rId65"/>
    <p:sldId id="876" r:id="rId66"/>
    <p:sldId id="1001" r:id="rId67"/>
    <p:sldId id="979" r:id="rId68"/>
    <p:sldId id="974" r:id="rId69"/>
    <p:sldId id="953" r:id="rId70"/>
    <p:sldId id="973" r:id="rId71"/>
    <p:sldId id="975" r:id="rId72"/>
    <p:sldId id="983" r:id="rId73"/>
    <p:sldId id="984" r:id="rId74"/>
    <p:sldId id="985" r:id="rId75"/>
    <p:sldId id="1000" r:id="rId76"/>
    <p:sldId id="971" r:id="rId77"/>
    <p:sldId id="960" r:id="rId78"/>
    <p:sldId id="961" r:id="rId79"/>
    <p:sldId id="962" r:id="rId80"/>
    <p:sldId id="964" r:id="rId81"/>
    <p:sldId id="989" r:id="rId82"/>
    <p:sldId id="972" r:id="rId83"/>
    <p:sldId id="743" r:id="rId84"/>
  </p:sldIdLst>
  <p:sldSz cx="9144000" cy="6858000" type="screen4x3"/>
  <p:notesSz cx="7023100" cy="9309100"/>
  <p:embeddedFontLst>
    <p:embeddedFont>
      <p:font typeface="Comic Sans MS" pitchFamily="66" charset="0"/>
      <p:regular r:id="rId87"/>
      <p:bold r:id="rId88"/>
    </p:embeddedFont>
    <p:embeddedFont>
      <p:font typeface="CMSY7"/>
      <p:regular r:id="rId89"/>
    </p:embeddedFont>
    <p:embeddedFont>
      <p:font typeface="CMEX10"/>
      <p:regular r:id="rId90"/>
    </p:embeddedFont>
    <p:embeddedFont>
      <p:font typeface="Calibri" pitchFamily="34" charset="0"/>
      <p:regular r:id="rId91"/>
      <p:bold r:id="rId92"/>
      <p:italic r:id="rId93"/>
      <p:boldItalic r:id="rId94"/>
    </p:embeddedFont>
    <p:embeddedFont>
      <p:font typeface="CMMI7"/>
      <p:regular r:id="rId95"/>
    </p:embeddedFont>
    <p:embeddedFont>
      <p:font typeface="CMR10"/>
      <p:regular r:id="rId96"/>
    </p:embeddedFont>
    <p:embeddedFont>
      <p:font typeface="CMR5"/>
      <p:regular r:id="rId97"/>
    </p:embeddedFont>
    <p:embeddedFont>
      <p:font typeface="cmsy10"/>
      <p:regular r:id="rId98"/>
    </p:embeddedFont>
    <p:embeddedFont>
      <p:font typeface="Arial Narrow" pitchFamily="34" charset="0"/>
      <p:regular r:id="rId99"/>
      <p:bold r:id="rId100"/>
      <p:italic r:id="rId101"/>
      <p:boldItalic r:id="rId102"/>
    </p:embeddedFont>
    <p:embeddedFont>
      <p:font typeface="Cambria Math" pitchFamily="18" charset="0"/>
      <p:regular r:id="rId103"/>
    </p:embeddedFont>
    <p:embeddedFont>
      <p:font typeface="Georgia" pitchFamily="18" charset="0"/>
      <p:regular r:id="rId104"/>
      <p:bold r:id="rId105"/>
      <p:italic r:id="rId106"/>
      <p:boldItalic r:id="rId107"/>
    </p:embeddedFont>
    <p:embeddedFont>
      <p:font typeface="CMMI10"/>
      <p:regular r:id="rId108"/>
    </p:embeddedFont>
    <p:embeddedFont>
      <p:font typeface="Monotype Corsiva" pitchFamily="66" charset="0"/>
      <p:italic r:id="rId109"/>
    </p:embeddedFont>
    <p:embeddedFont>
      <p:font typeface="CMR7"/>
      <p:regular r:id="rId110"/>
    </p:embeddedFont>
    <p:embeddedFont>
      <p:font typeface="Biondi" pitchFamily="2" charset="0"/>
      <p:regular r:id="rId111"/>
    </p:embeddedFont>
    <p:embeddedFont>
      <p:font typeface="Old English Text MT" pitchFamily="66" charset="0"/>
      <p:regular r:id="rId112"/>
    </p:embeddedFont>
    <p:embeddedFont>
      <p:font typeface="Wingdings 3" pitchFamily="18" charset="2"/>
      <p:regular r:id="rId113"/>
    </p:embeddedFont>
  </p:embeddedFontLst>
  <p:custDataLst>
    <p:tags r:id="rId1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C91"/>
    <a:srgbClr val="FF0000"/>
    <a:srgbClr val="FF0066"/>
    <a:srgbClr val="FF7D80"/>
    <a:srgbClr val="F125BC"/>
    <a:srgbClr val="FF00FF"/>
    <a:srgbClr val="CC66FF"/>
    <a:srgbClr val="FDF2F1"/>
    <a:srgbClr val="0033CC"/>
    <a:srgbClr val="3C6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19" autoAdjust="0"/>
    <p:restoredTop sz="84429" autoAdjust="0"/>
  </p:normalViewPr>
  <p:slideViewPr>
    <p:cSldViewPr>
      <p:cViewPr>
        <p:scale>
          <a:sx n="75" d="100"/>
          <a:sy n="75" d="100"/>
        </p:scale>
        <p:origin x="-11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17" Type="http://schemas.openxmlformats.org/officeDocument/2006/relationships/theme" Target="theme/theme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font" Target="fonts/font3.fntdata"/><Relationship Id="rId112" Type="http://schemas.openxmlformats.org/officeDocument/2006/relationships/font" Target="fonts/font26.fntdata"/><Relationship Id="rId16" Type="http://schemas.openxmlformats.org/officeDocument/2006/relationships/slide" Target="slides/slide10.xml"/><Relationship Id="rId107" Type="http://schemas.openxmlformats.org/officeDocument/2006/relationships/font" Target="fonts/font21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87" Type="http://schemas.openxmlformats.org/officeDocument/2006/relationships/font" Target="fonts/font1.fntdata"/><Relationship Id="rId102" Type="http://schemas.openxmlformats.org/officeDocument/2006/relationships/font" Target="fonts/font16.fntdata"/><Relationship Id="rId110" Type="http://schemas.openxmlformats.org/officeDocument/2006/relationships/font" Target="fonts/font24.fntdata"/><Relationship Id="rId11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90" Type="http://schemas.openxmlformats.org/officeDocument/2006/relationships/font" Target="fonts/font4.fntdata"/><Relationship Id="rId95" Type="http://schemas.openxmlformats.org/officeDocument/2006/relationships/font" Target="fonts/font9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100" Type="http://schemas.openxmlformats.org/officeDocument/2006/relationships/font" Target="fonts/font14.fntdata"/><Relationship Id="rId105" Type="http://schemas.openxmlformats.org/officeDocument/2006/relationships/font" Target="fonts/font19.fntdata"/><Relationship Id="rId113" Type="http://schemas.openxmlformats.org/officeDocument/2006/relationships/font" Target="fonts/font27.fntdata"/><Relationship Id="rId118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notesMaster" Target="notesMasters/notesMaster1.xml"/><Relationship Id="rId93" Type="http://schemas.openxmlformats.org/officeDocument/2006/relationships/font" Target="fonts/font7.fntdata"/><Relationship Id="rId98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103" Type="http://schemas.openxmlformats.org/officeDocument/2006/relationships/font" Target="fonts/font17.fntdata"/><Relationship Id="rId108" Type="http://schemas.openxmlformats.org/officeDocument/2006/relationships/font" Target="fonts/font22.fntdata"/><Relationship Id="rId11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font" Target="fonts/font2.fntdata"/><Relationship Id="rId91" Type="http://schemas.openxmlformats.org/officeDocument/2006/relationships/font" Target="fonts/font5.fntdata"/><Relationship Id="rId96" Type="http://schemas.openxmlformats.org/officeDocument/2006/relationships/font" Target="fonts/font10.fntdata"/><Relationship Id="rId111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font" Target="fonts/font20.fntdata"/><Relationship Id="rId114" Type="http://schemas.openxmlformats.org/officeDocument/2006/relationships/tags" Target="tags/tag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handoutMaster" Target="handoutMasters/handoutMaster1.xml"/><Relationship Id="rId94" Type="http://schemas.openxmlformats.org/officeDocument/2006/relationships/font" Target="fonts/font8.fntdata"/><Relationship Id="rId99" Type="http://schemas.openxmlformats.org/officeDocument/2006/relationships/font" Target="fonts/font13.fntdata"/><Relationship Id="rId101" Type="http://schemas.openxmlformats.org/officeDocument/2006/relationships/font" Target="fonts/font1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font" Target="fonts/font23.fntdata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font" Target="fonts/font11.fntdata"/><Relationship Id="rId104" Type="http://schemas.openxmlformats.org/officeDocument/2006/relationships/font" Target="fonts/font18.fntdata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F576CD3-12FC-45AE-84FA-A385EAA20C67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A9899AC1-4C5E-4842-83BB-877D4AA1E0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91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50CBB3B-35CB-4BD5-8F77-E55626FE8EA9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37C83BB-F4A8-4E53-83DC-0061CCF93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96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Variance is R^2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47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Bellare</a:t>
            </a:r>
            <a:r>
              <a:rPr lang="en-US" dirty="0" smtClean="0"/>
              <a:t>, Desai,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Pointcheval</a:t>
            </a:r>
            <a:r>
              <a:rPr lang="en-US" baseline="0" dirty="0" smtClean="0"/>
              <a:t>, and </a:t>
            </a:r>
            <a:r>
              <a:rPr lang="en-US" baseline="0" dirty="0" err="1" smtClean="0"/>
              <a:t>Rogaway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SPLIT AND EMPHASIZE RVs </a:t>
            </a:r>
            <a:r>
              <a:rPr lang="en-US" smtClean="0"/>
              <a:t>and privacy loss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SPLIT AND EMPHASIZE RVs </a:t>
            </a:r>
            <a:r>
              <a:rPr lang="en-US" smtClean="0"/>
              <a:t>and privacy loss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166C9E-DCD7-4AA7-A731-0C062A7193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TCC 2009 has lots of useful slides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85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runtimes!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713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079113-C67B-1E4C-A0F0-10904E0E980F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172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TCC 2009 has lots of useful slides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858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844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borderline were just noise corresponding to an answer to the right of T, then conditioned on this x cannot have a \bot</a:t>
            </a:r>
            <a:r>
              <a:rPr lang="en-US" baseline="0" dirty="0" smtClean="0"/>
              <a:t> </a:t>
            </a:r>
            <a:r>
              <a:rPr lang="en-US" dirty="0" smtClean="0"/>
              <a:t>event.  But with that amount</a:t>
            </a:r>
            <a:r>
              <a:rPr lang="en-US" baseline="0" dirty="0" smtClean="0"/>
              <a:t> of noise an x’ with a slightly smaller count *can* have a \bot event.  Thus conditioned on the noise </a:t>
            </a:r>
            <a:r>
              <a:rPr lang="en-US" baseline="0" dirty="0" err="1" smtClean="0"/>
              <a:t>B_t</a:t>
            </a:r>
            <a:r>
              <a:rPr lang="en-US" baseline="0" dirty="0" smtClean="0"/>
              <a:t> we would not have differential privacy (there is an event that happens with </a:t>
            </a:r>
            <a:r>
              <a:rPr lang="en-US" baseline="0" dirty="0" err="1" smtClean="0"/>
              <a:t>prob</a:t>
            </a:r>
            <a:r>
              <a:rPr lang="en-US" baseline="0" dirty="0" smtClean="0"/>
              <a:t> 0 on x and non-zero </a:t>
            </a:r>
            <a:r>
              <a:rPr lang="en-US" baseline="0" dirty="0" err="1" smtClean="0"/>
              <a:t>prob</a:t>
            </a:r>
            <a:r>
              <a:rPr lang="en-US" baseline="0" dirty="0" smtClean="0"/>
              <a:t> on x’).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84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683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808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705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if truth is larger than approximation then raise approximation on those elements in the query;</a:t>
            </a:r>
            <a:r>
              <a:rPr lang="en-US" baseline="0" dirty="0" smtClean="0"/>
              <a:t> if truth is smaller, than shrink approximation.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903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runtimes!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1713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Combine to get something good for the original</a:t>
            </a:r>
            <a:r>
              <a:rPr lang="en-US" dirty="0" smtClean="0">
                <a:latin typeface="Monotype Corsiva" pitchFamily="66" charset="0"/>
              </a:rPr>
              <a:t> </a:t>
            </a:r>
            <a:r>
              <a:rPr lang="en-US" b="0" dirty="0" smtClean="0">
                <a:latin typeface="Monotype Corsiva" pitchFamily="66" charset="0"/>
              </a:rPr>
              <a:t>D.</a:t>
            </a:r>
            <a:endParaRPr lang="en-US" b="0" dirty="0">
              <a:latin typeface="Monotype Corsiva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Combine to get something good for the original</a:t>
            </a:r>
            <a:r>
              <a:rPr lang="en-US" dirty="0" smtClean="0">
                <a:latin typeface="Monotype Corsiva" pitchFamily="66" charset="0"/>
              </a:rPr>
              <a:t> </a:t>
            </a:r>
            <a:r>
              <a:rPr lang="en-US" b="0" dirty="0" smtClean="0">
                <a:latin typeface="Monotype Corsiva" pitchFamily="66" charset="0"/>
              </a:rPr>
              <a:t>D.</a:t>
            </a:r>
          </a:p>
          <a:p>
            <a:r>
              <a:rPr lang="en-US" b="0" dirty="0" smtClean="0">
                <a:latin typeface="Monotype Corsiva" pitchFamily="66" charset="0"/>
              </a:rPr>
              <a:t>We will run</a:t>
            </a:r>
            <a:r>
              <a:rPr lang="en-US" b="0" baseline="0" dirty="0" smtClean="0">
                <a:latin typeface="Monotype Corsiva" pitchFamily="66" charset="0"/>
              </a:rPr>
              <a:t> for a fixed number of iterations, so there is no termination test.</a:t>
            </a:r>
            <a:endParaRPr lang="en-US" b="0" dirty="0">
              <a:latin typeface="Monotype Corsiva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24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baseline="0" dirty="0" smtClean="0"/>
              <a:t>Why is this exactly the right guarantee?</a:t>
            </a:r>
          </a:p>
          <a:p>
            <a:r>
              <a:rPr lang="en-US" b="1" baseline="0" dirty="0" smtClean="0"/>
              <a:t>Socially useful studies are powerful</a:t>
            </a:r>
            <a:r>
              <a:rPr lang="en-US" baseline="0" dirty="0" smtClean="0"/>
              <a:t>; the outcomes can harm people.  The adjudication of liability is, after all, just a dream.</a:t>
            </a:r>
          </a:p>
          <a:p>
            <a:r>
              <a:rPr lang="en-US" baseline="0" dirty="0" smtClean="0"/>
              <a:t>When the database teaches that smoking causes cancer the first thing that happens is that the smokers are further harmed: their insurance premiums rise.  </a:t>
            </a:r>
          </a:p>
          <a:p>
            <a:r>
              <a:rPr lang="en-US" baseline="0" dirty="0" smtClean="0"/>
              <a:t>&gt;</a:t>
            </a:r>
            <a:r>
              <a:rPr lang="en-US" b="1" baseline="0" dirty="0" smtClean="0"/>
              <a:t>But learning that smoking causes cancer is the whole point</a:t>
            </a:r>
            <a:r>
              <a:rPr lang="en-US" baseline="0" dirty="0" smtClean="0"/>
              <a:t>: the smoker enrolls in a smoking cessation program.</a:t>
            </a:r>
          </a:p>
          <a:p>
            <a:r>
              <a:rPr lang="en-US" baseline="0" dirty="0" smtClean="0"/>
              <a:t>&gt;Differential privacy encourages participation in the database by limiting harms to those caused by the conclusions of the analyses. </a:t>
            </a:r>
          </a:p>
          <a:p>
            <a:r>
              <a:rPr lang="en-US" baseline="0" dirty="0" smtClean="0"/>
              <a:t>It </a:t>
            </a:r>
            <a:r>
              <a:rPr lang="en-US" b="1" baseline="0" dirty="0" smtClean="0"/>
              <a:t>deconstructs “harm,” </a:t>
            </a:r>
            <a:r>
              <a:rPr lang="en-US" baseline="0" dirty="0" smtClean="0"/>
              <a:t>teasing apart those harms that are inherent in utility from those harms that come from, say, re-identification of supposedly </a:t>
            </a:r>
            <a:r>
              <a:rPr lang="en-US" baseline="0" dirty="0" err="1" smtClean="0"/>
              <a:t>anonymized</a:t>
            </a:r>
            <a:r>
              <a:rPr lang="en-US" baseline="0" dirty="0" smtClean="0"/>
              <a:t>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951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Combine to get something good for the original</a:t>
            </a:r>
            <a:r>
              <a:rPr lang="en-US" dirty="0" smtClean="0">
                <a:latin typeface="Monotype Corsiva" pitchFamily="66" charset="0"/>
              </a:rPr>
              <a:t> </a:t>
            </a:r>
            <a:r>
              <a:rPr lang="en-US" b="0" dirty="0" smtClean="0">
                <a:latin typeface="Monotype Corsiva" pitchFamily="66" charset="0"/>
              </a:rPr>
              <a:t>D.</a:t>
            </a:r>
            <a:endParaRPr lang="en-US" b="0" dirty="0">
              <a:latin typeface="Monotype Corsiva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err="1" smtClean="0"/>
                  <a:t>A_t’s</a:t>
                </a:r>
                <a:r>
                  <a:rPr lang="en-US" dirty="0" smtClean="0"/>
                  <a:t> diff because we are</a:t>
                </a:r>
                <a:r>
                  <a:rPr lang="en-US" baseline="0" dirty="0" smtClean="0"/>
                  <a:t> sampling to create input to base learner</a:t>
                </a:r>
              </a:p>
              <a:p>
                <a:endParaRPr lang="en-US" baseline="0" dirty="0" smtClean="0"/>
              </a:p>
              <a:p>
                <a:pPr marL="0" lvl="1" defTabSz="924458">
                  <a:defRPr/>
                </a:pP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(if only a few samples, maybe can avoid the q’s on the edge</a:t>
                </a:r>
                <a:r>
                  <a:rPr lang="en-US" dirty="0">
                    <a:solidFill>
                      <a:schemeClr val="tx1"/>
                    </a:solidFill>
                    <a:latin typeface="Arial Narrow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[good under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, not good under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′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])</a:t>
                </a:r>
              </a:p>
              <a:p>
                <a:pPr marL="0" lvl="1" defTabSz="924458">
                  <a:defRPr/>
                </a:pP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THIS NEVER WORKED</a:t>
                </a:r>
                <a:r>
                  <a:rPr lang="en-US" baseline="0" dirty="0" smtClean="0">
                    <a:solidFill>
                      <a:schemeClr val="tx1"/>
                    </a:solidFill>
                    <a:latin typeface="Arial Narrow"/>
                  </a:rPr>
                  <a:t> OUT</a:t>
                </a:r>
                <a:endParaRPr lang="en-US" dirty="0" smtClean="0">
                  <a:solidFill>
                    <a:schemeClr val="tx1"/>
                  </a:solidFill>
                  <a:latin typeface="Arial Narrow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err="1" smtClean="0"/>
                  <a:t>A_t’s</a:t>
                </a:r>
                <a:r>
                  <a:rPr lang="en-US" dirty="0" smtClean="0"/>
                  <a:t> diff because we are</a:t>
                </a:r>
                <a:r>
                  <a:rPr lang="en-US" baseline="0" dirty="0" smtClean="0"/>
                  <a:t> sampling to create input to base </a:t>
                </a:r>
                <a:r>
                  <a:rPr lang="en-US" baseline="0" dirty="0" smtClean="0"/>
                  <a:t>learner</a:t>
                </a:r>
              </a:p>
              <a:p>
                <a:endParaRPr lang="en-US" baseline="0" dirty="0" smtClean="0"/>
              </a:p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(if only a few samples, maybe can avoid the q’s on the edge</a:t>
                </a:r>
                <a:r>
                  <a:rPr lang="en-US" dirty="0">
                    <a:solidFill>
                      <a:schemeClr val="tx1"/>
                    </a:solidFill>
                    <a:latin typeface="Arial Narrow"/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[good under </a:t>
                </a:r>
                <a:r>
                  <a:rPr lang="en-US" b="0" i="0" smtClean="0">
                    <a:solidFill>
                      <a:schemeClr val="tx1"/>
                    </a:solidFill>
                    <a:latin typeface="Cambria Math"/>
                  </a:rPr>
                  <a:t>𝑥</a:t>
                </a: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, not good under </a:t>
                </a:r>
                <a:r>
                  <a:rPr lang="en-US" b="0" i="0" smtClean="0">
                    <a:solidFill>
                      <a:schemeClr val="tx1"/>
                    </a:solidFill>
                    <a:latin typeface="Cambria Math"/>
                  </a:rPr>
                  <a:t>𝑥′</a:t>
                </a: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])</a:t>
                </a:r>
                <a:endParaRPr lang="en-US" dirty="0" smtClean="0">
                  <a:solidFill>
                    <a:schemeClr val="tx1"/>
                  </a:solidFill>
                  <a:latin typeface="Arial Narrow"/>
                </a:endParaRPr>
              </a:p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THIS NEVER WORKED</a:t>
                </a:r>
                <a:r>
                  <a:rPr lang="en-US" baseline="0" dirty="0" smtClean="0">
                    <a:solidFill>
                      <a:schemeClr val="tx1"/>
                    </a:solidFill>
                    <a:latin typeface="Arial Narrow"/>
                  </a:rPr>
                  <a:t> OUT</a:t>
                </a:r>
                <a:endParaRPr lang="en-US" dirty="0" smtClean="0">
                  <a:solidFill>
                    <a:schemeClr val="tx1"/>
                  </a:solidFill>
                  <a:latin typeface="Arial Narrow"/>
                </a:endParaRP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8D6C44-9EFB-445C-9675-F73DE9B22D76}" type="slidenum">
              <a:rPr lang="en-US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700088"/>
            <a:ext cx="4654550" cy="3490912"/>
          </a:xfrm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937" y="4421823"/>
            <a:ext cx="5615229" cy="4187479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752A8-AF3D-4B8C-B71C-BC9969E78A2F}" type="slidenum">
              <a:rPr lang="en-US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700088"/>
            <a:ext cx="4654550" cy="3490912"/>
          </a:xfrm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937" y="4421823"/>
            <a:ext cx="5615229" cy="4187479"/>
          </a:xfrm>
        </p:spPr>
        <p:txBody>
          <a:bodyPr/>
          <a:lstStyle/>
          <a:p>
            <a:r>
              <a:rPr lang="en-US" dirty="0" smtClean="0"/>
              <a:t>IMPROVE: deal with ratios</a:t>
            </a:r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Reweighting</a:t>
            </a:r>
            <a:r>
              <a:rPr lang="en-US" baseline="0" dirty="0" smtClean="0"/>
              <a:t> is similar under adjacent databases; would need lots of samples to detect difference.  Never get hands on lots of samples.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Reweighting</a:t>
            </a:r>
            <a:r>
              <a:rPr lang="en-US" baseline="0" dirty="0" smtClean="0"/>
              <a:t> is similar under adjacent databases; would need lots of samples to detect difference.  Never get hands on lots </a:t>
            </a:r>
            <a:r>
              <a:rPr lang="en-US" baseline="0" smtClean="0"/>
              <a:t>of samples.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13EA1F-E2EE-41C4-B130-7FBF60C03808}" type="slidenum">
              <a:rPr lang="en-US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700088"/>
            <a:ext cx="4654550" cy="3490912"/>
          </a:xfrm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937" y="4421823"/>
            <a:ext cx="5615229" cy="4187479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\lambda \in \tilde{O}((\log |X| + \log |Q|)\kappa^{3/2})/(\</a:t>
            </a:r>
            <a:r>
              <a:rPr lang="en-US" dirty="0" err="1" smtClean="0"/>
              <a:t>eps</a:t>
            </a:r>
            <a:r>
              <a:rPr lang="en-US" dirty="0" smtClean="0"/>
              <a:t> \</a:t>
            </a:r>
            <a:r>
              <a:rPr lang="en-US" dirty="0" err="1" smtClean="0"/>
              <a:t>sqrt</a:t>
            </a:r>
            <a:r>
              <a:rPr lang="en-US" dirty="0" smtClean="0"/>
              <a:t>{n}) for DNRRV construction</a:t>
            </a:r>
          </a:p>
          <a:p>
            <a:r>
              <a:rPr lang="en-US" dirty="0" smtClean="0"/>
              <a:t>\lambda \in</a:t>
            </a:r>
            <a:r>
              <a:rPr lang="en-US" baseline="0" dirty="0" smtClean="0"/>
              <a:t> \tilde{O}((\</a:t>
            </a:r>
            <a:r>
              <a:rPr lang="en-US" baseline="0" dirty="0" err="1" smtClean="0"/>
              <a:t>sqrt</a:t>
            </a:r>
            <a:r>
              <a:rPr lang="en-US" baseline="0" dirty="0" smtClean="0"/>
              <a:t>{n \log |X|} \rho \kappa^{3/2} / \</a:t>
            </a:r>
            <a:r>
              <a:rPr lang="en-US" baseline="0" dirty="0" err="1" smtClean="0"/>
              <a:t>eps</a:t>
            </a:r>
            <a:r>
              <a:rPr lang="en-US" baseline="0" dirty="0" smtClean="0"/>
              <a:t>) for arbitrary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569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Pr[… &gt; z(A+B)\</a:t>
            </a:r>
            <a:r>
              <a:rPr lang="en-US" dirty="0" err="1" smtClean="0"/>
              <a:t>sqrt</a:t>
            </a:r>
            <a:r>
              <a:rPr lang="en-US" dirty="0" smtClean="0"/>
              <a:t> k +</a:t>
            </a:r>
            <a:r>
              <a:rPr lang="en-US" baseline="0" dirty="0" smtClean="0"/>
              <a:t> kA] &lt; 2exp(-z^2/2)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\lambda \in \tilde{O}((\log |X| + \log |Q|)\kappa^{3/2})/(\</a:t>
            </a:r>
            <a:r>
              <a:rPr lang="en-US" dirty="0" err="1" smtClean="0"/>
              <a:t>eps</a:t>
            </a:r>
            <a:r>
              <a:rPr lang="en-US" dirty="0" smtClean="0"/>
              <a:t> \</a:t>
            </a:r>
            <a:r>
              <a:rPr lang="en-US" dirty="0" err="1" smtClean="0"/>
              <a:t>sqrt</a:t>
            </a:r>
            <a:r>
              <a:rPr lang="en-US" dirty="0" smtClean="0"/>
              <a:t>{n}) for DNRRV construction</a:t>
            </a:r>
          </a:p>
          <a:p>
            <a:r>
              <a:rPr lang="en-US" dirty="0" smtClean="0"/>
              <a:t>\lambda \in</a:t>
            </a:r>
            <a:r>
              <a:rPr lang="en-US" baseline="0" dirty="0" smtClean="0"/>
              <a:t> \tilde{O}((\</a:t>
            </a:r>
            <a:r>
              <a:rPr lang="en-US" baseline="0" dirty="0" err="1" smtClean="0"/>
              <a:t>sqrt</a:t>
            </a:r>
            <a:r>
              <a:rPr lang="en-US" baseline="0" dirty="0" smtClean="0"/>
              <a:t>{n \log |X|} \rho \kappa^{3/2} / \</a:t>
            </a:r>
            <a:r>
              <a:rPr lang="en-US" baseline="0" dirty="0" err="1" smtClean="0"/>
              <a:t>eps</a:t>
            </a:r>
            <a:r>
              <a:rPr lang="en-US" baseline="0" dirty="0" smtClean="0"/>
              <a:t>) for arbitrary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56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runtimes!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713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TCC 2009 has lots of useful slides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858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743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743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runtimes!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>
                <a:solidFill>
                  <a:prstClr val="black"/>
                </a:solidFill>
              </a:rPr>
              <a:pPr/>
              <a:t>73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17133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Variance is 2R^2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Variance is 2R^2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Variance is 2R^2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C83BB-F4A8-4E53-83DC-0061CCF9309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31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61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70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65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932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10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074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4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533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88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747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452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59212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DDE9EC"/>
                </a:solidFill>
              </a:rPr>
              <a:pPr/>
              <a:t>10/30/2011</a:t>
            </a:fld>
            <a:endParaRPr lang="en-US">
              <a:solidFill>
                <a:srgbClr val="DDE9E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>
              <a:solidFill>
                <a:srgbClr val="DDE9E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3CABE73-C571-4E3B-A5C2-EF5BEB441420}" type="slidenum">
              <a:rPr lang="en-US" smtClean="0">
                <a:solidFill>
                  <a:srgbClr val="DDE9EC"/>
                </a:solidFill>
              </a:rPr>
              <a:pPr/>
              <a:t>‹#›</a:t>
            </a:fld>
            <a:endParaRPr lang="en-US">
              <a:solidFill>
                <a:srgbClr val="DDE9E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533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293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14671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7325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460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249724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DDE9EC"/>
                </a:solidFill>
              </a:rPr>
              <a:pPr/>
              <a:t>10/30/2011</a:t>
            </a:fld>
            <a:endParaRPr lang="en-US">
              <a:solidFill>
                <a:srgbClr val="DDE9E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DE9E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DDE9EC"/>
                </a:solidFill>
              </a:rPr>
              <a:pPr/>
              <a:t>‹#›</a:t>
            </a:fld>
            <a:endParaRPr lang="en-US">
              <a:solidFill>
                <a:srgbClr val="DDE9EC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53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5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443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508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653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145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161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1783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42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7158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3156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1653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8598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17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9219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1267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993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9282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14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97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0189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165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62532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3173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37805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62286-5D50-464E-B72D-57D68C7A609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345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69C9C1-7F5C-45D5-A8BE-E9C6A18083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659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62E3A-902D-421C-8B14-806DB5C4C40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508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CA5C4-3453-42AD-8F0E-6C418FE58A9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9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60F55-AFD2-47D6-B29B-102591B079A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058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B331F1-418C-4177-9323-70A2C4EEA6E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6926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C467C-076A-47D6-8465-744282260A4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374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836F0-CBAD-4040-A16F-E1D1F17618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6096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EBC17-2F9E-4B61-947B-D239836EED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31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5A052-3B26-41EA-8C8A-81AF5A9DBD0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836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236110-848D-455C-BE79-8DC900B3DF7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9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C9F146-4B0E-4B36-8BFE-D9E1512F14D6}" type="datetimeFigureOut">
              <a:rPr lang="en-US" smtClean="0"/>
              <a:pPr/>
              <a:t>10/30/2011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3CABE73-C571-4E3B-A5C2-EF5BEB44142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5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C9F146-4B0E-4B36-8BFE-D9E1512F14D6}" type="datetimeFigureOut">
              <a:rPr lang="en-US" smtClean="0">
                <a:solidFill>
                  <a:srgbClr val="464653"/>
                </a:solidFill>
              </a:rPr>
              <a:pPr/>
              <a:t>10/30/2011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64653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3CABE73-C571-4E3B-A5C2-EF5BEB441420}" type="slidenum">
              <a:rPr lang="en-US" smtClean="0">
                <a:solidFill>
                  <a:srgbClr val="464653"/>
                </a:solidFill>
              </a:rPr>
              <a:pPr/>
              <a:t>‹#›</a:t>
            </a:fld>
            <a:endParaRPr lang="en-US">
              <a:solidFill>
                <a:srgbClr val="464653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69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111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D5AAF34-C368-3D4C-BE30-BFD4D575C4D4}" type="datetimeFigureOut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8/15/09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6DA46DF-AD88-B640-87E5-1DD1F1FC5B4C}" type="slidenum">
              <a:rPr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97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4B4EEC-11B2-475A-B89E-749D4DC1F282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0.png"/><Relationship Id="rId5" Type="http://schemas.openxmlformats.org/officeDocument/2006/relationships/image" Target="../media/image181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80.png"/><Relationship Id="rId9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0.png"/><Relationship Id="rId7" Type="http://schemas.openxmlformats.org/officeDocument/2006/relationships/image" Target="../media/image19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11" Type="http://schemas.openxmlformats.org/officeDocument/2006/relationships/image" Target="../media/image16.png"/><Relationship Id="rId5" Type="http://schemas.openxmlformats.org/officeDocument/2006/relationships/image" Target="../media/image20.png"/><Relationship Id="rId10" Type="http://schemas.openxmlformats.org/officeDocument/2006/relationships/image" Target="../media/image14.png"/><Relationship Id="rId4" Type="http://schemas.openxmlformats.org/officeDocument/2006/relationships/image" Target="../media/image180.png"/><Relationship Id="rId9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2.png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39.png"/><Relationship Id="rId4" Type="http://schemas.openxmlformats.org/officeDocument/2006/relationships/image" Target="../media/image4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5.xml"/><Relationship Id="rId6" Type="http://schemas.openxmlformats.org/officeDocument/2006/relationships/image" Target="../media/image49.png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6.xml"/><Relationship Id="rId6" Type="http://schemas.openxmlformats.org/officeDocument/2006/relationships/image" Target="../media/image49.png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0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0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31.png"/><Relationship Id="rId7" Type="http://schemas.openxmlformats.org/officeDocument/2006/relationships/image" Target="../media/image55.png"/><Relationship Id="rId2" Type="http://schemas.openxmlformats.org/officeDocument/2006/relationships/image" Target="../media/image5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0.png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3657600"/>
            <a:ext cx="7162800" cy="13716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Arial Narrow"/>
              </a:rPr>
              <a:t>The Promise of Differential Privacy</a:t>
            </a: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+mn-lt"/>
              </a:rPr>
              <a:t>Cynthia Dwork, Microsoft Research  </a:t>
            </a:r>
            <a:endParaRPr lang="en-US" sz="3600" dirty="0">
              <a:latin typeface="+mn-lt"/>
            </a:endParaRPr>
          </a:p>
        </p:txBody>
      </p:sp>
      <p:sp>
        <p:nvSpPr>
          <p:cNvPr id="4" name="TextBox 3"/>
          <p:cNvSpPr txBox="1"/>
          <p:nvPr>
            <p:custDataLst>
              <p:tags r:id="rId1"/>
            </p:custDataLst>
          </p:nvPr>
        </p:nvSpPr>
        <p:spPr>
          <a:xfrm>
            <a:off x="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TexPoint fonts used in EMF. </a:t>
            </a:r>
          </a:p>
          <a:p>
            <a:r>
              <a:rPr lang="en-US" smtClean="0"/>
              <a:t>Read the TexPoint manual before you delete this box.: </a:t>
            </a:r>
            <a:r>
              <a:rPr lang="en-US" smtClean="0">
                <a:latin typeface="CMEX10"/>
              </a:rPr>
              <a:t>A</a:t>
            </a:r>
            <a:r>
              <a:rPr lang="en-US" smtClean="0">
                <a:latin typeface="CMMI7"/>
              </a:rPr>
              <a:t>A</a:t>
            </a:r>
            <a:r>
              <a:rPr lang="en-US" smtClean="0">
                <a:latin typeface="CMMI10"/>
              </a:rPr>
              <a:t>A</a:t>
            </a:r>
            <a:r>
              <a:rPr lang="en-US" smtClean="0">
                <a:latin typeface="CMSY10"/>
              </a:rPr>
              <a:t>A</a:t>
            </a:r>
            <a:r>
              <a:rPr lang="en-US" smtClean="0">
                <a:latin typeface="CMSY7"/>
              </a:rPr>
              <a:t>A</a:t>
            </a:r>
            <a:r>
              <a:rPr lang="en-US" smtClean="0">
                <a:latin typeface="CMR7"/>
              </a:rPr>
              <a:t>A</a:t>
            </a:r>
            <a:r>
              <a:rPr lang="en-US" smtClean="0">
                <a:latin typeface="CMR10"/>
              </a:rPr>
              <a:t>A</a:t>
            </a:r>
            <a:r>
              <a:rPr lang="en-US" smtClean="0">
                <a:latin typeface="CMR5"/>
              </a:rPr>
              <a:t>A</a:t>
            </a:r>
            <a:endParaRPr lang="en-US"/>
          </a:p>
        </p:txBody>
      </p:sp>
    </p:spTree>
  </p:cSld>
  <p:clrMapOvr>
    <a:masterClrMapping/>
  </p:clrMapOvr>
  <p:transition advTm="420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3830" y="5310845"/>
            <a:ext cx="8641125" cy="9985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193830" y="5349250"/>
                <a:ext cx="8871555" cy="1152150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sz="3300" dirty="0" smtClean="0"/>
                  <a:t>Useful Lemma   </a:t>
                </a:r>
                <a:r>
                  <a:rPr lang="en-US" dirty="0" smtClean="0"/>
                  <a:t>[D., </a:t>
                </a:r>
                <a:r>
                  <a:rPr lang="en-US" dirty="0" err="1" smtClean="0"/>
                  <a:t>Rothblum</a:t>
                </a:r>
                <a:r>
                  <a:rPr lang="en-US" dirty="0" smtClean="0"/>
                  <a:t>, Vadhan’10]: </a:t>
                </a:r>
                <a:endParaRPr lang="en-US" sz="3300" dirty="0" smtClean="0"/>
              </a:p>
              <a:p>
                <a:pPr marL="0" indent="0">
                  <a:buNone/>
                </a:pPr>
                <a:r>
                  <a:rPr lang="en-US" sz="3500" dirty="0"/>
                  <a:t>P</a:t>
                </a:r>
                <a:r>
                  <a:rPr lang="en-US" sz="3500" dirty="0" smtClean="0"/>
                  <a:t>rivacy loss bounded by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𝜖</m:t>
                    </m:r>
                  </m:oMath>
                </a14:m>
                <a:r>
                  <a:rPr lang="en-US" sz="3500" dirty="0" smtClean="0"/>
                  <a:t> </a:t>
                </a:r>
                <a14:m>
                  <m:oMath xmlns:m="http://schemas.openxmlformats.org/officeDocument/2006/math">
                    <m:r>
                      <a:rPr lang="en-US" sz="3500" b="0" i="1" dirty="0" smtClean="0">
                        <a:latin typeface="Cambria Math"/>
                      </a:rPr>
                      <m:t>⇒</m:t>
                    </m:r>
                  </m:oMath>
                </a14:m>
                <a:r>
                  <a:rPr lang="en-US" sz="3500" dirty="0" smtClean="0"/>
                  <a:t> expected loss bounded by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500" b="0" i="1" smtClean="0">
                            <a:latin typeface="Cambria Math"/>
                          </a:rPr>
                          <m:t>𝜖</m:t>
                        </m:r>
                      </m:e>
                      <m:sup>
                        <m:r>
                          <a:rPr lang="en-US" sz="35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35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35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193830" y="5349250"/>
                <a:ext cx="8871555" cy="1152150"/>
              </a:xfrm>
              <a:blipFill rotWithShape="1">
                <a:blip r:embed="rId2"/>
                <a:stretch>
                  <a:fillRect l="-1649" t="-8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1500" y="471815"/>
                <a:ext cx="7681001" cy="4694683"/>
              </a:xfrm>
              <a:prstGeom prst="rect">
                <a:avLst/>
              </a:prstGeo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∀</m:t>
                    </m:r>
                    <m:r>
                      <a:rPr lang="en-US" sz="3200" b="0" i="1" smtClean="0">
                        <a:latin typeface="Cambria Math"/>
                      </a:rPr>
                      <m:t>𝐶</m:t>
                    </m:r>
                    <m:r>
                      <a:rPr lang="en-US" sz="3200" b="0" i="1" smtClean="0">
                        <a:latin typeface="Cambria Math"/>
                      </a:rPr>
                      <m:t>∈</m:t>
                    </m:r>
                  </m:oMath>
                </a14:m>
                <a:r>
                  <a:rPr lang="en-US" sz="3200" dirty="0" smtClean="0"/>
                  <a:t> Range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</a:rPr>
                          <m:t>𝑀</m:t>
                        </m:r>
                      </m:e>
                    </m:d>
                    <m:r>
                      <a:rPr lang="en-US" sz="3200" b="0" i="1" smtClean="0">
                        <a:latin typeface="Cambria Math"/>
                      </a:rPr>
                      <m:t>:</m:t>
                    </m:r>
                  </m:oMath>
                </a14:m>
                <a:endParaRPr lang="en-US" sz="32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</a:rPr>
                            <m:t>Pr</m:t>
                          </m:r>
                          <m:r>
                            <a:rPr lang="en-US" sz="3200" i="1">
                              <a:latin typeface="Cambria Math"/>
                            </a:rPr>
                            <m:t>⁡[</m:t>
                          </m:r>
                          <m:r>
                            <a:rPr lang="en-US" sz="3200" i="1">
                              <a:latin typeface="Cambria Math"/>
                            </a:rPr>
                            <m:t>𝑀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r>
                            <a:rPr lang="en-US" sz="3200" i="1">
                              <a:latin typeface="Cambria Math"/>
                            </a:rPr>
                            <m:t>𝐶</m:t>
                          </m:r>
                          <m:r>
                            <a:rPr lang="en-US" sz="3200" i="1">
                              <a:latin typeface="Cambria Math"/>
                            </a:rPr>
                            <m:t>]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</a:rPr>
                            <m:t>Pr</m:t>
                          </m:r>
                          <m:r>
                            <a:rPr lang="en-US" sz="3200" i="1">
                              <a:latin typeface="Cambria Math"/>
                            </a:rPr>
                            <m:t>⁡[</m:t>
                          </m:r>
                          <m:r>
                            <a:rPr lang="en-US" sz="3200" i="1">
                              <a:latin typeface="Cambria Math"/>
                            </a:rPr>
                            <m:t>𝑀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32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r>
                            <a:rPr lang="en-US" sz="3200" i="1">
                              <a:latin typeface="Cambria Math"/>
                            </a:rPr>
                            <m:t>𝐶</m:t>
                          </m:r>
                          <m:r>
                            <m:rPr>
                              <m:nor/>
                            </m:rPr>
                            <a:rPr lang="en-US" sz="3200" dirty="0"/>
                            <m:t>] </m:t>
                          </m:r>
                        </m:den>
                      </m:f>
                      <m:r>
                        <a:rPr lang="en-US" sz="3200" b="0" i="1" smtClean="0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𝜖</m:t>
                          </m:r>
                        </m:sup>
                      </m:sSup>
                    </m:oMath>
                  </m:oMathPara>
                </a14:m>
                <a:endParaRPr lang="en-US" sz="3200" dirty="0" smtClean="0"/>
              </a:p>
              <a:p>
                <a:endParaRPr lang="en-US" sz="3200" dirty="0" smtClean="0"/>
              </a:p>
              <a:p>
                <a:r>
                  <a:rPr lang="en-US" sz="3200" dirty="0" smtClean="0"/>
                  <a:t>Equivalently,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200" b="0" i="1" smtClean="0">
                          <a:latin typeface="Cambria Math"/>
                        </a:rPr>
                        <m:t>ln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/>
                                </a:rPr>
                                <m:t>Pr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⁡[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𝑀</m:t>
                              </m:r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3200" i="1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]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3200">
                                  <a:latin typeface="Cambria Math"/>
                                </a:rPr>
                                <m:t>Pr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⁡[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𝑀</m:t>
                              </m:r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3200" i="1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𝐶</m:t>
                              </m:r>
                              <m:r>
                                <m:rPr>
                                  <m:nor/>
                                </m:rPr>
                                <a:rPr lang="en-US" sz="3200" dirty="0"/>
                                <m:t>] </m:t>
                              </m:r>
                            </m:den>
                          </m:f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≤</m:t>
                      </m:r>
                      <m:r>
                        <a:rPr lang="en-US" sz="3200" b="0" i="1" smtClean="0">
                          <a:latin typeface="Cambria Math"/>
                        </a:rPr>
                        <m:t>𝜖</m:t>
                      </m:r>
                    </m:oMath>
                  </m:oMathPara>
                </a14:m>
                <a:endParaRPr lang="en-US" sz="3200" dirty="0" smtClean="0"/>
              </a:p>
              <a:p>
                <a:endParaRPr lang="en-US" sz="3200" dirty="0" smtClean="0"/>
              </a:p>
              <a:p>
                <a:endParaRPr lang="en-US" sz="3200" dirty="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00" y="471815"/>
                <a:ext cx="7681001" cy="4694683"/>
              </a:xfrm>
              <a:prstGeom prst="rect">
                <a:avLst/>
              </a:prstGeom>
              <a:blipFill rotWithShape="1">
                <a:blip r:embed="rId3"/>
                <a:stretch>
                  <a:fillRect l="-2063" t="-1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2498130" y="2008015"/>
            <a:ext cx="3456450" cy="29955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647340" y="4581150"/>
            <a:ext cx="25827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“Privacy Loss”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2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uild="p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Bounding </a:t>
            </a:r>
            <a:r>
              <a:rPr lang="en-US" sz="4000" dirty="0" err="1" smtClean="0">
                <a:solidFill>
                  <a:schemeClr val="accent1"/>
                </a:solidFill>
              </a:rPr>
              <a:t>E</a:t>
            </a:r>
            <a:r>
              <a:rPr lang="en-US" sz="4000" baseline="-25000" dirty="0" err="1" smtClean="0">
                <a:solidFill>
                  <a:schemeClr val="accent1"/>
                </a:solidFill>
              </a:rPr>
              <a:t>q</a:t>
            </a:r>
            <a:r>
              <a:rPr lang="en-US" sz="4000" baseline="-25000" dirty="0" smtClean="0">
                <a:solidFill>
                  <a:schemeClr val="accent1"/>
                </a:solidFill>
              </a:rPr>
              <a:t> </a:t>
            </a:r>
            <a:r>
              <a:rPr lang="en-US" sz="4000" baseline="-25000" dirty="0" smtClean="0">
                <a:solidFill>
                  <a:schemeClr val="accent1"/>
                </a:solidFill>
                <a:latin typeface="cmsy10"/>
              </a:rPr>
              <a:t>»D</a:t>
            </a:r>
            <a:r>
              <a:rPr lang="en-US" sz="4000" dirty="0" smtClean="0">
                <a:solidFill>
                  <a:schemeClr val="accent1"/>
                </a:solidFill>
              </a:rPr>
              <a:t> </a:t>
            </a:r>
            <a:r>
              <a:rPr lang="en-US" sz="4000" dirty="0" err="1" smtClean="0">
                <a:solidFill>
                  <a:schemeClr val="accent1"/>
                </a:solidFill>
              </a:rPr>
              <a:t>ln</a:t>
            </a:r>
            <a:r>
              <a:rPr lang="en-US" sz="4000" dirty="0" smtClean="0">
                <a:solidFill>
                  <a:schemeClr val="accent1"/>
                </a:solidFill>
              </a:rPr>
              <a:t> ( P[q ] / P’[q] )  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90500" y="1219200"/>
            <a:ext cx="8953500" cy="49377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Assume D, D’ are </a:t>
            </a:r>
            <a:r>
              <a:rPr lang="en-US" dirty="0" smtClean="0">
                <a:solidFill>
                  <a:srgbClr val="0033CC"/>
                </a:solidFill>
              </a:rPr>
              <a:t>A</a:t>
            </a:r>
            <a:r>
              <a:rPr lang="en-US" dirty="0" smtClean="0"/>
              <a:t>-</a:t>
            </a:r>
            <a:r>
              <a:rPr lang="en-US" dirty="0" err="1" smtClean="0"/>
              <a:t>dp</a:t>
            </a:r>
            <a:r>
              <a:rPr lang="en-US" dirty="0" smtClean="0"/>
              <a:t> </a:t>
            </a:r>
            <a:r>
              <a:rPr lang="en-US" dirty="0" err="1" smtClean="0"/>
              <a:t>wrt</a:t>
            </a:r>
            <a:r>
              <a:rPr lang="en-US" dirty="0" smtClean="0"/>
              <a:t> one another, for </a:t>
            </a:r>
            <a:r>
              <a:rPr lang="en-US" dirty="0" smtClean="0">
                <a:solidFill>
                  <a:srgbClr val="0033CC"/>
                </a:solidFill>
              </a:rPr>
              <a:t>A </a:t>
            </a:r>
            <a:r>
              <a:rPr lang="en-US" dirty="0" smtClean="0"/>
              <a:t>&lt; 1.                                   Then 0 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</a:t>
            </a:r>
            <a:r>
              <a:rPr lang="en-US" dirty="0" err="1" smtClean="0">
                <a:latin typeface="Arial Narrow"/>
              </a:rPr>
              <a:t>E</a:t>
            </a:r>
            <a:r>
              <a:rPr lang="en-US" baseline="-25000" dirty="0" err="1" smtClean="0">
                <a:latin typeface="Arial Narrow"/>
              </a:rPr>
              <a:t>q</a:t>
            </a:r>
            <a:r>
              <a:rPr lang="en-US" baseline="-25000" dirty="0" smtClean="0"/>
              <a:t> </a:t>
            </a:r>
            <a:r>
              <a:rPr lang="en-US" baseline="-25000" dirty="0" smtClean="0">
                <a:latin typeface="cmsy10"/>
              </a:rPr>
              <a:t>» D</a:t>
            </a:r>
            <a:r>
              <a:rPr lang="en-US" dirty="0" smtClean="0"/>
              <a:t> </a:t>
            </a:r>
            <a:r>
              <a:rPr lang="en-US" dirty="0" err="1" smtClean="0"/>
              <a:t>ln</a:t>
            </a:r>
            <a:r>
              <a:rPr lang="en-US" dirty="0" smtClean="0"/>
              <a:t>[ D(q)/D’(q) ] 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</a:t>
            </a:r>
            <a:r>
              <a:rPr lang="en-US" dirty="0" smtClean="0">
                <a:latin typeface="Arial Narrow"/>
              </a:rPr>
              <a:t>2A</a:t>
            </a:r>
            <a:r>
              <a:rPr lang="en-US" baseline="30000" dirty="0" smtClean="0">
                <a:latin typeface="Arial Narrow"/>
              </a:rPr>
              <a:t>2       </a:t>
            </a:r>
            <a:r>
              <a:rPr lang="en-US" dirty="0" smtClean="0"/>
              <a:t>(that is, </a:t>
            </a:r>
            <a:r>
              <a:rPr lang="en-US" dirty="0" smtClean="0">
                <a:solidFill>
                  <a:srgbClr val="FF0000"/>
                </a:solidFill>
              </a:rPr>
              <a:t>B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2</a:t>
            </a:r>
            <a:r>
              <a:rPr lang="en-US" dirty="0" smtClean="0">
                <a:solidFill>
                  <a:srgbClr val="0033CC"/>
                </a:solidFill>
              </a:rPr>
              <a:t>A</a:t>
            </a:r>
            <a:r>
              <a:rPr lang="en-US" baseline="30000" dirty="0" smtClean="0"/>
              <a:t>2</a:t>
            </a:r>
            <a:r>
              <a:rPr lang="en-US" dirty="0" smtClean="0"/>
              <a:t>).</a:t>
            </a:r>
          </a:p>
          <a:p>
            <a:pPr>
              <a:buNone/>
            </a:pPr>
            <a:endParaRPr lang="en-US" baseline="30000" dirty="0" smtClean="0">
              <a:latin typeface="Arial Narrow"/>
            </a:endParaRPr>
          </a:p>
          <a:p>
            <a:pPr>
              <a:buNone/>
            </a:pPr>
            <a:r>
              <a:rPr lang="en-US" dirty="0" smtClean="0"/>
              <a:t>KL(D||D’) =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smtClean="0"/>
              <a:t>q</a:t>
            </a:r>
            <a:r>
              <a:rPr lang="en-US" dirty="0" smtClean="0"/>
              <a:t> </a:t>
            </a:r>
            <a:r>
              <a:rPr lang="en-US" dirty="0" err="1" smtClean="0"/>
              <a:t>ln</a:t>
            </a:r>
            <a:r>
              <a:rPr lang="en-US" dirty="0" smtClean="0"/>
              <a:t>[ D(q)/D’(q) ] D(q);  always </a:t>
            </a:r>
            <a:r>
              <a:rPr lang="en-US" dirty="0" smtClean="0">
                <a:latin typeface="cmsy10"/>
              </a:rPr>
              <a:t>¸</a:t>
            </a:r>
            <a:r>
              <a:rPr lang="en-US" dirty="0" smtClean="0"/>
              <a:t> 0</a:t>
            </a:r>
          </a:p>
          <a:p>
            <a:pPr>
              <a:buNone/>
            </a:pPr>
            <a:r>
              <a:rPr lang="en-US" dirty="0" smtClean="0"/>
              <a:t>So, KL(D||D’) 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KL(D||D’) + KL(D’||D)</a:t>
            </a:r>
          </a:p>
          <a:p>
            <a:pPr>
              <a:buNone/>
            </a:pPr>
            <a:r>
              <a:rPr lang="en-US" dirty="0" smtClean="0"/>
              <a:t>=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smtClean="0"/>
              <a:t>q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125BC"/>
                </a:solidFill>
              </a:rPr>
              <a:t>D(q) </a:t>
            </a:r>
            <a:r>
              <a:rPr lang="en-US" dirty="0" smtClean="0"/>
              <a:t>( </a:t>
            </a:r>
            <a:r>
              <a:rPr lang="en-US" dirty="0" err="1" smtClean="0">
                <a:solidFill>
                  <a:srgbClr val="F125BC"/>
                </a:solidFill>
              </a:rPr>
              <a:t>ln</a:t>
            </a:r>
            <a:r>
              <a:rPr lang="en-US" dirty="0" smtClean="0">
                <a:solidFill>
                  <a:srgbClr val="F125BC"/>
                </a:solidFill>
              </a:rPr>
              <a:t>[ D(q)/D’(q) ] + </a:t>
            </a:r>
            <a:r>
              <a:rPr lang="en-US" dirty="0" err="1" smtClean="0">
                <a:solidFill>
                  <a:srgbClr val="F125BC"/>
                </a:solidFill>
              </a:rPr>
              <a:t>ln</a:t>
            </a:r>
            <a:r>
              <a:rPr lang="en-US" dirty="0" smtClean="0">
                <a:solidFill>
                  <a:srgbClr val="F125BC"/>
                </a:solidFill>
              </a:rPr>
              <a:t>[ D’(q)/D(q) ] </a:t>
            </a:r>
            <a:r>
              <a:rPr lang="en-US" dirty="0" smtClean="0"/>
              <a:t>) + (</a:t>
            </a:r>
            <a:r>
              <a:rPr lang="en-US" dirty="0" smtClean="0">
                <a:solidFill>
                  <a:srgbClr val="236C91"/>
                </a:solidFill>
              </a:rPr>
              <a:t>D’(q)-D(q)</a:t>
            </a:r>
            <a:r>
              <a:rPr lang="en-US" dirty="0" smtClean="0"/>
              <a:t>) </a:t>
            </a:r>
            <a:r>
              <a:rPr lang="en-US" dirty="0" err="1" smtClean="0">
                <a:solidFill>
                  <a:srgbClr val="236C91"/>
                </a:solidFill>
              </a:rPr>
              <a:t>ln</a:t>
            </a:r>
            <a:r>
              <a:rPr lang="en-US" dirty="0" smtClean="0">
                <a:solidFill>
                  <a:srgbClr val="236C91"/>
                </a:solidFill>
              </a:rPr>
              <a:t>[ D’(q)/D(q) ]</a:t>
            </a:r>
          </a:p>
          <a:p>
            <a:pPr>
              <a:buNone/>
            </a:pP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 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smtClean="0"/>
              <a:t> q</a:t>
            </a:r>
            <a:r>
              <a:rPr lang="en-US" dirty="0" smtClean="0"/>
              <a:t> 0 + |D’(q)-D(q)| A</a:t>
            </a:r>
          </a:p>
          <a:p>
            <a:pPr>
              <a:buNone/>
            </a:pPr>
            <a:r>
              <a:rPr lang="en-US" dirty="0" smtClean="0"/>
              <a:t> =    A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smtClean="0"/>
              <a:t> q</a:t>
            </a:r>
            <a:r>
              <a:rPr lang="en-US" dirty="0" smtClean="0"/>
              <a:t> [ max (D(q),D’(q)) - min (D(q),D’(q)) ]</a:t>
            </a:r>
          </a:p>
          <a:p>
            <a:pPr>
              <a:buNone/>
            </a:pP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   A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smtClean="0"/>
              <a:t> q</a:t>
            </a:r>
            <a:r>
              <a:rPr lang="en-US" dirty="0" smtClean="0"/>
              <a:t> </a:t>
            </a:r>
            <a:r>
              <a:rPr lang="en-US" dirty="0" err="1" smtClean="0">
                <a:latin typeface="Arial Narrow"/>
              </a:rPr>
              <a:t>e</a:t>
            </a:r>
            <a:r>
              <a:rPr lang="en-US" baseline="30000" dirty="0" err="1" smtClean="0">
                <a:latin typeface="Arial Narrow"/>
              </a:rPr>
              <a:t>A</a:t>
            </a:r>
            <a:r>
              <a:rPr lang="en-US" dirty="0" smtClean="0"/>
              <a:t> min (D(q),D’(q)) - min (D(q),D’(q)) </a:t>
            </a:r>
          </a:p>
          <a:p>
            <a:pPr>
              <a:buNone/>
            </a:pPr>
            <a:r>
              <a:rPr lang="en-US" dirty="0" smtClean="0">
                <a:latin typeface="cmsy10"/>
              </a:rPr>
              <a:t>· </a:t>
            </a:r>
            <a:r>
              <a:rPr lang="en-US" dirty="0" smtClean="0"/>
              <a:t>  A </a:t>
            </a:r>
            <a:r>
              <a:rPr lang="en-US" dirty="0" smtClean="0">
                <a:latin typeface="Symbol"/>
                <a:sym typeface="Symbol"/>
              </a:rPr>
              <a:t></a:t>
            </a:r>
            <a:r>
              <a:rPr lang="en-US" baseline="-25000" dirty="0" smtClean="0"/>
              <a:t> q</a:t>
            </a:r>
            <a:r>
              <a:rPr lang="en-US" dirty="0" smtClean="0"/>
              <a:t> (</a:t>
            </a:r>
            <a:r>
              <a:rPr lang="en-US" dirty="0" err="1" smtClean="0">
                <a:latin typeface="Arial Narrow"/>
              </a:rPr>
              <a:t>e</a:t>
            </a:r>
            <a:r>
              <a:rPr lang="en-US" baseline="30000" dirty="0" err="1" smtClean="0">
                <a:latin typeface="Arial Narrow"/>
              </a:rPr>
              <a:t>A</a:t>
            </a:r>
            <a:r>
              <a:rPr lang="en-US" dirty="0" smtClean="0"/>
              <a:t> – 1) min (D(q),D’(q)) </a:t>
            </a:r>
          </a:p>
          <a:p>
            <a:pPr>
              <a:buNone/>
            </a:pP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  </a:t>
            </a:r>
            <a:r>
              <a:rPr lang="en-US" dirty="0" smtClean="0">
                <a:latin typeface="Arial Narrow"/>
              </a:rPr>
              <a:t>2A</a:t>
            </a:r>
            <a:r>
              <a:rPr lang="en-US" baseline="30000" dirty="0" smtClean="0">
                <a:latin typeface="Arial Narrow"/>
              </a:rPr>
              <a:t>2</a:t>
            </a:r>
            <a:r>
              <a:rPr lang="en-US" dirty="0" smtClean="0"/>
              <a:t> when A &lt; 1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Sensitivity of a Function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79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424" y="3659430"/>
            <a:ext cx="8988575" cy="180503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2800" dirty="0" smtClean="0"/>
              <a:t>Adjacent databases differ in at most one row.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Counting queries have sensitivity 1.</a:t>
            </a:r>
          </a:p>
          <a:p>
            <a:pPr>
              <a:buFont typeface="Wingdings" pitchFamily="2" charset="2"/>
              <a:buNone/>
            </a:pPr>
            <a:r>
              <a:rPr lang="en-US" sz="2800" dirty="0" smtClean="0"/>
              <a:t>Sensitivity captures how much one person’s data can affect output</a:t>
            </a:r>
          </a:p>
        </p:txBody>
      </p:sp>
      <p:sp>
        <p:nvSpPr>
          <p:cNvPr id="790532" name="Text Box 4"/>
          <p:cNvSpPr txBox="1">
            <a:spLocks noChangeArrowheads="1"/>
          </p:cNvSpPr>
          <p:nvPr/>
        </p:nvSpPr>
        <p:spPr bwMode="auto">
          <a:xfrm>
            <a:off x="2303158" y="2176085"/>
            <a:ext cx="4018343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 typeface="Symbol" pitchFamily="18" charset="2"/>
              <a:buChar char="D"/>
            </a:pPr>
            <a:r>
              <a:rPr lang="en-US" sz="2800" dirty="0" smtClean="0">
                <a:solidFill>
                  <a:schemeClr val="folHlink"/>
                </a:solidFill>
              </a:rPr>
              <a:t>f </a:t>
            </a:r>
            <a:r>
              <a:rPr lang="en-US" sz="2800" dirty="0">
                <a:solidFill>
                  <a:schemeClr val="folHlink"/>
                </a:solidFill>
              </a:rPr>
              <a:t>= </a:t>
            </a:r>
            <a:r>
              <a:rPr lang="en-US" sz="2800" dirty="0" err="1" smtClean="0">
                <a:solidFill>
                  <a:schemeClr val="folHlink"/>
                </a:solidFill>
              </a:rPr>
              <a:t>max</a:t>
            </a:r>
            <a:r>
              <a:rPr lang="en-US" sz="2800" baseline="-25000" dirty="0" err="1" smtClean="0">
                <a:solidFill>
                  <a:schemeClr val="folHlink"/>
                </a:solidFill>
              </a:rPr>
              <a:t>adjacent</a:t>
            </a:r>
            <a:r>
              <a:rPr lang="en-US" sz="2800" baseline="-25000" dirty="0" smtClean="0">
                <a:solidFill>
                  <a:schemeClr val="folHlink"/>
                </a:solidFill>
              </a:rPr>
              <a:t> </a:t>
            </a:r>
            <a:r>
              <a:rPr lang="en-US" sz="2800" baseline="-25000" dirty="0" err="1" smtClean="0">
                <a:solidFill>
                  <a:schemeClr val="folHlink"/>
                </a:solidFill>
              </a:rPr>
              <a:t>x,x</a:t>
            </a:r>
            <a:r>
              <a:rPr lang="en-US" sz="2800" baseline="-25000" dirty="0" smtClean="0">
                <a:solidFill>
                  <a:schemeClr val="folHlink"/>
                </a:solidFill>
              </a:rPr>
              <a:t>’</a:t>
            </a:r>
            <a:r>
              <a:rPr lang="en-US" sz="2800" dirty="0" smtClean="0">
                <a:solidFill>
                  <a:schemeClr val="folHlink"/>
                </a:solidFill>
              </a:rPr>
              <a:t>  |f(x) </a:t>
            </a:r>
            <a:r>
              <a:rPr lang="en-US" sz="2800" dirty="0">
                <a:solidFill>
                  <a:schemeClr val="folHlink"/>
                </a:solidFill>
              </a:rPr>
              <a:t>– </a:t>
            </a:r>
            <a:r>
              <a:rPr lang="en-US" sz="2800" dirty="0" smtClean="0">
                <a:solidFill>
                  <a:schemeClr val="folHlink"/>
                </a:solidFill>
              </a:rPr>
              <a:t>f(x’)|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B9067D-BA1C-4B26-83FB-A192B82F5D7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4800" dirty="0" smtClean="0">
                <a:solidFill>
                  <a:schemeClr val="accent1"/>
                </a:solidFill>
              </a:rPr>
              <a:t>Laplace Distribution Lap(b)</a:t>
            </a:r>
            <a:endParaRPr lang="en-US" sz="4800" dirty="0">
              <a:solidFill>
                <a:schemeClr val="accent1"/>
              </a:solidFill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1295400" y="1600200"/>
            <a:ext cx="6248400" cy="1143000"/>
            <a:chOff x="1295400" y="3200400"/>
            <a:chExt cx="6248400" cy="1143000"/>
          </a:xfrm>
        </p:grpSpPr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1295400" y="3200400"/>
              <a:ext cx="3124200" cy="114300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912" y="672"/>
                </a:cxn>
                <a:cxn ang="0">
                  <a:pos x="1536" y="432"/>
                </a:cxn>
                <a:cxn ang="0">
                  <a:pos x="1968" y="0"/>
                </a:cxn>
              </a:cxnLst>
              <a:rect l="0" t="0" r="r" b="b"/>
              <a:pathLst>
                <a:path w="1968" h="720">
                  <a:moveTo>
                    <a:pt x="0" y="720"/>
                  </a:moveTo>
                  <a:cubicBezTo>
                    <a:pt x="328" y="720"/>
                    <a:pt x="656" y="720"/>
                    <a:pt x="912" y="672"/>
                  </a:cubicBezTo>
                  <a:cubicBezTo>
                    <a:pt x="1168" y="624"/>
                    <a:pt x="1360" y="544"/>
                    <a:pt x="1536" y="432"/>
                  </a:cubicBezTo>
                  <a:cubicBezTo>
                    <a:pt x="1712" y="320"/>
                    <a:pt x="1896" y="72"/>
                    <a:pt x="1968" y="0"/>
                  </a:cubicBez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 flipH="1">
              <a:off x="4419600" y="3200400"/>
              <a:ext cx="3124200" cy="114300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912" y="672"/>
                </a:cxn>
                <a:cxn ang="0">
                  <a:pos x="1536" y="432"/>
                </a:cxn>
                <a:cxn ang="0">
                  <a:pos x="1968" y="0"/>
                </a:cxn>
              </a:cxnLst>
              <a:rect l="0" t="0" r="r" b="b"/>
              <a:pathLst>
                <a:path w="1968" h="720">
                  <a:moveTo>
                    <a:pt x="0" y="720"/>
                  </a:moveTo>
                  <a:cubicBezTo>
                    <a:pt x="328" y="720"/>
                    <a:pt x="656" y="720"/>
                    <a:pt x="912" y="672"/>
                  </a:cubicBezTo>
                  <a:cubicBezTo>
                    <a:pt x="1168" y="624"/>
                    <a:pt x="1360" y="544"/>
                    <a:pt x="1536" y="432"/>
                  </a:cubicBezTo>
                  <a:cubicBezTo>
                    <a:pt x="1712" y="320"/>
                    <a:pt x="1896" y="72"/>
                    <a:pt x="1968" y="0"/>
                  </a:cubicBez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pic>
        <p:nvPicPr>
          <p:cNvPr id="7" name="Picture 6" descr="Laplace_distribution_pd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95400"/>
            <a:ext cx="9144000" cy="5410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85120" y="163051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</a:rPr>
              <a:t>p(z) = </a:t>
            </a:r>
            <a:r>
              <a:rPr lang="en-US" sz="2400" dirty="0" err="1" smtClean="0">
                <a:solidFill>
                  <a:srgbClr val="7030A0"/>
                </a:solidFill>
              </a:rPr>
              <a:t>exp</a:t>
            </a:r>
            <a:r>
              <a:rPr lang="en-US" sz="2400" dirty="0" smtClean="0">
                <a:solidFill>
                  <a:srgbClr val="7030A0"/>
                </a:solidFill>
              </a:rPr>
              <a:t>(-|z|/b)/2b </a:t>
            </a:r>
          </a:p>
          <a:p>
            <a:r>
              <a:rPr lang="en-US" sz="2400" dirty="0" smtClean="0">
                <a:solidFill>
                  <a:srgbClr val="7030A0"/>
                </a:solidFill>
              </a:rPr>
              <a:t>variance = 2b</a:t>
            </a:r>
            <a:r>
              <a:rPr lang="en-US" sz="2400" baseline="30000" dirty="0" smtClean="0">
                <a:solidFill>
                  <a:srgbClr val="7030A0"/>
                </a:solidFill>
              </a:rPr>
              <a:t>2</a:t>
            </a:r>
          </a:p>
          <a:p>
            <a:r>
              <a:rPr lang="en-US" sz="2400" dirty="0" smtClean="0">
                <a:solidFill>
                  <a:srgbClr val="7030A0"/>
                </a:solidFill>
                <a:latin typeface="cmmi10"/>
              </a:rPr>
              <a:t>¾</a:t>
            </a:r>
            <a:r>
              <a:rPr lang="en-US" sz="2400" dirty="0" smtClean="0">
                <a:solidFill>
                  <a:srgbClr val="7030A0"/>
                </a:solidFill>
              </a:rPr>
              <a:t> = </a:t>
            </a:r>
            <a:r>
              <a:rPr lang="en-US" sz="2400" dirty="0" smtClean="0">
                <a:solidFill>
                  <a:srgbClr val="7030A0"/>
                </a:solidFill>
                <a:latin typeface="Comic Sans MS"/>
              </a:rPr>
              <a:t>√</a:t>
            </a:r>
            <a:r>
              <a:rPr lang="en-US" sz="2400" dirty="0" smtClean="0">
                <a:solidFill>
                  <a:srgbClr val="7030A0"/>
                </a:solidFill>
              </a:rPr>
              <a:t>2 b</a:t>
            </a:r>
            <a:endParaRPr lang="en-US" sz="2400" baseline="30000" dirty="0" smtClean="0">
              <a:solidFill>
                <a:srgbClr val="7030A0"/>
              </a:solidFill>
            </a:endParaRPr>
          </a:p>
          <a:p>
            <a:r>
              <a:rPr lang="en-US" sz="2400" dirty="0" smtClean="0">
                <a:solidFill>
                  <a:srgbClr val="7030A0"/>
                </a:solidFill>
              </a:rPr>
              <a:t>Increasing b flattens curve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Calibrate </a:t>
            </a:r>
            <a:r>
              <a:rPr lang="en-US" sz="4800" dirty="0">
                <a:solidFill>
                  <a:schemeClr val="accent1"/>
                </a:solidFill>
              </a:rPr>
              <a:t>Noise to Sensitivity</a:t>
            </a:r>
          </a:p>
        </p:txBody>
      </p:sp>
      <p:sp>
        <p:nvSpPr>
          <p:cNvPr id="79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382000" cy="4953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790532" name="Text Box 4"/>
          <p:cNvSpPr txBox="1">
            <a:spLocks noChangeArrowheads="1"/>
          </p:cNvSpPr>
          <p:nvPr/>
        </p:nvSpPr>
        <p:spPr bwMode="auto">
          <a:xfrm>
            <a:off x="2515204" y="1295400"/>
            <a:ext cx="3594254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</a:t>
            </a:r>
            <a:r>
              <a:rPr lang="en-US" sz="2800" dirty="0" smtClean="0">
                <a:solidFill>
                  <a:schemeClr val="folHlink"/>
                </a:solidFill>
              </a:rPr>
              <a:t>f = </a:t>
            </a:r>
            <a:r>
              <a:rPr lang="en-US" sz="2800" dirty="0" err="1" smtClean="0">
                <a:solidFill>
                  <a:schemeClr val="folHlink"/>
                </a:solidFill>
              </a:rPr>
              <a:t>max</a:t>
            </a:r>
            <a:r>
              <a:rPr lang="en-US" sz="2800" baseline="-25000" dirty="0" err="1" smtClean="0">
                <a:solidFill>
                  <a:schemeClr val="folHlink"/>
                </a:solidFill>
              </a:rPr>
              <a:t>adj</a:t>
            </a:r>
            <a:r>
              <a:rPr lang="en-US" sz="2800" baseline="-25000" dirty="0" smtClean="0">
                <a:solidFill>
                  <a:schemeClr val="folHlink"/>
                </a:solidFill>
              </a:rPr>
              <a:t> </a:t>
            </a:r>
            <a:r>
              <a:rPr lang="en-US" sz="2800" baseline="-25000" dirty="0" err="1" smtClean="0">
                <a:solidFill>
                  <a:schemeClr val="folHlink"/>
                </a:solidFill>
              </a:rPr>
              <a:t>x,x</a:t>
            </a:r>
            <a:r>
              <a:rPr lang="en-US" sz="2800" baseline="-25000" dirty="0" smtClean="0">
                <a:solidFill>
                  <a:schemeClr val="folHlink"/>
                </a:solidFill>
              </a:rPr>
              <a:t>’ </a:t>
            </a:r>
            <a:r>
              <a:rPr lang="en-US" sz="2800" dirty="0" smtClean="0">
                <a:solidFill>
                  <a:schemeClr val="folHlink"/>
                </a:solidFill>
              </a:rPr>
              <a:t>  |f(x) – f(x’)|</a:t>
            </a:r>
            <a:endParaRPr lang="en-US" sz="2800" baseline="-25000" dirty="0" smtClean="0">
              <a:solidFill>
                <a:srgbClr val="FF0000"/>
              </a:solidFill>
            </a:endParaRPr>
          </a:p>
        </p:txBody>
      </p:sp>
      <p:sp>
        <p:nvSpPr>
          <p:cNvPr id="790533" name="Text Box 5"/>
          <p:cNvSpPr txBox="1">
            <a:spLocks noChangeArrowheads="1"/>
          </p:cNvSpPr>
          <p:nvPr/>
        </p:nvSpPr>
        <p:spPr bwMode="auto">
          <a:xfrm>
            <a:off x="1043532" y="2016125"/>
            <a:ext cx="7738978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/>
              <a:t>Theorem </a:t>
            </a:r>
            <a:r>
              <a:rPr lang="en-US" dirty="0" smtClean="0"/>
              <a:t>[DMNS06]</a:t>
            </a:r>
            <a:r>
              <a:rPr lang="en-US" sz="2400" dirty="0" smtClean="0"/>
              <a:t>: On query f, to </a:t>
            </a:r>
            <a:r>
              <a:rPr lang="en-US" sz="2400" dirty="0"/>
              <a:t>achieve 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</a:t>
            </a:r>
            <a:r>
              <a:rPr lang="en-US" sz="2400" dirty="0"/>
              <a:t>-differential privacy, use </a:t>
            </a:r>
          </a:p>
          <a:p>
            <a:r>
              <a:rPr lang="en-US" sz="2400" dirty="0"/>
              <a:t>scaled symmetric noise </a:t>
            </a:r>
            <a:r>
              <a:rPr lang="en-US" sz="2400" dirty="0" smtClean="0"/>
              <a:t>[Lap(b)] </a:t>
            </a:r>
            <a:r>
              <a:rPr lang="en-US" sz="2400" dirty="0"/>
              <a:t>with </a:t>
            </a:r>
            <a:r>
              <a:rPr lang="en-US" sz="2400" dirty="0" smtClean="0"/>
              <a:t>b </a:t>
            </a:r>
            <a:r>
              <a:rPr lang="en-US" sz="2400" dirty="0"/>
              <a:t>= 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</a:t>
            </a:r>
            <a:r>
              <a:rPr lang="en-US" sz="2400" dirty="0"/>
              <a:t>f/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.</a:t>
            </a:r>
            <a:endParaRPr lang="en-US" sz="2400" dirty="0">
              <a:latin typeface="Symbol" pitchFamily="18" charset="2"/>
              <a:sym typeface="Symbol" pitchFamily="18" charset="2"/>
            </a:endParaRPr>
          </a:p>
        </p:txBody>
      </p:sp>
      <p:sp>
        <p:nvSpPr>
          <p:cNvPr id="790534" name="Freeform 6"/>
          <p:cNvSpPr>
            <a:spLocks/>
          </p:cNvSpPr>
          <p:nvPr/>
        </p:nvSpPr>
        <p:spPr bwMode="auto">
          <a:xfrm>
            <a:off x="12954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0535" name="Freeform 7"/>
          <p:cNvSpPr>
            <a:spLocks/>
          </p:cNvSpPr>
          <p:nvPr/>
        </p:nvSpPr>
        <p:spPr bwMode="auto">
          <a:xfrm flipH="1">
            <a:off x="44196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09600" y="4495800"/>
            <a:ext cx="8382000" cy="0"/>
            <a:chOff x="288" y="2832"/>
            <a:chExt cx="5280" cy="0"/>
          </a:xfrm>
        </p:grpSpPr>
        <p:sp>
          <p:nvSpPr>
            <p:cNvPr id="790537" name="Line 9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38" name="Line 10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39" name="Line 11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0" name="Line 12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1" name="Line 13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2" name="Line 14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3" name="Line 15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4" name="Line 16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5" name="Line 17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6" name="Line 18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7" name="Line 19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790548" name="Text Box 20"/>
          <p:cNvSpPr txBox="1">
            <a:spLocks noChangeArrowheads="1"/>
          </p:cNvSpPr>
          <p:nvPr/>
        </p:nvSpPr>
        <p:spPr bwMode="auto">
          <a:xfrm>
            <a:off x="1613539" y="5078413"/>
            <a:ext cx="5589992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Noise depends on f and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 ,</a:t>
            </a:r>
            <a:r>
              <a:rPr lang="en-US" sz="2400" dirty="0" smtClean="0"/>
              <a:t> not on the database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Smaller sensitivity (</a:t>
            </a:r>
            <a:r>
              <a:rPr lang="en-US" sz="2400" dirty="0" smtClean="0">
                <a:solidFill>
                  <a:srgbClr val="7030A0"/>
                </a:solidFill>
                <a:latin typeface="Symbol" pitchFamily="18" charset="2"/>
                <a:sym typeface="Symbol" pitchFamily="18" charset="2"/>
              </a:rPr>
              <a:t></a:t>
            </a:r>
            <a:r>
              <a:rPr lang="en-US" sz="2400" dirty="0" smtClean="0">
                <a:solidFill>
                  <a:srgbClr val="7030A0"/>
                </a:solidFill>
              </a:rPr>
              <a:t>f) means less distortion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790549" name="Text Box 21"/>
          <p:cNvSpPr txBox="1">
            <a:spLocks noChangeArrowheads="1"/>
          </p:cNvSpPr>
          <p:nvPr/>
        </p:nvSpPr>
        <p:spPr bwMode="auto">
          <a:xfrm>
            <a:off x="4248150" y="45894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/>
              <a:t>0</a:t>
            </a:r>
          </a:p>
        </p:txBody>
      </p:sp>
      <p:sp>
        <p:nvSpPr>
          <p:cNvPr id="790550" name="Text Box 22"/>
          <p:cNvSpPr txBox="1">
            <a:spLocks noChangeArrowheads="1"/>
          </p:cNvSpPr>
          <p:nvPr/>
        </p:nvSpPr>
        <p:spPr bwMode="auto">
          <a:xfrm>
            <a:off x="5044251" y="4619625"/>
            <a:ext cx="30168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b</a:t>
            </a:r>
          </a:p>
        </p:txBody>
      </p:sp>
      <p:sp>
        <p:nvSpPr>
          <p:cNvPr id="790551" name="Text Box 23"/>
          <p:cNvSpPr txBox="1">
            <a:spLocks noChangeArrowheads="1"/>
          </p:cNvSpPr>
          <p:nvPr/>
        </p:nvSpPr>
        <p:spPr bwMode="auto">
          <a:xfrm>
            <a:off x="5698530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2b</a:t>
            </a:r>
            <a:endParaRPr lang="en-US" sz="2000" dirty="0"/>
          </a:p>
        </p:txBody>
      </p:sp>
      <p:sp>
        <p:nvSpPr>
          <p:cNvPr id="790552" name="Text Box 24"/>
          <p:cNvSpPr txBox="1">
            <a:spLocks noChangeArrowheads="1"/>
          </p:cNvSpPr>
          <p:nvPr/>
        </p:nvSpPr>
        <p:spPr bwMode="auto">
          <a:xfrm>
            <a:off x="6519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3b</a:t>
            </a:r>
            <a:endParaRPr lang="en-US" sz="2000" dirty="0"/>
          </a:p>
        </p:txBody>
      </p:sp>
      <p:sp>
        <p:nvSpPr>
          <p:cNvPr id="790553" name="Text Box 25"/>
          <p:cNvSpPr txBox="1">
            <a:spLocks noChangeArrowheads="1"/>
          </p:cNvSpPr>
          <p:nvPr/>
        </p:nvSpPr>
        <p:spPr bwMode="auto">
          <a:xfrm>
            <a:off x="7281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4b</a:t>
            </a:r>
            <a:endParaRPr lang="en-US" sz="2000" dirty="0"/>
          </a:p>
        </p:txBody>
      </p:sp>
      <p:sp>
        <p:nvSpPr>
          <p:cNvPr id="790554" name="Text Box 26"/>
          <p:cNvSpPr txBox="1">
            <a:spLocks noChangeArrowheads="1"/>
          </p:cNvSpPr>
          <p:nvPr/>
        </p:nvSpPr>
        <p:spPr bwMode="auto">
          <a:xfrm>
            <a:off x="8043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5b</a:t>
            </a:r>
            <a:endParaRPr lang="en-US" sz="2000" dirty="0"/>
          </a:p>
        </p:txBody>
      </p:sp>
      <p:sp>
        <p:nvSpPr>
          <p:cNvPr id="790555" name="Text Box 27"/>
          <p:cNvSpPr txBox="1">
            <a:spLocks noChangeArrowheads="1"/>
          </p:cNvSpPr>
          <p:nvPr/>
        </p:nvSpPr>
        <p:spPr bwMode="auto">
          <a:xfrm>
            <a:off x="3446091" y="4619625"/>
            <a:ext cx="37221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-b</a:t>
            </a:r>
            <a:endParaRPr lang="en-US" sz="2000" dirty="0"/>
          </a:p>
        </p:txBody>
      </p:sp>
      <p:sp>
        <p:nvSpPr>
          <p:cNvPr id="790556" name="Text Box 28"/>
          <p:cNvSpPr txBox="1">
            <a:spLocks noChangeArrowheads="1"/>
          </p:cNvSpPr>
          <p:nvPr/>
        </p:nvSpPr>
        <p:spPr bwMode="auto">
          <a:xfrm>
            <a:off x="2674793" y="4619625"/>
            <a:ext cx="48923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-</a:t>
            </a:r>
            <a:r>
              <a:rPr lang="en-US" sz="2000" dirty="0" smtClean="0"/>
              <a:t>2b</a:t>
            </a:r>
            <a:endParaRPr lang="en-US" sz="2000" dirty="0"/>
          </a:p>
        </p:txBody>
      </p:sp>
      <p:sp>
        <p:nvSpPr>
          <p:cNvPr id="790557" name="Text Box 29"/>
          <p:cNvSpPr txBox="1">
            <a:spLocks noChangeArrowheads="1"/>
          </p:cNvSpPr>
          <p:nvPr/>
        </p:nvSpPr>
        <p:spPr bwMode="auto">
          <a:xfrm>
            <a:off x="1941368" y="4619625"/>
            <a:ext cx="48923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-</a:t>
            </a:r>
            <a:r>
              <a:rPr lang="en-US" sz="2000" dirty="0" smtClean="0"/>
              <a:t>3b</a:t>
            </a:r>
            <a:endParaRPr lang="en-US" sz="2000" dirty="0"/>
          </a:p>
        </p:txBody>
      </p:sp>
      <p:sp>
        <p:nvSpPr>
          <p:cNvPr id="790558" name="Text Box 30"/>
          <p:cNvSpPr txBox="1">
            <a:spLocks noChangeArrowheads="1"/>
          </p:cNvSpPr>
          <p:nvPr/>
        </p:nvSpPr>
        <p:spPr bwMode="auto">
          <a:xfrm>
            <a:off x="1150794" y="4619625"/>
            <a:ext cx="48923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-4b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Example: Counting Queries</a:t>
            </a:r>
            <a:endParaRPr lang="en-US" sz="4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How many people in the database satisfy property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 smtClean="0"/>
                  <a:t>?</a:t>
                </a:r>
              </a:p>
              <a:p>
                <a:pPr lvl="1"/>
                <a:r>
                  <a:rPr lang="en-US" dirty="0" smtClean="0"/>
                  <a:t>Sensitivity = 1</a:t>
                </a:r>
              </a:p>
              <a:p>
                <a:pPr lvl="1"/>
                <a:r>
                  <a:rPr lang="en-US" dirty="0" smtClean="0"/>
                  <a:t>Sufficient to add noise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∼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Lap</m:t>
                    </m:r>
                    <m:r>
                      <a:rPr lang="en-US" b="0" i="0" smtClean="0">
                        <a:latin typeface="Cambria Math"/>
                      </a:rPr>
                      <m:t>(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𝜖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What about multiple counting queries?</a:t>
                </a:r>
              </a:p>
              <a:p>
                <a:pPr lvl="1"/>
                <a:r>
                  <a:rPr lang="en-US" dirty="0" smtClean="0"/>
                  <a:t>It depends.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593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02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Vector-Valued Queries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790532" name="Text Box 4"/>
          <p:cNvSpPr txBox="1">
            <a:spLocks noChangeArrowheads="1"/>
          </p:cNvSpPr>
          <p:nvPr/>
        </p:nvSpPr>
        <p:spPr bwMode="auto">
          <a:xfrm>
            <a:off x="2624656" y="1295400"/>
            <a:ext cx="3856440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</a:t>
            </a:r>
            <a:r>
              <a:rPr lang="en-US" sz="2800" dirty="0" smtClean="0">
                <a:solidFill>
                  <a:schemeClr val="folHlink"/>
                </a:solidFill>
              </a:rPr>
              <a:t>f = </a:t>
            </a:r>
            <a:r>
              <a:rPr lang="en-US" sz="2800" dirty="0" err="1" smtClean="0">
                <a:solidFill>
                  <a:schemeClr val="folHlink"/>
                </a:solidFill>
              </a:rPr>
              <a:t>max</a:t>
            </a:r>
            <a:r>
              <a:rPr lang="en-US" sz="2800" baseline="-25000" dirty="0" err="1" smtClean="0">
                <a:solidFill>
                  <a:schemeClr val="folHlink"/>
                </a:solidFill>
              </a:rPr>
              <a:t>adj</a:t>
            </a:r>
            <a:r>
              <a:rPr lang="en-US" sz="2800" baseline="-25000" dirty="0" smtClean="0">
                <a:solidFill>
                  <a:schemeClr val="folHlink"/>
                </a:solidFill>
              </a:rPr>
              <a:t> x, x’</a:t>
            </a:r>
            <a:r>
              <a:rPr lang="en-US" sz="2800" dirty="0" smtClean="0">
                <a:solidFill>
                  <a:schemeClr val="folHlink"/>
                </a:solidFill>
              </a:rPr>
              <a:t>  </a:t>
            </a:r>
            <a:r>
              <a:rPr lang="en-US" sz="2800" dirty="0" smtClean="0">
                <a:solidFill>
                  <a:srgbClr val="FF0000"/>
                </a:solidFill>
              </a:rPr>
              <a:t>||</a:t>
            </a:r>
            <a:r>
              <a:rPr lang="en-US" sz="2800" dirty="0" smtClean="0">
                <a:solidFill>
                  <a:schemeClr val="folHlink"/>
                </a:solidFill>
              </a:rPr>
              <a:t>f(x) – f(x’)</a:t>
            </a:r>
            <a:r>
              <a:rPr lang="en-US" sz="2800" dirty="0" smtClean="0">
                <a:solidFill>
                  <a:srgbClr val="FF0000"/>
                </a:solidFill>
              </a:rPr>
              <a:t>||</a:t>
            </a:r>
            <a:r>
              <a:rPr lang="en-US" sz="2800" baseline="-25000" dirty="0" smtClean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90533" name="Text Box 5"/>
          <p:cNvSpPr txBox="1">
            <a:spLocks noChangeArrowheads="1"/>
          </p:cNvSpPr>
          <p:nvPr/>
        </p:nvSpPr>
        <p:spPr bwMode="auto">
          <a:xfrm>
            <a:off x="1043532" y="2016125"/>
            <a:ext cx="7738978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Theorem </a:t>
            </a:r>
            <a:r>
              <a:rPr lang="en-US" dirty="0" smtClean="0"/>
              <a:t>[DMNS06]</a:t>
            </a:r>
            <a:r>
              <a:rPr lang="en-US" sz="2400" dirty="0" smtClean="0"/>
              <a:t>: On query f, to </a:t>
            </a:r>
            <a:r>
              <a:rPr lang="en-US" sz="2400" dirty="0"/>
              <a:t>achieve 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</a:t>
            </a:r>
            <a:r>
              <a:rPr lang="en-US" sz="2400" dirty="0"/>
              <a:t>-differential privacy, use </a:t>
            </a:r>
          </a:p>
          <a:p>
            <a:pPr algn="ctr"/>
            <a:r>
              <a:rPr lang="en-US" sz="2400" dirty="0"/>
              <a:t>scaled symmetric noise </a:t>
            </a:r>
            <a:r>
              <a:rPr lang="en-US" sz="2400" dirty="0" smtClean="0"/>
              <a:t>[Lap</a:t>
            </a:r>
            <a:r>
              <a:rPr lang="en-US" sz="2400" dirty="0" smtClean="0"/>
              <a:t>(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</a:t>
            </a:r>
            <a:r>
              <a:rPr lang="en-US" sz="2400" dirty="0"/>
              <a:t>f/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</a:t>
            </a:r>
            <a:r>
              <a:rPr lang="en-US" sz="2400" dirty="0" smtClean="0"/>
              <a:t>)]</a:t>
            </a:r>
            <a:r>
              <a:rPr lang="en-US" sz="2400" baseline="30000" dirty="0" smtClean="0">
                <a:solidFill>
                  <a:srgbClr val="FF0000"/>
                </a:solidFill>
              </a:rPr>
              <a:t>d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.</a:t>
            </a:r>
            <a:endParaRPr lang="en-US" sz="2400" dirty="0">
              <a:latin typeface="Symbol" pitchFamily="18" charset="2"/>
              <a:sym typeface="Symbol" pitchFamily="18" charset="2"/>
            </a:endParaRPr>
          </a:p>
        </p:txBody>
      </p:sp>
      <p:sp>
        <p:nvSpPr>
          <p:cNvPr id="790534" name="Freeform 6"/>
          <p:cNvSpPr>
            <a:spLocks/>
          </p:cNvSpPr>
          <p:nvPr/>
        </p:nvSpPr>
        <p:spPr bwMode="auto">
          <a:xfrm>
            <a:off x="12954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0535" name="Freeform 7"/>
          <p:cNvSpPr>
            <a:spLocks/>
          </p:cNvSpPr>
          <p:nvPr/>
        </p:nvSpPr>
        <p:spPr bwMode="auto">
          <a:xfrm flipH="1">
            <a:off x="44196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09600" y="4495800"/>
            <a:ext cx="8382000" cy="0"/>
            <a:chOff x="288" y="2832"/>
            <a:chExt cx="5280" cy="0"/>
          </a:xfrm>
        </p:grpSpPr>
        <p:sp>
          <p:nvSpPr>
            <p:cNvPr id="790537" name="Line 9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38" name="Line 10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39" name="Line 11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0" name="Line 12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1" name="Line 13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2" name="Line 14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3" name="Line 15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4" name="Line 16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5" name="Line 17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6" name="Line 18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0547" name="Line 19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790548" name="Text Box 20"/>
          <p:cNvSpPr txBox="1">
            <a:spLocks noChangeArrowheads="1"/>
          </p:cNvSpPr>
          <p:nvPr/>
        </p:nvSpPr>
        <p:spPr bwMode="auto">
          <a:xfrm>
            <a:off x="1613539" y="5078413"/>
            <a:ext cx="5589992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Noise depends on f and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 ,</a:t>
            </a:r>
            <a:r>
              <a:rPr lang="en-US" sz="2400" dirty="0" smtClean="0"/>
              <a:t> not on the database</a:t>
            </a:r>
          </a:p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Smaller sensitivity (</a:t>
            </a:r>
            <a:r>
              <a:rPr lang="en-US" sz="2400" dirty="0" smtClean="0">
                <a:solidFill>
                  <a:srgbClr val="7030A0"/>
                </a:solidFill>
                <a:latin typeface="Symbol" pitchFamily="18" charset="2"/>
                <a:sym typeface="Symbol" pitchFamily="18" charset="2"/>
              </a:rPr>
              <a:t></a:t>
            </a:r>
            <a:r>
              <a:rPr lang="en-US" sz="2400" dirty="0" smtClean="0">
                <a:solidFill>
                  <a:srgbClr val="7030A0"/>
                </a:solidFill>
              </a:rPr>
              <a:t>f) means less distortion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790549" name="Text Box 21"/>
          <p:cNvSpPr txBox="1">
            <a:spLocks noChangeArrowheads="1"/>
          </p:cNvSpPr>
          <p:nvPr/>
        </p:nvSpPr>
        <p:spPr bwMode="auto">
          <a:xfrm>
            <a:off x="4248150" y="45894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/>
              <a:t>0</a:t>
            </a:r>
          </a:p>
        </p:txBody>
      </p:sp>
      <p:sp>
        <p:nvSpPr>
          <p:cNvPr id="790550" name="Text Box 22"/>
          <p:cNvSpPr txBox="1">
            <a:spLocks noChangeArrowheads="1"/>
          </p:cNvSpPr>
          <p:nvPr/>
        </p:nvSpPr>
        <p:spPr bwMode="auto">
          <a:xfrm>
            <a:off x="5044251" y="4619625"/>
            <a:ext cx="30168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b</a:t>
            </a:r>
          </a:p>
        </p:txBody>
      </p:sp>
      <p:sp>
        <p:nvSpPr>
          <p:cNvPr id="790551" name="Text Box 23"/>
          <p:cNvSpPr txBox="1">
            <a:spLocks noChangeArrowheads="1"/>
          </p:cNvSpPr>
          <p:nvPr/>
        </p:nvSpPr>
        <p:spPr bwMode="auto">
          <a:xfrm>
            <a:off x="5698530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2b</a:t>
            </a:r>
            <a:endParaRPr lang="en-US" sz="2000" dirty="0"/>
          </a:p>
        </p:txBody>
      </p:sp>
      <p:sp>
        <p:nvSpPr>
          <p:cNvPr id="790552" name="Text Box 24"/>
          <p:cNvSpPr txBox="1">
            <a:spLocks noChangeArrowheads="1"/>
          </p:cNvSpPr>
          <p:nvPr/>
        </p:nvSpPr>
        <p:spPr bwMode="auto">
          <a:xfrm>
            <a:off x="6519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3b</a:t>
            </a:r>
            <a:endParaRPr lang="en-US" sz="2000" dirty="0"/>
          </a:p>
        </p:txBody>
      </p:sp>
      <p:sp>
        <p:nvSpPr>
          <p:cNvPr id="790553" name="Text Box 25"/>
          <p:cNvSpPr txBox="1">
            <a:spLocks noChangeArrowheads="1"/>
          </p:cNvSpPr>
          <p:nvPr/>
        </p:nvSpPr>
        <p:spPr bwMode="auto">
          <a:xfrm>
            <a:off x="7281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4b</a:t>
            </a:r>
            <a:endParaRPr lang="en-US" sz="2000" dirty="0"/>
          </a:p>
        </p:txBody>
      </p:sp>
      <p:sp>
        <p:nvSpPr>
          <p:cNvPr id="790554" name="Text Box 26"/>
          <p:cNvSpPr txBox="1">
            <a:spLocks noChangeArrowheads="1"/>
          </p:cNvSpPr>
          <p:nvPr/>
        </p:nvSpPr>
        <p:spPr bwMode="auto">
          <a:xfrm>
            <a:off x="8043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5b</a:t>
            </a:r>
            <a:endParaRPr lang="en-US" sz="2000" dirty="0"/>
          </a:p>
        </p:txBody>
      </p:sp>
      <p:sp>
        <p:nvSpPr>
          <p:cNvPr id="790555" name="Text Box 27"/>
          <p:cNvSpPr txBox="1">
            <a:spLocks noChangeArrowheads="1"/>
          </p:cNvSpPr>
          <p:nvPr/>
        </p:nvSpPr>
        <p:spPr bwMode="auto">
          <a:xfrm>
            <a:off x="3446091" y="4619625"/>
            <a:ext cx="37221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-b</a:t>
            </a:r>
            <a:endParaRPr lang="en-US" sz="2000" dirty="0"/>
          </a:p>
        </p:txBody>
      </p:sp>
      <p:sp>
        <p:nvSpPr>
          <p:cNvPr id="790556" name="Text Box 28"/>
          <p:cNvSpPr txBox="1">
            <a:spLocks noChangeArrowheads="1"/>
          </p:cNvSpPr>
          <p:nvPr/>
        </p:nvSpPr>
        <p:spPr bwMode="auto">
          <a:xfrm>
            <a:off x="2674793" y="4619625"/>
            <a:ext cx="48923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-</a:t>
            </a:r>
            <a:r>
              <a:rPr lang="en-US" sz="2000" dirty="0" smtClean="0"/>
              <a:t>2b</a:t>
            </a:r>
            <a:endParaRPr lang="en-US" sz="2000" dirty="0"/>
          </a:p>
        </p:txBody>
      </p:sp>
      <p:sp>
        <p:nvSpPr>
          <p:cNvPr id="790557" name="Text Box 29"/>
          <p:cNvSpPr txBox="1">
            <a:spLocks noChangeArrowheads="1"/>
          </p:cNvSpPr>
          <p:nvPr/>
        </p:nvSpPr>
        <p:spPr bwMode="auto">
          <a:xfrm>
            <a:off x="1941368" y="4619625"/>
            <a:ext cx="48923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-</a:t>
            </a:r>
            <a:r>
              <a:rPr lang="en-US" sz="2000" dirty="0" smtClean="0"/>
              <a:t>3b</a:t>
            </a:r>
            <a:endParaRPr lang="en-US" sz="2000" dirty="0"/>
          </a:p>
        </p:txBody>
      </p:sp>
      <p:sp>
        <p:nvSpPr>
          <p:cNvPr id="790558" name="Text Box 30"/>
          <p:cNvSpPr txBox="1">
            <a:spLocks noChangeArrowheads="1"/>
          </p:cNvSpPr>
          <p:nvPr/>
        </p:nvSpPr>
        <p:spPr bwMode="auto">
          <a:xfrm>
            <a:off x="1150794" y="4619625"/>
            <a:ext cx="48923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-4b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B9067D-BA1C-4B26-83FB-A192B82F5D7C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790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en-US" sz="4800" dirty="0" smtClean="0">
                <a:solidFill>
                  <a:schemeClr val="accent1"/>
                </a:solidFill>
              </a:rPr>
              <a:t>Example: Histograms</a:t>
            </a:r>
            <a:endParaRPr lang="en-US" sz="4800" dirty="0">
              <a:solidFill>
                <a:schemeClr val="accent1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043532" y="1295400"/>
            <a:ext cx="7282763" cy="1839218"/>
            <a:chOff x="1043532" y="1295400"/>
            <a:chExt cx="7282763" cy="1839218"/>
          </a:xfrm>
        </p:grpSpPr>
        <p:sp>
          <p:nvSpPr>
            <p:cNvPr id="790532" name="Text Box 4"/>
            <p:cNvSpPr txBox="1">
              <a:spLocks noChangeArrowheads="1"/>
            </p:cNvSpPr>
            <p:nvPr/>
          </p:nvSpPr>
          <p:spPr bwMode="auto">
            <a:xfrm>
              <a:off x="2624303" y="1295400"/>
              <a:ext cx="3856440" cy="5232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folHlink"/>
                  </a:solidFill>
                  <a:latin typeface="Arial Narrow" pitchFamily="34" charset="0"/>
                  <a:sym typeface="Symbol" pitchFamily="18" charset="2"/>
                </a:rPr>
                <a:t></a:t>
              </a:r>
              <a:r>
                <a:rPr lang="en-US" sz="2800" dirty="0" smtClean="0">
                  <a:solidFill>
                    <a:schemeClr val="folHlink"/>
                  </a:solidFill>
                </a:rPr>
                <a:t>f </a:t>
              </a:r>
              <a:r>
                <a:rPr lang="en-US" sz="2800" dirty="0" smtClean="0">
                  <a:solidFill>
                    <a:schemeClr val="folHlink"/>
                  </a:solidFill>
                  <a:latin typeface="Arial Narrow" pitchFamily="34" charset="0"/>
                </a:rPr>
                <a:t> = </a:t>
              </a:r>
              <a:r>
                <a:rPr lang="en-US" sz="2800" dirty="0" err="1" smtClean="0">
                  <a:solidFill>
                    <a:schemeClr val="folHlink"/>
                  </a:solidFill>
                  <a:latin typeface="Arial Narrow" pitchFamily="34" charset="0"/>
                </a:rPr>
                <a:t>max</a:t>
              </a:r>
              <a:r>
                <a:rPr lang="en-US" sz="2800" baseline="-25000" dirty="0" err="1" smtClean="0">
                  <a:solidFill>
                    <a:schemeClr val="folHlink"/>
                  </a:solidFill>
                  <a:latin typeface="Arial Narrow" pitchFamily="34" charset="0"/>
                </a:rPr>
                <a:t>adj</a:t>
              </a:r>
              <a:r>
                <a:rPr lang="en-US" sz="2800" baseline="-25000" dirty="0" smtClean="0">
                  <a:solidFill>
                    <a:schemeClr val="folHlink"/>
                  </a:solidFill>
                  <a:latin typeface="Arial Narrow" pitchFamily="34" charset="0"/>
                </a:rPr>
                <a:t> x, x’</a:t>
              </a:r>
              <a:r>
                <a:rPr lang="en-US" sz="2800" dirty="0" smtClean="0">
                  <a:solidFill>
                    <a:schemeClr val="folHlink"/>
                  </a:solidFill>
                  <a:latin typeface="Arial Narrow" pitchFamily="34" charset="0"/>
                </a:rPr>
                <a:t> ||f(x) – f(x’)||</a:t>
              </a:r>
              <a:r>
                <a:rPr lang="en-US" sz="2800" baseline="-25000" dirty="0" smtClean="0">
                  <a:solidFill>
                    <a:schemeClr val="folHlink"/>
                  </a:solidFill>
                  <a:latin typeface="Arial Narrow" pitchFamily="34" charset="0"/>
                </a:rPr>
                <a:t>1</a:t>
              </a:r>
              <a:endParaRPr lang="en-US" sz="2800" baseline="-25000" dirty="0">
                <a:solidFill>
                  <a:schemeClr val="folHlink"/>
                </a:solidFill>
                <a:latin typeface="Arial Narrow" pitchFamily="34" charset="0"/>
              </a:endParaRPr>
            </a:p>
          </p:txBody>
        </p:sp>
        <p:sp>
          <p:nvSpPr>
            <p:cNvPr id="790533" name="Text Box 5"/>
            <p:cNvSpPr txBox="1">
              <a:spLocks noChangeArrowheads="1"/>
            </p:cNvSpPr>
            <p:nvPr/>
          </p:nvSpPr>
          <p:spPr bwMode="auto">
            <a:xfrm>
              <a:off x="1043532" y="2057400"/>
              <a:ext cx="7282763" cy="107721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200" dirty="0">
                  <a:latin typeface="Arial Narrow" pitchFamily="34" charset="0"/>
                </a:rPr>
                <a:t>Theorem: To achieve </a:t>
              </a:r>
              <a:r>
                <a:rPr lang="en-US" sz="3200" dirty="0">
                  <a:latin typeface="Arial Narrow" pitchFamily="34" charset="0"/>
                  <a:sym typeface="Symbol" pitchFamily="18" charset="2"/>
                </a:rPr>
                <a:t></a:t>
              </a:r>
              <a:r>
                <a:rPr lang="en-US" sz="3200" dirty="0">
                  <a:latin typeface="Arial Narrow" pitchFamily="34" charset="0"/>
                </a:rPr>
                <a:t>-differential privacy, use </a:t>
              </a:r>
            </a:p>
            <a:p>
              <a:r>
                <a:rPr lang="en-US" sz="3200" dirty="0">
                  <a:latin typeface="Arial Narrow" pitchFamily="34" charset="0"/>
                </a:rPr>
                <a:t>scaled symmetric noise </a:t>
              </a:r>
              <a:r>
                <a:rPr lang="en-US" sz="3200" dirty="0" smtClean="0">
                  <a:latin typeface="Arial Narrow" pitchFamily="34" charset="0"/>
                </a:rPr>
                <a:t>[Lap</a:t>
              </a:r>
              <a:r>
                <a:rPr lang="en-US" sz="3200" dirty="0" smtClean="0">
                  <a:latin typeface="Arial Narrow" pitchFamily="34" charset="0"/>
                </a:rPr>
                <a:t>(</a:t>
              </a:r>
              <a:r>
                <a:rPr lang="en-US" sz="3200" dirty="0" smtClean="0">
                  <a:latin typeface="Arial Narrow" pitchFamily="34" charset="0"/>
                  <a:sym typeface="Symbol" pitchFamily="18" charset="2"/>
                </a:rPr>
                <a:t></a:t>
              </a:r>
              <a:r>
                <a:rPr lang="en-US" sz="3200" dirty="0" smtClean="0">
                  <a:latin typeface="Arial Narrow" pitchFamily="34" charset="0"/>
                </a:rPr>
                <a:t>f/</a:t>
              </a:r>
              <a:r>
                <a:rPr lang="en-US" sz="3200" dirty="0" smtClean="0">
                  <a:latin typeface="Arial Narrow" pitchFamily="34" charset="0"/>
                  <a:sym typeface="Symbol" pitchFamily="18" charset="2"/>
                </a:rPr>
                <a:t></a:t>
              </a:r>
              <a:r>
                <a:rPr lang="en-US" sz="3200" dirty="0" smtClean="0">
                  <a:latin typeface="Arial Narrow" pitchFamily="34" charset="0"/>
                </a:rPr>
                <a:t>)]</a:t>
              </a:r>
              <a:r>
                <a:rPr lang="en-US" sz="3200" baseline="30000" dirty="0" smtClean="0">
                  <a:latin typeface="Arial Narrow" pitchFamily="34" charset="0"/>
                </a:rPr>
                <a:t>d</a:t>
              </a:r>
              <a:r>
                <a:rPr lang="en-US" sz="3200" dirty="0" smtClean="0">
                  <a:latin typeface="Arial Narrow" pitchFamily="34" charset="0"/>
                </a:rPr>
                <a:t> </a:t>
              </a:r>
              <a:r>
                <a:rPr lang="en-US" sz="3200" dirty="0" smtClean="0">
                  <a:latin typeface="Arial Narrow" pitchFamily="34" charset="0"/>
                  <a:sym typeface="Symbol" pitchFamily="18" charset="2"/>
                </a:rPr>
                <a:t>.</a:t>
              </a:r>
              <a:endParaRPr lang="en-US" sz="3200" dirty="0">
                <a:latin typeface="Arial Narrow" pitchFamily="34" charset="0"/>
                <a:sym typeface="Symbol" pitchFamily="18" charset="2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048000" y="3257550"/>
            <a:ext cx="3243262" cy="2990850"/>
            <a:chOff x="3309938" y="1216025"/>
            <a:chExt cx="3243262" cy="2990850"/>
          </a:xfrm>
        </p:grpSpPr>
        <p:sp>
          <p:nvSpPr>
            <p:cNvPr id="12" name="Oval 4"/>
            <p:cNvSpPr>
              <a:spLocks noChangeArrowheads="1"/>
            </p:cNvSpPr>
            <p:nvPr/>
          </p:nvSpPr>
          <p:spPr bwMode="auto">
            <a:xfrm>
              <a:off x="3316288" y="1216025"/>
              <a:ext cx="3236912" cy="2990850"/>
            </a:xfrm>
            <a:prstGeom prst="ellipse">
              <a:avLst/>
            </a:prstGeom>
            <a:noFill/>
            <a:ln w="254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3309938" y="1611313"/>
              <a:ext cx="885825" cy="2116137"/>
            </a:xfrm>
            <a:custGeom>
              <a:avLst/>
              <a:gdLst/>
              <a:ahLst/>
              <a:cxnLst>
                <a:cxn ang="0">
                  <a:pos x="320" y="0"/>
                </a:cxn>
                <a:cxn ang="0">
                  <a:pos x="412" y="64"/>
                </a:cxn>
                <a:cxn ang="0">
                  <a:pos x="448" y="110"/>
                </a:cxn>
                <a:cxn ang="0">
                  <a:pos x="485" y="155"/>
                </a:cxn>
                <a:cxn ang="0">
                  <a:pos x="512" y="320"/>
                </a:cxn>
                <a:cxn ang="0">
                  <a:pos x="503" y="484"/>
                </a:cxn>
                <a:cxn ang="0">
                  <a:pos x="229" y="494"/>
                </a:cxn>
                <a:cxn ang="0">
                  <a:pos x="101" y="521"/>
                </a:cxn>
                <a:cxn ang="0">
                  <a:pos x="83" y="594"/>
                </a:cxn>
                <a:cxn ang="0">
                  <a:pos x="0" y="612"/>
                </a:cxn>
                <a:cxn ang="0">
                  <a:pos x="412" y="777"/>
                </a:cxn>
                <a:cxn ang="0">
                  <a:pos x="458" y="905"/>
                </a:cxn>
                <a:cxn ang="0">
                  <a:pos x="494" y="1060"/>
                </a:cxn>
                <a:cxn ang="0">
                  <a:pos x="512" y="1188"/>
                </a:cxn>
                <a:cxn ang="0">
                  <a:pos x="558" y="1234"/>
                </a:cxn>
                <a:cxn ang="0">
                  <a:pos x="375" y="1289"/>
                </a:cxn>
                <a:cxn ang="0">
                  <a:pos x="266" y="1326"/>
                </a:cxn>
              </a:cxnLst>
              <a:rect l="0" t="0" r="r" b="b"/>
              <a:pathLst>
                <a:path w="558" h="1333">
                  <a:moveTo>
                    <a:pt x="320" y="0"/>
                  </a:moveTo>
                  <a:cubicBezTo>
                    <a:pt x="359" y="13"/>
                    <a:pt x="383" y="35"/>
                    <a:pt x="412" y="64"/>
                  </a:cubicBezTo>
                  <a:cubicBezTo>
                    <a:pt x="434" y="129"/>
                    <a:pt x="403" y="54"/>
                    <a:pt x="448" y="110"/>
                  </a:cubicBezTo>
                  <a:cubicBezTo>
                    <a:pt x="497" y="170"/>
                    <a:pt x="411" y="106"/>
                    <a:pt x="485" y="155"/>
                  </a:cubicBezTo>
                  <a:cubicBezTo>
                    <a:pt x="491" y="213"/>
                    <a:pt x="498" y="264"/>
                    <a:pt x="512" y="320"/>
                  </a:cubicBezTo>
                  <a:cubicBezTo>
                    <a:pt x="509" y="375"/>
                    <a:pt x="550" y="455"/>
                    <a:pt x="503" y="484"/>
                  </a:cubicBezTo>
                  <a:cubicBezTo>
                    <a:pt x="425" y="532"/>
                    <a:pt x="320" y="488"/>
                    <a:pt x="229" y="494"/>
                  </a:cubicBezTo>
                  <a:cubicBezTo>
                    <a:pt x="189" y="497"/>
                    <a:pt x="141" y="513"/>
                    <a:pt x="101" y="521"/>
                  </a:cubicBezTo>
                  <a:cubicBezTo>
                    <a:pt x="93" y="545"/>
                    <a:pt x="101" y="576"/>
                    <a:pt x="83" y="594"/>
                  </a:cubicBezTo>
                  <a:cubicBezTo>
                    <a:pt x="81" y="596"/>
                    <a:pt x="12" y="612"/>
                    <a:pt x="0" y="612"/>
                  </a:cubicBezTo>
                  <a:cubicBezTo>
                    <a:pt x="365" y="827"/>
                    <a:pt x="195" y="804"/>
                    <a:pt x="412" y="777"/>
                  </a:cubicBezTo>
                  <a:cubicBezTo>
                    <a:pt x="441" y="820"/>
                    <a:pt x="420" y="869"/>
                    <a:pt x="458" y="905"/>
                  </a:cubicBezTo>
                  <a:cubicBezTo>
                    <a:pt x="476" y="958"/>
                    <a:pt x="469" y="1009"/>
                    <a:pt x="494" y="1060"/>
                  </a:cubicBezTo>
                  <a:cubicBezTo>
                    <a:pt x="500" y="1103"/>
                    <a:pt x="497" y="1148"/>
                    <a:pt x="512" y="1188"/>
                  </a:cubicBezTo>
                  <a:cubicBezTo>
                    <a:pt x="519" y="1208"/>
                    <a:pt x="558" y="1234"/>
                    <a:pt x="558" y="1234"/>
                  </a:cubicBezTo>
                  <a:cubicBezTo>
                    <a:pt x="494" y="1255"/>
                    <a:pt x="433" y="1252"/>
                    <a:pt x="375" y="1289"/>
                  </a:cubicBezTo>
                  <a:cubicBezTo>
                    <a:pt x="346" y="1333"/>
                    <a:pt x="318" y="1326"/>
                    <a:pt x="266" y="1326"/>
                  </a:cubicBezTo>
                </a:path>
              </a:pathLst>
            </a:custGeom>
            <a:noFill/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079875" y="2046288"/>
              <a:ext cx="2409825" cy="2105025"/>
            </a:xfrm>
            <a:custGeom>
              <a:avLst/>
              <a:gdLst/>
              <a:ahLst/>
              <a:cxnLst>
                <a:cxn ang="0">
                  <a:pos x="283" y="1326"/>
                </a:cxn>
                <a:cxn ang="0">
                  <a:pos x="338" y="1189"/>
                </a:cxn>
                <a:cxn ang="0">
                  <a:pos x="366" y="1079"/>
                </a:cxn>
                <a:cxn ang="0">
                  <a:pos x="311" y="905"/>
                </a:cxn>
                <a:cxn ang="0">
                  <a:pos x="210" y="823"/>
                </a:cxn>
                <a:cxn ang="0">
                  <a:pos x="155" y="768"/>
                </a:cxn>
                <a:cxn ang="0">
                  <a:pos x="146" y="741"/>
                </a:cxn>
                <a:cxn ang="0">
                  <a:pos x="91" y="722"/>
                </a:cxn>
                <a:cxn ang="0">
                  <a:pos x="64" y="713"/>
                </a:cxn>
                <a:cxn ang="0">
                  <a:pos x="0" y="722"/>
                </a:cxn>
                <a:cxn ang="0">
                  <a:pos x="503" y="393"/>
                </a:cxn>
                <a:cxn ang="0">
                  <a:pos x="9" y="0"/>
                </a:cxn>
                <a:cxn ang="0">
                  <a:pos x="1518" y="137"/>
                </a:cxn>
                <a:cxn ang="0">
                  <a:pos x="1088" y="357"/>
                </a:cxn>
                <a:cxn ang="0">
                  <a:pos x="1079" y="384"/>
                </a:cxn>
                <a:cxn ang="0">
                  <a:pos x="1134" y="686"/>
                </a:cxn>
                <a:cxn ang="0">
                  <a:pos x="1225" y="750"/>
                </a:cxn>
                <a:cxn ang="0">
                  <a:pos x="1307" y="841"/>
                </a:cxn>
                <a:cxn ang="0">
                  <a:pos x="1344" y="924"/>
                </a:cxn>
                <a:cxn ang="0">
                  <a:pos x="1353" y="960"/>
                </a:cxn>
                <a:cxn ang="0">
                  <a:pos x="1198" y="951"/>
                </a:cxn>
                <a:cxn ang="0">
                  <a:pos x="978" y="905"/>
                </a:cxn>
                <a:cxn ang="0">
                  <a:pos x="823" y="924"/>
                </a:cxn>
                <a:cxn ang="0">
                  <a:pos x="722" y="1006"/>
                </a:cxn>
                <a:cxn ang="0">
                  <a:pos x="695" y="1106"/>
                </a:cxn>
                <a:cxn ang="0">
                  <a:pos x="704" y="1308"/>
                </a:cxn>
                <a:cxn ang="0">
                  <a:pos x="667" y="1298"/>
                </a:cxn>
                <a:cxn ang="0">
                  <a:pos x="622" y="1225"/>
                </a:cxn>
                <a:cxn ang="0">
                  <a:pos x="549" y="978"/>
                </a:cxn>
                <a:cxn ang="0">
                  <a:pos x="485" y="905"/>
                </a:cxn>
                <a:cxn ang="0">
                  <a:pos x="384" y="777"/>
                </a:cxn>
                <a:cxn ang="0">
                  <a:pos x="302" y="549"/>
                </a:cxn>
                <a:cxn ang="0">
                  <a:pos x="585" y="850"/>
                </a:cxn>
                <a:cxn ang="0">
                  <a:pos x="777" y="796"/>
                </a:cxn>
                <a:cxn ang="0">
                  <a:pos x="832" y="759"/>
                </a:cxn>
                <a:cxn ang="0">
                  <a:pos x="823" y="622"/>
                </a:cxn>
                <a:cxn ang="0">
                  <a:pos x="795" y="567"/>
                </a:cxn>
                <a:cxn ang="0">
                  <a:pos x="768" y="466"/>
                </a:cxn>
                <a:cxn ang="0">
                  <a:pos x="731" y="412"/>
                </a:cxn>
                <a:cxn ang="0">
                  <a:pos x="695" y="357"/>
                </a:cxn>
                <a:cxn ang="0">
                  <a:pos x="677" y="256"/>
                </a:cxn>
                <a:cxn ang="0">
                  <a:pos x="658" y="192"/>
                </a:cxn>
                <a:cxn ang="0">
                  <a:pos x="640" y="165"/>
                </a:cxn>
                <a:cxn ang="0">
                  <a:pos x="640" y="92"/>
                </a:cxn>
              </a:cxnLst>
              <a:rect l="0" t="0" r="r" b="b"/>
              <a:pathLst>
                <a:path w="1518" h="1326">
                  <a:moveTo>
                    <a:pt x="283" y="1326"/>
                  </a:moveTo>
                  <a:cubicBezTo>
                    <a:pt x="297" y="1270"/>
                    <a:pt x="307" y="1235"/>
                    <a:pt x="338" y="1189"/>
                  </a:cubicBezTo>
                  <a:cubicBezTo>
                    <a:pt x="350" y="1153"/>
                    <a:pt x="366" y="1079"/>
                    <a:pt x="366" y="1079"/>
                  </a:cubicBezTo>
                  <a:cubicBezTo>
                    <a:pt x="357" y="982"/>
                    <a:pt x="360" y="972"/>
                    <a:pt x="311" y="905"/>
                  </a:cubicBezTo>
                  <a:cubicBezTo>
                    <a:pt x="270" y="850"/>
                    <a:pt x="274" y="844"/>
                    <a:pt x="210" y="823"/>
                  </a:cubicBezTo>
                  <a:cubicBezTo>
                    <a:pt x="180" y="800"/>
                    <a:pt x="171" y="800"/>
                    <a:pt x="155" y="768"/>
                  </a:cubicBezTo>
                  <a:cubicBezTo>
                    <a:pt x="151" y="760"/>
                    <a:pt x="154" y="747"/>
                    <a:pt x="146" y="741"/>
                  </a:cubicBezTo>
                  <a:cubicBezTo>
                    <a:pt x="130" y="730"/>
                    <a:pt x="109" y="728"/>
                    <a:pt x="91" y="722"/>
                  </a:cubicBezTo>
                  <a:cubicBezTo>
                    <a:pt x="82" y="719"/>
                    <a:pt x="64" y="713"/>
                    <a:pt x="64" y="713"/>
                  </a:cubicBezTo>
                  <a:cubicBezTo>
                    <a:pt x="12" y="723"/>
                    <a:pt x="34" y="722"/>
                    <a:pt x="0" y="722"/>
                  </a:cubicBezTo>
                  <a:lnTo>
                    <a:pt x="503" y="393"/>
                  </a:lnTo>
                  <a:lnTo>
                    <a:pt x="9" y="0"/>
                  </a:lnTo>
                  <a:lnTo>
                    <a:pt x="1518" y="137"/>
                  </a:lnTo>
                  <a:cubicBezTo>
                    <a:pt x="1375" y="210"/>
                    <a:pt x="1228" y="278"/>
                    <a:pt x="1088" y="357"/>
                  </a:cubicBezTo>
                  <a:cubicBezTo>
                    <a:pt x="1080" y="362"/>
                    <a:pt x="1078" y="375"/>
                    <a:pt x="1079" y="384"/>
                  </a:cubicBezTo>
                  <a:cubicBezTo>
                    <a:pt x="1081" y="404"/>
                    <a:pt x="1131" y="672"/>
                    <a:pt x="1134" y="686"/>
                  </a:cubicBezTo>
                  <a:cubicBezTo>
                    <a:pt x="1142" y="722"/>
                    <a:pt x="1225" y="750"/>
                    <a:pt x="1225" y="750"/>
                  </a:cubicBezTo>
                  <a:cubicBezTo>
                    <a:pt x="1248" y="784"/>
                    <a:pt x="1273" y="818"/>
                    <a:pt x="1307" y="841"/>
                  </a:cubicBezTo>
                  <a:cubicBezTo>
                    <a:pt x="1332" y="878"/>
                    <a:pt x="1331" y="870"/>
                    <a:pt x="1344" y="924"/>
                  </a:cubicBezTo>
                  <a:cubicBezTo>
                    <a:pt x="1347" y="936"/>
                    <a:pt x="1365" y="958"/>
                    <a:pt x="1353" y="960"/>
                  </a:cubicBezTo>
                  <a:cubicBezTo>
                    <a:pt x="1302" y="969"/>
                    <a:pt x="1250" y="954"/>
                    <a:pt x="1198" y="951"/>
                  </a:cubicBezTo>
                  <a:cubicBezTo>
                    <a:pt x="1125" y="927"/>
                    <a:pt x="1053" y="920"/>
                    <a:pt x="978" y="905"/>
                  </a:cubicBezTo>
                  <a:cubicBezTo>
                    <a:pt x="957" y="907"/>
                    <a:pt x="860" y="910"/>
                    <a:pt x="823" y="924"/>
                  </a:cubicBezTo>
                  <a:cubicBezTo>
                    <a:pt x="783" y="939"/>
                    <a:pt x="752" y="977"/>
                    <a:pt x="722" y="1006"/>
                  </a:cubicBezTo>
                  <a:cubicBezTo>
                    <a:pt x="711" y="1039"/>
                    <a:pt x="695" y="1106"/>
                    <a:pt x="695" y="1106"/>
                  </a:cubicBezTo>
                  <a:cubicBezTo>
                    <a:pt x="700" y="1162"/>
                    <a:pt x="722" y="1251"/>
                    <a:pt x="704" y="1308"/>
                  </a:cubicBezTo>
                  <a:cubicBezTo>
                    <a:pt x="692" y="1305"/>
                    <a:pt x="676" y="1307"/>
                    <a:pt x="667" y="1298"/>
                  </a:cubicBezTo>
                  <a:cubicBezTo>
                    <a:pt x="647" y="1278"/>
                    <a:pt x="622" y="1225"/>
                    <a:pt x="622" y="1225"/>
                  </a:cubicBezTo>
                  <a:cubicBezTo>
                    <a:pt x="613" y="1147"/>
                    <a:pt x="603" y="1041"/>
                    <a:pt x="549" y="978"/>
                  </a:cubicBezTo>
                  <a:cubicBezTo>
                    <a:pt x="511" y="934"/>
                    <a:pt x="513" y="953"/>
                    <a:pt x="485" y="905"/>
                  </a:cubicBezTo>
                  <a:cubicBezTo>
                    <a:pt x="458" y="858"/>
                    <a:pt x="439" y="795"/>
                    <a:pt x="384" y="777"/>
                  </a:cubicBezTo>
                  <a:cubicBezTo>
                    <a:pt x="375" y="687"/>
                    <a:pt x="368" y="615"/>
                    <a:pt x="302" y="549"/>
                  </a:cubicBezTo>
                  <a:cubicBezTo>
                    <a:pt x="396" y="649"/>
                    <a:pt x="477" y="764"/>
                    <a:pt x="585" y="850"/>
                  </a:cubicBezTo>
                  <a:cubicBezTo>
                    <a:pt x="620" y="878"/>
                    <a:pt x="741" y="808"/>
                    <a:pt x="777" y="796"/>
                  </a:cubicBezTo>
                  <a:cubicBezTo>
                    <a:pt x="795" y="784"/>
                    <a:pt x="814" y="771"/>
                    <a:pt x="832" y="759"/>
                  </a:cubicBezTo>
                  <a:cubicBezTo>
                    <a:pt x="870" y="733"/>
                    <a:pt x="830" y="667"/>
                    <a:pt x="823" y="622"/>
                  </a:cubicBezTo>
                  <a:cubicBezTo>
                    <a:pt x="820" y="602"/>
                    <a:pt x="802" y="586"/>
                    <a:pt x="795" y="567"/>
                  </a:cubicBezTo>
                  <a:cubicBezTo>
                    <a:pt x="760" y="465"/>
                    <a:pt x="791" y="557"/>
                    <a:pt x="768" y="466"/>
                  </a:cubicBezTo>
                  <a:cubicBezTo>
                    <a:pt x="757" y="421"/>
                    <a:pt x="763" y="453"/>
                    <a:pt x="731" y="412"/>
                  </a:cubicBezTo>
                  <a:cubicBezTo>
                    <a:pt x="718" y="395"/>
                    <a:pt x="695" y="357"/>
                    <a:pt x="695" y="357"/>
                  </a:cubicBezTo>
                  <a:cubicBezTo>
                    <a:pt x="675" y="294"/>
                    <a:pt x="696" y="367"/>
                    <a:pt x="677" y="256"/>
                  </a:cubicBezTo>
                  <a:cubicBezTo>
                    <a:pt x="676" y="253"/>
                    <a:pt x="661" y="199"/>
                    <a:pt x="658" y="192"/>
                  </a:cubicBezTo>
                  <a:cubicBezTo>
                    <a:pt x="653" y="182"/>
                    <a:pt x="642" y="176"/>
                    <a:pt x="640" y="165"/>
                  </a:cubicBezTo>
                  <a:cubicBezTo>
                    <a:pt x="636" y="141"/>
                    <a:pt x="640" y="116"/>
                    <a:pt x="640" y="92"/>
                  </a:cubicBezTo>
                </a:path>
              </a:pathLst>
            </a:custGeom>
            <a:noFill/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691537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60B4C1-36C3-4EE9-8E2F-79D6F9A51362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79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Why Does it Work ?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793603" name="Text Box 3"/>
          <p:cNvSpPr txBox="1">
            <a:spLocks noChangeArrowheads="1"/>
          </p:cNvSpPr>
          <p:nvPr/>
        </p:nvSpPr>
        <p:spPr bwMode="auto">
          <a:xfrm>
            <a:off x="2182516" y="1295400"/>
            <a:ext cx="4700326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</a:t>
            </a:r>
            <a:r>
              <a:rPr lang="en-US" sz="2800" dirty="0" smtClean="0">
                <a:solidFill>
                  <a:schemeClr val="folHlink"/>
                </a:solidFill>
              </a:rPr>
              <a:t>f </a:t>
            </a:r>
            <a:r>
              <a:rPr lang="en-US" sz="2800" dirty="0">
                <a:solidFill>
                  <a:schemeClr val="folHlink"/>
                </a:solidFill>
              </a:rPr>
              <a:t>= </a:t>
            </a:r>
            <a:r>
              <a:rPr lang="en-US" sz="2800" dirty="0" err="1" smtClean="0">
                <a:solidFill>
                  <a:schemeClr val="folHlink"/>
                </a:solidFill>
              </a:rPr>
              <a:t>max</a:t>
            </a:r>
            <a:r>
              <a:rPr lang="en-US" sz="2800" baseline="-25000" dirty="0" err="1" smtClean="0">
                <a:solidFill>
                  <a:schemeClr val="folHlink"/>
                </a:solidFill>
              </a:rPr>
              <a:t>x</a:t>
            </a:r>
            <a:r>
              <a:rPr lang="en-US" sz="2800" baseline="-25000" dirty="0" smtClean="0">
                <a:solidFill>
                  <a:schemeClr val="folHlink"/>
                </a:solidFill>
              </a:rPr>
              <a:t>, </a:t>
            </a:r>
            <a:r>
              <a:rPr lang="en-US" sz="2800" baseline="-25000" dirty="0">
                <a:solidFill>
                  <a:schemeClr val="folHlink"/>
                </a:solidFill>
              </a:rPr>
              <a:t>Me</a:t>
            </a:r>
            <a:r>
              <a:rPr lang="en-US" sz="2800" dirty="0">
                <a:solidFill>
                  <a:schemeClr val="folHlink"/>
                </a:solidFill>
              </a:rPr>
              <a:t>  </a:t>
            </a:r>
            <a:r>
              <a:rPr lang="en-US" sz="2800" dirty="0" smtClean="0">
                <a:solidFill>
                  <a:schemeClr val="folHlink"/>
                </a:solidFill>
              </a:rPr>
              <a:t>||f(</a:t>
            </a:r>
            <a:r>
              <a:rPr lang="en-US" sz="2800" dirty="0" err="1" smtClean="0">
                <a:solidFill>
                  <a:schemeClr val="folHlink"/>
                </a:solidFill>
              </a:rPr>
              <a:t>x+Me</a:t>
            </a:r>
            <a:r>
              <a:rPr lang="en-US" sz="2800" dirty="0">
                <a:solidFill>
                  <a:schemeClr val="folHlink"/>
                </a:solidFill>
              </a:rPr>
              <a:t>) – </a:t>
            </a:r>
            <a:r>
              <a:rPr lang="en-US" sz="2800" dirty="0" smtClean="0">
                <a:solidFill>
                  <a:schemeClr val="folHlink"/>
                </a:solidFill>
              </a:rPr>
              <a:t>f(x-Me)||</a:t>
            </a:r>
            <a:r>
              <a:rPr lang="en-US" sz="2800" baseline="-25000" dirty="0" smtClean="0">
                <a:solidFill>
                  <a:schemeClr val="folHlink"/>
                </a:solidFill>
              </a:rPr>
              <a:t>1</a:t>
            </a:r>
            <a:endParaRPr lang="en-US" sz="2800" baseline="-25000" dirty="0">
              <a:solidFill>
                <a:schemeClr val="folHlink"/>
              </a:solidFill>
              <a:latin typeface="Georgia"/>
            </a:endParaRPr>
          </a:p>
        </p:txBody>
      </p:sp>
      <p:sp>
        <p:nvSpPr>
          <p:cNvPr id="793605" name="Freeform 5"/>
          <p:cNvSpPr>
            <a:spLocks/>
          </p:cNvSpPr>
          <p:nvPr/>
        </p:nvSpPr>
        <p:spPr bwMode="auto">
          <a:xfrm>
            <a:off x="12954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3606" name="Freeform 6"/>
          <p:cNvSpPr>
            <a:spLocks/>
          </p:cNvSpPr>
          <p:nvPr/>
        </p:nvSpPr>
        <p:spPr bwMode="auto">
          <a:xfrm flipH="1">
            <a:off x="44196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3607" name="Freeform 7"/>
          <p:cNvSpPr>
            <a:spLocks/>
          </p:cNvSpPr>
          <p:nvPr/>
        </p:nvSpPr>
        <p:spPr bwMode="auto">
          <a:xfrm>
            <a:off x="16383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3608" name="Freeform 8"/>
          <p:cNvSpPr>
            <a:spLocks/>
          </p:cNvSpPr>
          <p:nvPr/>
        </p:nvSpPr>
        <p:spPr bwMode="auto">
          <a:xfrm flipH="1">
            <a:off x="4762500" y="3200400"/>
            <a:ext cx="3124200" cy="1143000"/>
          </a:xfrm>
          <a:custGeom>
            <a:avLst/>
            <a:gdLst/>
            <a:ahLst/>
            <a:cxnLst>
              <a:cxn ang="0">
                <a:pos x="0" y="720"/>
              </a:cxn>
              <a:cxn ang="0">
                <a:pos x="912" y="672"/>
              </a:cxn>
              <a:cxn ang="0">
                <a:pos x="1536" y="432"/>
              </a:cxn>
              <a:cxn ang="0">
                <a:pos x="1968" y="0"/>
              </a:cxn>
            </a:cxnLst>
            <a:rect l="0" t="0" r="r" b="b"/>
            <a:pathLst>
              <a:path w="1968" h="720">
                <a:moveTo>
                  <a:pt x="0" y="720"/>
                </a:moveTo>
                <a:cubicBezTo>
                  <a:pt x="328" y="720"/>
                  <a:pt x="656" y="720"/>
                  <a:pt x="912" y="672"/>
                </a:cubicBezTo>
                <a:cubicBezTo>
                  <a:pt x="1168" y="624"/>
                  <a:pt x="1360" y="544"/>
                  <a:pt x="1536" y="432"/>
                </a:cubicBezTo>
                <a:cubicBezTo>
                  <a:pt x="1712" y="320"/>
                  <a:pt x="1896" y="72"/>
                  <a:pt x="1968" y="0"/>
                </a:cubicBezTo>
              </a:path>
            </a:pathLst>
          </a:custGeom>
          <a:noFill/>
          <a:ln w="25400" cap="flat" cmpd="sng">
            <a:solidFill>
              <a:srgbClr val="FF33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09600" y="4495800"/>
            <a:ext cx="8382000" cy="0"/>
            <a:chOff x="288" y="2832"/>
            <a:chExt cx="5280" cy="0"/>
          </a:xfrm>
        </p:grpSpPr>
        <p:sp>
          <p:nvSpPr>
            <p:cNvPr id="793610" name="Line 10"/>
            <p:cNvSpPr>
              <a:spLocks noChangeShapeType="1"/>
            </p:cNvSpPr>
            <p:nvPr/>
          </p:nvSpPr>
          <p:spPr bwMode="auto">
            <a:xfrm>
              <a:off x="76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1" name="Line 11"/>
            <p:cNvSpPr>
              <a:spLocks noChangeShapeType="1"/>
            </p:cNvSpPr>
            <p:nvPr/>
          </p:nvSpPr>
          <p:spPr bwMode="auto">
            <a:xfrm>
              <a:off x="124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2" name="Line 12"/>
            <p:cNvSpPr>
              <a:spLocks noChangeShapeType="1"/>
            </p:cNvSpPr>
            <p:nvPr/>
          </p:nvSpPr>
          <p:spPr bwMode="auto">
            <a:xfrm>
              <a:off x="172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3" name="Line 13"/>
            <p:cNvSpPr>
              <a:spLocks noChangeShapeType="1"/>
            </p:cNvSpPr>
            <p:nvPr/>
          </p:nvSpPr>
          <p:spPr bwMode="auto">
            <a:xfrm>
              <a:off x="220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4" name="Line 14"/>
            <p:cNvSpPr>
              <a:spLocks noChangeShapeType="1"/>
            </p:cNvSpPr>
            <p:nvPr/>
          </p:nvSpPr>
          <p:spPr bwMode="auto">
            <a:xfrm>
              <a:off x="268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5" name="Line 15"/>
            <p:cNvSpPr>
              <a:spLocks noChangeShapeType="1"/>
            </p:cNvSpPr>
            <p:nvPr/>
          </p:nvSpPr>
          <p:spPr bwMode="auto">
            <a:xfrm>
              <a:off x="316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6" name="Line 16"/>
            <p:cNvSpPr>
              <a:spLocks noChangeShapeType="1"/>
            </p:cNvSpPr>
            <p:nvPr/>
          </p:nvSpPr>
          <p:spPr bwMode="auto">
            <a:xfrm>
              <a:off x="412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7" name="Line 17"/>
            <p:cNvSpPr>
              <a:spLocks noChangeShapeType="1"/>
            </p:cNvSpPr>
            <p:nvPr/>
          </p:nvSpPr>
          <p:spPr bwMode="auto">
            <a:xfrm>
              <a:off x="50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8" name="Line 18"/>
            <p:cNvSpPr>
              <a:spLocks noChangeShapeType="1"/>
            </p:cNvSpPr>
            <p:nvPr/>
          </p:nvSpPr>
          <p:spPr bwMode="auto">
            <a:xfrm>
              <a:off x="288" y="2832"/>
              <a:ext cx="480" cy="0"/>
            </a:xfrm>
            <a:prstGeom prst="line">
              <a:avLst/>
            </a:prstGeom>
            <a:noFill/>
            <a:ln w="76200">
              <a:pattFill prst="wdUpDiag">
                <a:fgClr>
                  <a:schemeClr val="hlink"/>
                </a:fgClr>
                <a:bgClr>
                  <a:srgbClr val="FFFFFF"/>
                </a:bgClr>
              </a:patt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19" name="Line 19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20" name="Line 20"/>
            <p:cNvSpPr>
              <a:spLocks noChangeShapeType="1"/>
            </p:cNvSpPr>
            <p:nvPr/>
          </p:nvSpPr>
          <p:spPr bwMode="auto">
            <a:xfrm>
              <a:off x="4608" y="2832"/>
              <a:ext cx="48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793621" name="Text Box 21"/>
          <p:cNvSpPr txBox="1">
            <a:spLocks noChangeArrowheads="1"/>
          </p:cNvSpPr>
          <p:nvPr/>
        </p:nvSpPr>
        <p:spPr bwMode="auto">
          <a:xfrm>
            <a:off x="4248150" y="4589463"/>
            <a:ext cx="339725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/>
              <a:t>0</a:t>
            </a:r>
          </a:p>
        </p:txBody>
      </p:sp>
      <p:sp>
        <p:nvSpPr>
          <p:cNvPr id="793622" name="Text Box 22"/>
          <p:cNvSpPr txBox="1">
            <a:spLocks noChangeArrowheads="1"/>
          </p:cNvSpPr>
          <p:nvPr/>
        </p:nvSpPr>
        <p:spPr bwMode="auto">
          <a:xfrm>
            <a:off x="5042663" y="4619625"/>
            <a:ext cx="30168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b</a:t>
            </a:r>
          </a:p>
        </p:txBody>
      </p:sp>
      <p:sp>
        <p:nvSpPr>
          <p:cNvPr id="793623" name="Text Box 23"/>
          <p:cNvSpPr txBox="1">
            <a:spLocks noChangeArrowheads="1"/>
          </p:cNvSpPr>
          <p:nvPr/>
        </p:nvSpPr>
        <p:spPr bwMode="auto">
          <a:xfrm>
            <a:off x="5698530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2b</a:t>
            </a:r>
            <a:endParaRPr lang="en-US" sz="2000" dirty="0"/>
          </a:p>
        </p:txBody>
      </p:sp>
      <p:sp>
        <p:nvSpPr>
          <p:cNvPr id="793624" name="Text Box 24"/>
          <p:cNvSpPr txBox="1">
            <a:spLocks noChangeArrowheads="1"/>
          </p:cNvSpPr>
          <p:nvPr/>
        </p:nvSpPr>
        <p:spPr bwMode="auto">
          <a:xfrm>
            <a:off x="6519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3b</a:t>
            </a:r>
            <a:endParaRPr lang="en-US" sz="2000" dirty="0"/>
          </a:p>
        </p:txBody>
      </p:sp>
      <p:sp>
        <p:nvSpPr>
          <p:cNvPr id="793625" name="Text Box 25"/>
          <p:cNvSpPr txBox="1">
            <a:spLocks noChangeArrowheads="1"/>
          </p:cNvSpPr>
          <p:nvPr/>
        </p:nvSpPr>
        <p:spPr bwMode="auto">
          <a:xfrm>
            <a:off x="7281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4b</a:t>
            </a:r>
            <a:endParaRPr lang="en-US" sz="2000" dirty="0"/>
          </a:p>
        </p:txBody>
      </p:sp>
      <p:sp>
        <p:nvSpPr>
          <p:cNvPr id="793626" name="Text Box 26"/>
          <p:cNvSpPr txBox="1">
            <a:spLocks noChangeArrowheads="1"/>
          </p:cNvSpPr>
          <p:nvPr/>
        </p:nvSpPr>
        <p:spPr bwMode="auto">
          <a:xfrm>
            <a:off x="8043267" y="4619625"/>
            <a:ext cx="418704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5b</a:t>
            </a:r>
            <a:endParaRPr lang="en-US" sz="2000" dirty="0"/>
          </a:p>
        </p:txBody>
      </p:sp>
      <p:sp>
        <p:nvSpPr>
          <p:cNvPr id="793627" name="Text Box 27"/>
          <p:cNvSpPr txBox="1">
            <a:spLocks noChangeArrowheads="1"/>
          </p:cNvSpPr>
          <p:nvPr/>
        </p:nvSpPr>
        <p:spPr bwMode="auto">
          <a:xfrm>
            <a:off x="3446091" y="4619625"/>
            <a:ext cx="37221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-b</a:t>
            </a:r>
            <a:endParaRPr lang="en-US" sz="2000" dirty="0"/>
          </a:p>
        </p:txBody>
      </p:sp>
      <p:sp>
        <p:nvSpPr>
          <p:cNvPr id="793628" name="Text Box 28"/>
          <p:cNvSpPr txBox="1">
            <a:spLocks noChangeArrowheads="1"/>
          </p:cNvSpPr>
          <p:nvPr/>
        </p:nvSpPr>
        <p:spPr bwMode="auto">
          <a:xfrm>
            <a:off x="2674793" y="4619625"/>
            <a:ext cx="48923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-</a:t>
            </a:r>
            <a:r>
              <a:rPr lang="en-US" sz="2000" dirty="0" smtClean="0"/>
              <a:t>2b</a:t>
            </a:r>
            <a:endParaRPr lang="en-US" sz="2000" dirty="0"/>
          </a:p>
        </p:txBody>
      </p:sp>
      <p:sp>
        <p:nvSpPr>
          <p:cNvPr id="793629" name="Text Box 29"/>
          <p:cNvSpPr txBox="1">
            <a:spLocks noChangeArrowheads="1"/>
          </p:cNvSpPr>
          <p:nvPr/>
        </p:nvSpPr>
        <p:spPr bwMode="auto">
          <a:xfrm>
            <a:off x="1941368" y="4619625"/>
            <a:ext cx="48923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-</a:t>
            </a:r>
            <a:r>
              <a:rPr lang="en-US" sz="2000" dirty="0" smtClean="0"/>
              <a:t>3b</a:t>
            </a:r>
            <a:endParaRPr lang="en-US" sz="2000" dirty="0"/>
          </a:p>
        </p:txBody>
      </p:sp>
      <p:sp>
        <p:nvSpPr>
          <p:cNvPr id="793630" name="Text Box 30"/>
          <p:cNvSpPr txBox="1">
            <a:spLocks noChangeArrowheads="1"/>
          </p:cNvSpPr>
          <p:nvPr/>
        </p:nvSpPr>
        <p:spPr bwMode="auto">
          <a:xfrm>
            <a:off x="1150793" y="4619625"/>
            <a:ext cx="489238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dirty="0"/>
              <a:t>-</a:t>
            </a:r>
            <a:r>
              <a:rPr lang="en-US" sz="2000" dirty="0" smtClean="0"/>
              <a:t>4b</a:t>
            </a:r>
            <a:endParaRPr lang="en-US" sz="2000" dirty="0"/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1339092" y="5229228"/>
            <a:ext cx="6535738" cy="942976"/>
            <a:chOff x="894" y="3294"/>
            <a:chExt cx="4117" cy="594"/>
          </a:xfrm>
        </p:grpSpPr>
        <p:sp>
          <p:nvSpPr>
            <p:cNvPr id="793632" name="Text Box 32"/>
            <p:cNvSpPr txBox="1">
              <a:spLocks noChangeArrowheads="1"/>
            </p:cNvSpPr>
            <p:nvPr/>
          </p:nvSpPr>
          <p:spPr bwMode="auto">
            <a:xfrm>
              <a:off x="1043" y="3294"/>
              <a:ext cx="1339" cy="2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2"/>
                  </a:solidFill>
                </a:rPr>
                <a:t>Pr[ </a:t>
              </a:r>
              <a:r>
                <a:rPr lang="en-US" sz="2400" dirty="0" smtClean="0">
                  <a:solidFill>
                    <a:schemeClr val="tx2"/>
                  </a:solidFill>
                  <a:latin typeface="Monotype Corsiva" pitchFamily="66" charset="0"/>
                </a:rPr>
                <a:t>M</a:t>
              </a:r>
              <a:r>
                <a:rPr lang="en-US" sz="2000" dirty="0" smtClean="0">
                  <a:solidFill>
                    <a:schemeClr val="tx2"/>
                  </a:solidFill>
                </a:rPr>
                <a:t> </a:t>
              </a:r>
              <a:r>
                <a:rPr lang="en-US" sz="2000" dirty="0">
                  <a:solidFill>
                    <a:schemeClr val="tx2"/>
                  </a:solidFill>
                </a:rPr>
                <a:t>(f, x</a:t>
              </a:r>
              <a:r>
                <a:rPr lang="en-US" sz="2000" dirty="0" smtClean="0">
                  <a:solidFill>
                    <a:schemeClr val="tx2"/>
                  </a:solidFill>
                </a:rPr>
                <a:t> – Me) = t]</a:t>
              </a:r>
              <a:endParaRPr lang="en-US" sz="2000" dirty="0">
                <a:solidFill>
                  <a:schemeClr val="tx2"/>
                </a:solidFill>
              </a:endParaRPr>
            </a:p>
          </p:txBody>
        </p:sp>
        <p:sp>
          <p:nvSpPr>
            <p:cNvPr id="793633" name="Text Box 33"/>
            <p:cNvSpPr txBox="1">
              <a:spLocks noChangeArrowheads="1"/>
            </p:cNvSpPr>
            <p:nvPr/>
          </p:nvSpPr>
          <p:spPr bwMode="auto">
            <a:xfrm>
              <a:off x="1045" y="3597"/>
              <a:ext cx="1343" cy="2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3300"/>
                  </a:solidFill>
                </a:rPr>
                <a:t>Pr[ </a:t>
              </a:r>
              <a:r>
                <a:rPr lang="en-US" sz="2400" dirty="0" smtClean="0">
                  <a:solidFill>
                    <a:srgbClr val="FF3300"/>
                  </a:solidFill>
                  <a:latin typeface="Monotype Corsiva" pitchFamily="66" charset="0"/>
                </a:rPr>
                <a:t>M</a:t>
              </a:r>
              <a:r>
                <a:rPr lang="en-US" sz="2000" dirty="0" smtClean="0">
                  <a:solidFill>
                    <a:srgbClr val="FF3300"/>
                  </a:solidFill>
                </a:rPr>
                <a:t> (f</a:t>
              </a:r>
              <a:r>
                <a:rPr lang="en-US" sz="2000" dirty="0">
                  <a:solidFill>
                    <a:srgbClr val="FF3300"/>
                  </a:solidFill>
                </a:rPr>
                <a:t>, x</a:t>
              </a:r>
              <a:r>
                <a:rPr lang="en-US" sz="2000" dirty="0" smtClean="0">
                  <a:solidFill>
                    <a:srgbClr val="FF3300"/>
                  </a:solidFill>
                </a:rPr>
                <a:t> </a:t>
              </a:r>
              <a:r>
                <a:rPr lang="en-US" sz="2000" dirty="0">
                  <a:solidFill>
                    <a:srgbClr val="FF3300"/>
                  </a:solidFill>
                </a:rPr>
                <a:t>+ </a:t>
              </a:r>
              <a:r>
                <a:rPr lang="en-US" sz="2000" dirty="0" smtClean="0">
                  <a:solidFill>
                    <a:srgbClr val="FF3300"/>
                  </a:solidFill>
                </a:rPr>
                <a:t>Me) = t</a:t>
              </a:r>
              <a:r>
                <a:rPr lang="en-US" sz="2000" dirty="0" smtClean="0">
                  <a:solidFill>
                    <a:srgbClr val="FF0000"/>
                  </a:solidFill>
                </a:rPr>
                <a:t>]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  <p:sp>
          <p:nvSpPr>
            <p:cNvPr id="793634" name="Text Box 34"/>
            <p:cNvSpPr txBox="1">
              <a:spLocks noChangeArrowheads="1"/>
            </p:cNvSpPr>
            <p:nvPr/>
          </p:nvSpPr>
          <p:spPr bwMode="auto">
            <a:xfrm>
              <a:off x="2700" y="3438"/>
              <a:ext cx="2311" cy="25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=</a:t>
              </a:r>
              <a:r>
                <a:rPr lang="en-US" sz="2000" dirty="0">
                  <a:latin typeface="cmsy10" pitchFamily="34" charset="0"/>
                </a:rPr>
                <a:t> </a:t>
              </a:r>
              <a:r>
                <a:rPr lang="en-US" sz="2000" dirty="0" err="1"/>
                <a:t>exp</a:t>
              </a:r>
              <a:r>
                <a:rPr lang="en-US" sz="2000" dirty="0" smtClean="0"/>
                <a:t>(-(||t- </a:t>
              </a:r>
              <a:r>
                <a:rPr lang="en-US" sz="2000" dirty="0">
                  <a:solidFill>
                    <a:schemeClr val="tx2"/>
                  </a:solidFill>
                </a:rPr>
                <a:t>f</a:t>
              </a:r>
              <a:r>
                <a:rPr lang="en-US" sz="2000" baseline="30000" dirty="0">
                  <a:solidFill>
                    <a:schemeClr val="tx2"/>
                  </a:solidFill>
                </a:rPr>
                <a:t>-</a:t>
              </a:r>
              <a:r>
                <a:rPr lang="en-US" sz="2000" dirty="0" smtClean="0"/>
                <a:t>||-||t- </a:t>
              </a:r>
              <a:r>
                <a:rPr lang="en-US" sz="2000" dirty="0">
                  <a:solidFill>
                    <a:srgbClr val="FF0000"/>
                  </a:solidFill>
                </a:rPr>
                <a:t>f</a:t>
              </a:r>
              <a:r>
                <a:rPr lang="en-US" sz="2000" baseline="30000" dirty="0" smtClean="0">
                  <a:solidFill>
                    <a:srgbClr val="FF0000"/>
                  </a:solidFill>
                </a:rPr>
                <a:t>+</a:t>
              </a:r>
              <a:r>
                <a:rPr lang="en-US" sz="2000" dirty="0" smtClean="0"/>
                <a:t>||)/</a:t>
              </a:r>
              <a:r>
                <a:rPr lang="en-US" sz="2000" dirty="0"/>
                <a:t>R)</a:t>
              </a:r>
              <a:r>
                <a:rPr lang="en-US" sz="1400" dirty="0"/>
                <a:t>  </a:t>
              </a:r>
              <a:r>
                <a:rPr lang="en-US" sz="2000" dirty="0"/>
                <a:t>≤ exp</a:t>
              </a:r>
              <a:r>
                <a:rPr lang="en-US" sz="2000" dirty="0" smtClean="0"/>
                <a:t>(</a:t>
              </a:r>
              <a:r>
                <a:rPr lang="en-US" sz="2000" dirty="0" smtClean="0">
                  <a:latin typeface="Symbol" pitchFamily="18" charset="2"/>
                  <a:sym typeface="Symbol" pitchFamily="18" charset="2"/>
                </a:rPr>
                <a:t></a:t>
              </a:r>
              <a:r>
                <a:rPr lang="en-US" sz="2000" dirty="0"/>
                <a:t>f/R) </a:t>
              </a:r>
            </a:p>
          </p:txBody>
        </p:sp>
        <p:sp>
          <p:nvSpPr>
            <p:cNvPr id="793635" name="Line 35"/>
            <p:cNvSpPr>
              <a:spLocks noChangeShapeType="1"/>
            </p:cNvSpPr>
            <p:nvPr/>
          </p:nvSpPr>
          <p:spPr bwMode="auto">
            <a:xfrm>
              <a:off x="894" y="3596"/>
              <a:ext cx="17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990600" y="2016125"/>
            <a:ext cx="6858000" cy="83099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Theorem: To achieve 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lang="en-US" sz="2400" dirty="0" smtClean="0"/>
              <a:t>-differential privacy, add</a:t>
            </a:r>
          </a:p>
          <a:p>
            <a:pPr algn="ctr"/>
            <a:r>
              <a:rPr lang="en-US" sz="2400" dirty="0" smtClean="0"/>
              <a:t>scaled symmetric noise [Lap</a:t>
            </a:r>
            <a:r>
              <a:rPr lang="en-US" sz="2400" dirty="0" smtClean="0"/>
              <a:t>(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</a:t>
            </a:r>
            <a:r>
              <a:rPr lang="en-US" sz="2400" dirty="0"/>
              <a:t>f/</a:t>
            </a:r>
            <a:r>
              <a:rPr lang="en-US" sz="2400" dirty="0">
                <a:latin typeface="Symbol" pitchFamily="18" charset="2"/>
                <a:sym typeface="Symbol" pitchFamily="18" charset="2"/>
              </a:rPr>
              <a:t></a:t>
            </a:r>
            <a:r>
              <a:rPr lang="en-US" sz="2400" dirty="0" smtClean="0"/>
              <a:t>)].</a:t>
            </a:r>
            <a:endParaRPr lang="en-US" sz="2400" dirty="0">
              <a:latin typeface="Symbol" pitchFamily="18" charset="2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“Simple” Composition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k-fold </a:t>
            </a:r>
            <a:r>
              <a:rPr lang="en-US" sz="2800" dirty="0"/>
              <a:t>composition of </a:t>
            </a:r>
            <a:r>
              <a:rPr lang="en-US" sz="2800" dirty="0">
                <a:latin typeface="Arial Narrow" pitchFamily="34" charset="0"/>
              </a:rPr>
              <a:t>(</a:t>
            </a:r>
            <a:r>
              <a:rPr lang="en-US" sz="2800" dirty="0">
                <a:latin typeface="Arial Narrow" pitchFamily="34" charset="0"/>
                <a:sym typeface="Symbol" pitchFamily="18" charset="2"/>
              </a:rPr>
              <a:t>,</a:t>
            </a:r>
            <a:r>
              <a:rPr lang="en-US" sz="2800" dirty="0">
                <a:latin typeface="cmmi10"/>
                <a:sym typeface="Symbol" pitchFamily="18" charset="2"/>
              </a:rPr>
              <a:t>±</a:t>
            </a:r>
            <a:r>
              <a:rPr lang="en-US" sz="2800" dirty="0">
                <a:latin typeface="Arial Narrow" pitchFamily="34" charset="0"/>
                <a:sym typeface="Symbol" pitchFamily="18" charset="2"/>
              </a:rPr>
              <a:t>)</a:t>
            </a:r>
            <a:r>
              <a:rPr lang="en-US" sz="2800" dirty="0">
                <a:latin typeface="Arial Narrow" pitchFamily="34" charset="0"/>
              </a:rPr>
              <a:t>-differentially private mechanisms is (k</a:t>
            </a:r>
            <a:r>
              <a:rPr lang="en-US" sz="2800" dirty="0">
                <a:latin typeface="Arial Narrow" pitchFamily="34" charset="0"/>
                <a:sym typeface="Symbol" pitchFamily="18" charset="2"/>
              </a:rPr>
              <a:t>,</a:t>
            </a:r>
            <a:r>
              <a:rPr lang="en-US" sz="2800" dirty="0">
                <a:latin typeface="Arial Narrow" pitchFamily="34" charset="0"/>
              </a:rPr>
              <a:t> k</a:t>
            </a:r>
            <a:r>
              <a:rPr lang="en-US" sz="2800" dirty="0">
                <a:latin typeface="cmmi10"/>
                <a:sym typeface="Symbol" pitchFamily="18" charset="2"/>
              </a:rPr>
              <a:t>±</a:t>
            </a:r>
            <a:r>
              <a:rPr lang="en-US" sz="2800" dirty="0">
                <a:latin typeface="Arial Narrow" pitchFamily="34" charset="0"/>
                <a:sym typeface="Symbol" pitchFamily="18" charset="2"/>
              </a:rPr>
              <a:t>)</a:t>
            </a:r>
            <a:r>
              <a:rPr lang="en-US" sz="2800" dirty="0">
                <a:latin typeface="Arial Narrow" pitchFamily="34" charset="0"/>
              </a:rPr>
              <a:t>-differentially </a:t>
            </a:r>
            <a:r>
              <a:rPr lang="en-US" sz="2800" dirty="0" smtClean="0">
                <a:latin typeface="Arial Narrow" pitchFamily="34" charset="0"/>
              </a:rPr>
              <a:t>private.</a:t>
            </a:r>
            <a:endParaRPr lang="en-US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0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</a:rPr>
              <a:t>NOT A History Lesson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Developments presented out of historical order; key results omitted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7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Composition </a:t>
            </a:r>
            <a:r>
              <a:rPr lang="en-US" sz="2700" dirty="0" smtClean="0">
                <a:solidFill>
                  <a:schemeClr val="accent1"/>
                </a:solidFill>
              </a:rPr>
              <a:t>[D., Rothblum,Vadhan’10]</a:t>
            </a:r>
            <a:endParaRPr lang="en-US" sz="4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/>
                  <a:t>Qualitively: Formalize Composition</a:t>
                </a:r>
              </a:p>
              <a:p>
                <a:pPr lvl="1"/>
                <a:r>
                  <a:rPr lang="en-US" dirty="0" smtClean="0"/>
                  <a:t>Multiple, adaptively and </a:t>
                </a:r>
                <a:r>
                  <a:rPr lang="en-US" dirty="0" err="1" smtClean="0"/>
                  <a:t>adversarially</a:t>
                </a:r>
                <a:r>
                  <a:rPr lang="en-US" dirty="0" smtClean="0"/>
                  <a:t> generated databases and mechanisms</a:t>
                </a:r>
              </a:p>
              <a:p>
                <a:pPr lvl="1"/>
                <a:r>
                  <a:rPr lang="en-US" dirty="0" smtClean="0"/>
                  <a:t>What is Bob’s lifetime exposure risk?</a:t>
                </a:r>
              </a:p>
              <a:p>
                <a:pPr lvl="2"/>
                <a:r>
                  <a:rPr lang="en-US" dirty="0" err="1" smtClean="0"/>
                  <a:t>Eg</a:t>
                </a:r>
                <a:r>
                  <a:rPr lang="en-US" dirty="0" smtClean="0"/>
                  <a:t>, for a 1-dp lifetime in 10,000  </a:t>
                </a:r>
                <a:r>
                  <a:rPr lang="en-US" dirty="0" smtClean="0">
                    <a:latin typeface="cmmi10"/>
                  </a:rPr>
                  <a:t>²</a:t>
                </a:r>
                <a:r>
                  <a:rPr lang="en-US" dirty="0" smtClean="0"/>
                  <a:t>-dp or (</a:t>
                </a:r>
                <a:r>
                  <a:rPr lang="en-US" dirty="0" smtClean="0">
                    <a:latin typeface="Symbol" pitchFamily="18" charset="2"/>
                    <a:sym typeface="Symbol" pitchFamily="18" charset="2"/>
                  </a:rPr>
                  <a:t></a:t>
                </a:r>
                <a:r>
                  <a:rPr lang="en-US" dirty="0" smtClean="0"/>
                  <a:t>,</a:t>
                </a:r>
                <a:r>
                  <a:rPr lang="en-US" dirty="0" smtClean="0">
                    <a:latin typeface="cmmi10"/>
                  </a:rPr>
                  <a:t>±</a:t>
                </a:r>
                <a:r>
                  <a:rPr lang="en-US" dirty="0" smtClean="0"/>
                  <a:t>)-</a:t>
                </a:r>
                <a:r>
                  <a:rPr lang="en-US" dirty="0" err="1" smtClean="0"/>
                  <a:t>dp</a:t>
                </a:r>
                <a:r>
                  <a:rPr lang="en-US" dirty="0" smtClean="0"/>
                  <a:t> databases</a:t>
                </a:r>
              </a:p>
              <a:p>
                <a:pPr lvl="2"/>
                <a:r>
                  <a:rPr lang="en-US" dirty="0" smtClean="0"/>
                  <a:t>What should be the value of </a:t>
                </a:r>
                <a:r>
                  <a:rPr lang="en-US" dirty="0" smtClean="0">
                    <a:latin typeface="cmmi10"/>
                  </a:rPr>
                  <a:t>²</a:t>
                </a:r>
                <a:r>
                  <a:rPr lang="en-US" dirty="0" smtClean="0"/>
                  <a:t>?</a:t>
                </a:r>
              </a:p>
              <a:p>
                <a:pPr lvl="2"/>
                <a:endParaRPr lang="en-US" dirty="0" smtClean="0"/>
              </a:p>
              <a:p>
                <a:r>
                  <a:rPr lang="en-US" dirty="0" smtClean="0"/>
                  <a:t>Quantitatively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, </m:t>
                    </m:r>
                    <m:sSup>
                      <m:sSup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𝛿</m:t>
                        </m:r>
                      </m:e>
                      <m:sup>
                        <m:r>
                          <a:rPr lang="en-US" i="1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>
                    <a:ea typeface="Cambria Math"/>
                  </a:rPr>
                  <a:t>: the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dirty="0">
                    <a:ea typeface="Cambria Math"/>
                  </a:rPr>
                  <a:t>-fold composition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>
                    <a:ea typeface="Cambria Math"/>
                  </a:rPr>
                  <a:t>-</a:t>
                </a:r>
                <a:r>
                  <a:rPr lang="en-US" dirty="0" err="1">
                    <a:ea typeface="Cambria Math"/>
                  </a:rPr>
                  <a:t>dp</a:t>
                </a:r>
                <a:r>
                  <a:rPr lang="en-US" dirty="0">
                    <a:ea typeface="Cambria Math"/>
                  </a:rPr>
                  <a:t> mechanisms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  <a:ea typeface="Cambria Math"/>
                                  </a:rPr>
                                  <m:t>ln</m:t>
                                </m:r>
                              </m:fName>
                              <m:e>
                                <m:f>
                                  <m:fPr>
                                    <m:type m:val="lin"/>
                                    <m:ctrlP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𝛿</m:t>
                                    </m:r>
                                    <m:r>
                                      <a:rPr lang="en-US" i="1">
                                        <a:latin typeface="Cambria Math"/>
                                        <a:ea typeface="Cambria Math"/>
                                      </a:rPr>
                                      <m:t>′</m:t>
                                    </m:r>
                                  </m:den>
                                </m:f>
                              </m:e>
                            </m:func>
                          </m:e>
                        </m:rad>
                        <m:r>
                          <a:rPr lang="en-US" i="1"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𝜖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𝜖</m:t>
                        </m:r>
                        <m:d>
                          <m:d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  <a:ea typeface="Cambria Math"/>
                                  </a:rPr>
                                  <m:t>𝜖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e>
                        </m:d>
                        <m:r>
                          <a:rPr lang="en-US" i="1">
                            <a:latin typeface="Cambria Math"/>
                            <a:ea typeface="Cambria Math"/>
                          </a:rPr>
                          <m:t>,  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𝛿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𝛿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dirty="0">
                    <a:ea typeface="Cambria Math"/>
                  </a:rPr>
                  <a:t>-</a:t>
                </a:r>
                <a:r>
                  <a:rPr lang="en-US" dirty="0" smtClean="0">
                    <a:ea typeface="Cambria Math"/>
                  </a:rPr>
                  <a:t>dp</a:t>
                </a:r>
              </a:p>
              <a:p>
                <a:pPr lvl="1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ra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𝜖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  <a:ea typeface="Cambria Math"/>
                  </a:rPr>
                  <a:t> rather than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𝜖</m:t>
                    </m:r>
                  </m:oMath>
                </a14:m>
                <a:endParaRPr lang="en-US" dirty="0">
                  <a:solidFill>
                    <a:srgbClr val="FF0000"/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3"/>
                <a:stretch>
                  <a:fillRect l="-593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6797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Adversary’s Goal: Guess b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728560" y="1931205"/>
            <a:ext cx="3149210" cy="576075"/>
            <a:chOff x="2728560" y="2468875"/>
            <a:chExt cx="3149210" cy="576075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2728560" y="3043362"/>
              <a:ext cx="314921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3112610" y="2468875"/>
              <a:ext cx="19832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(x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1,0</a:t>
              </a:r>
              <a:r>
                <a:rPr lang="en-US" sz="2800" dirty="0" smtClean="0">
                  <a:solidFill>
                    <a:srgbClr val="FF0000"/>
                  </a:solidFill>
                </a:rPr>
                <a:t>, </a:t>
              </a:r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x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1,1</a:t>
              </a:r>
              <a:r>
                <a:rPr lang="en-US" sz="2800" dirty="0" smtClean="0">
                  <a:solidFill>
                    <a:srgbClr val="FF0000"/>
                  </a:solidFill>
                </a:rPr>
                <a:t>),  </a:t>
              </a:r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M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1</a:t>
              </a:r>
              <a:endParaRPr lang="en-US" sz="2800" baseline="-25000" dirty="0">
                <a:solidFill>
                  <a:srgbClr val="FF0000"/>
                </a:solidFill>
                <a:latin typeface="Arial Narrow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8560" y="3352190"/>
            <a:ext cx="3149210" cy="576075"/>
            <a:chOff x="2728560" y="2468875"/>
            <a:chExt cx="3149210" cy="576075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2728560" y="3043362"/>
              <a:ext cx="314921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112610" y="2468875"/>
              <a:ext cx="19832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(x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2,0</a:t>
              </a:r>
              <a:r>
                <a:rPr lang="en-US" sz="2800" dirty="0" smtClean="0">
                  <a:solidFill>
                    <a:srgbClr val="FF0000"/>
                  </a:solidFill>
                </a:rPr>
                <a:t>, </a:t>
              </a:r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x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2,1</a:t>
              </a:r>
              <a:r>
                <a:rPr lang="en-US" sz="2800" dirty="0" smtClean="0">
                  <a:solidFill>
                    <a:srgbClr val="FF0000"/>
                  </a:solidFill>
                </a:rPr>
                <a:t>),  </a:t>
              </a:r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M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2</a:t>
              </a:r>
              <a:endParaRPr lang="en-US" sz="2800" baseline="-25000" dirty="0">
                <a:solidFill>
                  <a:srgbClr val="FF0000"/>
                </a:solidFill>
                <a:latin typeface="Arial Narrow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728560" y="5349250"/>
            <a:ext cx="3149210" cy="576075"/>
            <a:chOff x="2728560" y="2468875"/>
            <a:chExt cx="3149210" cy="576075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2728560" y="3043362"/>
              <a:ext cx="314921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112610" y="2468875"/>
              <a:ext cx="1949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(x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k,0</a:t>
              </a:r>
              <a:r>
                <a:rPr lang="en-US" sz="2800" dirty="0" smtClean="0">
                  <a:solidFill>
                    <a:srgbClr val="FF0000"/>
                  </a:solidFill>
                </a:rPr>
                <a:t>, </a:t>
              </a:r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x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k,1</a:t>
              </a:r>
              <a:r>
                <a:rPr lang="en-US" sz="2800" dirty="0" smtClean="0">
                  <a:solidFill>
                    <a:srgbClr val="FF0000"/>
                  </a:solidFill>
                </a:rPr>
                <a:t>),  </a:t>
              </a:r>
              <a:r>
                <a:rPr lang="en-US" sz="2800" dirty="0" smtClean="0">
                  <a:solidFill>
                    <a:srgbClr val="FF0000"/>
                  </a:solidFill>
                  <a:latin typeface="Arial Narrow"/>
                </a:rPr>
                <a:t>M</a:t>
              </a:r>
              <a:r>
                <a:rPr lang="en-US" sz="2800" baseline="-25000" dirty="0" smtClean="0">
                  <a:solidFill>
                    <a:srgbClr val="FF0000"/>
                  </a:solidFill>
                  <a:latin typeface="Arial Narrow"/>
                </a:rPr>
                <a:t>k</a:t>
              </a:r>
              <a:endParaRPr lang="en-US" sz="2800" baseline="-25000" dirty="0">
                <a:solidFill>
                  <a:srgbClr val="FF0000"/>
                </a:solidFill>
                <a:latin typeface="Arial Narrow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651750" y="2545685"/>
            <a:ext cx="3149212" cy="523220"/>
            <a:chOff x="2651750" y="3084943"/>
            <a:chExt cx="3149212" cy="523220"/>
          </a:xfrm>
        </p:grpSpPr>
        <p:cxnSp>
          <p:nvCxnSpPr>
            <p:cNvPr id="18" name="Straight Arrow Connector 17"/>
            <p:cNvCxnSpPr/>
            <p:nvPr/>
          </p:nvCxnSpPr>
          <p:spPr>
            <a:xfrm rot="10800000">
              <a:off x="2651750" y="3582620"/>
              <a:ext cx="3149212" cy="1588"/>
            </a:xfrm>
            <a:prstGeom prst="straightConnector1">
              <a:avLst/>
            </a:prstGeom>
            <a:ln w="3810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688685" y="3084943"/>
              <a:ext cx="11544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0033CC"/>
                  </a:solidFill>
                </a:rPr>
                <a:t>M</a:t>
              </a:r>
              <a:r>
                <a:rPr lang="en-US" sz="2800" baseline="-25000" dirty="0" smtClean="0">
                  <a:solidFill>
                    <a:srgbClr val="0033CC"/>
                  </a:solidFill>
                </a:rPr>
                <a:t>1</a:t>
              </a:r>
              <a:r>
                <a:rPr lang="en-US" sz="2800" dirty="0" smtClean="0">
                  <a:solidFill>
                    <a:srgbClr val="0033CC"/>
                  </a:solidFill>
                  <a:latin typeface="Arial Narrow"/>
                </a:rPr>
                <a:t>(x</a:t>
              </a:r>
              <a:r>
                <a:rPr lang="en-US" sz="2800" baseline="-25000" dirty="0" smtClean="0">
                  <a:solidFill>
                    <a:srgbClr val="0033CC"/>
                  </a:solidFill>
                  <a:latin typeface="Arial Narrow"/>
                </a:rPr>
                <a:t>1,b</a:t>
              </a:r>
              <a:r>
                <a:rPr lang="en-US" sz="2800" dirty="0" smtClean="0">
                  <a:solidFill>
                    <a:srgbClr val="0033CC"/>
                  </a:solidFill>
                </a:rPr>
                <a:t>)</a:t>
              </a:r>
              <a:endParaRPr lang="en-US" sz="2800" baseline="-25000" dirty="0">
                <a:solidFill>
                  <a:srgbClr val="0033CC"/>
                </a:solidFill>
                <a:latin typeface="Arial Narrow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651750" y="4081885"/>
            <a:ext cx="3149212" cy="523220"/>
            <a:chOff x="2651750" y="3060988"/>
            <a:chExt cx="3149212" cy="523220"/>
          </a:xfrm>
        </p:grpSpPr>
        <p:cxnSp>
          <p:nvCxnSpPr>
            <p:cNvPr id="24" name="Straight Arrow Connector 23"/>
            <p:cNvCxnSpPr/>
            <p:nvPr/>
          </p:nvCxnSpPr>
          <p:spPr>
            <a:xfrm rot="10800000">
              <a:off x="2651750" y="3582620"/>
              <a:ext cx="3149212" cy="1588"/>
            </a:xfrm>
            <a:prstGeom prst="straightConnector1">
              <a:avLst/>
            </a:prstGeom>
            <a:ln w="3810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3688685" y="3060988"/>
              <a:ext cx="11544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0033CC"/>
                  </a:solidFill>
                </a:rPr>
                <a:t>M</a:t>
              </a:r>
              <a:r>
                <a:rPr lang="en-US" sz="2800" baseline="-25000" dirty="0" smtClean="0">
                  <a:solidFill>
                    <a:srgbClr val="0033CC"/>
                  </a:solidFill>
                </a:rPr>
                <a:t>2</a:t>
              </a:r>
              <a:r>
                <a:rPr lang="en-US" sz="2800" dirty="0" smtClean="0">
                  <a:solidFill>
                    <a:srgbClr val="0033CC"/>
                  </a:solidFill>
                  <a:latin typeface="Arial Narrow"/>
                </a:rPr>
                <a:t>(x</a:t>
              </a:r>
              <a:r>
                <a:rPr lang="en-US" sz="2800" baseline="-25000" dirty="0" smtClean="0">
                  <a:solidFill>
                    <a:srgbClr val="0033CC"/>
                  </a:solidFill>
                  <a:latin typeface="Arial Narrow"/>
                </a:rPr>
                <a:t>2,b</a:t>
              </a:r>
              <a:r>
                <a:rPr lang="en-US" sz="2800" dirty="0" smtClean="0">
                  <a:solidFill>
                    <a:srgbClr val="0033CC"/>
                  </a:solidFill>
                </a:rPr>
                <a:t>)</a:t>
              </a:r>
              <a:endParaRPr lang="en-US" sz="2800" baseline="-25000" dirty="0">
                <a:solidFill>
                  <a:srgbClr val="0033CC"/>
                </a:solidFill>
                <a:latin typeface="Arial Narrow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651750" y="6002135"/>
            <a:ext cx="3149212" cy="523220"/>
            <a:chOff x="2651750" y="3060988"/>
            <a:chExt cx="3149212" cy="523220"/>
          </a:xfrm>
        </p:grpSpPr>
        <p:cxnSp>
          <p:nvCxnSpPr>
            <p:cNvPr id="27" name="Straight Arrow Connector 26"/>
            <p:cNvCxnSpPr/>
            <p:nvPr/>
          </p:nvCxnSpPr>
          <p:spPr>
            <a:xfrm rot="10800000">
              <a:off x="2651750" y="3582620"/>
              <a:ext cx="3149212" cy="1588"/>
            </a:xfrm>
            <a:prstGeom prst="straightConnector1">
              <a:avLst/>
            </a:prstGeom>
            <a:ln w="38100">
              <a:solidFill>
                <a:srgbClr val="0033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688685" y="3060988"/>
              <a:ext cx="113204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0033CC"/>
                  </a:solidFill>
                </a:rPr>
                <a:t>M</a:t>
              </a:r>
              <a:r>
                <a:rPr lang="en-US" sz="2800" baseline="-25000" dirty="0" smtClean="0">
                  <a:solidFill>
                    <a:srgbClr val="0033CC"/>
                  </a:solidFill>
                </a:rPr>
                <a:t>k</a:t>
              </a:r>
              <a:r>
                <a:rPr lang="en-US" sz="2800" dirty="0" smtClean="0">
                  <a:solidFill>
                    <a:srgbClr val="0033CC"/>
                  </a:solidFill>
                  <a:latin typeface="Arial Narrow"/>
                </a:rPr>
                <a:t>(</a:t>
              </a:r>
              <a:r>
                <a:rPr lang="en-US" sz="2800" dirty="0" err="1" smtClean="0">
                  <a:solidFill>
                    <a:srgbClr val="0033CC"/>
                  </a:solidFill>
                  <a:latin typeface="Arial Narrow"/>
                </a:rPr>
                <a:t>x</a:t>
              </a:r>
              <a:r>
                <a:rPr lang="en-US" sz="2800" baseline="-25000" dirty="0" err="1" smtClean="0">
                  <a:solidFill>
                    <a:srgbClr val="0033CC"/>
                  </a:solidFill>
                  <a:latin typeface="Arial Narrow"/>
                </a:rPr>
                <a:t>k,b</a:t>
              </a:r>
              <a:r>
                <a:rPr lang="en-US" sz="2800" dirty="0" smtClean="0">
                  <a:solidFill>
                    <a:srgbClr val="0033CC"/>
                  </a:solidFill>
                </a:rPr>
                <a:t>)</a:t>
              </a:r>
              <a:endParaRPr lang="en-US" sz="2800" baseline="-25000" dirty="0">
                <a:solidFill>
                  <a:srgbClr val="0033CC"/>
                </a:solidFill>
                <a:latin typeface="Arial Narrow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995925" y="4840203"/>
            <a:ext cx="738664" cy="4706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3600" dirty="0" smtClean="0"/>
              <a:t>…</a:t>
            </a:r>
            <a:endParaRPr lang="en-US" sz="3600" dirty="0"/>
          </a:p>
        </p:txBody>
      </p:sp>
      <p:sp>
        <p:nvSpPr>
          <p:cNvPr id="33" name="Oval 32"/>
          <p:cNvSpPr/>
          <p:nvPr/>
        </p:nvSpPr>
        <p:spPr>
          <a:xfrm>
            <a:off x="6146605" y="1124700"/>
            <a:ext cx="2997395" cy="1881845"/>
          </a:xfrm>
          <a:prstGeom prst="ellipse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Choose b</a:t>
            </a:r>
            <a:r>
              <a:rPr lang="en-US" sz="2400" dirty="0" smtClean="0">
                <a:latin typeface="cmmi10"/>
              </a:rPr>
              <a:t> ²</a:t>
            </a:r>
            <a:r>
              <a:rPr lang="en-US" sz="2400" dirty="0" smtClean="0"/>
              <a:t> {0,1}</a:t>
            </a:r>
            <a:endParaRPr lang="en-US" sz="2400" dirty="0"/>
          </a:p>
        </p:txBody>
      </p:sp>
      <p:sp>
        <p:nvSpPr>
          <p:cNvPr id="34" name="Oval 33"/>
          <p:cNvSpPr/>
          <p:nvPr/>
        </p:nvSpPr>
        <p:spPr>
          <a:xfrm>
            <a:off x="193831" y="1247235"/>
            <a:ext cx="2381110" cy="160569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/>
              <a:t>Adversary</a:t>
            </a:r>
            <a:endParaRPr lang="en-US" sz="3000" dirty="0"/>
          </a:p>
        </p:txBody>
      </p:sp>
      <p:grpSp>
        <p:nvGrpSpPr>
          <p:cNvPr id="32" name="Group 31"/>
          <p:cNvGrpSpPr/>
          <p:nvPr/>
        </p:nvGrpSpPr>
        <p:grpSpPr>
          <a:xfrm>
            <a:off x="6069796" y="3621024"/>
            <a:ext cx="3074204" cy="2957185"/>
            <a:chOff x="6069796" y="3621024"/>
            <a:chExt cx="3074204" cy="2957185"/>
          </a:xfrm>
        </p:grpSpPr>
        <p:sp>
          <p:nvSpPr>
            <p:cNvPr id="30" name="Cloud Callout 29"/>
            <p:cNvSpPr/>
            <p:nvPr/>
          </p:nvSpPr>
          <p:spPr>
            <a:xfrm>
              <a:off x="6069796" y="3621024"/>
              <a:ext cx="3074204" cy="2957185"/>
            </a:xfrm>
            <a:prstGeom prst="cloudCallou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453845" y="4312315"/>
              <a:ext cx="2598788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b = 0 is real world</a:t>
              </a:r>
            </a:p>
            <a:p>
              <a:r>
                <a:rPr lang="en-US" sz="2400" dirty="0" smtClean="0"/>
                <a:t>b=1 is world in which </a:t>
              </a:r>
            </a:p>
            <a:p>
              <a:r>
                <a:rPr lang="en-US" sz="2400" dirty="0" smtClean="0"/>
                <a:t>Bob’s data replaced </a:t>
              </a:r>
            </a:p>
            <a:p>
              <a:r>
                <a:rPr lang="en-US" sz="2400" dirty="0" smtClean="0"/>
                <a:t>with junk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766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97434" y="1163105"/>
            <a:ext cx="8491141" cy="4953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3"/>
              <a:buChar char="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RVs  Y and  Z are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0"/>
                <a:ea typeface="+mn-ea"/>
                <a:cs typeface="+mn-cs"/>
              </a:rPr>
              <a:t>²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-differentially private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wrt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each other if</a:t>
            </a:r>
          </a:p>
          <a:p>
            <a:pPr marL="548640" lvl="1" indent="-274320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 </a:t>
            </a:r>
            <a:r>
              <a:rPr kumimoji="0" lang="en-US" sz="2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 </a:t>
            </a:r>
            <a:r>
              <a:rPr kumimoji="0" lang="en-US" sz="2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µ</a:t>
            </a:r>
            <a:r>
              <a:rPr kumimoji="0" lang="en-US" sz="2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Supp(Y) </a:t>
            </a:r>
            <a:r>
              <a:rPr kumimoji="0" lang="en-US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ln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(Pr[Y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2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S] / Pr[Z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2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S])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·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dirty="0">
                <a:latin typeface="Symbol" pitchFamily="18" charset="2"/>
                <a:sym typeface="Symbol" pitchFamily="18" charset="2"/>
              </a:rPr>
              <a:t>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mmi10"/>
                <a:ea typeface="+mn-ea"/>
                <a:cs typeface="+mn-cs"/>
              </a:rPr>
              <a:t> 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 vice versa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mmi10"/>
              <a:ea typeface="+mn-ea"/>
              <a:cs typeface="+mn-cs"/>
            </a:endParaRPr>
          </a:p>
          <a:p>
            <a:pPr marL="548640" lvl="1" indent="-274320">
              <a:spcBef>
                <a:spcPts val="500"/>
              </a:spcBef>
              <a:buClr>
                <a:schemeClr val="accent2"/>
              </a:buClr>
              <a:buSzPct val="76000"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(Equivalently, Max </a:t>
            </a:r>
            <a:r>
              <a:rPr kumimoji="0" lang="en-US" sz="2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2</a:t>
            </a:r>
            <a:r>
              <a:rPr kumimoji="0" lang="en-US" sz="2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Supp(Y) </a:t>
            </a:r>
            <a:r>
              <a:rPr kumimoji="0" lang="en-US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ln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(Pr[Y = y] / Pr[Z = y]) 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·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mmi10"/>
              <a:ea typeface="+mn-ea"/>
              <a:cs typeface="+mn-cs"/>
            </a:endParaRPr>
          </a:p>
          <a:p>
            <a:pPr marL="548640" lvl="1" indent="-274320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 is 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-dp </a:t>
            </a:r>
            <a:r>
              <a:rPr kumimoji="0" lang="en-US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iff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random variables M(x), M(x’), for adjacent x, x’,                  are </a:t>
            </a:r>
            <a:r>
              <a:rPr lang="en-US" sz="2400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-dp </a:t>
            </a:r>
            <a:r>
              <a:rPr kumimoji="0" lang="en-US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wrt</a:t>
            </a: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each other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en-US" sz="2600" dirty="0" smtClean="0">
                <a:solidFill>
                  <a:srgbClr val="FF0000"/>
                </a:solidFill>
                <a:latin typeface="Arial Narrow" pitchFamily="34" charset="0"/>
              </a:rPr>
              <a:t> E </a:t>
            </a:r>
            <a:r>
              <a:rPr lang="en-US" sz="2600" baseline="-25000" dirty="0">
                <a:solidFill>
                  <a:srgbClr val="FF0000"/>
                </a:solidFill>
                <a:latin typeface="Arial Narrow" pitchFamily="34" charset="0"/>
              </a:rPr>
              <a:t>y ← Y </a:t>
            </a:r>
            <a:r>
              <a:rPr lang="en-US" sz="2600" dirty="0">
                <a:solidFill>
                  <a:srgbClr val="FF0000"/>
                </a:solidFill>
                <a:latin typeface="Arial Narrow" pitchFamily="34" charset="0"/>
              </a:rPr>
              <a:t>[</a:t>
            </a:r>
            <a:r>
              <a:rPr lang="en-US" sz="2600" baseline="-25000" dirty="0">
                <a:solidFill>
                  <a:srgbClr val="FF0000"/>
                </a:solidFill>
                <a:latin typeface="Arial Narrow" pitchFamily="34" charset="0"/>
              </a:rPr>
              <a:t>  </a:t>
            </a:r>
            <a:r>
              <a:rPr lang="en-US" sz="2600" dirty="0" err="1">
                <a:solidFill>
                  <a:srgbClr val="FF0000"/>
                </a:solidFill>
                <a:latin typeface="Arial Narrow" pitchFamily="34" charset="0"/>
              </a:rPr>
              <a:t>ln</a:t>
            </a:r>
            <a:r>
              <a:rPr lang="en-US" sz="2600" dirty="0">
                <a:solidFill>
                  <a:srgbClr val="FF0000"/>
                </a:solidFill>
                <a:latin typeface="Arial Narrow" pitchFamily="34" charset="0"/>
              </a:rPr>
              <a:t>(</a:t>
            </a:r>
            <a:r>
              <a:rPr lang="en-US" sz="2600" dirty="0" err="1">
                <a:solidFill>
                  <a:srgbClr val="FF0000"/>
                </a:solidFill>
                <a:latin typeface="Arial Narrow" pitchFamily="34" charset="0"/>
              </a:rPr>
              <a:t>Pr</a:t>
            </a:r>
            <a:r>
              <a:rPr lang="en-US" sz="2600" dirty="0">
                <a:solidFill>
                  <a:srgbClr val="FF0000"/>
                </a:solidFill>
                <a:latin typeface="Arial Narrow" pitchFamily="34" charset="0"/>
              </a:rPr>
              <a:t>[Y = y] / </a:t>
            </a:r>
            <a:r>
              <a:rPr lang="en-US" sz="2600" dirty="0" err="1">
                <a:solidFill>
                  <a:srgbClr val="FF0000"/>
                </a:solidFill>
                <a:latin typeface="Arial Narrow" pitchFamily="34" charset="0"/>
              </a:rPr>
              <a:t>Pr</a:t>
            </a:r>
            <a:r>
              <a:rPr lang="en-US" sz="2600" dirty="0">
                <a:solidFill>
                  <a:srgbClr val="FF0000"/>
                </a:solidFill>
                <a:latin typeface="Arial Narrow" pitchFamily="34" charset="0"/>
              </a:rPr>
              <a:t>[Z = y]) ] </a:t>
            </a:r>
            <a:r>
              <a:rPr lang="en-US" sz="2600" dirty="0">
                <a:solidFill>
                  <a:srgbClr val="FF0000"/>
                </a:solidFill>
                <a:latin typeface="CMSY10" pitchFamily="34" charset="0"/>
              </a:rPr>
              <a:t>·</a:t>
            </a:r>
            <a:r>
              <a:rPr lang="en-US" sz="2600" dirty="0">
                <a:solidFill>
                  <a:srgbClr val="FF0000"/>
                </a:solidFill>
                <a:latin typeface="Arial Narrow" pitchFamily="34" charset="0"/>
              </a:rPr>
              <a:t> 2</a:t>
            </a:r>
            <a:r>
              <a:rPr lang="en-US" sz="2600" dirty="0" smtClean="0">
                <a:solidFill>
                  <a:srgbClr val="FF0000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z="2600" baseline="30000" dirty="0" smtClean="0">
                <a:solidFill>
                  <a:srgbClr val="FF0000"/>
                </a:solidFill>
                <a:latin typeface="Arial Narrow" pitchFamily="34" charset="0"/>
              </a:rPr>
              <a:t>2</a:t>
            </a:r>
            <a:r>
              <a:rPr lang="en-US" sz="2600" dirty="0">
                <a:solidFill>
                  <a:srgbClr val="FF0000"/>
                </a:solidFill>
                <a:latin typeface="Arial Narrow" pitchFamily="34" charset="0"/>
              </a:rPr>
              <a:t>.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en-US" sz="2600" dirty="0">
                <a:latin typeface="Arial Narrow" pitchFamily="34" charset="0"/>
              </a:rPr>
              <a:t>Model cumulative privacy loss as a </a:t>
            </a:r>
            <a:r>
              <a:rPr lang="en-US" sz="2600" dirty="0" smtClean="0">
                <a:latin typeface="Arial Narrow" pitchFamily="34" charset="0"/>
              </a:rPr>
              <a:t>Martingale </a:t>
            </a:r>
            <a:r>
              <a:rPr lang="en-US" sz="2000" dirty="0" smtClean="0">
                <a:latin typeface="Arial Narrow" pitchFamily="34" charset="0"/>
              </a:rPr>
              <a:t>[Dinur,D.,Nissim’03]</a:t>
            </a:r>
            <a:endParaRPr lang="en-US" sz="2000" dirty="0">
              <a:latin typeface="Arial Narrow" pitchFamily="34" charset="0"/>
            </a:endParaRPr>
          </a:p>
          <a:p>
            <a:pPr lvl="1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lang="en-US" sz="2300" dirty="0">
                <a:solidFill>
                  <a:srgbClr val="0033CC"/>
                </a:solidFill>
                <a:latin typeface="Arial Narrow" pitchFamily="34" charset="0"/>
              </a:rPr>
              <a:t>Bound on max loss (</a:t>
            </a:r>
            <a:r>
              <a:rPr lang="en-US" sz="2400" dirty="0">
                <a:solidFill>
                  <a:srgbClr val="0070C0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z="2300" dirty="0">
                <a:solidFill>
                  <a:srgbClr val="0033CC"/>
                </a:solidFill>
                <a:latin typeface="Arial Narrow" pitchFamily="34" charset="0"/>
              </a:rPr>
              <a:t>)</a:t>
            </a:r>
          </a:p>
          <a:p>
            <a:pPr lvl="1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lang="en-US" sz="2300" dirty="0">
                <a:solidFill>
                  <a:srgbClr val="FF0000"/>
                </a:solidFill>
                <a:latin typeface="Arial Narrow" pitchFamily="34" charset="0"/>
              </a:rPr>
              <a:t>Bound on expected loss (2</a:t>
            </a:r>
            <a:r>
              <a:rPr lang="en-US" sz="2400" dirty="0">
                <a:solidFill>
                  <a:srgbClr val="FF0000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z="2300" baseline="30000" dirty="0">
                <a:solidFill>
                  <a:srgbClr val="FF0000"/>
                </a:solidFill>
                <a:latin typeface="Arial Narrow" pitchFamily="34" charset="0"/>
              </a:rPr>
              <a:t>2</a:t>
            </a:r>
            <a:r>
              <a:rPr lang="en-US" sz="2300" dirty="0">
                <a:solidFill>
                  <a:srgbClr val="FF0000"/>
                </a:solidFill>
                <a:latin typeface="Arial Narrow" pitchFamily="34" charset="0"/>
              </a:rPr>
              <a:t>)</a:t>
            </a:r>
          </a:p>
          <a:p>
            <a:pPr lvl="1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</a:pPr>
            <a:r>
              <a:rPr lang="en-US" sz="2800" dirty="0">
                <a:solidFill>
                  <a:schemeClr val="tx2"/>
                </a:solidFill>
                <a:latin typeface="Arial Narrow" pitchFamily="34" charset="0"/>
              </a:rPr>
              <a:t>Pr</a:t>
            </a:r>
            <a:r>
              <a:rPr lang="en-US" sz="2800" baseline="-25000" dirty="0">
                <a:solidFill>
                  <a:schemeClr val="tx2"/>
                </a:solidFill>
                <a:latin typeface="Arial Narrow" pitchFamily="34" charset="0"/>
              </a:rPr>
              <a:t>M1,…,Mk</a:t>
            </a:r>
            <a:r>
              <a:rPr lang="en-US" sz="2800" dirty="0">
                <a:solidFill>
                  <a:schemeClr val="tx2"/>
                </a:solidFill>
                <a:latin typeface="Arial Narrow" pitchFamily="34" charset="0"/>
              </a:rPr>
              <a:t>[ | </a:t>
            </a:r>
            <a:r>
              <a:rPr lang="en-US" sz="2800" dirty="0">
                <a:solidFill>
                  <a:schemeClr val="tx2"/>
                </a:solidFill>
                <a:latin typeface="Symbol" pitchFamily="18" charset="2"/>
                <a:sym typeface="Symbol" pitchFamily="18" charset="2"/>
              </a:rPr>
              <a:t></a:t>
            </a:r>
            <a:r>
              <a:rPr lang="en-US" sz="2800" baseline="-25000" dirty="0">
                <a:solidFill>
                  <a:schemeClr val="tx2"/>
                </a:solidFill>
                <a:latin typeface="Arial Narrow" pitchFamily="34" charset="0"/>
              </a:rPr>
              <a:t>i</a:t>
            </a:r>
            <a:r>
              <a:rPr lang="en-US" sz="2800" dirty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loss from </a:t>
            </a:r>
            <a:r>
              <a:rPr lang="en-US" sz="2400" dirty="0" err="1">
                <a:solidFill>
                  <a:schemeClr val="tx2"/>
                </a:solidFill>
                <a:latin typeface="Arial Narrow" pitchFamily="34" charset="0"/>
              </a:rPr>
              <a:t>M</a:t>
            </a:r>
            <a:r>
              <a:rPr lang="en-US" sz="2400" baseline="-25000" dirty="0" err="1">
                <a:solidFill>
                  <a:schemeClr val="tx2"/>
                </a:solidFill>
                <a:latin typeface="Arial Narrow" pitchFamily="34" charset="0"/>
              </a:rPr>
              <a:t>i</a:t>
            </a:r>
            <a:r>
              <a:rPr lang="en-US" sz="2400" baseline="-25000" dirty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| &gt; z√(k) </a:t>
            </a:r>
            <a:r>
              <a:rPr lang="en-US" sz="2400" dirty="0">
                <a:solidFill>
                  <a:srgbClr val="0033CC"/>
                </a:solidFill>
                <a:latin typeface="Arial Narrow" pitchFamily="34" charset="0"/>
              </a:rPr>
              <a:t>A 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 + </a:t>
            </a:r>
            <a:r>
              <a:rPr lang="en-US" sz="2400" dirty="0" err="1">
                <a:solidFill>
                  <a:schemeClr val="tx2"/>
                </a:solidFill>
                <a:latin typeface="Arial Narrow" pitchFamily="34" charset="0"/>
              </a:rPr>
              <a:t>k</a:t>
            </a:r>
            <a:r>
              <a:rPr lang="en-US" sz="2400" dirty="0" err="1">
                <a:solidFill>
                  <a:srgbClr val="FF0000"/>
                </a:solidFill>
                <a:latin typeface="Arial Narrow" pitchFamily="34" charset="0"/>
              </a:rPr>
              <a:t>B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] &lt; </a:t>
            </a:r>
            <a:r>
              <a:rPr lang="en-US" sz="2400" dirty="0" err="1">
                <a:solidFill>
                  <a:schemeClr val="tx2"/>
                </a:solidFill>
                <a:latin typeface="Arial Narrow" pitchFamily="34" charset="0"/>
              </a:rPr>
              <a:t>exp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(-z</a:t>
            </a:r>
            <a:r>
              <a:rPr lang="en-US" sz="2400" baseline="30000" dirty="0">
                <a:solidFill>
                  <a:schemeClr val="tx2"/>
                </a:solidFill>
                <a:latin typeface="Arial Narrow" pitchFamily="34" charset="0"/>
              </a:rPr>
              <a:t>2</a:t>
            </a:r>
            <a:r>
              <a:rPr lang="en-US" sz="2400" dirty="0">
                <a:solidFill>
                  <a:schemeClr val="tx2"/>
                </a:solidFill>
                <a:latin typeface="Arial Narrow" pitchFamily="34" charset="0"/>
              </a:rPr>
              <a:t>/2)</a:t>
            </a:r>
          </a:p>
        </p:txBody>
      </p:sp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rtl="0">
              <a:spcBef>
                <a:spcPct val="0"/>
              </a:spcBef>
            </a:pPr>
            <a:r>
              <a:rPr lang="en-US" sz="4800" dirty="0">
                <a:solidFill>
                  <a:schemeClr val="accent1"/>
                </a:solidFill>
                <a:latin typeface="+mj-lt"/>
              </a:rPr>
              <a:t>Flavor of Privacy </a:t>
            </a:r>
            <a:r>
              <a:rPr lang="en-US" sz="4800" dirty="0" smtClean="0">
                <a:solidFill>
                  <a:schemeClr val="accent1"/>
                </a:solidFill>
                <a:latin typeface="+mj-lt"/>
              </a:rPr>
              <a:t>Proof </a:t>
            </a:r>
            <a:endParaRPr lang="en-US" sz="4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42021" name="Oval 5"/>
          <p:cNvSpPr>
            <a:spLocks noChangeArrowheads="1"/>
          </p:cNvSpPr>
          <p:nvPr/>
        </p:nvSpPr>
        <p:spPr bwMode="auto">
          <a:xfrm>
            <a:off x="4724400" y="6233175"/>
            <a:ext cx="76200" cy="76200"/>
          </a:xfrm>
          <a:prstGeom prst="ellipse">
            <a:avLst/>
          </a:prstGeom>
          <a:solidFill>
            <a:schemeClr val="hlink"/>
          </a:solidFill>
          <a:ln w="25400">
            <a:solidFill>
              <a:schemeClr val="hlink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980255" y="6309375"/>
            <a:ext cx="7086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4495800" y="4235450"/>
            <a:ext cx="381000" cy="884238"/>
            <a:chOff x="7466764" y="4695560"/>
            <a:chExt cx="381836" cy="884120"/>
          </a:xfrm>
        </p:grpSpPr>
        <p:sp>
          <p:nvSpPr>
            <p:cNvPr id="14" name="TextBox 9"/>
            <p:cNvSpPr txBox="1">
              <a:spLocks noChangeArrowheads="1"/>
            </p:cNvSpPr>
            <p:nvPr/>
          </p:nvSpPr>
          <p:spPr bwMode="auto">
            <a:xfrm>
              <a:off x="7466764" y="4695560"/>
              <a:ext cx="381836" cy="461665"/>
            </a:xfrm>
            <a:prstGeom prst="rect">
              <a:avLst/>
            </a:prstGeom>
            <a:gradFill flip="none" rotWithShape="1">
              <a:gsLst>
                <a:gs pos="0">
                  <a:srgbClr val="0033CC">
                    <a:tint val="66000"/>
                    <a:satMod val="160000"/>
                  </a:srgbClr>
                </a:gs>
                <a:gs pos="50000">
                  <a:srgbClr val="0033CC">
                    <a:tint val="44500"/>
                    <a:satMod val="160000"/>
                  </a:srgbClr>
                </a:gs>
                <a:gs pos="100000">
                  <a:srgbClr val="0033CC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dirty="0">
                  <a:latin typeface="Arial Narrow" pitchFamily="34" charset="0"/>
                </a:rPr>
                <a:t>A</a:t>
              </a:r>
              <a:endParaRPr lang="en-US" sz="2000" dirty="0">
                <a:latin typeface="Arial Narrow" pitchFamily="34" charset="0"/>
              </a:endParaRPr>
            </a:p>
          </p:txBody>
        </p: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7466764" y="5179570"/>
              <a:ext cx="381836" cy="400110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>
                  <a:latin typeface="Arial Narrow" pitchFamily="34" charset="0"/>
                </a:rPr>
                <a:t>B</a:t>
              </a:r>
              <a:endParaRPr lang="en-US" sz="2400"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144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255 C 0.00868 0.00209 0.01736 0.00301 0.02587 0.00093 C 0.02709 0.0007 0.0257 -0.00278 0.02466 -0.0037 C 0.02257 -0.00555 0.01997 -0.00694 0.01754 -0.00694 C 0.0066 -0.00741 -0.00434 -0.00787 -0.01527 -0.00833 C -0.02118 -0.01991 -0.03715 -0.01852 -0.046 -0.01944 C -0.03906 -0.02245 -0.03715 -0.02407 -0.02708 -0.01944 C -0.02586 -0.01898 -0.02708 -0.01481 -0.0283 -0.01458 C -0.03871 -0.0125 -0.04948 -0.01366 -0.06007 -0.01319 C -0.05399 0.01134 -0.02361 -0.00046 -0.00937 -0.01319 C 0.01372 -0.0118 0.02014 -0.0081 0.04115 -0.00995 C 0.0408 -0.0125 0.04132 -0.01597 0.03993 -0.01782 C 0.0382 -0.02014 0.03299 -0.02106 0.03299 -0.02083 C 0.0283 -0.0206 0.02344 -0.01829 0.01875 -0.01944 C 0.01754 -0.01967 0.01875 -0.02384 0.01997 -0.02407 C 0.03212 -0.02616 0.04427 -0.02523 0.05643 -0.02569 C 0.05608 -0.02731 0.05625 -0.0294 0.05521 -0.03032 C 0.0533 -0.03217 0.04827 -0.03356 0.04827 -0.03333 C 0.02223 -0.03217 -0.00816 -0.0287 0.04341 -0.02569 C 0.04375 -0.02245 0.04236 -0.01736 0.04462 -0.0162 C 0.05174 -0.01296 0.05955 -0.01574 0.06702 -0.01458 C 0.06823 -0.01435 0.06476 -0.01342 0.06355 -0.01319 C 0.05764 -0.01227 0.05174 -0.01204 0.04584 -0.01157 C 0.04618 -0.00787 0.0448 -0.00278 0.04705 -0.00069 C 0.05174 0.00347 0.0566 -0.00231 0.0599 -0.00532 C 0.07518 -0.00301 0.07118 -0.00046 0.0882 -0.00208 C 0.07934 -0.01041 0.09254 0.0007 0.07414 -0.00694 C 0.07292 -0.00741 0.07639 -0.00833 0.07761 -0.00833 C 0.08351 -0.00879 0.08941 -0.00833 0.09532 -0.00833 " pathEditMode="relative" rAng="0" ptsTypes="ffffffffffffffffffffffffffffA">
                                      <p:cBhvr>
                                        <p:cTn id="30" dur="5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-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3"/>
              <p:cNvSpPr txBox="1">
                <a:spLocks noChangeArrowheads="1"/>
              </p:cNvSpPr>
              <p:nvPr/>
            </p:nvSpPr>
            <p:spPr>
              <a:xfrm>
                <a:off x="497434" y="1163105"/>
                <a:ext cx="8491141" cy="4953000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/>
              <a:p>
                <a:pPr marL="274320" marR="0" lvl="0" indent="-27432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chemeClr val="accent1"/>
                  </a:buClr>
                  <a:buSzPct val="76000"/>
                  <a:buFont typeface="Wingdings 3"/>
                  <a:buChar char=""/>
                  <a:tabLst/>
                  <a:defRPr/>
                </a:pPr>
                <a:r>
                  <a:rPr kumimoji="0" lang="en-US" sz="2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Recall “Useful Lemma”:</a:t>
                </a:r>
              </a:p>
              <a:p>
                <a:pPr lvl="1">
                  <a:spcBef>
                    <a:spcPts val="600"/>
                  </a:spcBef>
                  <a:buClr>
                    <a:schemeClr val="accent1"/>
                  </a:buClr>
                  <a:buSzPct val="76000"/>
                  <a:defRPr/>
                </a:pPr>
                <a:r>
                  <a:rPr lang="en-US" sz="2400" dirty="0"/>
                  <a:t>Privacy loss bounded by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𝜖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</a:rPr>
                      <m:t>⇒</m:t>
                    </m:r>
                  </m:oMath>
                </a14:m>
                <a:r>
                  <a:rPr lang="en-US" sz="2400" dirty="0"/>
                  <a:t> expected loss bounded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𝜖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.</m:t>
                    </m:r>
                  </m:oMath>
                </a14:m>
                <a:endParaRPr kumimoji="0" lang="en-US" sz="23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  <a:p>
                <a: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itchFamily="18" charset="2"/>
                  <a:buChar char=""/>
                </a:pPr>
                <a:endParaRPr lang="en-US" sz="2600" dirty="0" smtClean="0">
                  <a:latin typeface="Arial Narrow" pitchFamily="34" charset="0"/>
                </a:endParaRPr>
              </a:p>
              <a:p>
                <a:pPr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 pitchFamily="18" charset="2"/>
                  <a:buChar char=""/>
                </a:pPr>
                <a:r>
                  <a:rPr lang="en-US" sz="2600" dirty="0" smtClean="0">
                    <a:latin typeface="Arial Narrow" pitchFamily="34" charset="0"/>
                  </a:rPr>
                  <a:t>Model </a:t>
                </a:r>
                <a:r>
                  <a:rPr lang="en-US" sz="2600" dirty="0">
                    <a:latin typeface="Arial Narrow" pitchFamily="34" charset="0"/>
                  </a:rPr>
                  <a:t>cumulative privacy loss as a </a:t>
                </a:r>
                <a:r>
                  <a:rPr lang="en-US" sz="2600" dirty="0" smtClean="0">
                    <a:latin typeface="Arial Narrow" pitchFamily="34" charset="0"/>
                  </a:rPr>
                  <a:t>Martingale </a:t>
                </a:r>
                <a:r>
                  <a:rPr lang="en-US" sz="2000" dirty="0" smtClean="0">
                    <a:latin typeface="Arial Narrow" pitchFamily="34" charset="0"/>
                  </a:rPr>
                  <a:t>[Dinur,D.,Nissim’03]</a:t>
                </a:r>
                <a:endParaRPr lang="en-US" sz="2000" dirty="0">
                  <a:latin typeface="Arial Narrow" pitchFamily="34" charset="0"/>
                </a:endParaRPr>
              </a:p>
              <a:p>
                <a:pPr lvl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itchFamily="18" charset="2"/>
                  <a:buChar char=""/>
                </a:pPr>
                <a:r>
                  <a:rPr lang="en-US" sz="2300" dirty="0">
                    <a:solidFill>
                      <a:srgbClr val="0033CC"/>
                    </a:solidFill>
                    <a:latin typeface="Arial Narrow" pitchFamily="34" charset="0"/>
                  </a:rPr>
                  <a:t>Bound on max loss (</a:t>
                </a:r>
                <a:r>
                  <a:rPr lang="en-US" sz="2400" dirty="0">
                    <a:solidFill>
                      <a:srgbClr val="0070C0"/>
                    </a:solidFill>
                    <a:latin typeface="Symbol" pitchFamily="18" charset="2"/>
                    <a:sym typeface="Symbol" pitchFamily="18" charset="2"/>
                  </a:rPr>
                  <a:t></a:t>
                </a:r>
                <a:r>
                  <a:rPr lang="en-US" sz="2300" dirty="0">
                    <a:solidFill>
                      <a:srgbClr val="0033CC"/>
                    </a:solidFill>
                    <a:latin typeface="Arial Narrow" pitchFamily="34" charset="0"/>
                  </a:rPr>
                  <a:t>)</a:t>
                </a:r>
              </a:p>
              <a:p>
                <a:pPr lvl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itchFamily="18" charset="2"/>
                  <a:buChar char=""/>
                </a:pPr>
                <a:r>
                  <a:rPr lang="en-US" sz="2300" dirty="0">
                    <a:solidFill>
                      <a:srgbClr val="FF0000"/>
                    </a:solidFill>
                    <a:latin typeface="Arial Narrow" pitchFamily="34" charset="0"/>
                  </a:rPr>
                  <a:t>Bound on expected loss (2</a:t>
                </a:r>
                <a:r>
                  <a:rPr lang="en-US" sz="2400" dirty="0">
                    <a:solidFill>
                      <a:srgbClr val="FF0000"/>
                    </a:solidFill>
                    <a:latin typeface="Symbol" pitchFamily="18" charset="2"/>
                    <a:sym typeface="Symbol" pitchFamily="18" charset="2"/>
                  </a:rPr>
                  <a:t></a:t>
                </a:r>
                <a:r>
                  <a:rPr lang="en-US" sz="2300" baseline="30000" dirty="0">
                    <a:solidFill>
                      <a:srgbClr val="FF0000"/>
                    </a:solidFill>
                    <a:latin typeface="Arial Narrow" pitchFamily="34" charset="0"/>
                  </a:rPr>
                  <a:t>2</a:t>
                </a:r>
                <a:r>
                  <a:rPr lang="en-US" sz="2300" dirty="0">
                    <a:solidFill>
                      <a:srgbClr val="FF0000"/>
                    </a:solidFill>
                    <a:latin typeface="Arial Narrow" pitchFamily="34" charset="0"/>
                  </a:rPr>
                  <a:t>)</a:t>
                </a:r>
              </a:p>
              <a:p>
                <a:pPr lvl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 pitchFamily="18" charset="2"/>
                  <a:buChar char=""/>
                </a:pPr>
                <a:r>
                  <a:rPr lang="en-US" sz="2800" dirty="0">
                    <a:solidFill>
                      <a:schemeClr val="tx2"/>
                    </a:solidFill>
                    <a:latin typeface="Arial Narrow" pitchFamily="34" charset="0"/>
                  </a:rPr>
                  <a:t>Pr</a:t>
                </a:r>
                <a:r>
                  <a:rPr lang="en-US" sz="2800" baseline="-25000" dirty="0">
                    <a:solidFill>
                      <a:schemeClr val="tx2"/>
                    </a:solidFill>
                    <a:latin typeface="Arial Narrow" pitchFamily="34" charset="0"/>
                  </a:rPr>
                  <a:t>M1,…,Mk</a:t>
                </a:r>
                <a:r>
                  <a:rPr lang="en-US" sz="2800" dirty="0">
                    <a:solidFill>
                      <a:schemeClr val="tx2"/>
                    </a:solidFill>
                    <a:latin typeface="Arial Narrow" pitchFamily="34" charset="0"/>
                  </a:rPr>
                  <a:t>[ | </a:t>
                </a:r>
                <a:r>
                  <a:rPr lang="en-US" sz="2800" dirty="0">
                    <a:solidFill>
                      <a:schemeClr val="tx2"/>
                    </a:solidFill>
                    <a:latin typeface="Symbol" pitchFamily="18" charset="2"/>
                    <a:sym typeface="Symbol" pitchFamily="18" charset="2"/>
                  </a:rPr>
                  <a:t></a:t>
                </a:r>
                <a:r>
                  <a:rPr lang="en-US" sz="2800" baseline="-25000" dirty="0">
                    <a:solidFill>
                      <a:schemeClr val="tx2"/>
                    </a:solidFill>
                    <a:latin typeface="Arial Narrow" pitchFamily="34" charset="0"/>
                  </a:rPr>
                  <a:t>i</a:t>
                </a:r>
                <a:r>
                  <a:rPr lang="en-US" sz="2800" dirty="0">
                    <a:solidFill>
                      <a:schemeClr val="tx2"/>
                    </a:solidFill>
                    <a:latin typeface="Arial Narrow" pitchFamily="34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Arial Narrow" pitchFamily="34" charset="0"/>
                  </a:rPr>
                  <a:t>loss from </a:t>
                </a:r>
                <a:r>
                  <a:rPr lang="en-US" sz="2400" dirty="0" err="1">
                    <a:solidFill>
                      <a:schemeClr val="tx2"/>
                    </a:solidFill>
                    <a:latin typeface="Arial Narrow" pitchFamily="34" charset="0"/>
                  </a:rPr>
                  <a:t>M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Arial Narrow" pitchFamily="34" charset="0"/>
                  </a:rPr>
                  <a:t>i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Arial Narrow" pitchFamily="34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Arial Narrow" pitchFamily="34" charset="0"/>
                  </a:rPr>
                  <a:t>| &gt;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Arial Narrow" pitchFamily="34" charset="0"/>
                  </a:rPr>
                  <a:t>z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</m:e>
                    </m:rad>
                  </m:oMath>
                </a14:m>
                <a:r>
                  <a:rPr lang="en-US" sz="2400" dirty="0" smtClean="0">
                    <a:solidFill>
                      <a:srgbClr val="0033CC"/>
                    </a:solidFill>
                    <a:latin typeface="Arial Narrow" pitchFamily="34" charset="0"/>
                  </a:rPr>
                  <a:t> A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Arial Narrow" pitchFamily="34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Arial Narrow" pitchFamily="34" charset="0"/>
                  </a:rPr>
                  <a:t>+ </a:t>
                </a:r>
                <a:r>
                  <a:rPr lang="en-US" sz="2400" dirty="0" err="1">
                    <a:solidFill>
                      <a:schemeClr val="tx2"/>
                    </a:solidFill>
                    <a:latin typeface="Arial Narrow" pitchFamily="34" charset="0"/>
                  </a:rPr>
                  <a:t>k</a:t>
                </a:r>
                <a:r>
                  <a:rPr lang="en-US" sz="2400" dirty="0" err="1">
                    <a:solidFill>
                      <a:srgbClr val="FF0000"/>
                    </a:solidFill>
                    <a:latin typeface="Arial Narrow" pitchFamily="34" charset="0"/>
                  </a:rPr>
                  <a:t>B</a:t>
                </a:r>
                <a:r>
                  <a:rPr lang="en-US" sz="2400" dirty="0">
                    <a:solidFill>
                      <a:schemeClr val="tx2"/>
                    </a:solidFill>
                    <a:latin typeface="Arial Narrow" pitchFamily="34" charset="0"/>
                  </a:rPr>
                  <a:t>] &lt; </a:t>
                </a:r>
                <a:r>
                  <a:rPr lang="en-US" sz="2400" dirty="0" err="1">
                    <a:solidFill>
                      <a:schemeClr val="tx2"/>
                    </a:solidFill>
                    <a:latin typeface="Arial Narrow" pitchFamily="34" charset="0"/>
                  </a:rPr>
                  <a:t>exp</a:t>
                </a:r>
                <a:r>
                  <a:rPr lang="en-US" sz="2400" dirty="0">
                    <a:solidFill>
                      <a:schemeClr val="tx2"/>
                    </a:solidFill>
                    <a:latin typeface="Arial Narrow" pitchFamily="34" charset="0"/>
                  </a:rPr>
                  <a:t>(-z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Arial Narrow" pitchFamily="34" charset="0"/>
                  </a:rPr>
                  <a:t>2</a:t>
                </a:r>
                <a:r>
                  <a:rPr lang="en-US" sz="2400" dirty="0">
                    <a:solidFill>
                      <a:schemeClr val="tx2"/>
                    </a:solidFill>
                    <a:latin typeface="Arial Narrow" pitchFamily="34" charset="0"/>
                  </a:rPr>
                  <a:t>/2)</a:t>
                </a:r>
              </a:p>
            </p:txBody>
          </p:sp>
        </mc:Choice>
        <mc:Fallback xmlns="">
          <p:sp>
            <p:nvSpPr>
              <p:cNvPr id="12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34" y="1163105"/>
                <a:ext cx="8491141" cy="4953000"/>
              </a:xfrm>
              <a:prstGeom prst="rect">
                <a:avLst/>
              </a:prstGeom>
              <a:blipFill rotWithShape="1">
                <a:blip r:embed="rId3"/>
                <a:stretch>
                  <a:fillRect l="-646" t="-1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2" algn="l" rtl="0">
              <a:spcBef>
                <a:spcPct val="0"/>
              </a:spcBef>
            </a:pPr>
            <a:r>
              <a:rPr lang="en-US" sz="4800" dirty="0">
                <a:solidFill>
                  <a:schemeClr val="accent1"/>
                </a:solidFill>
                <a:latin typeface="+mj-lt"/>
              </a:rPr>
              <a:t>Flavor of Privacy </a:t>
            </a:r>
            <a:r>
              <a:rPr lang="en-US" sz="4800" dirty="0" smtClean="0">
                <a:solidFill>
                  <a:schemeClr val="accent1"/>
                </a:solidFill>
                <a:latin typeface="+mj-lt"/>
              </a:rPr>
              <a:t>Proof </a:t>
            </a:r>
            <a:endParaRPr lang="en-US" sz="4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42021" name="Oval 5"/>
          <p:cNvSpPr>
            <a:spLocks noChangeArrowheads="1"/>
          </p:cNvSpPr>
          <p:nvPr/>
        </p:nvSpPr>
        <p:spPr bwMode="auto">
          <a:xfrm>
            <a:off x="4724400" y="6233175"/>
            <a:ext cx="76200" cy="76200"/>
          </a:xfrm>
          <a:prstGeom prst="ellipse">
            <a:avLst/>
          </a:prstGeom>
          <a:solidFill>
            <a:schemeClr val="hlink"/>
          </a:solidFill>
          <a:ln w="25400">
            <a:solidFill>
              <a:schemeClr val="hlink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980255" y="6309375"/>
            <a:ext cx="70866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4456785" y="3006545"/>
            <a:ext cx="381000" cy="884238"/>
            <a:chOff x="7466764" y="4695560"/>
            <a:chExt cx="381836" cy="884120"/>
          </a:xfrm>
        </p:grpSpPr>
        <p:sp>
          <p:nvSpPr>
            <p:cNvPr id="14" name="TextBox 9"/>
            <p:cNvSpPr txBox="1">
              <a:spLocks noChangeArrowheads="1"/>
            </p:cNvSpPr>
            <p:nvPr/>
          </p:nvSpPr>
          <p:spPr bwMode="auto">
            <a:xfrm>
              <a:off x="7466764" y="4695560"/>
              <a:ext cx="381836" cy="461665"/>
            </a:xfrm>
            <a:prstGeom prst="rect">
              <a:avLst/>
            </a:prstGeom>
            <a:gradFill flip="none" rotWithShape="1">
              <a:gsLst>
                <a:gs pos="0">
                  <a:srgbClr val="0033CC">
                    <a:tint val="66000"/>
                    <a:satMod val="160000"/>
                  </a:srgbClr>
                </a:gs>
                <a:gs pos="50000">
                  <a:srgbClr val="0033CC">
                    <a:tint val="44500"/>
                    <a:satMod val="160000"/>
                  </a:srgbClr>
                </a:gs>
                <a:gs pos="100000">
                  <a:srgbClr val="0033CC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400" dirty="0">
                  <a:latin typeface="Arial Narrow" pitchFamily="34" charset="0"/>
                </a:rPr>
                <a:t>A</a:t>
              </a:r>
              <a:endParaRPr lang="en-US" sz="2000" dirty="0">
                <a:latin typeface="Arial Narrow" pitchFamily="34" charset="0"/>
              </a:endParaRPr>
            </a:p>
          </p:txBody>
        </p: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7466764" y="5179570"/>
              <a:ext cx="381836" cy="400110"/>
            </a:xfrm>
            <a:prstGeom prst="rect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000">
                  <a:latin typeface="Arial Narrow" pitchFamily="34" charset="0"/>
                </a:rPr>
                <a:t>B</a:t>
              </a:r>
              <a:endParaRPr lang="en-US" sz="2400"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859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255 C 0.00868 0.00209 0.01736 0.00301 0.02587 0.00093 C 0.02709 0.0007 0.0257 -0.00278 0.02466 -0.0037 C 0.02257 -0.00555 0.01997 -0.00694 0.01754 -0.00694 C 0.0066 -0.00741 -0.00434 -0.00787 -0.01527 -0.00833 C -0.02118 -0.01991 -0.03715 -0.01852 -0.046 -0.01944 C -0.03906 -0.02245 -0.03715 -0.02407 -0.02708 -0.01944 C -0.02586 -0.01898 -0.02708 -0.01481 -0.0283 -0.01458 C -0.03871 -0.0125 -0.04948 -0.01366 -0.06007 -0.01319 C -0.05399 0.01134 -0.02361 -0.00046 -0.00937 -0.01319 C 0.01372 -0.0118 0.02014 -0.0081 0.04115 -0.00995 C 0.0408 -0.0125 0.04132 -0.01597 0.03993 -0.01782 C 0.0382 -0.02014 0.03299 -0.02106 0.03299 -0.02083 C 0.0283 -0.0206 0.02344 -0.01829 0.01875 -0.01944 C 0.01754 -0.01967 0.01875 -0.02384 0.01997 -0.02407 C 0.03212 -0.02616 0.04427 -0.02523 0.05643 -0.02569 C 0.05608 -0.02731 0.05625 -0.0294 0.05521 -0.03032 C 0.0533 -0.03217 0.04827 -0.03356 0.04827 -0.03333 C 0.02223 -0.03217 -0.00816 -0.0287 0.04341 -0.02569 C 0.04375 -0.02245 0.04236 -0.01736 0.04462 -0.0162 C 0.05174 -0.01296 0.05955 -0.01574 0.06702 -0.01458 C 0.06823 -0.01435 0.06476 -0.01342 0.06355 -0.01319 C 0.05764 -0.01227 0.05174 -0.01204 0.04584 -0.01157 C 0.04618 -0.00787 0.0448 -0.00278 0.04705 -0.00069 C 0.05174 0.00347 0.0566 -0.00231 0.0599 -0.00532 C 0.07518 -0.00301 0.07118 -0.00046 0.0882 -0.00208 C 0.07934 -0.01041 0.09254 0.0007 0.07414 -0.00694 C 0.07292 -0.00741 0.07639 -0.00833 0.07761 -0.00833 C 0.08351 -0.00879 0.08941 -0.00833 0.09532 -0.00833 " pathEditMode="relative" rAng="0" ptsTypes="ffffffffffffffffffffffffffffA">
                                      <p:cBhvr>
                                        <p:cTn id="10" dur="5000" fill="hold"/>
                                        <p:tgtEl>
                                          <p:spTgt spid="3420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-1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en-US" dirty="0" smtClean="0"/>
              <a:t>Reduce to previous case via “dense model theorem” </a:t>
            </a:r>
            <a:r>
              <a:rPr lang="en-US" sz="2000" dirty="0" smtClean="0"/>
              <a:t>[MPRV09] </a:t>
            </a:r>
            <a:endParaRPr lang="en-US" dirty="0" smtClean="0"/>
          </a:p>
        </p:txBody>
      </p:sp>
      <p:sp>
        <p:nvSpPr>
          <p:cNvPr id="6" name="Oval 5"/>
          <p:cNvSpPr/>
          <p:nvPr/>
        </p:nvSpPr>
        <p:spPr>
          <a:xfrm>
            <a:off x="5884863" y="266858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/>
              <a:t>z</a:t>
            </a:r>
            <a:endParaRPr lang="en-US" sz="4800" dirty="0"/>
          </a:p>
        </p:txBody>
      </p:sp>
      <p:sp>
        <p:nvSpPr>
          <p:cNvPr id="6861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800" dirty="0" smtClean="0">
                <a:solidFill>
                  <a:schemeClr val="accent1"/>
                </a:solidFill>
              </a:rPr>
              <a:t>Extension to (</a:t>
            </a:r>
            <a:r>
              <a:rPr lang="en-US" sz="4800" dirty="0" smtClean="0">
                <a:solidFill>
                  <a:schemeClr val="accent1"/>
                </a:solidFill>
                <a:latin typeface="Symbol" pitchFamily="18" charset="2"/>
                <a:sym typeface="Symbol" pitchFamily="18" charset="2"/>
              </a:rPr>
              <a:t>,</a:t>
            </a:r>
            <a:r>
              <a:rPr lang="en-US" sz="4800" dirty="0" smtClean="0">
                <a:solidFill>
                  <a:srgbClr val="F125BC"/>
                </a:solidFill>
                <a:latin typeface="Symbol" pitchFamily="18" charset="2"/>
                <a:sym typeface="Symbol" pitchFamily="18" charset="2"/>
              </a:rPr>
              <a:t>d</a:t>
            </a:r>
            <a:r>
              <a:rPr lang="en-US" sz="4800" dirty="0" smtClean="0">
                <a:solidFill>
                  <a:schemeClr val="accent1"/>
                </a:solidFill>
              </a:rPr>
              <a:t>)-</a:t>
            </a:r>
            <a:r>
              <a:rPr lang="en-US" sz="4800" dirty="0" err="1" smtClean="0">
                <a:solidFill>
                  <a:schemeClr val="accent1"/>
                </a:solidFill>
              </a:rPr>
              <a:t>dp</a:t>
            </a:r>
            <a:r>
              <a:rPr lang="en-US" sz="4800" dirty="0" smtClean="0">
                <a:solidFill>
                  <a:schemeClr val="accent1"/>
                </a:solidFill>
              </a:rPr>
              <a:t> mechanisms</a:t>
            </a:r>
          </a:p>
        </p:txBody>
      </p:sp>
      <p:sp>
        <p:nvSpPr>
          <p:cNvPr id="4" name="Oval 3"/>
          <p:cNvSpPr/>
          <p:nvPr/>
        </p:nvSpPr>
        <p:spPr>
          <a:xfrm>
            <a:off x="2076450" y="266065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600">
                <a:solidFill>
                  <a:srgbClr val="FFFFFF"/>
                </a:solidFill>
                <a:cs typeface="Arial" pitchFamily="34" charset="0"/>
              </a:rPr>
              <a:t>Y</a:t>
            </a:r>
          </a:p>
        </p:txBody>
      </p:sp>
      <p:cxnSp>
        <p:nvCxnSpPr>
          <p:cNvPr id="11" name="Curved Connector 10"/>
          <p:cNvCxnSpPr>
            <a:stCxn id="4" idx="7"/>
            <a:endCxn id="6" idx="1"/>
          </p:cNvCxnSpPr>
          <p:nvPr/>
        </p:nvCxnSpPr>
        <p:spPr>
          <a:xfrm rot="16200000" flipH="1">
            <a:off x="4433888" y="1217613"/>
            <a:ext cx="6350" cy="3162300"/>
          </a:xfrm>
          <a:prstGeom prst="curvedConnector3">
            <a:avLst>
              <a:gd name="adj1" fmla="val -4952336"/>
            </a:avLst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stCxn id="6" idx="3"/>
            <a:endCxn id="4" idx="5"/>
          </p:cNvCxnSpPr>
          <p:nvPr/>
        </p:nvCxnSpPr>
        <p:spPr>
          <a:xfrm rot="5400000" flipH="1">
            <a:off x="4433888" y="1863725"/>
            <a:ext cx="6350" cy="3162300"/>
          </a:xfrm>
          <a:prstGeom prst="curvedConnector3">
            <a:avLst>
              <a:gd name="adj1" fmla="val -4952336"/>
            </a:avLst>
          </a:prstGeom>
          <a:ln w="3810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8616" name="TextBox 17"/>
          <p:cNvSpPr txBox="1">
            <a:spLocks noChangeArrowheads="1"/>
          </p:cNvSpPr>
          <p:nvPr/>
        </p:nvSpPr>
        <p:spPr bwMode="auto">
          <a:xfrm>
            <a:off x="3919538" y="1892300"/>
            <a:ext cx="1319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Arial Narrow" pitchFamily="34" charset="0"/>
              </a:rPr>
              <a:t>(</a:t>
            </a:r>
            <a:r>
              <a:rPr lang="en-US" sz="2800">
                <a:latin typeface="Symbol" pitchFamily="18" charset="2"/>
                <a:sym typeface="Symbol" pitchFamily="18" charset="2"/>
              </a:rPr>
              <a:t>, d</a:t>
            </a:r>
            <a:r>
              <a:rPr lang="en-US" sz="2800">
                <a:latin typeface="Arial Narrow" pitchFamily="34" charset="0"/>
              </a:rPr>
              <a:t>)-dp</a:t>
            </a:r>
          </a:p>
        </p:txBody>
      </p:sp>
      <p:sp>
        <p:nvSpPr>
          <p:cNvPr id="68617" name="TextBox 18"/>
          <p:cNvSpPr txBox="1">
            <a:spLocks noChangeArrowheads="1"/>
          </p:cNvSpPr>
          <p:nvPr/>
        </p:nvSpPr>
        <p:spPr bwMode="auto">
          <a:xfrm>
            <a:off x="3919538" y="3313113"/>
            <a:ext cx="1319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Arial Narrow" pitchFamily="34" charset="0"/>
              </a:rPr>
              <a:t>(</a:t>
            </a:r>
            <a:r>
              <a:rPr lang="en-US" sz="2800">
                <a:latin typeface="Symbol" pitchFamily="18" charset="2"/>
                <a:sym typeface="Symbol" pitchFamily="18" charset="2"/>
              </a:rPr>
              <a:t>, d</a:t>
            </a:r>
            <a:r>
              <a:rPr lang="en-US" sz="2800">
                <a:latin typeface="Arial Narrow" pitchFamily="34" charset="0"/>
              </a:rPr>
              <a:t>)-dp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85825" y="3352800"/>
            <a:ext cx="7043738" cy="2303463"/>
            <a:chOff x="884317" y="3352190"/>
            <a:chExt cx="7045745" cy="2304300"/>
          </a:xfrm>
        </p:grpSpPr>
        <p:sp>
          <p:nvSpPr>
            <p:cNvPr id="5" name="Oval 4"/>
            <p:cNvSpPr/>
            <p:nvPr/>
          </p:nvSpPr>
          <p:spPr>
            <a:xfrm>
              <a:off x="3995116" y="4741758"/>
              <a:ext cx="914661" cy="914732"/>
            </a:xfrm>
            <a:prstGeom prst="ellipse">
              <a:avLst/>
            </a:prstGeom>
            <a:solidFill>
              <a:srgbClr val="F125B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dirty="0"/>
                <a:t>Y’</a:t>
              </a:r>
            </a:p>
          </p:txBody>
        </p:sp>
        <p:cxnSp>
          <p:nvCxnSpPr>
            <p:cNvPr id="23" name="Elbow Connector 22"/>
            <p:cNvCxnSpPr>
              <a:stCxn id="4" idx="3"/>
              <a:endCxn id="5" idx="2"/>
            </p:cNvCxnSpPr>
            <p:nvPr/>
          </p:nvCxnSpPr>
          <p:spPr>
            <a:xfrm rot="16200000" flipH="1">
              <a:off x="2222891" y="3426900"/>
              <a:ext cx="1758002" cy="1786447"/>
            </a:xfrm>
            <a:prstGeom prst="bentConnector2">
              <a:avLst/>
            </a:prstGeom>
            <a:ln w="38100">
              <a:solidFill>
                <a:srgbClr val="7030A0"/>
              </a:solidFill>
              <a:prstDash val="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/>
            <p:cNvCxnSpPr>
              <a:endCxn id="5" idx="6"/>
            </p:cNvCxnSpPr>
            <p:nvPr/>
          </p:nvCxnSpPr>
          <p:spPr>
            <a:xfrm rot="10800000" flipV="1">
              <a:off x="4909777" y="3352190"/>
              <a:ext cx="1851552" cy="1846934"/>
            </a:xfrm>
            <a:prstGeom prst="curvedConnector3">
              <a:avLst>
                <a:gd name="adj1" fmla="val -779"/>
              </a:avLst>
            </a:prstGeom>
            <a:ln w="38100">
              <a:solidFill>
                <a:srgbClr val="F125BC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622" name="TextBox 40"/>
            <p:cNvSpPr txBox="1">
              <a:spLocks noChangeArrowheads="1"/>
            </p:cNvSpPr>
            <p:nvPr/>
          </p:nvSpPr>
          <p:spPr bwMode="auto">
            <a:xfrm>
              <a:off x="884317" y="3966670"/>
              <a:ext cx="1319836" cy="523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>
                  <a:solidFill>
                    <a:srgbClr val="7030A0"/>
                  </a:solidFill>
                  <a:latin typeface="Symbol" pitchFamily="18" charset="2"/>
                  <a:sym typeface="Symbol" pitchFamily="18" charset="2"/>
                </a:rPr>
                <a:t>d</a:t>
              </a:r>
              <a:r>
                <a:rPr lang="en-US" sz="2800">
                  <a:latin typeface="Symbol" pitchFamily="18" charset="2"/>
                  <a:sym typeface="Symbol" pitchFamily="18" charset="2"/>
                </a:rPr>
                <a:t> </a:t>
              </a:r>
              <a:r>
                <a:rPr lang="en-US" sz="2800">
                  <a:solidFill>
                    <a:srgbClr val="7030A0"/>
                  </a:solidFill>
                  <a:latin typeface="Arial Narrow" pitchFamily="34" charset="0"/>
                </a:rPr>
                <a:t>- close</a:t>
              </a:r>
            </a:p>
          </p:txBody>
        </p:sp>
        <p:sp>
          <p:nvSpPr>
            <p:cNvPr id="68623" name="TextBox 41"/>
            <p:cNvSpPr txBox="1">
              <a:spLocks noChangeArrowheads="1"/>
            </p:cNvSpPr>
            <p:nvPr/>
          </p:nvSpPr>
          <p:spPr bwMode="auto">
            <a:xfrm>
              <a:off x="6722680" y="4288360"/>
              <a:ext cx="120738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2800">
                  <a:solidFill>
                    <a:srgbClr val="F125BC"/>
                  </a:solidFill>
                  <a:latin typeface="Arial Narrow" pitchFamily="34" charset="0"/>
                </a:rPr>
                <a:t>(</a:t>
              </a:r>
              <a:r>
                <a:rPr lang="en-US" sz="2800">
                  <a:solidFill>
                    <a:srgbClr val="F125BC"/>
                  </a:solidFill>
                  <a:latin typeface="Symbol" pitchFamily="18" charset="2"/>
                  <a:sym typeface="Symbol" pitchFamily="18" charset="2"/>
                </a:rPr>
                <a:t></a:t>
              </a:r>
              <a:r>
                <a:rPr lang="en-US" sz="2800">
                  <a:solidFill>
                    <a:srgbClr val="F125BC"/>
                  </a:solidFill>
                  <a:latin typeface="Arial Narrow" pitchFamily="34" charset="0"/>
                </a:rPr>
                <a:t>,0)-dp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62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Composition Theorem  </a:t>
            </a:r>
            <a:endParaRPr lang="en-US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339350" cy="4937760"/>
              </a:xfrm>
            </p:spPr>
            <p:txBody>
              <a:bodyPr>
                <a:normAutofit fontScale="92500" lnSpcReduction="10000"/>
              </a:bodyPr>
              <a:lstStyle/>
              <a:p>
                <a:pPr marL="274320" lvl="2" indent="-274320">
                  <a:spcBef>
                    <a:spcPts val="600"/>
                  </a:spcBef>
                  <a:buClr>
                    <a:schemeClr val="accent1"/>
                  </a:buClr>
                </a:pP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 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 smtClean="0">
                    <a:ea typeface="Cambria Math"/>
                  </a:rPr>
                  <a:t>: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sz="2400" dirty="0" smtClean="0">
                    <a:ea typeface="Cambria Math"/>
                  </a:rPr>
                  <a:t>-fold composition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400" dirty="0" smtClean="0">
                    <a:ea typeface="Cambria Math"/>
                  </a:rPr>
                  <a:t>-</a:t>
                </a:r>
                <a:r>
                  <a:rPr lang="en-US" sz="2400" dirty="0" err="1" smtClean="0">
                    <a:ea typeface="Cambria Math"/>
                  </a:rPr>
                  <a:t>dp</a:t>
                </a:r>
                <a:r>
                  <a:rPr lang="en-US" sz="2400" dirty="0" smtClean="0">
                    <a:ea typeface="Cambria Math"/>
                  </a:rPr>
                  <a:t> mechanisms is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func>
                          <m:func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  <a:ea typeface="Cambria Math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/>
                                        <a:ea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𝛿</m:t>
                                        </m:r>
                                      </m:e>
                                      <m:sup>
                                        <m:r>
                                          <a:rPr lang="en-US" sz="2400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</m:func>
                      </m:e>
                    </m:ra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𝜖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 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′)</m:t>
                    </m:r>
                  </m:oMath>
                </a14:m>
                <a:r>
                  <a:rPr lang="en-US" sz="2400" dirty="0" smtClean="0">
                    <a:ea typeface="Cambria Math"/>
                  </a:rPr>
                  <a:t>-dp</a:t>
                </a:r>
              </a:p>
              <a:p>
                <a:pPr marL="274320" lvl="2" indent="-274320">
                  <a:spcBef>
                    <a:spcPts val="600"/>
                  </a:spcBef>
                  <a:buClr>
                    <a:schemeClr val="accent1"/>
                  </a:buClr>
                </a:pPr>
                <a:endParaRPr lang="en-US" sz="2400" dirty="0" smtClean="0"/>
              </a:p>
              <a:p>
                <a:r>
                  <a:rPr lang="en-US" dirty="0"/>
                  <a:t>What is Bob’s lifetime exposure risk?</a:t>
                </a:r>
              </a:p>
              <a:p>
                <a:pPr lvl="1"/>
                <a:r>
                  <a:rPr lang="en-US" dirty="0" err="1"/>
                  <a:t>Eg</a:t>
                </a:r>
                <a:r>
                  <a:rPr lang="en-US" dirty="0"/>
                  <a:t>, 10,000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dirty="0"/>
                  <a:t>dp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𝜖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dirty="0" err="1"/>
                  <a:t>dp</a:t>
                </a:r>
                <a:r>
                  <a:rPr lang="en-US" dirty="0"/>
                  <a:t> </a:t>
                </a:r>
                <a:r>
                  <a:rPr lang="en-US" dirty="0" smtClean="0"/>
                  <a:t>databases, for lifetime cost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(1,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′)</m:t>
                    </m:r>
                  </m:oMath>
                </a14:m>
                <a:r>
                  <a:rPr lang="en-US" dirty="0" smtClean="0"/>
                  <a:t>-dp</a:t>
                </a:r>
                <a:endParaRPr lang="en-US" dirty="0"/>
              </a:p>
              <a:p>
                <a:pPr lvl="1"/>
                <a:r>
                  <a:rPr lang="en-US" dirty="0"/>
                  <a:t>What should be the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 smtClean="0"/>
                  <a:t>?</a:t>
                </a:r>
              </a:p>
              <a:p>
                <a:pPr lvl="1"/>
                <a:r>
                  <a:rPr lang="en-US" dirty="0" smtClean="0"/>
                  <a:t>1/801</a:t>
                </a:r>
              </a:p>
              <a:p>
                <a:pPr lvl="1"/>
                <a:r>
                  <a:rPr lang="en-US" dirty="0" smtClean="0"/>
                  <a:t>OMG, that is small!  Can we do better</a:t>
                </a:r>
                <a:r>
                  <a:rPr lang="en-US" dirty="0"/>
                  <a:t>?</a:t>
                </a:r>
                <a:endParaRPr lang="en-US" dirty="0" smtClean="0"/>
              </a:p>
              <a:p>
                <a:r>
                  <a:rPr lang="en-US" dirty="0" smtClean="0"/>
                  <a:t>Can answer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7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𝑂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low-sensitivity queries with distortion o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 smtClean="0"/>
                  <a:t>)</a:t>
                </a:r>
              </a:p>
              <a:p>
                <a:pPr lvl="1"/>
                <a:r>
                  <a:rPr lang="en-US" dirty="0" smtClean="0"/>
                  <a:t>Tight [Dinur-Nissim’03 &amp;ff.]</a:t>
                </a:r>
              </a:p>
              <a:p>
                <a:r>
                  <a:rPr lang="en-US" dirty="0" smtClean="0"/>
                  <a:t>Can answer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7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𝑂</m:t>
                        </m:r>
                      </m:e>
                    </m:acc>
                    <m:r>
                      <a:rPr lang="en-US" sz="2700" b="0" i="1" smtClean="0">
                        <a:latin typeface="Cambria Math"/>
                        <a:ea typeface="Cambria Math"/>
                      </a:rPr>
                      <m:t>(</m:t>
                    </m:r>
                    <m:sSup>
                      <m:sSupPr>
                        <m:ctrlPr>
                          <a:rPr lang="en-US" sz="27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e>
                      <m:sup>
                        <m:r>
                          <a:rPr lang="en-US" sz="27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7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low-sensitivity queries with distortion o(n)</a:t>
                </a:r>
                <a:endParaRPr lang="en-US" dirty="0"/>
              </a:p>
              <a:p>
                <a:pPr lvl="1"/>
                <a:r>
                  <a:rPr lang="en-US" sz="2400" dirty="0" smtClean="0">
                    <a:cs typeface="Calibri" pitchFamily="34" charset="0"/>
                  </a:rPr>
                  <a:t>Tight?  No.  And Yes.</a:t>
                </a:r>
                <a:endParaRPr lang="en-US" sz="2400" dirty="0">
                  <a:cs typeface="Calibri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339350" cy="4937760"/>
              </a:xfrm>
              <a:blipFill rotWithShape="1">
                <a:blip r:embed="rId2"/>
                <a:stretch>
                  <a:fillRect l="-439" t="-1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29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78320"/>
            <a:ext cx="8229600" cy="518467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Part 1: Basics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Smoking causes cancer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Definition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Laplace mechanism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Simple composition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Histogram example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Advanced composition</a:t>
            </a:r>
          </a:p>
          <a:p>
            <a:r>
              <a:rPr lang="en-US" dirty="0" smtClean="0"/>
              <a:t>Part 2: Many Queries</a:t>
            </a:r>
          </a:p>
          <a:p>
            <a:pPr lvl="1"/>
            <a:r>
              <a:rPr lang="en-US" dirty="0" smtClean="0"/>
              <a:t>Sparse Vector</a:t>
            </a:r>
          </a:p>
          <a:p>
            <a:pPr lvl="1"/>
            <a:r>
              <a:rPr lang="en-US" dirty="0" smtClean="0"/>
              <a:t>Multiplicative Weights </a:t>
            </a:r>
          </a:p>
          <a:p>
            <a:pPr lvl="1"/>
            <a:r>
              <a:rPr lang="en-US" dirty="0" smtClean="0"/>
              <a:t>Boosting for queries </a:t>
            </a:r>
          </a:p>
          <a:p>
            <a:r>
              <a:rPr lang="en-US" dirty="0" smtClean="0"/>
              <a:t>Part 3: Techniques</a:t>
            </a:r>
          </a:p>
          <a:p>
            <a:pPr lvl="1"/>
            <a:r>
              <a:rPr lang="en-US" dirty="0" smtClean="0"/>
              <a:t>Exponential mechanism and application</a:t>
            </a:r>
          </a:p>
          <a:p>
            <a:pPr lvl="1"/>
            <a:r>
              <a:rPr lang="en-US" dirty="0"/>
              <a:t>Subsample-and-Aggregate</a:t>
            </a:r>
          </a:p>
          <a:p>
            <a:pPr lvl="1"/>
            <a:r>
              <a:rPr lang="en-US" dirty="0"/>
              <a:t>Propose-Test-Release</a:t>
            </a:r>
          </a:p>
          <a:p>
            <a:pPr lvl="1"/>
            <a:r>
              <a:rPr lang="en-US" dirty="0" smtClean="0"/>
              <a:t>Application of S&amp;A and PTR combined</a:t>
            </a:r>
          </a:p>
          <a:p>
            <a:r>
              <a:rPr lang="en-US" dirty="0" smtClean="0"/>
              <a:t>Future Directions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Outline</a:t>
            </a:r>
            <a:endParaRPr lang="en-US" sz="4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6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</a:rPr>
              <a:t>Many Queries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Sparse Vector; Private Multiplicative Weights, Boosting for Queries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24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9010058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2/3</m:t>
                                  </m:r>
                                </m:sup>
                              </m:sSup>
                            </m:oMath>
                          </a14:m>
                          <a:endParaRPr lang="en-US" baseline="0" dirty="0" smtClean="0"/>
                        </a:p>
                        <a:p>
                          <a:pPr algn="ctr"/>
                          <a:r>
                            <a:rPr lang="en-US" baseline="0" dirty="0" smtClean="0"/>
                            <a:t>[Blum-Ligett-Roth’08]</a:t>
                          </a:r>
                        </a:p>
                        <a:p>
                          <a:pPr algn="ctr"/>
                          <a:r>
                            <a:rPr lang="en-US" baseline="0" dirty="0" smtClean="0"/>
                            <a:t>Runtime Exponential in |U|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𝜖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,0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/>
                            <a:t>-dp</a:t>
                          </a:r>
                        </a:p>
                        <a:p>
                          <a:pPr algn="ctr"/>
                          <a:endParaRPr lang="en-US" baseline="0" dirty="0" smtClean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[D.-Rothblum-Vadhan‘10]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Runtime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Exp</a:t>
                          </a:r>
                          <a:r>
                            <a:rPr lang="en-US" baseline="0" dirty="0" smtClean="0"/>
                            <a:t>(|U|)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[Hardt-Rothblum’10]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aseline="0" dirty="0" smtClean="0"/>
                            <a:t>Runtime Polynomial in |U|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9010058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45110" r="-71070" b="-889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000" t="-45110" b="-88959"/>
                          </a:stretch>
                        </a:blipFill>
                      </a:tcPr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163121" r="-710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91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Caveat: Omitting </a:t>
            </a:r>
            <a:r>
              <a:rPr lang="en-US" dirty="0" err="1" smtClean="0"/>
              <a:t>polylog</a:t>
            </a:r>
            <a:r>
              <a:rPr lang="en-US" dirty="0" smtClean="0"/>
              <a:t>(various things, some of them big) terms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Error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1/2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algn="ctr"/>
                <a:r>
                  <a:rPr lang="en-US" dirty="0" smtClean="0"/>
                  <a:t>[</a:t>
                </a:r>
                <a:r>
                  <a:rPr lang="en-US" dirty="0" err="1" smtClean="0"/>
                  <a:t>Hardt-Rothblum</a:t>
                </a:r>
                <a:r>
                  <a:rPr lang="en-US" dirty="0" smtClean="0"/>
                  <a:t>]</a:t>
                </a:r>
                <a:endParaRPr lang="en-US" dirty="0"/>
              </a:p>
              <a:p>
                <a:pPr algn="ctr"/>
                <a:r>
                  <a:rPr lang="en-US" dirty="0"/>
                  <a:t>Runtime </a:t>
                </a:r>
                <a:r>
                  <a:rPr lang="en-US" dirty="0" err="1" smtClean="0"/>
                  <a:t>Exp</a:t>
                </a:r>
                <a:r>
                  <a:rPr lang="en-US" dirty="0" smtClean="0"/>
                  <a:t>(|U|)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blipFill rotWithShape="1">
                <a:blip r:embed="rId4"/>
                <a:stretch>
                  <a:fillRect t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824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Known barriers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Error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1/2</m:t>
                        </m:r>
                      </m:sup>
                    </m:sSup>
                  </m:oMath>
                </a14:m>
                <a:r>
                  <a:rPr lang="en-US" dirty="0" smtClean="0"/>
                  <a:t> cannot be improved</a:t>
                </a:r>
              </a:p>
              <a:p>
                <a:pPr lvl="1"/>
                <a:r>
                  <a:rPr lang="en-US" dirty="0" smtClean="0"/>
                  <a:t>Reconstruction Attacks </a:t>
                </a:r>
              </a:p>
              <a:p>
                <a:pPr lvl="2"/>
                <a:r>
                  <a:rPr lang="en-US" dirty="0"/>
                  <a:t>[</a:t>
                </a:r>
                <a:r>
                  <a:rPr lang="en-US" dirty="0" smtClean="0"/>
                  <a:t>Dinur-Nissm’03, Dwork-McSherry-Talwar’05, Dwork-Yekhanin’08, De’11]</a:t>
                </a:r>
              </a:p>
              <a:p>
                <a:pPr lvl="2"/>
                <a:r>
                  <a:rPr lang="en-US" dirty="0" smtClean="0"/>
                  <a:t>Kick in once error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𝑜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−1/2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n-US" dirty="0" smtClean="0"/>
              </a:p>
              <a:p>
                <a:pPr lvl="2"/>
                <a:endParaRPr lang="en-US" dirty="0" smtClean="0"/>
              </a:p>
              <a:p>
                <a:r>
                  <a:rPr lang="en-US" dirty="0" smtClean="0"/>
                  <a:t>Runtime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|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𝑈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|</m:t>
                        </m:r>
                      </m:e>
                    </m:d>
                  </m:oMath>
                </a14:m>
                <a:r>
                  <a:rPr lang="en-US" dirty="0" smtClean="0"/>
                  <a:t> cannot (so easily) be improved</a:t>
                </a:r>
              </a:p>
              <a:p>
                <a:pPr lvl="1"/>
                <a:r>
                  <a:rPr lang="en-US" dirty="0" smtClean="0"/>
                  <a:t>Crypto-based hardness results for releasing (privacy-preserving) synthetic data</a:t>
                </a:r>
                <a:endParaRPr lang="en-US" i="1" dirty="0" smtClean="0"/>
              </a:p>
              <a:p>
                <a:pPr lvl="2"/>
                <a:r>
                  <a:rPr lang="en-US" dirty="0" smtClean="0"/>
                  <a:t>[Dwork-Naor-Reingold-Rothblum-Vadhan’09,Ullman-Vadhan’10]</a:t>
                </a:r>
                <a:endParaRPr lang="en-US" i="1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53000"/>
              </a:xfrm>
              <a:blipFill rotWithShape="1">
                <a:blip r:embed="rId2"/>
                <a:stretch>
                  <a:fillRect l="-593" t="-8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132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2"/>
                </a:solidFill>
              </a:rPr>
              <a:t>NOT Encyclopedic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 Whole sub-areas omitted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263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Sparse Vector  </a:t>
            </a:r>
            <a:endParaRPr lang="en-US" sz="4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229600" cy="4925973"/>
              </a:xfrm>
            </p:spPr>
            <p:txBody>
              <a:bodyPr/>
              <a:lstStyle/>
              <a:p>
                <a:r>
                  <a:rPr lang="en-US" dirty="0" smtClean="0"/>
                  <a:t>Database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# Queries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  <m:r>
                      <a:rPr lang="en-US" b="0" i="1" smtClean="0">
                        <a:latin typeface="Cambria Math"/>
                      </a:rPr>
                      <m:t>≫</m:t>
                    </m:r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b="0" dirty="0" smtClean="0"/>
                  <a:t>, </a:t>
                </a:r>
                <a:r>
                  <a:rPr lang="en-US" b="0" dirty="0" err="1" smtClean="0"/>
                  <a:t>eg</a:t>
                </a:r>
                <a:r>
                  <a:rPr lang="en-US" b="0" dirty="0" smtClean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𝑚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b="0" dirty="0" smtClean="0"/>
                  <a:t>super-polynomial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# “Significant” Queries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𝑘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lvl="1"/>
                <a:r>
                  <a:rPr lang="en-US" dirty="0" smtClean="0"/>
                  <a:t>For now: Counting queries only</a:t>
                </a:r>
              </a:p>
              <a:p>
                <a:pPr lvl="1"/>
                <a:r>
                  <a:rPr lang="en-US" dirty="0" smtClean="0"/>
                  <a:t>Significant: count exceeds publicly known threshold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𝑇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Goal: Find, and optionally release, counts for significant queries, </a:t>
                </a:r>
                <a:r>
                  <a:rPr lang="en-US" i="1" dirty="0" smtClean="0"/>
                  <a:t>paying only for significant queries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229600" cy="4925973"/>
              </a:xfrm>
              <a:blipFill rotWithShape="1">
                <a:blip r:embed="rId2"/>
                <a:stretch>
                  <a:fillRect l="-593" t="-1114" r="-1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242651" y="4841634"/>
            <a:ext cx="6477000" cy="546021"/>
            <a:chOff x="1242651" y="5791200"/>
            <a:chExt cx="6477000" cy="546021"/>
          </a:xfrm>
        </p:grpSpPr>
        <p:cxnSp>
          <p:nvCxnSpPr>
            <p:cNvPr id="5" name="Straight Arrow Connector 4"/>
            <p:cNvCxnSpPr/>
            <p:nvPr/>
          </p:nvCxnSpPr>
          <p:spPr>
            <a:xfrm>
              <a:off x="1242651" y="5867400"/>
              <a:ext cx="64770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/>
            <p:nvPr/>
          </p:nvSpPr>
          <p:spPr>
            <a:xfrm>
              <a:off x="1295400" y="5791200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524000" y="5791200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7526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9812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193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4479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670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8956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1242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52800" y="5791200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5909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195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038600" y="5791200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2672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4958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244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9625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1911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410200" y="5791200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38800" y="5791200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867400" y="5791200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096000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3341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562725" y="5791200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781800" y="5800725"/>
              <a:ext cx="152400" cy="152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010400" y="5800725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248525" y="5800725"/>
              <a:ext cx="152400" cy="152400"/>
            </a:xfrm>
            <a:prstGeom prst="rect">
              <a:avLst/>
            </a:prstGeom>
            <a:solidFill>
              <a:srgbClr val="FF7D8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133600" y="5953125"/>
              <a:ext cx="1175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insignificant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495675" y="5960507"/>
              <a:ext cx="574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insig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303165" y="5967889"/>
              <a:ext cx="1175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insignificant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170860" y="5967889"/>
              <a:ext cx="574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insig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975103" y="5967889"/>
              <a:ext cx="574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insig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6933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>
                <a:solidFill>
                  <a:srgbClr val="236C91"/>
                </a:solidFill>
                <a:latin typeface="Arial Narrow" pitchFamily="34" charset="0"/>
                <a:cs typeface="Arial" pitchFamily="34" charset="0"/>
              </a:rPr>
              <a:t>Algorithm and Privacy Analysis</a:t>
            </a:r>
            <a:endParaRPr lang="en-US" sz="4800" dirty="0">
              <a:solidFill>
                <a:srgbClr val="236C91"/>
              </a:solidFill>
              <a:latin typeface="Arial Narrow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43200" y="1600201"/>
                <a:ext cx="5715000" cy="2514599"/>
              </a:xfr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Algorithm: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When </a:t>
                </a:r>
                <a:r>
                  <a:rPr lang="en-US" dirty="0"/>
                  <a:t>given 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)≤</m:t>
                    </m:r>
                    <m:r>
                      <a:rPr lang="en-US" i="1">
                        <a:latin typeface="Cambria Math"/>
                      </a:rPr>
                      <m:t>𝑇</m:t>
                    </m:r>
                  </m:oMath>
                </a14:m>
                <a:r>
                  <a:rPr lang="en-US" dirty="0"/>
                  <a:t>: 		</a:t>
                </a:r>
                <a:r>
                  <a:rPr lang="en-US" dirty="0" smtClean="0"/>
                  <a:t>[insignificant]</a:t>
                </a:r>
                <a:endParaRPr lang="en-US" dirty="0"/>
              </a:p>
              <a:p>
                <a:pPr lvl="1"/>
                <a:r>
                  <a:rPr lang="en-US" dirty="0"/>
                  <a:t>Output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⊥</m:t>
                    </m:r>
                  </m:oMath>
                </a14:m>
                <a:endParaRPr lang="en-US" dirty="0"/>
              </a:p>
              <a:p>
                <a:r>
                  <a:rPr lang="en-US" dirty="0"/>
                  <a:t>Otherwise 		</a:t>
                </a:r>
                <a:r>
                  <a:rPr lang="en-US" dirty="0" smtClean="0"/>
                  <a:t>[significant]</a:t>
                </a:r>
                <a:endParaRPr lang="en-US" dirty="0"/>
              </a:p>
              <a:p>
                <a:pPr lvl="1"/>
                <a:r>
                  <a:rPr lang="en-US" dirty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𝐿𝑎𝑝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43200" y="1600201"/>
                <a:ext cx="5715000" cy="2514599"/>
              </a:xfrm>
              <a:blipFill rotWithShape="1">
                <a:blip r:embed="rId2"/>
                <a:stretch>
                  <a:fillRect l="-1809" t="-4589" b="-483"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457200" y="4465637"/>
                <a:ext cx="8229600" cy="18589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>
                    <a:solidFill>
                      <a:prstClr val="black"/>
                    </a:solidFill>
                  </a:rPr>
                  <a:t>First attempt: It’s obvious, right?</a:t>
                </a:r>
              </a:p>
              <a:p>
                <a:pPr lvl="1"/>
                <a:r>
                  <a:rPr lang="en-US" dirty="0" smtClean="0">
                    <a:solidFill>
                      <a:prstClr val="black"/>
                    </a:solidFill>
                  </a:rPr>
                  <a:t>Number of significant  queries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𝑘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⇒ ≤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𝑘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invocations of Laplace mechanism</a:t>
                </a:r>
              </a:p>
              <a:p>
                <a:pPr lvl="1"/>
                <a:r>
                  <a:rPr lang="en-US" dirty="0" smtClean="0">
                    <a:solidFill>
                      <a:prstClr val="black"/>
                    </a:solidFill>
                  </a:rPr>
                  <a:t>Can choose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𝜎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so as to get error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1/2</m:t>
                        </m:r>
                      </m:sup>
                    </m:sSup>
                  </m:oMath>
                </a14:m>
                <a:endParaRPr lang="en-US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465637"/>
                <a:ext cx="8229600" cy="1858963"/>
              </a:xfrm>
              <a:prstGeom prst="rect">
                <a:avLst/>
              </a:prstGeom>
              <a:blipFill rotWithShape="1">
                <a:blip r:embed="rId3"/>
                <a:stretch>
                  <a:fillRect l="-1481" t="-6557" r="-2222" b="-2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ular Callout 4"/>
          <p:cNvSpPr/>
          <p:nvPr/>
        </p:nvSpPr>
        <p:spPr>
          <a:xfrm>
            <a:off x="258024" y="1757793"/>
            <a:ext cx="2057400" cy="1325562"/>
          </a:xfrm>
          <a:prstGeom prst="wedgeRectCallout">
            <a:avLst>
              <a:gd name="adj1" fmla="val 83457"/>
              <a:gd name="adj2" fmla="val 1332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Caution: Conditional branch leaks private information!</a:t>
            </a:r>
            <a:endParaRPr 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ular Callout 5"/>
              <p:cNvSpPr/>
              <p:nvPr/>
            </p:nvSpPr>
            <p:spPr>
              <a:xfrm>
                <a:off x="258024" y="3098219"/>
                <a:ext cx="2057400" cy="906856"/>
              </a:xfrm>
              <a:prstGeom prst="wedgeRectCallout">
                <a:avLst>
                  <a:gd name="adj1" fmla="val 197868"/>
                  <a:gd name="adj2" fmla="val -103480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prstClr val="black"/>
                    </a:solidFill>
                  </a:rPr>
                  <a:t>Need noisy threshold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𝑇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𝐿𝑎𝑝</m:t>
                    </m:r>
                    <m:d>
                      <m:d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𝜎</m:t>
                        </m:r>
                      </m:e>
                    </m:d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24" y="3098219"/>
                <a:ext cx="2057400" cy="906856"/>
              </a:xfrm>
              <a:prstGeom prst="wedgeRectCallout">
                <a:avLst>
                  <a:gd name="adj1" fmla="val 197868"/>
                  <a:gd name="adj2" fmla="val -103480"/>
                </a:avLst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492250" y="1086295"/>
            <a:ext cx="2457920" cy="9144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[</a:t>
            </a:r>
            <a:r>
              <a:rPr lang="en-US" sz="2400" dirty="0" err="1" smtClean="0"/>
              <a:t>Hardt-Rothblum</a:t>
            </a:r>
            <a:r>
              <a:rPr lang="en-US" sz="2400" dirty="0" smtClean="0"/>
              <a:t>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548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43200" y="1600201"/>
                <a:ext cx="5715000" cy="2514599"/>
              </a:xfr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Algorithm: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When </a:t>
                </a:r>
                <a:r>
                  <a:rPr lang="en-US" dirty="0"/>
                  <a:t>given 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:</a:t>
                </a:r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)≤</m:t>
                    </m:r>
                    <m:r>
                      <a:rPr lang="en-US" i="1">
                        <a:latin typeface="Cambria Math"/>
                      </a:rPr>
                      <m:t>𝑇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𝜎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: 		</a:t>
                </a:r>
                <a:r>
                  <a:rPr lang="en-US" dirty="0" smtClean="0"/>
                  <a:t>[insignificant]</a:t>
                </a:r>
                <a:endParaRPr lang="en-US" dirty="0"/>
              </a:p>
              <a:p>
                <a:pPr lvl="1"/>
                <a:r>
                  <a:rPr lang="en-US" dirty="0"/>
                  <a:t>Output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⊥</m:t>
                    </m:r>
                  </m:oMath>
                </a14:m>
                <a:endParaRPr lang="en-US" dirty="0"/>
              </a:p>
              <a:p>
                <a:r>
                  <a:rPr lang="en-US" dirty="0"/>
                  <a:t>Otherwise 		</a:t>
                </a:r>
                <a:r>
                  <a:rPr lang="en-US" dirty="0" smtClean="0"/>
                  <a:t>                      [significant]</a:t>
                </a:r>
                <a:endParaRPr lang="en-US" dirty="0"/>
              </a:p>
              <a:p>
                <a:pPr lvl="1"/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𝐿𝑎𝑝</m:t>
                    </m:r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43200" y="1600201"/>
                <a:ext cx="5715000" cy="2514599"/>
              </a:xfrm>
              <a:blipFill rotWithShape="1">
                <a:blip r:embed="rId2"/>
                <a:stretch>
                  <a:fillRect l="-1170" t="-3623"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4465637"/>
            <a:ext cx="8229600" cy="1858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Intuition: counts far below T leak nothing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Only charge for noisy counts in this range: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035800" y="5625710"/>
            <a:ext cx="2647439" cy="952500"/>
            <a:chOff x="5563111" y="2609851"/>
            <a:chExt cx="2647439" cy="952500"/>
          </a:xfrm>
        </p:grpSpPr>
        <p:sp>
          <p:nvSpPr>
            <p:cNvPr id="11" name="Rectangle 10"/>
            <p:cNvSpPr/>
            <p:nvPr/>
          </p:nvSpPr>
          <p:spPr>
            <a:xfrm>
              <a:off x="5715000" y="3143251"/>
              <a:ext cx="2495550" cy="304800"/>
            </a:xfrm>
            <a:prstGeom prst="rect">
              <a:avLst/>
            </a:prstGeom>
            <a:pattFill prst="dk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5563111" y="2609851"/>
              <a:ext cx="380489" cy="952500"/>
              <a:chOff x="5563111" y="2609851"/>
              <a:chExt cx="380489" cy="952500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V="1">
                <a:off x="5943600" y="2609851"/>
                <a:ext cx="0" cy="9525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5563111" y="2623529"/>
                    <a:ext cx="38048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" name="TextBox 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563111" y="2623529"/>
                    <a:ext cx="380489" cy="369332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40100" y="5647790"/>
                <a:ext cx="62709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∞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0100" y="5647790"/>
                <a:ext cx="627095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ular Callout 14"/>
          <p:cNvSpPr/>
          <p:nvPr/>
        </p:nvSpPr>
        <p:spPr>
          <a:xfrm>
            <a:off x="258024" y="1623965"/>
            <a:ext cx="2057400" cy="1325562"/>
          </a:xfrm>
          <a:prstGeom prst="wedgeRectCallout">
            <a:avLst>
              <a:gd name="adj1" fmla="val 83457"/>
              <a:gd name="adj2" fmla="val 1332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Caution: Conditional branch leaks private information!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09600" y="24138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dirty="0" smtClean="0">
                <a:solidFill>
                  <a:srgbClr val="236C91"/>
                </a:solidFill>
                <a:latin typeface="Arial Narrow" pitchFamily="34" charset="0"/>
                <a:cs typeface="Arial" pitchFamily="34" charset="0"/>
              </a:rPr>
              <a:t>Algorithm and Privacy Analysis</a:t>
            </a:r>
            <a:endParaRPr lang="en-US" sz="4800" dirty="0">
              <a:solidFill>
                <a:srgbClr val="236C91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17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0" y="533400"/>
                <a:ext cx="73914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>
                    <a:solidFill>
                      <a:prstClr val="black"/>
                    </a:solidFill>
                  </a:rPr>
                  <a:t>Let </a:t>
                </a:r>
                <a:endParaRPr lang="en-US" sz="2800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′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denote adjacent databases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denote distribution on transcripts on input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en-US" sz="2800" dirty="0" smtClean="0">
                  <a:solidFill>
                    <a:prstClr val="black"/>
                  </a:solidFill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denote distribution on transcripts on input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′</m:t>
                    </m:r>
                  </m:oMath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533400"/>
                <a:ext cx="7391400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649" t="-3030" b="-8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619125" y="2895600"/>
                <a:ext cx="8229600" cy="22098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>
                  <a:buFont typeface="Arial"/>
                  <a:buAutoNum type="arabicPeriod"/>
                </a:pPr>
                <a:r>
                  <a:rPr lang="en-US" dirty="0" smtClean="0">
                    <a:solidFill>
                      <a:prstClr val="black"/>
                    </a:solidFill>
                  </a:rPr>
                  <a:t>Sample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𝑣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∼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</m:oMath>
                </a14:m>
                <a:endParaRPr lang="en-US" dirty="0" smtClean="0">
                  <a:solidFill>
                    <a:prstClr val="black"/>
                  </a:solidFill>
                </a:endParaRPr>
              </a:p>
              <a:p>
                <a:pPr marL="514350" indent="-514350">
                  <a:buFont typeface="Arial"/>
                  <a:buAutoNum type="arabicPeriod"/>
                </a:pPr>
                <a:r>
                  <a:rPr lang="en-US" dirty="0" smtClean="0">
                    <a:solidFill>
                      <a:prstClr val="black"/>
                    </a:solidFill>
                  </a:rPr>
                  <a:t>Consider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𝑋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	</a:t>
                </a:r>
              </a:p>
              <a:p>
                <a:pPr marL="514350" indent="-514350">
                  <a:buFont typeface="Arial"/>
                  <a:buAutoNum type="arabicPeriod"/>
                </a:pPr>
                <a:r>
                  <a:rPr lang="en-US" dirty="0" smtClean="0">
                    <a:solidFill>
                      <a:prstClr val="black"/>
                    </a:solidFill>
                  </a:rPr>
                  <a:t>Show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𝑋</m:t>
                            </m:r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&gt;</m:t>
                            </m:r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𝜖</m:t>
                            </m:r>
                          </m:e>
                        </m:d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≤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𝛿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.</m:t>
                        </m:r>
                      </m:e>
                    </m:func>
                  </m:oMath>
                </a14:m>
                <a:endParaRPr lang="en-US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25" y="2895600"/>
                <a:ext cx="8229600" cy="2209800"/>
              </a:xfrm>
              <a:prstGeom prst="rect">
                <a:avLst/>
              </a:prstGeom>
              <a:blipFill rotWithShape="1">
                <a:blip r:embed="rId3"/>
                <a:stretch>
                  <a:fillRect l="-2000" t="-3857" b="-4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57225" y="5334000"/>
                <a:ext cx="709348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prstClr val="black"/>
                    </a:solidFill>
                  </a:rPr>
                  <a:t>Fact: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 (3) implies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𝜖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prstClr val="black"/>
                    </a:solidFill>
                  </a:rPr>
                  <a:t>-differential 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privacy</a:t>
                </a:r>
                <a:endParaRPr lang="en-US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25" y="5334000"/>
                <a:ext cx="7093480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2236" t="-12500" r="-1118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510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619125" y="1066800"/>
                <a:ext cx="8229600" cy="2286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dirty="0" smtClean="0">
                    <a:solidFill>
                      <a:prstClr val="black"/>
                    </a:solidFill>
                  </a:rPr>
                  <a:t>Write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𝑋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𝑄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𝑣</m:t>
                                </m:r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  <m:t>)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as</a:t>
                </a:r>
              </a:p>
              <a:p>
                <a:pPr marL="0" indent="0"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𝑃</m:t>
                                      </m:r>
                                      <m:d>
                                        <m:dPr>
                                          <m:ctrlPr>
                                            <a:rPr lang="en-US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𝑣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 smtClean="0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e>
                                        <m:e>
                                          <m:r>
                                            <a:rPr lang="en-US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h𝑖𝑠𝑡𝑜𝑟𝑦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𝑄</m:t>
                                      </m:r>
                                      <m:r>
                                        <a:rPr lang="en-US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𝑣</m:t>
                                          </m:r>
                                        </m:e>
                                        <m:sub>
                                          <m:r>
                                            <a:rPr lang="en-US" i="1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|</m:t>
                                      </m:r>
                                      <m:r>
                                        <a:rPr lang="en-US" i="1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h𝑖𝑠𝑡𝑜𝑟𝑦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25" y="1066800"/>
                <a:ext cx="8229600" cy="2286000"/>
              </a:xfrm>
              <a:prstGeom prst="rect">
                <a:avLst/>
              </a:prstGeom>
              <a:blipFill rotWithShape="1">
                <a:blip r:embed="rId3"/>
                <a:stretch>
                  <a:fillRect l="-1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3737523" y="2895600"/>
            <a:ext cx="5025477" cy="847130"/>
            <a:chOff x="3737523" y="2895600"/>
            <a:chExt cx="5025477" cy="847130"/>
          </a:xfrm>
        </p:grpSpPr>
        <p:sp>
          <p:nvSpPr>
            <p:cNvPr id="6" name="Left Brace 5"/>
            <p:cNvSpPr/>
            <p:nvPr/>
          </p:nvSpPr>
          <p:spPr>
            <a:xfrm rot="16200000">
              <a:off x="5286004" y="1347119"/>
              <a:ext cx="375940" cy="3472902"/>
            </a:xfrm>
            <a:prstGeom prst="lef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943350" y="3281065"/>
                  <a:ext cx="48196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𝑋</m:t>
                          </m:r>
                        </m:e>
                        <m:sub>
                          <m: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a14:m>
                  <a:r>
                    <a:rPr lang="en-US" sz="2400" dirty="0" smtClean="0">
                      <a:solidFill>
                        <a:prstClr val="black"/>
                      </a:solidFill>
                    </a:rPr>
                    <a:t> “privacy loss in round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</m:oMath>
                  </a14:m>
                  <a:r>
                    <a:rPr lang="en-US" sz="2400" dirty="0" smtClean="0">
                      <a:solidFill>
                        <a:prstClr val="black"/>
                      </a:solidFill>
                    </a:rPr>
                    <a:t>”</a:t>
                  </a:r>
                  <a:endParaRPr lang="en-US" sz="2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3350" y="3281065"/>
                  <a:ext cx="4819650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379" t="-10526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70925" y="4343400"/>
                <a:ext cx="556581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smtClean="0">
                    <a:solidFill>
                      <a:prstClr val="black"/>
                    </a:solidFill>
                  </a:rPr>
                  <a:t>Define </a:t>
                </a:r>
                <a:r>
                  <a:rPr lang="en-US" sz="2800" b="1" dirty="0" smtClean="0">
                    <a:solidFill>
                      <a:srgbClr val="1F497D"/>
                    </a:solidFill>
                  </a:rPr>
                  <a:t>borderline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1F497D"/>
                    </a:solidFill>
                  </a:rPr>
                  <a:t>on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noise</a:t>
                </a:r>
                <a:endParaRPr lang="en-US" sz="2800" dirty="0" smtClean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US" sz="2800" dirty="0" smtClean="0">
                    <a:solidFill>
                      <a:prstClr val="black"/>
                    </a:solidFill>
                  </a:rPr>
                  <a:t>as “a potential query release 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”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0925" y="4343400"/>
                <a:ext cx="5565818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643" t="-5769" r="-1752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57964" y="5562600"/>
                <a:ext cx="70575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 smtClean="0">
                    <a:solidFill>
                      <a:prstClr val="black"/>
                    </a:solidFill>
                  </a:rPr>
                  <a:t>Analyze privacy loss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𝑋</m:t>
                        </m:r>
                      </m:e>
                      <m:sub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>
                    <a:solidFill>
                      <a:prstClr val="black"/>
                    </a:solidFill>
                  </a:rPr>
                  <a:t> inside and outside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964" y="5562600"/>
                <a:ext cx="7057574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1296" t="-10588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664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52950" y="703646"/>
                <a:ext cx="4113425" cy="57467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Borderline event</a:t>
                </a:r>
                <a:br>
                  <a:rPr lang="en-US" dirty="0" smtClean="0"/>
                </a:br>
                <a:r>
                  <a:rPr lang="en-US" dirty="0" smtClean="0"/>
                  <a:t>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&lt;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𝑇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/>
                </a:r>
                <a:br>
                  <a:rPr lang="en-US" dirty="0">
                    <a:solidFill>
                      <a:prstClr val="black"/>
                    </a:solidFill>
                  </a:rPr>
                </a:b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52950" y="703646"/>
                <a:ext cx="4113425" cy="574674"/>
              </a:xfrm>
              <a:blipFill rotWithShape="1">
                <a:blip r:embed="rId3"/>
                <a:stretch>
                  <a:fillRect t="-134737" b="-5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-457200" y="381000"/>
            <a:ext cx="10820400" cy="3640099"/>
            <a:chOff x="-457200" y="1885949"/>
            <a:chExt cx="10820400" cy="36400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112610" y="3489277"/>
                  <a:ext cx="172906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)+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𝐿𝑎𝑝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2610" y="3489277"/>
                  <a:ext cx="1729063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" name="Group 42"/>
            <p:cNvGrpSpPr/>
            <p:nvPr/>
          </p:nvGrpSpPr>
          <p:grpSpPr>
            <a:xfrm>
              <a:off x="-457200" y="1885949"/>
              <a:ext cx="10820400" cy="3640099"/>
              <a:chOff x="-457200" y="1885949"/>
              <a:chExt cx="10820400" cy="3640099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4953000" y="4610100"/>
                <a:ext cx="0" cy="4572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723205" y="5156716"/>
                    <a:ext cx="73872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23205" y="5156716"/>
                    <a:ext cx="738727" cy="36933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8" name="Group 17"/>
              <p:cNvGrpSpPr/>
              <p:nvPr/>
            </p:nvGrpSpPr>
            <p:grpSpPr>
              <a:xfrm>
                <a:off x="-457200" y="1885949"/>
                <a:ext cx="10820400" cy="2838451"/>
                <a:chOff x="-514350" y="1885949"/>
                <a:chExt cx="10820400" cy="2838451"/>
              </a:xfrm>
            </p:grpSpPr>
            <p:sp>
              <p:nvSpPr>
                <p:cNvPr id="13" name="Arc 12"/>
                <p:cNvSpPr/>
                <p:nvPr/>
              </p:nvSpPr>
              <p:spPr>
                <a:xfrm rot="5400000">
                  <a:off x="781050" y="609600"/>
                  <a:ext cx="2819400" cy="5410200"/>
                </a:xfrm>
                <a:prstGeom prst="arc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" name="Arc 16"/>
                <p:cNvSpPr/>
                <p:nvPr/>
              </p:nvSpPr>
              <p:spPr>
                <a:xfrm rot="16200000" flipH="1">
                  <a:off x="6191250" y="590549"/>
                  <a:ext cx="2819400" cy="5410200"/>
                </a:xfrm>
                <a:prstGeom prst="arc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838200" y="4800600"/>
                <a:ext cx="73152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Group 41"/>
          <p:cNvGrpSpPr/>
          <p:nvPr/>
        </p:nvGrpSpPr>
        <p:grpSpPr>
          <a:xfrm>
            <a:off x="6614285" y="1809369"/>
            <a:ext cx="1757263" cy="1276732"/>
            <a:chOff x="6614285" y="3314318"/>
            <a:chExt cx="1757263" cy="1276732"/>
          </a:xfrm>
        </p:grpSpPr>
        <p:cxnSp>
          <p:nvCxnSpPr>
            <p:cNvPr id="33" name="Straight Arrow Connector 32"/>
            <p:cNvCxnSpPr/>
            <p:nvPr/>
          </p:nvCxnSpPr>
          <p:spPr>
            <a:xfrm flipH="1">
              <a:off x="7145135" y="3498984"/>
              <a:ext cx="1226413" cy="1092066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614285" y="3314318"/>
              <a:ext cx="1750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</a:rPr>
                <a:t>Borderline event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38175" y="4953000"/>
                <a:ext cx="75723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prstClr val="black"/>
                    </a:solidFill>
                  </a:rPr>
                  <a:t>Properties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round t is a release with </a:t>
                </a:r>
                <a:r>
                  <a:rPr lang="en-US" sz="2400" dirty="0" err="1" smtClean="0">
                    <a:solidFill>
                      <a:srgbClr val="1F497D">
                        <a:lumMod val="75000"/>
                      </a:srgbClr>
                    </a:solidFill>
                  </a:rPr>
                  <a:t>prob</a:t>
                </a: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≥1/</m:t>
                    </m:r>
                    <m:r>
                      <a:rPr lang="en-US" sz="2400" b="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2</m:t>
                    </m:r>
                  </m:oMath>
                </a14:m>
                <a:endParaRPr lang="en-US" sz="2400" dirty="0" smtClean="0">
                  <a:solidFill>
                    <a:srgbClr val="1F497D">
                      <a:lumMod val="75000"/>
                    </a:srgbClr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≤1/</m:t>
                    </m:r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  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75" y="4953000"/>
                <a:ext cx="7572375" cy="1569660"/>
              </a:xfrm>
              <a:prstGeom prst="rect">
                <a:avLst/>
              </a:prstGeom>
              <a:blipFill rotWithShape="1">
                <a:blip r:embed="rId7"/>
                <a:stretch>
                  <a:fillRect l="-1288" t="-3113" b="-7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8574" y="160427"/>
            <a:ext cx="4086225" cy="1954213"/>
            <a:chOff x="28574" y="160427"/>
            <a:chExt cx="4086225" cy="1954213"/>
          </a:xfrm>
        </p:grpSpPr>
        <p:sp>
          <p:nvSpPr>
            <p:cNvPr id="3" name="Cloud Callout 2"/>
            <p:cNvSpPr/>
            <p:nvPr/>
          </p:nvSpPr>
          <p:spPr>
            <a:xfrm>
              <a:off x="28574" y="160427"/>
              <a:ext cx="4086225" cy="1954213"/>
            </a:xfrm>
            <a:prstGeom prst="cloudCallout">
              <a:avLst>
                <a:gd name="adj1" fmla="val -36583"/>
                <a:gd name="adj2" fmla="val 6542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903925" y="817460"/>
                  <a:ext cx="22470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prstClr val="black"/>
                      </a:solidFill>
                    </a:rPr>
                    <a:t>Release condition: 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)+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𝐿𝑎𝑝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</m:d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&gt;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925" y="817460"/>
                  <a:ext cx="2247090" cy="646331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2168" t="-4717" b="-66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5715000" y="2382798"/>
            <a:ext cx="2495550" cy="1474233"/>
            <a:chOff x="5715000" y="2382798"/>
            <a:chExt cx="2495550" cy="1474233"/>
          </a:xfrm>
        </p:grpSpPr>
        <p:grpSp>
          <p:nvGrpSpPr>
            <p:cNvPr id="25" name="Group 24"/>
            <p:cNvGrpSpPr/>
            <p:nvPr/>
          </p:nvGrpSpPr>
          <p:grpSpPr>
            <a:xfrm>
              <a:off x="5715000" y="3143251"/>
              <a:ext cx="2495550" cy="713780"/>
              <a:chOff x="5943600" y="3143251"/>
              <a:chExt cx="2495550" cy="71378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5943600" y="3143251"/>
                <a:ext cx="2495550" cy="304800"/>
              </a:xfrm>
              <a:prstGeom prst="rect">
                <a:avLst/>
              </a:prstGeom>
              <a:pattFill prst="dkDn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6149170" y="3487699"/>
                    <a:ext cx="138743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𝐿𝑎𝑝</m:t>
                          </m:r>
                          <m:d>
                            <m:d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𝜎</m:t>
                              </m:r>
                            </m:e>
                          </m:d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&gt;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49170" y="3487699"/>
                    <a:ext cx="1387431" cy="36933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Group 30"/>
            <p:cNvGrpSpPr/>
            <p:nvPr/>
          </p:nvGrpSpPr>
          <p:grpSpPr>
            <a:xfrm>
              <a:off x="5943600" y="2382798"/>
              <a:ext cx="440828" cy="1179553"/>
              <a:chOff x="5943600" y="2382798"/>
              <a:chExt cx="440828" cy="1179553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V="1">
                <a:off x="5943600" y="2609851"/>
                <a:ext cx="0" cy="9525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6003939" y="2382798"/>
                    <a:ext cx="38048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03939" y="2382798"/>
                    <a:ext cx="380489" cy="36933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93095" y="4057393"/>
                <a:ext cx="75723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prstClr val="black"/>
                    </a:solidFill>
                  </a:rPr>
                  <a:t>Definition of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prstClr val="black"/>
                        </a:solidFill>
                        <a:latin typeface="Cambria Math"/>
                      </a:rPr>
                      <m:t>𝒂</m:t>
                    </m:r>
                  </m:oMath>
                </a14:m>
                <a:endParaRPr lang="en-US" sz="2400" b="1" dirty="0" smtClean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Mass to the left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𝑇</m:t>
                    </m:r>
                    <m:r>
                      <a:rPr lang="en-US" sz="2400" b="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= Mass to the right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sz="2400" dirty="0" smtClean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95" y="4057393"/>
                <a:ext cx="7572375" cy="830997"/>
              </a:xfrm>
              <a:prstGeom prst="rect">
                <a:avLst/>
              </a:prstGeom>
              <a:blipFill rotWithShape="1">
                <a:blip r:embed="rId10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4-Point Star 11"/>
          <p:cNvSpPr/>
          <p:nvPr/>
        </p:nvSpPr>
        <p:spPr>
          <a:xfrm>
            <a:off x="5954580" y="5733300"/>
            <a:ext cx="232235" cy="230430"/>
          </a:xfrm>
          <a:prstGeom prst="star4">
            <a:avLst/>
          </a:prstGeom>
          <a:solidFill>
            <a:srgbClr val="F125BC"/>
          </a:solidFill>
          <a:ln>
            <a:solidFill>
              <a:srgbClr val="F125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9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36" grpId="0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52950" y="703646"/>
                <a:ext cx="4113425" cy="57467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Borderline event</a:t>
                </a:r>
                <a:br>
                  <a:rPr lang="en-US" dirty="0" smtClean="0"/>
                </a:br>
                <a:r>
                  <a:rPr lang="en-US" dirty="0" smtClean="0"/>
                  <a:t>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&lt;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𝑇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/>
                </a:r>
                <a:br>
                  <a:rPr lang="en-US" dirty="0">
                    <a:solidFill>
                      <a:prstClr val="black"/>
                    </a:solidFill>
                  </a:rPr>
                </a:b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52950" y="703646"/>
                <a:ext cx="4113425" cy="574674"/>
              </a:xfrm>
              <a:blipFill rotWithShape="1">
                <a:blip r:embed="rId3"/>
                <a:stretch>
                  <a:fillRect t="-134737" b="-5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/>
          <p:cNvGrpSpPr/>
          <p:nvPr/>
        </p:nvGrpSpPr>
        <p:grpSpPr>
          <a:xfrm>
            <a:off x="-457200" y="381000"/>
            <a:ext cx="10820400" cy="3640099"/>
            <a:chOff x="-457200" y="1885949"/>
            <a:chExt cx="10820400" cy="36400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112610" y="3489277"/>
                  <a:ext cx="172906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)+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𝐿𝑎𝑝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2610" y="3489277"/>
                  <a:ext cx="1729063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" name="Group 42"/>
            <p:cNvGrpSpPr/>
            <p:nvPr/>
          </p:nvGrpSpPr>
          <p:grpSpPr>
            <a:xfrm>
              <a:off x="-457200" y="1885949"/>
              <a:ext cx="10820400" cy="3640099"/>
              <a:chOff x="-457200" y="1885949"/>
              <a:chExt cx="10820400" cy="3640099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4953000" y="4610100"/>
                <a:ext cx="0" cy="4572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723205" y="5156716"/>
                    <a:ext cx="73872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23205" y="5156716"/>
                    <a:ext cx="738727" cy="36933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8" name="Group 17"/>
              <p:cNvGrpSpPr/>
              <p:nvPr/>
            </p:nvGrpSpPr>
            <p:grpSpPr>
              <a:xfrm>
                <a:off x="-457200" y="1885949"/>
                <a:ext cx="10820400" cy="2838451"/>
                <a:chOff x="-514350" y="1885949"/>
                <a:chExt cx="10820400" cy="2838451"/>
              </a:xfrm>
            </p:grpSpPr>
            <p:sp>
              <p:nvSpPr>
                <p:cNvPr id="13" name="Arc 12"/>
                <p:cNvSpPr/>
                <p:nvPr/>
              </p:nvSpPr>
              <p:spPr>
                <a:xfrm rot="5400000">
                  <a:off x="781050" y="609600"/>
                  <a:ext cx="2819400" cy="5410200"/>
                </a:xfrm>
                <a:prstGeom prst="arc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" name="Arc 16"/>
                <p:cNvSpPr/>
                <p:nvPr/>
              </p:nvSpPr>
              <p:spPr>
                <a:xfrm rot="16200000" flipH="1">
                  <a:off x="6191250" y="590549"/>
                  <a:ext cx="2819400" cy="5410200"/>
                </a:xfrm>
                <a:prstGeom prst="arc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838200" y="4800600"/>
                <a:ext cx="73152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Group 41"/>
          <p:cNvGrpSpPr/>
          <p:nvPr/>
        </p:nvGrpSpPr>
        <p:grpSpPr>
          <a:xfrm>
            <a:off x="6614285" y="1809369"/>
            <a:ext cx="1757263" cy="1276732"/>
            <a:chOff x="6614285" y="3314318"/>
            <a:chExt cx="1757263" cy="1276732"/>
          </a:xfrm>
        </p:grpSpPr>
        <p:cxnSp>
          <p:nvCxnSpPr>
            <p:cNvPr id="33" name="Straight Arrow Connector 32"/>
            <p:cNvCxnSpPr/>
            <p:nvPr/>
          </p:nvCxnSpPr>
          <p:spPr>
            <a:xfrm flipH="1">
              <a:off x="7145135" y="3498984"/>
              <a:ext cx="1226413" cy="1092066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614285" y="3314318"/>
              <a:ext cx="1750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</a:rPr>
                <a:t>Borderline event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38175" y="4953000"/>
                <a:ext cx="75723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prstClr val="black"/>
                    </a:solidFill>
                  </a:rPr>
                  <a:t>Properties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round t is a release with </a:t>
                </a:r>
                <a:r>
                  <a:rPr lang="en-US" sz="2400" dirty="0" err="1" smtClean="0">
                    <a:solidFill>
                      <a:srgbClr val="1F497D">
                        <a:lumMod val="75000"/>
                      </a:srgbClr>
                    </a:solidFill>
                  </a:rPr>
                  <a:t>prob</a:t>
                </a: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≥1/2</m:t>
                    </m:r>
                  </m:oMath>
                </a14:m>
                <a:endParaRPr lang="en-US" sz="2400" dirty="0" smtClean="0">
                  <a:solidFill>
                    <a:srgbClr val="1F497D">
                      <a:lumMod val="75000"/>
                    </a:srgbClr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FF0000"/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</a:rPr>
                      <m:t>≤1/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  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75" y="4953000"/>
                <a:ext cx="7572375" cy="1569660"/>
              </a:xfrm>
              <a:prstGeom prst="rect">
                <a:avLst/>
              </a:prstGeom>
              <a:blipFill rotWithShape="1">
                <a:blip r:embed="rId7"/>
                <a:stretch>
                  <a:fillRect l="-1288" t="-3113" b="-7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8574" y="160427"/>
            <a:ext cx="4086225" cy="1954213"/>
            <a:chOff x="28574" y="160427"/>
            <a:chExt cx="4086225" cy="1954213"/>
          </a:xfrm>
        </p:grpSpPr>
        <p:sp>
          <p:nvSpPr>
            <p:cNvPr id="3" name="Cloud Callout 2"/>
            <p:cNvSpPr/>
            <p:nvPr/>
          </p:nvSpPr>
          <p:spPr>
            <a:xfrm>
              <a:off x="28574" y="160427"/>
              <a:ext cx="4086225" cy="1954213"/>
            </a:xfrm>
            <a:prstGeom prst="cloudCallout">
              <a:avLst>
                <a:gd name="adj1" fmla="val -36583"/>
                <a:gd name="adj2" fmla="val 6542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903925" y="817460"/>
                  <a:ext cx="22470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prstClr val="black"/>
                      </a:solidFill>
                    </a:rPr>
                    <a:t>Release condition: 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)+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𝐿𝑎𝑝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</m:d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&gt;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925" y="817460"/>
                  <a:ext cx="2247090" cy="646331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2168" t="-4717" b="-66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/>
          <p:cNvGrpSpPr/>
          <p:nvPr/>
        </p:nvGrpSpPr>
        <p:grpSpPr>
          <a:xfrm>
            <a:off x="5715000" y="2382798"/>
            <a:ext cx="2495550" cy="1474233"/>
            <a:chOff x="5715000" y="2382798"/>
            <a:chExt cx="2495550" cy="1474233"/>
          </a:xfrm>
        </p:grpSpPr>
        <p:grpSp>
          <p:nvGrpSpPr>
            <p:cNvPr id="25" name="Group 24"/>
            <p:cNvGrpSpPr/>
            <p:nvPr/>
          </p:nvGrpSpPr>
          <p:grpSpPr>
            <a:xfrm>
              <a:off x="5715000" y="3143251"/>
              <a:ext cx="2495550" cy="713780"/>
              <a:chOff x="5943600" y="3143251"/>
              <a:chExt cx="2495550" cy="713780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5943600" y="3143251"/>
                <a:ext cx="2495550" cy="304800"/>
              </a:xfrm>
              <a:prstGeom prst="rect">
                <a:avLst/>
              </a:prstGeom>
              <a:pattFill prst="dkDn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6149170" y="3487699"/>
                    <a:ext cx="1387431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𝐿𝑎𝑝</m:t>
                          </m:r>
                          <m:d>
                            <m:dPr>
                              <m:ctrlP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𝜎</m:t>
                              </m:r>
                            </m:e>
                          </m:d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&gt;</m:t>
                          </m:r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𝑎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49170" y="3487699"/>
                    <a:ext cx="1387431" cy="36933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Group 30"/>
            <p:cNvGrpSpPr/>
            <p:nvPr/>
          </p:nvGrpSpPr>
          <p:grpSpPr>
            <a:xfrm>
              <a:off x="5943600" y="2382798"/>
              <a:ext cx="440828" cy="1179553"/>
              <a:chOff x="5943600" y="2382798"/>
              <a:chExt cx="440828" cy="1179553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V="1">
                <a:off x="5943600" y="2609851"/>
                <a:ext cx="0" cy="9525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6003939" y="2382798"/>
                    <a:ext cx="380489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03939" y="2382798"/>
                    <a:ext cx="380489" cy="36933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93095" y="4057393"/>
                <a:ext cx="75723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FF0000"/>
                    </a:solidFill>
                  </a:rPr>
                  <a:t>Definition of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</m:oMath>
                </a14:m>
                <a:endParaRPr lang="en-US" sz="2400" b="1" dirty="0" smtClean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Mass to the left of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 </m:t>
                    </m:r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𝑇</m:t>
                    </m:r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= Mass to the right of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 </m:t>
                    </m:r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sz="2400" dirty="0" smtClean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95" y="4057393"/>
                <a:ext cx="7572375" cy="830997"/>
              </a:xfrm>
              <a:prstGeom prst="rect">
                <a:avLst/>
              </a:prstGeom>
              <a:blipFill rotWithShape="1">
                <a:blip r:embed="rId10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4-Point Star 11"/>
          <p:cNvSpPr/>
          <p:nvPr/>
        </p:nvSpPr>
        <p:spPr>
          <a:xfrm>
            <a:off x="5954580" y="5733300"/>
            <a:ext cx="232235" cy="230430"/>
          </a:xfrm>
          <a:prstGeom prst="star4">
            <a:avLst/>
          </a:prstGeom>
          <a:solidFill>
            <a:srgbClr val="F125BC"/>
          </a:solidFill>
          <a:ln>
            <a:solidFill>
              <a:srgbClr val="F125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ular Callout 8"/>
              <p:cNvSpPr/>
              <p:nvPr/>
            </p:nvSpPr>
            <p:spPr>
              <a:xfrm>
                <a:off x="6245305" y="5638379"/>
                <a:ext cx="3280940" cy="1170261"/>
              </a:xfrm>
              <a:prstGeom prst="wedgeRectCallout">
                <a:avLst>
                  <a:gd name="adj1" fmla="val -41650"/>
                  <a:gd name="adj2" fmla="val -26488"/>
                </a:avLst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Think about  x’ </a:t>
                </a:r>
                <a:r>
                  <a:rPr lang="en-US" sz="2400" dirty="0" err="1" smtClean="0"/>
                  <a:t>s.t.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. </m:t>
                    </m:r>
                  </m:oMath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9" name="Rectangular Callou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305" y="5638379"/>
                <a:ext cx="3280940" cy="1170261"/>
              </a:xfrm>
              <a:prstGeom prst="wedgeRectCallout">
                <a:avLst>
                  <a:gd name="adj1" fmla="val -41650"/>
                  <a:gd name="adj2" fmla="val -26488"/>
                </a:avLst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011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4552950" y="396406"/>
                <a:ext cx="4113425" cy="574674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dirty="0" smtClean="0"/>
                  <a:t>Borderline event</a:t>
                </a:r>
                <a:br>
                  <a:rPr lang="en-US" dirty="0" smtClean="0"/>
                </a:br>
                <a:r>
                  <a:rPr lang="en-US" dirty="0" smtClean="0"/>
                  <a:t>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≥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52950" y="396406"/>
                <a:ext cx="4113425" cy="574674"/>
              </a:xfrm>
              <a:blipFill rotWithShape="1">
                <a:blip r:embed="rId2"/>
                <a:stretch>
                  <a:fillRect t="-82979" b="-1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-36600" y="3143251"/>
            <a:ext cx="9257410" cy="304800"/>
          </a:xfrm>
          <a:prstGeom prst="rect">
            <a:avLst/>
          </a:prstGeom>
          <a:pattFill prst="dkDn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-457200" y="381000"/>
            <a:ext cx="10820400" cy="3640099"/>
            <a:chOff x="-457200" y="1885949"/>
            <a:chExt cx="10820400" cy="36400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112610" y="3489277"/>
                  <a:ext cx="172906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)+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𝐿𝑎𝑝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</m:d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2610" y="3489277"/>
                  <a:ext cx="1729063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" name="Group 42"/>
            <p:cNvGrpSpPr/>
            <p:nvPr/>
          </p:nvGrpSpPr>
          <p:grpSpPr>
            <a:xfrm>
              <a:off x="-457200" y="1885949"/>
              <a:ext cx="10820400" cy="3640099"/>
              <a:chOff x="-457200" y="1885949"/>
              <a:chExt cx="10820400" cy="3640099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4953000" y="4610100"/>
                <a:ext cx="0" cy="45720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4723205" y="5156716"/>
                    <a:ext cx="738727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)</m:t>
                          </m:r>
                        </m:oMath>
                      </m:oMathPara>
                    </a14:m>
                    <a:endParaRPr lang="en-US" dirty="0">
                      <a:solidFill>
                        <a:prstClr val="black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23205" y="5156716"/>
                    <a:ext cx="738727" cy="369332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b="-1147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8" name="Group 17"/>
              <p:cNvGrpSpPr/>
              <p:nvPr/>
            </p:nvGrpSpPr>
            <p:grpSpPr>
              <a:xfrm>
                <a:off x="-457200" y="1885949"/>
                <a:ext cx="10820400" cy="2838451"/>
                <a:chOff x="-514350" y="1885949"/>
                <a:chExt cx="10820400" cy="2838451"/>
              </a:xfrm>
            </p:grpSpPr>
            <p:sp>
              <p:nvSpPr>
                <p:cNvPr id="13" name="Arc 12"/>
                <p:cNvSpPr/>
                <p:nvPr/>
              </p:nvSpPr>
              <p:spPr>
                <a:xfrm rot="5400000">
                  <a:off x="781050" y="609600"/>
                  <a:ext cx="2819400" cy="5410200"/>
                </a:xfrm>
                <a:prstGeom prst="arc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" name="Arc 16"/>
                <p:cNvSpPr/>
                <p:nvPr/>
              </p:nvSpPr>
              <p:spPr>
                <a:xfrm rot="16200000" flipH="1">
                  <a:off x="6191250" y="590549"/>
                  <a:ext cx="2819400" cy="5410200"/>
                </a:xfrm>
                <a:prstGeom prst="arc">
                  <a:avLst/>
                </a:prstGeom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cxnSp>
            <p:nvCxnSpPr>
              <p:cNvPr id="6" name="Straight Connector 5"/>
              <p:cNvCxnSpPr/>
              <p:nvPr/>
            </p:nvCxnSpPr>
            <p:spPr>
              <a:xfrm>
                <a:off x="838200" y="4800600"/>
                <a:ext cx="731520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Group 41"/>
          <p:cNvGrpSpPr/>
          <p:nvPr/>
        </p:nvGrpSpPr>
        <p:grpSpPr>
          <a:xfrm>
            <a:off x="6614285" y="1809369"/>
            <a:ext cx="1757263" cy="1276732"/>
            <a:chOff x="6614285" y="3314318"/>
            <a:chExt cx="1757263" cy="1276732"/>
          </a:xfrm>
        </p:grpSpPr>
        <p:cxnSp>
          <p:nvCxnSpPr>
            <p:cNvPr id="33" name="Straight Arrow Connector 32"/>
            <p:cNvCxnSpPr/>
            <p:nvPr/>
          </p:nvCxnSpPr>
          <p:spPr>
            <a:xfrm flipH="1">
              <a:off x="7145135" y="3498984"/>
              <a:ext cx="1226413" cy="1092066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614285" y="3314318"/>
              <a:ext cx="1750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</a:rPr>
                <a:t>Borderline event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38175" y="4953000"/>
                <a:ext cx="75723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prstClr val="black"/>
                    </a:solidFill>
                  </a:rPr>
                  <a:t>Properties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round t is a release with </a:t>
                </a:r>
                <a:r>
                  <a:rPr lang="en-US" sz="2400" dirty="0" err="1" smtClean="0">
                    <a:solidFill>
                      <a:srgbClr val="1F497D">
                        <a:lumMod val="75000"/>
                      </a:srgbClr>
                    </a:solidFill>
                  </a:rPr>
                  <a:t>prob</a:t>
                </a: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≥1/2</m:t>
                    </m:r>
                  </m:oMath>
                </a14:m>
                <a:endParaRPr lang="en-US" sz="2400" dirty="0" smtClean="0">
                  <a:solidFill>
                    <a:srgbClr val="1F497D">
                      <a:lumMod val="75000"/>
                    </a:srgbClr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≤1/</m:t>
                    </m:r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𝜎</m:t>
                    </m:r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  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(vacuous: Conditioned 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=0</m:t>
                    </m:r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)</a:t>
                </a:r>
                <a:endParaRPr lang="en-US" sz="2400" dirty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75" y="4953000"/>
                <a:ext cx="7572375" cy="1569660"/>
              </a:xfrm>
              <a:prstGeom prst="rect">
                <a:avLst/>
              </a:prstGeom>
              <a:blipFill rotWithShape="1">
                <a:blip r:embed="rId5"/>
                <a:stretch>
                  <a:fillRect l="-1288" t="-3113" b="-7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28574" y="160427"/>
            <a:ext cx="4086225" cy="1954213"/>
            <a:chOff x="28574" y="160427"/>
            <a:chExt cx="4086225" cy="1954213"/>
          </a:xfrm>
        </p:grpSpPr>
        <p:sp>
          <p:nvSpPr>
            <p:cNvPr id="3" name="Cloud Callout 2"/>
            <p:cNvSpPr/>
            <p:nvPr/>
          </p:nvSpPr>
          <p:spPr>
            <a:xfrm>
              <a:off x="28574" y="160427"/>
              <a:ext cx="4086225" cy="1954213"/>
            </a:xfrm>
            <a:prstGeom prst="cloudCallout">
              <a:avLst>
                <a:gd name="adj1" fmla="val -36583"/>
                <a:gd name="adj2" fmla="val 6542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903925" y="817460"/>
                  <a:ext cx="22470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prstClr val="black"/>
                      </a:solidFill>
                    </a:rPr>
                    <a:t>Release condition: 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)+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𝐿𝑎𝑝</m:t>
                        </m:r>
                        <m:d>
                          <m:d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</m:d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&gt;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3925" y="817460"/>
                  <a:ext cx="2247090" cy="64633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2168" t="-4717" b="-66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2846114" y="2382798"/>
            <a:ext cx="506686" cy="1179553"/>
            <a:chOff x="2846114" y="2382798"/>
            <a:chExt cx="506686" cy="1179553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3352800" y="2609851"/>
              <a:ext cx="0" cy="9525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846114" y="2382798"/>
                  <a:ext cx="38048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oMath>
                    </m:oMathPara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6114" y="2382798"/>
                  <a:ext cx="380489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2" name="4-Point Star 31"/>
          <p:cNvSpPr/>
          <p:nvPr/>
        </p:nvSpPr>
        <p:spPr>
          <a:xfrm>
            <a:off x="5954580" y="5733300"/>
            <a:ext cx="232235" cy="230430"/>
          </a:xfrm>
          <a:prstGeom prst="star4">
            <a:avLst/>
          </a:prstGeom>
          <a:solidFill>
            <a:srgbClr val="F125BC"/>
          </a:solidFill>
          <a:ln>
            <a:solidFill>
              <a:srgbClr val="F125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4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42948" y="457200"/>
                <a:ext cx="757237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prstClr val="black"/>
                    </a:solidFill>
                  </a:rPr>
                  <a:t>Properties</a:t>
                </a: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round t is a release with </a:t>
                </a:r>
                <a:r>
                  <a:rPr lang="en-US" sz="2400" dirty="0" err="1" smtClean="0">
                    <a:solidFill>
                      <a:srgbClr val="1F497D">
                        <a:lumMod val="75000"/>
                      </a:srgbClr>
                    </a:solidFill>
                  </a:rPr>
                  <a:t>prob</a:t>
                </a: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≥1/2</m:t>
                    </m:r>
                  </m:oMath>
                </a14:m>
                <a:endParaRPr lang="en-US" sz="2400" dirty="0" smtClean="0">
                  <a:solidFill>
                    <a:srgbClr val="1F497D">
                      <a:lumMod val="75000"/>
                    </a:srgbClr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≤1/</m:t>
                    </m:r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𝜎</m:t>
                    </m:r>
                  </m:oMath>
                </a14:m>
                <a:endParaRPr lang="en-US" sz="2400" dirty="0" smtClean="0">
                  <a:solidFill>
                    <a:srgbClr val="1F497D">
                      <a:lumMod val="75000"/>
                    </a:srgbClr>
                  </a:solidFill>
                </a:endParaRPr>
              </a:p>
              <a:p>
                <a:pPr marL="342900" indent="-342900">
                  <a:buFontTx/>
                  <a:buAutoNum type="arabicPeriod"/>
                </a:pPr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Conditioned on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400" dirty="0" smtClean="0">
                    <a:solidFill>
                      <a:srgbClr val="1F497D">
                        <a:lumMod val="75000"/>
                      </a:srgbClr>
                    </a:solidFill>
                  </a:rPr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i="1" smtClean="0">
                            <a:solidFill>
                              <a:srgbClr val="1F497D">
                                <a:lumMod val="75000"/>
                              </a:srgb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400" i="1" smtClean="0">
                                <a:solidFill>
                                  <a:srgbClr val="1F497D">
                                    <a:lumMod val="75000"/>
                                  </a:srgbClr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400" i="1" smtClean="0">
                        <a:solidFill>
                          <a:srgbClr val="1F497D">
                            <a:lumMod val="75000"/>
                          </a:srgbClr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sz="2400" dirty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48" y="457200"/>
                <a:ext cx="7572375" cy="1569660"/>
              </a:xfrm>
              <a:prstGeom prst="rect">
                <a:avLst/>
              </a:prstGeom>
              <a:blipFill rotWithShape="1">
                <a:blip r:embed="rId3"/>
                <a:stretch>
                  <a:fillRect l="-1288" t="-3113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2000" y="2276850"/>
                <a:ext cx="8149765" cy="82246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&lt;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)+</m:t>
                      </m:r>
                      <m:func>
                        <m:func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 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solidFill>
                                        <a:srgbClr val="1F497D">
                                          <a:lumMod val="75000"/>
                                        </a:srgbClr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rgbClr val="1F497D">
                                              <a:lumMod val="75000"/>
                                            </a:srgbClr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rgbClr val="1F497D">
                                              <a:lumMod val="75000"/>
                                            </a:srgbClr>
                                          </a:solidFill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solidFill>
                                            <a:srgbClr val="1F497D">
                                              <a:lumMod val="75000"/>
                                            </a:srgbClr>
                                          </a:solidFill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sz="2400" b="0" i="1" smtClean="0">
                                  <a:solidFill>
                                    <a:srgbClr val="1F497D">
                                      <a:lumMod val="75000"/>
                                    </a:srgbClr>
                                  </a:solidFill>
                                  <a:latin typeface="Cambria Math"/>
                                </a:rPr>
                                <m:t> 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&lt;</m:t>
                                  </m:r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𝑃</m:t>
                      </m:r>
                      <m:d>
                        <m:dPr>
                          <m:endChr m:val="|"/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acc>
                        <m:accPr>
                          <m:chr m:val="̅"/>
                          <m:ctrlPr>
                            <a:rPr lang="en-US" sz="2400" i="1">
                              <a:solidFill>
                                <a:srgbClr val="1F497D">
                                  <a:lumMod val="75000"/>
                                </a:srgb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1F497D">
                                      <a:lumMod val="75000"/>
                                    </a:srgbClr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1F497D">
                                      <a:lumMod val="75000"/>
                                    </a:srgbClr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1F497D">
                                      <a:lumMod val="75000"/>
                                    </a:srgbClr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276850"/>
                <a:ext cx="8149765" cy="82246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9905" y="4312315"/>
                <a:ext cx="7943852" cy="658578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By (2,3),</a:t>
                </a:r>
                <a:r>
                  <a:rPr lang="en-US" sz="2400" dirty="0" err="1" smtClean="0">
                    <a:solidFill>
                      <a:prstClr val="black"/>
                    </a:solidFill>
                  </a:rPr>
                  <a:t>UL,+Lemma</a:t>
                </a:r>
                <a:r>
                  <a:rPr lang="en-US" sz="2400" dirty="0" smtClean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box>
                              <m:boxPr>
                                <m:ctrlPr>
                                  <a:rPr lang="en-US" sz="2400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𝑃</m:t>
                                    </m:r>
                                    <m:d>
                                      <m:dPr>
                                        <m:endChr m:val="|"/>
                                        <m:ctrlP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/>
                                              </a:rPr>
                                              <m:t>𝑣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&lt;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𝑄</m:t>
                                    </m:r>
                                    <m:d>
                                      <m:dPr>
                                        <m:endChr m:val="|"/>
                                        <m:ctrlP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/>
                                              </a:rPr>
                                              <m:t>𝑣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solidFill>
                                                  <a:prstClr val="black"/>
                                                </a:solidFill>
                                                <a:latin typeface="Cambria Math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&lt;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solidFill>
                                          <a:prstClr val="black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den>
                                </m:f>
                              </m:e>
                            </m:box>
                          </m:e>
                        </m:func>
                      </m:e>
                    </m:d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sz="2400" b="0" i="0" smtClean="0">
                        <a:solidFill>
                          <a:srgbClr val="FF0000"/>
                        </a:solidFill>
                        <a:latin typeface="Cambria Math"/>
                      </a:rPr>
                      <m:t>Pr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⁡[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|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&lt;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]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/>
                      </a:rPr>
                      <m:t>(2</m:t>
                    </m:r>
                    <m:r>
                      <a:rPr lang="en-US" sz="2400" b="0" i="1" smtClean="0">
                        <a:solidFill>
                          <a:prstClr val="black"/>
                        </a:solidFill>
                        <a:latin typeface="Cambria Math"/>
                      </a:rPr>
                      <m:t>/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)</a:t>
                </a:r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05" y="4312315"/>
                <a:ext cx="7943852" cy="65857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98480" y="5234035"/>
                <a:ext cx="7915277" cy="1357808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prstClr val="black"/>
                    </a:solidFill>
                  </a:rPr>
                  <a:t>By (1), E[#borderline rounds] =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r>
                      <a:rPr lang="en-US" sz="2400" i="1" dirty="0" smtClean="0">
                        <a:solidFill>
                          <a:prstClr val="black"/>
                        </a:solidFill>
                        <a:latin typeface="Cambria Math"/>
                      </a:rPr>
                      <m:t>⋅ </m:t>
                    </m:r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</a:rPr>
                  <a:t>#releases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=2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𝑘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∈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𝑂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𝑛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 smtClean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𝐸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[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ln</m:t>
                          </m:r>
                        </m:fName>
                        <m:e>
                          <m:box>
                            <m:boxPr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𝑄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]≤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  <m:sup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sz="2400" i="1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40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</a:rPr>
                                        <m:t>ln</m:t>
                                      </m:r>
                                    </m:fName>
                                    <m:e>
                                      <m:box>
                                        <m:boxPr>
                                          <m:ctrlPr>
                                            <a:rPr lang="en-US" sz="2400" i="1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boxPr>
                                        <m:e>
                                          <m:argPr>
                                            <m:argSz m:val="-1"/>
                                          </m:argPr>
                                          <m:f>
                                            <m:fPr>
                                              <m:ctrlPr>
                                                <a:rPr lang="en-US" sz="24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</m:ctrlPr>
                                            </m:fPr>
                                            <m:num>
                                              <m:r>
                                                <a:rPr lang="en-US" sz="24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  <m:d>
                                                <m:dPr>
                                                  <m:endChr m:val="|"/>
                                                  <m:ctrlP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24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24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  <m:t>𝑣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24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  <m:t>𝑡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d>
                                              <m:sSub>
                                                <m:sSubPr>
                                                  <m:ctrlP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𝑣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&lt;</m:t>
                                                  </m:r>
                                                  <m: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sz="24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)</m:t>
                                              </m:r>
                                            </m:num>
                                            <m:den>
                                              <m:r>
                                                <a:rPr lang="en-US" sz="24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𝑄</m:t>
                                              </m:r>
                                              <m:d>
                                                <m:dPr>
                                                  <m:endChr m:val="|"/>
                                                  <m:ctrlP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sz="24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sz="24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  <m:t>𝑣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sz="2400" i="1">
                                                          <a:solidFill>
                                                            <a:prstClr val="black"/>
                                                          </a:solidFill>
                                                          <a:latin typeface="Cambria Math"/>
                                                        </a:rPr>
                                                        <m:t>𝑡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d>
                                              <m:sSub>
                                                <m:sSubPr>
                                                  <m:ctrlP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𝑣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&lt;</m:t>
                                                  </m:r>
                                                  <m:r>
                                                    <a:rPr lang="en-US" sz="2400" i="1">
                                                      <a:solidFill>
                                                        <a:prstClr val="black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𝑡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sz="2400" i="1">
                                                  <a:solidFill>
                                                    <a:prstClr val="black"/>
                                                  </a:solidFill>
                                                  <a:latin typeface="Cambria Math"/>
                                                </a:rPr>
                                                <m:t>)</m:t>
                                              </m:r>
                                            </m:den>
                                          </m:f>
                                        </m:e>
                                      </m:box>
                                    </m:e>
                                  </m:func>
                                </m:e>
                              </m:d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≤4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/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func>
                    </m:oMath>
                  </m:oMathPara>
                </a14:m>
                <a:endParaRPr lang="en-US" sz="2400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80" y="5234035"/>
                <a:ext cx="7915277" cy="13578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9905" y="3198570"/>
                <a:ext cx="8149765" cy="82246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)=</m:t>
                      </m:r>
                      <m:func>
                        <m:func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&lt;</m:t>
                                  </m:r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d>
                        <m:dPr>
                          <m:endChr m:val="|"/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)+</m:t>
                      </m:r>
                      <m:func>
                        <m:func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Pr</m:t>
                          </m:r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solidFill>
                                        <a:srgbClr val="1F497D">
                                          <a:lumMod val="75000"/>
                                        </a:srgbClr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solidFill>
                                            <a:srgbClr val="1F497D">
                                              <a:lumMod val="75000"/>
                                            </a:srgbClr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rgbClr val="1F497D">
                                              <a:lumMod val="75000"/>
                                            </a:srgbClr>
                                          </a:solidFill>
                                          <a:latin typeface="Cambria Math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solidFill>
                                            <a:srgbClr val="1F497D">
                                              <a:lumMod val="75000"/>
                                            </a:srgbClr>
                                          </a:solidFill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&lt;</m:t>
                                  </m:r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|</m:t>
                      </m:r>
                      <m:acc>
                        <m:accPr>
                          <m:chr m:val="̅"/>
                          <m:ctrlPr>
                            <a:rPr lang="en-US" sz="2400" i="1">
                              <a:solidFill>
                                <a:srgbClr val="1F497D">
                                  <a:lumMod val="75000"/>
                                </a:srgbClr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1F497D">
                                      <a:lumMod val="75000"/>
                                    </a:srgbClr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1F497D">
                                      <a:lumMod val="75000"/>
                                    </a:srgbClr>
                                  </a:solidFill>
                                  <a:latin typeface="Cambria Math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1F497D">
                                      <a:lumMod val="75000"/>
                                    </a:srgbClr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e>
                      </m:acc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 smtClean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905" y="3198570"/>
                <a:ext cx="8149765" cy="8224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4-Point Star 9"/>
          <p:cNvSpPr/>
          <p:nvPr/>
        </p:nvSpPr>
        <p:spPr>
          <a:xfrm>
            <a:off x="5954580" y="1163105"/>
            <a:ext cx="232235" cy="230430"/>
          </a:xfrm>
          <a:prstGeom prst="star4">
            <a:avLst/>
          </a:prstGeom>
          <a:solidFill>
            <a:srgbClr val="F125BC"/>
          </a:solidFill>
          <a:ln>
            <a:solidFill>
              <a:srgbClr val="F125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7260350" y="5797724"/>
            <a:ext cx="232235" cy="230430"/>
          </a:xfrm>
          <a:prstGeom prst="star4">
            <a:avLst/>
          </a:prstGeom>
          <a:solidFill>
            <a:srgbClr val="F125BC"/>
          </a:solidFill>
          <a:ln>
            <a:solidFill>
              <a:srgbClr val="F125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>
            <a:off x="8218670" y="4392298"/>
            <a:ext cx="232235" cy="230430"/>
          </a:xfrm>
          <a:prstGeom prst="star4">
            <a:avLst/>
          </a:prstGeom>
          <a:solidFill>
            <a:srgbClr val="F125BC"/>
          </a:solidFill>
          <a:ln>
            <a:solidFill>
              <a:srgbClr val="F125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5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7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1"/>
                </a:solidFill>
              </a:rPr>
              <a:t>Wrapping Up: Sparse Vector Analysis</a:t>
            </a:r>
            <a:endParaRPr lang="en-US" sz="44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2161634"/>
                <a:ext cx="8229600" cy="3995325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Probability of (significantly) exceeding expected number of borderline events is negligible (</a:t>
                </a:r>
                <a:r>
                  <a:rPr lang="en-US" dirty="0" err="1" smtClean="0"/>
                  <a:t>Chernoff</a:t>
                </a:r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Assuming not exceeded: Use Azuma to argue that </a:t>
                </a:r>
                <a:r>
                  <a:rPr lang="en-US" dirty="0" err="1" smtClean="0"/>
                  <a:t>whp</a:t>
                </a:r>
                <a:r>
                  <a:rPr lang="en-US" dirty="0" smtClean="0"/>
                  <a:t> actual total loss does not significantly exceed expected total loss</a:t>
                </a:r>
              </a:p>
              <a:p>
                <a:r>
                  <a:rPr lang="en-US" dirty="0" smtClean="0"/>
                  <a:t>Utility: With probability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1−</m:t>
                    </m:r>
                    <m:r>
                      <a:rPr lang="en-US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en-US" dirty="0" smtClean="0"/>
                  <a:t> all errors are bounded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𝜎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ln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ln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/>
                                  </a:rPr>
                                  <m:t>𝛽</m:t>
                                </m:r>
                              </m:den>
                            </m:f>
                            <m:r>
                              <a:rPr lang="en-US" b="0" i="1" smtClean="0">
                                <a:latin typeface="Cambria Math"/>
                              </a:rPr>
                              <m:t>))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𝜎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(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𝛿</m:t>
                                    </m:r>
                                  </m:den>
                                </m:f>
                                <m:r>
                                  <a:rPr lang="en-US" i="1">
                                    <a:latin typeface="Cambria Math"/>
                                  </a:rPr>
                                  <m:t>)(4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  <m:func>
                                  <m:func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ln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i="1">
                                                <a:latin typeface="Cambria Math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num>
                                          <m:den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𝛿</m:t>
                                            </m:r>
                                          </m:den>
                                        </m:f>
                                      </m:e>
                                    </m:d>
                                    <m:r>
                                      <a:rPr lang="en-US" i="1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func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𝜖</m:t>
                        </m:r>
                      </m:den>
                    </m:f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2161634"/>
                <a:ext cx="8229600" cy="3995325"/>
              </a:xfrm>
              <a:blipFill rotWithShape="1">
                <a:blip r:embed="rId3"/>
                <a:stretch>
                  <a:fillRect l="-593" t="-13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5800" y="1278320"/>
                <a:ext cx="7943852" cy="624273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prstClr val="black"/>
                    </a:solidFill>
                  </a:rPr>
                  <a:t>Expected total privacy loss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𝐸𝑋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𝑂</m:t>
                    </m:r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𝑘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 smtClean="0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278320"/>
                <a:ext cx="7943852" cy="6242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76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78320"/>
            <a:ext cx="8229600" cy="518467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Part 1: Basics</a:t>
            </a:r>
          </a:p>
          <a:p>
            <a:pPr lvl="1"/>
            <a:r>
              <a:rPr lang="en-US" dirty="0" smtClean="0"/>
              <a:t>Smoking causes cancer</a:t>
            </a:r>
          </a:p>
          <a:p>
            <a:pPr lvl="1"/>
            <a:r>
              <a:rPr lang="en-US" dirty="0" smtClean="0"/>
              <a:t>Definition</a:t>
            </a:r>
          </a:p>
          <a:p>
            <a:pPr lvl="1"/>
            <a:r>
              <a:rPr lang="en-US" dirty="0" smtClean="0"/>
              <a:t>Laplace mechanism</a:t>
            </a:r>
          </a:p>
          <a:p>
            <a:pPr lvl="1"/>
            <a:r>
              <a:rPr lang="en-US" dirty="0" smtClean="0"/>
              <a:t>Simple composition</a:t>
            </a:r>
          </a:p>
          <a:p>
            <a:pPr lvl="1"/>
            <a:r>
              <a:rPr lang="en-US" dirty="0" smtClean="0"/>
              <a:t>Histogram example</a:t>
            </a:r>
          </a:p>
          <a:p>
            <a:pPr lvl="1"/>
            <a:r>
              <a:rPr lang="en-US" dirty="0" smtClean="0"/>
              <a:t>Advanced composition</a:t>
            </a:r>
          </a:p>
          <a:p>
            <a:r>
              <a:rPr lang="en-US" dirty="0" smtClean="0"/>
              <a:t>Part 2: Many Queries</a:t>
            </a:r>
          </a:p>
          <a:p>
            <a:pPr lvl="1"/>
            <a:r>
              <a:rPr lang="en-US" dirty="0" smtClean="0"/>
              <a:t>Sparse Vector</a:t>
            </a:r>
          </a:p>
          <a:p>
            <a:pPr lvl="1"/>
            <a:r>
              <a:rPr lang="en-US" dirty="0" smtClean="0"/>
              <a:t>Multiplicative Weights </a:t>
            </a:r>
          </a:p>
          <a:p>
            <a:pPr lvl="1"/>
            <a:r>
              <a:rPr lang="en-US" dirty="0" smtClean="0"/>
              <a:t>Boosting for queries </a:t>
            </a:r>
          </a:p>
          <a:p>
            <a:r>
              <a:rPr lang="en-US" dirty="0" smtClean="0"/>
              <a:t>Part 3: Techniques</a:t>
            </a:r>
          </a:p>
          <a:p>
            <a:pPr lvl="1"/>
            <a:r>
              <a:rPr lang="en-US" dirty="0" smtClean="0"/>
              <a:t>Exponential mechanism and application</a:t>
            </a:r>
          </a:p>
          <a:p>
            <a:pPr lvl="1"/>
            <a:r>
              <a:rPr lang="en-US" dirty="0" smtClean="0"/>
              <a:t>Subsample-and-Aggregate</a:t>
            </a:r>
          </a:p>
          <a:p>
            <a:pPr lvl="1"/>
            <a:r>
              <a:rPr lang="en-US" dirty="0" smtClean="0"/>
              <a:t>Propose-Test-Release</a:t>
            </a:r>
          </a:p>
          <a:p>
            <a:pPr lvl="1"/>
            <a:r>
              <a:rPr lang="en-US" dirty="0" smtClean="0"/>
              <a:t>Application of S&amp;A and PTR combined</a:t>
            </a:r>
          </a:p>
          <a:p>
            <a:r>
              <a:rPr lang="en-US" dirty="0" smtClean="0"/>
              <a:t>Future Directions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Outline</a:t>
            </a:r>
            <a:endParaRPr lang="en-US" sz="4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1417638"/>
            <a:ext cx="8077200" cy="30019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077200" cy="5105400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Theorem (Main).</a:t>
                </a:r>
                <a:r>
                  <a:rPr lang="en-US" dirty="0" smtClean="0"/>
                  <a:t> There is an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𝜖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𝛿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-differentially private mechanism answering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dirty="0" smtClean="0"/>
                  <a:t> linear online queries over a universe U and database of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dirty="0" smtClean="0"/>
                  <a:t> in </a:t>
                </a:r>
              </a:p>
              <a:p>
                <a:pPr lvl="1"/>
                <a:r>
                  <a:rPr lang="en-US" dirty="0" smtClean="0"/>
                  <a:t>time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𝑂</m:t>
                    </m:r>
                    <m:r>
                      <a:rPr lang="en-US" b="0" i="1" dirty="0" smtClean="0">
                        <a:latin typeface="Cambria Math"/>
                      </a:rPr>
                      <m:t>(|</m:t>
                    </m:r>
                    <m:r>
                      <a:rPr lang="en-US" b="0" i="1" dirty="0" smtClean="0">
                        <a:latin typeface="Cambria Math"/>
                      </a:rPr>
                      <m:t>𝑈</m:t>
                    </m:r>
                    <m:r>
                      <a:rPr lang="en-US" b="0" i="1" dirty="0" smtClean="0">
                        <a:latin typeface="Cambria Math"/>
                      </a:rPr>
                      <m:t>|)</m:t>
                    </m:r>
                  </m:oMath>
                </a14:m>
                <a:r>
                  <a:rPr lang="en-US" dirty="0" smtClean="0"/>
                  <a:t> per query </a:t>
                </a:r>
              </a:p>
              <a:p>
                <a:pPr lvl="1"/>
                <a:r>
                  <a:rPr lang="en-US" dirty="0"/>
                  <a:t>e</a:t>
                </a:r>
                <a:r>
                  <a:rPr lang="en-US" dirty="0" smtClean="0"/>
                  <a:t>rror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f>
                              <m:f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func>
                          <m:func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</a:rPr>
                                  <m:t>log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p>
                          </m:fName>
                          <m:e>
                            <m:d>
                              <m:d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𝑘</m:t>
                                </m:r>
                              </m:e>
                            </m:d>
                          </m:e>
                        </m:func>
                        <m:func>
                          <m:func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</a:rPr>
                                  <m:t>log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4</m:t>
                                    </m:r>
                                  </m:den>
                                </m:f>
                              </m:sup>
                            </m:sSup>
                          </m:fName>
                          <m:e>
                            <m:d>
                              <m:dPr>
                                <m:ctrlPr>
                                  <a:rPr lang="en-US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|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𝑈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|</m:t>
                                </m:r>
                              </m:e>
                            </m:d>
                          </m:e>
                        </m:func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log</m:t>
                        </m:r>
                        <m:r>
                          <a:rPr lang="en-US" b="0" i="1" smtClean="0">
                            <a:latin typeface="Cambria Math"/>
                          </a:rPr>
                          <m:t>⁡(</m:t>
                        </m:r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𝛿</m:t>
                            </m:r>
                          </m:den>
                        </m:f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 smtClean="0"/>
                  <a:t>.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077200" cy="5105400"/>
              </a:xfrm>
              <a:blipFill rotWithShape="1">
                <a:blip r:embed="rId2"/>
                <a:stretch>
                  <a:fillRect l="-604" t="-1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 txBox="1">
            <a:spLocks/>
          </p:cNvSpPr>
          <p:nvPr/>
        </p:nvSpPr>
        <p:spPr>
          <a:xfrm>
            <a:off x="609600" y="304800"/>
            <a:ext cx="8229600" cy="990600"/>
          </a:xfrm>
          <a:prstGeom prst="rect">
            <a:avLst/>
          </a:prstGeom>
        </p:spPr>
        <p:txBody>
          <a:bodyPr vert="horz" anchor="b" anchorCtr="0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>
                <a:solidFill>
                  <a:schemeClr val="accent1"/>
                </a:solidFill>
              </a:rPr>
              <a:t>Private Multiplicative Weights </a:t>
            </a:r>
            <a:r>
              <a:rPr lang="en-US" sz="2400" dirty="0" smtClean="0">
                <a:solidFill>
                  <a:schemeClr val="accent1"/>
                </a:solidFill>
              </a:rPr>
              <a:t>[Hardt-Rothblum’10]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9905" y="4731584"/>
            <a:ext cx="8077200" cy="15009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Represent database as (normalized) histogram on U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9871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ritz\Desktop\chocolate-cake-slic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200400"/>
            <a:ext cx="679132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0780" y="2057400"/>
            <a:ext cx="8368420" cy="2743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0780" y="533400"/>
                <a:ext cx="8458200" cy="441959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Recipe</a:t>
                </a:r>
                <a:r>
                  <a:rPr lang="en-US" dirty="0" smtClean="0"/>
                  <a:t> (</a:t>
                </a:r>
                <a:r>
                  <a:rPr lang="en-US" i="1" dirty="0" smtClean="0"/>
                  <a:t>Delicious privacy-preserving mechanism</a:t>
                </a:r>
                <a:r>
                  <a:rPr lang="en-US" dirty="0" smtClean="0"/>
                  <a:t>):</a:t>
                </a:r>
              </a:p>
              <a:p>
                <a:pPr marL="0" indent="0">
                  <a:buNone/>
                </a:pPr>
                <a:r>
                  <a:rPr lang="en-US" sz="2800" dirty="0" smtClean="0"/>
                  <a:t>Maintain </a:t>
                </a:r>
                <a:r>
                  <a:rPr lang="en-US" sz="2800" i="1" dirty="0" smtClean="0"/>
                  <a:t>public</a:t>
                </a:r>
                <a:r>
                  <a:rPr lang="en-US" sz="2800" dirty="0" smtClean="0"/>
                  <a:t> histogram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 smtClean="0"/>
                  <a:t> (with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 smtClean="0"/>
                  <a:t> uniform)</a:t>
                </a:r>
              </a:p>
              <a:p>
                <a:pPr marL="0" indent="0">
                  <a:buNone/>
                </a:pPr>
                <a:r>
                  <a:rPr lang="en-US" dirty="0" smtClean="0"/>
                  <a:t>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𝑡</m:t>
                    </m:r>
                    <m:r>
                      <a:rPr lang="en-US" b="0" i="1" smtClean="0">
                        <a:latin typeface="Cambria Math"/>
                      </a:rPr>
                      <m:t>=1,2,…,</m:t>
                    </m:r>
                    <m:r>
                      <a:rPr lang="en-US" b="0" i="1" smtClean="0">
                        <a:latin typeface="Cambria Math"/>
                      </a:rPr>
                      <m:t>𝑘</m:t>
                    </m:r>
                    <m:r>
                      <a:rPr lang="en-US" b="0" i="0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Receive 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if it’s already accurate answer  </a:t>
                </a:r>
              </a:p>
              <a:p>
                <a:r>
                  <a:rPr lang="en-US" dirty="0" smtClean="0"/>
                  <a:t>Otherwise, 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sz="2800" dirty="0" smtClean="0">
                    <a:solidFill>
                      <a:schemeClr val="tx1"/>
                    </a:solidFill>
                  </a:rPr>
                  <a:t>and “improve” histogram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0780" y="533400"/>
                <a:ext cx="8458200" cy="4419599"/>
              </a:xfrm>
              <a:blipFill rotWithShape="1">
                <a:blip r:embed="rId4"/>
                <a:stretch>
                  <a:fillRect l="-1441" t="-1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90800" y="5105400"/>
                <a:ext cx="39066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How to </a:t>
                </a:r>
                <a:r>
                  <a:rPr lang="en-US" sz="3200" dirty="0" smtClean="0">
                    <a:solidFill>
                      <a:schemeClr val="bg1"/>
                    </a:solidFill>
                  </a:rPr>
                  <a:t>improve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3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chemeClr val="bg1"/>
                    </a:solidFill>
                  </a:rPr>
                  <a:t>?</a:t>
                </a:r>
                <a:endParaRPr lang="en-US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5105400"/>
                <a:ext cx="3906647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3900" t="-12632" r="-2964" b="-34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5638800"/>
            <a:ext cx="7779945" cy="838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Multiplicative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Weights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6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858877" y="1775773"/>
            <a:ext cx="3936641" cy="2497424"/>
            <a:chOff x="1858877" y="1775773"/>
            <a:chExt cx="3936641" cy="2497424"/>
          </a:xfrm>
        </p:grpSpPr>
        <p:sp>
          <p:nvSpPr>
            <p:cNvPr id="39" name="Rectangle 38"/>
            <p:cNvSpPr/>
            <p:nvPr/>
          </p:nvSpPr>
          <p:spPr>
            <a:xfrm flipH="1">
              <a:off x="5451558" y="1808201"/>
              <a:ext cx="343960" cy="246499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 flipH="1">
              <a:off x="2704040" y="1775773"/>
              <a:ext cx="343960" cy="246499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 flipH="1">
              <a:off x="1858877" y="1808202"/>
              <a:ext cx="343960" cy="246499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 flipH="1">
            <a:off x="5294840" y="3135868"/>
            <a:ext cx="343960" cy="11049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 flipH="1">
            <a:off x="4380440" y="3960892"/>
            <a:ext cx="343960" cy="321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 flipH="1">
            <a:off x="1637240" y="2907268"/>
            <a:ext cx="343960" cy="137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flipH="1">
            <a:off x="3449832" y="3897868"/>
            <a:ext cx="343960" cy="3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90801" y="3135868"/>
            <a:ext cx="343960" cy="1146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5147002" y="3669268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4228041" y="3667680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1514917" y="3655298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3297432" y="3655298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2475441" y="3653710"/>
            <a:ext cx="343960" cy="61277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7190215" y="3655298"/>
            <a:ext cx="34396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514917" y="4254718"/>
            <a:ext cx="6486083" cy="101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4"/>
          <p:cNvCxnSpPr/>
          <p:nvPr/>
        </p:nvCxnSpPr>
        <p:spPr>
          <a:xfrm flipV="1">
            <a:off x="1514917" y="1688068"/>
            <a:ext cx="0" cy="25768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00064" y="3713252"/>
            <a:ext cx="752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dirty="0">
                <a:solidFill>
                  <a:prstClr val="black"/>
                </a:solidFill>
              </a:rPr>
              <a:t>. . 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1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592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736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88724" y="4264898"/>
            <a:ext cx="627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48873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89276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90600" y="4015934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0600" y="1623536"/>
            <a:ext cx="25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 flipH="1">
            <a:off x="7366608" y="729734"/>
            <a:ext cx="1133757" cy="334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 flipH="1">
            <a:off x="7366609" y="283880"/>
            <a:ext cx="1133756" cy="3696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142055" y="712174"/>
                <a:ext cx="868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dirty="0" smtClean="0">
                    <a:solidFill>
                      <a:prstClr val="black"/>
                    </a:solidFill>
                  </a:rPr>
                  <a:t>Input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055" y="712174"/>
                <a:ext cx="868123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6338"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572527" y="283880"/>
                <a:ext cx="14780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dirty="0" smtClean="0">
                    <a:solidFill>
                      <a:prstClr val="black"/>
                    </a:solidFill>
                  </a:rPr>
                  <a:t>Estimate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527" y="283880"/>
                <a:ext cx="1478097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3292"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6118297" y="1147338"/>
            <a:ext cx="2382068" cy="369332"/>
            <a:chOff x="6118297" y="1147338"/>
            <a:chExt cx="2382068" cy="369332"/>
          </a:xfrm>
        </p:grpSpPr>
        <p:sp>
          <p:nvSpPr>
            <p:cNvPr id="42" name="Rectangle 41"/>
            <p:cNvSpPr/>
            <p:nvPr/>
          </p:nvSpPr>
          <p:spPr>
            <a:xfrm flipH="1">
              <a:off x="7366609" y="1147338"/>
              <a:ext cx="1133756" cy="34439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6118297" y="1147338"/>
                  <a:ext cx="9941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457200"/>
                  <a:r>
                    <a:rPr lang="en-US" dirty="0" smtClean="0">
                      <a:solidFill>
                        <a:prstClr val="black"/>
                      </a:solidFill>
                    </a:rPr>
                    <a:t>Query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8297" y="1147338"/>
                  <a:ext cx="994183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5521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TextBox 45"/>
          <p:cNvSpPr txBox="1"/>
          <p:nvPr/>
        </p:nvSpPr>
        <p:spPr>
          <a:xfrm>
            <a:off x="3276600" y="4980057"/>
            <a:ext cx="31436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4000" dirty="0" smtClean="0">
                <a:solidFill>
                  <a:prstClr val="black"/>
                </a:solidFill>
              </a:rPr>
              <a:t>Before update</a:t>
            </a:r>
            <a:endParaRPr lang="en-US" sz="40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98370" y="5768458"/>
                <a:ext cx="430137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en-US" sz="2800" dirty="0" smtClean="0">
                    <a:solidFill>
                      <a:prstClr val="black"/>
                    </a:solidFill>
                  </a:rPr>
                  <a:t>Suppose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𝑡</m:t>
                            </m:r>
                            <m:r>
                              <a:rPr lang="en-US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sz="2800" i="1" smtClean="0">
                        <a:solidFill>
                          <a:prstClr val="black"/>
                        </a:solidFill>
                        <a:latin typeface="Cambria Math"/>
                      </a:rPr>
                      <m:t>≪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8370" y="5768458"/>
                <a:ext cx="4301370" cy="523220"/>
              </a:xfrm>
              <a:prstGeom prst="rect">
                <a:avLst/>
              </a:prstGeom>
              <a:blipFill rotWithShape="1">
                <a:blip r:embed="rId5"/>
                <a:stretch>
                  <a:fillRect l="-2833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375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 flipH="1">
            <a:off x="5451558" y="1808201"/>
            <a:ext cx="343960" cy="246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 flipH="1">
            <a:off x="2704040" y="1775773"/>
            <a:ext cx="343960" cy="246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 flipH="1">
            <a:off x="1858877" y="1808202"/>
            <a:ext cx="343960" cy="246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 flipH="1">
            <a:off x="5294840" y="3135868"/>
            <a:ext cx="343960" cy="11049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 flipH="1">
            <a:off x="4380440" y="3960892"/>
            <a:ext cx="343960" cy="321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 flipH="1">
            <a:off x="1637240" y="2907268"/>
            <a:ext cx="343960" cy="137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flipH="1">
            <a:off x="3449832" y="3897868"/>
            <a:ext cx="343960" cy="3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90801" y="3135868"/>
            <a:ext cx="343960" cy="1146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5147002" y="3429000"/>
            <a:ext cx="343960" cy="8514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4228041" y="3847742"/>
            <a:ext cx="343960" cy="4311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1514917" y="3429000"/>
            <a:ext cx="343960" cy="8374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3297432" y="3847742"/>
            <a:ext cx="343960" cy="4187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2475441" y="3429000"/>
            <a:ext cx="343960" cy="8374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7190215" y="3847742"/>
            <a:ext cx="343960" cy="4171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514917" y="4254718"/>
            <a:ext cx="6486083" cy="101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4"/>
          <p:cNvCxnSpPr/>
          <p:nvPr/>
        </p:nvCxnSpPr>
        <p:spPr>
          <a:xfrm flipV="1">
            <a:off x="1514917" y="1688068"/>
            <a:ext cx="0" cy="25768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00064" y="3713252"/>
            <a:ext cx="752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dirty="0">
                <a:solidFill>
                  <a:prstClr val="black"/>
                </a:solidFill>
              </a:rPr>
              <a:t>. . 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1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592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736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88724" y="4264898"/>
            <a:ext cx="627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N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48873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89276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90600" y="4015934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0600" y="1623536"/>
            <a:ext cx="25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 flipH="1">
            <a:off x="7366608" y="729734"/>
            <a:ext cx="1133757" cy="334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 flipH="1">
            <a:off x="7366609" y="283880"/>
            <a:ext cx="1133756" cy="3696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 flipH="1">
            <a:off x="7366609" y="1147338"/>
            <a:ext cx="1133756" cy="3443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76600" y="5334000"/>
            <a:ext cx="28234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4000" dirty="0" smtClean="0">
                <a:solidFill>
                  <a:prstClr val="black"/>
                </a:solidFill>
              </a:rPr>
              <a:t>After update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4679387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1.3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89691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1.3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97432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0.7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191000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0.7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137209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1.3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87730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0.7</a:t>
            </a:r>
            <a:endParaRPr 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142055" y="712174"/>
                <a:ext cx="868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dirty="0" smtClean="0">
                    <a:solidFill>
                      <a:prstClr val="black"/>
                    </a:solidFill>
                  </a:rPr>
                  <a:t>Input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055" y="712174"/>
                <a:ext cx="868123" cy="369332"/>
              </a:xfrm>
              <a:prstGeom prst="rect">
                <a:avLst/>
              </a:prstGeom>
              <a:blipFill rotWithShape="1">
                <a:blip r:embed="rId2"/>
                <a:stretch>
                  <a:fillRect l="-6338"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572527" y="283880"/>
                <a:ext cx="14780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dirty="0" smtClean="0">
                    <a:solidFill>
                      <a:prstClr val="black"/>
                    </a:solidFill>
                  </a:rPr>
                  <a:t>Estimate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527" y="283880"/>
                <a:ext cx="1478097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3292"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118297" y="1147338"/>
                <a:ext cx="9941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:r>
                  <a:rPr lang="en-US" dirty="0" smtClean="0">
                    <a:solidFill>
                      <a:prstClr val="black"/>
                    </a:solidFill>
                  </a:rPr>
                  <a:t>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297" y="1147338"/>
                <a:ext cx="994183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5521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1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505200"/>
            <a:ext cx="8610600" cy="2209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590800"/>
            <a:ext cx="86106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33400"/>
                <a:ext cx="8458200" cy="541020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Algorithm (slightly cheating):</a:t>
                </a:r>
                <a:endParaRPr lang="en-US" dirty="0" smtClean="0"/>
              </a:p>
              <a:p>
                <a:r>
                  <a:rPr lang="en-US" sz="2000" dirty="0" smtClean="0"/>
                  <a:t>Input histogram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000" dirty="0" smtClean="0"/>
                  <a:t> with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000" b="0" i="1" smtClean="0">
                        <a:latin typeface="Cambria Math"/>
                      </a:rPr>
                      <m:t>=1</m:t>
                    </m:r>
                  </m:oMath>
                </a14:m>
                <a:endParaRPr lang="en-US" sz="2000" dirty="0" smtClean="0"/>
              </a:p>
              <a:p>
                <a:r>
                  <a:rPr lang="en-US" sz="2000" dirty="0" smtClean="0"/>
                  <a:t>Maintain histogram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0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000" dirty="0" smtClean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 smtClean="0"/>
                  <a:t> being uniform</a:t>
                </a:r>
              </a:p>
              <a:p>
                <a:r>
                  <a:rPr lang="en-US" sz="2000" dirty="0" smtClean="0"/>
                  <a:t>Parameters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𝑇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𝜎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𝜂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r>
                  <a:rPr lang="en-US" dirty="0" smtClean="0"/>
                  <a:t>When given 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</a:p>
              <a:p>
                <a:pPr lvl="1"/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</a:rPr>
                      <m:t>𝑇</m:t>
                    </m:r>
                  </m:oMath>
                </a14:m>
                <a:r>
                  <a:rPr lang="en-US" dirty="0" smtClean="0"/>
                  <a:t>: 					[insignificant]</a:t>
                </a:r>
              </a:p>
              <a:p>
                <a:pPr lvl="2"/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Otherwise 								[significant; update]</a:t>
                </a:r>
              </a:p>
              <a:p>
                <a:pPr lvl="2"/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⋅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exp</m:t>
                    </m:r>
                    <m:r>
                      <a:rPr lang="en-US" b="0" i="1" smtClean="0">
                        <a:latin typeface="Cambria Math"/>
                      </a:rPr>
                      <m:t>⁡(−</m:t>
                    </m:r>
                    <m:r>
                      <a:rPr lang="en-US" b="0" i="1" smtClean="0">
                        <a:latin typeface="Cambria Math"/>
                      </a:rPr>
                      <m:t>𝜂</m:t>
                    </m:r>
                    <m:r>
                      <a:rPr lang="en-US" b="0" i="1" smtClean="0">
                        <a:latin typeface="Cambria Math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3"/>
                <a:r>
                  <a:rPr lang="en-US" sz="2400" b="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f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i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⋅</m:t>
                    </m:r>
                    <m:r>
                      <a:rPr lang="en-US" sz="2400" b="0" i="1" smtClean="0">
                        <a:latin typeface="Cambria Math"/>
                      </a:rPr>
                      <m:t>𝑠𝑖𝑔𝑛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)−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)</a:t>
                </a:r>
              </a:p>
              <a:p>
                <a:pPr lvl="2"/>
                <a:r>
                  <a:rPr lang="en-US" sz="2800" dirty="0" smtClean="0"/>
                  <a:t>Renormalize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33400"/>
                <a:ext cx="8458200" cy="5410200"/>
              </a:xfrm>
              <a:blipFill rotWithShape="1">
                <a:blip r:embed="rId2"/>
                <a:stretch>
                  <a:fillRect l="-1657" t="-1353" r="-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-323850" y="3543300"/>
            <a:ext cx="10515600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51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505200"/>
            <a:ext cx="8610600" cy="2209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590800"/>
            <a:ext cx="86106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33400"/>
                <a:ext cx="8458200" cy="541020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Algorithm:</a:t>
                </a:r>
                <a:endParaRPr lang="en-US" dirty="0" smtClean="0"/>
              </a:p>
              <a:p>
                <a:r>
                  <a:rPr lang="en-US" sz="2000" dirty="0" smtClean="0"/>
                  <a:t>Input histogram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000" dirty="0" smtClean="0"/>
                  <a:t> with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000" b="0" i="1" smtClean="0">
                        <a:latin typeface="Cambria Math"/>
                      </a:rPr>
                      <m:t>=1</m:t>
                    </m:r>
                  </m:oMath>
                </a14:m>
                <a:endParaRPr lang="en-US" sz="2000" dirty="0" smtClean="0"/>
              </a:p>
              <a:p>
                <a:r>
                  <a:rPr lang="en-US" sz="2000" dirty="0" smtClean="0"/>
                  <a:t>Maintain histogram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0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000" dirty="0" smtClean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 smtClean="0"/>
                  <a:t> being uniform</a:t>
                </a:r>
              </a:p>
              <a:p>
                <a:r>
                  <a:rPr lang="en-US" sz="2000" dirty="0" smtClean="0"/>
                  <a:t>Parameters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𝑇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𝜎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r>
                  <a:rPr lang="en-US" dirty="0" smtClean="0"/>
                  <a:t>When given 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</a:p>
              <a:p>
                <a:pPr lvl="1"/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</a:rPr>
                      <m:t>𝑇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𝜎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: 		[insignificant]</a:t>
                </a:r>
              </a:p>
              <a:p>
                <a:pPr lvl="2"/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Otherwise 								[significant; update]</a:t>
                </a:r>
              </a:p>
              <a:p>
                <a:pPr lvl="2"/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⋅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exp</m:t>
                    </m:r>
                    <m:r>
                      <a:rPr lang="en-US" b="0" i="1" smtClean="0">
                        <a:latin typeface="Cambria Math"/>
                      </a:rPr>
                      <m:t>⁡(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3"/>
                <a:r>
                  <a:rPr lang="en-US" sz="2400" b="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f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i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⋅</m:t>
                    </m:r>
                    <m:r>
                      <a:rPr lang="en-US" sz="2400" b="0" i="1" smtClean="0">
                        <a:latin typeface="Cambria Math"/>
                      </a:rPr>
                      <m:t>𝑠𝑖𝑔𝑛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)−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)</a:t>
                </a:r>
              </a:p>
              <a:p>
                <a:pPr lvl="2"/>
                <a:r>
                  <a:rPr lang="en-US" sz="2800" dirty="0" smtClean="0"/>
                  <a:t>Renormalize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33400"/>
                <a:ext cx="8458200" cy="5410200"/>
              </a:xfrm>
              <a:blipFill rotWithShape="1">
                <a:blip r:embed="rId3"/>
                <a:stretch>
                  <a:fillRect l="-1657" t="-1353" r="-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4-Point Star 6"/>
          <p:cNvSpPr/>
          <p:nvPr/>
        </p:nvSpPr>
        <p:spPr>
          <a:xfrm>
            <a:off x="2459725" y="1739180"/>
            <a:ext cx="232235" cy="230430"/>
          </a:xfrm>
          <a:prstGeom prst="star4">
            <a:avLst/>
          </a:prstGeom>
          <a:solidFill>
            <a:srgbClr val="F125BC"/>
          </a:solidFill>
          <a:ln>
            <a:solidFill>
              <a:srgbClr val="F125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32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505200"/>
            <a:ext cx="8610600" cy="2209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590800"/>
            <a:ext cx="86106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33400"/>
                <a:ext cx="8458200" cy="5410200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 smtClean="0"/>
                  <a:t>Algorithm:</a:t>
                </a:r>
                <a:endParaRPr lang="en-US" dirty="0" smtClean="0"/>
              </a:p>
              <a:p>
                <a:r>
                  <a:rPr lang="en-US" sz="2000" dirty="0" smtClean="0"/>
                  <a:t>Input histogram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000" dirty="0" smtClean="0"/>
                  <a:t> with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000" b="0" i="1" smtClean="0">
                            <a:latin typeface="Cambria Math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2000" b="0" i="1" smtClean="0">
                        <a:latin typeface="Cambria Math"/>
                      </a:rPr>
                      <m:t>=1</m:t>
                    </m:r>
                  </m:oMath>
                </a14:m>
                <a:endParaRPr lang="en-US" sz="2000" dirty="0" smtClean="0"/>
              </a:p>
              <a:p>
                <a:r>
                  <a:rPr lang="en-US" sz="2000" dirty="0" smtClean="0"/>
                  <a:t>Maintain histogram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000" b="0" i="1" dirty="0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000" dirty="0" smtClean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000" dirty="0" smtClean="0"/>
                  <a:t> being uniform</a:t>
                </a:r>
              </a:p>
              <a:p>
                <a:r>
                  <a:rPr lang="en-US" sz="2000" dirty="0" smtClean="0"/>
                  <a:t>Parameters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𝑇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𝜎</m:t>
                    </m:r>
                    <m:r>
                      <a:rPr lang="en-US" sz="2000" b="0" i="1" smtClean="0">
                        <a:latin typeface="Cambria Math"/>
                      </a:rPr>
                      <m:t>,</m:t>
                    </m:r>
                    <m:r>
                      <a:rPr lang="en-US" sz="2000" b="0" i="1" smtClean="0">
                        <a:latin typeface="Cambria Math"/>
                      </a:rPr>
                      <m:t>𝜂</m:t>
                    </m:r>
                  </m:oMath>
                </a14:m>
                <a:r>
                  <a:rPr lang="en-US" sz="2000" dirty="0" smtClean="0"/>
                  <a:t> </a:t>
                </a:r>
              </a:p>
              <a:p>
                <a:r>
                  <a:rPr lang="en-US" dirty="0" smtClean="0"/>
                  <a:t>When given query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/>
                  <a:t>:</a:t>
                </a:r>
              </a:p>
              <a:p>
                <a:pPr lvl="1"/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𝑡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/>
                      </a:rPr>
                      <m:t>≤</m:t>
                    </m:r>
                    <m:r>
                      <a:rPr lang="en-US" b="0" i="1" smtClean="0">
                        <a:latin typeface="Cambria Math"/>
                      </a:rPr>
                      <m:t>𝑇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𝜎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: 		[insignificant]</a:t>
                </a:r>
              </a:p>
              <a:p>
                <a:pPr lvl="2"/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Otherwise 								[significant; update]</a:t>
                </a:r>
              </a:p>
              <a:p>
                <a:pPr lvl="2"/>
                <a:r>
                  <a:rPr lang="en-US" dirty="0" smtClean="0"/>
                  <a:t>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⋅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exp</m:t>
                    </m:r>
                    <m:r>
                      <a:rPr lang="en-US" b="0" i="1" smtClean="0">
                        <a:latin typeface="Cambria Math"/>
                      </a:rPr>
                      <m:t>⁡(−</m:t>
                    </m:r>
                    <m:r>
                      <a:rPr lang="en-US" b="0" i="1" smtClean="0">
                        <a:latin typeface="Cambria Math"/>
                      </a:rPr>
                      <m:t>𝜂</m:t>
                    </m:r>
                    <m:r>
                      <a:rPr lang="en-US" b="0" i="1" smtClean="0">
                        <a:latin typeface="Cambria Math"/>
                      </a:rPr>
                      <m:t>⋅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pPr lvl="3"/>
                <a:r>
                  <a:rPr lang="en-US" sz="2400" b="0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f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i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⋅</m:t>
                    </m:r>
                    <m:r>
                      <a:rPr lang="en-US" sz="2400" b="0" i="1" smtClean="0">
                        <a:latin typeface="Cambria Math"/>
                      </a:rPr>
                      <m:t>𝑠𝑖𝑔𝑛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)−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)</a:t>
                </a:r>
              </a:p>
              <a:p>
                <a:pPr lvl="2"/>
                <a:r>
                  <a:rPr lang="en-US" sz="2800" dirty="0" smtClean="0"/>
                  <a:t>Renormalize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33400"/>
                <a:ext cx="8458200" cy="5410200"/>
              </a:xfrm>
              <a:blipFill rotWithShape="1">
                <a:blip r:embed="rId2"/>
                <a:stretch>
                  <a:fillRect l="-1657" t="-1353" r="-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ular Callout 5"/>
          <p:cNvSpPr/>
          <p:nvPr/>
        </p:nvSpPr>
        <p:spPr>
          <a:xfrm>
            <a:off x="5506420" y="952890"/>
            <a:ext cx="2057400" cy="1325562"/>
          </a:xfrm>
          <a:prstGeom prst="wedgeRectCallout">
            <a:avLst>
              <a:gd name="adj1" fmla="val -59753"/>
              <a:gd name="adj2" fmla="val 8230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Conditional branch leaks private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5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Analysis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/>
                  <a:t>Utility Analysis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b="1" dirty="0" smtClean="0"/>
                  <a:t>Few update rounds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𝒌</m:t>
                    </m:r>
                    <m:r>
                      <a:rPr lang="en-US" b="1" i="1" smtClean="0">
                        <a:latin typeface="Cambria Math"/>
                      </a:rPr>
                      <m:t>≈</m:t>
                    </m:r>
                    <m:r>
                      <a:rPr lang="en-US" b="1" i="1" smtClean="0">
                        <a:latin typeface="Cambria Math"/>
                      </a:rPr>
                      <m:t>𝒏</m:t>
                    </m:r>
                  </m:oMath>
                </a14:m>
                <a:endParaRPr lang="en-US" b="1" dirty="0" smtClean="0"/>
              </a:p>
              <a:p>
                <a:pPr lvl="1">
                  <a:lnSpc>
                    <a:spcPct val="150000"/>
                  </a:lnSpc>
                </a:pPr>
                <a:r>
                  <a:rPr lang="en-US" dirty="0" smtClean="0"/>
                  <a:t>Allows us to 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𝜎</m:t>
                    </m:r>
                    <m:r>
                      <a:rPr lang="en-US" b="0" i="1" smtClean="0">
                        <a:latin typeface="Cambria Math"/>
                      </a:rPr>
                      <m:t> ~ 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−1/2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lvl="1">
                  <a:lnSpc>
                    <a:spcPct val="150000"/>
                  </a:lnSpc>
                </a:pPr>
                <a:r>
                  <a:rPr lang="en-US" dirty="0"/>
                  <a:t>P</a:t>
                </a:r>
                <a:r>
                  <a:rPr lang="en-US" dirty="0" smtClean="0"/>
                  <a:t>otential argument [Littlestone-Warmuth’94]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dirty="0" smtClean="0"/>
                  <a:t>Uses linearity</a:t>
                </a:r>
                <a:endParaRPr lang="en-US" dirty="0"/>
              </a:p>
              <a:p>
                <a:pPr>
                  <a:lnSpc>
                    <a:spcPct val="150000"/>
                  </a:lnSpc>
                </a:pPr>
                <a:r>
                  <a:rPr lang="en-US" dirty="0" smtClean="0"/>
                  <a:t>Privacy Analysis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dirty="0" smtClean="0"/>
                  <a:t>Same as in Sparse Vector!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68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6026589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2/3</m:t>
                                  </m:r>
                                </m:sup>
                              </m:sSup>
                            </m:oMath>
                          </a14:m>
                          <a:endParaRPr lang="en-US" baseline="0" dirty="0" smtClean="0"/>
                        </a:p>
                        <a:p>
                          <a:pPr algn="ctr"/>
                          <a:r>
                            <a:rPr lang="en-US" baseline="0" dirty="0" smtClean="0"/>
                            <a:t>[Blum-Ligett-Roth’08]</a:t>
                          </a:r>
                        </a:p>
                        <a:p>
                          <a:pPr algn="ctr"/>
                          <a:r>
                            <a:rPr lang="en-US" baseline="0" dirty="0" smtClean="0"/>
                            <a:t>Runtime Exponential in |U|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𝜖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,0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/>
                            <a:t>-dp</a:t>
                          </a:r>
                        </a:p>
                        <a:p>
                          <a:pPr algn="ctr"/>
                          <a:endParaRPr lang="en-US" baseline="0" dirty="0" smtClean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[D.-Rothblum-Vadhan‘10]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Runtime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Exp</a:t>
                          </a:r>
                          <a:r>
                            <a:rPr lang="en-US" baseline="0" dirty="0" smtClean="0"/>
                            <a:t>(|U|)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[Hardt-Rothblum’10]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aseline="0" dirty="0" smtClean="0"/>
                            <a:t>Runtime Polynomial in |U|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86026589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45110" r="-71070" b="-889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000" t="-45110" b="-88959"/>
                          </a:stretch>
                        </a:blipFill>
                      </a:tcPr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163121" r="-710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91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Caveat: Omitting </a:t>
            </a:r>
            <a:r>
              <a:rPr lang="en-US" dirty="0" err="1" smtClean="0"/>
              <a:t>polylog</a:t>
            </a:r>
            <a:r>
              <a:rPr lang="en-US" dirty="0" smtClean="0"/>
              <a:t>(various things, some of them big) terms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prstClr val="black"/>
                    </a:solidFill>
                  </a:rPr>
                  <a:t>Error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1/2</m:t>
                        </m:r>
                      </m:sup>
                    </m:sSup>
                  </m:oMath>
                </a14:m>
                <a:endParaRPr lang="en-US" dirty="0" smtClean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dirty="0" smtClean="0">
                    <a:solidFill>
                      <a:prstClr val="black"/>
                    </a:solidFill>
                  </a:rPr>
                  <a:t>[</a:t>
                </a:r>
                <a:r>
                  <a:rPr lang="en-US" dirty="0" err="1" smtClean="0">
                    <a:solidFill>
                      <a:prstClr val="black"/>
                    </a:solidFill>
                  </a:rPr>
                  <a:t>Hardt-Rothblum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]</a:t>
                </a:r>
                <a:endParaRPr lang="en-US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dirty="0">
                    <a:solidFill>
                      <a:prstClr val="black"/>
                    </a:solidFill>
                  </a:rPr>
                  <a:t>Runtime </a:t>
                </a:r>
                <a:r>
                  <a:rPr lang="en-US" dirty="0" err="1" smtClean="0">
                    <a:solidFill>
                      <a:prstClr val="black"/>
                    </a:solidFill>
                  </a:rPr>
                  <a:t>Exp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(|U|)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blipFill rotWithShape="1">
                <a:blip r:embed="rId4"/>
                <a:stretch>
                  <a:fillRect t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754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Boosting</a:t>
            </a:r>
            <a:r>
              <a:rPr lang="en-US" sz="4000" dirty="0" smtClean="0">
                <a:solidFill>
                  <a:schemeClr val="accent1"/>
                </a:solidFill>
              </a:rPr>
              <a:t>  </a:t>
            </a:r>
            <a:r>
              <a:rPr lang="en-US" sz="3600" dirty="0" smtClean="0">
                <a:solidFill>
                  <a:schemeClr val="accent1"/>
                </a:solidFill>
              </a:rPr>
              <a:t>[</a:t>
            </a:r>
            <a:r>
              <a:rPr lang="en-US" sz="3600" dirty="0" err="1" smtClean="0">
                <a:solidFill>
                  <a:schemeClr val="accent1"/>
                </a:solidFill>
              </a:rPr>
              <a:t>Schapire</a:t>
            </a:r>
            <a:r>
              <a:rPr lang="en-US" sz="3600" dirty="0" smtClean="0">
                <a:solidFill>
                  <a:schemeClr val="accent1"/>
                </a:solidFill>
              </a:rPr>
              <a:t>, 1989]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General method for improving accuracy of any given learning algorithm</a:t>
            </a:r>
          </a:p>
          <a:p>
            <a:endParaRPr lang="en-US" dirty="0" smtClean="0"/>
          </a:p>
          <a:p>
            <a:r>
              <a:rPr lang="en-US" dirty="0" smtClean="0"/>
              <a:t>Example: Learning to recognize spam e-mail</a:t>
            </a:r>
          </a:p>
          <a:p>
            <a:pPr lvl="1"/>
            <a:r>
              <a:rPr lang="en-US" dirty="0" smtClean="0"/>
              <a:t>“Base learner” receives labeled examples, outputs heuristic</a:t>
            </a:r>
          </a:p>
          <a:p>
            <a:pPr lvl="1"/>
            <a:r>
              <a:rPr lang="en-US" dirty="0" smtClean="0"/>
              <a:t>Run many times; combine the resulting heuristics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 advTm="57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Basics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Model, definition, one mechanism, two examples, composition theorem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2362200" y="1371600"/>
            <a:ext cx="2781300" cy="1676400"/>
            <a:chOff x="2743200" y="1752600"/>
            <a:chExt cx="2781300" cy="1676400"/>
          </a:xfrm>
        </p:grpSpPr>
        <p:grpSp>
          <p:nvGrpSpPr>
            <p:cNvPr id="3" name="Group 9"/>
            <p:cNvGrpSpPr/>
            <p:nvPr/>
          </p:nvGrpSpPr>
          <p:grpSpPr>
            <a:xfrm>
              <a:off x="2743200" y="2514600"/>
              <a:ext cx="2781300" cy="914400"/>
              <a:chOff x="2743200" y="2514600"/>
              <a:chExt cx="2781300" cy="9144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743200" y="2514600"/>
                <a:ext cx="2781300" cy="9144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009900" y="2667000"/>
                <a:ext cx="22076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Base Learner</a:t>
                </a:r>
                <a:endParaRPr lang="en-US" sz="3200" dirty="0"/>
              </a:p>
            </p:txBody>
          </p:sp>
        </p:grpSp>
        <p:sp>
          <p:nvSpPr>
            <p:cNvPr id="11" name="Down Arrow 10"/>
            <p:cNvSpPr/>
            <p:nvPr/>
          </p:nvSpPr>
          <p:spPr>
            <a:xfrm>
              <a:off x="3924300" y="1752600"/>
              <a:ext cx="342900" cy="647700"/>
            </a:xfrm>
            <a:prstGeom prst="down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4"/>
          <p:cNvGrpSpPr/>
          <p:nvPr/>
        </p:nvGrpSpPr>
        <p:grpSpPr>
          <a:xfrm>
            <a:off x="1714500" y="457200"/>
            <a:ext cx="4053784" cy="647701"/>
            <a:chOff x="2095500" y="457200"/>
            <a:chExt cx="4053784" cy="647701"/>
          </a:xfrm>
        </p:grpSpPr>
        <p:sp>
          <p:nvSpPr>
            <p:cNvPr id="13" name="Rectangle 12"/>
            <p:cNvSpPr/>
            <p:nvPr/>
          </p:nvSpPr>
          <p:spPr>
            <a:xfrm>
              <a:off x="2095500" y="468664"/>
              <a:ext cx="4000500" cy="63623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95500" y="457200"/>
              <a:ext cx="40537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S: Labeled examples from </a:t>
              </a:r>
              <a:r>
                <a:rPr lang="en-US" sz="3600" dirty="0" smtClean="0">
                  <a:latin typeface="Monotype Corsiva" pitchFamily="66" charset="0"/>
                </a:rPr>
                <a:t>D</a:t>
              </a:r>
              <a:endParaRPr lang="en-US" sz="2800" dirty="0">
                <a:latin typeface="Monotype Corsiva" pitchFamily="66" charset="0"/>
              </a:endParaRPr>
            </a:p>
          </p:txBody>
        </p:sp>
      </p:grpSp>
      <p:grpSp>
        <p:nvGrpSpPr>
          <p:cNvPr id="6" name="Group 22"/>
          <p:cNvGrpSpPr/>
          <p:nvPr/>
        </p:nvGrpSpPr>
        <p:grpSpPr>
          <a:xfrm>
            <a:off x="2628900" y="4152900"/>
            <a:ext cx="2095500" cy="523220"/>
            <a:chOff x="6286500" y="4964668"/>
            <a:chExt cx="2095500" cy="523220"/>
          </a:xfrm>
        </p:grpSpPr>
        <p:sp>
          <p:nvSpPr>
            <p:cNvPr id="20" name="Rectangle 19"/>
            <p:cNvSpPr/>
            <p:nvPr/>
          </p:nvSpPr>
          <p:spPr>
            <a:xfrm>
              <a:off x="6286500" y="5029200"/>
              <a:ext cx="2095500" cy="457200"/>
            </a:xfrm>
            <a:prstGeom prst="rect">
              <a:avLst/>
            </a:prstGeom>
            <a:solidFill>
              <a:srgbClr val="F125BC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00800" y="4964668"/>
              <a:ext cx="14845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/>
                </a:rPr>
                <a:t>A</a:t>
              </a:r>
              <a:r>
                <a:rPr lang="en-US" sz="2800" baseline="-25000" dirty="0" smtClean="0">
                  <a:latin typeface="Arial Narrow"/>
                </a:rPr>
                <a:t>1</a:t>
              </a:r>
              <a:r>
                <a:rPr lang="en-US" sz="2800" dirty="0" smtClean="0"/>
                <a:t>, </a:t>
              </a:r>
              <a:r>
                <a:rPr lang="en-US" sz="2800" dirty="0" smtClean="0">
                  <a:latin typeface="Arial Narrow"/>
                </a:rPr>
                <a:t>A</a:t>
              </a:r>
              <a:r>
                <a:rPr lang="en-US" sz="2800" baseline="-25000" dirty="0" smtClean="0">
                  <a:latin typeface="Arial Narrow"/>
                </a:rPr>
                <a:t>2</a:t>
              </a:r>
              <a:r>
                <a:rPr lang="en-US" sz="2800" dirty="0" smtClean="0"/>
                <a:t>, … </a:t>
              </a:r>
              <a:endParaRPr lang="en-US" sz="2800" dirty="0"/>
            </a:p>
          </p:txBody>
        </p:sp>
      </p:grpSp>
      <p:sp>
        <p:nvSpPr>
          <p:cNvPr id="26" name="Curved Left Arrow 25"/>
          <p:cNvSpPr/>
          <p:nvPr/>
        </p:nvSpPr>
        <p:spPr>
          <a:xfrm rot="10800000">
            <a:off x="762001" y="571498"/>
            <a:ext cx="731520" cy="5715001"/>
          </a:xfrm>
          <a:prstGeom prst="curvedLef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36"/>
          <p:cNvGrpSpPr/>
          <p:nvPr/>
        </p:nvGrpSpPr>
        <p:grpSpPr>
          <a:xfrm>
            <a:off x="2933700" y="4838700"/>
            <a:ext cx="1539204" cy="1485900"/>
            <a:chOff x="3314700" y="4838700"/>
            <a:chExt cx="1539204" cy="1485900"/>
          </a:xfrm>
        </p:grpSpPr>
        <p:sp>
          <p:nvSpPr>
            <p:cNvPr id="28" name="TextBox 27"/>
            <p:cNvSpPr txBox="1"/>
            <p:nvPr/>
          </p:nvSpPr>
          <p:spPr>
            <a:xfrm>
              <a:off x="3314700" y="5678269"/>
              <a:ext cx="1539204" cy="646331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Update </a:t>
              </a:r>
              <a:r>
                <a:rPr lang="en-US" sz="3600" dirty="0" smtClean="0">
                  <a:latin typeface="Monotype Corsiva" pitchFamily="66" charset="0"/>
                </a:rPr>
                <a:t>D</a:t>
              </a:r>
              <a:endParaRPr lang="en-US" sz="2800" dirty="0">
                <a:latin typeface="Monotype Corsiva" pitchFamily="66" charset="0"/>
              </a:endParaRPr>
            </a:p>
          </p:txBody>
        </p:sp>
        <p:sp>
          <p:nvSpPr>
            <p:cNvPr id="30" name="Down Arrow 29"/>
            <p:cNvSpPr/>
            <p:nvPr/>
          </p:nvSpPr>
          <p:spPr>
            <a:xfrm>
              <a:off x="3886200" y="4838700"/>
              <a:ext cx="381000" cy="723900"/>
            </a:xfrm>
            <a:prstGeom prst="downArrow">
              <a:avLst/>
            </a:prstGeom>
            <a:solidFill>
              <a:srgbClr val="F125B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35"/>
          <p:cNvGrpSpPr/>
          <p:nvPr/>
        </p:nvGrpSpPr>
        <p:grpSpPr>
          <a:xfrm>
            <a:off x="3505200" y="3276600"/>
            <a:ext cx="800100" cy="723900"/>
            <a:chOff x="3886200" y="3276600"/>
            <a:chExt cx="800100" cy="723900"/>
          </a:xfrm>
        </p:grpSpPr>
        <p:sp>
          <p:nvSpPr>
            <p:cNvPr id="25" name="Down Arrow 24"/>
            <p:cNvSpPr/>
            <p:nvPr/>
          </p:nvSpPr>
          <p:spPr>
            <a:xfrm>
              <a:off x="3886200" y="3276600"/>
              <a:ext cx="381000" cy="723900"/>
            </a:xfrm>
            <a:prstGeom prst="downArrow">
              <a:avLst/>
            </a:prstGeom>
            <a:solidFill>
              <a:srgbClr val="F125B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88434" y="3276600"/>
              <a:ext cx="397866" cy="523220"/>
            </a:xfrm>
            <a:prstGeom prst="rect">
              <a:avLst/>
            </a:prstGeom>
            <a:solidFill>
              <a:srgbClr val="F125BC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/>
                <a:t>A</a:t>
              </a:r>
              <a:endParaRPr lang="en-US" sz="2800" b="1" dirty="0"/>
            </a:p>
          </p:txBody>
        </p:sp>
      </p:grpSp>
      <p:grpSp>
        <p:nvGrpSpPr>
          <p:cNvPr id="10" name="Group 37"/>
          <p:cNvGrpSpPr/>
          <p:nvPr/>
        </p:nvGrpSpPr>
        <p:grpSpPr>
          <a:xfrm>
            <a:off x="4240041" y="4990326"/>
            <a:ext cx="3760959" cy="767239"/>
            <a:chOff x="4621041" y="4990326"/>
            <a:chExt cx="3760959" cy="767239"/>
          </a:xfrm>
        </p:grpSpPr>
        <p:sp>
          <p:nvSpPr>
            <p:cNvPr id="32" name="Down Arrow 31"/>
            <p:cNvSpPr/>
            <p:nvPr/>
          </p:nvSpPr>
          <p:spPr>
            <a:xfrm rot="17879222">
              <a:off x="5125881" y="4485486"/>
              <a:ext cx="381000" cy="1390680"/>
            </a:xfrm>
            <a:prstGeom prst="downArrow">
              <a:avLst/>
            </a:prstGeom>
            <a:solidFill>
              <a:srgbClr val="F125B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019800" y="5295900"/>
              <a:ext cx="2362200" cy="461665"/>
            </a:xfrm>
            <a:prstGeom prst="rect">
              <a:avLst/>
            </a:prstGeom>
            <a:solidFill>
              <a:srgbClr val="F125BC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Combine A</a:t>
              </a:r>
              <a:r>
                <a:rPr lang="en-US" sz="2400" baseline="-25000" dirty="0" smtClean="0"/>
                <a:t>1</a:t>
              </a:r>
              <a:r>
                <a:rPr lang="en-US" sz="2400" dirty="0" smtClean="0"/>
                <a:t>, A</a:t>
              </a:r>
              <a:r>
                <a:rPr lang="en-US" sz="2400" baseline="-25000" dirty="0" smtClean="0"/>
                <a:t>2</a:t>
              </a:r>
              <a:r>
                <a:rPr lang="en-US" sz="2400" dirty="0" smtClean="0"/>
                <a:t>, …</a:t>
              </a:r>
              <a:endParaRPr lang="en-US" sz="24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533900" y="3238500"/>
            <a:ext cx="350128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Does well on ½ + </a:t>
            </a:r>
            <a:r>
              <a:rPr lang="en-US" sz="2800" dirty="0" smtClean="0">
                <a:latin typeface="cmmi10"/>
              </a:rPr>
              <a:t>´ </a:t>
            </a:r>
            <a:r>
              <a:rPr lang="en-US" sz="2800" dirty="0" smtClean="0"/>
              <a:t>of</a:t>
            </a:r>
            <a:r>
              <a:rPr lang="en-US" sz="2800" dirty="0" smtClean="0">
                <a:latin typeface="cmmi10"/>
              </a:rPr>
              <a:t> </a:t>
            </a:r>
            <a:r>
              <a:rPr lang="en-US" sz="3600" dirty="0" smtClean="0">
                <a:latin typeface="Monotype Corsiva" pitchFamily="66" charset="0"/>
              </a:rPr>
              <a:t>D</a:t>
            </a:r>
            <a:endParaRPr lang="en-US" sz="2800" dirty="0">
              <a:latin typeface="Monotype Corsiva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51884" y="5801380"/>
            <a:ext cx="1639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125BC"/>
                </a:solidFill>
              </a:rPr>
              <a:t>Terminate?</a:t>
            </a:r>
            <a:endParaRPr lang="en-US" sz="2800" dirty="0">
              <a:solidFill>
                <a:srgbClr val="F125BC"/>
              </a:solidFill>
            </a:endParaRPr>
          </a:p>
        </p:txBody>
      </p:sp>
    </p:spTree>
  </p:cSld>
  <p:clrMapOvr>
    <a:masterClrMapping/>
  </p:clrMapOvr>
  <p:transition advTm="5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9" grpId="0" animBg="1"/>
      <p:bldP spid="2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/>
          <p:nvPr/>
        </p:nvGrpSpPr>
        <p:grpSpPr>
          <a:xfrm>
            <a:off x="762000" y="457200"/>
            <a:ext cx="7238999" cy="5867400"/>
            <a:chOff x="1143001" y="457200"/>
            <a:chExt cx="7238999" cy="5867400"/>
          </a:xfrm>
        </p:grpSpPr>
        <p:grpSp>
          <p:nvGrpSpPr>
            <p:cNvPr id="3" name="Group 11"/>
            <p:cNvGrpSpPr/>
            <p:nvPr/>
          </p:nvGrpSpPr>
          <p:grpSpPr>
            <a:xfrm>
              <a:off x="2743200" y="1371600"/>
              <a:ext cx="2781300" cy="1676400"/>
              <a:chOff x="2743200" y="1752600"/>
              <a:chExt cx="2781300" cy="1676400"/>
            </a:xfrm>
          </p:grpSpPr>
          <p:grpSp>
            <p:nvGrpSpPr>
              <p:cNvPr id="4" name="Group 9"/>
              <p:cNvGrpSpPr/>
              <p:nvPr/>
            </p:nvGrpSpPr>
            <p:grpSpPr>
              <a:xfrm>
                <a:off x="2743200" y="2514600"/>
                <a:ext cx="2781300" cy="914400"/>
                <a:chOff x="2743200" y="2514600"/>
                <a:chExt cx="2781300" cy="914400"/>
              </a:xfrm>
            </p:grpSpPr>
            <p:sp>
              <p:nvSpPr>
                <p:cNvPr id="5" name="Rectangle 4"/>
                <p:cNvSpPr/>
                <p:nvPr/>
              </p:nvSpPr>
              <p:spPr>
                <a:xfrm>
                  <a:off x="2743200" y="2514600"/>
                  <a:ext cx="2781300" cy="914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3009900" y="2667000"/>
                  <a:ext cx="2207656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Base Learner</a:t>
                  </a:r>
                  <a:endParaRPr lang="en-US" sz="3200" dirty="0"/>
                </a:p>
              </p:txBody>
            </p:sp>
          </p:grpSp>
          <p:sp>
            <p:nvSpPr>
              <p:cNvPr id="11" name="Down Arrow 10"/>
              <p:cNvSpPr/>
              <p:nvPr/>
            </p:nvSpPr>
            <p:spPr>
              <a:xfrm>
                <a:off x="3924300" y="1752600"/>
                <a:ext cx="342900" cy="647700"/>
              </a:xfrm>
              <a:prstGeom prst="downArrow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4"/>
            <p:cNvGrpSpPr/>
            <p:nvPr/>
          </p:nvGrpSpPr>
          <p:grpSpPr>
            <a:xfrm>
              <a:off x="2095500" y="457200"/>
              <a:ext cx="4000500" cy="647701"/>
              <a:chOff x="2095500" y="457200"/>
              <a:chExt cx="4000500" cy="64770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2095500" y="468664"/>
                <a:ext cx="4000500" cy="636237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95501" y="457200"/>
                <a:ext cx="397758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S: Labeled examples from </a:t>
                </a:r>
                <a:r>
                  <a:rPr lang="en-US" sz="3600" dirty="0" smtClean="0">
                    <a:latin typeface="Monotype Corsiva" pitchFamily="66" charset="0"/>
                  </a:rPr>
                  <a:t>D</a:t>
                </a:r>
                <a:endParaRPr lang="en-US" sz="2800" dirty="0">
                  <a:latin typeface="Monotype Corsiva" pitchFamily="66" charset="0"/>
                </a:endParaRPr>
              </a:p>
            </p:txBody>
          </p:sp>
        </p:grpSp>
        <p:grpSp>
          <p:nvGrpSpPr>
            <p:cNvPr id="7" name="Group 22"/>
            <p:cNvGrpSpPr/>
            <p:nvPr/>
          </p:nvGrpSpPr>
          <p:grpSpPr>
            <a:xfrm>
              <a:off x="3009900" y="4152900"/>
              <a:ext cx="2095500" cy="523220"/>
              <a:chOff x="6286500" y="4964668"/>
              <a:chExt cx="2095500" cy="52322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6286500" y="5029200"/>
                <a:ext cx="2095500" cy="457200"/>
              </a:xfrm>
              <a:prstGeom prst="rect">
                <a:avLst/>
              </a:prstGeom>
              <a:solidFill>
                <a:srgbClr val="F125BC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400800" y="4964668"/>
                <a:ext cx="14845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 Narrow"/>
                  </a:rPr>
                  <a:t>A</a:t>
                </a:r>
                <a:r>
                  <a:rPr lang="en-US" sz="2800" baseline="-25000" dirty="0" smtClean="0">
                    <a:latin typeface="Arial Narrow"/>
                  </a:rPr>
                  <a:t>1</a:t>
                </a:r>
                <a:r>
                  <a:rPr lang="en-US" sz="2800" dirty="0" smtClean="0"/>
                  <a:t>, </a:t>
                </a:r>
                <a:r>
                  <a:rPr lang="en-US" sz="2800" dirty="0" smtClean="0">
                    <a:latin typeface="Arial Narrow"/>
                  </a:rPr>
                  <a:t>A</a:t>
                </a:r>
                <a:r>
                  <a:rPr lang="en-US" sz="2800" baseline="-25000" dirty="0" smtClean="0">
                    <a:latin typeface="Arial Narrow"/>
                  </a:rPr>
                  <a:t>2</a:t>
                </a:r>
                <a:r>
                  <a:rPr lang="en-US" sz="2800" dirty="0" smtClean="0"/>
                  <a:t>, … </a:t>
                </a:r>
                <a:endParaRPr lang="en-US" sz="2800" dirty="0"/>
              </a:p>
            </p:txBody>
          </p:sp>
        </p:grpSp>
        <p:sp>
          <p:nvSpPr>
            <p:cNvPr id="26" name="Curved Left Arrow 25"/>
            <p:cNvSpPr/>
            <p:nvPr/>
          </p:nvSpPr>
          <p:spPr>
            <a:xfrm rot="10800000">
              <a:off x="1143001" y="571498"/>
              <a:ext cx="731520" cy="5715001"/>
            </a:xfrm>
            <a:prstGeom prst="curvedLeft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8" name="Group 36"/>
            <p:cNvGrpSpPr/>
            <p:nvPr/>
          </p:nvGrpSpPr>
          <p:grpSpPr>
            <a:xfrm>
              <a:off x="3314700" y="4838700"/>
              <a:ext cx="1539204" cy="1485900"/>
              <a:chOff x="3314700" y="4838700"/>
              <a:chExt cx="1539204" cy="1485900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3314700" y="5678269"/>
                <a:ext cx="1539204" cy="646331"/>
              </a:xfrm>
              <a:prstGeom prst="rect">
                <a:avLst/>
              </a:prstGeom>
              <a:solidFill>
                <a:srgbClr val="FF7D80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Update </a:t>
                </a:r>
                <a:r>
                  <a:rPr lang="en-US" sz="3600" dirty="0" smtClean="0">
                    <a:latin typeface="Monotype Corsiva" pitchFamily="66" charset="0"/>
                  </a:rPr>
                  <a:t>D</a:t>
                </a:r>
                <a:endParaRPr lang="en-US" sz="2800" dirty="0">
                  <a:latin typeface="Monotype Corsiva" pitchFamily="66" charset="0"/>
                </a:endParaRPr>
              </a:p>
            </p:txBody>
          </p:sp>
          <p:sp>
            <p:nvSpPr>
              <p:cNvPr id="30" name="Down Arrow 29"/>
              <p:cNvSpPr/>
              <p:nvPr/>
            </p:nvSpPr>
            <p:spPr>
              <a:xfrm>
                <a:off x="3886200" y="4838700"/>
                <a:ext cx="381000" cy="72390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35"/>
            <p:cNvGrpSpPr/>
            <p:nvPr/>
          </p:nvGrpSpPr>
          <p:grpSpPr>
            <a:xfrm>
              <a:off x="3886200" y="3276600"/>
              <a:ext cx="800100" cy="723900"/>
              <a:chOff x="3886200" y="3276600"/>
              <a:chExt cx="800100" cy="723900"/>
            </a:xfrm>
          </p:grpSpPr>
          <p:sp>
            <p:nvSpPr>
              <p:cNvPr id="25" name="Down Arrow 24"/>
              <p:cNvSpPr/>
              <p:nvPr/>
            </p:nvSpPr>
            <p:spPr>
              <a:xfrm>
                <a:off x="3886200" y="3276600"/>
                <a:ext cx="381000" cy="72390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288434" y="3276600"/>
                <a:ext cx="397866" cy="523220"/>
              </a:xfrm>
              <a:prstGeom prst="rect">
                <a:avLst/>
              </a:prstGeom>
              <a:solidFill>
                <a:srgbClr val="F125BC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/>
                  <a:t>A</a:t>
                </a:r>
                <a:endParaRPr lang="en-US" sz="2800" b="1" dirty="0"/>
              </a:p>
            </p:txBody>
          </p:sp>
        </p:grpSp>
        <p:grpSp>
          <p:nvGrpSpPr>
            <p:cNvPr id="12" name="Group 37"/>
            <p:cNvGrpSpPr/>
            <p:nvPr/>
          </p:nvGrpSpPr>
          <p:grpSpPr>
            <a:xfrm>
              <a:off x="4621041" y="4990326"/>
              <a:ext cx="3760959" cy="767239"/>
              <a:chOff x="4621041" y="4990326"/>
              <a:chExt cx="3760959" cy="767239"/>
            </a:xfrm>
          </p:grpSpPr>
          <p:sp>
            <p:nvSpPr>
              <p:cNvPr id="32" name="Down Arrow 31"/>
              <p:cNvSpPr/>
              <p:nvPr/>
            </p:nvSpPr>
            <p:spPr>
              <a:xfrm rot="17879222">
                <a:off x="5125881" y="4485486"/>
                <a:ext cx="381000" cy="139068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019800" y="5295900"/>
                <a:ext cx="2362200" cy="461665"/>
              </a:xfrm>
              <a:prstGeom prst="rect">
                <a:avLst/>
              </a:prstGeom>
              <a:solidFill>
                <a:srgbClr val="FF7D8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Combine A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, A</a:t>
                </a:r>
                <a:r>
                  <a:rPr lang="en-US" sz="2400" baseline="-25000" dirty="0" smtClean="0"/>
                  <a:t>2</a:t>
                </a:r>
                <a:r>
                  <a:rPr lang="en-US" sz="2400" dirty="0" smtClean="0"/>
                  <a:t>, …</a:t>
                </a:r>
                <a:endParaRPr lang="en-US" sz="2400" dirty="0"/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4533900" y="3239869"/>
            <a:ext cx="350128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Does well on ½ + </a:t>
            </a:r>
            <a:r>
              <a:rPr lang="en-US" sz="2800" dirty="0" smtClean="0">
                <a:latin typeface="cmmi10"/>
              </a:rPr>
              <a:t>´ </a:t>
            </a:r>
            <a:r>
              <a:rPr lang="en-US" sz="2800" dirty="0" smtClean="0"/>
              <a:t>of</a:t>
            </a:r>
            <a:r>
              <a:rPr lang="en-US" sz="2800" dirty="0" smtClean="0">
                <a:latin typeface="cmmi10"/>
              </a:rPr>
              <a:t> </a:t>
            </a:r>
            <a:r>
              <a:rPr lang="en-US" sz="3600" dirty="0" smtClean="0">
                <a:latin typeface="Monotype Corsiva" pitchFamily="66" charset="0"/>
              </a:rPr>
              <a:t>D</a:t>
            </a:r>
            <a:endParaRPr lang="en-US" sz="2800" dirty="0">
              <a:latin typeface="Monotype Corsiva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91100" y="5943600"/>
            <a:ext cx="1304396" cy="523220"/>
          </a:xfrm>
          <a:prstGeom prst="rect">
            <a:avLst/>
          </a:prstGeom>
          <a:solidFill>
            <a:srgbClr val="FF7D80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Biondi" pitchFamily="2" charset="0"/>
              </a:rPr>
              <a:t>How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6551884" y="5801380"/>
            <a:ext cx="1639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125BC"/>
                </a:solidFill>
              </a:rPr>
              <a:t>Terminate?</a:t>
            </a:r>
            <a:endParaRPr lang="en-US" sz="2800" dirty="0">
              <a:solidFill>
                <a:srgbClr val="F125BC"/>
              </a:solidFill>
            </a:endParaRPr>
          </a:p>
        </p:txBody>
      </p:sp>
      <p:sp>
        <p:nvSpPr>
          <p:cNvPr id="31" name="Oval Callout 30"/>
          <p:cNvSpPr/>
          <p:nvPr/>
        </p:nvSpPr>
        <p:spPr>
          <a:xfrm>
            <a:off x="6551883" y="786781"/>
            <a:ext cx="2436692" cy="2083994"/>
          </a:xfrm>
          <a:prstGeom prst="wedgeEllipseCallout">
            <a:avLst>
              <a:gd name="adj1" fmla="val -124551"/>
              <a:gd name="adj2" fmla="val -289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Base learner only sees samples, not all of</a:t>
            </a:r>
            <a:r>
              <a:rPr lang="en-US" sz="3200" b="1" dirty="0" smtClean="0">
                <a:latin typeface="Monotype Corsiva" pitchFamily="66" charset="0"/>
              </a:rPr>
              <a:t> D</a:t>
            </a:r>
            <a:endParaRPr lang="en-US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advTm="5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Boosting for Queries?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Goal: Given database </a:t>
            </a:r>
            <a:r>
              <a:rPr lang="en-US" dirty="0"/>
              <a:t>x</a:t>
            </a:r>
            <a:r>
              <a:rPr lang="en-US" dirty="0" smtClean="0"/>
              <a:t> and a set </a:t>
            </a:r>
            <a:r>
              <a:rPr lang="en-US" sz="3200" dirty="0" smtClean="0">
                <a:latin typeface="Monotype Corsiva" pitchFamily="66" charset="0"/>
              </a:rPr>
              <a:t>Q</a:t>
            </a:r>
            <a:r>
              <a:rPr lang="en-US" dirty="0" smtClean="0"/>
              <a:t> of low-sensitivity queries, produce an object </a:t>
            </a:r>
            <a:r>
              <a:rPr lang="en-US" dirty="0" smtClean="0">
                <a:latin typeface="Old English Text MT" pitchFamily="66" charset="0"/>
              </a:rPr>
              <a:t>O</a:t>
            </a:r>
            <a:r>
              <a:rPr lang="en-US" dirty="0" smtClean="0"/>
              <a:t> such that </a:t>
            </a:r>
            <a:r>
              <a:rPr lang="en-US" dirty="0" smtClean="0">
                <a:latin typeface="cmsy10"/>
              </a:rPr>
              <a:t>8</a:t>
            </a:r>
            <a:r>
              <a:rPr lang="en-US" dirty="0" smtClean="0"/>
              <a:t> q </a:t>
            </a:r>
            <a:r>
              <a:rPr lang="en-US" dirty="0" smtClean="0">
                <a:latin typeface="cmsy10"/>
              </a:rPr>
              <a:t>2</a:t>
            </a:r>
            <a:r>
              <a:rPr lang="en-US" dirty="0" smtClean="0"/>
              <a:t> </a:t>
            </a:r>
            <a:r>
              <a:rPr lang="en-US" sz="3200" dirty="0" smtClean="0">
                <a:latin typeface="Monotype Corsiva" pitchFamily="66" charset="0"/>
              </a:rPr>
              <a:t>Q</a:t>
            </a:r>
            <a:r>
              <a:rPr lang="en-US" dirty="0" smtClean="0"/>
              <a:t> : can extract from </a:t>
            </a:r>
            <a:r>
              <a:rPr lang="en-US" dirty="0" smtClean="0">
                <a:latin typeface="Old English Text MT" pitchFamily="66" charset="0"/>
              </a:rPr>
              <a:t>O</a:t>
            </a:r>
            <a:r>
              <a:rPr lang="en-US" dirty="0" smtClean="0"/>
              <a:t> an approximation of q(x).</a:t>
            </a:r>
          </a:p>
          <a:p>
            <a:endParaRPr lang="en-US" dirty="0" smtClean="0"/>
          </a:p>
          <a:p>
            <a:r>
              <a:rPr lang="en-US" dirty="0" smtClean="0"/>
              <a:t>Assume existence of (</a:t>
            </a:r>
            <a:r>
              <a:rPr lang="en-US" dirty="0" smtClean="0">
                <a:latin typeface="cmmi10"/>
              </a:rPr>
              <a:t>²</a:t>
            </a:r>
            <a:r>
              <a:rPr lang="en-US" baseline="-25000" dirty="0" smtClean="0">
                <a:latin typeface="Arial Narrow"/>
              </a:rPr>
              <a:t>0</a:t>
            </a:r>
            <a:r>
              <a:rPr lang="en-US" dirty="0" smtClean="0"/>
              <a:t>, </a:t>
            </a:r>
            <a:r>
              <a:rPr lang="en-US" dirty="0" smtClean="0">
                <a:latin typeface="cmmi10"/>
              </a:rPr>
              <a:t>±</a:t>
            </a:r>
            <a:r>
              <a:rPr lang="en-US" baseline="-25000" dirty="0" smtClean="0"/>
              <a:t>0</a:t>
            </a:r>
            <a:r>
              <a:rPr lang="en-US" dirty="0" smtClean="0"/>
              <a:t>)-</a:t>
            </a:r>
            <a:r>
              <a:rPr lang="en-US" dirty="0" err="1" smtClean="0"/>
              <a:t>dp</a:t>
            </a:r>
            <a:r>
              <a:rPr lang="en-US" dirty="0" smtClean="0"/>
              <a:t> Base Learner producing an object </a:t>
            </a:r>
            <a:r>
              <a:rPr lang="en-US" dirty="0" smtClean="0">
                <a:latin typeface="Old English Text MT" pitchFamily="66" charset="0"/>
              </a:rPr>
              <a:t>O</a:t>
            </a:r>
            <a:r>
              <a:rPr lang="en-US" dirty="0" smtClean="0"/>
              <a:t> that does well on more than half of </a:t>
            </a:r>
            <a:r>
              <a:rPr lang="en-US" sz="3200" dirty="0" smtClean="0">
                <a:latin typeface="Monotype Corsiva" pitchFamily="66" charset="0"/>
              </a:rPr>
              <a:t>D</a:t>
            </a:r>
          </a:p>
          <a:p>
            <a:pPr lvl="1"/>
            <a:r>
              <a:rPr lang="en-US" dirty="0" smtClean="0">
                <a:latin typeface="Arial Narrow"/>
              </a:rPr>
              <a:t>Pr </a:t>
            </a:r>
            <a:r>
              <a:rPr lang="en-US" sz="3200" baseline="-25000" dirty="0" smtClean="0">
                <a:latin typeface="Arial Narrow"/>
              </a:rPr>
              <a:t>q</a:t>
            </a:r>
            <a:r>
              <a:rPr lang="en-US" sz="3200" baseline="-25000" dirty="0" smtClean="0"/>
              <a:t> </a:t>
            </a:r>
            <a:r>
              <a:rPr lang="en-US" sz="3200" baseline="-25000" dirty="0" smtClean="0">
                <a:latin typeface="cmsy10"/>
              </a:rPr>
              <a:t>» </a:t>
            </a:r>
            <a:r>
              <a:rPr lang="en-US" sz="3200" baseline="-25000" dirty="0" smtClean="0">
                <a:latin typeface="Monotype Corsiva"/>
              </a:rPr>
              <a:t>D </a:t>
            </a:r>
            <a:r>
              <a:rPr lang="en-US" dirty="0" smtClean="0"/>
              <a:t>[ </a:t>
            </a:r>
            <a:r>
              <a:rPr lang="en-US" dirty="0" smtClean="0">
                <a:solidFill>
                  <a:srgbClr val="FF0000"/>
                </a:solidFill>
              </a:rPr>
              <a:t>|q(</a:t>
            </a:r>
            <a:r>
              <a:rPr lang="en-US" dirty="0" smtClean="0">
                <a:solidFill>
                  <a:srgbClr val="FF0000"/>
                </a:solidFill>
                <a:latin typeface="Old English Text MT" pitchFamily="66" charset="0"/>
              </a:rPr>
              <a:t>O</a:t>
            </a:r>
            <a:r>
              <a:rPr lang="en-US" dirty="0" smtClean="0">
                <a:solidFill>
                  <a:srgbClr val="FF0000"/>
                </a:solidFill>
              </a:rPr>
              <a:t>) – q(DB)| &lt; </a:t>
            </a:r>
            <a:r>
              <a:rPr lang="en-US" dirty="0" smtClean="0">
                <a:solidFill>
                  <a:srgbClr val="FF0000"/>
                </a:solidFill>
                <a:latin typeface="cmmi10"/>
              </a:rPr>
              <a:t>¸ </a:t>
            </a:r>
            <a:r>
              <a:rPr lang="en-US" dirty="0" smtClean="0"/>
              <a:t>] &gt; (1/2 + </a:t>
            </a:r>
            <a:r>
              <a:rPr lang="en-US" dirty="0" smtClean="0">
                <a:latin typeface="cmmi10"/>
              </a:rPr>
              <a:t>´</a:t>
            </a:r>
            <a:r>
              <a:rPr lang="en-US" dirty="0" smtClean="0"/>
              <a:t>)</a:t>
            </a:r>
            <a:endParaRPr lang="en-US" dirty="0" smtClean="0">
              <a:latin typeface="cmmi1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/>
          <p:nvPr/>
        </p:nvGrpSpPr>
        <p:grpSpPr>
          <a:xfrm>
            <a:off x="762000" y="457200"/>
            <a:ext cx="7315200" cy="5867400"/>
            <a:chOff x="762001" y="457200"/>
            <a:chExt cx="7315200" cy="5867400"/>
          </a:xfrm>
        </p:grpSpPr>
        <p:grpSp>
          <p:nvGrpSpPr>
            <p:cNvPr id="3" name="Group 11"/>
            <p:cNvGrpSpPr/>
            <p:nvPr/>
          </p:nvGrpSpPr>
          <p:grpSpPr>
            <a:xfrm>
              <a:off x="2362200" y="1371600"/>
              <a:ext cx="2781300" cy="1676400"/>
              <a:chOff x="2743200" y="1752600"/>
              <a:chExt cx="2781300" cy="1676400"/>
            </a:xfrm>
          </p:grpSpPr>
          <p:grpSp>
            <p:nvGrpSpPr>
              <p:cNvPr id="4" name="Group 9"/>
              <p:cNvGrpSpPr/>
              <p:nvPr/>
            </p:nvGrpSpPr>
            <p:grpSpPr>
              <a:xfrm>
                <a:off x="2743200" y="2514600"/>
                <a:ext cx="2781300" cy="914400"/>
                <a:chOff x="2743200" y="2514600"/>
                <a:chExt cx="2781300" cy="914400"/>
              </a:xfrm>
            </p:grpSpPr>
            <p:sp>
              <p:nvSpPr>
                <p:cNvPr id="5" name="Rectangle 4"/>
                <p:cNvSpPr/>
                <p:nvPr/>
              </p:nvSpPr>
              <p:spPr>
                <a:xfrm>
                  <a:off x="2743200" y="2514600"/>
                  <a:ext cx="2781300" cy="914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3009900" y="2667000"/>
                  <a:ext cx="2207656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Base Learner</a:t>
                  </a:r>
                  <a:endParaRPr lang="en-US" sz="3200" dirty="0"/>
                </a:p>
              </p:txBody>
            </p:sp>
          </p:grpSp>
          <p:sp>
            <p:nvSpPr>
              <p:cNvPr id="11" name="Down Arrow 10"/>
              <p:cNvSpPr/>
              <p:nvPr/>
            </p:nvSpPr>
            <p:spPr>
              <a:xfrm>
                <a:off x="3924300" y="1752600"/>
                <a:ext cx="342900" cy="647700"/>
              </a:xfrm>
              <a:prstGeom prst="downArrow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4"/>
            <p:cNvGrpSpPr/>
            <p:nvPr/>
          </p:nvGrpSpPr>
          <p:grpSpPr>
            <a:xfrm>
              <a:off x="1714500" y="457200"/>
              <a:ext cx="4053784" cy="647701"/>
              <a:chOff x="2095500" y="457200"/>
              <a:chExt cx="4053784" cy="64770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2095500" y="468664"/>
                <a:ext cx="4000500" cy="636237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95500" y="457200"/>
                <a:ext cx="40537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S: Labeled examples from </a:t>
                </a:r>
                <a:r>
                  <a:rPr lang="en-US" sz="3600" dirty="0" smtClean="0">
                    <a:latin typeface="Monotype Corsiva" pitchFamily="66" charset="0"/>
                  </a:rPr>
                  <a:t>D</a:t>
                </a:r>
                <a:endParaRPr lang="en-US" sz="2800" dirty="0">
                  <a:latin typeface="Monotype Corsiva" pitchFamily="66" charset="0"/>
                </a:endParaRPr>
              </a:p>
            </p:txBody>
          </p:sp>
        </p:grpSp>
        <p:grpSp>
          <p:nvGrpSpPr>
            <p:cNvPr id="7" name="Group 22"/>
            <p:cNvGrpSpPr/>
            <p:nvPr/>
          </p:nvGrpSpPr>
          <p:grpSpPr>
            <a:xfrm>
              <a:off x="2628900" y="4152900"/>
              <a:ext cx="2095500" cy="523220"/>
              <a:chOff x="6286500" y="4964668"/>
              <a:chExt cx="2095500" cy="52322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6286500" y="5029200"/>
                <a:ext cx="2095500" cy="457200"/>
              </a:xfrm>
              <a:prstGeom prst="rect">
                <a:avLst/>
              </a:prstGeom>
              <a:solidFill>
                <a:srgbClr val="F125BC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400800" y="4964668"/>
                <a:ext cx="14845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 Narrow"/>
                  </a:rPr>
                  <a:t>A</a:t>
                </a:r>
                <a:r>
                  <a:rPr lang="en-US" sz="2800" baseline="-25000" dirty="0" smtClean="0">
                    <a:latin typeface="Arial Narrow"/>
                  </a:rPr>
                  <a:t>1</a:t>
                </a:r>
                <a:r>
                  <a:rPr lang="en-US" sz="2800" dirty="0" smtClean="0"/>
                  <a:t>, </a:t>
                </a:r>
                <a:r>
                  <a:rPr lang="en-US" sz="2800" dirty="0" smtClean="0">
                    <a:latin typeface="Arial Narrow"/>
                  </a:rPr>
                  <a:t>A</a:t>
                </a:r>
                <a:r>
                  <a:rPr lang="en-US" sz="2800" baseline="-25000" dirty="0" smtClean="0">
                    <a:latin typeface="Arial Narrow"/>
                  </a:rPr>
                  <a:t>2</a:t>
                </a:r>
                <a:r>
                  <a:rPr lang="en-US" sz="2800" dirty="0" smtClean="0"/>
                  <a:t>, … </a:t>
                </a:r>
                <a:endParaRPr lang="en-US" sz="2800" dirty="0"/>
              </a:p>
            </p:txBody>
          </p:sp>
        </p:grpSp>
        <p:sp>
          <p:nvSpPr>
            <p:cNvPr id="26" name="Curved Left Arrow 25"/>
            <p:cNvSpPr/>
            <p:nvPr/>
          </p:nvSpPr>
          <p:spPr>
            <a:xfrm rot="10800000">
              <a:off x="762001" y="571498"/>
              <a:ext cx="731520" cy="5715001"/>
            </a:xfrm>
            <a:prstGeom prst="curvedLeft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8" name="Group 36"/>
            <p:cNvGrpSpPr/>
            <p:nvPr/>
          </p:nvGrpSpPr>
          <p:grpSpPr>
            <a:xfrm>
              <a:off x="2933700" y="4838700"/>
              <a:ext cx="1539204" cy="1485900"/>
              <a:chOff x="3314700" y="4838700"/>
              <a:chExt cx="1539204" cy="1485900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3314700" y="5678269"/>
                <a:ext cx="1539204" cy="646331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Update </a:t>
                </a:r>
                <a:r>
                  <a:rPr lang="en-US" sz="3600" dirty="0" smtClean="0">
                    <a:latin typeface="Monotype Corsiva" pitchFamily="66" charset="0"/>
                  </a:rPr>
                  <a:t>D</a:t>
                </a:r>
                <a:endParaRPr lang="en-US" sz="2800" dirty="0">
                  <a:latin typeface="Monotype Corsiva" pitchFamily="66" charset="0"/>
                </a:endParaRPr>
              </a:p>
            </p:txBody>
          </p:sp>
          <p:sp>
            <p:nvSpPr>
              <p:cNvPr id="30" name="Down Arrow 29"/>
              <p:cNvSpPr/>
              <p:nvPr/>
            </p:nvSpPr>
            <p:spPr>
              <a:xfrm>
                <a:off x="3886200" y="4838700"/>
                <a:ext cx="381000" cy="72390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35"/>
            <p:cNvGrpSpPr/>
            <p:nvPr/>
          </p:nvGrpSpPr>
          <p:grpSpPr>
            <a:xfrm>
              <a:off x="3505200" y="3276600"/>
              <a:ext cx="800100" cy="723900"/>
              <a:chOff x="3886200" y="3276600"/>
              <a:chExt cx="800100" cy="723900"/>
            </a:xfrm>
          </p:grpSpPr>
          <p:sp>
            <p:nvSpPr>
              <p:cNvPr id="25" name="Down Arrow 24"/>
              <p:cNvSpPr/>
              <p:nvPr/>
            </p:nvSpPr>
            <p:spPr>
              <a:xfrm>
                <a:off x="3886200" y="3276600"/>
                <a:ext cx="381000" cy="72390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288434" y="3276600"/>
                <a:ext cx="397866" cy="523220"/>
              </a:xfrm>
              <a:prstGeom prst="rect">
                <a:avLst/>
              </a:prstGeom>
              <a:solidFill>
                <a:srgbClr val="F125BC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/>
                  <a:t>A</a:t>
                </a:r>
                <a:endParaRPr lang="en-US" sz="2800" b="1" dirty="0"/>
              </a:p>
            </p:txBody>
          </p:sp>
        </p:grpSp>
        <p:grpSp>
          <p:nvGrpSpPr>
            <p:cNvPr id="12" name="Group 37"/>
            <p:cNvGrpSpPr/>
            <p:nvPr/>
          </p:nvGrpSpPr>
          <p:grpSpPr>
            <a:xfrm>
              <a:off x="4240041" y="4990326"/>
              <a:ext cx="3837160" cy="767239"/>
              <a:chOff x="4621041" y="4990326"/>
              <a:chExt cx="3837160" cy="767239"/>
            </a:xfrm>
          </p:grpSpPr>
          <p:sp>
            <p:nvSpPr>
              <p:cNvPr id="32" name="Down Arrow 31"/>
              <p:cNvSpPr/>
              <p:nvPr/>
            </p:nvSpPr>
            <p:spPr>
              <a:xfrm rot="17879222">
                <a:off x="5125881" y="4485486"/>
                <a:ext cx="381000" cy="139068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096001" y="5295900"/>
                <a:ext cx="2362200" cy="461665"/>
              </a:xfrm>
              <a:prstGeom prst="rect">
                <a:avLst/>
              </a:prstGeom>
              <a:solidFill>
                <a:srgbClr val="F125BC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Combine A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, A</a:t>
                </a:r>
                <a:r>
                  <a:rPr lang="en-US" sz="2400" baseline="-25000" dirty="0" smtClean="0"/>
                  <a:t>2</a:t>
                </a:r>
                <a:r>
                  <a:rPr lang="en-US" sz="2400" dirty="0" smtClean="0"/>
                  <a:t>, …</a:t>
                </a:r>
                <a:endParaRPr lang="en-US" sz="2400" dirty="0"/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5806971" y="114300"/>
            <a:ext cx="2358338" cy="107721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Initially:</a:t>
            </a:r>
          </a:p>
          <a:p>
            <a:r>
              <a:rPr lang="en-US" sz="3600" dirty="0" smtClean="0">
                <a:latin typeface="Monotype Corsiva" pitchFamily="66" charset="0"/>
              </a:rPr>
              <a:t>D </a:t>
            </a:r>
            <a:r>
              <a:rPr lang="en-US" sz="2800" dirty="0" smtClean="0"/>
              <a:t>uniform on </a:t>
            </a:r>
            <a:r>
              <a:rPr lang="en-US" sz="3600" dirty="0" smtClean="0">
                <a:latin typeface="Monotype Corsiva" pitchFamily="66" charset="0"/>
              </a:rPr>
              <a:t>Q</a:t>
            </a:r>
            <a:endParaRPr lang="en-US" sz="2800" dirty="0">
              <a:latin typeface="Monotype Corsiva" pitchFamily="66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33269" y="3238500"/>
            <a:ext cx="350128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Does well on ½ + </a:t>
            </a:r>
            <a:r>
              <a:rPr lang="en-US" sz="2800" dirty="0" smtClean="0">
                <a:latin typeface="cmmi10"/>
              </a:rPr>
              <a:t>´ </a:t>
            </a:r>
            <a:r>
              <a:rPr lang="en-US" sz="2800" dirty="0" smtClean="0"/>
              <a:t>of</a:t>
            </a:r>
            <a:r>
              <a:rPr lang="en-US" sz="2800" dirty="0" smtClean="0">
                <a:latin typeface="cmmi10"/>
              </a:rPr>
              <a:t> </a:t>
            </a:r>
            <a:r>
              <a:rPr lang="en-US" sz="3600" dirty="0" smtClean="0">
                <a:latin typeface="Monotype Corsiva" pitchFamily="66" charset="0"/>
              </a:rPr>
              <a:t>D</a:t>
            </a:r>
            <a:endParaRPr lang="en-US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advTm="571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 flipH="1">
            <a:off x="4535280" y="3928265"/>
            <a:ext cx="343960" cy="35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 flipH="1">
            <a:off x="3650280" y="3928265"/>
            <a:ext cx="343960" cy="35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883650" y="1775773"/>
            <a:ext cx="3936641" cy="2497425"/>
            <a:chOff x="1858877" y="1775773"/>
            <a:chExt cx="3936641" cy="2497425"/>
          </a:xfrm>
        </p:grpSpPr>
        <p:sp>
          <p:nvSpPr>
            <p:cNvPr id="39" name="Rectangle 38"/>
            <p:cNvSpPr/>
            <p:nvPr/>
          </p:nvSpPr>
          <p:spPr>
            <a:xfrm flipH="1">
              <a:off x="5451558" y="3974862"/>
              <a:ext cx="343960" cy="29833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 flipH="1">
              <a:off x="2704040" y="1775773"/>
              <a:ext cx="343960" cy="246499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 flipH="1">
              <a:off x="1858877" y="2776116"/>
              <a:ext cx="343960" cy="149708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 flipH="1">
            <a:off x="5294840" y="2468875"/>
            <a:ext cx="343960" cy="17718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 flipH="1">
            <a:off x="4380440" y="3960892"/>
            <a:ext cx="343960" cy="321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 flipH="1">
            <a:off x="1637240" y="2907268"/>
            <a:ext cx="343960" cy="137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flipH="1">
            <a:off x="3449832" y="3897868"/>
            <a:ext cx="343960" cy="3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90801" y="3135868"/>
            <a:ext cx="343960" cy="1146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5147002" y="3669268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4228041" y="3667680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1514917" y="3655298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3297432" y="3655298"/>
            <a:ext cx="343960" cy="6111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2475441" y="3653710"/>
            <a:ext cx="343960" cy="61277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7190215" y="3655298"/>
            <a:ext cx="34396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514917" y="4254718"/>
            <a:ext cx="6486083" cy="101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4"/>
          <p:cNvCxnSpPr/>
          <p:nvPr/>
        </p:nvCxnSpPr>
        <p:spPr>
          <a:xfrm flipV="1">
            <a:off x="1514917" y="1688068"/>
            <a:ext cx="0" cy="25768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00064" y="3713252"/>
            <a:ext cx="752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dirty="0">
                <a:solidFill>
                  <a:prstClr val="black"/>
                </a:solidFill>
              </a:rPr>
              <a:t>. . 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1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592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736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88724" y="4264898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|</a:t>
            </a:r>
            <a:r>
              <a:rPr lang="en-US" sz="2400" dirty="0" smtClean="0">
                <a:solidFill>
                  <a:prstClr val="black"/>
                </a:solidFill>
                <a:latin typeface="Monotype Corsiva" pitchFamily="66" charset="0"/>
              </a:rPr>
              <a:t>Q </a:t>
            </a:r>
            <a:r>
              <a:rPr lang="en-US" dirty="0" smtClean="0">
                <a:solidFill>
                  <a:prstClr val="black"/>
                </a:solidFill>
              </a:rPr>
              <a:t>|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48873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89276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90600" y="4015934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0600" y="1623536"/>
            <a:ext cx="25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 flipH="1">
            <a:off x="7366608" y="729734"/>
            <a:ext cx="1133757" cy="334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 flipH="1">
            <a:off x="7366609" y="283880"/>
            <a:ext cx="1133756" cy="3696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5617997" y="712174"/>
                <a:ext cx="15619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</a:rPr>
                  <a:t>  (truth)</a:t>
                </a:r>
                <a:endParaRPr lang="en-US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997" y="712174"/>
                <a:ext cx="1561902" cy="400110"/>
              </a:xfrm>
              <a:prstGeom prst="rect">
                <a:avLst/>
              </a:prstGeom>
              <a:blipFill rotWithShape="1">
                <a:blip r:embed="rId2"/>
                <a:stretch>
                  <a:fillRect t="-7692" r="-3516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358209" y="202980"/>
                <a:ext cx="6554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800" dirty="0">
                              <a:latin typeface="Monotype Corsiva" pitchFamily="66" charset="0"/>
                            </a:rPr>
                            <m:t>D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209" y="202980"/>
                <a:ext cx="65543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6118297" y="1147338"/>
            <a:ext cx="2382068" cy="369332"/>
            <a:chOff x="6118297" y="1147338"/>
            <a:chExt cx="2382068" cy="369332"/>
          </a:xfrm>
        </p:grpSpPr>
        <p:sp>
          <p:nvSpPr>
            <p:cNvPr id="42" name="Rectangle 41"/>
            <p:cNvSpPr/>
            <p:nvPr/>
          </p:nvSpPr>
          <p:spPr>
            <a:xfrm flipH="1">
              <a:off x="7366609" y="1147338"/>
              <a:ext cx="1133756" cy="34439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6118297" y="1147338"/>
                  <a:ext cx="7940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457200"/>
                  <a:r>
                    <a:rPr lang="en-US" dirty="0" smtClean="0">
                      <a:solidFill>
                        <a:prstClr val="black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8297" y="1147338"/>
                  <a:ext cx="794000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r="-1538"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TextBox 45"/>
          <p:cNvSpPr txBox="1"/>
          <p:nvPr/>
        </p:nvSpPr>
        <p:spPr>
          <a:xfrm>
            <a:off x="3276600" y="4980057"/>
            <a:ext cx="31436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4000" dirty="0" smtClean="0">
                <a:solidFill>
                  <a:prstClr val="black"/>
                </a:solidFill>
              </a:rPr>
              <a:t>Before update</a:t>
            </a:r>
            <a:endParaRPr lang="en-US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52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 flipH="1">
            <a:off x="5476331" y="3974862"/>
            <a:ext cx="343960" cy="29833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 flipH="1">
            <a:off x="5294840" y="2468875"/>
            <a:ext cx="343960" cy="17718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 flipH="1">
            <a:off x="1883650" y="2776116"/>
            <a:ext cx="343960" cy="14970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 flipH="1">
            <a:off x="4535280" y="3928265"/>
            <a:ext cx="343960" cy="35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 flipH="1">
            <a:off x="3650280" y="3928265"/>
            <a:ext cx="343960" cy="3515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 flipH="1">
            <a:off x="2704040" y="1775773"/>
            <a:ext cx="343960" cy="246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 flipH="1">
            <a:off x="4380440" y="3960892"/>
            <a:ext cx="343960" cy="3211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 flipH="1">
            <a:off x="1637240" y="2907268"/>
            <a:ext cx="343960" cy="13747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flipH="1">
            <a:off x="3449832" y="3897868"/>
            <a:ext cx="343960" cy="3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90801" y="3135868"/>
            <a:ext cx="343960" cy="1146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5147002" y="3429000"/>
            <a:ext cx="343960" cy="8514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4228041" y="3847742"/>
            <a:ext cx="343960" cy="4311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3297432" y="3847742"/>
            <a:ext cx="343960" cy="4187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2475441" y="3429000"/>
            <a:ext cx="343960" cy="8374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7190215" y="3847742"/>
            <a:ext cx="343960" cy="4171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514917" y="4254718"/>
            <a:ext cx="6486083" cy="101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4"/>
          <p:cNvCxnSpPr/>
          <p:nvPr/>
        </p:nvCxnSpPr>
        <p:spPr>
          <a:xfrm flipV="1">
            <a:off x="1514917" y="1688068"/>
            <a:ext cx="0" cy="25768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100064" y="3713252"/>
            <a:ext cx="752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dirty="0">
                <a:solidFill>
                  <a:prstClr val="black"/>
                </a:solidFill>
              </a:rPr>
              <a:t>. . 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1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592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73632" y="4264898"/>
            <a:ext cx="588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48873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89276" y="42788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5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90600" y="4015934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0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0600" y="1623536"/>
            <a:ext cx="251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1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276600" y="5334000"/>
            <a:ext cx="28234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4000" dirty="0" smtClean="0">
                <a:solidFill>
                  <a:prstClr val="black"/>
                </a:solidFill>
              </a:rPr>
              <a:t>After update</a:t>
            </a:r>
          </a:p>
          <a:p>
            <a:pPr defTabSz="457200"/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1600" y="4679387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0.7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89691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1.3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97432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0.7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191000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0.7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137209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1.3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087730" y="468884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x 0.7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 flipH="1">
            <a:off x="1514917" y="3847742"/>
            <a:ext cx="343960" cy="4187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 flipH="1">
            <a:off x="7366608" y="729734"/>
            <a:ext cx="1133757" cy="334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 flipH="1">
            <a:off x="7366609" y="283880"/>
            <a:ext cx="1133756" cy="3696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5617997" y="712174"/>
                <a:ext cx="15619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</a:rPr>
                  <a:t>  (truth)</a:t>
                </a:r>
                <a:endParaRPr lang="en-US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997" y="712174"/>
                <a:ext cx="1561902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7692" r="-3516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358209" y="202980"/>
                <a:ext cx="99847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800" dirty="0">
                              <a:latin typeface="Monotype Corsiva" pitchFamily="66" charset="0"/>
                            </a:rPr>
                            <m:t>D</m:t>
                          </m:r>
                        </m:e>
                        <m:sub>
                          <m:r>
                            <a:rPr lang="en-US" sz="2800" b="0" i="1" dirty="0" smtClean="0">
                              <a:latin typeface="Cambria Math"/>
                            </a:rPr>
                            <m:t>𝑡</m:t>
                          </m:r>
                          <m:r>
                            <a:rPr lang="en-US" sz="2800" b="0" i="1" dirty="0" smtClean="0">
                              <a:latin typeface="Cambria Math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209" y="202980"/>
                <a:ext cx="99847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 60"/>
          <p:cNvGrpSpPr/>
          <p:nvPr/>
        </p:nvGrpSpPr>
        <p:grpSpPr>
          <a:xfrm>
            <a:off x="6118297" y="1147338"/>
            <a:ext cx="2382068" cy="369332"/>
            <a:chOff x="6118297" y="1147338"/>
            <a:chExt cx="2382068" cy="369332"/>
          </a:xfrm>
        </p:grpSpPr>
        <p:sp>
          <p:nvSpPr>
            <p:cNvPr id="62" name="Rectangle 61"/>
            <p:cNvSpPr/>
            <p:nvPr/>
          </p:nvSpPr>
          <p:spPr>
            <a:xfrm flipH="1">
              <a:off x="7366609" y="1147338"/>
              <a:ext cx="1133756" cy="34439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6118297" y="1147338"/>
                  <a:ext cx="7940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457200"/>
                  <a:r>
                    <a:rPr lang="en-US" dirty="0" smtClean="0">
                      <a:solidFill>
                        <a:prstClr val="black"/>
                      </a:solidFill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a14:m>
                  <a:endParaRPr lang="en-US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8297" y="1147338"/>
                  <a:ext cx="794000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1538"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86834" y="6136858"/>
                <a:ext cx="901695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dirty="0">
                            <a:latin typeface="Monotype Corsiva" pitchFamily="66" charset="0"/>
                          </a:rPr>
                          <m:t>D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𝑡</m:t>
                        </m:r>
                        <m:r>
                          <a:rPr lang="en-US" sz="2800" b="0" i="1" dirty="0" smtClean="0">
                            <a:latin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800" b="0" dirty="0" smtClean="0"/>
                  <a:t>increased where disparity is large, decreased elsewhere</a:t>
                </a: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34" y="6136858"/>
                <a:ext cx="9016956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0465" r="-338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/>
          <p:cNvSpPr txBox="1"/>
          <p:nvPr/>
        </p:nvSpPr>
        <p:spPr>
          <a:xfrm>
            <a:off x="7088724" y="4264898"/>
            <a:ext cx="647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prstClr val="black"/>
                </a:solidFill>
              </a:rPr>
              <a:t>|</a:t>
            </a:r>
            <a:r>
              <a:rPr lang="en-US" sz="2400" dirty="0" smtClean="0">
                <a:solidFill>
                  <a:prstClr val="black"/>
                </a:solidFill>
                <a:latin typeface="Monotype Corsiva" pitchFamily="66" charset="0"/>
              </a:rPr>
              <a:t>Q </a:t>
            </a:r>
            <a:r>
              <a:rPr lang="en-US" dirty="0" smtClean="0">
                <a:solidFill>
                  <a:prstClr val="black"/>
                </a:solidFill>
              </a:rPr>
              <a:t>|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98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554654" y="5751493"/>
            <a:ext cx="1721946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-1/+1</a:t>
            </a:r>
          </a:p>
          <a:p>
            <a:pPr algn="ctr"/>
            <a:r>
              <a:rPr lang="en-US" sz="2800" dirty="0" smtClean="0"/>
              <a:t>renormalize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762000" y="457200"/>
            <a:ext cx="7315200" cy="5867400"/>
            <a:chOff x="762001" y="457200"/>
            <a:chExt cx="7315200" cy="5867400"/>
          </a:xfrm>
        </p:grpSpPr>
        <p:grpSp>
          <p:nvGrpSpPr>
            <p:cNvPr id="3" name="Group 11"/>
            <p:cNvGrpSpPr/>
            <p:nvPr/>
          </p:nvGrpSpPr>
          <p:grpSpPr>
            <a:xfrm>
              <a:off x="2362200" y="1371600"/>
              <a:ext cx="2781300" cy="1676400"/>
              <a:chOff x="2743200" y="1752600"/>
              <a:chExt cx="2781300" cy="1676400"/>
            </a:xfrm>
          </p:grpSpPr>
          <p:grpSp>
            <p:nvGrpSpPr>
              <p:cNvPr id="4" name="Group 9"/>
              <p:cNvGrpSpPr/>
              <p:nvPr/>
            </p:nvGrpSpPr>
            <p:grpSpPr>
              <a:xfrm>
                <a:off x="2743200" y="2514600"/>
                <a:ext cx="2781300" cy="914400"/>
                <a:chOff x="2743200" y="2514600"/>
                <a:chExt cx="2781300" cy="914400"/>
              </a:xfrm>
            </p:grpSpPr>
            <p:sp>
              <p:nvSpPr>
                <p:cNvPr id="5" name="Rectangle 4"/>
                <p:cNvSpPr/>
                <p:nvPr/>
              </p:nvSpPr>
              <p:spPr>
                <a:xfrm>
                  <a:off x="2743200" y="2514600"/>
                  <a:ext cx="2781300" cy="914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3009900" y="2667000"/>
                  <a:ext cx="2207656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200" dirty="0" smtClean="0"/>
                    <a:t>Base Learner</a:t>
                  </a:r>
                  <a:endParaRPr lang="en-US" sz="3200" dirty="0"/>
                </a:p>
              </p:txBody>
            </p:sp>
          </p:grpSp>
          <p:sp>
            <p:nvSpPr>
              <p:cNvPr id="11" name="Down Arrow 10"/>
              <p:cNvSpPr/>
              <p:nvPr/>
            </p:nvSpPr>
            <p:spPr>
              <a:xfrm>
                <a:off x="3924300" y="1752600"/>
                <a:ext cx="342900" cy="647700"/>
              </a:xfrm>
              <a:prstGeom prst="downArrow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34"/>
            <p:cNvGrpSpPr/>
            <p:nvPr/>
          </p:nvGrpSpPr>
          <p:grpSpPr>
            <a:xfrm>
              <a:off x="1714500" y="457200"/>
              <a:ext cx="4053784" cy="647701"/>
              <a:chOff x="2095500" y="457200"/>
              <a:chExt cx="4053784" cy="64770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2095500" y="468664"/>
                <a:ext cx="4000500" cy="636237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95500" y="457200"/>
                <a:ext cx="40537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S: Labeled examples from </a:t>
                </a:r>
                <a:r>
                  <a:rPr lang="en-US" sz="3600" dirty="0" smtClean="0">
                    <a:latin typeface="Monotype Corsiva" pitchFamily="66" charset="0"/>
                  </a:rPr>
                  <a:t>D</a:t>
                </a:r>
                <a:endParaRPr lang="en-US" sz="2800" dirty="0">
                  <a:latin typeface="Monotype Corsiva" pitchFamily="66" charset="0"/>
                </a:endParaRPr>
              </a:p>
            </p:txBody>
          </p:sp>
        </p:grpSp>
        <p:grpSp>
          <p:nvGrpSpPr>
            <p:cNvPr id="7" name="Group 22"/>
            <p:cNvGrpSpPr/>
            <p:nvPr/>
          </p:nvGrpSpPr>
          <p:grpSpPr>
            <a:xfrm>
              <a:off x="2628900" y="4152900"/>
              <a:ext cx="2095500" cy="523220"/>
              <a:chOff x="6286500" y="4964668"/>
              <a:chExt cx="2095500" cy="52322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6286500" y="5029200"/>
                <a:ext cx="2095500" cy="457200"/>
              </a:xfrm>
              <a:prstGeom prst="rect">
                <a:avLst/>
              </a:prstGeom>
              <a:solidFill>
                <a:srgbClr val="F125BC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400800" y="4964668"/>
                <a:ext cx="148457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>
                    <a:latin typeface="Arial Narrow"/>
                  </a:rPr>
                  <a:t>A</a:t>
                </a:r>
                <a:r>
                  <a:rPr lang="en-US" sz="2800" baseline="-25000" dirty="0" smtClean="0">
                    <a:latin typeface="Arial Narrow"/>
                  </a:rPr>
                  <a:t>1</a:t>
                </a:r>
                <a:r>
                  <a:rPr lang="en-US" sz="2800" dirty="0" smtClean="0"/>
                  <a:t>, </a:t>
                </a:r>
                <a:r>
                  <a:rPr lang="en-US" sz="2800" dirty="0" smtClean="0">
                    <a:latin typeface="Arial Narrow"/>
                  </a:rPr>
                  <a:t>A</a:t>
                </a:r>
                <a:r>
                  <a:rPr lang="en-US" sz="2800" baseline="-25000" dirty="0" smtClean="0">
                    <a:latin typeface="Arial Narrow"/>
                  </a:rPr>
                  <a:t>2</a:t>
                </a:r>
                <a:r>
                  <a:rPr lang="en-US" sz="2800" dirty="0" smtClean="0"/>
                  <a:t>, … </a:t>
                </a:r>
                <a:endParaRPr lang="en-US" sz="2800" dirty="0"/>
              </a:p>
            </p:txBody>
          </p:sp>
        </p:grpSp>
        <p:sp>
          <p:nvSpPr>
            <p:cNvPr id="26" name="Curved Left Arrow 25"/>
            <p:cNvSpPr/>
            <p:nvPr/>
          </p:nvSpPr>
          <p:spPr>
            <a:xfrm rot="10800000">
              <a:off x="762001" y="571498"/>
              <a:ext cx="731520" cy="5715001"/>
            </a:xfrm>
            <a:prstGeom prst="curvedLeft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8" name="Group 36"/>
            <p:cNvGrpSpPr/>
            <p:nvPr/>
          </p:nvGrpSpPr>
          <p:grpSpPr>
            <a:xfrm>
              <a:off x="2933700" y="4838700"/>
              <a:ext cx="1539204" cy="1485900"/>
              <a:chOff x="3314700" y="4838700"/>
              <a:chExt cx="1539204" cy="1485900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3314700" y="5678269"/>
                <a:ext cx="1539204" cy="646331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accent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Update </a:t>
                </a:r>
                <a:r>
                  <a:rPr lang="en-US" sz="3600" dirty="0" smtClean="0">
                    <a:latin typeface="Monotype Corsiva" pitchFamily="66" charset="0"/>
                  </a:rPr>
                  <a:t>D</a:t>
                </a:r>
                <a:endParaRPr lang="en-US" sz="2800" dirty="0">
                  <a:latin typeface="Monotype Corsiva" pitchFamily="66" charset="0"/>
                </a:endParaRPr>
              </a:p>
            </p:txBody>
          </p:sp>
          <p:sp>
            <p:nvSpPr>
              <p:cNvPr id="30" name="Down Arrow 29"/>
              <p:cNvSpPr/>
              <p:nvPr/>
            </p:nvSpPr>
            <p:spPr>
              <a:xfrm>
                <a:off x="3886200" y="4838700"/>
                <a:ext cx="381000" cy="72390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35"/>
            <p:cNvGrpSpPr/>
            <p:nvPr/>
          </p:nvGrpSpPr>
          <p:grpSpPr>
            <a:xfrm>
              <a:off x="3505200" y="3276600"/>
              <a:ext cx="800100" cy="723900"/>
              <a:chOff x="3886200" y="3276600"/>
              <a:chExt cx="800100" cy="723900"/>
            </a:xfrm>
          </p:grpSpPr>
          <p:sp>
            <p:nvSpPr>
              <p:cNvPr id="25" name="Down Arrow 24"/>
              <p:cNvSpPr/>
              <p:nvPr/>
            </p:nvSpPr>
            <p:spPr>
              <a:xfrm>
                <a:off x="3886200" y="3276600"/>
                <a:ext cx="381000" cy="72390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288434" y="3276600"/>
                <a:ext cx="397866" cy="523220"/>
              </a:xfrm>
              <a:prstGeom prst="rect">
                <a:avLst/>
              </a:prstGeom>
              <a:solidFill>
                <a:srgbClr val="F125BC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/>
                  <a:t>A</a:t>
                </a:r>
                <a:endParaRPr lang="en-US" sz="2800" b="1" dirty="0"/>
              </a:p>
            </p:txBody>
          </p:sp>
        </p:grpSp>
        <p:grpSp>
          <p:nvGrpSpPr>
            <p:cNvPr id="12" name="Group 37"/>
            <p:cNvGrpSpPr/>
            <p:nvPr/>
          </p:nvGrpSpPr>
          <p:grpSpPr>
            <a:xfrm>
              <a:off x="4240041" y="4990326"/>
              <a:ext cx="3837160" cy="767239"/>
              <a:chOff x="4621041" y="4990326"/>
              <a:chExt cx="3837160" cy="767239"/>
            </a:xfrm>
          </p:grpSpPr>
          <p:sp>
            <p:nvSpPr>
              <p:cNvPr id="32" name="Down Arrow 31"/>
              <p:cNvSpPr/>
              <p:nvPr/>
            </p:nvSpPr>
            <p:spPr>
              <a:xfrm rot="17879222">
                <a:off x="5125881" y="4485486"/>
                <a:ext cx="381000" cy="1390680"/>
              </a:xfrm>
              <a:prstGeom prst="downArrow">
                <a:avLst/>
              </a:prstGeom>
              <a:solidFill>
                <a:srgbClr val="F125B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6096001" y="5295900"/>
                <a:ext cx="2362200" cy="461665"/>
              </a:xfrm>
              <a:prstGeom prst="rect">
                <a:avLst/>
              </a:prstGeom>
              <a:solidFill>
                <a:srgbClr val="F125BC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Combine A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, A</a:t>
                </a:r>
                <a:r>
                  <a:rPr lang="en-US" sz="2400" baseline="-25000" dirty="0" smtClean="0"/>
                  <a:t>2</a:t>
                </a:r>
                <a:r>
                  <a:rPr lang="en-US" sz="2400" dirty="0" smtClean="0"/>
                  <a:t>, …</a:t>
                </a:r>
                <a:endParaRPr lang="en-US" sz="2400" dirty="0"/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5600701" y="5295900"/>
              <a:ext cx="1149674" cy="523220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median</a:t>
              </a:r>
              <a:endParaRPr lang="en-US" sz="2800" dirty="0">
                <a:latin typeface="Monotype Corsiva" pitchFamily="66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806971" y="114300"/>
            <a:ext cx="2358338" cy="107721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Initially:</a:t>
            </a:r>
          </a:p>
          <a:p>
            <a:r>
              <a:rPr lang="en-US" sz="3600" dirty="0" smtClean="0">
                <a:latin typeface="Monotype Corsiva" pitchFamily="66" charset="0"/>
              </a:rPr>
              <a:t>D </a:t>
            </a:r>
            <a:r>
              <a:rPr lang="en-US" sz="2800" dirty="0" smtClean="0"/>
              <a:t>uniform on </a:t>
            </a:r>
            <a:r>
              <a:rPr lang="en-US" sz="3600" dirty="0" smtClean="0">
                <a:latin typeface="Monotype Corsiva" pitchFamily="66" charset="0"/>
              </a:rPr>
              <a:t>Q</a:t>
            </a:r>
            <a:endParaRPr lang="en-US" sz="2800" dirty="0">
              <a:latin typeface="Monotype Corsiva" pitchFamily="66" charset="0"/>
            </a:endParaRPr>
          </a:p>
        </p:txBody>
      </p:sp>
      <p:sp>
        <p:nvSpPr>
          <p:cNvPr id="38" name="Explosion 1 37"/>
          <p:cNvSpPr/>
          <p:nvPr/>
        </p:nvSpPr>
        <p:spPr>
          <a:xfrm>
            <a:off x="762000" y="5981700"/>
            <a:ext cx="914400" cy="914400"/>
          </a:xfrm>
          <a:prstGeom prst="irregularSeal1">
            <a:avLst/>
          </a:prstGeom>
          <a:solidFill>
            <a:srgbClr val="FF7D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xplosion 1 39"/>
          <p:cNvSpPr/>
          <p:nvPr/>
        </p:nvSpPr>
        <p:spPr>
          <a:xfrm>
            <a:off x="1943100" y="38100"/>
            <a:ext cx="914400" cy="914400"/>
          </a:xfrm>
          <a:prstGeom prst="irregularSeal1">
            <a:avLst/>
          </a:prstGeom>
          <a:solidFill>
            <a:srgbClr val="FF7D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Explosion 1 40"/>
          <p:cNvSpPr/>
          <p:nvPr/>
        </p:nvSpPr>
        <p:spPr>
          <a:xfrm>
            <a:off x="3429000" y="2667000"/>
            <a:ext cx="914400" cy="914400"/>
          </a:xfrm>
          <a:prstGeom prst="irregularSeal1">
            <a:avLst/>
          </a:prstGeom>
          <a:solidFill>
            <a:srgbClr val="FF7D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4533269" y="3238500"/>
            <a:ext cx="3501280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/>
              <a:t>Does well on ½ + </a:t>
            </a:r>
            <a:r>
              <a:rPr lang="en-US" sz="2800" dirty="0" smtClean="0">
                <a:latin typeface="cmmi10"/>
              </a:rPr>
              <a:t>´ </a:t>
            </a:r>
            <a:r>
              <a:rPr lang="en-US" sz="2800" dirty="0" smtClean="0"/>
              <a:t>of</a:t>
            </a:r>
            <a:r>
              <a:rPr lang="en-US" sz="2800" dirty="0" smtClean="0">
                <a:latin typeface="cmmi10"/>
              </a:rPr>
              <a:t> </a:t>
            </a:r>
            <a:r>
              <a:rPr lang="en-US" sz="3600" dirty="0" smtClean="0">
                <a:latin typeface="Monotype Corsiva" pitchFamily="66" charset="0"/>
              </a:rPr>
              <a:t>D</a:t>
            </a:r>
            <a:endParaRPr lang="en-US" sz="2800" dirty="0">
              <a:latin typeface="Monotype Corsiva" pitchFamily="66" charset="0"/>
            </a:endParaRPr>
          </a:p>
        </p:txBody>
      </p:sp>
      <p:grpSp>
        <p:nvGrpSpPr>
          <p:cNvPr id="15" name="Group 36"/>
          <p:cNvGrpSpPr/>
          <p:nvPr/>
        </p:nvGrpSpPr>
        <p:grpSpPr>
          <a:xfrm>
            <a:off x="6134100" y="1485900"/>
            <a:ext cx="2705100" cy="2057400"/>
            <a:chOff x="5981700" y="2743200"/>
            <a:chExt cx="2705100" cy="2057400"/>
          </a:xfrm>
        </p:grpSpPr>
        <p:sp>
          <p:nvSpPr>
            <p:cNvPr id="36" name="Explosion 1 35"/>
            <p:cNvSpPr/>
            <p:nvPr/>
          </p:nvSpPr>
          <p:spPr>
            <a:xfrm>
              <a:off x="5981700" y="2743200"/>
              <a:ext cx="2705100" cy="2057400"/>
            </a:xfrm>
            <a:prstGeom prst="irregularSeal1">
              <a:avLst/>
            </a:prstGeom>
            <a:solidFill>
              <a:srgbClr val="FF7D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384709" y="3352800"/>
              <a:ext cx="195919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/>
                <a:t>Privacy?</a:t>
              </a:r>
              <a:endParaRPr lang="en-US" sz="44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04800" y="6059269"/>
            <a:ext cx="2052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Individual can affect</a:t>
            </a:r>
          </a:p>
          <a:p>
            <a:r>
              <a:rPr lang="en-US" dirty="0" smtClean="0"/>
              <a:t>many queries at once!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4914900" y="4696480"/>
            <a:ext cx="1639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125BC"/>
                </a:solidFill>
              </a:rPr>
              <a:t>Terminate?</a:t>
            </a:r>
            <a:endParaRPr lang="en-US" sz="2800" dirty="0">
              <a:solidFill>
                <a:srgbClr val="F125BC"/>
              </a:solidFill>
            </a:endParaRPr>
          </a:p>
        </p:txBody>
      </p:sp>
    </p:spTree>
  </p:cSld>
  <p:clrMapOvr>
    <a:masterClrMapping/>
  </p:clrMapOvr>
  <p:transition advTm="5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40" grpId="0" animBg="1"/>
      <p:bldP spid="41" grpId="0" animBg="1"/>
      <p:bldP spid="4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Privacy is Problematic</a:t>
            </a:r>
            <a:endParaRPr lang="en-US" sz="4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In boosting for queries, an individual can affect the quality of q(</a:t>
                </a:r>
                <a:r>
                  <a:rPr lang="en-US" dirty="0" smtClean="0">
                    <a:latin typeface="Arial Narrow"/>
                  </a:rPr>
                  <a:t>A</a:t>
                </a:r>
                <a:r>
                  <a:rPr lang="en-US" sz="3200" baseline="-25000" dirty="0" smtClean="0">
                    <a:latin typeface="Arial Narrow"/>
                  </a:rPr>
                  <a:t>t</a:t>
                </a:r>
                <a:r>
                  <a:rPr lang="en-US" dirty="0" smtClean="0"/>
                  <a:t>)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simultaneously </a:t>
                </a:r>
                <a:r>
                  <a:rPr lang="en-US" dirty="0" smtClean="0"/>
                  <a:t>for many q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As time progresses, distributions on neighboring databases could evolve completely differently, yielding very different distributions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dirty="0">
                            <a:latin typeface="Monotype Corsiva" pitchFamily="66" charset="0"/>
                          </a:rPr>
                          <m:t>D</m:t>
                        </m:r>
                      </m:e>
                      <m:sub>
                        <m:r>
                          <a:rPr lang="en-US" sz="2800" i="1" dirty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sz="28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(and hypotheses </a:t>
                </a: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A</a:t>
                </a:r>
                <a:r>
                  <a:rPr lang="en-US" baseline="-25000" dirty="0" smtClean="0">
                    <a:solidFill>
                      <a:schemeClr val="tx1"/>
                    </a:solidFill>
                    <a:latin typeface="Arial Narrow"/>
                  </a:rPr>
                  <a:t>t</a:t>
                </a:r>
                <a:r>
                  <a:rPr lang="en-US" dirty="0" smtClean="0"/>
                  <a:t>)</a:t>
                </a:r>
                <a:endParaRPr lang="en-US" dirty="0" smtClean="0">
                  <a:solidFill>
                    <a:schemeClr val="tx1"/>
                  </a:solidFill>
                  <a:latin typeface="Arial Narrow"/>
                </a:endParaRP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Must keep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chemeClr val="tx1"/>
                            </a:solidFill>
                            <a:latin typeface="Monotype Corsiva" pitchFamily="66" charset="0"/>
                          </a:rPr>
                          <m:t>D</m:t>
                        </m:r>
                      </m:e>
                      <m:sub>
                        <m:r>
                          <a:rPr lang="en-US" sz="2800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 secret!</a:t>
                </a:r>
              </a:p>
              <a:p>
                <a:pPr lvl="1"/>
                <a:r>
                  <a:rPr lang="en-US" dirty="0">
                    <a:solidFill>
                      <a:schemeClr val="tx1"/>
                    </a:solidFill>
                    <a:latin typeface="Arial Narrow"/>
                  </a:rPr>
                  <a:t>A</a:t>
                </a:r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meliorated by sampling – outputs don’t reflect “too much” of the distribution</a:t>
                </a: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  <a:latin typeface="Arial Narrow"/>
                  </a:rPr>
                  <a:t>Still problematic: one individual can affect quality of all sampled queries </a:t>
                </a:r>
              </a:p>
              <a:p>
                <a:pPr lvl="1"/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3"/>
                <a:stretch>
                  <a:fillRect l="-593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0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Privacy?</a:t>
            </a:r>
            <a:endParaRPr lang="en-US" sz="4000" dirty="0">
              <a:solidFill>
                <a:srgbClr val="FF0000"/>
              </a:solidFill>
            </a:endParaRPr>
          </a:p>
        </p:txBody>
      </p:sp>
      <p:grpSp>
        <p:nvGrpSpPr>
          <p:cNvPr id="179203" name="Group 3"/>
          <p:cNvGrpSpPr>
            <a:grpSpLocks/>
          </p:cNvGrpSpPr>
          <p:nvPr/>
        </p:nvGrpSpPr>
        <p:grpSpPr bwMode="auto">
          <a:xfrm>
            <a:off x="1676400" y="1066800"/>
            <a:ext cx="6934200" cy="4648200"/>
            <a:chOff x="624" y="1152"/>
            <a:chExt cx="4368" cy="2304"/>
          </a:xfrm>
        </p:grpSpPr>
        <p:sp>
          <p:nvSpPr>
            <p:cNvPr id="179204" name="Line 4"/>
            <p:cNvSpPr>
              <a:spLocks noChangeShapeType="1"/>
            </p:cNvSpPr>
            <p:nvPr/>
          </p:nvSpPr>
          <p:spPr bwMode="auto">
            <a:xfrm>
              <a:off x="624" y="1152"/>
              <a:ext cx="0" cy="230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179205" name="Line 5"/>
            <p:cNvSpPr>
              <a:spLocks noChangeShapeType="1"/>
            </p:cNvSpPr>
            <p:nvPr/>
          </p:nvSpPr>
          <p:spPr bwMode="auto">
            <a:xfrm>
              <a:off x="624" y="3456"/>
              <a:ext cx="436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sp>
        <p:nvSpPr>
          <p:cNvPr id="179206" name="Line 6"/>
          <p:cNvSpPr>
            <a:spLocks noChangeShapeType="1"/>
          </p:cNvSpPr>
          <p:nvPr/>
        </p:nvSpPr>
        <p:spPr bwMode="auto">
          <a:xfrm>
            <a:off x="1676400" y="3962400"/>
            <a:ext cx="6781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79207" name="Line 7"/>
          <p:cNvSpPr>
            <a:spLocks noChangeShapeType="1"/>
          </p:cNvSpPr>
          <p:nvPr/>
        </p:nvSpPr>
        <p:spPr bwMode="auto">
          <a:xfrm>
            <a:off x="1676400" y="4114800"/>
            <a:ext cx="3276600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79208" name="Line 8"/>
          <p:cNvSpPr>
            <a:spLocks noChangeShapeType="1"/>
          </p:cNvSpPr>
          <p:nvPr/>
        </p:nvSpPr>
        <p:spPr bwMode="auto">
          <a:xfrm>
            <a:off x="4953000" y="3810000"/>
            <a:ext cx="3505200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79209" name="Line 9"/>
          <p:cNvSpPr>
            <a:spLocks noChangeShapeType="1"/>
          </p:cNvSpPr>
          <p:nvPr/>
        </p:nvSpPr>
        <p:spPr bwMode="auto">
          <a:xfrm>
            <a:off x="1676400" y="3810000"/>
            <a:ext cx="3276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79210" name="Line 10"/>
          <p:cNvSpPr>
            <a:spLocks noChangeShapeType="1"/>
          </p:cNvSpPr>
          <p:nvPr/>
        </p:nvSpPr>
        <p:spPr bwMode="auto">
          <a:xfrm>
            <a:off x="4953000" y="4114800"/>
            <a:ext cx="3505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79215" name="Text Box 15"/>
          <p:cNvSpPr txBox="1">
            <a:spLocks noChangeArrowheads="1"/>
          </p:cNvSpPr>
          <p:nvPr/>
        </p:nvSpPr>
        <p:spPr bwMode="auto">
          <a:xfrm>
            <a:off x="1066800" y="3733800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l-GR" sz="2800" b="1" dirty="0" smtClean="0">
                <a:solidFill>
                  <a:srgbClr val="0066CC"/>
                </a:solidFill>
              </a:rPr>
              <a:t>λ</a:t>
            </a:r>
            <a:endParaRPr lang="el-GR" sz="2800" b="1" dirty="0">
              <a:solidFill>
                <a:srgbClr val="0066CC"/>
              </a:solidFill>
            </a:endParaRPr>
          </a:p>
        </p:txBody>
      </p:sp>
      <p:sp>
        <p:nvSpPr>
          <p:cNvPr id="179216" name="Text Box 16"/>
          <p:cNvSpPr txBox="1">
            <a:spLocks noChangeArrowheads="1"/>
          </p:cNvSpPr>
          <p:nvPr/>
        </p:nvSpPr>
        <p:spPr bwMode="auto">
          <a:xfrm>
            <a:off x="152400" y="2133600"/>
            <a:ext cx="2514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</a:rPr>
              <a:t>Error of</a:t>
            </a:r>
            <a:br>
              <a:rPr lang="en-US" sz="2400" b="1">
                <a:solidFill>
                  <a:srgbClr val="000000"/>
                </a:solidFill>
              </a:rPr>
            </a:br>
            <a:r>
              <a:rPr lang="en-US" sz="2400" b="1">
                <a:solidFill>
                  <a:srgbClr val="0033CC"/>
                </a:solidFill>
              </a:rPr>
              <a:t>S</a:t>
            </a:r>
            <a:r>
              <a:rPr lang="en-US" sz="2400" b="1" baseline="-25000">
                <a:solidFill>
                  <a:srgbClr val="0033CC"/>
                </a:solidFill>
              </a:rPr>
              <a:t>t</a:t>
            </a:r>
            <a:r>
              <a:rPr lang="en-US" sz="2400" b="1">
                <a:solidFill>
                  <a:srgbClr val="0033CC"/>
                </a:solidFill>
              </a:rPr>
              <a:t> </a:t>
            </a:r>
            <a:r>
              <a:rPr lang="en-US" sz="2400" b="1">
                <a:solidFill>
                  <a:srgbClr val="000000"/>
                </a:solidFill>
              </a:rPr>
              <a:t>on</a:t>
            </a:r>
            <a:r>
              <a:rPr lang="en-US" sz="2400" b="1">
                <a:solidFill>
                  <a:srgbClr val="0033CC"/>
                </a:solidFill>
              </a:rPr>
              <a:t> q</a:t>
            </a:r>
            <a:br>
              <a:rPr lang="en-US" sz="2400" b="1">
                <a:solidFill>
                  <a:srgbClr val="0033CC"/>
                </a:solidFill>
              </a:rPr>
            </a:br>
            <a:endParaRPr lang="el-GR" sz="2400" b="1">
              <a:solidFill>
                <a:srgbClr val="0033CC"/>
              </a:solidFill>
            </a:endParaRPr>
          </a:p>
        </p:txBody>
      </p:sp>
      <p:sp>
        <p:nvSpPr>
          <p:cNvPr id="179217" name="Text Box 17"/>
          <p:cNvSpPr txBox="1">
            <a:spLocks noChangeArrowheads="1"/>
          </p:cNvSpPr>
          <p:nvPr/>
        </p:nvSpPr>
        <p:spPr bwMode="auto">
          <a:xfrm>
            <a:off x="6934200" y="58674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00"/>
                </a:solidFill>
              </a:rPr>
              <a:t>Queries </a:t>
            </a:r>
            <a:r>
              <a:rPr lang="en-US" sz="2400" b="1" dirty="0" err="1" smtClean="0">
                <a:solidFill>
                  <a:srgbClr val="0033CC"/>
                </a:solidFill>
              </a:rPr>
              <a:t>q</a:t>
            </a:r>
            <a:r>
              <a:rPr lang="en-US" sz="2400" b="1" dirty="0" err="1" smtClean="0">
                <a:solidFill>
                  <a:srgbClr val="0033CC"/>
                </a:solidFill>
                <a:latin typeface="Cambria Math"/>
                <a:ea typeface="Cambria Math"/>
                <a:sym typeface="Mathematica1" pitchFamily="2" charset="2"/>
              </a:rPr>
              <a:t>∈</a:t>
            </a:r>
            <a:r>
              <a:rPr lang="en-US" sz="2400" b="1" dirty="0" err="1" smtClean="0">
                <a:solidFill>
                  <a:srgbClr val="0033CC"/>
                </a:solidFill>
              </a:rPr>
              <a:t>Q</a:t>
            </a:r>
            <a:endParaRPr lang="el-GR" sz="2400" b="1" dirty="0">
              <a:solidFill>
                <a:srgbClr val="0033CC"/>
              </a:solidFill>
            </a:endParaRPr>
          </a:p>
        </p:txBody>
      </p:sp>
      <p:grpSp>
        <p:nvGrpSpPr>
          <p:cNvPr id="179235" name="Group 35"/>
          <p:cNvGrpSpPr>
            <a:grpSpLocks/>
          </p:cNvGrpSpPr>
          <p:nvPr/>
        </p:nvGrpSpPr>
        <p:grpSpPr bwMode="auto">
          <a:xfrm>
            <a:off x="5791200" y="4724400"/>
            <a:ext cx="4267200" cy="838200"/>
            <a:chOff x="4032" y="1344"/>
            <a:chExt cx="2688" cy="528"/>
          </a:xfrm>
        </p:grpSpPr>
        <p:sp>
          <p:nvSpPr>
            <p:cNvPr id="179236" name="Text Box 36"/>
            <p:cNvSpPr txBox="1">
              <a:spLocks noChangeArrowheads="1"/>
            </p:cNvSpPr>
            <p:nvPr/>
          </p:nvSpPr>
          <p:spPr bwMode="auto">
            <a:xfrm>
              <a:off x="4800" y="1344"/>
              <a:ext cx="19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srgbClr val="000000"/>
                  </a:solidFill>
                </a:rPr>
                <a:t>Error </a:t>
              </a:r>
              <a:r>
                <a:rPr lang="en-US" sz="2400" b="1" dirty="0" smtClean="0">
                  <a:solidFill>
                    <a:srgbClr val="0033CC"/>
                  </a:solidFill>
                </a:rPr>
                <a:t>x</a:t>
              </a:r>
              <a:endParaRPr lang="el-GR" sz="2400" b="1" dirty="0">
                <a:solidFill>
                  <a:srgbClr val="0033CC"/>
                </a:solidFill>
              </a:endParaRPr>
            </a:p>
          </p:txBody>
        </p:sp>
        <p:sp>
          <p:nvSpPr>
            <p:cNvPr id="179237" name="Text Box 37"/>
            <p:cNvSpPr txBox="1">
              <a:spLocks noChangeArrowheads="1"/>
            </p:cNvSpPr>
            <p:nvPr/>
          </p:nvSpPr>
          <p:spPr bwMode="auto">
            <a:xfrm>
              <a:off x="4800" y="1584"/>
              <a:ext cx="19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srgbClr val="000000"/>
                  </a:solidFill>
                </a:rPr>
                <a:t>Error </a:t>
              </a:r>
              <a:r>
                <a:rPr lang="en-US" sz="2400" b="1" dirty="0">
                  <a:solidFill>
                    <a:srgbClr val="FF0000"/>
                  </a:solidFill>
                </a:rPr>
                <a:t>x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’</a:t>
              </a:r>
              <a:endParaRPr lang="el-G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79238" name="Line 38"/>
            <p:cNvSpPr>
              <a:spLocks noChangeShapeType="1"/>
            </p:cNvSpPr>
            <p:nvPr/>
          </p:nvSpPr>
          <p:spPr bwMode="auto">
            <a:xfrm>
              <a:off x="4128" y="1488"/>
              <a:ext cx="720" cy="0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179239" name="Line 39"/>
            <p:cNvSpPr>
              <a:spLocks noChangeShapeType="1"/>
            </p:cNvSpPr>
            <p:nvPr/>
          </p:nvSpPr>
          <p:spPr bwMode="auto">
            <a:xfrm>
              <a:off x="4128" y="1728"/>
              <a:ext cx="72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179240" name="Rectangle 40"/>
            <p:cNvSpPr>
              <a:spLocks noChangeArrowheads="1"/>
            </p:cNvSpPr>
            <p:nvPr/>
          </p:nvSpPr>
          <p:spPr bwMode="auto">
            <a:xfrm>
              <a:off x="4032" y="1344"/>
              <a:ext cx="1728" cy="5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-36600" y="4557463"/>
            <a:ext cx="174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“Good enough”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7598469"/>
      </p:ext>
    </p:extLst>
  </p:cSld>
  <p:clrMapOvr>
    <a:masterClrMapping/>
  </p:clrMapOvr>
  <p:transition advTm="37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9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9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9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9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7" grpId="0" animBg="1"/>
      <p:bldP spid="179208" grpId="0" animBg="1"/>
      <p:bldP spid="179209" grpId="0" animBg="1"/>
      <p:bldP spid="1792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0000"/>
                </a:solidFill>
              </a:rPr>
              <a:t>Privacy???</a:t>
            </a:r>
          </a:p>
        </p:txBody>
      </p:sp>
      <p:grpSp>
        <p:nvGrpSpPr>
          <p:cNvPr id="181251" name="Group 3"/>
          <p:cNvGrpSpPr>
            <a:grpSpLocks/>
          </p:cNvGrpSpPr>
          <p:nvPr/>
        </p:nvGrpSpPr>
        <p:grpSpPr bwMode="auto">
          <a:xfrm>
            <a:off x="1676400" y="1066800"/>
            <a:ext cx="6934200" cy="4648200"/>
            <a:chOff x="624" y="1152"/>
            <a:chExt cx="4368" cy="2304"/>
          </a:xfrm>
        </p:grpSpPr>
        <p:sp>
          <p:nvSpPr>
            <p:cNvPr id="181252" name="Line 4"/>
            <p:cNvSpPr>
              <a:spLocks noChangeShapeType="1"/>
            </p:cNvSpPr>
            <p:nvPr/>
          </p:nvSpPr>
          <p:spPr bwMode="auto">
            <a:xfrm>
              <a:off x="624" y="1152"/>
              <a:ext cx="0" cy="230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181253" name="Line 5"/>
            <p:cNvSpPr>
              <a:spLocks noChangeShapeType="1"/>
            </p:cNvSpPr>
            <p:nvPr/>
          </p:nvSpPr>
          <p:spPr bwMode="auto">
            <a:xfrm>
              <a:off x="624" y="3456"/>
              <a:ext cx="436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sp>
        <p:nvSpPr>
          <p:cNvPr id="181254" name="Line 6"/>
          <p:cNvSpPr>
            <a:spLocks noChangeShapeType="1"/>
          </p:cNvSpPr>
          <p:nvPr/>
        </p:nvSpPr>
        <p:spPr bwMode="auto">
          <a:xfrm>
            <a:off x="1676400" y="3962400"/>
            <a:ext cx="6781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55" name="Line 7"/>
          <p:cNvSpPr>
            <a:spLocks noChangeShapeType="1"/>
          </p:cNvSpPr>
          <p:nvPr/>
        </p:nvSpPr>
        <p:spPr bwMode="auto">
          <a:xfrm>
            <a:off x="1676400" y="4114800"/>
            <a:ext cx="3276600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56" name="Line 8"/>
          <p:cNvSpPr>
            <a:spLocks noChangeShapeType="1"/>
          </p:cNvSpPr>
          <p:nvPr/>
        </p:nvSpPr>
        <p:spPr bwMode="auto">
          <a:xfrm>
            <a:off x="4953000" y="3810000"/>
            <a:ext cx="3505200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57" name="Line 9"/>
          <p:cNvSpPr>
            <a:spLocks noChangeShapeType="1"/>
          </p:cNvSpPr>
          <p:nvPr/>
        </p:nvSpPr>
        <p:spPr bwMode="auto">
          <a:xfrm>
            <a:off x="1676400" y="3810000"/>
            <a:ext cx="3276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58" name="Line 10"/>
          <p:cNvSpPr>
            <a:spLocks noChangeShapeType="1"/>
          </p:cNvSpPr>
          <p:nvPr/>
        </p:nvSpPr>
        <p:spPr bwMode="auto">
          <a:xfrm>
            <a:off x="4953000" y="4114800"/>
            <a:ext cx="3505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59" name="Text Box 11"/>
          <p:cNvSpPr txBox="1">
            <a:spLocks noChangeArrowheads="1"/>
          </p:cNvSpPr>
          <p:nvPr/>
        </p:nvSpPr>
        <p:spPr bwMode="auto">
          <a:xfrm>
            <a:off x="1066800" y="3733800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l-GR" sz="2800" b="1" dirty="0">
                <a:solidFill>
                  <a:srgbClr val="0066CC"/>
                </a:solidFill>
              </a:rPr>
              <a:t>λ</a:t>
            </a:r>
          </a:p>
        </p:txBody>
      </p:sp>
      <p:sp>
        <p:nvSpPr>
          <p:cNvPr id="181260" name="Text Box 12"/>
          <p:cNvSpPr txBox="1">
            <a:spLocks noChangeArrowheads="1"/>
          </p:cNvSpPr>
          <p:nvPr/>
        </p:nvSpPr>
        <p:spPr bwMode="auto">
          <a:xfrm>
            <a:off x="381000" y="1219200"/>
            <a:ext cx="2514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</a:rPr>
              <a:t>Weight</a:t>
            </a:r>
            <a:br>
              <a:rPr lang="en-US" sz="2400" b="1" dirty="0" smtClean="0">
                <a:solidFill>
                  <a:srgbClr val="000000"/>
                </a:solidFill>
              </a:rPr>
            </a:br>
            <a:r>
              <a:rPr lang="en-US" sz="2400" b="1" dirty="0" smtClean="0">
                <a:solidFill>
                  <a:srgbClr val="000000"/>
                </a:solidFill>
              </a:rPr>
              <a:t>of </a:t>
            </a:r>
            <a:r>
              <a:rPr lang="en-US" sz="2400" b="1" dirty="0">
                <a:solidFill>
                  <a:srgbClr val="0033CC"/>
                </a:solidFill>
              </a:rPr>
              <a:t>q</a:t>
            </a:r>
            <a:endParaRPr lang="el-GR" sz="2400" b="1" dirty="0">
              <a:solidFill>
                <a:srgbClr val="0033CC"/>
              </a:solidFill>
            </a:endParaRPr>
          </a:p>
        </p:txBody>
      </p:sp>
      <p:sp>
        <p:nvSpPr>
          <p:cNvPr id="181261" name="Text Box 13"/>
          <p:cNvSpPr txBox="1">
            <a:spLocks noChangeArrowheads="1"/>
          </p:cNvSpPr>
          <p:nvPr/>
        </p:nvSpPr>
        <p:spPr bwMode="auto">
          <a:xfrm>
            <a:off x="6934200" y="58674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00"/>
                </a:solidFill>
              </a:rPr>
              <a:t>Queries </a:t>
            </a:r>
            <a:r>
              <a:rPr lang="en-US" sz="2400" b="1" dirty="0" err="1" smtClean="0">
                <a:solidFill>
                  <a:srgbClr val="0033CC"/>
                </a:solidFill>
              </a:rPr>
              <a:t>q</a:t>
            </a:r>
            <a:r>
              <a:rPr lang="en-US" sz="2400" b="1" dirty="0" err="1" smtClean="0">
                <a:solidFill>
                  <a:srgbClr val="0033CC"/>
                </a:solidFill>
                <a:latin typeface="Cambria Math"/>
                <a:ea typeface="Cambria Math"/>
                <a:sym typeface="Mathematica1" pitchFamily="2" charset="2"/>
              </a:rPr>
              <a:t>∈</a:t>
            </a:r>
            <a:r>
              <a:rPr lang="en-US" sz="2400" b="1" dirty="0" err="1" smtClean="0">
                <a:solidFill>
                  <a:srgbClr val="0033CC"/>
                </a:solidFill>
              </a:rPr>
              <a:t>Q</a:t>
            </a:r>
            <a:endParaRPr lang="el-GR" sz="2400" b="1" dirty="0">
              <a:solidFill>
                <a:srgbClr val="0033CC"/>
              </a:solidFill>
            </a:endParaRPr>
          </a:p>
        </p:txBody>
      </p:sp>
      <p:sp>
        <p:nvSpPr>
          <p:cNvPr id="181262" name="Freeform 14"/>
          <p:cNvSpPr>
            <a:spLocks/>
          </p:cNvSpPr>
          <p:nvPr/>
        </p:nvSpPr>
        <p:spPr bwMode="auto">
          <a:xfrm>
            <a:off x="1676400" y="1905000"/>
            <a:ext cx="3276600" cy="1333500"/>
          </a:xfrm>
          <a:custGeom>
            <a:avLst/>
            <a:gdLst>
              <a:gd name="T0" fmla="*/ 0 w 2064"/>
              <a:gd name="T1" fmla="*/ 632 h 840"/>
              <a:gd name="T2" fmla="*/ 480 w 2064"/>
              <a:gd name="T3" fmla="*/ 8 h 840"/>
              <a:gd name="T4" fmla="*/ 864 w 2064"/>
              <a:gd name="T5" fmla="*/ 680 h 840"/>
              <a:gd name="T6" fmla="*/ 1056 w 2064"/>
              <a:gd name="T7" fmla="*/ 536 h 840"/>
              <a:gd name="T8" fmla="*/ 1488 w 2064"/>
              <a:gd name="T9" fmla="*/ 824 h 840"/>
              <a:gd name="T10" fmla="*/ 1680 w 2064"/>
              <a:gd name="T11" fmla="*/ 440 h 840"/>
              <a:gd name="T12" fmla="*/ 2064 w 2064"/>
              <a:gd name="T13" fmla="*/ 5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64" h="840">
                <a:moveTo>
                  <a:pt x="0" y="632"/>
                </a:moveTo>
                <a:cubicBezTo>
                  <a:pt x="168" y="316"/>
                  <a:pt x="336" y="0"/>
                  <a:pt x="480" y="8"/>
                </a:cubicBezTo>
                <a:cubicBezTo>
                  <a:pt x="624" y="16"/>
                  <a:pt x="768" y="592"/>
                  <a:pt x="864" y="680"/>
                </a:cubicBezTo>
                <a:cubicBezTo>
                  <a:pt x="960" y="768"/>
                  <a:pt x="952" y="512"/>
                  <a:pt x="1056" y="536"/>
                </a:cubicBezTo>
                <a:cubicBezTo>
                  <a:pt x="1160" y="560"/>
                  <a:pt x="1384" y="840"/>
                  <a:pt x="1488" y="824"/>
                </a:cubicBezTo>
                <a:cubicBezTo>
                  <a:pt x="1592" y="808"/>
                  <a:pt x="1584" y="488"/>
                  <a:pt x="1680" y="440"/>
                </a:cubicBezTo>
                <a:cubicBezTo>
                  <a:pt x="1776" y="392"/>
                  <a:pt x="1920" y="464"/>
                  <a:pt x="2064" y="53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63" name="Freeform 15"/>
          <p:cNvSpPr>
            <a:spLocks/>
          </p:cNvSpPr>
          <p:nvPr/>
        </p:nvSpPr>
        <p:spPr bwMode="auto">
          <a:xfrm>
            <a:off x="4953000" y="1765300"/>
            <a:ext cx="3429000" cy="1689100"/>
          </a:xfrm>
          <a:custGeom>
            <a:avLst/>
            <a:gdLst>
              <a:gd name="T0" fmla="*/ 0 w 2160"/>
              <a:gd name="T1" fmla="*/ 624 h 1064"/>
              <a:gd name="T2" fmla="*/ 192 w 2160"/>
              <a:gd name="T3" fmla="*/ 528 h 1064"/>
              <a:gd name="T4" fmla="*/ 480 w 2160"/>
              <a:gd name="T5" fmla="*/ 816 h 1064"/>
              <a:gd name="T6" fmla="*/ 768 w 2160"/>
              <a:gd name="T7" fmla="*/ 672 h 1064"/>
              <a:gd name="T8" fmla="*/ 1200 w 2160"/>
              <a:gd name="T9" fmla="*/ 960 h 1064"/>
              <a:gd name="T10" fmla="*/ 1584 w 2160"/>
              <a:gd name="T11" fmla="*/ 48 h 1064"/>
              <a:gd name="T12" fmla="*/ 2160 w 2160"/>
              <a:gd name="T13" fmla="*/ 672 h 10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0" h="1064">
                <a:moveTo>
                  <a:pt x="0" y="624"/>
                </a:moveTo>
                <a:cubicBezTo>
                  <a:pt x="56" y="560"/>
                  <a:pt x="112" y="496"/>
                  <a:pt x="192" y="528"/>
                </a:cubicBezTo>
                <a:cubicBezTo>
                  <a:pt x="272" y="560"/>
                  <a:pt x="384" y="792"/>
                  <a:pt x="480" y="816"/>
                </a:cubicBezTo>
                <a:cubicBezTo>
                  <a:pt x="576" y="840"/>
                  <a:pt x="648" y="648"/>
                  <a:pt x="768" y="672"/>
                </a:cubicBezTo>
                <a:cubicBezTo>
                  <a:pt x="888" y="696"/>
                  <a:pt x="1064" y="1064"/>
                  <a:pt x="1200" y="960"/>
                </a:cubicBezTo>
                <a:cubicBezTo>
                  <a:pt x="1336" y="856"/>
                  <a:pt x="1424" y="96"/>
                  <a:pt x="1584" y="48"/>
                </a:cubicBezTo>
                <a:cubicBezTo>
                  <a:pt x="1744" y="0"/>
                  <a:pt x="1952" y="336"/>
                  <a:pt x="2160" y="67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64" name="Freeform 16"/>
          <p:cNvSpPr>
            <a:spLocks/>
          </p:cNvSpPr>
          <p:nvPr/>
        </p:nvSpPr>
        <p:spPr bwMode="auto">
          <a:xfrm>
            <a:off x="1676400" y="2895600"/>
            <a:ext cx="3276600" cy="800100"/>
          </a:xfrm>
          <a:custGeom>
            <a:avLst/>
            <a:gdLst>
              <a:gd name="T0" fmla="*/ 0 w 2064"/>
              <a:gd name="T1" fmla="*/ 632 h 840"/>
              <a:gd name="T2" fmla="*/ 480 w 2064"/>
              <a:gd name="T3" fmla="*/ 8 h 840"/>
              <a:gd name="T4" fmla="*/ 864 w 2064"/>
              <a:gd name="T5" fmla="*/ 680 h 840"/>
              <a:gd name="T6" fmla="*/ 1056 w 2064"/>
              <a:gd name="T7" fmla="*/ 536 h 840"/>
              <a:gd name="T8" fmla="*/ 1488 w 2064"/>
              <a:gd name="T9" fmla="*/ 824 h 840"/>
              <a:gd name="T10" fmla="*/ 1680 w 2064"/>
              <a:gd name="T11" fmla="*/ 440 h 840"/>
              <a:gd name="T12" fmla="*/ 2064 w 2064"/>
              <a:gd name="T13" fmla="*/ 5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64" h="840">
                <a:moveTo>
                  <a:pt x="0" y="632"/>
                </a:moveTo>
                <a:cubicBezTo>
                  <a:pt x="168" y="316"/>
                  <a:pt x="336" y="0"/>
                  <a:pt x="480" y="8"/>
                </a:cubicBezTo>
                <a:cubicBezTo>
                  <a:pt x="624" y="16"/>
                  <a:pt x="768" y="592"/>
                  <a:pt x="864" y="680"/>
                </a:cubicBezTo>
                <a:cubicBezTo>
                  <a:pt x="960" y="768"/>
                  <a:pt x="952" y="512"/>
                  <a:pt x="1056" y="536"/>
                </a:cubicBezTo>
                <a:cubicBezTo>
                  <a:pt x="1160" y="560"/>
                  <a:pt x="1384" y="840"/>
                  <a:pt x="1488" y="824"/>
                </a:cubicBezTo>
                <a:cubicBezTo>
                  <a:pt x="1592" y="808"/>
                  <a:pt x="1584" y="488"/>
                  <a:pt x="1680" y="440"/>
                </a:cubicBezTo>
                <a:cubicBezTo>
                  <a:pt x="1776" y="392"/>
                  <a:pt x="1920" y="464"/>
                  <a:pt x="2064" y="536"/>
                </a:cubicBezTo>
              </a:path>
            </a:pathLst>
          </a:custGeom>
          <a:noFill/>
          <a:ln w="38100" cmpd="sng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65" name="Freeform 17"/>
          <p:cNvSpPr>
            <a:spLocks/>
          </p:cNvSpPr>
          <p:nvPr/>
        </p:nvSpPr>
        <p:spPr bwMode="auto">
          <a:xfrm>
            <a:off x="1676400" y="609600"/>
            <a:ext cx="3276600" cy="1943100"/>
          </a:xfrm>
          <a:custGeom>
            <a:avLst/>
            <a:gdLst>
              <a:gd name="T0" fmla="*/ 0 w 2064"/>
              <a:gd name="T1" fmla="*/ 632 h 840"/>
              <a:gd name="T2" fmla="*/ 480 w 2064"/>
              <a:gd name="T3" fmla="*/ 8 h 840"/>
              <a:gd name="T4" fmla="*/ 864 w 2064"/>
              <a:gd name="T5" fmla="*/ 680 h 840"/>
              <a:gd name="T6" fmla="*/ 1056 w 2064"/>
              <a:gd name="T7" fmla="*/ 536 h 840"/>
              <a:gd name="T8" fmla="*/ 1488 w 2064"/>
              <a:gd name="T9" fmla="*/ 824 h 840"/>
              <a:gd name="T10" fmla="*/ 1680 w 2064"/>
              <a:gd name="T11" fmla="*/ 440 h 840"/>
              <a:gd name="T12" fmla="*/ 2064 w 2064"/>
              <a:gd name="T13" fmla="*/ 5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64" h="840">
                <a:moveTo>
                  <a:pt x="0" y="632"/>
                </a:moveTo>
                <a:cubicBezTo>
                  <a:pt x="168" y="316"/>
                  <a:pt x="336" y="0"/>
                  <a:pt x="480" y="8"/>
                </a:cubicBezTo>
                <a:cubicBezTo>
                  <a:pt x="624" y="16"/>
                  <a:pt x="768" y="592"/>
                  <a:pt x="864" y="680"/>
                </a:cubicBezTo>
                <a:cubicBezTo>
                  <a:pt x="960" y="768"/>
                  <a:pt x="952" y="512"/>
                  <a:pt x="1056" y="536"/>
                </a:cubicBezTo>
                <a:cubicBezTo>
                  <a:pt x="1160" y="560"/>
                  <a:pt x="1384" y="840"/>
                  <a:pt x="1488" y="824"/>
                </a:cubicBezTo>
                <a:cubicBezTo>
                  <a:pt x="1592" y="808"/>
                  <a:pt x="1584" y="488"/>
                  <a:pt x="1680" y="440"/>
                </a:cubicBezTo>
                <a:cubicBezTo>
                  <a:pt x="1776" y="392"/>
                  <a:pt x="1920" y="464"/>
                  <a:pt x="2064" y="536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66" name="Freeform 18"/>
          <p:cNvSpPr>
            <a:spLocks/>
          </p:cNvSpPr>
          <p:nvPr/>
        </p:nvSpPr>
        <p:spPr bwMode="auto">
          <a:xfrm>
            <a:off x="4953000" y="2743200"/>
            <a:ext cx="3429000" cy="1079500"/>
          </a:xfrm>
          <a:custGeom>
            <a:avLst/>
            <a:gdLst>
              <a:gd name="T0" fmla="*/ 0 w 2160"/>
              <a:gd name="T1" fmla="*/ 624 h 1064"/>
              <a:gd name="T2" fmla="*/ 192 w 2160"/>
              <a:gd name="T3" fmla="*/ 528 h 1064"/>
              <a:gd name="T4" fmla="*/ 480 w 2160"/>
              <a:gd name="T5" fmla="*/ 816 h 1064"/>
              <a:gd name="T6" fmla="*/ 768 w 2160"/>
              <a:gd name="T7" fmla="*/ 672 h 1064"/>
              <a:gd name="T8" fmla="*/ 1200 w 2160"/>
              <a:gd name="T9" fmla="*/ 960 h 1064"/>
              <a:gd name="T10" fmla="*/ 1584 w 2160"/>
              <a:gd name="T11" fmla="*/ 48 h 1064"/>
              <a:gd name="T12" fmla="*/ 2160 w 2160"/>
              <a:gd name="T13" fmla="*/ 672 h 10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0" h="1064">
                <a:moveTo>
                  <a:pt x="0" y="624"/>
                </a:moveTo>
                <a:cubicBezTo>
                  <a:pt x="56" y="560"/>
                  <a:pt x="112" y="496"/>
                  <a:pt x="192" y="528"/>
                </a:cubicBezTo>
                <a:cubicBezTo>
                  <a:pt x="272" y="560"/>
                  <a:pt x="384" y="792"/>
                  <a:pt x="480" y="816"/>
                </a:cubicBezTo>
                <a:cubicBezTo>
                  <a:pt x="576" y="840"/>
                  <a:pt x="648" y="648"/>
                  <a:pt x="768" y="672"/>
                </a:cubicBezTo>
                <a:cubicBezTo>
                  <a:pt x="888" y="696"/>
                  <a:pt x="1064" y="1064"/>
                  <a:pt x="1200" y="960"/>
                </a:cubicBezTo>
                <a:cubicBezTo>
                  <a:pt x="1336" y="856"/>
                  <a:pt x="1424" y="96"/>
                  <a:pt x="1584" y="48"/>
                </a:cubicBezTo>
                <a:cubicBezTo>
                  <a:pt x="1744" y="0"/>
                  <a:pt x="1952" y="336"/>
                  <a:pt x="2160" y="672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1267" name="Freeform 19"/>
          <p:cNvSpPr>
            <a:spLocks/>
          </p:cNvSpPr>
          <p:nvPr/>
        </p:nvSpPr>
        <p:spPr bwMode="auto">
          <a:xfrm>
            <a:off x="4953000" y="381000"/>
            <a:ext cx="3429000" cy="2451100"/>
          </a:xfrm>
          <a:custGeom>
            <a:avLst/>
            <a:gdLst>
              <a:gd name="T0" fmla="*/ 0 w 2160"/>
              <a:gd name="T1" fmla="*/ 624 h 1064"/>
              <a:gd name="T2" fmla="*/ 192 w 2160"/>
              <a:gd name="T3" fmla="*/ 528 h 1064"/>
              <a:gd name="T4" fmla="*/ 480 w 2160"/>
              <a:gd name="T5" fmla="*/ 816 h 1064"/>
              <a:gd name="T6" fmla="*/ 768 w 2160"/>
              <a:gd name="T7" fmla="*/ 672 h 1064"/>
              <a:gd name="T8" fmla="*/ 1200 w 2160"/>
              <a:gd name="T9" fmla="*/ 960 h 1064"/>
              <a:gd name="T10" fmla="*/ 1584 w 2160"/>
              <a:gd name="T11" fmla="*/ 48 h 1064"/>
              <a:gd name="T12" fmla="*/ 2160 w 2160"/>
              <a:gd name="T13" fmla="*/ 672 h 10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0" h="1064">
                <a:moveTo>
                  <a:pt x="0" y="624"/>
                </a:moveTo>
                <a:cubicBezTo>
                  <a:pt x="56" y="560"/>
                  <a:pt x="112" y="496"/>
                  <a:pt x="192" y="528"/>
                </a:cubicBezTo>
                <a:cubicBezTo>
                  <a:pt x="272" y="560"/>
                  <a:pt x="384" y="792"/>
                  <a:pt x="480" y="816"/>
                </a:cubicBezTo>
                <a:cubicBezTo>
                  <a:pt x="576" y="840"/>
                  <a:pt x="648" y="648"/>
                  <a:pt x="768" y="672"/>
                </a:cubicBezTo>
                <a:cubicBezTo>
                  <a:pt x="888" y="696"/>
                  <a:pt x="1064" y="1064"/>
                  <a:pt x="1200" y="960"/>
                </a:cubicBezTo>
                <a:cubicBezTo>
                  <a:pt x="1336" y="856"/>
                  <a:pt x="1424" y="96"/>
                  <a:pt x="1584" y="48"/>
                </a:cubicBezTo>
                <a:cubicBezTo>
                  <a:pt x="1744" y="0"/>
                  <a:pt x="1952" y="336"/>
                  <a:pt x="2160" y="672"/>
                </a:cubicBezTo>
              </a:path>
            </a:pathLst>
          </a:custGeom>
          <a:noFill/>
          <a:ln w="38100" cmpd="sng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791199" y="4197100"/>
            <a:ext cx="4267201" cy="1420985"/>
            <a:chOff x="5791199" y="4197100"/>
            <a:chExt cx="4267201" cy="14209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26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7010400" y="4581150"/>
                  <a:ext cx="3048000" cy="6335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600" b="1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600" b="1" dirty="0">
                              <a:latin typeface="Monotype Corsiva" pitchFamily="66" charset="0"/>
                            </a:rPr>
                            <m:t>D</m:t>
                          </m:r>
                        </m:e>
                        <m:sub>
                          <m:r>
                            <a:rPr lang="en-US" sz="3600" b="1" i="1" dirty="0">
                              <a:latin typeface="Cambria Math"/>
                            </a:rPr>
                            <m:t>𝒕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+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en-US" sz="2400" b="1" dirty="0">
                      <a:solidFill>
                        <a:srgbClr val="000000"/>
                      </a:solidFill>
                    </a:rPr>
                    <a:t> by </a:t>
                  </a:r>
                  <a:r>
                    <a:rPr lang="en-US" sz="2400" b="1" dirty="0" smtClean="0">
                      <a:solidFill>
                        <a:srgbClr val="0033CC"/>
                      </a:solidFill>
                    </a:rPr>
                    <a:t>x</a:t>
                  </a:r>
                  <a:endParaRPr lang="el-GR" sz="2400" b="1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181269" name="Text 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10400" y="4581150"/>
                  <a:ext cx="3048000" cy="63357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7476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1271" name="Line 23"/>
            <p:cNvSpPr>
              <a:spLocks noChangeShapeType="1"/>
            </p:cNvSpPr>
            <p:nvPr/>
          </p:nvSpPr>
          <p:spPr bwMode="auto">
            <a:xfrm>
              <a:off x="5943600" y="4953000"/>
              <a:ext cx="1143000" cy="0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181272" name="Line 24"/>
            <p:cNvSpPr>
              <a:spLocks noChangeShapeType="1"/>
            </p:cNvSpPr>
            <p:nvPr/>
          </p:nvSpPr>
          <p:spPr bwMode="auto">
            <a:xfrm>
              <a:off x="5943600" y="5334000"/>
              <a:ext cx="1143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1274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010400" y="4197100"/>
                  <a:ext cx="3048000" cy="646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1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b="1" dirty="0">
                                <a:latin typeface="Monotype Corsiva" pitchFamily="66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sz="3600" b="1" i="1" dirty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3600" b="1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181274" name="Text 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10400" y="4197100"/>
                  <a:ext cx="3048000" cy="64633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1275" name="Line 27"/>
            <p:cNvSpPr>
              <a:spLocks noChangeShapeType="1"/>
            </p:cNvSpPr>
            <p:nvPr/>
          </p:nvSpPr>
          <p:spPr bwMode="auto">
            <a:xfrm>
              <a:off x="5943600" y="4572000"/>
              <a:ext cx="1143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181276" name="Rectangle 28"/>
            <p:cNvSpPr>
              <a:spLocks noChangeArrowheads="1"/>
            </p:cNvSpPr>
            <p:nvPr/>
          </p:nvSpPr>
          <p:spPr bwMode="auto">
            <a:xfrm>
              <a:off x="5791199" y="4343400"/>
              <a:ext cx="3120565" cy="1219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6991515" y="4984514"/>
                  <a:ext cx="3048000" cy="6335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600" b="1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600" b="1" dirty="0">
                              <a:latin typeface="Monotype Corsiva" pitchFamily="66" charset="0"/>
                            </a:rPr>
                            <m:t>D</m:t>
                          </m:r>
                        </m:e>
                        <m:sub>
                          <m:r>
                            <a:rPr lang="en-US" sz="3600" b="1" i="1" dirty="0">
                              <a:latin typeface="Cambria Math"/>
                            </a:rPr>
                            <m:t>𝒕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+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en-US" sz="2400" b="1" dirty="0">
                      <a:solidFill>
                        <a:srgbClr val="000000"/>
                      </a:solidFill>
                    </a:rPr>
                    <a:t> by </a:t>
                  </a:r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x’</a:t>
                  </a:r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 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991515" y="4984514"/>
                  <a:ext cx="3048000" cy="63357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6346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2119751399"/>
      </p:ext>
    </p:extLst>
  </p:cSld>
  <p:clrMapOvr>
    <a:masterClrMapping/>
  </p:clrMapOvr>
  <p:transition advTm="330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81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8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8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8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1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8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81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8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8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8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8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4" grpId="0" animBg="1"/>
      <p:bldP spid="181255" grpId="0" animBg="1"/>
      <p:bldP spid="181256" grpId="0" animBg="1"/>
      <p:bldP spid="181257" grpId="0" animBg="1"/>
      <p:bldP spid="181258" grpId="0" animBg="1"/>
      <p:bldP spid="181259" grpId="0"/>
      <p:bldP spid="181260" grpId="0"/>
      <p:bldP spid="181261" grpId="0"/>
      <p:bldP spid="181262" grpId="0" animBg="1"/>
      <p:bldP spid="181263" grpId="0" animBg="1"/>
      <p:bldP spid="181264" grpId="0" animBg="1"/>
      <p:bldP spid="181265" grpId="0" animBg="1"/>
      <p:bldP spid="181266" grpId="0" animBg="1"/>
      <p:bldP spid="1812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Model for This Tutorial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774644"/>
            <a:ext cx="8229600" cy="2382315"/>
          </a:xfrm>
        </p:spPr>
        <p:txBody>
          <a:bodyPr/>
          <a:lstStyle/>
          <a:p>
            <a:r>
              <a:rPr lang="en-US" dirty="0" smtClean="0"/>
              <a:t>Database is a collection of rows</a:t>
            </a:r>
          </a:p>
          <a:p>
            <a:pPr lvl="1"/>
            <a:r>
              <a:rPr lang="en-US" dirty="0" smtClean="0"/>
              <a:t>One per person in the database</a:t>
            </a:r>
          </a:p>
          <a:p>
            <a:r>
              <a:rPr lang="en-US" dirty="0" smtClean="0"/>
              <a:t>Adversary/User and curator computationally unbounded</a:t>
            </a:r>
          </a:p>
          <a:p>
            <a:r>
              <a:rPr lang="en-US" dirty="0" smtClean="0"/>
              <a:t>All users are part of one giant adversary</a:t>
            </a:r>
          </a:p>
          <a:p>
            <a:pPr lvl="1"/>
            <a:r>
              <a:rPr lang="en-US" dirty="0" smtClean="0"/>
              <a:t>“Curator against the world”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536200" y="1294485"/>
            <a:ext cx="5562600" cy="2362200"/>
            <a:chOff x="1295400" y="3962400"/>
            <a:chExt cx="5562600" cy="2362200"/>
          </a:xfrm>
        </p:grpSpPr>
        <p:grpSp>
          <p:nvGrpSpPr>
            <p:cNvPr id="5" name="Group 77"/>
            <p:cNvGrpSpPr/>
            <p:nvPr/>
          </p:nvGrpSpPr>
          <p:grpSpPr>
            <a:xfrm>
              <a:off x="1295400" y="3962400"/>
              <a:ext cx="5562600" cy="2362200"/>
              <a:chOff x="1447800" y="3581400"/>
              <a:chExt cx="5562600" cy="2362200"/>
            </a:xfrm>
          </p:grpSpPr>
          <p:grpSp>
            <p:nvGrpSpPr>
              <p:cNvPr id="7" name="Group 3"/>
              <p:cNvGrpSpPr>
                <a:grpSpLocks/>
              </p:cNvGrpSpPr>
              <p:nvPr/>
            </p:nvGrpSpPr>
            <p:grpSpPr bwMode="auto">
              <a:xfrm>
                <a:off x="1447800" y="3886200"/>
                <a:ext cx="1905000" cy="1447800"/>
                <a:chOff x="1152" y="1008"/>
                <a:chExt cx="1200" cy="912"/>
              </a:xfrm>
              <a:solidFill>
                <a:srgbClr val="00B050"/>
              </a:solidFill>
            </p:grpSpPr>
            <p:grpSp>
              <p:nvGrpSpPr>
                <p:cNvPr id="25" name="Group 4"/>
                <p:cNvGrpSpPr>
                  <a:grpSpLocks/>
                </p:cNvGrpSpPr>
                <p:nvPr/>
              </p:nvGrpSpPr>
              <p:grpSpPr bwMode="auto">
                <a:xfrm>
                  <a:off x="1152" y="1392"/>
                  <a:ext cx="1200" cy="528"/>
                  <a:chOff x="1152" y="960"/>
                  <a:chExt cx="1200" cy="528"/>
                </a:xfrm>
                <a:grpFill/>
              </p:grpSpPr>
              <p:grpSp>
                <p:nvGrpSpPr>
                  <p:cNvPr id="37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152" y="1152"/>
                    <a:ext cx="1200" cy="336"/>
                    <a:chOff x="1152" y="1152"/>
                    <a:chExt cx="1200" cy="336"/>
                  </a:xfrm>
                  <a:grpFill/>
                </p:grpSpPr>
                <p:sp>
                  <p:nvSpPr>
                    <p:cNvPr id="43" name="Oval 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96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4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48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5" name="Oval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00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6" name="Oval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152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8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1152" y="960"/>
                    <a:ext cx="1200" cy="336"/>
                    <a:chOff x="1152" y="1152"/>
                    <a:chExt cx="1200" cy="336"/>
                  </a:xfrm>
                  <a:grpFill/>
                </p:grpSpPr>
                <p:sp>
                  <p:nvSpPr>
                    <p:cNvPr id="39" name="Oval 1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96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" name="Oval 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48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" name="Oval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00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2" name="Oval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152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26" name="Group 15"/>
                <p:cNvGrpSpPr>
                  <a:grpSpLocks/>
                </p:cNvGrpSpPr>
                <p:nvPr/>
              </p:nvGrpSpPr>
              <p:grpSpPr bwMode="auto">
                <a:xfrm>
                  <a:off x="1152" y="1008"/>
                  <a:ext cx="1200" cy="528"/>
                  <a:chOff x="1152" y="960"/>
                  <a:chExt cx="1200" cy="528"/>
                </a:xfrm>
                <a:grpFill/>
              </p:grpSpPr>
              <p:grpSp>
                <p:nvGrpSpPr>
                  <p:cNvPr id="27" name="Group 16"/>
                  <p:cNvGrpSpPr>
                    <a:grpSpLocks/>
                  </p:cNvGrpSpPr>
                  <p:nvPr/>
                </p:nvGrpSpPr>
                <p:grpSpPr bwMode="auto">
                  <a:xfrm>
                    <a:off x="1152" y="1152"/>
                    <a:ext cx="1200" cy="336"/>
                    <a:chOff x="1152" y="1152"/>
                    <a:chExt cx="1200" cy="336"/>
                  </a:xfrm>
                  <a:grpFill/>
                </p:grpSpPr>
                <p:sp>
                  <p:nvSpPr>
                    <p:cNvPr id="33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96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Oval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48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5" name="Oval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00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6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152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2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1152" y="960"/>
                    <a:ext cx="1200" cy="336"/>
                    <a:chOff x="1152" y="1152"/>
                    <a:chExt cx="1200" cy="336"/>
                  </a:xfrm>
                  <a:grpFill/>
                </p:grpSpPr>
                <p:sp>
                  <p:nvSpPr>
                    <p:cNvPr id="29" name="Oval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96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0" name="Oval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48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1" name="Oval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200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" name="Oval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152" y="1152"/>
                      <a:ext cx="1200" cy="192"/>
                    </a:xfrm>
                    <a:prstGeom prst="ellipse">
                      <a:avLst/>
                    </a:prstGeom>
                    <a:grpFill/>
                    <a:ln w="25400">
                      <a:solidFill>
                        <a:schemeClr val="bg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anchor="ctr">
                      <a:spAutoFit/>
                    </a:bodyPr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8" name="Group 38"/>
              <p:cNvGrpSpPr>
                <a:grpSpLocks/>
              </p:cNvGrpSpPr>
              <p:nvPr/>
            </p:nvGrpSpPr>
            <p:grpSpPr bwMode="auto">
              <a:xfrm>
                <a:off x="6096000" y="4191000"/>
                <a:ext cx="914400" cy="914400"/>
                <a:chOff x="4464" y="1680"/>
                <a:chExt cx="576" cy="576"/>
              </a:xfrm>
              <a:solidFill>
                <a:srgbClr val="0070C0"/>
              </a:solidFill>
            </p:grpSpPr>
            <p:sp>
              <p:nvSpPr>
                <p:cNvPr id="23" name="Oval 39"/>
                <p:cNvSpPr>
                  <a:spLocks noChangeArrowheads="1"/>
                </p:cNvSpPr>
                <p:nvPr/>
              </p:nvSpPr>
              <p:spPr bwMode="auto">
                <a:xfrm>
                  <a:off x="4464" y="1680"/>
                  <a:ext cx="576" cy="576"/>
                </a:xfrm>
                <a:prstGeom prst="ellipse">
                  <a:avLst/>
                </a:prstGeom>
                <a:grpFill/>
                <a:ln w="25400">
                  <a:solidFill>
                    <a:srgbClr val="36BEC8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655" y="1824"/>
                  <a:ext cx="241" cy="304"/>
                </a:xfrm>
                <a:prstGeom prst="rect">
                  <a:avLst/>
                </a:prstGeom>
                <a:grpFill/>
                <a:ln w="25400">
                  <a:solidFill>
                    <a:srgbClr val="36BEC8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400" b="1">
                      <a:solidFill>
                        <a:schemeClr val="bg1"/>
                      </a:solidFill>
                    </a:rPr>
                    <a:t>?</a:t>
                  </a:r>
                </a:p>
              </p:txBody>
            </p:sp>
          </p:grpSp>
          <p:sp>
            <p:nvSpPr>
              <p:cNvPr id="9" name="Line 41"/>
              <p:cNvSpPr>
                <a:spLocks noChangeShapeType="1"/>
              </p:cNvSpPr>
              <p:nvPr/>
            </p:nvSpPr>
            <p:spPr bwMode="auto">
              <a:xfrm>
                <a:off x="4724400" y="3581400"/>
                <a:ext cx="0" cy="2362200"/>
              </a:xfrm>
              <a:prstGeom prst="line">
                <a:avLst/>
              </a:prstGeom>
              <a:noFill/>
              <a:ln w="57150">
                <a:solidFill>
                  <a:schemeClr val="folHlink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" name="Rectangle 42"/>
              <p:cNvSpPr>
                <a:spLocks noChangeArrowheads="1"/>
              </p:cNvSpPr>
              <p:nvPr/>
            </p:nvSpPr>
            <p:spPr bwMode="auto">
              <a:xfrm>
                <a:off x="4191000" y="4267200"/>
                <a:ext cx="1066800" cy="762000"/>
              </a:xfrm>
              <a:prstGeom prst="rect">
                <a:avLst/>
              </a:prstGeom>
              <a:solidFill>
                <a:schemeClr val="tx1"/>
              </a:solidFill>
              <a:ln w="25400">
                <a:solidFill>
                  <a:srgbClr val="0000C6"/>
                </a:solidFill>
                <a:miter lim="800000"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" name="Line 43"/>
              <p:cNvSpPr>
                <a:spLocks noChangeShapeType="1"/>
              </p:cNvSpPr>
              <p:nvPr/>
            </p:nvSpPr>
            <p:spPr bwMode="auto">
              <a:xfrm>
                <a:off x="3352800" y="4495800"/>
                <a:ext cx="838200" cy="0"/>
              </a:xfrm>
              <a:prstGeom prst="line">
                <a:avLst/>
              </a:prstGeom>
              <a:noFill/>
              <a:ln w="38100">
                <a:solidFill>
                  <a:schemeClr val="folHlink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" name="Line 47"/>
              <p:cNvSpPr>
                <a:spLocks noChangeShapeType="1"/>
              </p:cNvSpPr>
              <p:nvPr/>
            </p:nvSpPr>
            <p:spPr bwMode="auto">
              <a:xfrm>
                <a:off x="3352800" y="4648200"/>
                <a:ext cx="838200" cy="0"/>
              </a:xfrm>
              <a:prstGeom prst="line">
                <a:avLst/>
              </a:prstGeom>
              <a:noFill/>
              <a:ln w="38100">
                <a:solidFill>
                  <a:schemeClr val="folHlink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" name="Line 48"/>
              <p:cNvSpPr>
                <a:spLocks noChangeShapeType="1"/>
              </p:cNvSpPr>
              <p:nvPr/>
            </p:nvSpPr>
            <p:spPr bwMode="auto">
              <a:xfrm>
                <a:off x="3352800" y="4800600"/>
                <a:ext cx="838200" cy="0"/>
              </a:xfrm>
              <a:prstGeom prst="line">
                <a:avLst/>
              </a:prstGeom>
              <a:noFill/>
              <a:ln w="38100">
                <a:solidFill>
                  <a:schemeClr val="folHlink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4" name="Group 52"/>
              <p:cNvGrpSpPr>
                <a:grpSpLocks/>
              </p:cNvGrpSpPr>
              <p:nvPr/>
            </p:nvGrpSpPr>
            <p:grpSpPr bwMode="auto">
              <a:xfrm>
                <a:off x="5257800" y="4800600"/>
                <a:ext cx="838200" cy="96"/>
                <a:chOff x="3408" y="1632"/>
                <a:chExt cx="528" cy="96"/>
              </a:xfrm>
            </p:grpSpPr>
            <p:sp>
              <p:nvSpPr>
                <p:cNvPr id="21" name="Line 44"/>
                <p:cNvSpPr>
                  <a:spLocks noChangeShapeType="1"/>
                </p:cNvSpPr>
                <p:nvPr/>
              </p:nvSpPr>
              <p:spPr bwMode="auto">
                <a:xfrm>
                  <a:off x="3408" y="1632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Line 50"/>
                <p:cNvSpPr>
                  <a:spLocks noChangeShapeType="1"/>
                </p:cNvSpPr>
                <p:nvPr/>
              </p:nvSpPr>
              <p:spPr bwMode="auto">
                <a:xfrm>
                  <a:off x="3408" y="172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52"/>
              <p:cNvGrpSpPr>
                <a:grpSpLocks/>
              </p:cNvGrpSpPr>
              <p:nvPr/>
            </p:nvGrpSpPr>
            <p:grpSpPr bwMode="auto">
              <a:xfrm>
                <a:off x="5257800" y="4648200"/>
                <a:ext cx="838200" cy="96"/>
                <a:chOff x="3408" y="1632"/>
                <a:chExt cx="528" cy="96"/>
              </a:xfrm>
            </p:grpSpPr>
            <p:sp>
              <p:nvSpPr>
                <p:cNvPr id="19" name="Line 44"/>
                <p:cNvSpPr>
                  <a:spLocks noChangeShapeType="1"/>
                </p:cNvSpPr>
                <p:nvPr/>
              </p:nvSpPr>
              <p:spPr bwMode="auto">
                <a:xfrm>
                  <a:off x="3408" y="1632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Line 50"/>
                <p:cNvSpPr>
                  <a:spLocks noChangeShapeType="1"/>
                </p:cNvSpPr>
                <p:nvPr/>
              </p:nvSpPr>
              <p:spPr bwMode="auto">
                <a:xfrm>
                  <a:off x="3408" y="172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6" name="Group 52"/>
              <p:cNvGrpSpPr>
                <a:grpSpLocks/>
              </p:cNvGrpSpPr>
              <p:nvPr/>
            </p:nvGrpSpPr>
            <p:grpSpPr bwMode="auto">
              <a:xfrm>
                <a:off x="5257800" y="4495704"/>
                <a:ext cx="838200" cy="96"/>
                <a:chOff x="3408" y="1632"/>
                <a:chExt cx="528" cy="96"/>
              </a:xfrm>
            </p:grpSpPr>
            <p:sp>
              <p:nvSpPr>
                <p:cNvPr id="17" name="Line 44"/>
                <p:cNvSpPr>
                  <a:spLocks noChangeShapeType="1"/>
                </p:cNvSpPr>
                <p:nvPr/>
              </p:nvSpPr>
              <p:spPr bwMode="auto">
                <a:xfrm>
                  <a:off x="3408" y="1632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Line 50"/>
                <p:cNvSpPr>
                  <a:spLocks noChangeShapeType="1"/>
                </p:cNvSpPr>
                <p:nvPr/>
              </p:nvSpPr>
              <p:spPr bwMode="auto">
                <a:xfrm>
                  <a:off x="3408" y="1728"/>
                  <a:ext cx="528" cy="0"/>
                </a:xfrm>
                <a:prstGeom prst="line">
                  <a:avLst/>
                </a:prstGeom>
                <a:noFill/>
                <a:ln w="38100">
                  <a:solidFill>
                    <a:schemeClr val="folHlink"/>
                  </a:solidFill>
                  <a:round/>
                  <a:headEnd type="triangle" w="med" len="med"/>
                  <a:tailEnd type="triangle" w="med" len="med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6" name="Text Box 45"/>
            <p:cNvSpPr txBox="1">
              <a:spLocks noChangeArrowheads="1"/>
            </p:cNvSpPr>
            <p:nvPr/>
          </p:nvSpPr>
          <p:spPr bwMode="auto">
            <a:xfrm>
              <a:off x="4343424" y="4687669"/>
              <a:ext cx="457176" cy="64633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+mj-lt"/>
                </a:rPr>
                <a:t>C</a:t>
              </a:r>
              <a:endParaRPr lang="en-US" sz="3600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268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Private Boosting for Queries </a:t>
            </a:r>
            <a:r>
              <a:rPr lang="en-US" sz="3600" dirty="0" smtClean="0">
                <a:solidFill>
                  <a:schemeClr val="accent1"/>
                </a:solidFill>
              </a:rPr>
              <a:t>[Variant of </a:t>
            </a:r>
            <a:r>
              <a:rPr lang="en-US" sz="3600" dirty="0" err="1" smtClean="0">
                <a:solidFill>
                  <a:schemeClr val="accent1"/>
                </a:solidFill>
              </a:rPr>
              <a:t>AdaBoost</a:t>
            </a:r>
            <a:r>
              <a:rPr lang="en-US" sz="3600" dirty="0" smtClean="0">
                <a:solidFill>
                  <a:schemeClr val="accent1"/>
                </a:solidFill>
              </a:rPr>
              <a:t>]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Initial distribution </a:t>
            </a:r>
            <a:r>
              <a:rPr lang="en-US" sz="3200" dirty="0" smtClean="0">
                <a:latin typeface="Monotype Corsiva" pitchFamily="66" charset="0"/>
              </a:rPr>
              <a:t>D</a:t>
            </a:r>
            <a:r>
              <a:rPr lang="en-US" dirty="0" smtClean="0"/>
              <a:t> is uniform on queries in </a:t>
            </a:r>
            <a:r>
              <a:rPr lang="en-US" sz="3200" dirty="0" smtClean="0">
                <a:latin typeface="Monotype Corsiva" pitchFamily="66" charset="0"/>
              </a:rPr>
              <a:t>Q</a:t>
            </a:r>
            <a:endParaRPr lang="en-US" dirty="0" smtClean="0">
              <a:latin typeface="Monotype Corsiva" pitchFamily="66" charset="0"/>
            </a:endParaRPr>
          </a:p>
          <a:p>
            <a:r>
              <a:rPr lang="en-US" dirty="0" smtClean="0"/>
              <a:t>S is always a set of k elements drawn from </a:t>
            </a:r>
            <a:r>
              <a:rPr lang="en-US" sz="3200" dirty="0" err="1" smtClean="0">
                <a:latin typeface="Monotype Corsiva" pitchFamily="66" charset="0"/>
              </a:rPr>
              <a:t>Q</a:t>
            </a:r>
            <a:r>
              <a:rPr lang="en-US" sz="3200" baseline="30000" dirty="0" err="1" smtClean="0"/>
              <a:t>k</a:t>
            </a:r>
            <a:endParaRPr lang="en-US" baseline="30000" dirty="0" smtClean="0"/>
          </a:p>
          <a:p>
            <a:r>
              <a:rPr lang="en-US" dirty="0" smtClean="0"/>
              <a:t>Combiner is median [viz. Freund92]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Attenuated Re-Weighting</a:t>
            </a:r>
          </a:p>
          <a:p>
            <a:pPr lvl="1"/>
            <a:r>
              <a:rPr lang="en-US" dirty="0" smtClean="0"/>
              <a:t>If very well approximated by </a:t>
            </a:r>
            <a:r>
              <a:rPr lang="en-US" dirty="0" smtClean="0">
                <a:latin typeface="Arial Narrow"/>
              </a:rPr>
              <a:t>A</a:t>
            </a:r>
            <a:r>
              <a:rPr lang="en-US" sz="3600" baseline="-25000" dirty="0" smtClean="0">
                <a:latin typeface="Arial Narrow"/>
              </a:rPr>
              <a:t>t</a:t>
            </a:r>
            <a:r>
              <a:rPr lang="en-US" dirty="0" smtClean="0"/>
              <a:t>, decrease weight by factor of e  (“-1”) </a:t>
            </a:r>
          </a:p>
          <a:p>
            <a:pPr lvl="1"/>
            <a:r>
              <a:rPr lang="en-US" dirty="0" smtClean="0"/>
              <a:t>If very poorly approximated by </a:t>
            </a:r>
            <a:r>
              <a:rPr lang="en-US" dirty="0" smtClean="0">
                <a:latin typeface="Arial Narrow"/>
              </a:rPr>
              <a:t>A</a:t>
            </a:r>
            <a:r>
              <a:rPr lang="en-US" sz="3200" baseline="-25000" dirty="0" smtClean="0">
                <a:latin typeface="Arial Narrow"/>
              </a:rPr>
              <a:t>t</a:t>
            </a:r>
            <a:r>
              <a:rPr lang="en-US" dirty="0" smtClean="0"/>
              <a:t>, increase weight by factor of e (“+1”)</a:t>
            </a:r>
          </a:p>
          <a:p>
            <a:pPr lvl="1"/>
            <a:r>
              <a:rPr lang="en-US" dirty="0" smtClean="0"/>
              <a:t>In between, scale with distance of midpoint (down or up): </a:t>
            </a:r>
          </a:p>
          <a:p>
            <a:pPr lvl="1">
              <a:buNone/>
            </a:pPr>
            <a:r>
              <a:rPr lang="en-US" sz="2800" dirty="0" smtClean="0"/>
              <a:t>      2 ( </a:t>
            </a:r>
            <a:r>
              <a:rPr lang="en-US" sz="2800" dirty="0" smtClean="0">
                <a:solidFill>
                  <a:srgbClr val="0070C0"/>
                </a:solidFill>
              </a:rPr>
              <a:t>|q(DB) – q(</a:t>
            </a:r>
            <a:r>
              <a:rPr lang="en-US" sz="2800" dirty="0" smtClean="0">
                <a:solidFill>
                  <a:srgbClr val="0070C0"/>
                </a:solidFill>
                <a:latin typeface="Arial Narrow"/>
              </a:rPr>
              <a:t>A</a:t>
            </a:r>
            <a:r>
              <a:rPr lang="en-US" sz="2800" baseline="-25000" dirty="0" smtClean="0">
                <a:solidFill>
                  <a:srgbClr val="0070C0"/>
                </a:solidFill>
                <a:latin typeface="Arial Narrow"/>
              </a:rPr>
              <a:t>t</a:t>
            </a:r>
            <a:r>
              <a:rPr lang="en-US" sz="2800" dirty="0" smtClean="0">
                <a:solidFill>
                  <a:srgbClr val="0070C0"/>
                </a:solidFill>
              </a:rPr>
              <a:t>)| </a:t>
            </a:r>
            <a:r>
              <a:rPr lang="en-US" sz="2800" dirty="0" smtClean="0"/>
              <a:t>- </a:t>
            </a:r>
            <a:r>
              <a:rPr lang="en-US" sz="2800" dirty="0" smtClean="0">
                <a:solidFill>
                  <a:srgbClr val="FF0000"/>
                </a:solidFill>
              </a:rPr>
              <a:t>(</a:t>
            </a:r>
            <a:r>
              <a:rPr lang="en-US" sz="2800" dirty="0" smtClean="0">
                <a:solidFill>
                  <a:srgbClr val="FF0000"/>
                </a:solidFill>
                <a:latin typeface="cmmi10"/>
              </a:rPr>
              <a:t>¸</a:t>
            </a:r>
            <a:r>
              <a:rPr lang="en-US" sz="2800" dirty="0" smtClean="0">
                <a:solidFill>
                  <a:srgbClr val="FF0000"/>
                </a:solidFill>
              </a:rPr>
              <a:t> + </a:t>
            </a:r>
            <a:r>
              <a:rPr lang="en-US" sz="2800" dirty="0" smtClean="0">
                <a:solidFill>
                  <a:srgbClr val="FF0000"/>
                </a:solidFill>
                <a:latin typeface="cmmi10"/>
              </a:rPr>
              <a:t>¹</a:t>
            </a:r>
            <a:r>
              <a:rPr lang="en-US" sz="2800" dirty="0" smtClean="0">
                <a:solidFill>
                  <a:srgbClr val="FF0000"/>
                </a:solidFill>
              </a:rPr>
              <a:t>/2) </a:t>
            </a:r>
            <a:r>
              <a:rPr lang="en-US" sz="2800" dirty="0" smtClean="0"/>
              <a:t>) / </a:t>
            </a:r>
            <a:r>
              <a:rPr lang="en-US" sz="2800" dirty="0" smtClean="0">
                <a:latin typeface="cmmi10"/>
              </a:rPr>
              <a:t>¹  </a:t>
            </a:r>
            <a:r>
              <a:rPr lang="en-US" sz="2800" dirty="0" smtClean="0"/>
              <a:t>(sensitivity: 2</a:t>
            </a:r>
            <a:r>
              <a:rPr lang="en-US" sz="2800" dirty="0" smtClean="0">
                <a:latin typeface="cmmi10"/>
              </a:rPr>
              <a:t>½</a:t>
            </a:r>
            <a:r>
              <a:rPr lang="en-US" sz="2800" dirty="0" smtClean="0"/>
              <a:t>/</a:t>
            </a:r>
            <a:r>
              <a:rPr lang="en-US" sz="2800" dirty="0" smtClean="0">
                <a:latin typeface="cmmi10"/>
              </a:rPr>
              <a:t>¹</a:t>
            </a:r>
            <a:r>
              <a:rPr lang="en-US" sz="2800" dirty="0" smtClean="0"/>
              <a:t>)</a:t>
            </a:r>
          </a:p>
          <a:p>
            <a:pPr lvl="1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866900" y="5295900"/>
            <a:ext cx="4191000" cy="965775"/>
            <a:chOff x="647700" y="2996625"/>
            <a:chExt cx="4191000" cy="965775"/>
          </a:xfrm>
        </p:grpSpPr>
        <p:grpSp>
          <p:nvGrpSpPr>
            <p:cNvPr id="9" name="Group 11"/>
            <p:cNvGrpSpPr/>
            <p:nvPr/>
          </p:nvGrpSpPr>
          <p:grpSpPr>
            <a:xfrm>
              <a:off x="647700" y="2996625"/>
              <a:ext cx="4191000" cy="965775"/>
              <a:chOff x="1028700" y="2996625"/>
              <a:chExt cx="4191000" cy="965775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1028700" y="2996625"/>
                <a:ext cx="419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ym typeface="Symbol"/>
                  </a:rPr>
                  <a:t></a:t>
                </a:r>
                <a:endParaRPr lang="en-US" sz="32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52900" y="2996625"/>
                <a:ext cx="1066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ym typeface="Symbol"/>
                  </a:rPr>
                  <a:t> + </a:t>
                </a:r>
                <a:endParaRPr lang="en-US" sz="3200" dirty="0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 rot="5400000">
                <a:off x="2743994" y="3618706"/>
                <a:ext cx="6858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/>
              <p:cNvSpPr/>
              <p:nvPr/>
            </p:nvSpPr>
            <p:spPr>
              <a:xfrm>
                <a:off x="1257300" y="3581400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/>
            <p:cNvSpPr/>
            <p:nvPr/>
          </p:nvSpPr>
          <p:spPr>
            <a:xfrm>
              <a:off x="4305300" y="3581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ular Callout 3"/>
          <p:cNvSpPr/>
          <p:nvPr/>
        </p:nvSpPr>
        <p:spPr>
          <a:xfrm>
            <a:off x="5546460" y="6194160"/>
            <a:ext cx="3086100" cy="612648"/>
          </a:xfrm>
          <a:prstGeom prst="wedgeRectCallout">
            <a:avLst>
              <a:gd name="adj1" fmla="val -39664"/>
              <a:gd name="adj2" fmla="val -1219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(log </a:t>
            </a:r>
            <a:r>
              <a:rPr lang="en-US" sz="2800" dirty="0">
                <a:solidFill>
                  <a:schemeClr val="bg1"/>
                </a:solidFill>
              </a:rPr>
              <a:t>|</a:t>
            </a:r>
            <a:r>
              <a:rPr lang="en-US" sz="2800" dirty="0">
                <a:solidFill>
                  <a:schemeClr val="bg1"/>
                </a:solidFill>
                <a:latin typeface="Monotype Corsiva" pitchFamily="66" charset="0"/>
              </a:rPr>
              <a:t>Q  </a:t>
            </a:r>
            <a:r>
              <a:rPr lang="en-US" sz="2800" dirty="0">
                <a:solidFill>
                  <a:schemeClr val="bg1"/>
                </a:solidFill>
              </a:rPr>
              <a:t>|</a:t>
            </a:r>
            <a:r>
              <a:rPr lang="en-US" sz="2800" baseline="30000" dirty="0">
                <a:solidFill>
                  <a:schemeClr val="bg1"/>
                </a:solidFill>
              </a:rPr>
              <a:t>3/2</a:t>
            </a:r>
            <a:r>
              <a:rPr lang="en-US" sz="2800" dirty="0">
                <a:solidFill>
                  <a:schemeClr val="bg1"/>
                </a:solidFill>
                <a:latin typeface="cmmi10"/>
              </a:rPr>
              <a:t>½ </a:t>
            </a:r>
            <a:r>
              <a:rPr lang="en-US" sz="2800" dirty="0">
                <a:solidFill>
                  <a:schemeClr val="bg1"/>
                </a:solidFill>
              </a:rPr>
              <a:t>√k) / </a:t>
            </a:r>
            <a:r>
              <a:rPr lang="en-US" sz="2800" dirty="0">
                <a:solidFill>
                  <a:schemeClr val="bg1"/>
                </a:solidFill>
                <a:latin typeface="cmmi10"/>
              </a:rPr>
              <a:t>²´</a:t>
            </a:r>
            <a:r>
              <a:rPr lang="en-US" sz="2800" baseline="30000" dirty="0">
                <a:solidFill>
                  <a:schemeClr val="bg1"/>
                </a:solidFill>
                <a:latin typeface="cmmi10"/>
              </a:rPr>
              <a:t>4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070" y="6002135"/>
                <a:ext cx="22974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Error increasing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→</m:t>
                    </m:r>
                  </m:oMath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70" y="6002135"/>
                <a:ext cx="229742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979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501070" y="5917187"/>
            <a:ext cx="6183205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Private Boosting for Queries </a:t>
            </a:r>
            <a:r>
              <a:rPr lang="en-US" sz="3600" dirty="0" smtClean="0">
                <a:solidFill>
                  <a:schemeClr val="accent1"/>
                </a:solidFill>
              </a:rPr>
              <a:t>[Variant of </a:t>
            </a:r>
            <a:r>
              <a:rPr lang="en-US" sz="3600" dirty="0" err="1" smtClean="0">
                <a:solidFill>
                  <a:schemeClr val="accent1"/>
                </a:solidFill>
              </a:rPr>
              <a:t>AdaBoost</a:t>
            </a:r>
            <a:r>
              <a:rPr lang="en-US" sz="3600" dirty="0" smtClean="0">
                <a:solidFill>
                  <a:schemeClr val="accent1"/>
                </a:solidFill>
              </a:rPr>
              <a:t>]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Initial distribution </a:t>
            </a:r>
            <a:r>
              <a:rPr lang="en-US" sz="3200" dirty="0" smtClean="0">
                <a:latin typeface="Monotype Corsiva" pitchFamily="66" charset="0"/>
              </a:rPr>
              <a:t>D</a:t>
            </a:r>
            <a:r>
              <a:rPr lang="en-US" dirty="0" smtClean="0"/>
              <a:t> is uniform on queries in </a:t>
            </a:r>
            <a:r>
              <a:rPr lang="en-US" sz="3200" dirty="0" smtClean="0">
                <a:latin typeface="Monotype Corsiva" pitchFamily="66" charset="0"/>
              </a:rPr>
              <a:t>Q</a:t>
            </a:r>
            <a:endParaRPr lang="en-US" dirty="0" smtClean="0">
              <a:latin typeface="Monotype Corsiva" pitchFamily="66" charset="0"/>
            </a:endParaRPr>
          </a:p>
          <a:p>
            <a:r>
              <a:rPr lang="en-US" dirty="0" smtClean="0"/>
              <a:t>S is always a set of k elements drawn from </a:t>
            </a:r>
            <a:r>
              <a:rPr lang="en-US" sz="3200" dirty="0" err="1" smtClean="0">
                <a:latin typeface="Monotype Corsiva" pitchFamily="66" charset="0"/>
              </a:rPr>
              <a:t>Q</a:t>
            </a:r>
            <a:r>
              <a:rPr lang="en-US" sz="3200" baseline="30000" dirty="0" err="1" smtClean="0"/>
              <a:t>k</a:t>
            </a:r>
            <a:endParaRPr lang="en-US" baseline="30000" dirty="0" smtClean="0"/>
          </a:p>
          <a:p>
            <a:r>
              <a:rPr lang="en-US" dirty="0" smtClean="0"/>
              <a:t>Combiner is median [viz. Freund92]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Attenuated Re-Weighting</a:t>
            </a:r>
          </a:p>
          <a:p>
            <a:pPr lvl="1"/>
            <a:r>
              <a:rPr lang="en-US" dirty="0" smtClean="0"/>
              <a:t>If very well approximated by </a:t>
            </a:r>
            <a:r>
              <a:rPr lang="en-US" dirty="0" smtClean="0">
                <a:latin typeface="Arial Narrow"/>
              </a:rPr>
              <a:t>A</a:t>
            </a:r>
            <a:r>
              <a:rPr lang="en-US" sz="3600" baseline="-25000" dirty="0" smtClean="0">
                <a:latin typeface="Arial Narrow"/>
              </a:rPr>
              <a:t>t</a:t>
            </a:r>
            <a:r>
              <a:rPr lang="en-US" dirty="0" smtClean="0"/>
              <a:t>, decrease weight by factor of e  (“-1”) </a:t>
            </a:r>
          </a:p>
          <a:p>
            <a:pPr lvl="1"/>
            <a:r>
              <a:rPr lang="en-US" dirty="0" smtClean="0"/>
              <a:t>If very poorly approximated by </a:t>
            </a:r>
            <a:r>
              <a:rPr lang="en-US" dirty="0" smtClean="0">
                <a:latin typeface="Arial Narrow"/>
              </a:rPr>
              <a:t>A</a:t>
            </a:r>
            <a:r>
              <a:rPr lang="en-US" sz="3200" baseline="-25000" dirty="0" smtClean="0">
                <a:latin typeface="Arial Narrow"/>
              </a:rPr>
              <a:t>t</a:t>
            </a:r>
            <a:r>
              <a:rPr lang="en-US" dirty="0" smtClean="0"/>
              <a:t>, increase weight by factor of e (“+1”)</a:t>
            </a:r>
          </a:p>
          <a:p>
            <a:pPr lvl="1"/>
            <a:r>
              <a:rPr lang="en-US" dirty="0" smtClean="0"/>
              <a:t>In between, scale with distance of midpoint (down or up): </a:t>
            </a:r>
          </a:p>
          <a:p>
            <a:pPr lvl="1">
              <a:buNone/>
            </a:pPr>
            <a:r>
              <a:rPr lang="en-US" sz="2800" dirty="0" smtClean="0"/>
              <a:t>      2 ( </a:t>
            </a:r>
            <a:r>
              <a:rPr lang="en-US" sz="2800" dirty="0" smtClean="0">
                <a:solidFill>
                  <a:srgbClr val="0070C0"/>
                </a:solidFill>
              </a:rPr>
              <a:t>|q(DB) – q(</a:t>
            </a:r>
            <a:r>
              <a:rPr lang="en-US" sz="2800" dirty="0" smtClean="0">
                <a:solidFill>
                  <a:srgbClr val="0070C0"/>
                </a:solidFill>
                <a:latin typeface="Arial Narrow"/>
              </a:rPr>
              <a:t>A</a:t>
            </a:r>
            <a:r>
              <a:rPr lang="en-US" sz="2800" baseline="-25000" dirty="0" smtClean="0">
                <a:solidFill>
                  <a:srgbClr val="0070C0"/>
                </a:solidFill>
                <a:latin typeface="Arial Narrow"/>
              </a:rPr>
              <a:t>t</a:t>
            </a:r>
            <a:r>
              <a:rPr lang="en-US" sz="2800" dirty="0" smtClean="0">
                <a:solidFill>
                  <a:srgbClr val="0070C0"/>
                </a:solidFill>
              </a:rPr>
              <a:t>)| </a:t>
            </a:r>
            <a:r>
              <a:rPr lang="en-US" sz="2800" dirty="0" smtClean="0"/>
              <a:t>- </a:t>
            </a:r>
            <a:r>
              <a:rPr lang="en-US" sz="2800" dirty="0" smtClean="0">
                <a:solidFill>
                  <a:srgbClr val="FF0000"/>
                </a:solidFill>
              </a:rPr>
              <a:t>(</a:t>
            </a:r>
            <a:r>
              <a:rPr lang="en-US" sz="2800" dirty="0" smtClean="0">
                <a:solidFill>
                  <a:srgbClr val="FF0000"/>
                </a:solidFill>
                <a:latin typeface="cmmi10"/>
              </a:rPr>
              <a:t>¸</a:t>
            </a:r>
            <a:r>
              <a:rPr lang="en-US" sz="2800" dirty="0" smtClean="0">
                <a:solidFill>
                  <a:srgbClr val="FF0000"/>
                </a:solidFill>
              </a:rPr>
              <a:t> + </a:t>
            </a:r>
            <a:r>
              <a:rPr lang="en-US" sz="2800" dirty="0" smtClean="0">
                <a:solidFill>
                  <a:srgbClr val="FF0000"/>
                </a:solidFill>
                <a:latin typeface="cmmi10"/>
              </a:rPr>
              <a:t>¹</a:t>
            </a:r>
            <a:r>
              <a:rPr lang="en-US" sz="2800" dirty="0" smtClean="0">
                <a:solidFill>
                  <a:srgbClr val="FF0000"/>
                </a:solidFill>
              </a:rPr>
              <a:t>/2) </a:t>
            </a:r>
            <a:r>
              <a:rPr lang="en-US" sz="2800" dirty="0" smtClean="0"/>
              <a:t>) / </a:t>
            </a:r>
            <a:r>
              <a:rPr lang="en-US" sz="2800" dirty="0" smtClean="0">
                <a:latin typeface="cmmi10"/>
              </a:rPr>
              <a:t>¹  </a:t>
            </a:r>
            <a:r>
              <a:rPr lang="en-US" sz="2800" dirty="0" smtClean="0"/>
              <a:t>(sensitivity: 2</a:t>
            </a:r>
            <a:r>
              <a:rPr lang="en-US" sz="2800" dirty="0" smtClean="0">
                <a:latin typeface="cmmi10"/>
              </a:rPr>
              <a:t>½</a:t>
            </a:r>
            <a:r>
              <a:rPr lang="en-US" sz="2800" dirty="0" smtClean="0"/>
              <a:t>/</a:t>
            </a:r>
            <a:r>
              <a:rPr lang="en-US" sz="2800" dirty="0" smtClean="0">
                <a:latin typeface="cmmi10"/>
              </a:rPr>
              <a:t>¹</a:t>
            </a:r>
            <a:r>
              <a:rPr lang="en-US" sz="2800" dirty="0" smtClean="0"/>
              <a:t>)</a:t>
            </a:r>
          </a:p>
          <a:p>
            <a:pPr lvl="1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501070" y="5295900"/>
            <a:ext cx="6183205" cy="965775"/>
            <a:chOff x="-718130" y="2996625"/>
            <a:chExt cx="6183205" cy="965775"/>
          </a:xfrm>
        </p:grpSpPr>
        <p:grpSp>
          <p:nvGrpSpPr>
            <p:cNvPr id="9" name="Group 11"/>
            <p:cNvGrpSpPr/>
            <p:nvPr/>
          </p:nvGrpSpPr>
          <p:grpSpPr>
            <a:xfrm>
              <a:off x="-718130" y="2996625"/>
              <a:ext cx="6183205" cy="965775"/>
              <a:chOff x="-337130" y="2996625"/>
              <a:chExt cx="6183205" cy="965775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-337130" y="3617912"/>
                <a:ext cx="6183205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1028700" y="2996625"/>
                <a:ext cx="4191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ym typeface="Symbol"/>
                  </a:rPr>
                  <a:t></a:t>
                </a:r>
                <a:endParaRPr lang="en-US" sz="32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52900" y="2996625"/>
                <a:ext cx="1066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ym typeface="Symbol"/>
                  </a:rPr>
                  <a:t> + </a:t>
                </a:r>
                <a:endParaRPr lang="en-US" sz="3200" dirty="0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 rot="5400000">
                <a:off x="2743994" y="3618706"/>
                <a:ext cx="685800" cy="1588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/>
              <p:cNvSpPr/>
              <p:nvPr/>
            </p:nvSpPr>
            <p:spPr>
              <a:xfrm>
                <a:off x="1257300" y="3581400"/>
                <a:ext cx="76200" cy="762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Oval 9"/>
            <p:cNvSpPr/>
            <p:nvPr/>
          </p:nvSpPr>
          <p:spPr>
            <a:xfrm>
              <a:off x="4305300" y="3581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ular Callout 3"/>
          <p:cNvSpPr/>
          <p:nvPr/>
        </p:nvSpPr>
        <p:spPr>
          <a:xfrm>
            <a:off x="5546460" y="6194160"/>
            <a:ext cx="3086100" cy="612648"/>
          </a:xfrm>
          <a:prstGeom prst="wedgeRectCallout">
            <a:avLst>
              <a:gd name="adj1" fmla="val -39664"/>
              <a:gd name="adj2" fmla="val -1219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(log </a:t>
            </a:r>
            <a:r>
              <a:rPr lang="en-US" sz="2800" dirty="0">
                <a:solidFill>
                  <a:schemeClr val="bg1"/>
                </a:solidFill>
              </a:rPr>
              <a:t>|</a:t>
            </a:r>
            <a:r>
              <a:rPr lang="en-US" sz="2800" dirty="0">
                <a:solidFill>
                  <a:schemeClr val="bg1"/>
                </a:solidFill>
                <a:latin typeface="Monotype Corsiva" pitchFamily="66" charset="0"/>
              </a:rPr>
              <a:t>Q  </a:t>
            </a:r>
            <a:r>
              <a:rPr lang="en-US" sz="2800" dirty="0">
                <a:solidFill>
                  <a:schemeClr val="bg1"/>
                </a:solidFill>
              </a:rPr>
              <a:t>|</a:t>
            </a:r>
            <a:r>
              <a:rPr lang="en-US" sz="2800" baseline="30000" dirty="0">
                <a:solidFill>
                  <a:schemeClr val="bg1"/>
                </a:solidFill>
              </a:rPr>
              <a:t>3/2</a:t>
            </a:r>
            <a:r>
              <a:rPr lang="en-US" sz="2800" dirty="0">
                <a:solidFill>
                  <a:schemeClr val="bg1"/>
                </a:solidFill>
                <a:latin typeface="cmmi10"/>
              </a:rPr>
              <a:t>½ </a:t>
            </a:r>
            <a:r>
              <a:rPr lang="en-US" sz="2800" dirty="0">
                <a:solidFill>
                  <a:schemeClr val="bg1"/>
                </a:solidFill>
              </a:rPr>
              <a:t>√k) / </a:t>
            </a:r>
            <a:r>
              <a:rPr lang="en-US" sz="2800" dirty="0">
                <a:solidFill>
                  <a:schemeClr val="bg1"/>
                </a:solidFill>
                <a:latin typeface="cmmi10"/>
              </a:rPr>
              <a:t>²´</a:t>
            </a:r>
            <a:r>
              <a:rPr lang="en-US" sz="2800" baseline="30000" dirty="0">
                <a:solidFill>
                  <a:schemeClr val="bg1"/>
                </a:solidFill>
                <a:latin typeface="cmmi10"/>
              </a:rPr>
              <a:t>4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1070" y="6002135"/>
                <a:ext cx="229742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Error increasing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→</m:t>
                    </m:r>
                  </m:oMath>
                </a14:m>
                <a:endParaRPr lang="en-US" sz="2400" b="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70" y="6002135"/>
                <a:ext cx="2297424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979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01071" y="1316725"/>
            <a:ext cx="8333884" cy="1497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Reweighting similar under x and x’</a:t>
            </a:r>
          </a:p>
          <a:p>
            <a:pPr algn="ctr"/>
            <a:r>
              <a:rPr lang="en-US" sz="2800" dirty="0" smtClean="0"/>
              <a:t>Need lots of samples to detect difference</a:t>
            </a:r>
          </a:p>
          <a:p>
            <a:pPr algn="ctr"/>
            <a:r>
              <a:rPr lang="en-US" sz="2800" dirty="0" smtClean="0"/>
              <a:t>Adversary never gets hands on lots of samples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255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0000"/>
                </a:solidFill>
              </a:rPr>
              <a:t>Privacy???</a:t>
            </a:r>
          </a:p>
        </p:txBody>
      </p:sp>
      <p:grpSp>
        <p:nvGrpSpPr>
          <p:cNvPr id="185347" name="Group 3"/>
          <p:cNvGrpSpPr>
            <a:grpSpLocks/>
          </p:cNvGrpSpPr>
          <p:nvPr/>
        </p:nvGrpSpPr>
        <p:grpSpPr bwMode="auto">
          <a:xfrm>
            <a:off x="1676400" y="1066800"/>
            <a:ext cx="6934200" cy="4648200"/>
            <a:chOff x="624" y="1152"/>
            <a:chExt cx="4368" cy="2304"/>
          </a:xfrm>
        </p:grpSpPr>
        <p:sp>
          <p:nvSpPr>
            <p:cNvPr id="185348" name="Line 4"/>
            <p:cNvSpPr>
              <a:spLocks noChangeShapeType="1"/>
            </p:cNvSpPr>
            <p:nvPr/>
          </p:nvSpPr>
          <p:spPr bwMode="auto">
            <a:xfrm>
              <a:off x="624" y="1152"/>
              <a:ext cx="0" cy="230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185349" name="Line 5"/>
            <p:cNvSpPr>
              <a:spLocks noChangeShapeType="1"/>
            </p:cNvSpPr>
            <p:nvPr/>
          </p:nvSpPr>
          <p:spPr bwMode="auto">
            <a:xfrm>
              <a:off x="624" y="3456"/>
              <a:ext cx="436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</p:grpSp>
      <p:sp>
        <p:nvSpPr>
          <p:cNvPr id="185350" name="Line 6"/>
          <p:cNvSpPr>
            <a:spLocks noChangeShapeType="1"/>
          </p:cNvSpPr>
          <p:nvPr/>
        </p:nvSpPr>
        <p:spPr bwMode="auto">
          <a:xfrm>
            <a:off x="1676400" y="3962400"/>
            <a:ext cx="67818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51" name="Line 7"/>
          <p:cNvSpPr>
            <a:spLocks noChangeShapeType="1"/>
          </p:cNvSpPr>
          <p:nvPr/>
        </p:nvSpPr>
        <p:spPr bwMode="auto">
          <a:xfrm>
            <a:off x="1676400" y="4114800"/>
            <a:ext cx="3276600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52" name="Line 8"/>
          <p:cNvSpPr>
            <a:spLocks noChangeShapeType="1"/>
          </p:cNvSpPr>
          <p:nvPr/>
        </p:nvSpPr>
        <p:spPr bwMode="auto">
          <a:xfrm>
            <a:off x="4953000" y="3810000"/>
            <a:ext cx="3505200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53" name="Line 9"/>
          <p:cNvSpPr>
            <a:spLocks noChangeShapeType="1"/>
          </p:cNvSpPr>
          <p:nvPr/>
        </p:nvSpPr>
        <p:spPr bwMode="auto">
          <a:xfrm>
            <a:off x="1676400" y="3810000"/>
            <a:ext cx="3276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54" name="Line 10"/>
          <p:cNvSpPr>
            <a:spLocks noChangeShapeType="1"/>
          </p:cNvSpPr>
          <p:nvPr/>
        </p:nvSpPr>
        <p:spPr bwMode="auto">
          <a:xfrm>
            <a:off x="4953000" y="4114800"/>
            <a:ext cx="3505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55" name="Text Box 11"/>
          <p:cNvSpPr txBox="1">
            <a:spLocks noChangeArrowheads="1"/>
          </p:cNvSpPr>
          <p:nvPr/>
        </p:nvSpPr>
        <p:spPr bwMode="auto">
          <a:xfrm>
            <a:off x="1066800" y="3733800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l-GR" sz="2800" b="1" dirty="0">
                <a:solidFill>
                  <a:srgbClr val="0066CC"/>
                </a:solidFill>
              </a:rPr>
              <a:t>λ</a:t>
            </a:r>
          </a:p>
        </p:txBody>
      </p:sp>
      <p:sp>
        <p:nvSpPr>
          <p:cNvPr id="185356" name="Text Box 12"/>
          <p:cNvSpPr txBox="1">
            <a:spLocks noChangeArrowheads="1"/>
          </p:cNvSpPr>
          <p:nvPr/>
        </p:nvSpPr>
        <p:spPr bwMode="auto">
          <a:xfrm>
            <a:off x="381000" y="12192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</a:rPr>
              <a:t>Pr of </a:t>
            </a:r>
            <a:r>
              <a:rPr lang="en-US" sz="2400" b="1">
                <a:solidFill>
                  <a:srgbClr val="0033CC"/>
                </a:solidFill>
              </a:rPr>
              <a:t>q</a:t>
            </a:r>
            <a:endParaRPr lang="el-GR" sz="2400" b="1">
              <a:solidFill>
                <a:srgbClr val="0033CC"/>
              </a:solidFill>
            </a:endParaRPr>
          </a:p>
        </p:txBody>
      </p:sp>
      <p:sp>
        <p:nvSpPr>
          <p:cNvPr id="185357" name="Text Box 13"/>
          <p:cNvSpPr txBox="1">
            <a:spLocks noChangeArrowheads="1"/>
          </p:cNvSpPr>
          <p:nvPr/>
        </p:nvSpPr>
        <p:spPr bwMode="auto">
          <a:xfrm>
            <a:off x="6934200" y="58674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00"/>
                </a:solidFill>
              </a:rPr>
              <a:t>Queries </a:t>
            </a:r>
            <a:r>
              <a:rPr lang="en-US" sz="2400" b="1" dirty="0" smtClean="0">
                <a:solidFill>
                  <a:srgbClr val="0033CC"/>
                </a:solidFill>
              </a:rPr>
              <a:t>q</a:t>
            </a:r>
            <a:r>
              <a:rPr lang="en-US" sz="2400" b="1" dirty="0">
                <a:solidFill>
                  <a:srgbClr val="0033CC"/>
                </a:solidFill>
                <a:latin typeface="Cambria Math"/>
                <a:ea typeface="Cambria Math"/>
                <a:sym typeface="Mathematica1" pitchFamily="2" charset="2"/>
              </a:rPr>
              <a:t> ∈ </a:t>
            </a:r>
            <a:r>
              <a:rPr lang="en-US" sz="2400" b="1" dirty="0" smtClean="0">
                <a:solidFill>
                  <a:srgbClr val="0033CC"/>
                </a:solidFill>
              </a:rPr>
              <a:t>Q</a:t>
            </a:r>
            <a:endParaRPr lang="el-GR" sz="2400" b="1" dirty="0">
              <a:solidFill>
                <a:srgbClr val="0033CC"/>
              </a:solidFill>
            </a:endParaRPr>
          </a:p>
        </p:txBody>
      </p:sp>
      <p:sp>
        <p:nvSpPr>
          <p:cNvPr id="185358" name="Freeform 14"/>
          <p:cNvSpPr>
            <a:spLocks/>
          </p:cNvSpPr>
          <p:nvPr/>
        </p:nvSpPr>
        <p:spPr bwMode="auto">
          <a:xfrm>
            <a:off x="1676400" y="1905000"/>
            <a:ext cx="3276600" cy="1333500"/>
          </a:xfrm>
          <a:custGeom>
            <a:avLst/>
            <a:gdLst>
              <a:gd name="T0" fmla="*/ 0 w 2064"/>
              <a:gd name="T1" fmla="*/ 632 h 840"/>
              <a:gd name="T2" fmla="*/ 480 w 2064"/>
              <a:gd name="T3" fmla="*/ 8 h 840"/>
              <a:gd name="T4" fmla="*/ 864 w 2064"/>
              <a:gd name="T5" fmla="*/ 680 h 840"/>
              <a:gd name="T6" fmla="*/ 1056 w 2064"/>
              <a:gd name="T7" fmla="*/ 536 h 840"/>
              <a:gd name="T8" fmla="*/ 1488 w 2064"/>
              <a:gd name="T9" fmla="*/ 824 h 840"/>
              <a:gd name="T10" fmla="*/ 1680 w 2064"/>
              <a:gd name="T11" fmla="*/ 440 h 840"/>
              <a:gd name="T12" fmla="*/ 2064 w 2064"/>
              <a:gd name="T13" fmla="*/ 5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64" h="840">
                <a:moveTo>
                  <a:pt x="0" y="632"/>
                </a:moveTo>
                <a:cubicBezTo>
                  <a:pt x="168" y="316"/>
                  <a:pt x="336" y="0"/>
                  <a:pt x="480" y="8"/>
                </a:cubicBezTo>
                <a:cubicBezTo>
                  <a:pt x="624" y="16"/>
                  <a:pt x="768" y="592"/>
                  <a:pt x="864" y="680"/>
                </a:cubicBezTo>
                <a:cubicBezTo>
                  <a:pt x="960" y="768"/>
                  <a:pt x="952" y="512"/>
                  <a:pt x="1056" y="536"/>
                </a:cubicBezTo>
                <a:cubicBezTo>
                  <a:pt x="1160" y="560"/>
                  <a:pt x="1384" y="840"/>
                  <a:pt x="1488" y="824"/>
                </a:cubicBezTo>
                <a:cubicBezTo>
                  <a:pt x="1592" y="808"/>
                  <a:pt x="1584" y="488"/>
                  <a:pt x="1680" y="440"/>
                </a:cubicBezTo>
                <a:cubicBezTo>
                  <a:pt x="1776" y="392"/>
                  <a:pt x="1920" y="464"/>
                  <a:pt x="2064" y="53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59" name="Freeform 15"/>
          <p:cNvSpPr>
            <a:spLocks/>
          </p:cNvSpPr>
          <p:nvPr/>
        </p:nvSpPr>
        <p:spPr bwMode="auto">
          <a:xfrm>
            <a:off x="4953000" y="1765300"/>
            <a:ext cx="3429000" cy="1689100"/>
          </a:xfrm>
          <a:custGeom>
            <a:avLst/>
            <a:gdLst>
              <a:gd name="T0" fmla="*/ 0 w 2160"/>
              <a:gd name="T1" fmla="*/ 624 h 1064"/>
              <a:gd name="T2" fmla="*/ 192 w 2160"/>
              <a:gd name="T3" fmla="*/ 528 h 1064"/>
              <a:gd name="T4" fmla="*/ 480 w 2160"/>
              <a:gd name="T5" fmla="*/ 816 h 1064"/>
              <a:gd name="T6" fmla="*/ 768 w 2160"/>
              <a:gd name="T7" fmla="*/ 672 h 1064"/>
              <a:gd name="T8" fmla="*/ 1200 w 2160"/>
              <a:gd name="T9" fmla="*/ 960 h 1064"/>
              <a:gd name="T10" fmla="*/ 1584 w 2160"/>
              <a:gd name="T11" fmla="*/ 48 h 1064"/>
              <a:gd name="T12" fmla="*/ 2160 w 2160"/>
              <a:gd name="T13" fmla="*/ 672 h 10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0" h="1064">
                <a:moveTo>
                  <a:pt x="0" y="624"/>
                </a:moveTo>
                <a:cubicBezTo>
                  <a:pt x="56" y="560"/>
                  <a:pt x="112" y="496"/>
                  <a:pt x="192" y="528"/>
                </a:cubicBezTo>
                <a:cubicBezTo>
                  <a:pt x="272" y="560"/>
                  <a:pt x="384" y="792"/>
                  <a:pt x="480" y="816"/>
                </a:cubicBezTo>
                <a:cubicBezTo>
                  <a:pt x="576" y="840"/>
                  <a:pt x="648" y="648"/>
                  <a:pt x="768" y="672"/>
                </a:cubicBezTo>
                <a:cubicBezTo>
                  <a:pt x="888" y="696"/>
                  <a:pt x="1064" y="1064"/>
                  <a:pt x="1200" y="960"/>
                </a:cubicBezTo>
                <a:cubicBezTo>
                  <a:pt x="1336" y="856"/>
                  <a:pt x="1424" y="96"/>
                  <a:pt x="1584" y="48"/>
                </a:cubicBezTo>
                <a:cubicBezTo>
                  <a:pt x="1744" y="0"/>
                  <a:pt x="1952" y="336"/>
                  <a:pt x="2160" y="67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71" name="Freeform 27"/>
          <p:cNvSpPr>
            <a:spLocks/>
          </p:cNvSpPr>
          <p:nvPr/>
        </p:nvSpPr>
        <p:spPr bwMode="auto">
          <a:xfrm>
            <a:off x="1676400" y="1752600"/>
            <a:ext cx="3276600" cy="1333500"/>
          </a:xfrm>
          <a:custGeom>
            <a:avLst/>
            <a:gdLst>
              <a:gd name="T0" fmla="*/ 0 w 2064"/>
              <a:gd name="T1" fmla="*/ 632 h 840"/>
              <a:gd name="T2" fmla="*/ 480 w 2064"/>
              <a:gd name="T3" fmla="*/ 8 h 840"/>
              <a:gd name="T4" fmla="*/ 864 w 2064"/>
              <a:gd name="T5" fmla="*/ 680 h 840"/>
              <a:gd name="T6" fmla="*/ 1056 w 2064"/>
              <a:gd name="T7" fmla="*/ 536 h 840"/>
              <a:gd name="T8" fmla="*/ 1488 w 2064"/>
              <a:gd name="T9" fmla="*/ 824 h 840"/>
              <a:gd name="T10" fmla="*/ 1680 w 2064"/>
              <a:gd name="T11" fmla="*/ 440 h 840"/>
              <a:gd name="T12" fmla="*/ 2064 w 2064"/>
              <a:gd name="T13" fmla="*/ 5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64" h="840">
                <a:moveTo>
                  <a:pt x="0" y="632"/>
                </a:moveTo>
                <a:cubicBezTo>
                  <a:pt x="168" y="316"/>
                  <a:pt x="336" y="0"/>
                  <a:pt x="480" y="8"/>
                </a:cubicBezTo>
                <a:cubicBezTo>
                  <a:pt x="624" y="16"/>
                  <a:pt x="768" y="592"/>
                  <a:pt x="864" y="680"/>
                </a:cubicBezTo>
                <a:cubicBezTo>
                  <a:pt x="960" y="768"/>
                  <a:pt x="952" y="512"/>
                  <a:pt x="1056" y="536"/>
                </a:cubicBezTo>
                <a:cubicBezTo>
                  <a:pt x="1160" y="560"/>
                  <a:pt x="1384" y="840"/>
                  <a:pt x="1488" y="824"/>
                </a:cubicBezTo>
                <a:cubicBezTo>
                  <a:pt x="1592" y="808"/>
                  <a:pt x="1584" y="488"/>
                  <a:pt x="1680" y="440"/>
                </a:cubicBezTo>
                <a:cubicBezTo>
                  <a:pt x="1776" y="392"/>
                  <a:pt x="1920" y="464"/>
                  <a:pt x="2064" y="536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72" name="Freeform 28"/>
          <p:cNvSpPr>
            <a:spLocks/>
          </p:cNvSpPr>
          <p:nvPr/>
        </p:nvSpPr>
        <p:spPr bwMode="auto">
          <a:xfrm>
            <a:off x="1676400" y="2057400"/>
            <a:ext cx="3276600" cy="1333500"/>
          </a:xfrm>
          <a:custGeom>
            <a:avLst/>
            <a:gdLst>
              <a:gd name="T0" fmla="*/ 0 w 2064"/>
              <a:gd name="T1" fmla="*/ 632 h 840"/>
              <a:gd name="T2" fmla="*/ 480 w 2064"/>
              <a:gd name="T3" fmla="*/ 8 h 840"/>
              <a:gd name="T4" fmla="*/ 864 w 2064"/>
              <a:gd name="T5" fmla="*/ 680 h 840"/>
              <a:gd name="T6" fmla="*/ 1056 w 2064"/>
              <a:gd name="T7" fmla="*/ 536 h 840"/>
              <a:gd name="T8" fmla="*/ 1488 w 2064"/>
              <a:gd name="T9" fmla="*/ 824 h 840"/>
              <a:gd name="T10" fmla="*/ 1680 w 2064"/>
              <a:gd name="T11" fmla="*/ 440 h 840"/>
              <a:gd name="T12" fmla="*/ 2064 w 2064"/>
              <a:gd name="T13" fmla="*/ 536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64" h="840">
                <a:moveTo>
                  <a:pt x="0" y="632"/>
                </a:moveTo>
                <a:cubicBezTo>
                  <a:pt x="168" y="316"/>
                  <a:pt x="336" y="0"/>
                  <a:pt x="480" y="8"/>
                </a:cubicBezTo>
                <a:cubicBezTo>
                  <a:pt x="624" y="16"/>
                  <a:pt x="768" y="592"/>
                  <a:pt x="864" y="680"/>
                </a:cubicBezTo>
                <a:cubicBezTo>
                  <a:pt x="960" y="768"/>
                  <a:pt x="952" y="512"/>
                  <a:pt x="1056" y="536"/>
                </a:cubicBezTo>
                <a:cubicBezTo>
                  <a:pt x="1160" y="560"/>
                  <a:pt x="1384" y="840"/>
                  <a:pt x="1488" y="824"/>
                </a:cubicBezTo>
                <a:cubicBezTo>
                  <a:pt x="1592" y="808"/>
                  <a:pt x="1584" y="488"/>
                  <a:pt x="1680" y="440"/>
                </a:cubicBezTo>
                <a:cubicBezTo>
                  <a:pt x="1776" y="392"/>
                  <a:pt x="1920" y="464"/>
                  <a:pt x="2064" y="536"/>
                </a:cubicBezTo>
              </a:path>
            </a:pathLst>
          </a:custGeom>
          <a:noFill/>
          <a:ln w="38100" cmpd="sng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73" name="Freeform 29"/>
          <p:cNvSpPr>
            <a:spLocks/>
          </p:cNvSpPr>
          <p:nvPr/>
        </p:nvSpPr>
        <p:spPr bwMode="auto">
          <a:xfrm>
            <a:off x="4953000" y="1600200"/>
            <a:ext cx="3429000" cy="1689100"/>
          </a:xfrm>
          <a:custGeom>
            <a:avLst/>
            <a:gdLst>
              <a:gd name="T0" fmla="*/ 0 w 2160"/>
              <a:gd name="T1" fmla="*/ 624 h 1064"/>
              <a:gd name="T2" fmla="*/ 192 w 2160"/>
              <a:gd name="T3" fmla="*/ 528 h 1064"/>
              <a:gd name="T4" fmla="*/ 480 w 2160"/>
              <a:gd name="T5" fmla="*/ 816 h 1064"/>
              <a:gd name="T6" fmla="*/ 768 w 2160"/>
              <a:gd name="T7" fmla="*/ 672 h 1064"/>
              <a:gd name="T8" fmla="*/ 1200 w 2160"/>
              <a:gd name="T9" fmla="*/ 960 h 1064"/>
              <a:gd name="T10" fmla="*/ 1584 w 2160"/>
              <a:gd name="T11" fmla="*/ 48 h 1064"/>
              <a:gd name="T12" fmla="*/ 2160 w 2160"/>
              <a:gd name="T13" fmla="*/ 672 h 10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0" h="1064">
                <a:moveTo>
                  <a:pt x="0" y="624"/>
                </a:moveTo>
                <a:cubicBezTo>
                  <a:pt x="56" y="560"/>
                  <a:pt x="112" y="496"/>
                  <a:pt x="192" y="528"/>
                </a:cubicBezTo>
                <a:cubicBezTo>
                  <a:pt x="272" y="560"/>
                  <a:pt x="384" y="792"/>
                  <a:pt x="480" y="816"/>
                </a:cubicBezTo>
                <a:cubicBezTo>
                  <a:pt x="576" y="840"/>
                  <a:pt x="648" y="648"/>
                  <a:pt x="768" y="672"/>
                </a:cubicBezTo>
                <a:cubicBezTo>
                  <a:pt x="888" y="696"/>
                  <a:pt x="1064" y="1064"/>
                  <a:pt x="1200" y="960"/>
                </a:cubicBezTo>
                <a:cubicBezTo>
                  <a:pt x="1336" y="856"/>
                  <a:pt x="1424" y="96"/>
                  <a:pt x="1584" y="48"/>
                </a:cubicBezTo>
                <a:cubicBezTo>
                  <a:pt x="1744" y="0"/>
                  <a:pt x="1952" y="336"/>
                  <a:pt x="2160" y="672"/>
                </a:cubicBezTo>
              </a:path>
            </a:pathLst>
          </a:custGeom>
          <a:noFill/>
          <a:ln w="38100" cmpd="sng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185374" name="Freeform 30"/>
          <p:cNvSpPr>
            <a:spLocks/>
          </p:cNvSpPr>
          <p:nvPr/>
        </p:nvSpPr>
        <p:spPr bwMode="auto">
          <a:xfrm>
            <a:off x="4953000" y="1905000"/>
            <a:ext cx="3429000" cy="1689100"/>
          </a:xfrm>
          <a:custGeom>
            <a:avLst/>
            <a:gdLst>
              <a:gd name="T0" fmla="*/ 0 w 2160"/>
              <a:gd name="T1" fmla="*/ 624 h 1064"/>
              <a:gd name="T2" fmla="*/ 192 w 2160"/>
              <a:gd name="T3" fmla="*/ 528 h 1064"/>
              <a:gd name="T4" fmla="*/ 480 w 2160"/>
              <a:gd name="T5" fmla="*/ 816 h 1064"/>
              <a:gd name="T6" fmla="*/ 768 w 2160"/>
              <a:gd name="T7" fmla="*/ 672 h 1064"/>
              <a:gd name="T8" fmla="*/ 1200 w 2160"/>
              <a:gd name="T9" fmla="*/ 960 h 1064"/>
              <a:gd name="T10" fmla="*/ 1584 w 2160"/>
              <a:gd name="T11" fmla="*/ 48 h 1064"/>
              <a:gd name="T12" fmla="*/ 2160 w 2160"/>
              <a:gd name="T13" fmla="*/ 672 h 10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0" h="1064">
                <a:moveTo>
                  <a:pt x="0" y="624"/>
                </a:moveTo>
                <a:cubicBezTo>
                  <a:pt x="56" y="560"/>
                  <a:pt x="112" y="496"/>
                  <a:pt x="192" y="528"/>
                </a:cubicBezTo>
                <a:cubicBezTo>
                  <a:pt x="272" y="560"/>
                  <a:pt x="384" y="792"/>
                  <a:pt x="480" y="816"/>
                </a:cubicBezTo>
                <a:cubicBezTo>
                  <a:pt x="576" y="840"/>
                  <a:pt x="648" y="648"/>
                  <a:pt x="768" y="672"/>
                </a:cubicBezTo>
                <a:cubicBezTo>
                  <a:pt x="888" y="696"/>
                  <a:pt x="1064" y="1064"/>
                  <a:pt x="1200" y="960"/>
                </a:cubicBezTo>
                <a:cubicBezTo>
                  <a:pt x="1336" y="856"/>
                  <a:pt x="1424" y="96"/>
                  <a:pt x="1584" y="48"/>
                </a:cubicBezTo>
                <a:cubicBezTo>
                  <a:pt x="1744" y="0"/>
                  <a:pt x="1952" y="336"/>
                  <a:pt x="2160" y="672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Georgia" pitchFamily="18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91199" y="4197100"/>
            <a:ext cx="4267201" cy="1420985"/>
            <a:chOff x="5791199" y="4197100"/>
            <a:chExt cx="4267201" cy="14209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7010400" y="4581150"/>
                  <a:ext cx="3048000" cy="6335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600" b="1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600" b="1" dirty="0">
                              <a:latin typeface="Monotype Corsiva" pitchFamily="66" charset="0"/>
                            </a:rPr>
                            <m:t>D</m:t>
                          </m:r>
                        </m:e>
                        <m:sub>
                          <m:r>
                            <a:rPr lang="en-US" sz="3600" b="1" i="1" dirty="0">
                              <a:latin typeface="Cambria Math"/>
                            </a:rPr>
                            <m:t>𝒕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+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en-US" sz="2400" b="1" dirty="0">
                      <a:solidFill>
                        <a:srgbClr val="000000"/>
                      </a:solidFill>
                    </a:rPr>
                    <a:t> by </a:t>
                  </a:r>
                  <a:r>
                    <a:rPr lang="en-US" sz="2400" b="1" dirty="0" smtClean="0">
                      <a:solidFill>
                        <a:srgbClr val="0033CC"/>
                      </a:solidFill>
                    </a:rPr>
                    <a:t>x</a:t>
                  </a:r>
                  <a:endParaRPr lang="el-GR" sz="2400" b="1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 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10400" y="4581150"/>
                  <a:ext cx="3048000" cy="63357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7476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Line 23"/>
            <p:cNvSpPr>
              <a:spLocks noChangeShapeType="1"/>
            </p:cNvSpPr>
            <p:nvPr/>
          </p:nvSpPr>
          <p:spPr bwMode="auto">
            <a:xfrm>
              <a:off x="5943600" y="4953000"/>
              <a:ext cx="1143000" cy="0"/>
            </a:xfrm>
            <a:prstGeom prst="line">
              <a:avLst/>
            </a:prstGeom>
            <a:noFill/>
            <a:ln w="57150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30" name="Line 24"/>
            <p:cNvSpPr>
              <a:spLocks noChangeShapeType="1"/>
            </p:cNvSpPr>
            <p:nvPr/>
          </p:nvSpPr>
          <p:spPr bwMode="auto">
            <a:xfrm>
              <a:off x="5943600" y="5334000"/>
              <a:ext cx="11430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7010400" y="4197100"/>
                  <a:ext cx="3048000" cy="6463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600" b="1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3600" b="1" dirty="0">
                                <a:latin typeface="Monotype Corsiva" pitchFamily="66" charset="0"/>
                              </a:rPr>
                              <m:t>D</m:t>
                            </m:r>
                          </m:e>
                          <m:sub>
                            <m:r>
                              <a:rPr lang="en-US" sz="3600" b="1" i="1" dirty="0">
                                <a:latin typeface="Cambria Math"/>
                              </a:rPr>
                              <m:t>𝒕</m:t>
                            </m:r>
                          </m:sub>
                        </m:sSub>
                      </m:oMath>
                    </m:oMathPara>
                  </a14:m>
                  <a:endParaRPr lang="el-GR" sz="3600" b="1" dirty="0">
                    <a:solidFill>
                      <a:srgbClr val="0033CC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 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10400" y="4197100"/>
                  <a:ext cx="3048000" cy="64633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Line 27"/>
            <p:cNvSpPr>
              <a:spLocks noChangeShapeType="1"/>
            </p:cNvSpPr>
            <p:nvPr/>
          </p:nvSpPr>
          <p:spPr bwMode="auto">
            <a:xfrm>
              <a:off x="5943600" y="4572000"/>
              <a:ext cx="1143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p:sp>
          <p:nvSpPr>
            <p:cNvPr id="33" name="Rectangle 28"/>
            <p:cNvSpPr>
              <a:spLocks noChangeArrowheads="1"/>
            </p:cNvSpPr>
            <p:nvPr/>
          </p:nvSpPr>
          <p:spPr bwMode="auto">
            <a:xfrm>
              <a:off x="5791199" y="4343400"/>
              <a:ext cx="3120565" cy="12192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Georgia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6991515" y="4984514"/>
                  <a:ext cx="3048000" cy="63357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3600" b="1" i="1" dirty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3600" b="1" dirty="0">
                              <a:latin typeface="Monotype Corsiva" pitchFamily="66" charset="0"/>
                            </a:rPr>
                            <m:t>D</m:t>
                          </m:r>
                        </m:e>
                        <m:sub>
                          <m:r>
                            <a:rPr lang="en-US" sz="3600" b="1" i="1" dirty="0">
                              <a:latin typeface="Cambria Math"/>
                            </a:rPr>
                            <m:t>𝒕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+</m:t>
                          </m:r>
                          <m:r>
                            <a:rPr lang="en-US" sz="3600" b="1" i="1" dirty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a14:m>
                  <a:r>
                    <a:rPr lang="en-US" sz="2400" b="1" dirty="0">
                      <a:solidFill>
                        <a:srgbClr val="000000"/>
                      </a:solidFill>
                    </a:rPr>
                    <a:t> by </a:t>
                  </a:r>
                  <a:r>
                    <a:rPr lang="en-US" sz="2400" b="1" dirty="0" smtClean="0">
                      <a:solidFill>
                        <a:srgbClr val="FF0000"/>
                      </a:solidFill>
                    </a:rPr>
                    <a:t>x’</a:t>
                  </a:r>
                  <a:endParaRPr lang="el-GR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 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991515" y="4984514"/>
                  <a:ext cx="3048000" cy="63357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16346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"/>
    </p:custDataLst>
    <p:extLst>
      <p:ext uri="{BB962C8B-B14F-4D97-AF65-F5344CB8AC3E}">
        <p14:creationId xmlns:p14="http://schemas.microsoft.com/office/powerpoint/2010/main" val="3469433845"/>
      </p:ext>
    </p:extLst>
  </p:cSld>
  <p:clrMapOvr>
    <a:masterClrMapping/>
  </p:clrMapOvr>
  <p:transition advTm="169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8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8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8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853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8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8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8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8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8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0" grpId="0" animBg="1"/>
      <p:bldP spid="185351" grpId="0" animBg="1"/>
      <p:bldP spid="185352" grpId="0" animBg="1"/>
      <p:bldP spid="185353" grpId="0" animBg="1"/>
      <p:bldP spid="185354" grpId="0" animBg="1"/>
      <p:bldP spid="185355" grpId="0"/>
      <p:bldP spid="185371" grpId="0" animBg="1"/>
      <p:bldP spid="185372" grpId="0" animBg="1"/>
      <p:bldP spid="185373" grpId="0" animBg="1"/>
      <p:bldP spid="18537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Agnostic as to Type Signature of Q</a:t>
            </a:r>
            <a:endParaRPr lang="en-US" sz="4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339350" cy="493776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Base Generator for </a:t>
                </a:r>
                <a:r>
                  <a:rPr lang="en-US" dirty="0"/>
                  <a:t>Counting Queries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 </a:t>
                </a:r>
                <a:r>
                  <a:rPr lang="en-US" sz="1700" dirty="0" smtClean="0"/>
                  <a:t>[D.-Naor-Reingold-Rothblum-Vadhan’09] </a:t>
                </a:r>
              </a:p>
              <a:p>
                <a:pPr lvl="1"/>
                <a:r>
                  <a:rPr lang="en-US" dirty="0"/>
                  <a:t>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𝐿𝑎𝑝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f>
                      <m:fPr>
                        <m:type m:val="lin"/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i="1">
                                <a:latin typeface="Cambria Math"/>
                              </a:rPr>
                              <m:t>𝜅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𝜖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 smtClean="0">
                    <a:latin typeface="Comic Sans MS"/>
                  </a:rPr>
                  <a:t> </a:t>
                </a:r>
                <a:r>
                  <a:rPr lang="en-US" dirty="0" smtClean="0"/>
                  <a:t>noise for </a:t>
                </a:r>
                <a:r>
                  <a:rPr lang="en-US" dirty="0"/>
                  <a:t>all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queries</a:t>
                </a:r>
              </a:p>
              <a:p>
                <a:pPr lvl="2"/>
                <a:r>
                  <a:rPr lang="en-US" b="0" dirty="0" smtClean="0">
                    <a:solidFill>
                      <a:schemeClr val="tx2"/>
                    </a:solidFill>
                  </a:rPr>
                  <a:t>An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</a:rPr>
                  <a:t>-</a:t>
                </a:r>
                <a:r>
                  <a:rPr lang="en-US" dirty="0" err="1" smtClean="0">
                    <a:solidFill>
                      <a:schemeClr val="tx2"/>
                    </a:solidFill>
                  </a:rPr>
                  <a:t>dp</a:t>
                </a:r>
                <a:r>
                  <a:rPr lang="en-US" dirty="0" smtClean="0">
                    <a:solidFill>
                      <a:schemeClr val="tx2"/>
                    </a:solidFill>
                  </a:rPr>
                  <a:t> process for collecting a set S of responses</a:t>
                </a:r>
              </a:p>
              <a:p>
                <a:pPr lvl="1"/>
                <a:r>
                  <a:rPr lang="en-US" dirty="0" smtClean="0"/>
                  <a:t>Fit an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n 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log|U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|/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log|Q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| bit </a:t>
                </a:r>
                <a:r>
                  <a:rPr lang="en-US" dirty="0" smtClean="0"/>
                  <a:t>database to the set S; poly(|U|)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𝜖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</a:rPr>
                              <m:t>𝜅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-</a:t>
                </a:r>
                <a:r>
                  <a:rPr lang="en-US" dirty="0" smtClean="0"/>
                  <a:t>dp</a:t>
                </a:r>
                <a:endParaRPr lang="en-US" dirty="0"/>
              </a:p>
              <a:p>
                <a:endParaRPr lang="en-US" dirty="0" smtClean="0"/>
              </a:p>
              <a:p>
                <a:r>
                  <a:rPr lang="en-US" dirty="0" smtClean="0"/>
                  <a:t>Using a Base Generator for Arbitrary Real-Valued Queries</a:t>
                </a:r>
              </a:p>
              <a:p>
                <a:pPr lvl="1"/>
                <a:r>
                  <a:rPr lang="en-US" dirty="0"/>
                  <a:t>Use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𝐿𝑎𝑝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f>
                      <m:fPr>
                        <m:type m:val="lin"/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𝑘</m:t>
                            </m:r>
                            <m:r>
                              <a:rPr lang="en-US" i="1">
                                <a:latin typeface="Cambria Math"/>
                              </a:rPr>
                              <m:t>𝜅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/>
                          </a:rPr>
                          <m:t>𝜖</m:t>
                        </m:r>
                        <m:r>
                          <a:rPr lang="en-US" i="1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>
                    <a:latin typeface="Comic Sans MS"/>
                  </a:rPr>
                  <a:t> </a:t>
                </a:r>
                <a:r>
                  <a:rPr lang="en-US" dirty="0"/>
                  <a:t>noise for all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</a:rPr>
                      <m:t>𝑘</m:t>
                    </m:r>
                  </m:oMath>
                </a14:m>
                <a:r>
                  <a:rPr lang="en-US" dirty="0"/>
                  <a:t> queries</a:t>
                </a:r>
              </a:p>
              <a:p>
                <a:pPr lvl="2"/>
                <a:r>
                  <a:rPr lang="en-US" dirty="0">
                    <a:solidFill>
                      <a:schemeClr val="tx2"/>
                    </a:solidFill>
                  </a:rPr>
                  <a:t>An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2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>
                    <a:solidFill>
                      <a:schemeClr val="tx2"/>
                    </a:solidFill>
                  </a:rPr>
                  <a:t>-</a:t>
                </a:r>
                <a:r>
                  <a:rPr lang="en-US" dirty="0" err="1">
                    <a:solidFill>
                      <a:schemeClr val="tx2"/>
                    </a:solidFill>
                  </a:rPr>
                  <a:t>dp</a:t>
                </a:r>
                <a:r>
                  <a:rPr lang="en-US" dirty="0">
                    <a:solidFill>
                      <a:schemeClr val="tx2"/>
                    </a:solidFill>
                  </a:rPr>
                  <a:t> process for collecting a set S of responses</a:t>
                </a:r>
              </a:p>
              <a:p>
                <a:pPr lvl="1"/>
                <a:r>
                  <a:rPr lang="en-US" dirty="0" smtClean="0"/>
                  <a:t>Fit an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n-element</a:t>
                </a:r>
                <a:r>
                  <a:rPr lang="en-US" dirty="0" smtClean="0"/>
                  <a:t> database; exponential in |U|</a:t>
                </a:r>
                <a:endParaRPr lang="en-US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𝜖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</a:rPr>
                              <m:t>𝜅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-dp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339350" cy="4937760"/>
              </a:xfrm>
              <a:blipFill rotWithShape="1">
                <a:blip r:embed="rId3"/>
                <a:stretch>
                  <a:fillRect l="-585" t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7098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4800" dirty="0" smtClean="0">
                <a:solidFill>
                  <a:schemeClr val="accent1"/>
                </a:solidFill>
                <a:latin typeface="+mj-lt"/>
              </a:rPr>
              <a:t>Analyzing Privacy Loss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Know that “the epsilons and deltas add up”</a:t>
            </a:r>
          </a:p>
          <a:p>
            <a:pPr lvl="1"/>
            <a:r>
              <a:rPr lang="en-US" dirty="0" smtClean="0"/>
              <a:t>T invocations of Base Generator 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lang="en-US" baseline="-25000" dirty="0" smtClean="0"/>
              <a:t>base</a:t>
            </a:r>
            <a:r>
              <a:rPr lang="en-US" dirty="0" smtClean="0"/>
              <a:t> , </a:t>
            </a:r>
            <a:r>
              <a:rPr lang="en-US" dirty="0" smtClean="0">
                <a:latin typeface="cmmi10"/>
              </a:rPr>
              <a:t>±</a:t>
            </a:r>
            <a:r>
              <a:rPr lang="en-US" baseline="-25000" dirty="0" smtClean="0"/>
              <a:t>base</a:t>
            </a:r>
            <a:r>
              <a:rPr lang="en-US" dirty="0" smtClean="0"/>
              <a:t>) </a:t>
            </a:r>
          </a:p>
          <a:p>
            <a:pPr lvl="1"/>
            <a:r>
              <a:rPr lang="en-US" dirty="0" err="1" smtClean="0"/>
              <a:t>Tk</a:t>
            </a:r>
            <a:r>
              <a:rPr lang="en-US" dirty="0" smtClean="0"/>
              <a:t> samples from distributions (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lang="en-US" baseline="-25000" dirty="0" smtClean="0"/>
              <a:t>sample</a:t>
            </a:r>
            <a:r>
              <a:rPr lang="en-US" dirty="0" smtClean="0"/>
              <a:t>, </a:t>
            </a:r>
            <a:r>
              <a:rPr lang="en-US" dirty="0" smtClean="0">
                <a:latin typeface="cmmi10"/>
              </a:rPr>
              <a:t>±</a:t>
            </a:r>
            <a:r>
              <a:rPr lang="en-US" baseline="-25000" dirty="0" smtClean="0"/>
              <a:t>sample</a:t>
            </a:r>
            <a:r>
              <a:rPr lang="en-US" dirty="0" smtClean="0"/>
              <a:t>) </a:t>
            </a:r>
          </a:p>
          <a:p>
            <a:pPr lvl="2"/>
            <a:r>
              <a:rPr lang="en-US" sz="2300" dirty="0" smtClean="0"/>
              <a:t>k each from </a:t>
            </a:r>
            <a:r>
              <a:rPr lang="en-US" sz="2800" dirty="0" smtClean="0">
                <a:latin typeface="Monotype Corsiva" pitchFamily="66" charset="0"/>
              </a:rPr>
              <a:t>D</a:t>
            </a:r>
            <a:r>
              <a:rPr lang="en-US" sz="2300" baseline="-25000" dirty="0" smtClean="0"/>
              <a:t>1</a:t>
            </a:r>
            <a:r>
              <a:rPr lang="en-US" sz="2300" dirty="0" smtClean="0"/>
              <a:t>, … , </a:t>
            </a:r>
            <a:r>
              <a:rPr lang="en-US" sz="2800" dirty="0" smtClean="0">
                <a:latin typeface="Monotype Corsiva" pitchFamily="66" charset="0"/>
              </a:rPr>
              <a:t>D</a:t>
            </a:r>
            <a:r>
              <a:rPr lang="en-US" sz="2300" baseline="-25000" dirty="0" smtClean="0"/>
              <a:t>T</a:t>
            </a:r>
          </a:p>
          <a:p>
            <a:pPr lvl="2"/>
            <a:r>
              <a:rPr lang="en-US" sz="2300" dirty="0" smtClean="0"/>
              <a:t>Fair because samples in iteration t are mutually independent and distribution being sampled depends only on A</a:t>
            </a:r>
            <a:r>
              <a:rPr lang="en-US" sz="2300" baseline="-25000" dirty="0" smtClean="0"/>
              <a:t>1</a:t>
            </a:r>
            <a:r>
              <a:rPr lang="en-US" sz="2300" dirty="0" smtClean="0"/>
              <a:t>, …, A</a:t>
            </a:r>
            <a:r>
              <a:rPr lang="en-US" sz="2300" baseline="-25000" dirty="0" smtClean="0"/>
              <a:t> t-1 </a:t>
            </a:r>
            <a:r>
              <a:rPr lang="en-US" sz="2300" dirty="0" smtClean="0"/>
              <a:t>(public)</a:t>
            </a:r>
            <a:endParaRPr lang="en-US" sz="2300" baseline="-25000" dirty="0" smtClean="0"/>
          </a:p>
          <a:p>
            <a:r>
              <a:rPr lang="en-US" dirty="0" smtClean="0"/>
              <a:t>Improve on (T 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lang="en-US" baseline="-25000" dirty="0" smtClean="0"/>
              <a:t>base</a:t>
            </a:r>
            <a:r>
              <a:rPr lang="en-US" dirty="0" smtClean="0"/>
              <a:t> + </a:t>
            </a:r>
            <a:r>
              <a:rPr lang="en-US" dirty="0" err="1" smtClean="0"/>
              <a:t>Tk</a:t>
            </a:r>
            <a:r>
              <a:rPr lang="en-US" dirty="0" smtClean="0"/>
              <a:t> 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</a:t>
            </a:r>
            <a:r>
              <a:rPr lang="en-US" baseline="-25000" dirty="0" smtClean="0"/>
              <a:t>sample</a:t>
            </a:r>
            <a:r>
              <a:rPr lang="en-US" dirty="0" smtClean="0"/>
              <a:t> , </a:t>
            </a:r>
            <a:r>
              <a:rPr lang="en-US" dirty="0" err="1" smtClean="0"/>
              <a:t>T</a:t>
            </a:r>
            <a:r>
              <a:rPr lang="en-US" dirty="0" err="1" smtClean="0">
                <a:latin typeface="cmmi10"/>
              </a:rPr>
              <a:t>±</a:t>
            </a:r>
            <a:r>
              <a:rPr lang="en-US" baseline="-25000" dirty="0" err="1" smtClean="0"/>
              <a:t>base</a:t>
            </a:r>
            <a:r>
              <a:rPr lang="en-US" baseline="-25000" dirty="0" smtClean="0"/>
              <a:t> </a:t>
            </a:r>
            <a:r>
              <a:rPr lang="en-US" dirty="0" smtClean="0"/>
              <a:t>+</a:t>
            </a:r>
            <a:r>
              <a:rPr lang="en-US" dirty="0" err="1" smtClean="0"/>
              <a:t>Tk</a:t>
            </a:r>
            <a:r>
              <a:rPr lang="en-US" dirty="0" smtClean="0"/>
              <a:t> </a:t>
            </a:r>
            <a:r>
              <a:rPr lang="en-US" dirty="0" smtClean="0">
                <a:latin typeface="cmmi10"/>
              </a:rPr>
              <a:t>±</a:t>
            </a:r>
            <a:r>
              <a:rPr lang="en-US" baseline="-25000" dirty="0" smtClean="0"/>
              <a:t>sample</a:t>
            </a:r>
            <a:r>
              <a:rPr lang="en-US" dirty="0" smtClean="0"/>
              <a:t>)-</a:t>
            </a:r>
            <a:r>
              <a:rPr lang="en-US" dirty="0" err="1" smtClean="0"/>
              <a:t>dp</a:t>
            </a:r>
            <a:r>
              <a:rPr lang="en-US" dirty="0"/>
              <a:t> </a:t>
            </a:r>
            <a:r>
              <a:rPr lang="en-US" dirty="0" smtClean="0"/>
              <a:t>via composition theorem</a:t>
            </a:r>
          </a:p>
        </p:txBody>
      </p:sp>
    </p:spTree>
    <p:extLst>
      <p:ext uri="{BB962C8B-B14F-4D97-AF65-F5344CB8AC3E}">
        <p14:creationId xmlns:p14="http://schemas.microsoft.com/office/powerpoint/2010/main" val="271715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Agnostic as to Type Signature of Q</a:t>
            </a:r>
            <a:endParaRPr lang="en-US" sz="40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339350" cy="493776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Base Generator for </a:t>
                </a:r>
                <a:r>
                  <a:rPr lang="en-US" dirty="0"/>
                  <a:t>Counting Queries</a:t>
                </a:r>
                <a:r>
                  <a:rPr lang="en-US" sz="2000" dirty="0"/>
                  <a:t> </a:t>
                </a:r>
                <a:r>
                  <a:rPr lang="en-US" sz="2000" dirty="0" smtClean="0"/>
                  <a:t> </a:t>
                </a:r>
                <a:r>
                  <a:rPr lang="en-US" sz="1700" dirty="0" smtClean="0"/>
                  <a:t>[D.-Naor-Reingold-Rothblum-Vadhan’09] </a:t>
                </a:r>
              </a:p>
              <a:p>
                <a:pPr lvl="1"/>
                <a:r>
                  <a:rPr lang="en-US" dirty="0"/>
                  <a:t>Use Lap((</a:t>
                </a:r>
                <a:r>
                  <a:rPr lang="en-US" dirty="0" smtClean="0"/>
                  <a:t>k</a:t>
                </a:r>
                <a:r>
                  <a:rPr lang="en-US" dirty="0" smtClean="0">
                    <a:latin typeface="Calibri" pitchFamily="34" charset="0"/>
                    <a:cs typeface="Calibri" pitchFamily="34" charset="0"/>
                  </a:rPr>
                  <a:t>∙</a:t>
                </a:r>
                <a:r>
                  <a:rPr lang="en-US" dirty="0" smtClean="0">
                    <a:latin typeface="cmmi10"/>
                  </a:rPr>
                  <a:t>∙</a:t>
                </a:r>
                <a:r>
                  <a:rPr lang="en-US" dirty="0" smtClean="0"/>
                  <a:t>)</a:t>
                </a:r>
                <a:r>
                  <a:rPr lang="en-US" baseline="30000" dirty="0" smtClean="0"/>
                  <a:t>1/2</a:t>
                </a:r>
                <a:r>
                  <a:rPr lang="en-US" dirty="0" smtClean="0">
                    <a:latin typeface="Comic Sans MS"/>
                  </a:rPr>
                  <a:t>/</a:t>
                </a:r>
                <a:r>
                  <a:rPr lang="en-US" dirty="0" smtClean="0">
                    <a:latin typeface="Symbol" pitchFamily="18" charset="2"/>
                    <a:sym typeface="Symbol" pitchFamily="18" charset="2"/>
                  </a:rPr>
                  <a:t></a:t>
                </a:r>
                <a:r>
                  <a:rPr lang="en-US" dirty="0">
                    <a:latin typeface="Comic Sans MS"/>
                  </a:rPr>
                  <a:t>) </a:t>
                </a:r>
                <a:r>
                  <a:rPr lang="en-US" dirty="0"/>
                  <a:t>for all k </a:t>
                </a:r>
                <a:r>
                  <a:rPr lang="en-US" dirty="0" smtClean="0"/>
                  <a:t>queries</a:t>
                </a:r>
              </a:p>
              <a:p>
                <a:pPr lvl="2"/>
                <a:r>
                  <a:rPr lang="en-US" b="0" dirty="0" smtClean="0">
                    <a:solidFill>
                      <a:srgbClr val="FF0000"/>
                    </a:solidFill>
                  </a:rPr>
                  <a:t>An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 smtClean="0">
                    <a:solidFill>
                      <a:srgbClr val="FF0000"/>
                    </a:solidFill>
                  </a:rPr>
                  <a:t>-</a:t>
                </a:r>
                <a:r>
                  <a:rPr lang="en-US" dirty="0" err="1" smtClean="0">
                    <a:solidFill>
                      <a:srgbClr val="FF0000"/>
                    </a:solidFill>
                  </a:rPr>
                  <a:t>dp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 process for collecting a set S of responses</a:t>
                </a:r>
              </a:p>
              <a:p>
                <a:pPr lvl="1"/>
                <a:r>
                  <a:rPr lang="en-US" dirty="0" smtClean="0"/>
                  <a:t>Fit an n </a:t>
                </a:r>
                <a:r>
                  <a:rPr lang="en-US" dirty="0" err="1" smtClean="0"/>
                  <a:t>log|X</a:t>
                </a:r>
                <a:r>
                  <a:rPr lang="en-US" dirty="0" smtClean="0"/>
                  <a:t>|/</a:t>
                </a:r>
                <a:r>
                  <a:rPr lang="en-US" dirty="0" err="1" smtClean="0"/>
                  <a:t>log|Q</a:t>
                </a:r>
                <a:r>
                  <a:rPr lang="en-US" dirty="0" smtClean="0"/>
                  <a:t>| bit database to the set S</a:t>
                </a:r>
                <a:endParaRPr lang="en-US" dirty="0"/>
              </a:p>
              <a:p>
                <a:pPr lvl="1"/>
                <a:r>
                  <a:rPr lang="en-US" dirty="0" smtClean="0">
                    <a:solidFill>
                      <a:srgbClr val="F125BC"/>
                    </a:solidFill>
                  </a:rPr>
                  <a:t>Yields error  Õ( (</a:t>
                </a:r>
                <a:r>
                  <a:rPr lang="en-US" dirty="0" err="1" smtClean="0">
                    <a:solidFill>
                      <a:srgbClr val="F125BC"/>
                    </a:solidFill>
                    <a:latin typeface="Arial Narrow"/>
                  </a:rPr>
                  <a:t>log|Q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| </a:t>
                </a:r>
                <a:r>
                  <a:rPr lang="en-US" dirty="0" smtClean="0">
                    <a:solidFill>
                      <a:srgbClr val="F125BC"/>
                    </a:solidFill>
                    <a:latin typeface="cmsy10"/>
                  </a:rPr>
                  <a:t>¢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 </a:t>
                </a:r>
                <a:r>
                  <a:rPr lang="en-US" dirty="0" smtClean="0">
                    <a:solidFill>
                      <a:srgbClr val="F125BC"/>
                    </a:solidFill>
                    <a:latin typeface="cmmi10"/>
                  </a:rPr>
                  <a:t>∙</a:t>
                </a:r>
                <a:r>
                  <a:rPr lang="en-US" baseline="30000" dirty="0" smtClean="0">
                    <a:solidFill>
                      <a:srgbClr val="F125BC"/>
                    </a:solidFill>
                  </a:rPr>
                  <a:t>3/2 </a:t>
                </a:r>
                <a:r>
                  <a:rPr lang="en-US" dirty="0" smtClean="0">
                    <a:solidFill>
                      <a:srgbClr val="F125BC"/>
                    </a:solidFill>
                    <a:latin typeface="cmsy10"/>
                  </a:rPr>
                  <a:t>¢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 </a:t>
                </a:r>
                <a:r>
                  <a:rPr lang="en-US" dirty="0" smtClean="0">
                    <a:solidFill>
                      <a:srgbClr val="F125BC"/>
                    </a:solidFill>
                    <a:latin typeface="Arial Narrow"/>
                  </a:rPr>
                  <a:t>log</a:t>
                </a:r>
                <a:r>
                  <a:rPr lang="en-US" baseline="30000" dirty="0" smtClean="0">
                    <a:solidFill>
                      <a:srgbClr val="F125BC"/>
                    </a:solidFill>
                    <a:latin typeface="Arial Narrow"/>
                  </a:rPr>
                  <a:t>1/2</a:t>
                </a:r>
                <a:r>
                  <a:rPr lang="en-US" dirty="0" smtClean="0">
                    <a:solidFill>
                      <a:srgbClr val="F125BC"/>
                    </a:solidFill>
                    <a:latin typeface="Arial Narrow"/>
                  </a:rPr>
                  <a:t>|X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| </a:t>
                </a:r>
                <a:r>
                  <a:rPr lang="el-GR" dirty="0" smtClean="0">
                    <a:solidFill>
                      <a:srgbClr val="F125BC"/>
                    </a:solidFill>
                    <a:latin typeface="Comic Sans MS"/>
                  </a:rPr>
                  <a:t>√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n) / </a:t>
                </a:r>
                <a:r>
                  <a:rPr lang="en-US" dirty="0" smtClean="0">
                    <a:solidFill>
                      <a:srgbClr val="F125BC"/>
                    </a:solidFill>
                    <a:latin typeface="Symbol" pitchFamily="18" charset="2"/>
                    <a:sym typeface="Symbol" pitchFamily="18" charset="2"/>
                  </a:rPr>
                  <a:t>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/>
                      </a:rPr>
                      <m:t>(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/>
                      </a:rPr>
                      <m:t>𝜖</m:t>
                    </m:r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/>
                      </a:rPr>
                      <m:t>,</m:t>
                    </m:r>
                    <m:func>
                      <m:funcPr>
                        <m:ctrlPr>
                          <a:rPr lang="en-US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𝜅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solidFill>
                          <a:schemeClr val="tx2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chemeClr val="tx2"/>
                    </a:solidFill>
                  </a:rPr>
                  <a:t>-dp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Using a Base Generator for Arbitrary Real-Valued Queries</a:t>
                </a:r>
              </a:p>
              <a:p>
                <a:pPr lvl="1"/>
                <a:r>
                  <a:rPr lang="en-US" dirty="0"/>
                  <a:t>Use Lap((k</a:t>
                </a:r>
                <a:r>
                  <a:rPr lang="en-US" dirty="0">
                    <a:latin typeface="Calibri" pitchFamily="34" charset="0"/>
                    <a:cs typeface="Calibri" pitchFamily="34" charset="0"/>
                  </a:rPr>
                  <a:t>∙</a:t>
                </a:r>
                <a:r>
                  <a:rPr lang="en-US" dirty="0">
                    <a:latin typeface="cmmi10"/>
                  </a:rPr>
                  <a:t>∙</a:t>
                </a:r>
                <a:r>
                  <a:rPr lang="en-US" dirty="0"/>
                  <a:t>)</a:t>
                </a:r>
                <a:r>
                  <a:rPr lang="en-US" baseline="30000" dirty="0"/>
                  <a:t>1/2 </a:t>
                </a:r>
                <a:r>
                  <a:rPr lang="el-GR" dirty="0">
                    <a:latin typeface="Comic Sans MS"/>
                  </a:rPr>
                  <a:t>ρ</a:t>
                </a:r>
                <a:r>
                  <a:rPr lang="en-US" dirty="0">
                    <a:latin typeface="Comic Sans MS"/>
                  </a:rPr>
                  <a:t>/</a:t>
                </a:r>
                <a:r>
                  <a:rPr lang="en-US" dirty="0">
                    <a:latin typeface="Symbol" pitchFamily="18" charset="2"/>
                    <a:sym typeface="Symbol" pitchFamily="18" charset="2"/>
                  </a:rPr>
                  <a:t></a:t>
                </a:r>
                <a:r>
                  <a:rPr lang="en-US" dirty="0">
                    <a:latin typeface="Comic Sans MS"/>
                  </a:rPr>
                  <a:t>) </a:t>
                </a:r>
                <a:r>
                  <a:rPr lang="en-US" dirty="0"/>
                  <a:t>for all k </a:t>
                </a:r>
                <a:r>
                  <a:rPr lang="en-US" dirty="0" smtClean="0"/>
                  <a:t>queries</a:t>
                </a:r>
              </a:p>
              <a:p>
                <a:pPr lvl="2"/>
                <a:r>
                  <a:rPr lang="en-US" dirty="0">
                    <a:solidFill>
                      <a:srgbClr val="FF0000"/>
                    </a:solidFill>
                  </a:rPr>
                  <a:t>An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-</a:t>
                </a:r>
                <a:r>
                  <a:rPr lang="en-US" dirty="0" err="1">
                    <a:solidFill>
                      <a:srgbClr val="FF0000"/>
                    </a:solidFill>
                  </a:rPr>
                  <a:t>dp</a:t>
                </a:r>
                <a:r>
                  <a:rPr lang="en-US" dirty="0">
                    <a:solidFill>
                      <a:srgbClr val="FF0000"/>
                    </a:solidFill>
                  </a:rPr>
                  <a:t> process for collecting a set S of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responses</a:t>
                </a:r>
                <a:endParaRPr lang="en-US" dirty="0"/>
              </a:p>
              <a:p>
                <a:pPr lvl="1"/>
                <a:r>
                  <a:rPr lang="en-US" dirty="0" smtClean="0"/>
                  <a:t>Enumerate over all |</a:t>
                </a:r>
                <a:r>
                  <a:rPr lang="en-US" dirty="0" err="1" smtClean="0">
                    <a:latin typeface="Arial Narrow"/>
                  </a:rPr>
                  <a:t>X|</a:t>
                </a:r>
                <a:r>
                  <a:rPr lang="en-US" baseline="30000" dirty="0" err="1" smtClean="0">
                    <a:latin typeface="Arial Narrow"/>
                  </a:rPr>
                  <a:t>n</a:t>
                </a:r>
                <a:r>
                  <a:rPr lang="en-US" dirty="0" smtClean="0"/>
                  <a:t> databases of size n, looking for a good fit </a:t>
                </a:r>
              </a:p>
              <a:p>
                <a:pPr lvl="1"/>
                <a:r>
                  <a:rPr lang="en-US" dirty="0" smtClean="0">
                    <a:solidFill>
                      <a:srgbClr val="F125BC"/>
                    </a:solidFill>
                  </a:rPr>
                  <a:t>Yields error  Õ( (</a:t>
                </a:r>
                <a:r>
                  <a:rPr lang="el-GR" dirty="0" smtClean="0">
                    <a:solidFill>
                      <a:srgbClr val="F125BC"/>
                    </a:solidFill>
                    <a:latin typeface="Comic Sans MS"/>
                  </a:rPr>
                  <a:t>ρ 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log</a:t>
                </a:r>
                <a:r>
                  <a:rPr lang="en-US" baseline="30000" dirty="0" smtClean="0">
                    <a:solidFill>
                      <a:srgbClr val="F125BC"/>
                    </a:solidFill>
                  </a:rPr>
                  <a:t>3/2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|Q|</a:t>
                </a:r>
                <a:r>
                  <a:rPr lang="en-US" dirty="0" smtClean="0">
                    <a:solidFill>
                      <a:srgbClr val="F125BC"/>
                    </a:solidFill>
                    <a:latin typeface="cmsy10"/>
                  </a:rPr>
                  <a:t> ¢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 </a:t>
                </a:r>
                <a:r>
                  <a:rPr lang="en-US" dirty="0" smtClean="0">
                    <a:solidFill>
                      <a:srgbClr val="F125BC"/>
                    </a:solidFill>
                    <a:latin typeface="cmmi10"/>
                  </a:rPr>
                  <a:t>∙</a:t>
                </a:r>
                <a:r>
                  <a:rPr lang="en-US" baseline="30000" dirty="0" smtClean="0">
                    <a:solidFill>
                      <a:srgbClr val="F125BC"/>
                    </a:solidFill>
                  </a:rPr>
                  <a:t>3/2 </a:t>
                </a:r>
                <a:r>
                  <a:rPr lang="en-US" dirty="0" smtClean="0">
                    <a:solidFill>
                      <a:srgbClr val="F125BC"/>
                    </a:solidFill>
                    <a:latin typeface="cmsy10"/>
                  </a:rPr>
                  <a:t>¢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 log</a:t>
                </a:r>
                <a:r>
                  <a:rPr lang="en-US" baseline="30000" dirty="0" smtClean="0">
                    <a:solidFill>
                      <a:srgbClr val="F125BC"/>
                    </a:solidFill>
                  </a:rPr>
                  <a:t>1/2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|X| </a:t>
                </a:r>
                <a:r>
                  <a:rPr lang="el-GR" dirty="0" smtClean="0">
                    <a:solidFill>
                      <a:srgbClr val="F125BC"/>
                    </a:solidFill>
                    <a:latin typeface="Comic Sans MS"/>
                  </a:rPr>
                  <a:t>√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n) / </a:t>
                </a:r>
                <a:r>
                  <a:rPr lang="en-US" dirty="0" smtClean="0">
                    <a:solidFill>
                      <a:srgbClr val="F125BC"/>
                    </a:solidFill>
                    <a:latin typeface="Symbol" pitchFamily="18" charset="2"/>
                    <a:sym typeface="Symbol" pitchFamily="18" charset="2"/>
                  </a:rPr>
                  <a:t></a:t>
                </a:r>
                <a:r>
                  <a:rPr lang="en-US" dirty="0" smtClean="0">
                    <a:solidFill>
                      <a:srgbClr val="F125BC"/>
                    </a:solidFill>
                  </a:rPr>
                  <a:t>)</a:t>
                </a:r>
              </a:p>
              <a:p>
                <a:pPr lvl="1">
                  <a:buClr>
                    <a:srgbClr val="9FB8CD"/>
                  </a:buClr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464653"/>
                        </a:solidFill>
                        <a:latin typeface="Cambria Math"/>
                      </a:rPr>
                      <m:t>(</m:t>
                    </m:r>
                    <m:r>
                      <a:rPr lang="en-US" i="1">
                        <a:solidFill>
                          <a:srgbClr val="464653"/>
                        </a:solidFill>
                        <a:latin typeface="Cambria Math"/>
                      </a:rPr>
                      <m:t>𝜖</m:t>
                    </m:r>
                    <m:r>
                      <a:rPr lang="en-US" i="1">
                        <a:solidFill>
                          <a:srgbClr val="464653"/>
                        </a:solidFill>
                        <a:latin typeface="Cambria Math"/>
                      </a:rPr>
                      <m:t>,</m:t>
                    </m:r>
                    <m:func>
                      <m:funcPr>
                        <m:ctrlPr>
                          <a:rPr lang="en-US" i="1">
                            <a:solidFill>
                              <a:srgbClr val="464653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464653"/>
                            </a:solidFill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solidFill>
                                  <a:srgbClr val="464653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464653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solidFill>
                                  <a:srgbClr val="464653"/>
                                </a:solidFill>
                                <a:latin typeface="Cambria Math"/>
                              </a:rPr>
                              <m:t>𝜅</m:t>
                            </m:r>
                          </m:e>
                        </m:d>
                      </m:e>
                    </m:func>
                    <m:r>
                      <a:rPr lang="en-US" i="1">
                        <a:solidFill>
                          <a:srgbClr val="464653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srgbClr val="464653"/>
                    </a:solidFill>
                  </a:rPr>
                  <a:t>-</a:t>
                </a:r>
                <a:r>
                  <a:rPr lang="en-US" dirty="0" smtClean="0">
                    <a:solidFill>
                      <a:srgbClr val="464653"/>
                    </a:solidFill>
                  </a:rPr>
                  <a:t>dp</a:t>
                </a:r>
                <a:endParaRPr lang="en-US" dirty="0" smtClean="0">
                  <a:solidFill>
                    <a:srgbClr val="F125BC"/>
                  </a:solidFill>
                </a:endParaRP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339350" cy="4937760"/>
              </a:xfrm>
              <a:blipFill rotWithShape="1">
                <a:blip r:embed="rId3"/>
                <a:stretch>
                  <a:fillRect l="-439" t="-16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2481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83453883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2/3</m:t>
                                  </m:r>
                                </m:sup>
                              </m:sSup>
                            </m:oMath>
                          </a14:m>
                          <a:endParaRPr lang="en-US" baseline="0" dirty="0" smtClean="0"/>
                        </a:p>
                        <a:p>
                          <a:pPr algn="ctr"/>
                          <a:r>
                            <a:rPr lang="en-US" baseline="0" dirty="0" smtClean="0"/>
                            <a:t>[Blum-Ligett-Roth’08]</a:t>
                          </a:r>
                        </a:p>
                        <a:p>
                          <a:pPr algn="ctr"/>
                          <a:r>
                            <a:rPr lang="en-US" baseline="0" dirty="0" smtClean="0"/>
                            <a:t>Runtime Exponential in |U|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𝜖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,0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/>
                            <a:t>-dp</a:t>
                          </a:r>
                        </a:p>
                        <a:p>
                          <a:pPr algn="ctr"/>
                          <a:endParaRPr lang="en-US" baseline="0" dirty="0" smtClean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[D.-Rothblum-Vadhan‘10]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Runtime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Exp</a:t>
                          </a:r>
                          <a:r>
                            <a:rPr lang="en-US" baseline="0" dirty="0" smtClean="0"/>
                            <a:t>(|U|)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[Hardt-Rothblum’10]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aseline="0" dirty="0" smtClean="0"/>
                            <a:t>Runtime Polynomial in |U|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59010058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45110" r="-71070" b="-889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000" t="-45110" b="-88959"/>
                          </a:stretch>
                        </a:blipFill>
                      </a:tcPr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163121" r="-710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91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Caveat: Omitting </a:t>
            </a:r>
            <a:r>
              <a:rPr lang="en-US" dirty="0" err="1" smtClean="0"/>
              <a:t>polylog</a:t>
            </a:r>
            <a:r>
              <a:rPr lang="en-US" dirty="0" smtClean="0"/>
              <a:t>(various things, some of them big) terms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Error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1/2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algn="ctr"/>
                <a:r>
                  <a:rPr lang="en-US" dirty="0" smtClean="0"/>
                  <a:t>[</a:t>
                </a:r>
                <a:r>
                  <a:rPr lang="en-US" dirty="0" err="1" smtClean="0"/>
                  <a:t>Hardt-Rothblum</a:t>
                </a:r>
                <a:r>
                  <a:rPr lang="en-US" dirty="0" smtClean="0"/>
                  <a:t>]</a:t>
                </a:r>
                <a:endParaRPr lang="en-US" dirty="0"/>
              </a:p>
              <a:p>
                <a:pPr algn="ctr"/>
                <a:r>
                  <a:rPr lang="en-US" dirty="0"/>
                  <a:t>Runtime </a:t>
                </a:r>
                <a:r>
                  <a:rPr lang="en-US" dirty="0" err="1" smtClean="0"/>
                  <a:t>Exp</a:t>
                </a:r>
                <a:r>
                  <a:rPr lang="en-US" dirty="0" smtClean="0"/>
                  <a:t>(|U|)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blipFill rotWithShape="1">
                <a:blip r:embed="rId4"/>
                <a:stretch>
                  <a:fillRect t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4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4400" dirty="0" smtClean="0">
                    <a:solidFill>
                      <a:schemeClr val="accent1"/>
                    </a:solidFill>
                  </a:rPr>
                  <a:t>Non-Trivial Accuracy with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(1,</m:t>
                    </m:r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𝛿</m:t>
                    </m:r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4400" dirty="0" smtClean="0">
                    <a:solidFill>
                      <a:schemeClr val="accent1"/>
                    </a:solidFill>
                  </a:rPr>
                  <a:t>-DP</a:t>
                </a:r>
                <a:endParaRPr lang="en-US" sz="4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2963" b="-28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923525" y="1904390"/>
            <a:ext cx="1905000" cy="1447800"/>
            <a:chOff x="1152" y="1008"/>
            <a:chExt cx="1200" cy="912"/>
          </a:xfrm>
          <a:solidFill>
            <a:srgbClr val="CC66FF"/>
          </a:solidFill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17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9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Oval 10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6315475" y="1904390"/>
            <a:ext cx="1905000" cy="1447800"/>
            <a:chOff x="1152" y="1008"/>
            <a:chExt cx="1200" cy="912"/>
          </a:xfrm>
          <a:solidFill>
            <a:srgbClr val="00B0F0"/>
          </a:solidFill>
        </p:grpSpPr>
        <p:grpSp>
          <p:nvGrpSpPr>
            <p:cNvPr id="28" name="Group 27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40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46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4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9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30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36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32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Oval 3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Oval 3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6341" y="3846957"/>
                <a:ext cx="2983509" cy="964623"/>
              </a:xfrm>
              <a:prstGeom prst="rect">
                <a:avLst/>
              </a:prstGeom>
              <a:gradFill flip="none" rotWithShape="1">
                <a:gsLst>
                  <a:gs pos="0">
                    <a:srgbClr val="CC66FF">
                      <a:tint val="66000"/>
                      <a:satMod val="160000"/>
                    </a:srgbClr>
                  </a:gs>
                  <a:gs pos="50000">
                    <a:srgbClr val="CC66FF">
                      <a:tint val="44500"/>
                      <a:satMod val="160000"/>
                    </a:srgbClr>
                  </a:gs>
                  <a:gs pos="100000">
                    <a:srgbClr val="CC66FF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Stateless Mechanism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𝑂</m:t>
                          </m:r>
                        </m:e>
                      </m:acc>
                      <m:r>
                        <a:rPr lang="en-US" sz="2800" b="0" i="1" dirty="0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1" y="3846957"/>
                <a:ext cx="2983509" cy="964623"/>
              </a:xfrm>
              <a:prstGeom prst="rect">
                <a:avLst/>
              </a:prstGeom>
              <a:blipFill rotWithShape="1">
                <a:blip r:embed="rId3"/>
                <a:stretch>
                  <a:fillRect l="-4294" t="-6329" r="-2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840359" y="3857473"/>
                <a:ext cx="2836033" cy="954107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/>
                  <a:t>Statefull</a:t>
                </a:r>
                <a:r>
                  <a:rPr lang="en-US" sz="2800" dirty="0" smtClean="0"/>
                  <a:t> Mechanism</a:t>
                </a:r>
                <a:endParaRPr lang="en-US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exp</m:t>
                      </m:r>
                      <m:r>
                        <a:rPr lang="en-US" sz="2800" b="0" i="1" smtClean="0">
                          <a:latin typeface="Cambria Math"/>
                        </a:rPr>
                        <m:t>⁡(</m:t>
                      </m:r>
                      <m:r>
                        <a:rPr lang="en-US" sz="2800" b="0" i="1" smtClean="0">
                          <a:latin typeface="Cambria Math"/>
                        </a:rPr>
                        <m:t>𝑛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0359" y="3857473"/>
                <a:ext cx="2836033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4301" t="-6410" r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2498130" y="5118820"/>
                <a:ext cx="4147740" cy="1344175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  <a:tint val="66000"/>
                      <a:satMod val="1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tint val="66000"/>
                      <a:satMod val="1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tint val="66000"/>
                      <a:satMod val="16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/>
                  <a:t>Barrier 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sz="3200" b="0" i="1" smtClean="0">
                            <a:latin typeface="Cambria Math"/>
                          </a:rPr>
                          <m:t>|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𝑈</m:t>
                        </m:r>
                        <m:r>
                          <a:rPr lang="en-US" sz="3200" b="0" i="1" smtClean="0">
                            <a:latin typeface="Cambria Math"/>
                          </a:rPr>
                          <m:t>|</m:t>
                        </m:r>
                      </m:e>
                    </m:func>
                  </m:oMath>
                </a14:m>
                <a:r>
                  <a:rPr lang="en-US" sz="3200" dirty="0" smtClean="0"/>
                  <a:t> </a:t>
                </a:r>
              </a:p>
              <a:p>
                <a:pPr algn="ctr"/>
                <a:r>
                  <a:rPr lang="en-US" sz="2000" dirty="0" smtClean="0"/>
                  <a:t>[D.,</a:t>
                </a:r>
                <a:r>
                  <a:rPr lang="en-US" sz="2000" dirty="0" err="1" smtClean="0"/>
                  <a:t>Naor,Vadhan</a:t>
                </a:r>
                <a:r>
                  <a:rPr lang="en-US" sz="2000" dirty="0" smtClean="0"/>
                  <a:t>]</a:t>
                </a:r>
                <a:endParaRPr lang="en-US" sz="2000" dirty="0"/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130" y="5118820"/>
                <a:ext cx="4147740" cy="1344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Connector 53"/>
          <p:cNvCxnSpPr/>
          <p:nvPr/>
        </p:nvCxnSpPr>
        <p:spPr>
          <a:xfrm>
            <a:off x="4533595" y="1316725"/>
            <a:ext cx="38405" cy="337964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7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4400" dirty="0" smtClean="0">
                    <a:solidFill>
                      <a:schemeClr val="accent1"/>
                    </a:solidFill>
                  </a:rPr>
                  <a:t>Non-Trivial Accuracy with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(1,</m:t>
                    </m:r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𝛿</m:t>
                    </m:r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4400" dirty="0" smtClean="0">
                    <a:solidFill>
                      <a:schemeClr val="accent1"/>
                    </a:solidFill>
                  </a:rPr>
                  <a:t>-DP</a:t>
                </a:r>
                <a:endParaRPr lang="en-US" sz="4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2963" b="-28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591660" y="2365250"/>
            <a:ext cx="1905000" cy="1447800"/>
            <a:chOff x="1152" y="1008"/>
            <a:chExt cx="1200" cy="912"/>
          </a:xfrm>
          <a:solidFill>
            <a:srgbClr val="FF0066"/>
          </a:solidFill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17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9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Oval 10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6315475" y="1904390"/>
            <a:ext cx="1905000" cy="1447800"/>
            <a:chOff x="1152" y="1008"/>
            <a:chExt cx="1200" cy="912"/>
          </a:xfrm>
          <a:solidFill>
            <a:srgbClr val="00B0F0"/>
          </a:solidFill>
        </p:grpSpPr>
        <p:grpSp>
          <p:nvGrpSpPr>
            <p:cNvPr id="28" name="Group 27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40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46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4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9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30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36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32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Oval 3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Oval 3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6341" y="3846957"/>
                <a:ext cx="3554178" cy="964623"/>
              </a:xfrm>
              <a:prstGeom prst="rect">
                <a:avLst/>
              </a:prstGeom>
              <a:gradFill flip="none" rotWithShape="1">
                <a:gsLst>
                  <a:gs pos="0">
                    <a:srgbClr val="CC66FF">
                      <a:tint val="66000"/>
                      <a:satMod val="160000"/>
                    </a:srgbClr>
                  </a:gs>
                  <a:gs pos="50000">
                    <a:srgbClr val="CC66FF">
                      <a:tint val="44500"/>
                      <a:satMod val="160000"/>
                    </a:srgbClr>
                  </a:gs>
                  <a:gs pos="100000">
                    <a:srgbClr val="CC66FF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 smtClean="0"/>
                  <a:t>Independent</a:t>
                </a:r>
                <a:r>
                  <a:rPr lang="en-US" sz="2800" dirty="0" smtClean="0"/>
                  <a:t> Mechanisms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𝑂</m:t>
                          </m:r>
                        </m:e>
                      </m:acc>
                      <m:r>
                        <a:rPr lang="en-US" sz="2800" b="0" i="1" dirty="0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1" y="3846957"/>
                <a:ext cx="3554178" cy="964623"/>
              </a:xfrm>
              <a:prstGeom prst="rect">
                <a:avLst/>
              </a:prstGeom>
              <a:blipFill rotWithShape="1">
                <a:blip r:embed="rId3"/>
                <a:stretch>
                  <a:fillRect l="-3602" t="-6329" r="-2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840359" y="3857473"/>
                <a:ext cx="2836033" cy="954107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/>
                  <a:t>Statefull</a:t>
                </a:r>
                <a:r>
                  <a:rPr lang="en-US" sz="2800" dirty="0" smtClean="0"/>
                  <a:t> Mechanism</a:t>
                </a:r>
                <a:endParaRPr lang="en-US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exp</m:t>
                      </m:r>
                      <m:r>
                        <a:rPr lang="en-US" sz="2800" b="0" i="1" smtClean="0">
                          <a:latin typeface="Cambria Math"/>
                        </a:rPr>
                        <m:t>⁡(</m:t>
                      </m:r>
                      <m:r>
                        <a:rPr lang="en-US" sz="2800" b="0" i="1" smtClean="0">
                          <a:latin typeface="Cambria Math"/>
                        </a:rPr>
                        <m:t>𝑛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0359" y="3857473"/>
                <a:ext cx="2836033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4301" t="-6410" r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Connector 53"/>
          <p:cNvCxnSpPr/>
          <p:nvPr/>
        </p:nvCxnSpPr>
        <p:spPr>
          <a:xfrm>
            <a:off x="4533595" y="1316725"/>
            <a:ext cx="38405" cy="337964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1075925" y="1124700"/>
            <a:ext cx="1905000" cy="1447800"/>
            <a:chOff x="1152" y="1008"/>
            <a:chExt cx="1200" cy="912"/>
          </a:xfrm>
          <a:solidFill>
            <a:srgbClr val="FF00FF"/>
          </a:solidFill>
        </p:grpSpPr>
        <p:grpSp>
          <p:nvGrpSpPr>
            <p:cNvPr id="55" name="Group 54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67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73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8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69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6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57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63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8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59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Oval 60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Oval 61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7" name="Group 76"/>
          <p:cNvGrpSpPr>
            <a:grpSpLocks/>
          </p:cNvGrpSpPr>
          <p:nvPr/>
        </p:nvGrpSpPr>
        <p:grpSpPr bwMode="auto">
          <a:xfrm>
            <a:off x="2244545" y="1405125"/>
            <a:ext cx="1905000" cy="1447800"/>
            <a:chOff x="1152" y="1008"/>
            <a:chExt cx="1200" cy="912"/>
          </a:xfrm>
          <a:solidFill>
            <a:srgbClr val="F125BC"/>
          </a:solidFill>
        </p:grpSpPr>
        <p:grpSp>
          <p:nvGrpSpPr>
            <p:cNvPr id="78" name="Group 77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90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6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79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80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86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81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82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Oval 8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Oval 8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3" name="Group 5"/>
          <p:cNvGrpSpPr>
            <a:grpSpLocks/>
          </p:cNvGrpSpPr>
          <p:nvPr/>
        </p:nvGrpSpPr>
        <p:grpSpPr bwMode="auto">
          <a:xfrm>
            <a:off x="193830" y="2971190"/>
            <a:ext cx="1905000" cy="533400"/>
            <a:chOff x="1152" y="1152"/>
            <a:chExt cx="1200" cy="336"/>
          </a:xfrm>
          <a:solidFill>
            <a:srgbClr val="FF7D80"/>
          </a:solidFill>
        </p:grpSpPr>
        <p:sp>
          <p:nvSpPr>
            <p:cNvPr id="119" name="Oval 6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0" name="Oval 7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1" name="Oval 8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2" name="Oval 9"/>
            <p:cNvSpPr>
              <a:spLocks noChangeArrowheads="1"/>
            </p:cNvSpPr>
            <p:nvPr/>
          </p:nvSpPr>
          <p:spPr bwMode="auto">
            <a:xfrm>
              <a:off x="1152" y="1152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4" name="Group 10"/>
          <p:cNvGrpSpPr>
            <a:grpSpLocks/>
          </p:cNvGrpSpPr>
          <p:nvPr/>
        </p:nvGrpSpPr>
        <p:grpSpPr bwMode="auto">
          <a:xfrm>
            <a:off x="193830" y="2666390"/>
            <a:ext cx="1905000" cy="533400"/>
            <a:chOff x="1152" y="1152"/>
            <a:chExt cx="1200" cy="336"/>
          </a:xfrm>
          <a:solidFill>
            <a:srgbClr val="FF7D80"/>
          </a:solidFill>
        </p:grpSpPr>
        <p:sp>
          <p:nvSpPr>
            <p:cNvPr id="115" name="Oval 11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6" name="Oval 12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7" name="Oval 13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8" name="Oval 14"/>
            <p:cNvSpPr>
              <a:spLocks noChangeArrowheads="1"/>
            </p:cNvSpPr>
            <p:nvPr/>
          </p:nvSpPr>
          <p:spPr bwMode="auto">
            <a:xfrm>
              <a:off x="1152" y="1152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03" name="Group 16"/>
          <p:cNvGrpSpPr>
            <a:grpSpLocks/>
          </p:cNvGrpSpPr>
          <p:nvPr/>
        </p:nvGrpSpPr>
        <p:grpSpPr bwMode="auto">
          <a:xfrm>
            <a:off x="193830" y="2353654"/>
            <a:ext cx="1905000" cy="541338"/>
            <a:chOff x="1152" y="1147"/>
            <a:chExt cx="1200" cy="341"/>
          </a:xfrm>
          <a:solidFill>
            <a:srgbClr val="FF7D80"/>
          </a:solidFill>
        </p:grpSpPr>
        <p:sp>
          <p:nvSpPr>
            <p:cNvPr id="109" name="Oval 17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0" name="Oval 18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1" name="Oval 19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2" name="Oval 20"/>
            <p:cNvSpPr>
              <a:spLocks noChangeArrowheads="1"/>
            </p:cNvSpPr>
            <p:nvPr/>
          </p:nvSpPr>
          <p:spPr bwMode="auto">
            <a:xfrm>
              <a:off x="1152" y="1147"/>
              <a:ext cx="1200" cy="192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04" name="Group 21"/>
          <p:cNvGrpSpPr>
            <a:grpSpLocks/>
          </p:cNvGrpSpPr>
          <p:nvPr/>
        </p:nvGrpSpPr>
        <p:grpSpPr bwMode="auto">
          <a:xfrm>
            <a:off x="193830" y="2056790"/>
            <a:ext cx="1905000" cy="533400"/>
            <a:chOff x="1152" y="1152"/>
            <a:chExt cx="1200" cy="336"/>
          </a:xfrm>
          <a:solidFill>
            <a:srgbClr val="FF7D80"/>
          </a:solidFill>
        </p:grpSpPr>
        <p:sp>
          <p:nvSpPr>
            <p:cNvPr id="105" name="Oval 22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6" name="Oval 23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1152" y="1152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" name="Group 122"/>
          <p:cNvGrpSpPr>
            <a:grpSpLocks/>
          </p:cNvGrpSpPr>
          <p:nvPr/>
        </p:nvGrpSpPr>
        <p:grpSpPr bwMode="auto">
          <a:xfrm>
            <a:off x="2551785" y="1904390"/>
            <a:ext cx="1905000" cy="1447800"/>
            <a:chOff x="1152" y="1008"/>
            <a:chExt cx="1200" cy="912"/>
          </a:xfrm>
          <a:solidFill>
            <a:srgbClr val="CC66FF"/>
          </a:solidFill>
        </p:grpSpPr>
        <p:grpSp>
          <p:nvGrpSpPr>
            <p:cNvPr id="124" name="Group 123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136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42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8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25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126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2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3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27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28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Oval 12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Oval 13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Rectangle 146"/>
              <p:cNvSpPr/>
              <p:nvPr/>
            </p:nvSpPr>
            <p:spPr>
              <a:xfrm>
                <a:off x="2498130" y="5118820"/>
                <a:ext cx="4147740" cy="1344175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75000"/>
                      <a:tint val="66000"/>
                      <a:satMod val="16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75000"/>
                      <a:tint val="66000"/>
                      <a:satMod val="16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75000"/>
                      <a:tint val="66000"/>
                      <a:satMod val="160000"/>
                      <a:shade val="100000"/>
                      <a:satMod val="115000"/>
                    </a:schemeClr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/>
                  <a:t>Barrier 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sz="3200" b="0" i="1" smtClean="0">
                            <a:latin typeface="Cambria Math"/>
                          </a:rPr>
                          <m:t>|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𝑈</m:t>
                        </m:r>
                        <m:r>
                          <a:rPr lang="en-US" sz="3200" b="0" i="1" smtClean="0">
                            <a:latin typeface="Cambria Math"/>
                          </a:rPr>
                          <m:t>|</m:t>
                        </m:r>
                      </m:e>
                    </m:func>
                  </m:oMath>
                </a14:m>
                <a:r>
                  <a:rPr lang="en-US" sz="3200" dirty="0" smtClean="0"/>
                  <a:t> </a:t>
                </a:r>
              </a:p>
              <a:p>
                <a:pPr algn="ctr"/>
                <a:r>
                  <a:rPr lang="en-US" sz="2000" dirty="0" smtClean="0"/>
                  <a:t>[D.,</a:t>
                </a:r>
                <a:r>
                  <a:rPr lang="en-US" sz="2000" dirty="0" err="1" smtClean="0"/>
                  <a:t>Naor,Vadhan</a:t>
                </a:r>
                <a:r>
                  <a:rPr lang="en-US" sz="2000" dirty="0" smtClean="0"/>
                  <a:t>]</a:t>
                </a:r>
                <a:endParaRPr lang="en-US" sz="2000" dirty="0"/>
              </a:p>
            </p:txBody>
          </p:sp>
        </mc:Choice>
        <mc:Fallback xmlns="">
          <p:sp>
            <p:nvSpPr>
              <p:cNvPr id="147" name="Rectangle 1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130" y="5118820"/>
                <a:ext cx="4147740" cy="1344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675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4400" dirty="0" smtClean="0">
                    <a:solidFill>
                      <a:schemeClr val="accent1"/>
                    </a:solidFill>
                  </a:rPr>
                  <a:t>Non-Trivial Accuracy with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(1,</m:t>
                    </m:r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𝛿</m:t>
                    </m:r>
                    <m:r>
                      <a:rPr lang="en-US" sz="4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4400" dirty="0" smtClean="0">
                    <a:solidFill>
                      <a:schemeClr val="accent1"/>
                    </a:solidFill>
                  </a:rPr>
                  <a:t>-DP</a:t>
                </a:r>
                <a:endParaRPr lang="en-US" sz="4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l="-2963" b="-28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591660" y="2365250"/>
            <a:ext cx="1905000" cy="1447800"/>
            <a:chOff x="1152" y="1008"/>
            <a:chExt cx="1200" cy="912"/>
          </a:xfrm>
          <a:solidFill>
            <a:srgbClr val="FF0066"/>
          </a:solidFill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17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23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9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7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Oval 10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6315475" y="1904390"/>
            <a:ext cx="1905000" cy="1447800"/>
            <a:chOff x="1152" y="1008"/>
            <a:chExt cx="1200" cy="912"/>
          </a:xfrm>
          <a:solidFill>
            <a:srgbClr val="00B0F0"/>
          </a:solidFill>
        </p:grpSpPr>
        <p:grpSp>
          <p:nvGrpSpPr>
            <p:cNvPr id="28" name="Group 27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40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46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4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9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30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36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1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32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Oval 3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Oval 3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36341" y="3846957"/>
                <a:ext cx="3554178" cy="964623"/>
              </a:xfrm>
              <a:prstGeom prst="rect">
                <a:avLst/>
              </a:prstGeom>
              <a:gradFill flip="none" rotWithShape="1">
                <a:gsLst>
                  <a:gs pos="0">
                    <a:srgbClr val="CC66FF">
                      <a:tint val="66000"/>
                      <a:satMod val="160000"/>
                    </a:srgbClr>
                  </a:gs>
                  <a:gs pos="50000">
                    <a:srgbClr val="CC66FF">
                      <a:tint val="44500"/>
                      <a:satMod val="160000"/>
                    </a:srgbClr>
                  </a:gs>
                  <a:gs pos="100000">
                    <a:srgbClr val="CC66FF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 smtClean="0"/>
                  <a:t>Independent</a:t>
                </a:r>
                <a:r>
                  <a:rPr lang="en-US" sz="2800" dirty="0" smtClean="0"/>
                  <a:t> Mechanisms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𝑂</m:t>
                          </m:r>
                        </m:e>
                      </m:acc>
                      <m:r>
                        <a:rPr lang="en-US" sz="2800" b="0" i="1" dirty="0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dirty="0" smtClean="0"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800" b="0" i="1" dirty="0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1" y="3846957"/>
                <a:ext cx="3554178" cy="964623"/>
              </a:xfrm>
              <a:prstGeom prst="rect">
                <a:avLst/>
              </a:prstGeom>
              <a:blipFill rotWithShape="1">
                <a:blip r:embed="rId3"/>
                <a:stretch>
                  <a:fillRect l="-3602" t="-6329" r="-2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840359" y="3857473"/>
                <a:ext cx="2836033" cy="954107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lin ang="2700000" scaled="1"/>
                <a:tileRect/>
              </a:gradFill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/>
                  <a:t>Statefull</a:t>
                </a:r>
                <a:r>
                  <a:rPr lang="en-US" sz="2800" dirty="0" smtClean="0"/>
                  <a:t> Mechanism</a:t>
                </a:r>
                <a:endParaRPr lang="en-US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exp</m:t>
                      </m:r>
                      <m:r>
                        <a:rPr lang="en-US" sz="2800" b="0" i="1" smtClean="0">
                          <a:latin typeface="Cambria Math"/>
                        </a:rPr>
                        <m:t>⁡(</m:t>
                      </m:r>
                      <m:r>
                        <a:rPr lang="en-US" sz="2800" b="0" i="1" smtClean="0">
                          <a:latin typeface="Cambria Math"/>
                        </a:rPr>
                        <m:t>𝑛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0359" y="3857473"/>
                <a:ext cx="2836033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4301" t="-6410" r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 51"/>
          <p:cNvSpPr/>
          <p:nvPr/>
        </p:nvSpPr>
        <p:spPr>
          <a:xfrm>
            <a:off x="436341" y="5118820"/>
            <a:ext cx="8240051" cy="13441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shade val="30000"/>
                  <a:satMod val="115000"/>
                </a:schemeClr>
              </a:gs>
              <a:gs pos="50000">
                <a:schemeClr val="accent2">
                  <a:lumMod val="75000"/>
                  <a:shade val="67500"/>
                  <a:satMod val="115000"/>
                </a:schemeClr>
              </a:gs>
              <a:gs pos="100000">
                <a:schemeClr val="accent2">
                  <a:lumMod val="75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Moral:  To handle many databases must relax adversary assumptions or introduce coordination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4533595" y="1316725"/>
            <a:ext cx="38405" cy="337964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>
            <a:grpSpLocks/>
          </p:cNvGrpSpPr>
          <p:nvPr/>
        </p:nvGrpSpPr>
        <p:grpSpPr bwMode="auto">
          <a:xfrm>
            <a:off x="1075925" y="1124700"/>
            <a:ext cx="1905000" cy="1447800"/>
            <a:chOff x="1152" y="1008"/>
            <a:chExt cx="1200" cy="912"/>
          </a:xfrm>
          <a:solidFill>
            <a:srgbClr val="FF00FF"/>
          </a:solidFill>
        </p:grpSpPr>
        <p:grpSp>
          <p:nvGrpSpPr>
            <p:cNvPr id="55" name="Group 54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67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73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8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69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6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57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63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8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59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Oval 60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Oval 61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7" name="Group 76"/>
          <p:cNvGrpSpPr>
            <a:grpSpLocks/>
          </p:cNvGrpSpPr>
          <p:nvPr/>
        </p:nvGrpSpPr>
        <p:grpSpPr bwMode="auto">
          <a:xfrm>
            <a:off x="2244545" y="1405125"/>
            <a:ext cx="1905000" cy="1447800"/>
            <a:chOff x="1152" y="1008"/>
            <a:chExt cx="1200" cy="912"/>
          </a:xfrm>
          <a:solidFill>
            <a:srgbClr val="F125BC"/>
          </a:solidFill>
        </p:grpSpPr>
        <p:grpSp>
          <p:nvGrpSpPr>
            <p:cNvPr id="78" name="Group 77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90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6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91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92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79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80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86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81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82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3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Oval 8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Oval 8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3" name="Group 5"/>
          <p:cNvGrpSpPr>
            <a:grpSpLocks/>
          </p:cNvGrpSpPr>
          <p:nvPr/>
        </p:nvGrpSpPr>
        <p:grpSpPr bwMode="auto">
          <a:xfrm>
            <a:off x="193830" y="2971190"/>
            <a:ext cx="1905000" cy="533400"/>
            <a:chOff x="1152" y="1152"/>
            <a:chExt cx="1200" cy="336"/>
          </a:xfrm>
          <a:solidFill>
            <a:srgbClr val="FF7D80"/>
          </a:solidFill>
        </p:grpSpPr>
        <p:sp>
          <p:nvSpPr>
            <p:cNvPr id="119" name="Oval 6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0" name="Oval 7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1" name="Oval 8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2" name="Oval 9"/>
            <p:cNvSpPr>
              <a:spLocks noChangeArrowheads="1"/>
            </p:cNvSpPr>
            <p:nvPr/>
          </p:nvSpPr>
          <p:spPr bwMode="auto">
            <a:xfrm>
              <a:off x="1152" y="1152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4" name="Group 10"/>
          <p:cNvGrpSpPr>
            <a:grpSpLocks/>
          </p:cNvGrpSpPr>
          <p:nvPr/>
        </p:nvGrpSpPr>
        <p:grpSpPr bwMode="auto">
          <a:xfrm>
            <a:off x="193830" y="2666390"/>
            <a:ext cx="1905000" cy="533400"/>
            <a:chOff x="1152" y="1152"/>
            <a:chExt cx="1200" cy="336"/>
          </a:xfrm>
          <a:solidFill>
            <a:srgbClr val="FF7D80"/>
          </a:solidFill>
        </p:grpSpPr>
        <p:sp>
          <p:nvSpPr>
            <p:cNvPr id="115" name="Oval 11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6" name="Oval 12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7" name="Oval 13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8" name="Oval 14"/>
            <p:cNvSpPr>
              <a:spLocks noChangeArrowheads="1"/>
            </p:cNvSpPr>
            <p:nvPr/>
          </p:nvSpPr>
          <p:spPr bwMode="auto">
            <a:xfrm>
              <a:off x="1152" y="1152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03" name="Group 16"/>
          <p:cNvGrpSpPr>
            <a:grpSpLocks/>
          </p:cNvGrpSpPr>
          <p:nvPr/>
        </p:nvGrpSpPr>
        <p:grpSpPr bwMode="auto">
          <a:xfrm>
            <a:off x="193830" y="2353654"/>
            <a:ext cx="1905000" cy="541338"/>
            <a:chOff x="1152" y="1147"/>
            <a:chExt cx="1200" cy="341"/>
          </a:xfrm>
          <a:solidFill>
            <a:srgbClr val="FF7D80"/>
          </a:solidFill>
        </p:grpSpPr>
        <p:sp>
          <p:nvSpPr>
            <p:cNvPr id="109" name="Oval 17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0" name="Oval 18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1" name="Oval 19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2" name="Oval 20"/>
            <p:cNvSpPr>
              <a:spLocks noChangeArrowheads="1"/>
            </p:cNvSpPr>
            <p:nvPr/>
          </p:nvSpPr>
          <p:spPr bwMode="auto">
            <a:xfrm>
              <a:off x="1152" y="1147"/>
              <a:ext cx="1200" cy="192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04" name="Group 21"/>
          <p:cNvGrpSpPr>
            <a:grpSpLocks/>
          </p:cNvGrpSpPr>
          <p:nvPr/>
        </p:nvGrpSpPr>
        <p:grpSpPr bwMode="auto">
          <a:xfrm>
            <a:off x="193830" y="2056790"/>
            <a:ext cx="1905000" cy="533400"/>
            <a:chOff x="1152" y="1152"/>
            <a:chExt cx="1200" cy="336"/>
          </a:xfrm>
          <a:solidFill>
            <a:srgbClr val="FF7D80"/>
          </a:solidFill>
        </p:grpSpPr>
        <p:sp>
          <p:nvSpPr>
            <p:cNvPr id="105" name="Oval 22"/>
            <p:cNvSpPr>
              <a:spLocks noChangeArrowheads="1"/>
            </p:cNvSpPr>
            <p:nvPr/>
          </p:nvSpPr>
          <p:spPr bwMode="auto">
            <a:xfrm>
              <a:off x="1152" y="1296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6" name="Oval 23"/>
            <p:cNvSpPr>
              <a:spLocks noChangeArrowheads="1"/>
            </p:cNvSpPr>
            <p:nvPr/>
          </p:nvSpPr>
          <p:spPr bwMode="auto">
            <a:xfrm>
              <a:off x="1152" y="1248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7" name="Oval 106"/>
            <p:cNvSpPr>
              <a:spLocks noChangeArrowheads="1"/>
            </p:cNvSpPr>
            <p:nvPr/>
          </p:nvSpPr>
          <p:spPr bwMode="auto">
            <a:xfrm>
              <a:off x="1152" y="1200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8" name="Oval 107"/>
            <p:cNvSpPr>
              <a:spLocks noChangeArrowheads="1"/>
            </p:cNvSpPr>
            <p:nvPr/>
          </p:nvSpPr>
          <p:spPr bwMode="auto">
            <a:xfrm>
              <a:off x="1152" y="1152"/>
              <a:ext cx="1200" cy="192"/>
            </a:xfrm>
            <a:prstGeom prst="ellipse">
              <a:avLst/>
            </a:prstGeom>
            <a:grpFill/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3" name="Group 122"/>
          <p:cNvGrpSpPr>
            <a:grpSpLocks/>
          </p:cNvGrpSpPr>
          <p:nvPr/>
        </p:nvGrpSpPr>
        <p:grpSpPr bwMode="auto">
          <a:xfrm>
            <a:off x="2551785" y="1904390"/>
            <a:ext cx="1905000" cy="1447800"/>
            <a:chOff x="1152" y="1008"/>
            <a:chExt cx="1200" cy="912"/>
          </a:xfrm>
          <a:solidFill>
            <a:srgbClr val="CC66FF"/>
          </a:solidFill>
        </p:grpSpPr>
        <p:grpSp>
          <p:nvGrpSpPr>
            <p:cNvPr id="124" name="Group 123"/>
            <p:cNvGrpSpPr>
              <a:grpSpLocks/>
            </p:cNvGrpSpPr>
            <p:nvPr/>
          </p:nvGrpSpPr>
          <p:grpSpPr bwMode="auto">
            <a:xfrm>
              <a:off x="1152" y="1392"/>
              <a:ext cx="1200" cy="528"/>
              <a:chOff x="1152" y="960"/>
              <a:chExt cx="1200" cy="528"/>
            </a:xfrm>
            <a:grpFill/>
          </p:grpSpPr>
          <p:grpSp>
            <p:nvGrpSpPr>
              <p:cNvPr id="136" name="Group 5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42" name="Oval 6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Oval 7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Oval 8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solidFill>
                  <a:schemeClr val="tx1"/>
                </a:solidFill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5" name="Oval 9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37" name="Group 10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8" name="Oval 11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Oval 12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Oval 13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Oval 14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25" name="Group 15"/>
            <p:cNvGrpSpPr>
              <a:grpSpLocks/>
            </p:cNvGrpSpPr>
            <p:nvPr/>
          </p:nvGrpSpPr>
          <p:grpSpPr bwMode="auto">
            <a:xfrm>
              <a:off x="1152" y="1008"/>
              <a:ext cx="1200" cy="528"/>
              <a:chOff x="1152" y="960"/>
              <a:chExt cx="1200" cy="528"/>
            </a:xfrm>
            <a:grpFill/>
          </p:grpSpPr>
          <p:grpSp>
            <p:nvGrpSpPr>
              <p:cNvPr id="126" name="Group 16"/>
              <p:cNvGrpSpPr>
                <a:grpSpLocks/>
              </p:cNvGrpSpPr>
              <p:nvPr/>
            </p:nvGrpSpPr>
            <p:grpSpPr bwMode="auto">
              <a:xfrm>
                <a:off x="1152" y="1152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32" name="Oval 17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3" name="Oval 18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Oval 1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Oval 2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27" name="Group 21"/>
              <p:cNvGrpSpPr>
                <a:grpSpLocks/>
              </p:cNvGrpSpPr>
              <p:nvPr/>
            </p:nvGrpSpPr>
            <p:grpSpPr bwMode="auto">
              <a:xfrm>
                <a:off x="1152" y="960"/>
                <a:ext cx="1200" cy="336"/>
                <a:chOff x="1152" y="1152"/>
                <a:chExt cx="1200" cy="336"/>
              </a:xfrm>
              <a:grpFill/>
            </p:grpSpPr>
            <p:sp>
              <p:nvSpPr>
                <p:cNvPr id="128" name="Oval 22"/>
                <p:cNvSpPr>
                  <a:spLocks noChangeArrowheads="1"/>
                </p:cNvSpPr>
                <p:nvPr/>
              </p:nvSpPr>
              <p:spPr bwMode="auto">
                <a:xfrm>
                  <a:off x="1152" y="1296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Oval 23"/>
                <p:cNvSpPr>
                  <a:spLocks noChangeArrowheads="1"/>
                </p:cNvSpPr>
                <p:nvPr/>
              </p:nvSpPr>
              <p:spPr bwMode="auto">
                <a:xfrm>
                  <a:off x="1152" y="1248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Oval 129"/>
                <p:cNvSpPr>
                  <a:spLocks noChangeArrowheads="1"/>
                </p:cNvSpPr>
                <p:nvPr/>
              </p:nvSpPr>
              <p:spPr bwMode="auto">
                <a:xfrm>
                  <a:off x="1152" y="1200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Oval 130"/>
                <p:cNvSpPr>
                  <a:spLocks noChangeArrowheads="1"/>
                </p:cNvSpPr>
                <p:nvPr/>
              </p:nvSpPr>
              <p:spPr bwMode="auto">
                <a:xfrm>
                  <a:off x="1152" y="1152"/>
                  <a:ext cx="1200" cy="192"/>
                </a:xfrm>
                <a:prstGeom prst="ellipse">
                  <a:avLst/>
                </a:prstGeom>
                <a:grpFill/>
                <a:ln w="25400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0838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Databases that Teach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19200"/>
            <a:ext cx="8686800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Database teaches that smoking causes cancer.  </a:t>
            </a:r>
          </a:p>
          <a:p>
            <a:pPr lvl="1"/>
            <a:r>
              <a:rPr lang="en-US" sz="2600" dirty="0" smtClean="0"/>
              <a:t>Smoker S’s insurance premiums rise. </a:t>
            </a:r>
          </a:p>
          <a:p>
            <a:pPr lvl="1"/>
            <a:r>
              <a:rPr lang="en-US" sz="2600" dirty="0" smtClean="0">
                <a:solidFill>
                  <a:srgbClr val="FF0000"/>
                </a:solidFill>
              </a:rPr>
              <a:t>This is true even if S not in database!</a:t>
            </a:r>
          </a:p>
          <a:p>
            <a:r>
              <a:rPr lang="en-US" dirty="0"/>
              <a:t>L</a:t>
            </a:r>
            <a:r>
              <a:rPr lang="en-US" dirty="0" smtClean="0"/>
              <a:t>earning that smoking causes cancer is the whole point.</a:t>
            </a:r>
          </a:p>
          <a:p>
            <a:pPr lvl="1"/>
            <a:r>
              <a:rPr lang="en-US" sz="2600" dirty="0" smtClean="0"/>
              <a:t>Smoker S enrolls in a smoking cessation program.</a:t>
            </a:r>
          </a:p>
          <a:p>
            <a:pPr lvl="1"/>
            <a:endParaRPr lang="en-US" sz="2600" dirty="0"/>
          </a:p>
          <a:p>
            <a:r>
              <a:rPr lang="en-US" dirty="0" smtClean="0">
                <a:solidFill>
                  <a:srgbClr val="FF0000"/>
                </a:solidFill>
              </a:rPr>
              <a:t>Differential privacy: limit harms to the teachings, not participation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outcome of any analysis is essentially equally likely, independent of whether any individual </a:t>
            </a:r>
            <a:r>
              <a:rPr lang="en-US" dirty="0" smtClean="0"/>
              <a:t>joins, </a:t>
            </a:r>
            <a:r>
              <a:rPr lang="en-US" dirty="0"/>
              <a:t>or refrains from </a:t>
            </a:r>
            <a:r>
              <a:rPr lang="en-US" dirty="0" smtClean="0"/>
              <a:t>joining, the dataset.</a:t>
            </a:r>
          </a:p>
          <a:p>
            <a:pPr lvl="1"/>
            <a:r>
              <a:rPr lang="en-US" dirty="0" smtClean="0"/>
              <a:t>Automatically immune to linkage attacks</a:t>
            </a:r>
          </a:p>
        </p:txBody>
      </p:sp>
    </p:spTree>
    <p:extLst>
      <p:ext uri="{BB962C8B-B14F-4D97-AF65-F5344CB8AC3E}">
        <p14:creationId xmlns:p14="http://schemas.microsoft.com/office/powerpoint/2010/main" val="35460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78320"/>
            <a:ext cx="8229600" cy="518467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Part 1: Basics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Smoking causes cancer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Definition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Laplace mechanism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Simple composition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Histogram example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Advanced composition</a:t>
            </a:r>
          </a:p>
          <a:p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Part 2: Many Queries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Sparse Vector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Multiplicative Weights </a:t>
            </a:r>
          </a:p>
          <a:p>
            <a:pPr lvl="1"/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Boosting for queries </a:t>
            </a:r>
          </a:p>
          <a:p>
            <a:r>
              <a:rPr lang="en-US" dirty="0" smtClean="0"/>
              <a:t>Part 3: Techniques</a:t>
            </a:r>
          </a:p>
          <a:p>
            <a:pPr lvl="1"/>
            <a:r>
              <a:rPr lang="en-US" dirty="0" smtClean="0"/>
              <a:t>Exponential mechanism and application</a:t>
            </a:r>
          </a:p>
          <a:p>
            <a:pPr lvl="1"/>
            <a:r>
              <a:rPr lang="en-US" dirty="0"/>
              <a:t>Subsample-and-Aggregate</a:t>
            </a:r>
          </a:p>
          <a:p>
            <a:pPr lvl="1"/>
            <a:r>
              <a:rPr lang="en-US" dirty="0"/>
              <a:t>Propose-Test-Release</a:t>
            </a:r>
          </a:p>
          <a:p>
            <a:pPr lvl="1"/>
            <a:r>
              <a:rPr lang="en-US" dirty="0" smtClean="0"/>
              <a:t>Application of S&amp;A and PTR combined</a:t>
            </a:r>
          </a:p>
          <a:p>
            <a:r>
              <a:rPr lang="en-US" dirty="0" smtClean="0"/>
              <a:t>Future Directions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Outline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0877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Discrete-Valued Functions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𝑆</m:t>
                    </m:r>
                    <m:r>
                      <a:rPr lang="en-US" b="0" i="1" smtClean="0">
                        <a:latin typeface="Cambria Math"/>
                      </a:rPr>
                      <m:t>={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}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Strings, experts, small databases, …</a:t>
                </a:r>
              </a:p>
              <a:p>
                <a:pPr lvl="1"/>
                <a:r>
                  <a:rPr lang="en-US" dirty="0" smtClean="0"/>
                  <a:t>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∈</m:t>
                    </m:r>
                    <m:r>
                      <a:rPr lang="en-US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dirty="0" smtClean="0"/>
                  <a:t> has a utility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dirty="0" smtClean="0"/>
                  <a:t>, denoted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Exponential Mechanism [McSherry-Talwar’07]</a:t>
                </a:r>
              </a:p>
              <a:p>
                <a:pPr marL="320040" lvl="1" indent="0">
                  <a:buNone/>
                </a:pPr>
                <a:r>
                  <a:rPr lang="en-US" sz="2800" dirty="0" smtClean="0"/>
                  <a:t>              </a:t>
                </a:r>
                <a:r>
                  <a:rPr lang="en-US" sz="2800" dirty="0" smtClean="0">
                    <a:solidFill>
                      <a:srgbClr val="F125BC"/>
                    </a:solidFill>
                  </a:rPr>
                  <a:t>Output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125BC"/>
                        </a:solidFill>
                        <a:latin typeface="Cambria Math"/>
                      </a:rPr>
                      <m:t>𝑦</m:t>
                    </m:r>
                  </m:oMath>
                </a14:m>
                <a:r>
                  <a:rPr lang="en-US" sz="2800" dirty="0">
                    <a:solidFill>
                      <a:srgbClr val="F125BC"/>
                    </a:solidFill>
                  </a:rPr>
                  <a:t> with probability </a:t>
                </a:r>
                <a14:m>
                  <m:oMath xmlns:m="http://schemas.openxmlformats.org/officeDocument/2006/math">
                    <m:r>
                      <a:rPr lang="en-US" sz="2900" i="1">
                        <a:solidFill>
                          <a:srgbClr val="F125BC"/>
                        </a:solidFill>
                        <a:latin typeface="Cambria Math"/>
                      </a:rPr>
                      <m:t>∝</m:t>
                    </m:r>
                    <m:sSup>
                      <m:sSupPr>
                        <m:ctrlPr>
                          <a:rPr lang="en-US" sz="2900" i="1">
                            <a:solidFill>
                              <a:srgbClr val="F125BC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900" i="1">
                            <a:solidFill>
                              <a:srgbClr val="F125BC"/>
                            </a:solidFill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2900" i="1">
                            <a:solidFill>
                              <a:srgbClr val="F125BC"/>
                            </a:solidFill>
                            <a:latin typeface="Cambria Math"/>
                          </a:rPr>
                          <m:t>𝑢</m:t>
                        </m:r>
                        <m:d>
                          <m:dPr>
                            <m:ctrlPr>
                              <a:rPr lang="en-US" sz="2900" i="1">
                                <a:solidFill>
                                  <a:srgbClr val="F125BC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900" b="0" i="1" smtClean="0">
                                <a:solidFill>
                                  <a:srgbClr val="F125BC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en-US" sz="2900" i="1">
                                <a:solidFill>
                                  <a:srgbClr val="F125BC"/>
                                </a:solidFill>
                                <a:latin typeface="Cambria Math"/>
                              </a:rPr>
                              <m:t>,   </m:t>
                            </m:r>
                            <m:r>
                              <a:rPr lang="en-US" sz="2900" i="1">
                                <a:solidFill>
                                  <a:srgbClr val="F125BC"/>
                                </a:solidFill>
                                <a:latin typeface="Cambria Math"/>
                              </a:rPr>
                              <m:t>𝑦</m:t>
                            </m:r>
                          </m:e>
                        </m:d>
                        <m:r>
                          <a:rPr lang="en-US" sz="2900" i="1">
                            <a:solidFill>
                              <a:srgbClr val="F125BC"/>
                            </a:solidFill>
                            <a:latin typeface="Cambria Math"/>
                          </a:rPr>
                          <m:t>𝜖</m:t>
                        </m:r>
                        <m:r>
                          <a:rPr lang="en-US" sz="2900" b="0" i="0" smtClean="0">
                            <a:solidFill>
                              <a:srgbClr val="F125BC"/>
                            </a:solidFill>
                            <a:latin typeface="Cambria Math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sz="2900">
                            <a:solidFill>
                              <a:srgbClr val="F125BC"/>
                            </a:solidFill>
                            <a:latin typeface="Cambria Math"/>
                          </a:rPr>
                          <m:t>Δu</m:t>
                        </m:r>
                      </m:sup>
                    </m:sSup>
                  </m:oMath>
                </a14:m>
                <a:endParaRPr lang="en-US" sz="2900" dirty="0" smtClean="0"/>
              </a:p>
              <a:p>
                <a:pPr marL="320040" lvl="1" indent="0">
                  <a:buNone/>
                </a:pPr>
                <a:r>
                  <a:rPr lang="en-US" dirty="0"/>
                  <a:t>	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/>
                                        </a:rPr>
                                        <m:t>exp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800" b="0" i="1" smtClean="0"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  <m:r>
                                                <a:rPr lang="en-US" sz="28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sz="2800" i="1">
                                                  <a:latin typeface="Cambria Math"/>
                                                </a:rPr>
                                                <m:t>𝑦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</m:func>
                                </m:num>
                                <m:den>
                                  <m:func>
                                    <m:funcPr>
                                      <m:ctrlPr>
                                        <a:rPr lang="en-US" sz="2800" i="1">
                                          <a:latin typeface="Cambria Math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latin typeface="Cambria Math"/>
                                        </a:rPr>
                                        <m:t>exp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sz="28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800" i="1">
                                              <a:latin typeface="Cambria Math"/>
                                            </a:rPr>
                                            <m:t>𝑢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2800" i="1">
                                                  <a:latin typeface="Cambria Math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sz="2800" i="1">
                                                      <a:latin typeface="Cambria Math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sz="2800" b="0" i="1" smtClean="0">
                                                      <a:latin typeface="Cambria Math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sz="2800" i="1">
                                                      <a:latin typeface="Cambria Math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sz="2800" i="1">
                                                  <a:latin typeface="Cambria Math"/>
                                                </a:rPr>
                                                <m:t>,</m:t>
                                              </m:r>
                                              <m:r>
                                                <a:rPr lang="en-US" sz="2800" i="1">
                                                  <a:latin typeface="Cambria Math"/>
                                                </a:rPr>
                                                <m:t>𝑦</m:t>
                                              </m:r>
                                            </m:e>
                                          </m:d>
                                        </m:e>
                                      </m:d>
                                    </m:e>
                                  </m:func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type m:val="lin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𝜖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Δ</m:t>
                              </m:r>
                            </m:den>
                          </m:f>
                          <m:r>
                            <a:rPr lang="en-US" sz="2800" b="0" i="1" smtClean="0">
                              <a:latin typeface="Cambria Math"/>
                            </a:rPr>
                            <m:t>𝑢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= 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𝑢</m:t>
                                  </m:r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</m:d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𝑢</m:t>
                                  </m:r>
                                  <m:d>
                                    <m:d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800" b="0" i="1" smtClean="0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  <m:sup>
                          <m:f>
                            <m:fPr>
                              <m:type m:val="lin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latin typeface="Cambria Math"/>
                                </a:rPr>
                                <m:t>𝜖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𝑢</m:t>
                              </m:r>
                            </m:den>
                          </m:f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 ≤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  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𝜖</m:t>
                          </m:r>
                        </m:sup>
                      </m:sSup>
                    </m:oMath>
                  </m:oMathPara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3"/>
                <a:stretch>
                  <a:fillRect l="-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58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Exponential Mechanism Applied</a:t>
            </a:r>
            <a:endParaRPr lang="en-US" sz="4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416160" cy="239766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sz="2800" dirty="0" smtClean="0"/>
                  <a:t>Many (fractional) </a:t>
                </a:r>
                <a:r>
                  <a:rPr lang="en-US" sz="2800" dirty="0"/>
                  <a:t>counting </a:t>
                </a:r>
                <a:r>
                  <a:rPr lang="en-US" sz="2800" dirty="0" smtClean="0"/>
                  <a:t>queries</a:t>
                </a:r>
                <a:r>
                  <a:rPr lang="en-US" dirty="0" smtClean="0"/>
                  <a:t> </a:t>
                </a:r>
                <a:r>
                  <a:rPr lang="en-US" sz="2400" dirty="0" smtClean="0"/>
                  <a:t>[Blum, </a:t>
                </a:r>
                <a:r>
                  <a:rPr lang="en-US" sz="2400" dirty="0" err="1" smtClean="0"/>
                  <a:t>Ligett</a:t>
                </a:r>
                <a:r>
                  <a:rPr lang="en-US" sz="2400" dirty="0" smtClean="0"/>
                  <a:t>, Roth’08]: </a:t>
                </a:r>
              </a:p>
              <a:p>
                <a:pPr marL="0" indent="0">
                  <a:buNone/>
                </a:pPr>
                <a:r>
                  <a:rPr lang="en-US" sz="2400" dirty="0" smtClean="0"/>
                  <a:t>Given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2400" dirty="0" smtClean="0"/>
                  <a:t>-row database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 smtClean="0"/>
                  <a:t>, set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sz="2400" dirty="0" smtClean="0"/>
                  <a:t> of properties, produce a </a:t>
                </a:r>
                <a:r>
                  <a:rPr lang="en-US" sz="2400" dirty="0" smtClean="0">
                    <a:solidFill>
                      <a:srgbClr val="F125BC"/>
                    </a:solidFill>
                  </a:rPr>
                  <a:t>synthetic database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US" sz="2400" dirty="0" smtClean="0"/>
                  <a:t> giving good </a:t>
                </a:r>
                <a:r>
                  <a:rPr lang="en-US" sz="2400" dirty="0" err="1" smtClean="0"/>
                  <a:t>approx</a:t>
                </a:r>
                <a:r>
                  <a:rPr lang="en-US" sz="2400" dirty="0" smtClean="0"/>
                  <a:t> to “What fraction of rows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 smtClean="0"/>
                  <a:t> satisfy property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2400" dirty="0" smtClean="0"/>
                  <a:t>?”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∀</m:t>
                    </m:r>
                    <m:r>
                      <a:rPr lang="en-US" sz="2400" b="0" i="1" smtClean="0">
                        <a:latin typeface="Cambria Math"/>
                      </a:rPr>
                      <m:t>𝑃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</a:rPr>
                      <m:t>𝑄</m:t>
                    </m:r>
                  </m:oMath>
                </a14:m>
                <a:r>
                  <a:rPr lang="en-US" sz="2400" dirty="0" smtClean="0"/>
                  <a:t>.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2400" dirty="0" smtClean="0"/>
                  <a:t> is set of all databases of size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𝑚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acc>
                      <m:accPr>
                        <m:chr m:val="̃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𝑂</m:t>
                        </m:r>
                      </m:e>
                    </m:acc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f>
                      <m:fPr>
                        <m:type m:val="li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|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𝑄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|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𝛼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0" i="1" dirty="0" smtClean="0">
                        <a:latin typeface="Cambria Math"/>
                      </a:rPr>
                      <m:t>≪</m:t>
                    </m:r>
                    <m:r>
                      <a:rPr lang="en-US" sz="2400" b="0" i="1" dirty="0" smtClean="0">
                        <a:latin typeface="Cambria Math"/>
                      </a:rPr>
                      <m:t>𝑛</m:t>
                    </m:r>
                  </m:oMath>
                </a14:m>
                <a:r>
                  <a:rPr lang="en-US" sz="2400" dirty="0" smtClean="0"/>
                  <a:t>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𝑢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=−</m:t>
                    </m:r>
                    <m:func>
                      <m:func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a:rPr lang="en-US" sz="2400" b="0" i="1" smtClean="0">
                                <a:latin typeface="Cambria Math"/>
                              </a:rPr>
                              <m:t>𝑞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∈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𝑄</m:t>
                            </m:r>
                          </m:lim>
                        </m:limLow>
                      </m:fName>
                      <m:e>
                        <m:r>
                          <a:rPr lang="en-US" sz="2400" b="0" i="1" smtClean="0">
                            <a:latin typeface="Cambria Math"/>
                          </a:rPr>
                          <m:t>|</m:t>
                        </m:r>
                      </m:e>
                    </m:func>
                    <m:r>
                      <a:rPr lang="en-US" sz="2400" b="0" i="1" smtClean="0">
                        <a:latin typeface="Cambria Math"/>
                      </a:rPr>
                      <m:t>𝑞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</a:rPr>
                      <m:t>𝑞</m:t>
                    </m:r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|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416160" cy="2397666"/>
              </a:xfrm>
              <a:blipFill rotWithShape="1">
                <a:blip r:embed="rId3"/>
                <a:stretch>
                  <a:fillRect l="-1231" t="-2290" b="-2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309045" y="3578766"/>
            <a:ext cx="7651267" cy="2997612"/>
            <a:chOff x="309045" y="3578766"/>
            <a:chExt cx="7651267" cy="2997612"/>
          </a:xfrm>
        </p:grpSpPr>
        <p:sp>
          <p:nvSpPr>
            <p:cNvPr id="4" name="Flowchart: Magnetic Disk 3"/>
            <p:cNvSpPr/>
            <p:nvPr/>
          </p:nvSpPr>
          <p:spPr>
            <a:xfrm>
              <a:off x="4917645" y="4771343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lowchart: Magnetic Disk 4"/>
            <p:cNvSpPr/>
            <p:nvPr/>
          </p:nvSpPr>
          <p:spPr>
            <a:xfrm>
              <a:off x="309045" y="3616866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Magnetic Disk 5"/>
            <p:cNvSpPr/>
            <p:nvPr/>
          </p:nvSpPr>
          <p:spPr>
            <a:xfrm>
              <a:off x="3803900" y="3578766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Magnetic Disk 6"/>
            <p:cNvSpPr/>
            <p:nvPr/>
          </p:nvSpPr>
          <p:spPr>
            <a:xfrm>
              <a:off x="587420" y="5359925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Magnetic Disk 7"/>
            <p:cNvSpPr/>
            <p:nvPr/>
          </p:nvSpPr>
          <p:spPr>
            <a:xfrm>
              <a:off x="3189420" y="5657406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lowchart: Magnetic Disk 8"/>
            <p:cNvSpPr/>
            <p:nvPr/>
          </p:nvSpPr>
          <p:spPr>
            <a:xfrm>
              <a:off x="6227075" y="5963730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6684275" y="3681890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Magnetic Disk 10"/>
            <p:cNvSpPr/>
            <p:nvPr/>
          </p:nvSpPr>
          <p:spPr>
            <a:xfrm>
              <a:off x="1576410" y="4158695"/>
              <a:ext cx="914400" cy="612648"/>
            </a:xfrm>
            <a:prstGeom prst="flowChartMagneticDisk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9578" y="4312315"/>
              <a:ext cx="511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-</a:t>
              </a:r>
              <a:r>
                <a:rPr lang="en-US" dirty="0" smtClean="0">
                  <a:solidFill>
                    <a:srgbClr val="FF0000"/>
                  </a:solidFill>
                </a:rPr>
                <a:t>1/3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72706" y="5978448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-</a:t>
              </a:r>
              <a:r>
                <a:rPr lang="en-US" dirty="0" smtClean="0">
                  <a:solidFill>
                    <a:srgbClr val="FF0000"/>
                  </a:solidFill>
                </a:rPr>
                <a:t>1/310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237037" y="4427530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-7/286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42305" y="4273910"/>
              <a:ext cx="9348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-62/4589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26949" y="5325563"/>
              <a:ext cx="1040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-1/100000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4817603" y="4191414"/>
              <a:ext cx="1751457" cy="1733911"/>
            </a:xfrm>
            <a:prstGeom prst="ellipse">
              <a:avLst/>
            </a:prstGeom>
            <a:noFill/>
            <a:ln w="57150">
              <a:solidFill>
                <a:srgbClr val="F125B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586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9097762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2/3</m:t>
                                  </m:r>
                                </m:sup>
                              </m:sSup>
                            </m:oMath>
                          </a14:m>
                          <a:endParaRPr lang="en-US" baseline="0" dirty="0" smtClean="0"/>
                        </a:p>
                        <a:p>
                          <a:pPr algn="ctr"/>
                          <a:r>
                            <a:rPr lang="en-US" baseline="0" dirty="0" smtClean="0"/>
                            <a:t>[Blum-Ligett-Roth’08]</a:t>
                          </a:r>
                        </a:p>
                        <a:p>
                          <a:pPr algn="ctr"/>
                          <a:r>
                            <a:rPr lang="en-US" baseline="0" dirty="0" smtClean="0"/>
                            <a:t>Runtime Exponential in |U|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d>
                                <m:d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𝜖</m:t>
                                  </m:r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,0</m:t>
                                  </m:r>
                                </m:e>
                              </m:d>
                            </m:oMath>
                          </a14:m>
                          <a:r>
                            <a:rPr lang="en-US" baseline="0" dirty="0" smtClean="0"/>
                            <a:t>-dp</a:t>
                          </a:r>
                        </a:p>
                        <a:p>
                          <a:pPr algn="ctr"/>
                          <a:endParaRPr lang="en-US" baseline="0" dirty="0" smtClean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[D.-Rothblum-Vadhan‘10]</a:t>
                          </a:r>
                        </a:p>
                        <a:p>
                          <a:pPr algn="ctr"/>
                          <a:r>
                            <a:rPr lang="en-US" dirty="0" smtClean="0"/>
                            <a:t>Runtime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Exp</a:t>
                          </a:r>
                          <a:r>
                            <a:rPr lang="en-US" baseline="0" dirty="0" smtClean="0"/>
                            <a:t>(|U|)</a:t>
                          </a:r>
                          <a:endParaRPr lang="en-US" dirty="0"/>
                        </a:p>
                      </a:txBody>
                      <a:tcPr anchor="ctr"/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Error</a:t>
                          </a:r>
                          <a:r>
                            <a:rPr lang="en-US" baseline="0" dirty="0" smtClean="0"/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baseline="0" smtClean="0">
                                      <a:latin typeface="Cambria Math"/>
                                    </a:rPr>
                                    <m:t>1/2</m:t>
                                  </m:r>
                                </m:sup>
                              </m:sSup>
                            </m:oMath>
                          </a14:m>
                          <a:endParaRPr lang="en-US" dirty="0" smtClean="0"/>
                        </a:p>
                        <a:p>
                          <a:pPr algn="ctr"/>
                          <a:r>
                            <a:rPr lang="en-US" dirty="0" smtClean="0"/>
                            <a:t>[Hardt-Rothblum’10]</a:t>
                          </a: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baseline="0" dirty="0" smtClean="0"/>
                            <a:t>Runtime Polynomial in |U|</a:t>
                          </a:r>
                        </a:p>
                        <a:p>
                          <a:pPr algn="ctr"/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9097762"/>
                  </p:ext>
                </p:extLst>
              </p:nvPr>
            </p:nvGraphicFramePr>
            <p:xfrm>
              <a:off x="609600" y="609600"/>
              <a:ext cx="7772400" cy="4495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35289"/>
                    <a:gridCol w="3646311"/>
                    <a:gridCol w="2590800"/>
                  </a:tblGrid>
                  <a:tr h="8474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Counting Queries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Arbitrary Low-Sensitivity Queries</a:t>
                          </a:r>
                          <a:endParaRPr lang="en-US" dirty="0"/>
                        </a:p>
                      </a:txBody>
                      <a:tcPr/>
                    </a:tc>
                  </a:tr>
                  <a:tr h="19288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Offline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45110" r="-71070" b="-889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0000" t="-45110" b="-88959"/>
                          </a:stretch>
                        </a:blipFill>
                      </a:tcPr>
                    </a:tc>
                  </a:tr>
                  <a:tr h="1719470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Online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42140" t="-163121" r="-710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91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happened in 2009?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prstClr val="black"/>
                    </a:solidFill>
                  </a:rPr>
                  <a:t>Error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1/2</m:t>
                        </m:r>
                      </m:sup>
                    </m:sSup>
                  </m:oMath>
                </a14:m>
                <a:endParaRPr lang="en-US" dirty="0" smtClean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dirty="0" smtClean="0">
                    <a:solidFill>
                      <a:prstClr val="black"/>
                    </a:solidFill>
                  </a:rPr>
                  <a:t>[</a:t>
                </a:r>
                <a:r>
                  <a:rPr lang="en-US" dirty="0" err="1" smtClean="0">
                    <a:solidFill>
                      <a:prstClr val="black"/>
                    </a:solidFill>
                  </a:rPr>
                  <a:t>Hardt-Rothblum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]</a:t>
                </a:r>
                <a:endParaRPr lang="en-US" dirty="0">
                  <a:solidFill>
                    <a:prstClr val="black"/>
                  </a:solidFill>
                </a:endParaRPr>
              </a:p>
              <a:p>
                <a:pPr algn="ctr"/>
                <a:r>
                  <a:rPr lang="en-US" dirty="0">
                    <a:solidFill>
                      <a:prstClr val="black"/>
                    </a:solidFill>
                  </a:rPr>
                  <a:t>Runtime </a:t>
                </a:r>
                <a:r>
                  <a:rPr lang="en-US" dirty="0" err="1" smtClean="0">
                    <a:solidFill>
                      <a:prstClr val="black"/>
                    </a:solidFill>
                  </a:rPr>
                  <a:t>Exp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(|U|)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858" y="3801116"/>
                <a:ext cx="1967997" cy="1210652"/>
              </a:xfrm>
              <a:prstGeom prst="rect">
                <a:avLst/>
              </a:prstGeom>
              <a:blipFill rotWithShape="1">
                <a:blip r:embed="rId4"/>
                <a:stretch>
                  <a:fillRect t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427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431941"/>
            <a:ext cx="8205788" cy="523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High/Unknown Sensitivity Functions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1"/>
            <a:ext cx="8229600" cy="673599"/>
          </a:xfr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en-US" dirty="0" smtClean="0"/>
              <a:t>Subsample-and-Aggregate [</a:t>
            </a:r>
            <a:r>
              <a:rPr lang="en-US" dirty="0" err="1" smtClean="0"/>
              <a:t>Nissim</a:t>
            </a:r>
            <a:r>
              <a:rPr lang="en-US" dirty="0" smtClean="0"/>
              <a:t>, </a:t>
            </a:r>
            <a:r>
              <a:rPr lang="en-US" dirty="0" err="1" smtClean="0"/>
              <a:t>Raskhodnikova</a:t>
            </a:r>
            <a:r>
              <a:rPr lang="en-US" dirty="0" smtClean="0"/>
              <a:t>, Smith’07]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11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219684" y="3889860"/>
                <a:ext cx="2353786" cy="561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…,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/2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684" y="3889860"/>
                <a:ext cx="2353786" cy="56188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97469" y="3659430"/>
                <a:ext cx="2829621" cy="699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⏟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a:rPr lang="en-US" b="0" i="1" smtClean="0">
                              <a:latin typeface="Cambria Math"/>
                            </a:rPr>
                            <m:t>                                                  </m:t>
                          </m:r>
                        </m:e>
                      </m:groupChr>
                    </m:oMath>
                  </m:oMathPara>
                </a14:m>
                <a:endParaRPr lang="en-US" b="0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469" y="3659430"/>
                <a:ext cx="2829621" cy="69974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Functions “Expected” to Behave Well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48010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en-US" dirty="0" smtClean="0"/>
              <a:t>Propose-Test-Release </a:t>
            </a:r>
            <a:r>
              <a:rPr lang="en-US" sz="2400" dirty="0" smtClean="0"/>
              <a:t>[D.-Lei’09]</a:t>
            </a:r>
          </a:p>
          <a:p>
            <a:pPr lvl="1"/>
            <a:r>
              <a:rPr lang="en-US" dirty="0" smtClean="0"/>
              <a:t>Privacy-preserving test for “goodness” of data set</a:t>
            </a:r>
          </a:p>
          <a:p>
            <a:pPr lvl="2"/>
            <a:r>
              <a:rPr lang="en-US" dirty="0" err="1" smtClean="0"/>
              <a:t>Eg</a:t>
            </a:r>
            <a:r>
              <a:rPr lang="en-US" dirty="0" smtClean="0"/>
              <a:t>, low </a:t>
            </a:r>
            <a:r>
              <a:rPr lang="en-US" i="1" dirty="0" smtClean="0"/>
              <a:t>local</a:t>
            </a:r>
            <a:r>
              <a:rPr lang="en-US" dirty="0" smtClean="0"/>
              <a:t> sensitivity [Nissim-Raskhodnikova-Smith07]</a:t>
            </a:r>
          </a:p>
          <a:p>
            <a:pPr lvl="2"/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153955" y="3889860"/>
            <a:ext cx="238111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01695" y="3889862"/>
            <a:ext cx="2150680" cy="6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269170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386910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502125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883650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037270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373142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498130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613345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792242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907457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022672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262142" y="3736239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396975" y="3736238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16910" y="3736237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554157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685414" y="3735019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824393" y="373929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53749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316157" y="37423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431372" y="3736239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526164" y="3736239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587113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797121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925757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7040972" y="3736240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209414" y="3736239"/>
            <a:ext cx="115215" cy="1536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50062" y="2775310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Big gap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37" name="Straight Arrow Connector 36"/>
          <p:cNvCxnSpPr>
            <a:stCxn id="10" idx="2"/>
          </p:cNvCxnSpPr>
          <p:nvPr/>
        </p:nvCxnSpPr>
        <p:spPr>
          <a:xfrm>
            <a:off x="4572000" y="3236975"/>
            <a:ext cx="0" cy="50536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91577" y="3390595"/>
            <a:ext cx="94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……</a:t>
            </a:r>
            <a:endParaRPr lang="en-US" sz="3600" dirty="0"/>
          </a:p>
        </p:txBody>
      </p:sp>
      <p:sp>
        <p:nvSpPr>
          <p:cNvPr id="39" name="Rectangle 38"/>
          <p:cNvSpPr/>
          <p:nvPr/>
        </p:nvSpPr>
        <p:spPr>
          <a:xfrm>
            <a:off x="539475" y="4581150"/>
            <a:ext cx="806505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square">
            <a:spAutoFit/>
          </a:bodyPr>
          <a:lstStyle/>
          <a:p>
            <a:r>
              <a:rPr lang="en-US" sz="2400" dirty="0" smtClean="0"/>
              <a:t>Robust statistics theory: </a:t>
            </a:r>
          </a:p>
          <a:p>
            <a:r>
              <a:rPr lang="en-US" sz="2400" dirty="0"/>
              <a:t>	L</a:t>
            </a:r>
            <a:r>
              <a:rPr lang="en-US" sz="2400" dirty="0" smtClean="0"/>
              <a:t>ack </a:t>
            </a:r>
            <a:r>
              <a:rPr lang="en-US" sz="2400" dirty="0"/>
              <a:t>of density at median is the </a:t>
            </a:r>
            <a:r>
              <a:rPr lang="en-US" sz="2400" i="1" dirty="0" smtClean="0"/>
              <a:t>only</a:t>
            </a:r>
            <a:r>
              <a:rPr lang="en-US" sz="2400" dirty="0" smtClean="0"/>
              <a:t> thing </a:t>
            </a:r>
            <a:r>
              <a:rPr lang="en-US" sz="2400" dirty="0"/>
              <a:t>that can go </a:t>
            </a:r>
            <a:r>
              <a:rPr lang="en-US" sz="2400" dirty="0" smtClean="0"/>
              <a:t>wrong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55425" y="3390595"/>
                <a:ext cx="9733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−∞</m:t>
                    </m:r>
                  </m:oMath>
                </a14:m>
                <a:r>
                  <a:rPr lang="en-US" sz="3600" dirty="0" smtClean="0"/>
                  <a:t>…</a:t>
                </a:r>
                <a:endParaRPr lang="en-US" sz="36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25" y="3390595"/>
                <a:ext cx="973343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18125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511425" y="3390595"/>
                <a:ext cx="8242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…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∞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425" y="3390595"/>
                <a:ext cx="824265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22222"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252209" y="3904050"/>
                <a:ext cx="2230995" cy="561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1+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/2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…,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209" y="3904050"/>
                <a:ext cx="2230995" cy="561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68953" y="5493096"/>
                <a:ext cx="8035571" cy="12003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PTR: </a:t>
                </a:r>
                <a:r>
                  <a:rPr lang="en-US" sz="2400" dirty="0" err="1" smtClean="0"/>
                  <a:t>Dp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test </a:t>
                </a:r>
                <a:r>
                  <a:rPr lang="en-US" sz="2400" dirty="0"/>
                  <a:t>for </a:t>
                </a:r>
                <a:r>
                  <a:rPr lang="en-US" sz="2400" dirty="0" smtClean="0"/>
                  <a:t>low sensitivity median (equivalently, for high density)</a:t>
                </a:r>
                <a:endParaRPr lang="en-US" sz="2400" dirty="0"/>
              </a:p>
              <a:p>
                <a:r>
                  <a:rPr lang="en-US" sz="2400" dirty="0"/>
                  <a:t>	if good, then release median with low noise</a:t>
                </a:r>
              </a:p>
              <a:p>
                <a:r>
                  <a:rPr lang="en-US" sz="2400" dirty="0"/>
                  <a:t>	else output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⊥</m:t>
                    </m:r>
                  </m:oMath>
                </a14:m>
                <a:r>
                  <a:rPr lang="en-US" sz="2400" dirty="0"/>
                  <a:t> (or use a sophisticated </a:t>
                </a:r>
                <a:r>
                  <a:rPr lang="en-US" sz="2400" dirty="0" err="1"/>
                  <a:t>dp</a:t>
                </a:r>
                <a:r>
                  <a:rPr lang="en-US" sz="2400" dirty="0"/>
                  <a:t> median algorithm</a:t>
                </a:r>
                <a:r>
                  <a:rPr lang="en-US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53" y="5493096"/>
                <a:ext cx="8035571" cy="1200329"/>
              </a:xfrm>
              <a:prstGeom prst="rect">
                <a:avLst/>
              </a:prstGeom>
              <a:blipFill rotWithShape="1">
                <a:blip r:embed="rId7"/>
                <a:stretch>
                  <a:fillRect l="-1137" t="-3553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62697" y="3659141"/>
                <a:ext cx="2443298" cy="4227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⏟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a:rPr lang="en-US" b="0" i="1" smtClean="0">
                              <a:latin typeface="Cambria Math"/>
                            </a:rPr>
                            <m:t>                                          </m:t>
                          </m:r>
                        </m:e>
                      </m:groupCh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697" y="3659141"/>
                <a:ext cx="2443298" cy="42274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155425" y="2775310"/>
            <a:ext cx="8487505" cy="1628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7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8" grpId="0" animBg="1"/>
      <p:bldP spid="36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/>
          <p:cNvSpPr/>
          <p:nvPr/>
        </p:nvSpPr>
        <p:spPr>
          <a:xfrm>
            <a:off x="4149545" y="4811580"/>
            <a:ext cx="914400" cy="914400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85121" y="1201510"/>
                <a:ext cx="7335354" cy="4992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, …….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21" y="1201510"/>
                <a:ext cx="7335354" cy="4992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Application: Feature Selection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09045" y="1969610"/>
                <a:ext cx="1805035" cy="4608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45" y="1969610"/>
                <a:ext cx="1805035" cy="4608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382915" y="1969610"/>
                <a:ext cx="1805035" cy="4608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2915" y="1969610"/>
                <a:ext cx="1805035" cy="4608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456785" y="1969610"/>
                <a:ext cx="1805035" cy="4608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785" y="1969610"/>
                <a:ext cx="1805035" cy="46086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106730" y="1969610"/>
                <a:ext cx="1805035" cy="46086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6730" y="1969610"/>
                <a:ext cx="1805035" cy="46086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3" idx="2"/>
            <a:endCxn id="4" idx="0"/>
          </p:cNvCxnSpPr>
          <p:nvPr/>
        </p:nvCxnSpPr>
        <p:spPr>
          <a:xfrm flipH="1">
            <a:off x="1211563" y="1700775"/>
            <a:ext cx="3341235" cy="2688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5" idx="0"/>
          </p:cNvCxnSpPr>
          <p:nvPr/>
        </p:nvCxnSpPr>
        <p:spPr>
          <a:xfrm flipH="1">
            <a:off x="3285433" y="1700775"/>
            <a:ext cx="1286568" cy="2688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91203" y="1700775"/>
            <a:ext cx="768100" cy="2688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7" idx="0"/>
          </p:cNvCxnSpPr>
          <p:nvPr/>
        </p:nvCxnSpPr>
        <p:spPr>
          <a:xfrm>
            <a:off x="4610405" y="1700775"/>
            <a:ext cx="3398843" cy="26883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211562" y="2476195"/>
            <a:ext cx="1" cy="5303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304634" y="2468875"/>
            <a:ext cx="1" cy="5303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340100" y="2468875"/>
            <a:ext cx="1" cy="5303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990045" y="2468875"/>
            <a:ext cx="1" cy="5303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Isosceles Triangle 32"/>
              <p:cNvSpPr/>
              <p:nvPr/>
            </p:nvSpPr>
            <p:spPr>
              <a:xfrm>
                <a:off x="669326" y="3090675"/>
                <a:ext cx="1060704" cy="914400"/>
              </a:xfrm>
              <a:prstGeom prst="triangle">
                <a:avLst/>
              </a:prstGeom>
              <a:solidFill>
                <a:srgbClr val="FF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Isosceles Tri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26" y="3090675"/>
                <a:ext cx="1060704" cy="914400"/>
              </a:xfrm>
              <a:prstGeom prst="triangle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Isosceles Triangle 33"/>
              <p:cNvSpPr/>
              <p:nvPr/>
            </p:nvSpPr>
            <p:spPr>
              <a:xfrm>
                <a:off x="2781601" y="3083355"/>
                <a:ext cx="1060704" cy="914400"/>
              </a:xfrm>
              <a:prstGeom prst="triangle">
                <a:avLst/>
              </a:prstGeom>
              <a:solidFill>
                <a:srgbClr val="FF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Isosceles Tri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601" y="3083355"/>
                <a:ext cx="1060704" cy="914400"/>
              </a:xfrm>
              <a:prstGeom prst="triangle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Isosceles Triangle 34"/>
              <p:cNvSpPr/>
              <p:nvPr/>
            </p:nvSpPr>
            <p:spPr>
              <a:xfrm>
                <a:off x="4817066" y="3083355"/>
                <a:ext cx="1060704" cy="914400"/>
              </a:xfrm>
              <a:prstGeom prst="triangle">
                <a:avLst/>
              </a:prstGeom>
              <a:solidFill>
                <a:srgbClr val="FF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Isosceles Tri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7066" y="3083355"/>
                <a:ext cx="1060704" cy="914400"/>
              </a:xfrm>
              <a:prstGeom prst="triangle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Isosceles Triangle 35"/>
              <p:cNvSpPr/>
              <p:nvPr/>
            </p:nvSpPr>
            <p:spPr>
              <a:xfrm>
                <a:off x="7467011" y="3083355"/>
                <a:ext cx="1060704" cy="914400"/>
              </a:xfrm>
              <a:prstGeom prst="triangle">
                <a:avLst/>
              </a:prstGeom>
              <a:solidFill>
                <a:srgbClr val="FF00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Isosceles Tri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011" y="3083355"/>
                <a:ext cx="1060704" cy="914400"/>
              </a:xfrm>
              <a:prstGeom prst="triangle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>
            <a:stCxn id="33" idx="3"/>
          </p:cNvCxnSpPr>
          <p:nvPr/>
        </p:nvCxnSpPr>
        <p:spPr>
          <a:xfrm>
            <a:off x="1199678" y="4005075"/>
            <a:ext cx="3257107" cy="126736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4" idx="3"/>
          </p:cNvCxnSpPr>
          <p:nvPr/>
        </p:nvCxnSpPr>
        <p:spPr>
          <a:xfrm>
            <a:off x="3311953" y="3997755"/>
            <a:ext cx="1240845" cy="112106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5" idx="3"/>
          </p:cNvCxnSpPr>
          <p:nvPr/>
        </p:nvCxnSpPr>
        <p:spPr>
          <a:xfrm flipH="1">
            <a:off x="4610405" y="3997755"/>
            <a:ext cx="737013" cy="112106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6" idx="3"/>
          </p:cNvCxnSpPr>
          <p:nvPr/>
        </p:nvCxnSpPr>
        <p:spPr>
          <a:xfrm flipH="1">
            <a:off x="4725620" y="3997755"/>
            <a:ext cx="3271743" cy="127468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ular Callout 48"/>
          <p:cNvSpPr/>
          <p:nvPr/>
        </p:nvSpPr>
        <p:spPr>
          <a:xfrm>
            <a:off x="117020" y="5848514"/>
            <a:ext cx="9026980" cy="806505"/>
          </a:xfrm>
          <a:prstGeom prst="wedgeRectCallout">
            <a:avLst>
              <a:gd name="adj1" fmla="val 4601"/>
              <a:gd name="adj2" fmla="val -11055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dirty="0" smtClean="0">
                <a:solidFill>
                  <a:schemeClr val="tx1"/>
                </a:solidFill>
              </a:rPr>
              <a:t>If “far” from collection with no large majority value, then output most common value.</a:t>
            </a:r>
          </a:p>
          <a:p>
            <a:r>
              <a:rPr lang="en-US" sz="2300" dirty="0" smtClean="0">
                <a:solidFill>
                  <a:schemeClr val="tx1"/>
                </a:solidFill>
              </a:rPr>
              <a:t>Else quit.</a:t>
            </a:r>
            <a:endParaRPr lang="en-US" sz="2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5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" grpId="0" animBg="1"/>
      <p:bldP spid="5" grpId="0" animBg="1"/>
      <p:bldP spid="6" grpId="0" animBg="1"/>
      <p:bldP spid="7" grpId="0" animBg="1"/>
      <p:bldP spid="33" grpId="0" animBg="1"/>
      <p:bldP spid="34" grpId="0" animBg="1"/>
      <p:bldP spid="35" grpId="0" animBg="1"/>
      <p:bldP spid="36" grpId="0" animBg="1"/>
      <p:bldP spid="49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Future Directions</a:t>
            </a:r>
            <a:endParaRPr lang="en-US" sz="4800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Realistic Adversaries(?)</a:t>
                </a:r>
              </a:p>
              <a:p>
                <a:pPr lvl="1"/>
                <a:r>
                  <a:rPr lang="en-US" dirty="0" smtClean="0"/>
                  <a:t>Related: better understanding of the guarantee</a:t>
                </a:r>
              </a:p>
              <a:p>
                <a:pPr lvl="2"/>
                <a:r>
                  <a:rPr lang="en-US" dirty="0" smtClean="0"/>
                  <a:t>What does it mean to </a:t>
                </a:r>
                <a:r>
                  <a:rPr lang="en-US" i="1" dirty="0" smtClean="0"/>
                  <a:t>fail</a:t>
                </a:r>
                <a:r>
                  <a:rPr lang="en-US" dirty="0" smtClean="0"/>
                  <a:t> to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 smtClean="0"/>
                  <a:t>-</a:t>
                </a:r>
                <a:r>
                  <a:rPr lang="en-US" dirty="0" err="1" smtClean="0"/>
                  <a:t>dp</a:t>
                </a:r>
                <a:r>
                  <a:rPr lang="en-US" dirty="0" smtClean="0"/>
                  <a:t>?</a:t>
                </a:r>
              </a:p>
              <a:p>
                <a:pPr lvl="2"/>
                <a:r>
                  <a:rPr lang="en-US" dirty="0" smtClean="0"/>
                  <a:t>Large 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𝜖</m:t>
                    </m:r>
                  </m:oMath>
                </a14:m>
                <a:r>
                  <a:rPr lang="en-US" dirty="0" smtClean="0"/>
                  <a:t> can make sense!</a:t>
                </a:r>
              </a:p>
              <a:p>
                <a:r>
                  <a:rPr lang="en-US" dirty="0" smtClean="0"/>
                  <a:t>Coordination among curators?</a:t>
                </a:r>
              </a:p>
              <a:p>
                <a:r>
                  <a:rPr lang="en-US" dirty="0" smtClean="0"/>
                  <a:t>Efficiency </a:t>
                </a:r>
              </a:p>
              <a:p>
                <a:pPr lvl="1"/>
                <a:r>
                  <a:rPr lang="en-US" dirty="0" smtClean="0"/>
                  <a:t>Time complexity: Connection to Tracing Traitors</a:t>
                </a:r>
              </a:p>
              <a:p>
                <a:pPr lvl="1"/>
                <a:r>
                  <a:rPr lang="en-US" dirty="0" smtClean="0"/>
                  <a:t>Sample complexity / database size</a:t>
                </a:r>
              </a:p>
              <a:p>
                <a:r>
                  <a:rPr lang="en-US" dirty="0" smtClean="0"/>
                  <a:t>Is there an alternative to </a:t>
                </a:r>
                <a:r>
                  <a:rPr lang="en-US" dirty="0" err="1" smtClean="0"/>
                  <a:t>dp</a:t>
                </a:r>
                <a:r>
                  <a:rPr lang="en-US" dirty="0" smtClean="0"/>
                  <a:t>?</a:t>
                </a:r>
              </a:p>
              <a:p>
                <a:pPr lvl="1"/>
                <a:r>
                  <a:rPr lang="en-US" dirty="0" smtClean="0"/>
                  <a:t>Axiomatic approach [Kifer-Lin’10]</a:t>
                </a:r>
              </a:p>
              <a:p>
                <a:r>
                  <a:rPr lang="en-US" dirty="0" smtClean="0"/>
                  <a:t>Focus on a specific  application</a:t>
                </a:r>
              </a:p>
              <a:p>
                <a:pPr lvl="1"/>
                <a:r>
                  <a:rPr lang="en-US" dirty="0" smtClean="0"/>
                  <a:t>Collaborative effort with </a:t>
                </a:r>
                <a:r>
                  <a:rPr lang="en-US" smtClean="0"/>
                  <a:t>domain experts</a:t>
                </a: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593" t="-1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928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609600" y="3209865"/>
            <a:ext cx="8382000" cy="1819335"/>
            <a:chOff x="609600" y="3200400"/>
            <a:chExt cx="8382000" cy="1819335"/>
          </a:xfrm>
        </p:grpSpPr>
        <p:sp>
          <p:nvSpPr>
            <p:cNvPr id="793605" name="Freeform 5"/>
            <p:cNvSpPr>
              <a:spLocks/>
            </p:cNvSpPr>
            <p:nvPr/>
          </p:nvSpPr>
          <p:spPr bwMode="auto">
            <a:xfrm>
              <a:off x="1295400" y="3200400"/>
              <a:ext cx="3124200" cy="114300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912" y="672"/>
                </a:cxn>
                <a:cxn ang="0">
                  <a:pos x="1536" y="432"/>
                </a:cxn>
                <a:cxn ang="0">
                  <a:pos x="1968" y="0"/>
                </a:cxn>
              </a:cxnLst>
              <a:rect l="0" t="0" r="r" b="b"/>
              <a:pathLst>
                <a:path w="1968" h="720">
                  <a:moveTo>
                    <a:pt x="0" y="720"/>
                  </a:moveTo>
                  <a:cubicBezTo>
                    <a:pt x="328" y="720"/>
                    <a:pt x="656" y="720"/>
                    <a:pt x="912" y="672"/>
                  </a:cubicBezTo>
                  <a:cubicBezTo>
                    <a:pt x="1168" y="624"/>
                    <a:pt x="1360" y="544"/>
                    <a:pt x="1536" y="432"/>
                  </a:cubicBezTo>
                  <a:cubicBezTo>
                    <a:pt x="1712" y="320"/>
                    <a:pt x="1896" y="72"/>
                    <a:pt x="1968" y="0"/>
                  </a:cubicBez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06" name="Freeform 6"/>
            <p:cNvSpPr>
              <a:spLocks/>
            </p:cNvSpPr>
            <p:nvPr/>
          </p:nvSpPr>
          <p:spPr bwMode="auto">
            <a:xfrm flipH="1">
              <a:off x="4419600" y="3200400"/>
              <a:ext cx="3124200" cy="114300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912" y="672"/>
                </a:cxn>
                <a:cxn ang="0">
                  <a:pos x="1536" y="432"/>
                </a:cxn>
                <a:cxn ang="0">
                  <a:pos x="1968" y="0"/>
                </a:cxn>
              </a:cxnLst>
              <a:rect l="0" t="0" r="r" b="b"/>
              <a:pathLst>
                <a:path w="1968" h="720">
                  <a:moveTo>
                    <a:pt x="0" y="720"/>
                  </a:moveTo>
                  <a:cubicBezTo>
                    <a:pt x="328" y="720"/>
                    <a:pt x="656" y="720"/>
                    <a:pt x="912" y="672"/>
                  </a:cubicBezTo>
                  <a:cubicBezTo>
                    <a:pt x="1168" y="624"/>
                    <a:pt x="1360" y="544"/>
                    <a:pt x="1536" y="432"/>
                  </a:cubicBezTo>
                  <a:cubicBezTo>
                    <a:pt x="1712" y="320"/>
                    <a:pt x="1896" y="72"/>
                    <a:pt x="1968" y="0"/>
                  </a:cubicBez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07" name="Freeform 7"/>
            <p:cNvSpPr>
              <a:spLocks/>
            </p:cNvSpPr>
            <p:nvPr/>
          </p:nvSpPr>
          <p:spPr bwMode="auto">
            <a:xfrm>
              <a:off x="1905000" y="3200400"/>
              <a:ext cx="3124200" cy="114300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912" y="672"/>
                </a:cxn>
                <a:cxn ang="0">
                  <a:pos x="1536" y="432"/>
                </a:cxn>
                <a:cxn ang="0">
                  <a:pos x="1968" y="0"/>
                </a:cxn>
              </a:cxnLst>
              <a:rect l="0" t="0" r="r" b="b"/>
              <a:pathLst>
                <a:path w="1968" h="720">
                  <a:moveTo>
                    <a:pt x="0" y="720"/>
                  </a:moveTo>
                  <a:cubicBezTo>
                    <a:pt x="328" y="720"/>
                    <a:pt x="656" y="720"/>
                    <a:pt x="912" y="672"/>
                  </a:cubicBezTo>
                  <a:cubicBezTo>
                    <a:pt x="1168" y="624"/>
                    <a:pt x="1360" y="544"/>
                    <a:pt x="1536" y="432"/>
                  </a:cubicBezTo>
                  <a:cubicBezTo>
                    <a:pt x="1712" y="320"/>
                    <a:pt x="1896" y="72"/>
                    <a:pt x="1968" y="0"/>
                  </a:cubicBezTo>
                </a:path>
              </a:pathLst>
            </a:custGeom>
            <a:noFill/>
            <a:ln w="2540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93608" name="Freeform 8"/>
            <p:cNvSpPr>
              <a:spLocks/>
            </p:cNvSpPr>
            <p:nvPr/>
          </p:nvSpPr>
          <p:spPr bwMode="auto">
            <a:xfrm flipH="1">
              <a:off x="5029200" y="3200400"/>
              <a:ext cx="3124200" cy="1143000"/>
            </a:xfrm>
            <a:custGeom>
              <a:avLst/>
              <a:gdLst/>
              <a:ahLst/>
              <a:cxnLst>
                <a:cxn ang="0">
                  <a:pos x="0" y="720"/>
                </a:cxn>
                <a:cxn ang="0">
                  <a:pos x="912" y="672"/>
                </a:cxn>
                <a:cxn ang="0">
                  <a:pos x="1536" y="432"/>
                </a:cxn>
                <a:cxn ang="0">
                  <a:pos x="1968" y="0"/>
                </a:cxn>
              </a:cxnLst>
              <a:rect l="0" t="0" r="r" b="b"/>
              <a:pathLst>
                <a:path w="1968" h="720">
                  <a:moveTo>
                    <a:pt x="0" y="720"/>
                  </a:moveTo>
                  <a:cubicBezTo>
                    <a:pt x="328" y="720"/>
                    <a:pt x="656" y="720"/>
                    <a:pt x="912" y="672"/>
                  </a:cubicBezTo>
                  <a:cubicBezTo>
                    <a:pt x="1168" y="624"/>
                    <a:pt x="1360" y="544"/>
                    <a:pt x="1536" y="432"/>
                  </a:cubicBezTo>
                  <a:cubicBezTo>
                    <a:pt x="1712" y="320"/>
                    <a:pt x="1896" y="72"/>
                    <a:pt x="1968" y="0"/>
                  </a:cubicBezTo>
                </a:path>
              </a:pathLst>
            </a:custGeom>
            <a:noFill/>
            <a:ln w="25400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609600" y="4495800"/>
              <a:ext cx="8382000" cy="0"/>
              <a:chOff x="288" y="2832"/>
              <a:chExt cx="5280" cy="0"/>
            </a:xfrm>
          </p:grpSpPr>
          <p:sp>
            <p:nvSpPr>
              <p:cNvPr id="793610" name="Line 10"/>
              <p:cNvSpPr>
                <a:spLocks noChangeShapeType="1"/>
              </p:cNvSpPr>
              <p:nvPr/>
            </p:nvSpPr>
            <p:spPr bwMode="auto">
              <a:xfrm>
                <a:off x="768" y="2832"/>
                <a:ext cx="48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1" name="Line 11"/>
              <p:cNvSpPr>
                <a:spLocks noChangeShapeType="1"/>
              </p:cNvSpPr>
              <p:nvPr/>
            </p:nvSpPr>
            <p:spPr bwMode="auto">
              <a:xfrm>
                <a:off x="1248" y="2832"/>
                <a:ext cx="480" cy="0"/>
              </a:xfrm>
              <a:prstGeom prst="line">
                <a:avLst/>
              </a:prstGeom>
              <a:noFill/>
              <a:ln w="76200">
                <a:pattFill prst="wdUpDiag">
                  <a:fgClr>
                    <a:schemeClr val="hlink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2" name="Line 12"/>
              <p:cNvSpPr>
                <a:spLocks noChangeShapeType="1"/>
              </p:cNvSpPr>
              <p:nvPr/>
            </p:nvSpPr>
            <p:spPr bwMode="auto">
              <a:xfrm>
                <a:off x="1728" y="2832"/>
                <a:ext cx="48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3" name="Line 13"/>
              <p:cNvSpPr>
                <a:spLocks noChangeShapeType="1"/>
              </p:cNvSpPr>
              <p:nvPr/>
            </p:nvSpPr>
            <p:spPr bwMode="auto">
              <a:xfrm>
                <a:off x="2208" y="2832"/>
                <a:ext cx="480" cy="0"/>
              </a:xfrm>
              <a:prstGeom prst="line">
                <a:avLst/>
              </a:prstGeom>
              <a:noFill/>
              <a:ln w="76200">
                <a:pattFill prst="wdUpDiag">
                  <a:fgClr>
                    <a:schemeClr val="hlink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4" name="Line 14"/>
              <p:cNvSpPr>
                <a:spLocks noChangeShapeType="1"/>
              </p:cNvSpPr>
              <p:nvPr/>
            </p:nvSpPr>
            <p:spPr bwMode="auto">
              <a:xfrm>
                <a:off x="2688" y="2832"/>
                <a:ext cx="48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5" name="Line 15"/>
              <p:cNvSpPr>
                <a:spLocks noChangeShapeType="1"/>
              </p:cNvSpPr>
              <p:nvPr/>
            </p:nvSpPr>
            <p:spPr bwMode="auto">
              <a:xfrm>
                <a:off x="3168" y="2832"/>
                <a:ext cx="480" cy="0"/>
              </a:xfrm>
              <a:prstGeom prst="line">
                <a:avLst/>
              </a:prstGeom>
              <a:noFill/>
              <a:ln w="76200">
                <a:pattFill prst="wdUpDiag">
                  <a:fgClr>
                    <a:schemeClr val="hlink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6" name="Line 16"/>
              <p:cNvSpPr>
                <a:spLocks noChangeShapeType="1"/>
              </p:cNvSpPr>
              <p:nvPr/>
            </p:nvSpPr>
            <p:spPr bwMode="auto">
              <a:xfrm>
                <a:off x="4128" y="2832"/>
                <a:ext cx="480" cy="0"/>
              </a:xfrm>
              <a:prstGeom prst="line">
                <a:avLst/>
              </a:prstGeom>
              <a:noFill/>
              <a:ln w="76200">
                <a:pattFill prst="wdUpDiag">
                  <a:fgClr>
                    <a:schemeClr val="hlink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7" name="Line 17"/>
              <p:cNvSpPr>
                <a:spLocks noChangeShapeType="1"/>
              </p:cNvSpPr>
              <p:nvPr/>
            </p:nvSpPr>
            <p:spPr bwMode="auto">
              <a:xfrm>
                <a:off x="5088" y="2832"/>
                <a:ext cx="480" cy="0"/>
              </a:xfrm>
              <a:prstGeom prst="line">
                <a:avLst/>
              </a:prstGeom>
              <a:noFill/>
              <a:ln w="76200">
                <a:pattFill prst="wdUpDiag">
                  <a:fgClr>
                    <a:schemeClr val="hlink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8" name="Line 18"/>
              <p:cNvSpPr>
                <a:spLocks noChangeShapeType="1"/>
              </p:cNvSpPr>
              <p:nvPr/>
            </p:nvSpPr>
            <p:spPr bwMode="auto">
              <a:xfrm>
                <a:off x="288" y="2832"/>
                <a:ext cx="480" cy="0"/>
              </a:xfrm>
              <a:prstGeom prst="line">
                <a:avLst/>
              </a:prstGeom>
              <a:noFill/>
              <a:ln w="76200">
                <a:pattFill prst="wdUpDiag">
                  <a:fgClr>
                    <a:schemeClr val="hlink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19" name="Line 19"/>
              <p:cNvSpPr>
                <a:spLocks noChangeShapeType="1"/>
              </p:cNvSpPr>
              <p:nvPr/>
            </p:nvSpPr>
            <p:spPr bwMode="auto">
              <a:xfrm>
                <a:off x="3648" y="2832"/>
                <a:ext cx="48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93620" name="Line 20"/>
              <p:cNvSpPr>
                <a:spLocks noChangeShapeType="1"/>
              </p:cNvSpPr>
              <p:nvPr/>
            </p:nvSpPr>
            <p:spPr bwMode="auto">
              <a:xfrm>
                <a:off x="4608" y="2832"/>
                <a:ext cx="48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793621" name="Text Box 21"/>
            <p:cNvSpPr txBox="1">
              <a:spLocks noChangeArrowheads="1"/>
            </p:cNvSpPr>
            <p:nvPr/>
          </p:nvSpPr>
          <p:spPr bwMode="auto">
            <a:xfrm>
              <a:off x="4248150" y="4589463"/>
              <a:ext cx="339725" cy="39687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/>
                <a:t>0</a:t>
              </a:r>
            </a:p>
          </p:txBody>
        </p:sp>
        <p:sp>
          <p:nvSpPr>
            <p:cNvPr id="793622" name="Text Box 22"/>
            <p:cNvSpPr txBox="1">
              <a:spLocks noChangeArrowheads="1"/>
            </p:cNvSpPr>
            <p:nvPr/>
          </p:nvSpPr>
          <p:spPr bwMode="auto">
            <a:xfrm>
              <a:off x="5025030" y="4619625"/>
              <a:ext cx="336952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/>
                <a:t>R</a:t>
              </a:r>
              <a:endParaRPr lang="en-US" sz="2000" dirty="0"/>
            </a:p>
          </p:txBody>
        </p:sp>
        <p:sp>
          <p:nvSpPr>
            <p:cNvPr id="793623" name="Text Box 23"/>
            <p:cNvSpPr txBox="1">
              <a:spLocks noChangeArrowheads="1"/>
            </p:cNvSpPr>
            <p:nvPr/>
          </p:nvSpPr>
          <p:spPr bwMode="auto">
            <a:xfrm>
              <a:off x="5680896" y="4619625"/>
              <a:ext cx="453971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/>
                <a:t>2R</a:t>
              </a:r>
              <a:endParaRPr lang="en-US" sz="2000" dirty="0"/>
            </a:p>
          </p:txBody>
        </p:sp>
        <p:sp>
          <p:nvSpPr>
            <p:cNvPr id="793624" name="Text Box 24"/>
            <p:cNvSpPr txBox="1">
              <a:spLocks noChangeArrowheads="1"/>
            </p:cNvSpPr>
            <p:nvPr/>
          </p:nvSpPr>
          <p:spPr bwMode="auto">
            <a:xfrm>
              <a:off x="6501634" y="4619625"/>
              <a:ext cx="453971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/>
                <a:t>3R</a:t>
              </a:r>
              <a:endParaRPr lang="en-US" sz="2000" dirty="0"/>
            </a:p>
          </p:txBody>
        </p:sp>
        <p:sp>
          <p:nvSpPr>
            <p:cNvPr id="793625" name="Text Box 25"/>
            <p:cNvSpPr txBox="1">
              <a:spLocks noChangeArrowheads="1"/>
            </p:cNvSpPr>
            <p:nvPr/>
          </p:nvSpPr>
          <p:spPr bwMode="auto">
            <a:xfrm>
              <a:off x="7263634" y="4619625"/>
              <a:ext cx="453970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/>
                <a:t>4R</a:t>
              </a:r>
              <a:endParaRPr lang="en-US" sz="2000" dirty="0"/>
            </a:p>
          </p:txBody>
        </p:sp>
        <p:sp>
          <p:nvSpPr>
            <p:cNvPr id="793626" name="Text Box 26"/>
            <p:cNvSpPr txBox="1">
              <a:spLocks noChangeArrowheads="1"/>
            </p:cNvSpPr>
            <p:nvPr/>
          </p:nvSpPr>
          <p:spPr bwMode="auto">
            <a:xfrm>
              <a:off x="8025633" y="4619625"/>
              <a:ext cx="453971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/>
                <a:t>5R</a:t>
              </a:r>
              <a:endParaRPr lang="en-US" sz="2000" dirty="0"/>
            </a:p>
          </p:txBody>
        </p:sp>
        <p:sp>
          <p:nvSpPr>
            <p:cNvPr id="793627" name="Text Box 27"/>
            <p:cNvSpPr txBox="1">
              <a:spLocks noChangeArrowheads="1"/>
            </p:cNvSpPr>
            <p:nvPr/>
          </p:nvSpPr>
          <p:spPr bwMode="auto">
            <a:xfrm>
              <a:off x="3428458" y="4619625"/>
              <a:ext cx="407484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/>
                <a:t>-R</a:t>
              </a:r>
              <a:endParaRPr lang="en-US" sz="2000" dirty="0"/>
            </a:p>
          </p:txBody>
        </p:sp>
        <p:sp>
          <p:nvSpPr>
            <p:cNvPr id="793628" name="Text Box 28"/>
            <p:cNvSpPr txBox="1">
              <a:spLocks noChangeArrowheads="1"/>
            </p:cNvSpPr>
            <p:nvPr/>
          </p:nvSpPr>
          <p:spPr bwMode="auto">
            <a:xfrm>
              <a:off x="2657161" y="4619625"/>
              <a:ext cx="524503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/>
                <a:t>-</a:t>
              </a:r>
              <a:r>
                <a:rPr lang="en-US" sz="2000" dirty="0" smtClean="0"/>
                <a:t>2R</a:t>
              </a:r>
              <a:endParaRPr lang="en-US" sz="2000" dirty="0"/>
            </a:p>
          </p:txBody>
        </p:sp>
        <p:sp>
          <p:nvSpPr>
            <p:cNvPr id="793629" name="Text Box 29"/>
            <p:cNvSpPr txBox="1">
              <a:spLocks noChangeArrowheads="1"/>
            </p:cNvSpPr>
            <p:nvPr/>
          </p:nvSpPr>
          <p:spPr bwMode="auto">
            <a:xfrm>
              <a:off x="1923735" y="4619625"/>
              <a:ext cx="524504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/>
                <a:t>-</a:t>
              </a:r>
              <a:r>
                <a:rPr lang="en-US" sz="2000" dirty="0" smtClean="0"/>
                <a:t>3R</a:t>
              </a:r>
              <a:endParaRPr lang="en-US" sz="2000" dirty="0"/>
            </a:p>
          </p:txBody>
        </p:sp>
        <p:sp>
          <p:nvSpPr>
            <p:cNvPr id="793630" name="Text Box 30"/>
            <p:cNvSpPr txBox="1">
              <a:spLocks noChangeArrowheads="1"/>
            </p:cNvSpPr>
            <p:nvPr/>
          </p:nvSpPr>
          <p:spPr bwMode="auto">
            <a:xfrm>
              <a:off x="1133161" y="4619625"/>
              <a:ext cx="524503" cy="40011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/>
                <a:t>-</a:t>
              </a:r>
              <a:r>
                <a:rPr lang="en-US" sz="2000" dirty="0" smtClean="0"/>
                <a:t>4R</a:t>
              </a:r>
              <a:endParaRPr lang="en-US" sz="2000" dirty="0"/>
            </a:p>
          </p:txBody>
        </p:sp>
      </p:grpSp>
      <p:sp>
        <p:nvSpPr>
          <p:cNvPr id="39" name="Title 3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Thank You!</a:t>
            </a:r>
            <a:endParaRPr lang="en-US" sz="4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47451" y="87765"/>
            <a:ext cx="8641124" cy="9906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1"/>
                </a:solidFill>
              </a:rPr>
              <a:t>Differential Privacy </a:t>
            </a:r>
            <a:r>
              <a:rPr lang="en-US" dirty="0" smtClean="0">
                <a:solidFill>
                  <a:schemeClr val="accent1"/>
                </a:solidFill>
              </a:rPr>
              <a:t>[D., </a:t>
            </a:r>
            <a:r>
              <a:rPr lang="en-US" dirty="0" err="1" smtClean="0">
                <a:solidFill>
                  <a:schemeClr val="accent1"/>
                </a:solidFill>
              </a:rPr>
              <a:t>McSherry</a:t>
            </a:r>
            <a:r>
              <a:rPr lang="en-US" dirty="0" smtClean="0">
                <a:solidFill>
                  <a:schemeClr val="accent1"/>
                </a:solidFill>
              </a:rPr>
              <a:t>, </a:t>
            </a:r>
            <a:r>
              <a:rPr lang="en-US" dirty="0" err="1" smtClean="0">
                <a:solidFill>
                  <a:schemeClr val="accent1"/>
                </a:solidFill>
              </a:rPr>
              <a:t>Nissim</a:t>
            </a:r>
            <a:r>
              <a:rPr lang="en-US" dirty="0" smtClean="0">
                <a:solidFill>
                  <a:schemeClr val="accent1"/>
                </a:solidFill>
              </a:rPr>
              <a:t>, Smith 06]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458200" cy="4953000"/>
          </a:xfrm>
        </p:spPr>
        <p:txBody>
          <a:bodyPr/>
          <a:lstStyle/>
          <a:p>
            <a:pPr>
              <a:buNone/>
            </a:pPr>
            <a:endParaRPr lang="en-US" sz="2400" dirty="0" smtClean="0"/>
          </a:p>
          <a:p>
            <a:endParaRPr lang="en-US" sz="2400" dirty="0" smtClean="0">
              <a:solidFill>
                <a:schemeClr val="folHlink"/>
              </a:solidFill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09600" y="3749676"/>
            <a:ext cx="5638800" cy="2536826"/>
            <a:chOff x="384" y="2533"/>
            <a:chExt cx="3552" cy="1598"/>
          </a:xfrm>
        </p:grpSpPr>
        <p:sp>
          <p:nvSpPr>
            <p:cNvPr id="782349" name="Freeform 13"/>
            <p:cNvSpPr>
              <a:spLocks/>
            </p:cNvSpPr>
            <p:nvPr/>
          </p:nvSpPr>
          <p:spPr bwMode="auto">
            <a:xfrm>
              <a:off x="3552" y="3456"/>
              <a:ext cx="384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0" y="0"/>
                </a:cxn>
                <a:cxn ang="0">
                  <a:pos x="96" y="48"/>
                </a:cxn>
                <a:cxn ang="0">
                  <a:pos x="240" y="96"/>
                </a:cxn>
                <a:cxn ang="0">
                  <a:pos x="384" y="144"/>
                </a:cxn>
                <a:cxn ang="0">
                  <a:pos x="384" y="288"/>
                </a:cxn>
                <a:cxn ang="0">
                  <a:pos x="0" y="288"/>
                </a:cxn>
              </a:cxnLst>
              <a:rect l="0" t="0" r="r" b="b"/>
              <a:pathLst>
                <a:path w="384" h="288">
                  <a:moveTo>
                    <a:pt x="0" y="288"/>
                  </a:moveTo>
                  <a:lnTo>
                    <a:pt x="0" y="0"/>
                  </a:lnTo>
                  <a:lnTo>
                    <a:pt x="96" y="48"/>
                  </a:lnTo>
                  <a:lnTo>
                    <a:pt x="240" y="96"/>
                  </a:lnTo>
                  <a:lnTo>
                    <a:pt x="384" y="144"/>
                  </a:lnTo>
                  <a:lnTo>
                    <a:pt x="384" y="288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FF3300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0" name="Freeform 14"/>
            <p:cNvSpPr>
              <a:spLocks/>
            </p:cNvSpPr>
            <p:nvPr/>
          </p:nvSpPr>
          <p:spPr bwMode="auto">
            <a:xfrm>
              <a:off x="3552" y="3504"/>
              <a:ext cx="384" cy="240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0" y="0"/>
                </a:cxn>
                <a:cxn ang="0">
                  <a:pos x="336" y="96"/>
                </a:cxn>
                <a:cxn ang="0">
                  <a:pos x="384" y="144"/>
                </a:cxn>
                <a:cxn ang="0">
                  <a:pos x="384" y="240"/>
                </a:cxn>
                <a:cxn ang="0">
                  <a:pos x="0" y="240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lnTo>
                    <a:pt x="0" y="0"/>
                  </a:lnTo>
                  <a:lnTo>
                    <a:pt x="336" y="96"/>
                  </a:lnTo>
                  <a:lnTo>
                    <a:pt x="384" y="144"/>
                  </a:lnTo>
                  <a:lnTo>
                    <a:pt x="384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FBBA6B"/>
            </a:solidFill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1" name="Freeform 15"/>
            <p:cNvSpPr>
              <a:spLocks/>
            </p:cNvSpPr>
            <p:nvPr/>
          </p:nvSpPr>
          <p:spPr bwMode="auto">
            <a:xfrm>
              <a:off x="2400" y="2533"/>
              <a:ext cx="240" cy="1211"/>
            </a:xfrm>
            <a:custGeom>
              <a:avLst/>
              <a:gdLst/>
              <a:ahLst/>
              <a:cxnLst>
                <a:cxn ang="0">
                  <a:pos x="0" y="1211"/>
                </a:cxn>
                <a:cxn ang="0">
                  <a:pos x="0" y="11"/>
                </a:cxn>
                <a:cxn ang="0">
                  <a:pos x="6" y="2"/>
                </a:cxn>
                <a:cxn ang="0">
                  <a:pos x="36" y="2"/>
                </a:cxn>
                <a:cxn ang="0">
                  <a:pos x="96" y="11"/>
                </a:cxn>
                <a:cxn ang="0">
                  <a:pos x="240" y="155"/>
                </a:cxn>
                <a:cxn ang="0">
                  <a:pos x="240" y="1211"/>
                </a:cxn>
                <a:cxn ang="0">
                  <a:pos x="0" y="1211"/>
                </a:cxn>
              </a:cxnLst>
              <a:rect l="0" t="0" r="r" b="b"/>
              <a:pathLst>
                <a:path w="240" h="1211">
                  <a:moveTo>
                    <a:pt x="0" y="1211"/>
                  </a:moveTo>
                  <a:lnTo>
                    <a:pt x="0" y="11"/>
                  </a:lnTo>
                  <a:cubicBezTo>
                    <a:pt x="2" y="8"/>
                    <a:pt x="3" y="4"/>
                    <a:pt x="6" y="2"/>
                  </a:cubicBezTo>
                  <a:cubicBezTo>
                    <a:pt x="9" y="0"/>
                    <a:pt x="21" y="1"/>
                    <a:pt x="36" y="2"/>
                  </a:cubicBezTo>
                  <a:lnTo>
                    <a:pt x="96" y="11"/>
                  </a:lnTo>
                  <a:lnTo>
                    <a:pt x="240" y="155"/>
                  </a:lnTo>
                  <a:lnTo>
                    <a:pt x="240" y="1211"/>
                  </a:lnTo>
                  <a:lnTo>
                    <a:pt x="0" y="1211"/>
                  </a:lnTo>
                  <a:close/>
                </a:path>
              </a:pathLst>
            </a:custGeom>
            <a:solidFill>
              <a:srgbClr val="FF3300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2" name="Freeform 16"/>
            <p:cNvSpPr>
              <a:spLocks/>
            </p:cNvSpPr>
            <p:nvPr/>
          </p:nvSpPr>
          <p:spPr bwMode="auto">
            <a:xfrm>
              <a:off x="1584" y="2985"/>
              <a:ext cx="144" cy="768"/>
            </a:xfrm>
            <a:custGeom>
              <a:avLst/>
              <a:gdLst/>
              <a:ahLst/>
              <a:cxnLst>
                <a:cxn ang="0">
                  <a:pos x="0" y="768"/>
                </a:cxn>
                <a:cxn ang="0">
                  <a:pos x="0" y="192"/>
                </a:cxn>
                <a:cxn ang="0">
                  <a:pos x="144" y="0"/>
                </a:cxn>
                <a:cxn ang="0">
                  <a:pos x="144" y="768"/>
                </a:cxn>
                <a:cxn ang="0">
                  <a:pos x="0" y="768"/>
                </a:cxn>
              </a:cxnLst>
              <a:rect l="0" t="0" r="r" b="b"/>
              <a:pathLst>
                <a:path w="144" h="768">
                  <a:moveTo>
                    <a:pt x="0" y="768"/>
                  </a:moveTo>
                  <a:lnTo>
                    <a:pt x="0" y="192"/>
                  </a:lnTo>
                  <a:lnTo>
                    <a:pt x="144" y="0"/>
                  </a:lnTo>
                  <a:lnTo>
                    <a:pt x="144" y="768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FF0000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3" name="Freeform 17"/>
            <p:cNvSpPr>
              <a:spLocks/>
            </p:cNvSpPr>
            <p:nvPr/>
          </p:nvSpPr>
          <p:spPr bwMode="auto">
            <a:xfrm>
              <a:off x="1584" y="3321"/>
              <a:ext cx="144" cy="43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96"/>
                </a:cxn>
                <a:cxn ang="0">
                  <a:pos x="144" y="0"/>
                </a:cxn>
                <a:cxn ang="0">
                  <a:pos x="144" y="432"/>
                </a:cxn>
                <a:cxn ang="0">
                  <a:pos x="0" y="432"/>
                </a:cxn>
              </a:cxnLst>
              <a:rect l="0" t="0" r="r" b="b"/>
              <a:pathLst>
                <a:path w="144" h="432">
                  <a:moveTo>
                    <a:pt x="0" y="432"/>
                  </a:moveTo>
                  <a:lnTo>
                    <a:pt x="0" y="96"/>
                  </a:lnTo>
                  <a:lnTo>
                    <a:pt x="144" y="0"/>
                  </a:lnTo>
                  <a:lnTo>
                    <a:pt x="144" y="432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FBBA6B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4" name="Freeform 18"/>
            <p:cNvSpPr>
              <a:spLocks/>
            </p:cNvSpPr>
            <p:nvPr/>
          </p:nvSpPr>
          <p:spPr bwMode="auto">
            <a:xfrm>
              <a:off x="2400" y="2640"/>
              <a:ext cx="240" cy="1104"/>
            </a:xfrm>
            <a:custGeom>
              <a:avLst/>
              <a:gdLst/>
              <a:ahLst/>
              <a:cxnLst>
                <a:cxn ang="0">
                  <a:pos x="0" y="1104"/>
                </a:cxn>
                <a:cxn ang="0">
                  <a:pos x="0" y="0"/>
                </a:cxn>
                <a:cxn ang="0">
                  <a:pos x="240" y="336"/>
                </a:cxn>
                <a:cxn ang="0">
                  <a:pos x="240" y="1104"/>
                </a:cxn>
                <a:cxn ang="0">
                  <a:pos x="0" y="1104"/>
                </a:cxn>
              </a:cxnLst>
              <a:rect l="0" t="0" r="r" b="b"/>
              <a:pathLst>
                <a:path w="240" h="1104">
                  <a:moveTo>
                    <a:pt x="0" y="1104"/>
                  </a:moveTo>
                  <a:lnTo>
                    <a:pt x="0" y="0"/>
                  </a:lnTo>
                  <a:lnTo>
                    <a:pt x="240" y="336"/>
                  </a:lnTo>
                  <a:lnTo>
                    <a:pt x="240" y="1104"/>
                  </a:lnTo>
                  <a:lnTo>
                    <a:pt x="0" y="1104"/>
                  </a:lnTo>
                  <a:close/>
                </a:path>
              </a:pathLst>
            </a:custGeom>
            <a:solidFill>
              <a:srgbClr val="FBBA6B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84" y="3792"/>
              <a:ext cx="3552" cy="339"/>
              <a:chOff x="384" y="3792"/>
              <a:chExt cx="3552" cy="339"/>
            </a:xfrm>
          </p:grpSpPr>
          <p:sp>
            <p:nvSpPr>
              <p:cNvPr id="782356" name="Text Box 20"/>
              <p:cNvSpPr txBox="1">
                <a:spLocks noChangeArrowheads="1"/>
              </p:cNvSpPr>
              <p:nvPr/>
            </p:nvSpPr>
            <p:spPr bwMode="auto">
              <a:xfrm>
                <a:off x="384" y="3849"/>
                <a:ext cx="1181" cy="23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</a:rPr>
                  <a:t>Bad Responses:</a:t>
                </a:r>
                <a:r>
                  <a:rPr lang="en-US" sz="1800"/>
                  <a:t> </a:t>
                </a:r>
              </a:p>
            </p:txBody>
          </p:sp>
          <p:sp>
            <p:nvSpPr>
              <p:cNvPr id="782357" name="Text Box 21"/>
              <p:cNvSpPr txBox="1">
                <a:spLocks noChangeArrowheads="1"/>
              </p:cNvSpPr>
              <p:nvPr/>
            </p:nvSpPr>
            <p:spPr bwMode="auto">
              <a:xfrm>
                <a:off x="2421" y="3840"/>
                <a:ext cx="213" cy="29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folHlink"/>
                    </a:solidFill>
                  </a:rPr>
                  <a:t>Z</a:t>
                </a:r>
                <a:endParaRPr lang="en-US" sz="2400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2358" name="Text Box 22"/>
              <p:cNvSpPr txBox="1">
                <a:spLocks noChangeArrowheads="1"/>
              </p:cNvSpPr>
              <p:nvPr/>
            </p:nvSpPr>
            <p:spPr bwMode="auto">
              <a:xfrm>
                <a:off x="3654" y="3840"/>
                <a:ext cx="213" cy="29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folHlink"/>
                    </a:solidFill>
                  </a:rPr>
                  <a:t>Z</a:t>
                </a:r>
                <a:endParaRPr lang="en-US" sz="2400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2359" name="Text Box 23"/>
              <p:cNvSpPr txBox="1">
                <a:spLocks noChangeArrowheads="1"/>
              </p:cNvSpPr>
              <p:nvPr/>
            </p:nvSpPr>
            <p:spPr bwMode="auto">
              <a:xfrm>
                <a:off x="1557" y="3840"/>
                <a:ext cx="213" cy="29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folHlink"/>
                    </a:solidFill>
                  </a:rPr>
                  <a:t>Z</a:t>
                </a:r>
                <a:endParaRPr lang="en-US" sz="2400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2360" name="Line 24"/>
              <p:cNvSpPr>
                <a:spLocks noChangeShapeType="1"/>
              </p:cNvSpPr>
              <p:nvPr/>
            </p:nvSpPr>
            <p:spPr bwMode="auto">
              <a:xfrm>
                <a:off x="1584" y="3792"/>
                <a:ext cx="144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61" name="Line 25"/>
              <p:cNvSpPr>
                <a:spLocks noChangeShapeType="1"/>
              </p:cNvSpPr>
              <p:nvPr/>
            </p:nvSpPr>
            <p:spPr bwMode="auto">
              <a:xfrm>
                <a:off x="2400" y="3792"/>
                <a:ext cx="24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62" name="Line 26"/>
              <p:cNvSpPr>
                <a:spLocks noChangeShapeType="1"/>
              </p:cNvSpPr>
              <p:nvPr/>
            </p:nvSpPr>
            <p:spPr bwMode="auto">
              <a:xfrm>
                <a:off x="3552" y="3792"/>
                <a:ext cx="384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" name="Group 31"/>
          <p:cNvGrpSpPr/>
          <p:nvPr/>
        </p:nvGrpSpPr>
        <p:grpSpPr>
          <a:xfrm>
            <a:off x="914400" y="3441700"/>
            <a:ext cx="7696200" cy="2349500"/>
            <a:chOff x="914400" y="3409949"/>
            <a:chExt cx="7696200" cy="2349500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914400" y="3409949"/>
              <a:ext cx="7696200" cy="2349500"/>
              <a:chOff x="576" y="1968"/>
              <a:chExt cx="4848" cy="1480"/>
            </a:xfrm>
          </p:grpSpPr>
          <p:sp>
            <p:nvSpPr>
              <p:cNvPr id="782342" name="Line 6"/>
              <p:cNvSpPr>
                <a:spLocks noChangeShapeType="1"/>
              </p:cNvSpPr>
              <p:nvPr/>
            </p:nvSpPr>
            <p:spPr bwMode="auto">
              <a:xfrm flipV="1">
                <a:off x="576" y="1968"/>
                <a:ext cx="0" cy="115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43" name="Freeform 7"/>
              <p:cNvSpPr>
                <a:spLocks/>
              </p:cNvSpPr>
              <p:nvPr/>
            </p:nvSpPr>
            <p:spPr bwMode="auto">
              <a:xfrm>
                <a:off x="576" y="2120"/>
                <a:ext cx="4608" cy="1288"/>
              </a:xfrm>
              <a:custGeom>
                <a:avLst/>
                <a:gdLst/>
                <a:ahLst/>
                <a:cxnLst>
                  <a:cxn ang="0">
                    <a:pos x="0" y="1096"/>
                  </a:cxn>
                  <a:cxn ang="0">
                    <a:pos x="528" y="1048"/>
                  </a:cxn>
                  <a:cxn ang="0">
                    <a:pos x="864" y="856"/>
                  </a:cxn>
                  <a:cxn ang="0">
                    <a:pos x="1152" y="520"/>
                  </a:cxn>
                  <a:cxn ang="0">
                    <a:pos x="1440" y="136"/>
                  </a:cxn>
                  <a:cxn ang="0">
                    <a:pos x="1680" y="40"/>
                  </a:cxn>
                  <a:cxn ang="0">
                    <a:pos x="1968" y="376"/>
                  </a:cxn>
                  <a:cxn ang="0">
                    <a:pos x="2064" y="520"/>
                  </a:cxn>
                  <a:cxn ang="0">
                    <a:pos x="2208" y="712"/>
                  </a:cxn>
                  <a:cxn ang="0">
                    <a:pos x="2544" y="856"/>
                  </a:cxn>
                  <a:cxn ang="0">
                    <a:pos x="2832" y="1000"/>
                  </a:cxn>
                  <a:cxn ang="0">
                    <a:pos x="3312" y="1144"/>
                  </a:cxn>
                  <a:cxn ang="0">
                    <a:pos x="3792" y="1240"/>
                  </a:cxn>
                  <a:cxn ang="0">
                    <a:pos x="4608" y="1288"/>
                  </a:cxn>
                </a:cxnLst>
                <a:rect l="0" t="0" r="r" b="b"/>
                <a:pathLst>
                  <a:path w="4608" h="1288">
                    <a:moveTo>
                      <a:pt x="0" y="1096"/>
                    </a:moveTo>
                    <a:cubicBezTo>
                      <a:pt x="192" y="1092"/>
                      <a:pt x="384" y="1088"/>
                      <a:pt x="528" y="1048"/>
                    </a:cubicBezTo>
                    <a:cubicBezTo>
                      <a:pt x="672" y="1008"/>
                      <a:pt x="760" y="944"/>
                      <a:pt x="864" y="856"/>
                    </a:cubicBezTo>
                    <a:cubicBezTo>
                      <a:pt x="968" y="768"/>
                      <a:pt x="1056" y="640"/>
                      <a:pt x="1152" y="520"/>
                    </a:cubicBezTo>
                    <a:cubicBezTo>
                      <a:pt x="1248" y="400"/>
                      <a:pt x="1352" y="216"/>
                      <a:pt x="1440" y="136"/>
                    </a:cubicBezTo>
                    <a:cubicBezTo>
                      <a:pt x="1528" y="56"/>
                      <a:pt x="1592" y="0"/>
                      <a:pt x="1680" y="40"/>
                    </a:cubicBezTo>
                    <a:cubicBezTo>
                      <a:pt x="1768" y="80"/>
                      <a:pt x="1904" y="296"/>
                      <a:pt x="1968" y="376"/>
                    </a:cubicBezTo>
                    <a:cubicBezTo>
                      <a:pt x="2032" y="456"/>
                      <a:pt x="2024" y="464"/>
                      <a:pt x="2064" y="520"/>
                    </a:cubicBezTo>
                    <a:cubicBezTo>
                      <a:pt x="2104" y="576"/>
                      <a:pt x="2128" y="656"/>
                      <a:pt x="2208" y="712"/>
                    </a:cubicBezTo>
                    <a:cubicBezTo>
                      <a:pt x="2288" y="768"/>
                      <a:pt x="2440" y="808"/>
                      <a:pt x="2544" y="856"/>
                    </a:cubicBezTo>
                    <a:cubicBezTo>
                      <a:pt x="2648" y="904"/>
                      <a:pt x="2704" y="952"/>
                      <a:pt x="2832" y="1000"/>
                    </a:cubicBezTo>
                    <a:cubicBezTo>
                      <a:pt x="2960" y="1048"/>
                      <a:pt x="3152" y="1104"/>
                      <a:pt x="3312" y="1144"/>
                    </a:cubicBezTo>
                    <a:cubicBezTo>
                      <a:pt x="3472" y="1184"/>
                      <a:pt x="3576" y="1216"/>
                      <a:pt x="3792" y="1240"/>
                    </a:cubicBezTo>
                    <a:cubicBezTo>
                      <a:pt x="4008" y="1264"/>
                      <a:pt x="4472" y="1280"/>
                      <a:pt x="4608" y="1288"/>
                    </a:cubicBezTo>
                  </a:path>
                </a:pathLst>
              </a:custGeom>
              <a:noFill/>
              <a:ln w="2540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44" name="Freeform 8"/>
              <p:cNvSpPr>
                <a:spLocks/>
              </p:cNvSpPr>
              <p:nvPr/>
            </p:nvSpPr>
            <p:spPr bwMode="auto">
              <a:xfrm>
                <a:off x="816" y="2160"/>
                <a:ext cx="4608" cy="1288"/>
              </a:xfrm>
              <a:custGeom>
                <a:avLst/>
                <a:gdLst/>
                <a:ahLst/>
                <a:cxnLst>
                  <a:cxn ang="0">
                    <a:pos x="0" y="1096"/>
                  </a:cxn>
                  <a:cxn ang="0">
                    <a:pos x="528" y="1048"/>
                  </a:cxn>
                  <a:cxn ang="0">
                    <a:pos x="864" y="856"/>
                  </a:cxn>
                  <a:cxn ang="0">
                    <a:pos x="1152" y="520"/>
                  </a:cxn>
                  <a:cxn ang="0">
                    <a:pos x="1440" y="136"/>
                  </a:cxn>
                  <a:cxn ang="0">
                    <a:pos x="1680" y="40"/>
                  </a:cxn>
                  <a:cxn ang="0">
                    <a:pos x="1968" y="376"/>
                  </a:cxn>
                  <a:cxn ang="0">
                    <a:pos x="2064" y="520"/>
                  </a:cxn>
                  <a:cxn ang="0">
                    <a:pos x="2208" y="712"/>
                  </a:cxn>
                  <a:cxn ang="0">
                    <a:pos x="2544" y="856"/>
                  </a:cxn>
                  <a:cxn ang="0">
                    <a:pos x="2832" y="1000"/>
                  </a:cxn>
                  <a:cxn ang="0">
                    <a:pos x="3312" y="1144"/>
                  </a:cxn>
                  <a:cxn ang="0">
                    <a:pos x="3792" y="1240"/>
                  </a:cxn>
                  <a:cxn ang="0">
                    <a:pos x="4608" y="1288"/>
                  </a:cxn>
                </a:cxnLst>
                <a:rect l="0" t="0" r="r" b="b"/>
                <a:pathLst>
                  <a:path w="4608" h="1288">
                    <a:moveTo>
                      <a:pt x="0" y="1096"/>
                    </a:moveTo>
                    <a:cubicBezTo>
                      <a:pt x="192" y="1092"/>
                      <a:pt x="384" y="1088"/>
                      <a:pt x="528" y="1048"/>
                    </a:cubicBezTo>
                    <a:cubicBezTo>
                      <a:pt x="672" y="1008"/>
                      <a:pt x="760" y="944"/>
                      <a:pt x="864" y="856"/>
                    </a:cubicBezTo>
                    <a:cubicBezTo>
                      <a:pt x="968" y="768"/>
                      <a:pt x="1056" y="640"/>
                      <a:pt x="1152" y="520"/>
                    </a:cubicBezTo>
                    <a:cubicBezTo>
                      <a:pt x="1248" y="400"/>
                      <a:pt x="1352" y="216"/>
                      <a:pt x="1440" y="136"/>
                    </a:cubicBezTo>
                    <a:cubicBezTo>
                      <a:pt x="1528" y="56"/>
                      <a:pt x="1592" y="0"/>
                      <a:pt x="1680" y="40"/>
                    </a:cubicBezTo>
                    <a:cubicBezTo>
                      <a:pt x="1768" y="80"/>
                      <a:pt x="1904" y="296"/>
                      <a:pt x="1968" y="376"/>
                    </a:cubicBezTo>
                    <a:cubicBezTo>
                      <a:pt x="2032" y="456"/>
                      <a:pt x="2024" y="464"/>
                      <a:pt x="2064" y="520"/>
                    </a:cubicBezTo>
                    <a:cubicBezTo>
                      <a:pt x="2104" y="576"/>
                      <a:pt x="2128" y="656"/>
                      <a:pt x="2208" y="712"/>
                    </a:cubicBezTo>
                    <a:cubicBezTo>
                      <a:pt x="2288" y="768"/>
                      <a:pt x="2440" y="808"/>
                      <a:pt x="2544" y="856"/>
                    </a:cubicBezTo>
                    <a:cubicBezTo>
                      <a:pt x="2648" y="904"/>
                      <a:pt x="2704" y="952"/>
                      <a:pt x="2832" y="1000"/>
                    </a:cubicBezTo>
                    <a:cubicBezTo>
                      <a:pt x="2960" y="1048"/>
                      <a:pt x="3152" y="1104"/>
                      <a:pt x="3312" y="1144"/>
                    </a:cubicBezTo>
                    <a:cubicBezTo>
                      <a:pt x="3472" y="1184"/>
                      <a:pt x="3576" y="1216"/>
                      <a:pt x="3792" y="1240"/>
                    </a:cubicBezTo>
                    <a:cubicBezTo>
                      <a:pt x="4008" y="1264"/>
                      <a:pt x="4472" y="1280"/>
                      <a:pt x="4608" y="1288"/>
                    </a:cubicBezTo>
                  </a:path>
                </a:pathLst>
              </a:custGeom>
              <a:noFill/>
              <a:ln w="254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47" name="Text Box 11"/>
              <p:cNvSpPr txBox="1">
                <a:spLocks noChangeArrowheads="1"/>
              </p:cNvSpPr>
              <p:nvPr/>
            </p:nvSpPr>
            <p:spPr bwMode="auto">
              <a:xfrm>
                <a:off x="578" y="2330"/>
                <a:ext cx="1006" cy="23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/>
                  <a:t>Pr [response]</a:t>
                </a:r>
              </a:p>
            </p:txBody>
          </p:sp>
        </p:grpSp>
        <p:cxnSp>
          <p:nvCxnSpPr>
            <p:cNvPr id="31" name="Straight Arrow Connector 30"/>
            <p:cNvCxnSpPr/>
            <p:nvPr/>
          </p:nvCxnSpPr>
          <p:spPr>
            <a:xfrm>
              <a:off x="914400" y="5713412"/>
              <a:ext cx="6172200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" name="Group 29"/>
          <p:cNvGrpSpPr/>
          <p:nvPr/>
        </p:nvGrpSpPr>
        <p:grpSpPr>
          <a:xfrm>
            <a:off x="4495800" y="3364468"/>
            <a:ext cx="2873738" cy="2350532"/>
            <a:chOff x="4495800" y="3593068"/>
            <a:chExt cx="2873738" cy="2350532"/>
          </a:xfrm>
        </p:grpSpPr>
        <p:grpSp>
          <p:nvGrpSpPr>
            <p:cNvPr id="7" name="Group 14"/>
            <p:cNvGrpSpPr/>
            <p:nvPr/>
          </p:nvGrpSpPr>
          <p:grpSpPr>
            <a:xfrm>
              <a:off x="4495800" y="3658394"/>
              <a:ext cx="1425938" cy="2285206"/>
              <a:chOff x="4724400" y="3810794"/>
              <a:chExt cx="1425938" cy="2285206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 rot="5400000">
                <a:off x="3582194" y="4953000"/>
                <a:ext cx="2285206" cy="794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rot="10800000" flipV="1">
                <a:off x="4724400" y="4038600"/>
                <a:ext cx="1425938" cy="762000"/>
              </a:xfrm>
              <a:prstGeom prst="straightConnector1">
                <a:avLst/>
              </a:prstGeom>
              <a:ln>
                <a:solidFill>
                  <a:srgbClr val="FF33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rot="10800000" flipV="1">
                <a:off x="4724400" y="4038600"/>
                <a:ext cx="1425938" cy="1219200"/>
              </a:xfrm>
              <a:prstGeom prst="straightConnector1">
                <a:avLst/>
              </a:prstGeom>
              <a:ln>
                <a:solidFill>
                  <a:srgbClr val="464653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/>
            <p:cNvSpPr txBox="1"/>
            <p:nvPr/>
          </p:nvSpPr>
          <p:spPr>
            <a:xfrm>
              <a:off x="5742169" y="3593068"/>
              <a:ext cx="16273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ratio bounded</a:t>
              </a:r>
              <a:endParaRPr lang="en-US" dirty="0"/>
            </a:p>
          </p:txBody>
        </p:sp>
      </p:grpSp>
      <p:sp>
        <p:nvSpPr>
          <p:cNvPr id="35" name="Rectangle 34"/>
          <p:cNvSpPr/>
          <p:nvPr/>
        </p:nvSpPr>
        <p:spPr>
          <a:xfrm>
            <a:off x="609599" y="1517400"/>
            <a:ext cx="8255431" cy="97462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Monotype Corsiva" pitchFamily="66" charset="0"/>
              </a:rPr>
              <a:t>M</a:t>
            </a:r>
            <a:r>
              <a:rPr lang="en-US" sz="2400" dirty="0" smtClean="0">
                <a:latin typeface="Monotype Corsiva" pitchFamily="66" charset="0"/>
              </a:rPr>
              <a:t> </a:t>
            </a:r>
            <a:r>
              <a:rPr lang="en-US" sz="2400" dirty="0" smtClean="0"/>
              <a:t> gives </a:t>
            </a:r>
            <a:r>
              <a:rPr lang="en-US" sz="2400" dirty="0" smtClean="0">
                <a:solidFill>
                  <a:srgbClr val="002060"/>
                </a:solidFill>
              </a:rPr>
              <a:t>(</a:t>
            </a:r>
            <a:r>
              <a:rPr lang="el-GR" sz="2400" dirty="0" smtClean="0">
                <a:solidFill>
                  <a:srgbClr val="002060"/>
                </a:solidFill>
                <a:latin typeface="Comic Sans MS"/>
              </a:rPr>
              <a:t>ε</a:t>
            </a:r>
            <a:r>
              <a:rPr lang="en-US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n-US" sz="2400" dirty="0" smtClean="0">
                <a:solidFill>
                  <a:srgbClr val="002060"/>
                </a:solidFill>
                <a:latin typeface="Comic Sans MS"/>
              </a:rPr>
              <a:t> </a:t>
            </a:r>
            <a:r>
              <a:rPr lang="en-US" sz="2400" dirty="0" smtClean="0">
                <a:solidFill>
                  <a:srgbClr val="CC66FF"/>
                </a:solidFill>
              </a:rPr>
              <a:t>0</a:t>
            </a:r>
            <a:r>
              <a:rPr lang="en-US" sz="2400" dirty="0" smtClean="0">
                <a:solidFill>
                  <a:srgbClr val="002060"/>
                </a:solidFill>
              </a:rPr>
              <a:t>) -</a:t>
            </a:r>
            <a:r>
              <a:rPr lang="en-US" sz="2400" b="1" dirty="0" smtClean="0">
                <a:solidFill>
                  <a:srgbClr val="002060"/>
                </a:solidFill>
                <a:latin typeface="Symbol" pitchFamily="18" charset="2"/>
                <a:sym typeface="Symbol" pitchFamily="18" charset="2"/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differential privacy </a:t>
            </a:r>
            <a:r>
              <a:rPr lang="en-US" sz="2400" dirty="0" smtClean="0"/>
              <a:t>if for all adjacent x and x’,  and all       C  </a:t>
            </a:r>
            <a:r>
              <a:rPr lang="en-US" sz="2400" dirty="0" smtClean="0">
                <a:latin typeface="cmsy10"/>
              </a:rPr>
              <a:t>µ</a:t>
            </a:r>
            <a:r>
              <a:rPr lang="en-US" sz="2400" dirty="0" smtClean="0"/>
              <a:t> range(</a:t>
            </a:r>
            <a:r>
              <a:rPr lang="en-US" sz="2400" dirty="0" smtClean="0">
                <a:latin typeface="Monotype Corsiva" pitchFamily="66" charset="0"/>
              </a:rPr>
              <a:t>M</a:t>
            </a:r>
            <a:r>
              <a:rPr lang="en-US" sz="2400" dirty="0" smtClean="0"/>
              <a:t>): </a:t>
            </a:r>
            <a:r>
              <a:rPr lang="en-US" sz="2400" dirty="0" smtClean="0">
                <a:solidFill>
                  <a:schemeClr val="tx2"/>
                </a:solidFill>
              </a:rPr>
              <a:t>Pr[ </a:t>
            </a:r>
            <a:r>
              <a:rPr lang="en-US" sz="2800" dirty="0" smtClean="0">
                <a:solidFill>
                  <a:schemeClr val="tx2"/>
                </a:solidFill>
                <a:latin typeface="Monotype Corsiva" pitchFamily="66" charset="0"/>
              </a:rPr>
              <a:t>M</a:t>
            </a:r>
            <a:r>
              <a:rPr lang="en-US" sz="2400" dirty="0" smtClean="0">
                <a:solidFill>
                  <a:schemeClr val="tx2"/>
                </a:solidFill>
              </a:rPr>
              <a:t> (x) </a:t>
            </a:r>
            <a:r>
              <a:rPr lang="en-US" sz="2400" dirty="0" smtClean="0">
                <a:solidFill>
                  <a:schemeClr val="tx2"/>
                </a:solidFill>
                <a:latin typeface="cmsy10"/>
              </a:rPr>
              <a:t>2</a:t>
            </a:r>
            <a:r>
              <a:rPr lang="en-US" sz="2400" dirty="0" smtClean="0">
                <a:solidFill>
                  <a:schemeClr val="tx2"/>
                </a:solidFill>
              </a:rPr>
              <a:t> C]  </a:t>
            </a:r>
            <a:r>
              <a:rPr lang="en-US" sz="2400" dirty="0" smtClean="0"/>
              <a:t>≤</a:t>
            </a:r>
            <a:r>
              <a:rPr lang="en-US" sz="2400" dirty="0" smtClean="0">
                <a:latin typeface="cmsy10" pitchFamily="34" charset="0"/>
              </a:rPr>
              <a:t> </a:t>
            </a:r>
            <a:r>
              <a:rPr lang="en-US" sz="2400" dirty="0" smtClean="0"/>
              <a:t>e</a:t>
            </a:r>
            <a:r>
              <a:rPr lang="en-US" sz="4400" baseline="30000" dirty="0" smtClean="0">
                <a:latin typeface="Symbol" pitchFamily="18" charset="2"/>
              </a:rPr>
              <a:t> </a:t>
            </a:r>
            <a:r>
              <a:rPr lang="en-US" sz="2400" dirty="0" smtClean="0">
                <a:solidFill>
                  <a:srgbClr val="FF3300"/>
                </a:solidFill>
              </a:rPr>
              <a:t>Pr[ </a:t>
            </a:r>
            <a:r>
              <a:rPr lang="en-US" sz="2800" dirty="0">
                <a:solidFill>
                  <a:srgbClr val="FF3300"/>
                </a:solidFill>
                <a:latin typeface="Monotype Corsiva" pitchFamily="66" charset="0"/>
              </a:rPr>
              <a:t>M</a:t>
            </a:r>
            <a:r>
              <a:rPr lang="en-US" sz="2400" dirty="0" smtClean="0">
                <a:solidFill>
                  <a:srgbClr val="FF3300"/>
                </a:solidFill>
              </a:rPr>
              <a:t> (x’)  </a:t>
            </a:r>
            <a:r>
              <a:rPr lang="en-US" sz="24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400" dirty="0" smtClean="0">
                <a:solidFill>
                  <a:srgbClr val="FF0000"/>
                </a:solidFill>
              </a:rPr>
              <a:t> C</a:t>
            </a:r>
            <a:r>
              <a:rPr lang="en-US" sz="2400" dirty="0" smtClean="0">
                <a:solidFill>
                  <a:srgbClr val="FF3300"/>
                </a:solidFill>
              </a:rPr>
              <a:t>]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09600" y="2401669"/>
            <a:ext cx="655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folHlink"/>
                </a:solidFill>
              </a:rPr>
              <a:t>Neutralizes all linkage attacks.</a:t>
            </a:r>
          </a:p>
          <a:p>
            <a:r>
              <a:rPr lang="en-US" sz="2400" dirty="0" smtClean="0">
                <a:solidFill>
                  <a:schemeClr val="folHlink"/>
                </a:solidFill>
              </a:rPr>
              <a:t>Composes unconditionally and automatically:  </a:t>
            </a:r>
            <a:r>
              <a:rPr lang="el-GR" sz="2400" dirty="0" smtClean="0">
                <a:solidFill>
                  <a:schemeClr val="folHlink"/>
                </a:solidFill>
                <a:latin typeface="Comic Sans MS"/>
              </a:rPr>
              <a:t>Σ</a:t>
            </a:r>
            <a:r>
              <a:rPr lang="en-US" sz="2400" baseline="-25000" dirty="0" smtClean="0">
                <a:solidFill>
                  <a:schemeClr val="folHlink"/>
                </a:solidFill>
              </a:rPr>
              <a:t>i</a:t>
            </a:r>
            <a:r>
              <a:rPr lang="en-US" sz="2400" dirty="0" smtClean="0">
                <a:solidFill>
                  <a:schemeClr val="folHlink"/>
                </a:solidFill>
              </a:rPr>
              <a:t> </a:t>
            </a:r>
            <a:r>
              <a:rPr lang="el-GR" sz="2400" dirty="0">
                <a:solidFill>
                  <a:srgbClr val="002060"/>
                </a:solidFill>
              </a:rPr>
              <a:t>ε</a:t>
            </a:r>
            <a:r>
              <a:rPr lang="en-US" sz="2400" baseline="-25000" dirty="0" smtClean="0">
                <a:solidFill>
                  <a:schemeClr val="folHlink"/>
                </a:solidFill>
                <a:latin typeface="Comic Sans MS"/>
              </a:rPr>
              <a:t> i</a:t>
            </a:r>
            <a:r>
              <a:rPr lang="en-US" sz="2400" dirty="0" smtClean="0">
                <a:solidFill>
                  <a:schemeClr val="folHlink"/>
                </a:solidFill>
              </a:rPr>
              <a:t> 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09600" y="1527738"/>
            <a:ext cx="8255430" cy="9027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2896818"/>
      </p:ext>
    </p:extLst>
  </p:cSld>
  <p:clrMapOvr>
    <a:masterClrMapping/>
  </p:clrMapOvr>
  <p:transition advTm="139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accent1"/>
                </a:solidFill>
              </a:rPr>
              <a:t>(</a:t>
            </a:r>
            <a:r>
              <a:rPr lang="en-US" sz="4800" dirty="0" smtClean="0">
                <a:solidFill>
                  <a:schemeClr val="accent1"/>
                </a:solidFill>
                <a:latin typeface="Symbol" pitchFamily="18" charset="2"/>
                <a:sym typeface="Symbol" pitchFamily="18" charset="2"/>
              </a:rPr>
              <a:t>, d</a:t>
            </a:r>
            <a:r>
              <a:rPr lang="en-US" sz="4800" dirty="0" smtClean="0">
                <a:solidFill>
                  <a:schemeClr val="accent1"/>
                </a:solidFill>
              </a:rPr>
              <a:t>) - Differential Privacy 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458200" cy="4953000"/>
          </a:xfrm>
        </p:spPr>
        <p:txBody>
          <a:bodyPr/>
          <a:lstStyle/>
          <a:p>
            <a:pPr>
              <a:buNone/>
            </a:pPr>
            <a:endParaRPr lang="en-US" sz="2400" dirty="0" smtClean="0"/>
          </a:p>
          <a:p>
            <a:endParaRPr lang="en-US" sz="2400" dirty="0" smtClean="0">
              <a:solidFill>
                <a:schemeClr val="folHlink"/>
              </a:solidFill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09600" y="3749676"/>
            <a:ext cx="5638800" cy="2536826"/>
            <a:chOff x="384" y="2533"/>
            <a:chExt cx="3552" cy="1598"/>
          </a:xfrm>
        </p:grpSpPr>
        <p:sp>
          <p:nvSpPr>
            <p:cNvPr id="782349" name="Freeform 13"/>
            <p:cNvSpPr>
              <a:spLocks/>
            </p:cNvSpPr>
            <p:nvPr/>
          </p:nvSpPr>
          <p:spPr bwMode="auto">
            <a:xfrm>
              <a:off x="3552" y="3456"/>
              <a:ext cx="384" cy="288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0" y="0"/>
                </a:cxn>
                <a:cxn ang="0">
                  <a:pos x="96" y="48"/>
                </a:cxn>
                <a:cxn ang="0">
                  <a:pos x="240" y="96"/>
                </a:cxn>
                <a:cxn ang="0">
                  <a:pos x="384" y="144"/>
                </a:cxn>
                <a:cxn ang="0">
                  <a:pos x="384" y="288"/>
                </a:cxn>
                <a:cxn ang="0">
                  <a:pos x="0" y="288"/>
                </a:cxn>
              </a:cxnLst>
              <a:rect l="0" t="0" r="r" b="b"/>
              <a:pathLst>
                <a:path w="384" h="288">
                  <a:moveTo>
                    <a:pt x="0" y="288"/>
                  </a:moveTo>
                  <a:lnTo>
                    <a:pt x="0" y="0"/>
                  </a:lnTo>
                  <a:lnTo>
                    <a:pt x="96" y="48"/>
                  </a:lnTo>
                  <a:lnTo>
                    <a:pt x="240" y="96"/>
                  </a:lnTo>
                  <a:lnTo>
                    <a:pt x="384" y="144"/>
                  </a:lnTo>
                  <a:lnTo>
                    <a:pt x="384" y="288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FF3300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0" name="Freeform 14"/>
            <p:cNvSpPr>
              <a:spLocks/>
            </p:cNvSpPr>
            <p:nvPr/>
          </p:nvSpPr>
          <p:spPr bwMode="auto">
            <a:xfrm>
              <a:off x="3552" y="3504"/>
              <a:ext cx="384" cy="240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0" y="0"/>
                </a:cxn>
                <a:cxn ang="0">
                  <a:pos x="336" y="96"/>
                </a:cxn>
                <a:cxn ang="0">
                  <a:pos x="384" y="144"/>
                </a:cxn>
                <a:cxn ang="0">
                  <a:pos x="384" y="240"/>
                </a:cxn>
                <a:cxn ang="0">
                  <a:pos x="0" y="240"/>
                </a:cxn>
              </a:cxnLst>
              <a:rect l="0" t="0" r="r" b="b"/>
              <a:pathLst>
                <a:path w="384" h="240">
                  <a:moveTo>
                    <a:pt x="0" y="240"/>
                  </a:moveTo>
                  <a:lnTo>
                    <a:pt x="0" y="0"/>
                  </a:lnTo>
                  <a:lnTo>
                    <a:pt x="336" y="96"/>
                  </a:lnTo>
                  <a:lnTo>
                    <a:pt x="384" y="144"/>
                  </a:lnTo>
                  <a:lnTo>
                    <a:pt x="384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FBBA6B"/>
            </a:solidFill>
            <a:ln w="28575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1" name="Freeform 15"/>
            <p:cNvSpPr>
              <a:spLocks/>
            </p:cNvSpPr>
            <p:nvPr/>
          </p:nvSpPr>
          <p:spPr bwMode="auto">
            <a:xfrm>
              <a:off x="2400" y="2533"/>
              <a:ext cx="240" cy="1211"/>
            </a:xfrm>
            <a:custGeom>
              <a:avLst/>
              <a:gdLst/>
              <a:ahLst/>
              <a:cxnLst>
                <a:cxn ang="0">
                  <a:pos x="0" y="1211"/>
                </a:cxn>
                <a:cxn ang="0">
                  <a:pos x="0" y="11"/>
                </a:cxn>
                <a:cxn ang="0">
                  <a:pos x="6" y="2"/>
                </a:cxn>
                <a:cxn ang="0">
                  <a:pos x="36" y="2"/>
                </a:cxn>
                <a:cxn ang="0">
                  <a:pos x="96" y="11"/>
                </a:cxn>
                <a:cxn ang="0">
                  <a:pos x="240" y="155"/>
                </a:cxn>
                <a:cxn ang="0">
                  <a:pos x="240" y="1211"/>
                </a:cxn>
                <a:cxn ang="0">
                  <a:pos x="0" y="1211"/>
                </a:cxn>
              </a:cxnLst>
              <a:rect l="0" t="0" r="r" b="b"/>
              <a:pathLst>
                <a:path w="240" h="1211">
                  <a:moveTo>
                    <a:pt x="0" y="1211"/>
                  </a:moveTo>
                  <a:lnTo>
                    <a:pt x="0" y="11"/>
                  </a:lnTo>
                  <a:cubicBezTo>
                    <a:pt x="2" y="8"/>
                    <a:pt x="3" y="4"/>
                    <a:pt x="6" y="2"/>
                  </a:cubicBezTo>
                  <a:cubicBezTo>
                    <a:pt x="9" y="0"/>
                    <a:pt x="21" y="1"/>
                    <a:pt x="36" y="2"/>
                  </a:cubicBezTo>
                  <a:lnTo>
                    <a:pt x="96" y="11"/>
                  </a:lnTo>
                  <a:lnTo>
                    <a:pt x="240" y="155"/>
                  </a:lnTo>
                  <a:lnTo>
                    <a:pt x="240" y="1211"/>
                  </a:lnTo>
                  <a:lnTo>
                    <a:pt x="0" y="1211"/>
                  </a:lnTo>
                  <a:close/>
                </a:path>
              </a:pathLst>
            </a:custGeom>
            <a:solidFill>
              <a:srgbClr val="FF3300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2" name="Freeform 16"/>
            <p:cNvSpPr>
              <a:spLocks/>
            </p:cNvSpPr>
            <p:nvPr/>
          </p:nvSpPr>
          <p:spPr bwMode="auto">
            <a:xfrm>
              <a:off x="1584" y="2985"/>
              <a:ext cx="144" cy="768"/>
            </a:xfrm>
            <a:custGeom>
              <a:avLst/>
              <a:gdLst/>
              <a:ahLst/>
              <a:cxnLst>
                <a:cxn ang="0">
                  <a:pos x="0" y="768"/>
                </a:cxn>
                <a:cxn ang="0">
                  <a:pos x="0" y="192"/>
                </a:cxn>
                <a:cxn ang="0">
                  <a:pos x="144" y="0"/>
                </a:cxn>
                <a:cxn ang="0">
                  <a:pos x="144" y="768"/>
                </a:cxn>
                <a:cxn ang="0">
                  <a:pos x="0" y="768"/>
                </a:cxn>
              </a:cxnLst>
              <a:rect l="0" t="0" r="r" b="b"/>
              <a:pathLst>
                <a:path w="144" h="768">
                  <a:moveTo>
                    <a:pt x="0" y="768"/>
                  </a:moveTo>
                  <a:lnTo>
                    <a:pt x="0" y="192"/>
                  </a:lnTo>
                  <a:lnTo>
                    <a:pt x="144" y="0"/>
                  </a:lnTo>
                  <a:lnTo>
                    <a:pt x="144" y="768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FF0000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3" name="Freeform 17"/>
            <p:cNvSpPr>
              <a:spLocks/>
            </p:cNvSpPr>
            <p:nvPr/>
          </p:nvSpPr>
          <p:spPr bwMode="auto">
            <a:xfrm>
              <a:off x="1584" y="3321"/>
              <a:ext cx="144" cy="43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96"/>
                </a:cxn>
                <a:cxn ang="0">
                  <a:pos x="144" y="0"/>
                </a:cxn>
                <a:cxn ang="0">
                  <a:pos x="144" y="432"/>
                </a:cxn>
                <a:cxn ang="0">
                  <a:pos x="0" y="432"/>
                </a:cxn>
              </a:cxnLst>
              <a:rect l="0" t="0" r="r" b="b"/>
              <a:pathLst>
                <a:path w="144" h="432">
                  <a:moveTo>
                    <a:pt x="0" y="432"/>
                  </a:moveTo>
                  <a:lnTo>
                    <a:pt x="0" y="96"/>
                  </a:lnTo>
                  <a:lnTo>
                    <a:pt x="144" y="0"/>
                  </a:lnTo>
                  <a:lnTo>
                    <a:pt x="144" y="432"/>
                  </a:lnTo>
                  <a:lnTo>
                    <a:pt x="0" y="432"/>
                  </a:lnTo>
                  <a:close/>
                </a:path>
              </a:pathLst>
            </a:custGeom>
            <a:solidFill>
              <a:srgbClr val="FBBA6B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82354" name="Freeform 18"/>
            <p:cNvSpPr>
              <a:spLocks/>
            </p:cNvSpPr>
            <p:nvPr/>
          </p:nvSpPr>
          <p:spPr bwMode="auto">
            <a:xfrm>
              <a:off x="2400" y="2640"/>
              <a:ext cx="240" cy="1104"/>
            </a:xfrm>
            <a:custGeom>
              <a:avLst/>
              <a:gdLst/>
              <a:ahLst/>
              <a:cxnLst>
                <a:cxn ang="0">
                  <a:pos x="0" y="1104"/>
                </a:cxn>
                <a:cxn ang="0">
                  <a:pos x="0" y="0"/>
                </a:cxn>
                <a:cxn ang="0">
                  <a:pos x="240" y="336"/>
                </a:cxn>
                <a:cxn ang="0">
                  <a:pos x="240" y="1104"/>
                </a:cxn>
                <a:cxn ang="0">
                  <a:pos x="0" y="1104"/>
                </a:cxn>
              </a:cxnLst>
              <a:rect l="0" t="0" r="r" b="b"/>
              <a:pathLst>
                <a:path w="240" h="1104">
                  <a:moveTo>
                    <a:pt x="0" y="1104"/>
                  </a:moveTo>
                  <a:lnTo>
                    <a:pt x="0" y="0"/>
                  </a:lnTo>
                  <a:lnTo>
                    <a:pt x="240" y="336"/>
                  </a:lnTo>
                  <a:lnTo>
                    <a:pt x="240" y="1104"/>
                  </a:lnTo>
                  <a:lnTo>
                    <a:pt x="0" y="1104"/>
                  </a:lnTo>
                  <a:close/>
                </a:path>
              </a:pathLst>
            </a:custGeom>
            <a:solidFill>
              <a:srgbClr val="FBBA6B"/>
            </a:solidFill>
            <a:ln w="25400" cap="flat" cmpd="sng">
              <a:solidFill>
                <a:schemeClr val="hlink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84" y="3792"/>
              <a:ext cx="3552" cy="339"/>
              <a:chOff x="384" y="3792"/>
              <a:chExt cx="3552" cy="339"/>
            </a:xfrm>
          </p:grpSpPr>
          <p:sp>
            <p:nvSpPr>
              <p:cNvPr id="782356" name="Text Box 20"/>
              <p:cNvSpPr txBox="1">
                <a:spLocks noChangeArrowheads="1"/>
              </p:cNvSpPr>
              <p:nvPr/>
            </p:nvSpPr>
            <p:spPr bwMode="auto">
              <a:xfrm>
                <a:off x="384" y="3849"/>
                <a:ext cx="1181" cy="23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</a:rPr>
                  <a:t>Bad Responses:</a:t>
                </a:r>
                <a:r>
                  <a:rPr lang="en-US" sz="1800"/>
                  <a:t> </a:t>
                </a:r>
              </a:p>
            </p:txBody>
          </p:sp>
          <p:sp>
            <p:nvSpPr>
              <p:cNvPr id="782357" name="Text Box 21"/>
              <p:cNvSpPr txBox="1">
                <a:spLocks noChangeArrowheads="1"/>
              </p:cNvSpPr>
              <p:nvPr/>
            </p:nvSpPr>
            <p:spPr bwMode="auto">
              <a:xfrm>
                <a:off x="2421" y="3840"/>
                <a:ext cx="213" cy="29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folHlink"/>
                    </a:solidFill>
                  </a:rPr>
                  <a:t>Z</a:t>
                </a:r>
                <a:endParaRPr lang="en-US" sz="2400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2358" name="Text Box 22"/>
              <p:cNvSpPr txBox="1">
                <a:spLocks noChangeArrowheads="1"/>
              </p:cNvSpPr>
              <p:nvPr/>
            </p:nvSpPr>
            <p:spPr bwMode="auto">
              <a:xfrm>
                <a:off x="3654" y="3840"/>
                <a:ext cx="213" cy="29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folHlink"/>
                    </a:solidFill>
                  </a:rPr>
                  <a:t>Z</a:t>
                </a:r>
                <a:endParaRPr lang="en-US" sz="2400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2359" name="Text Box 23"/>
              <p:cNvSpPr txBox="1">
                <a:spLocks noChangeArrowheads="1"/>
              </p:cNvSpPr>
              <p:nvPr/>
            </p:nvSpPr>
            <p:spPr bwMode="auto">
              <a:xfrm>
                <a:off x="1557" y="3840"/>
                <a:ext cx="213" cy="29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folHlink"/>
                    </a:solidFill>
                  </a:rPr>
                  <a:t>Z</a:t>
                </a:r>
                <a:endParaRPr lang="en-US" sz="2400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782360" name="Line 24"/>
              <p:cNvSpPr>
                <a:spLocks noChangeShapeType="1"/>
              </p:cNvSpPr>
              <p:nvPr/>
            </p:nvSpPr>
            <p:spPr bwMode="auto">
              <a:xfrm>
                <a:off x="1584" y="3792"/>
                <a:ext cx="144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61" name="Line 25"/>
              <p:cNvSpPr>
                <a:spLocks noChangeShapeType="1"/>
              </p:cNvSpPr>
              <p:nvPr/>
            </p:nvSpPr>
            <p:spPr bwMode="auto">
              <a:xfrm>
                <a:off x="2400" y="3792"/>
                <a:ext cx="240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62" name="Line 26"/>
              <p:cNvSpPr>
                <a:spLocks noChangeShapeType="1"/>
              </p:cNvSpPr>
              <p:nvPr/>
            </p:nvSpPr>
            <p:spPr bwMode="auto">
              <a:xfrm>
                <a:off x="3552" y="3792"/>
                <a:ext cx="384" cy="0"/>
              </a:xfrm>
              <a:prstGeom prst="line">
                <a:avLst/>
              </a:prstGeom>
              <a:noFill/>
              <a:ln w="762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" name="Group 31"/>
          <p:cNvGrpSpPr/>
          <p:nvPr/>
        </p:nvGrpSpPr>
        <p:grpSpPr>
          <a:xfrm>
            <a:off x="914400" y="3422205"/>
            <a:ext cx="7696200" cy="2349500"/>
            <a:chOff x="914400" y="3409949"/>
            <a:chExt cx="7696200" cy="2349500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914400" y="3409949"/>
              <a:ext cx="7696200" cy="2349500"/>
              <a:chOff x="576" y="1968"/>
              <a:chExt cx="4848" cy="1480"/>
            </a:xfrm>
          </p:grpSpPr>
          <p:sp>
            <p:nvSpPr>
              <p:cNvPr id="782342" name="Line 6"/>
              <p:cNvSpPr>
                <a:spLocks noChangeShapeType="1"/>
              </p:cNvSpPr>
              <p:nvPr/>
            </p:nvSpPr>
            <p:spPr bwMode="auto">
              <a:xfrm flipV="1">
                <a:off x="576" y="1968"/>
                <a:ext cx="0" cy="115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43" name="Freeform 7"/>
              <p:cNvSpPr>
                <a:spLocks/>
              </p:cNvSpPr>
              <p:nvPr/>
            </p:nvSpPr>
            <p:spPr bwMode="auto">
              <a:xfrm>
                <a:off x="576" y="2120"/>
                <a:ext cx="4608" cy="1288"/>
              </a:xfrm>
              <a:custGeom>
                <a:avLst/>
                <a:gdLst/>
                <a:ahLst/>
                <a:cxnLst>
                  <a:cxn ang="0">
                    <a:pos x="0" y="1096"/>
                  </a:cxn>
                  <a:cxn ang="0">
                    <a:pos x="528" y="1048"/>
                  </a:cxn>
                  <a:cxn ang="0">
                    <a:pos x="864" y="856"/>
                  </a:cxn>
                  <a:cxn ang="0">
                    <a:pos x="1152" y="520"/>
                  </a:cxn>
                  <a:cxn ang="0">
                    <a:pos x="1440" y="136"/>
                  </a:cxn>
                  <a:cxn ang="0">
                    <a:pos x="1680" y="40"/>
                  </a:cxn>
                  <a:cxn ang="0">
                    <a:pos x="1968" y="376"/>
                  </a:cxn>
                  <a:cxn ang="0">
                    <a:pos x="2064" y="520"/>
                  </a:cxn>
                  <a:cxn ang="0">
                    <a:pos x="2208" y="712"/>
                  </a:cxn>
                  <a:cxn ang="0">
                    <a:pos x="2544" y="856"/>
                  </a:cxn>
                  <a:cxn ang="0">
                    <a:pos x="2832" y="1000"/>
                  </a:cxn>
                  <a:cxn ang="0">
                    <a:pos x="3312" y="1144"/>
                  </a:cxn>
                  <a:cxn ang="0">
                    <a:pos x="3792" y="1240"/>
                  </a:cxn>
                  <a:cxn ang="0">
                    <a:pos x="4608" y="1288"/>
                  </a:cxn>
                </a:cxnLst>
                <a:rect l="0" t="0" r="r" b="b"/>
                <a:pathLst>
                  <a:path w="4608" h="1288">
                    <a:moveTo>
                      <a:pt x="0" y="1096"/>
                    </a:moveTo>
                    <a:cubicBezTo>
                      <a:pt x="192" y="1092"/>
                      <a:pt x="384" y="1088"/>
                      <a:pt x="528" y="1048"/>
                    </a:cubicBezTo>
                    <a:cubicBezTo>
                      <a:pt x="672" y="1008"/>
                      <a:pt x="760" y="944"/>
                      <a:pt x="864" y="856"/>
                    </a:cubicBezTo>
                    <a:cubicBezTo>
                      <a:pt x="968" y="768"/>
                      <a:pt x="1056" y="640"/>
                      <a:pt x="1152" y="520"/>
                    </a:cubicBezTo>
                    <a:cubicBezTo>
                      <a:pt x="1248" y="400"/>
                      <a:pt x="1352" y="216"/>
                      <a:pt x="1440" y="136"/>
                    </a:cubicBezTo>
                    <a:cubicBezTo>
                      <a:pt x="1528" y="56"/>
                      <a:pt x="1592" y="0"/>
                      <a:pt x="1680" y="40"/>
                    </a:cubicBezTo>
                    <a:cubicBezTo>
                      <a:pt x="1768" y="80"/>
                      <a:pt x="1904" y="296"/>
                      <a:pt x="1968" y="376"/>
                    </a:cubicBezTo>
                    <a:cubicBezTo>
                      <a:pt x="2032" y="456"/>
                      <a:pt x="2024" y="464"/>
                      <a:pt x="2064" y="520"/>
                    </a:cubicBezTo>
                    <a:cubicBezTo>
                      <a:pt x="2104" y="576"/>
                      <a:pt x="2128" y="656"/>
                      <a:pt x="2208" y="712"/>
                    </a:cubicBezTo>
                    <a:cubicBezTo>
                      <a:pt x="2288" y="768"/>
                      <a:pt x="2440" y="808"/>
                      <a:pt x="2544" y="856"/>
                    </a:cubicBezTo>
                    <a:cubicBezTo>
                      <a:pt x="2648" y="904"/>
                      <a:pt x="2704" y="952"/>
                      <a:pt x="2832" y="1000"/>
                    </a:cubicBezTo>
                    <a:cubicBezTo>
                      <a:pt x="2960" y="1048"/>
                      <a:pt x="3152" y="1104"/>
                      <a:pt x="3312" y="1144"/>
                    </a:cubicBezTo>
                    <a:cubicBezTo>
                      <a:pt x="3472" y="1184"/>
                      <a:pt x="3576" y="1216"/>
                      <a:pt x="3792" y="1240"/>
                    </a:cubicBezTo>
                    <a:cubicBezTo>
                      <a:pt x="4008" y="1264"/>
                      <a:pt x="4472" y="1280"/>
                      <a:pt x="4608" y="1288"/>
                    </a:cubicBezTo>
                  </a:path>
                </a:pathLst>
              </a:custGeom>
              <a:noFill/>
              <a:ln w="25400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44" name="Freeform 8"/>
              <p:cNvSpPr>
                <a:spLocks/>
              </p:cNvSpPr>
              <p:nvPr/>
            </p:nvSpPr>
            <p:spPr bwMode="auto">
              <a:xfrm>
                <a:off x="816" y="2160"/>
                <a:ext cx="4608" cy="1288"/>
              </a:xfrm>
              <a:custGeom>
                <a:avLst/>
                <a:gdLst/>
                <a:ahLst/>
                <a:cxnLst>
                  <a:cxn ang="0">
                    <a:pos x="0" y="1096"/>
                  </a:cxn>
                  <a:cxn ang="0">
                    <a:pos x="528" y="1048"/>
                  </a:cxn>
                  <a:cxn ang="0">
                    <a:pos x="864" y="856"/>
                  </a:cxn>
                  <a:cxn ang="0">
                    <a:pos x="1152" y="520"/>
                  </a:cxn>
                  <a:cxn ang="0">
                    <a:pos x="1440" y="136"/>
                  </a:cxn>
                  <a:cxn ang="0">
                    <a:pos x="1680" y="40"/>
                  </a:cxn>
                  <a:cxn ang="0">
                    <a:pos x="1968" y="376"/>
                  </a:cxn>
                  <a:cxn ang="0">
                    <a:pos x="2064" y="520"/>
                  </a:cxn>
                  <a:cxn ang="0">
                    <a:pos x="2208" y="712"/>
                  </a:cxn>
                  <a:cxn ang="0">
                    <a:pos x="2544" y="856"/>
                  </a:cxn>
                  <a:cxn ang="0">
                    <a:pos x="2832" y="1000"/>
                  </a:cxn>
                  <a:cxn ang="0">
                    <a:pos x="3312" y="1144"/>
                  </a:cxn>
                  <a:cxn ang="0">
                    <a:pos x="3792" y="1240"/>
                  </a:cxn>
                  <a:cxn ang="0">
                    <a:pos x="4608" y="1288"/>
                  </a:cxn>
                </a:cxnLst>
                <a:rect l="0" t="0" r="r" b="b"/>
                <a:pathLst>
                  <a:path w="4608" h="1288">
                    <a:moveTo>
                      <a:pt x="0" y="1096"/>
                    </a:moveTo>
                    <a:cubicBezTo>
                      <a:pt x="192" y="1092"/>
                      <a:pt x="384" y="1088"/>
                      <a:pt x="528" y="1048"/>
                    </a:cubicBezTo>
                    <a:cubicBezTo>
                      <a:pt x="672" y="1008"/>
                      <a:pt x="760" y="944"/>
                      <a:pt x="864" y="856"/>
                    </a:cubicBezTo>
                    <a:cubicBezTo>
                      <a:pt x="968" y="768"/>
                      <a:pt x="1056" y="640"/>
                      <a:pt x="1152" y="520"/>
                    </a:cubicBezTo>
                    <a:cubicBezTo>
                      <a:pt x="1248" y="400"/>
                      <a:pt x="1352" y="216"/>
                      <a:pt x="1440" y="136"/>
                    </a:cubicBezTo>
                    <a:cubicBezTo>
                      <a:pt x="1528" y="56"/>
                      <a:pt x="1592" y="0"/>
                      <a:pt x="1680" y="40"/>
                    </a:cubicBezTo>
                    <a:cubicBezTo>
                      <a:pt x="1768" y="80"/>
                      <a:pt x="1904" y="296"/>
                      <a:pt x="1968" y="376"/>
                    </a:cubicBezTo>
                    <a:cubicBezTo>
                      <a:pt x="2032" y="456"/>
                      <a:pt x="2024" y="464"/>
                      <a:pt x="2064" y="520"/>
                    </a:cubicBezTo>
                    <a:cubicBezTo>
                      <a:pt x="2104" y="576"/>
                      <a:pt x="2128" y="656"/>
                      <a:pt x="2208" y="712"/>
                    </a:cubicBezTo>
                    <a:cubicBezTo>
                      <a:pt x="2288" y="768"/>
                      <a:pt x="2440" y="808"/>
                      <a:pt x="2544" y="856"/>
                    </a:cubicBezTo>
                    <a:cubicBezTo>
                      <a:pt x="2648" y="904"/>
                      <a:pt x="2704" y="952"/>
                      <a:pt x="2832" y="1000"/>
                    </a:cubicBezTo>
                    <a:cubicBezTo>
                      <a:pt x="2960" y="1048"/>
                      <a:pt x="3152" y="1104"/>
                      <a:pt x="3312" y="1144"/>
                    </a:cubicBezTo>
                    <a:cubicBezTo>
                      <a:pt x="3472" y="1184"/>
                      <a:pt x="3576" y="1216"/>
                      <a:pt x="3792" y="1240"/>
                    </a:cubicBezTo>
                    <a:cubicBezTo>
                      <a:pt x="4008" y="1264"/>
                      <a:pt x="4472" y="1280"/>
                      <a:pt x="4608" y="1288"/>
                    </a:cubicBezTo>
                  </a:path>
                </a:pathLst>
              </a:custGeom>
              <a:noFill/>
              <a:ln w="25400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82347" name="Text Box 11"/>
              <p:cNvSpPr txBox="1">
                <a:spLocks noChangeArrowheads="1"/>
              </p:cNvSpPr>
              <p:nvPr/>
            </p:nvSpPr>
            <p:spPr bwMode="auto">
              <a:xfrm>
                <a:off x="578" y="2330"/>
                <a:ext cx="1006" cy="23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/>
                  <a:t>Pr [response]</a:t>
                </a:r>
              </a:p>
            </p:txBody>
          </p:sp>
        </p:grpSp>
        <p:cxnSp>
          <p:nvCxnSpPr>
            <p:cNvPr id="31" name="Straight Arrow Connector 30"/>
            <p:cNvCxnSpPr/>
            <p:nvPr/>
          </p:nvCxnSpPr>
          <p:spPr>
            <a:xfrm>
              <a:off x="914400" y="5713412"/>
              <a:ext cx="6172200" cy="158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609599" y="1517400"/>
            <a:ext cx="8255431" cy="974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Monotype Corsiva" pitchFamily="66" charset="0"/>
              </a:rPr>
              <a:t>M</a:t>
            </a:r>
            <a:r>
              <a:rPr lang="en-US" sz="2400" dirty="0" smtClean="0">
                <a:latin typeface="Monotype Corsiva" pitchFamily="66" charset="0"/>
              </a:rPr>
              <a:t> </a:t>
            </a:r>
            <a:r>
              <a:rPr lang="en-US" sz="2400" dirty="0" smtClean="0"/>
              <a:t> gives (</a:t>
            </a:r>
            <a:r>
              <a:rPr lang="el-GR" sz="2400" dirty="0" smtClean="0">
                <a:solidFill>
                  <a:srgbClr val="002060"/>
                </a:solidFill>
                <a:latin typeface="Comic Sans MS"/>
              </a:rPr>
              <a:t>ε</a:t>
            </a:r>
            <a:r>
              <a:rPr lang="en-US" sz="2400" b="1" dirty="0" smtClean="0">
                <a:solidFill>
                  <a:schemeClr val="folHlink"/>
                </a:solidFill>
                <a:latin typeface="Calibri" pitchFamily="34" charset="0"/>
                <a:cs typeface="Calibri" pitchFamily="34" charset="0"/>
                <a:sym typeface="Symbol" pitchFamily="18" charset="2"/>
              </a:rPr>
              <a:t>,</a:t>
            </a:r>
            <a:r>
              <a:rPr lang="en-US" sz="2400" b="1" dirty="0" smtClean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 </a:t>
            </a:r>
            <a:r>
              <a:rPr lang="en-US" sz="2400" b="1" dirty="0" smtClean="0">
                <a:solidFill>
                  <a:srgbClr val="CC66FF"/>
                </a:solidFill>
                <a:latin typeface="Symbol" pitchFamily="18" charset="2"/>
                <a:sym typeface="Symbol" pitchFamily="18" charset="2"/>
              </a:rPr>
              <a:t>d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chemeClr val="folHlink"/>
                </a:solidFill>
              </a:rPr>
              <a:t>-</a:t>
            </a:r>
            <a:r>
              <a:rPr lang="en-US" sz="2400" b="1" dirty="0" smtClean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 </a:t>
            </a:r>
            <a:r>
              <a:rPr lang="en-US" sz="2400" dirty="0" smtClean="0">
                <a:solidFill>
                  <a:schemeClr val="folHlink"/>
                </a:solidFill>
              </a:rPr>
              <a:t>differential privacy</a:t>
            </a:r>
            <a:r>
              <a:rPr lang="en-US" sz="2400" dirty="0" smtClean="0"/>
              <a:t> if for all adjacent x and x’,  and all   C  </a:t>
            </a:r>
            <a:r>
              <a:rPr lang="en-US" sz="2400" dirty="0" smtClean="0">
                <a:latin typeface="cmsy10"/>
              </a:rPr>
              <a:t>µ</a:t>
            </a:r>
            <a:r>
              <a:rPr lang="en-US" sz="2400" dirty="0" smtClean="0"/>
              <a:t> range(</a:t>
            </a:r>
            <a:r>
              <a:rPr lang="en-US" sz="2400" dirty="0" smtClean="0">
                <a:latin typeface="Monotype Corsiva" pitchFamily="66" charset="0"/>
              </a:rPr>
              <a:t>M </a:t>
            </a:r>
            <a:r>
              <a:rPr lang="en-US" sz="2400" dirty="0" smtClean="0"/>
              <a:t>): </a:t>
            </a:r>
            <a:r>
              <a:rPr lang="en-US" sz="2400" dirty="0" err="1" smtClean="0">
                <a:solidFill>
                  <a:schemeClr val="tx2"/>
                </a:solidFill>
              </a:rPr>
              <a:t>Pr</a:t>
            </a:r>
            <a:r>
              <a:rPr lang="en-US" sz="2400" dirty="0" smtClean="0">
                <a:solidFill>
                  <a:schemeClr val="tx2"/>
                </a:solidFill>
              </a:rPr>
              <a:t>[ </a:t>
            </a:r>
            <a:r>
              <a:rPr lang="en-US" sz="2800" dirty="0" smtClean="0">
                <a:solidFill>
                  <a:schemeClr val="tx2"/>
                </a:solidFill>
                <a:latin typeface="Monotype Corsiva" pitchFamily="66" charset="0"/>
              </a:rPr>
              <a:t>M</a:t>
            </a:r>
            <a:r>
              <a:rPr lang="en-US" sz="2400" dirty="0" smtClean="0">
                <a:solidFill>
                  <a:schemeClr val="tx2"/>
                </a:solidFill>
              </a:rPr>
              <a:t> (D) </a:t>
            </a:r>
            <a:r>
              <a:rPr lang="en-US" sz="2400" dirty="0" smtClean="0">
                <a:solidFill>
                  <a:schemeClr val="tx2"/>
                </a:solidFill>
                <a:latin typeface="cmsy10"/>
              </a:rPr>
              <a:t>2</a:t>
            </a:r>
            <a:r>
              <a:rPr lang="en-US" sz="2400" dirty="0" smtClean="0">
                <a:solidFill>
                  <a:schemeClr val="tx2"/>
                </a:solidFill>
              </a:rPr>
              <a:t> C]  </a:t>
            </a:r>
            <a:r>
              <a:rPr lang="en-US" sz="2400" dirty="0" smtClean="0"/>
              <a:t>≤</a:t>
            </a:r>
            <a:r>
              <a:rPr lang="en-US" sz="2400" dirty="0" smtClean="0">
                <a:latin typeface="cmsy10" pitchFamily="34" charset="0"/>
              </a:rPr>
              <a:t> </a:t>
            </a:r>
            <a:r>
              <a:rPr lang="en-US" sz="2400" dirty="0" smtClean="0"/>
              <a:t>e</a:t>
            </a:r>
            <a:r>
              <a:rPr lang="en-US" sz="4400" baseline="30000" dirty="0" smtClean="0">
                <a:latin typeface="Symbol" pitchFamily="18" charset="2"/>
              </a:rPr>
              <a:t> </a:t>
            </a:r>
            <a:r>
              <a:rPr lang="en-US" sz="2400" dirty="0" err="1" smtClean="0">
                <a:solidFill>
                  <a:srgbClr val="FF3300"/>
                </a:solidFill>
              </a:rPr>
              <a:t>Pr</a:t>
            </a:r>
            <a:r>
              <a:rPr lang="en-US" sz="2400" dirty="0" smtClean="0">
                <a:solidFill>
                  <a:srgbClr val="FF3300"/>
                </a:solidFill>
              </a:rPr>
              <a:t>[ </a:t>
            </a:r>
            <a:r>
              <a:rPr lang="en-US" sz="2800" dirty="0" smtClean="0">
                <a:solidFill>
                  <a:srgbClr val="FF3300"/>
                </a:solidFill>
                <a:latin typeface="Monotype Corsiva" pitchFamily="66" charset="0"/>
              </a:rPr>
              <a:t>M</a:t>
            </a:r>
            <a:r>
              <a:rPr lang="en-US" sz="2400" dirty="0" smtClean="0">
                <a:solidFill>
                  <a:srgbClr val="FF3300"/>
                </a:solidFill>
              </a:rPr>
              <a:t> (D’)  </a:t>
            </a:r>
            <a:r>
              <a:rPr lang="en-US" sz="2400" dirty="0" smtClean="0">
                <a:solidFill>
                  <a:srgbClr val="FF0000"/>
                </a:solidFill>
                <a:latin typeface="cmsy10"/>
              </a:rPr>
              <a:t>2</a:t>
            </a:r>
            <a:r>
              <a:rPr lang="en-US" sz="2400" dirty="0" smtClean="0">
                <a:solidFill>
                  <a:srgbClr val="FF0000"/>
                </a:solidFill>
              </a:rPr>
              <a:t> C</a:t>
            </a:r>
            <a:r>
              <a:rPr lang="en-US" sz="2400" dirty="0" smtClean="0">
                <a:solidFill>
                  <a:srgbClr val="FF3300"/>
                </a:solidFill>
              </a:rPr>
              <a:t>] </a:t>
            </a:r>
            <a:r>
              <a:rPr lang="en-US" sz="2400" dirty="0" smtClean="0">
                <a:solidFill>
                  <a:schemeClr val="accent1"/>
                </a:solidFill>
              </a:rPr>
              <a:t>+ </a:t>
            </a:r>
            <a:r>
              <a:rPr lang="en-US" sz="2400" b="1" dirty="0" smtClean="0">
                <a:solidFill>
                  <a:schemeClr val="accent1"/>
                </a:solidFill>
                <a:latin typeface="Symbol" pitchFamily="18" charset="2"/>
                <a:sym typeface="Symbol" pitchFamily="18" charset="2"/>
              </a:rPr>
              <a:t>d</a:t>
            </a:r>
            <a:endParaRPr lang="en-US" sz="2400" dirty="0" smtClean="0">
              <a:solidFill>
                <a:schemeClr val="accent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9600" y="2401669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folHlink"/>
                </a:solidFill>
              </a:rPr>
              <a:t>Neutralizes all linkage attacks.</a:t>
            </a:r>
          </a:p>
          <a:p>
            <a:r>
              <a:rPr lang="en-US" sz="2400" dirty="0" smtClean="0">
                <a:solidFill>
                  <a:schemeClr val="folHlink"/>
                </a:solidFill>
              </a:rPr>
              <a:t>Composes unconditionally and automatically: (</a:t>
            </a:r>
            <a:r>
              <a:rPr lang="el-GR" sz="2400" dirty="0" smtClean="0">
                <a:solidFill>
                  <a:schemeClr val="folHlink"/>
                </a:solidFill>
                <a:latin typeface="Comic Sans MS"/>
              </a:rPr>
              <a:t>Σ</a:t>
            </a:r>
            <a:r>
              <a:rPr lang="en-US" sz="2400" baseline="-25000" dirty="0" smtClean="0">
                <a:solidFill>
                  <a:schemeClr val="folHlink"/>
                </a:solidFill>
                <a:latin typeface="Comic Sans MS"/>
              </a:rPr>
              <a:t>i</a:t>
            </a:r>
            <a:r>
              <a:rPr lang="en-US" sz="2400" dirty="0" smtClean="0">
                <a:solidFill>
                  <a:schemeClr val="folHlink"/>
                </a:solidFill>
              </a:rPr>
              <a:t> </a:t>
            </a:r>
            <a:r>
              <a:rPr lang="en-US" sz="2400" b="1" dirty="0" smtClean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</a:t>
            </a:r>
            <a:r>
              <a:rPr lang="en-US" sz="2400" baseline="-25000" dirty="0" smtClean="0">
                <a:solidFill>
                  <a:schemeClr val="folHlink"/>
                </a:solidFill>
                <a:latin typeface="Comic Sans MS"/>
              </a:rPr>
              <a:t>i </a:t>
            </a:r>
            <a:r>
              <a:rPr lang="en-US" sz="2400" dirty="0">
                <a:solidFill>
                  <a:schemeClr val="accent1"/>
                </a:solidFill>
              </a:rPr>
              <a:t>,</a:t>
            </a:r>
            <a:r>
              <a:rPr lang="en-US" sz="2400" dirty="0" smtClean="0">
                <a:solidFill>
                  <a:schemeClr val="accent1"/>
                </a:solidFill>
              </a:rPr>
              <a:t> </a:t>
            </a:r>
            <a:r>
              <a:rPr lang="el-GR" sz="2400" dirty="0" smtClean="0">
                <a:solidFill>
                  <a:schemeClr val="folHlink"/>
                </a:solidFill>
                <a:latin typeface="Comic Sans MS"/>
              </a:rPr>
              <a:t>Σ</a:t>
            </a:r>
            <a:r>
              <a:rPr lang="en-US" sz="2400" baseline="-25000" dirty="0" smtClean="0">
                <a:solidFill>
                  <a:schemeClr val="folHlink"/>
                </a:solidFill>
                <a:latin typeface="Comic Sans MS"/>
              </a:rPr>
              <a:t>i</a:t>
            </a:r>
            <a:r>
              <a:rPr lang="en-US" sz="2400" dirty="0" smtClean="0">
                <a:solidFill>
                  <a:schemeClr val="folHlink"/>
                </a:solidFill>
              </a:rPr>
              <a:t> </a:t>
            </a:r>
            <a:r>
              <a:rPr lang="en-US" sz="2400" b="1" dirty="0" smtClean="0">
                <a:solidFill>
                  <a:schemeClr val="folHlink"/>
                </a:solidFill>
                <a:latin typeface="Symbol" pitchFamily="18" charset="2"/>
                <a:sym typeface="Symbol" pitchFamily="18" charset="2"/>
              </a:rPr>
              <a:t>d</a:t>
            </a:r>
            <a:r>
              <a:rPr lang="en-US" sz="2400" baseline="-25000" dirty="0" smtClean="0">
                <a:solidFill>
                  <a:schemeClr val="folHlink"/>
                </a:solidFill>
                <a:latin typeface="Comic Sans MS"/>
              </a:rPr>
              <a:t>i </a:t>
            </a:r>
            <a:r>
              <a:rPr lang="en-US" sz="2400" dirty="0">
                <a:solidFill>
                  <a:schemeClr val="folHlink"/>
                </a:solidFill>
              </a:rPr>
              <a:t>)  </a:t>
            </a:r>
            <a:endParaRPr lang="en-US" sz="2400" dirty="0" smtClean="0">
              <a:solidFill>
                <a:schemeClr val="folHlink"/>
              </a:solidFill>
            </a:endParaRPr>
          </a:p>
        </p:txBody>
      </p:sp>
      <p:grpSp>
        <p:nvGrpSpPr>
          <p:cNvPr id="6" name="Group 29"/>
          <p:cNvGrpSpPr/>
          <p:nvPr/>
        </p:nvGrpSpPr>
        <p:grpSpPr>
          <a:xfrm>
            <a:off x="4495800" y="3364468"/>
            <a:ext cx="2873738" cy="2350532"/>
            <a:chOff x="4495800" y="3593068"/>
            <a:chExt cx="2873738" cy="2350532"/>
          </a:xfrm>
        </p:grpSpPr>
        <p:grpSp>
          <p:nvGrpSpPr>
            <p:cNvPr id="7" name="Group 14"/>
            <p:cNvGrpSpPr/>
            <p:nvPr/>
          </p:nvGrpSpPr>
          <p:grpSpPr>
            <a:xfrm>
              <a:off x="4495800" y="3658394"/>
              <a:ext cx="1425938" cy="2285206"/>
              <a:chOff x="4724400" y="3810794"/>
              <a:chExt cx="1425938" cy="2285206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rot="5400000">
                <a:off x="3582194" y="4953000"/>
                <a:ext cx="2285206" cy="794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 rot="10800000" flipV="1">
                <a:off x="4724400" y="4038600"/>
                <a:ext cx="1425938" cy="762000"/>
              </a:xfrm>
              <a:prstGeom prst="straightConnector1">
                <a:avLst/>
              </a:prstGeom>
              <a:ln>
                <a:solidFill>
                  <a:srgbClr val="FF33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 rot="10800000" flipV="1">
                <a:off x="4724400" y="4038600"/>
                <a:ext cx="1425938" cy="1219200"/>
              </a:xfrm>
              <a:prstGeom prst="straightConnector1">
                <a:avLst/>
              </a:prstGeom>
              <a:ln>
                <a:solidFill>
                  <a:srgbClr val="464653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5742169" y="3593068"/>
              <a:ext cx="16273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ratio bounded</a:t>
              </a:r>
              <a:endParaRPr lang="en-US" dirty="0"/>
            </a:p>
          </p:txBody>
        </p:sp>
      </p:grpSp>
      <p:sp>
        <p:nvSpPr>
          <p:cNvPr id="36" name="Freeform 35"/>
          <p:cNvSpPr/>
          <p:nvPr/>
        </p:nvSpPr>
        <p:spPr>
          <a:xfrm>
            <a:off x="8198717" y="5367867"/>
            <a:ext cx="213783" cy="427566"/>
          </a:xfrm>
          <a:custGeom>
            <a:avLst/>
            <a:gdLst>
              <a:gd name="connsiteX0" fmla="*/ 0 w 213783"/>
              <a:gd name="connsiteY0" fmla="*/ 347133 h 427566"/>
              <a:gd name="connsiteX1" fmla="*/ 38100 w 213783"/>
              <a:gd name="connsiteY1" fmla="*/ 4233 h 427566"/>
              <a:gd name="connsiteX2" fmla="*/ 190500 w 213783"/>
              <a:gd name="connsiteY2" fmla="*/ 372533 h 427566"/>
              <a:gd name="connsiteX3" fmla="*/ 177800 w 213783"/>
              <a:gd name="connsiteY3" fmla="*/ 334433 h 42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783" h="427566">
                <a:moveTo>
                  <a:pt x="0" y="347133"/>
                </a:moveTo>
                <a:cubicBezTo>
                  <a:pt x="3175" y="173566"/>
                  <a:pt x="6350" y="0"/>
                  <a:pt x="38100" y="4233"/>
                </a:cubicBezTo>
                <a:cubicBezTo>
                  <a:pt x="69850" y="8466"/>
                  <a:pt x="167217" y="317500"/>
                  <a:pt x="190500" y="372533"/>
                </a:cubicBezTo>
                <a:cubicBezTo>
                  <a:pt x="213783" y="427566"/>
                  <a:pt x="195791" y="380999"/>
                  <a:pt x="177800" y="33443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951640" y="4818900"/>
            <a:ext cx="914400" cy="1490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09600" y="1527738"/>
            <a:ext cx="8255430" cy="9027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607465" y="6309375"/>
                <a:ext cx="258679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solidFill>
                      <a:srgbClr val="FF0000"/>
                    </a:solidFill>
                  </a:rPr>
                  <a:t>This talk: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/>
                      </a:rPr>
                      <m:t>𝛿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negligible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465" y="6309375"/>
                <a:ext cx="2586798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774" t="-9211" r="-2594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CYNTHIA@YFUTMJSFUVWYY57I" val="366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4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|5|0.8|5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2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ustom 3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ustom 3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35888</TotalTime>
  <Words>6185</Words>
  <Application>Microsoft Office PowerPoint</Application>
  <PresentationFormat>On-screen Show (4:3)</PresentationFormat>
  <Paragraphs>896</Paragraphs>
  <Slides>78</Slides>
  <Notes>45</Notes>
  <HiddenSlides>6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78</vt:i4>
      </vt:variant>
    </vt:vector>
  </HeadingPairs>
  <TitlesOfParts>
    <vt:vector size="105" baseType="lpstr">
      <vt:lpstr>Arial</vt:lpstr>
      <vt:lpstr>Comic Sans MS</vt:lpstr>
      <vt:lpstr>CMSY7</vt:lpstr>
      <vt:lpstr>CMEX10</vt:lpstr>
      <vt:lpstr>Calibri</vt:lpstr>
      <vt:lpstr>CMMI7</vt:lpstr>
      <vt:lpstr>CMR10</vt:lpstr>
      <vt:lpstr>CMR5</vt:lpstr>
      <vt:lpstr>cmsy10</vt:lpstr>
      <vt:lpstr>Symbol</vt:lpstr>
      <vt:lpstr>Arial Narrow</vt:lpstr>
      <vt:lpstr>Cambria Math</vt:lpstr>
      <vt:lpstr>Georgia</vt:lpstr>
      <vt:lpstr>CMMI10</vt:lpstr>
      <vt:lpstr>Monotype Corsiva</vt:lpstr>
      <vt:lpstr>Mathematica1</vt:lpstr>
      <vt:lpstr>CMR7</vt:lpstr>
      <vt:lpstr>Wingdings</vt:lpstr>
      <vt:lpstr>Biondi</vt:lpstr>
      <vt:lpstr>Old English Text MT</vt:lpstr>
      <vt:lpstr>Wingdings 3</vt:lpstr>
      <vt:lpstr>Origin</vt:lpstr>
      <vt:lpstr>Office Theme</vt:lpstr>
      <vt:lpstr>1_Origin</vt:lpstr>
      <vt:lpstr>2_Office Theme</vt:lpstr>
      <vt:lpstr>3_Office Theme</vt:lpstr>
      <vt:lpstr>Default Design</vt:lpstr>
      <vt:lpstr>The Promise of Differential Privacy</vt:lpstr>
      <vt:lpstr>NOT A History Lesson</vt:lpstr>
      <vt:lpstr>NOT Encyclopedic</vt:lpstr>
      <vt:lpstr>Outline</vt:lpstr>
      <vt:lpstr>Basics</vt:lpstr>
      <vt:lpstr>Model for This Tutorial</vt:lpstr>
      <vt:lpstr>Databases that Teach</vt:lpstr>
      <vt:lpstr>Differential Privacy [D., McSherry, Nissim, Smith 06]</vt:lpstr>
      <vt:lpstr>(, d) - Differential Privacy </vt:lpstr>
      <vt:lpstr>PowerPoint Presentation</vt:lpstr>
      <vt:lpstr>Bounding Eq »D ln ( P[q ] / P’[q] )  </vt:lpstr>
      <vt:lpstr>Sensitivity of a Function</vt:lpstr>
      <vt:lpstr>Laplace Distribution Lap(b)</vt:lpstr>
      <vt:lpstr>Calibrate Noise to Sensitivity</vt:lpstr>
      <vt:lpstr>Example: Counting Queries</vt:lpstr>
      <vt:lpstr>Vector-Valued Queries</vt:lpstr>
      <vt:lpstr>Example: Histograms</vt:lpstr>
      <vt:lpstr>Why Does it Work ? </vt:lpstr>
      <vt:lpstr>“Simple” Composition</vt:lpstr>
      <vt:lpstr>Composition [D., Rothblum,Vadhan’10]</vt:lpstr>
      <vt:lpstr>Adversary’s Goal: Guess b</vt:lpstr>
      <vt:lpstr>Flavor of Privacy Proof </vt:lpstr>
      <vt:lpstr>Flavor of Privacy Proof </vt:lpstr>
      <vt:lpstr>Extension to (,d)-dp mechanisms</vt:lpstr>
      <vt:lpstr>Composition Theorem  </vt:lpstr>
      <vt:lpstr>Outline</vt:lpstr>
      <vt:lpstr>Many Queries</vt:lpstr>
      <vt:lpstr>PowerPoint Presentation</vt:lpstr>
      <vt:lpstr>Known barriers</vt:lpstr>
      <vt:lpstr>Sparse Vector  </vt:lpstr>
      <vt:lpstr>Algorithm and Privacy Analysis</vt:lpstr>
      <vt:lpstr>PowerPoint Presentation</vt:lpstr>
      <vt:lpstr>PowerPoint Presentation</vt:lpstr>
      <vt:lpstr>PowerPoint Presentation</vt:lpstr>
      <vt:lpstr>Borderline event Case f_t (x)&lt;T </vt:lpstr>
      <vt:lpstr>Borderline event Case f_t (x)&lt;T </vt:lpstr>
      <vt:lpstr>Borderline event Case f_t (x)≥T</vt:lpstr>
      <vt:lpstr>PowerPoint Presentation</vt:lpstr>
      <vt:lpstr>Wrapping Up: Sparse Vector Analysis</vt:lpstr>
      <vt:lpstr>PowerPoint Presentation</vt:lpstr>
      <vt:lpstr>Multiplicative Weights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Analysis</vt:lpstr>
      <vt:lpstr>PowerPoint Presentation</vt:lpstr>
      <vt:lpstr>Boosting  [Schapire, 1989]</vt:lpstr>
      <vt:lpstr>PowerPoint Presentation</vt:lpstr>
      <vt:lpstr>PowerPoint Presentation</vt:lpstr>
      <vt:lpstr>Boosting for Queries?</vt:lpstr>
      <vt:lpstr>PowerPoint Presentation</vt:lpstr>
      <vt:lpstr>PowerPoint Presentation</vt:lpstr>
      <vt:lpstr>PowerPoint Presentation</vt:lpstr>
      <vt:lpstr>PowerPoint Presentation</vt:lpstr>
      <vt:lpstr>Privacy is Problematic</vt:lpstr>
      <vt:lpstr>Privacy?</vt:lpstr>
      <vt:lpstr>Privacy???</vt:lpstr>
      <vt:lpstr>Private Boosting for Queries [Variant of AdaBoost]</vt:lpstr>
      <vt:lpstr>Private Boosting for Queries [Variant of AdaBoost]</vt:lpstr>
      <vt:lpstr>Privacy???</vt:lpstr>
      <vt:lpstr>Agnostic as to Type Signature of Q</vt:lpstr>
      <vt:lpstr>Analyzing Privacy Loss</vt:lpstr>
      <vt:lpstr>Agnostic as to Type Signature of Q</vt:lpstr>
      <vt:lpstr>PowerPoint Presentation</vt:lpstr>
      <vt:lpstr>Non-Trivial Accuracy with (1,δ)-DP</vt:lpstr>
      <vt:lpstr>Non-Trivial Accuracy with (1,δ)-DP</vt:lpstr>
      <vt:lpstr>Non-Trivial Accuracy with (1,δ)-DP</vt:lpstr>
      <vt:lpstr>Outline</vt:lpstr>
      <vt:lpstr>Discrete-Valued Functions</vt:lpstr>
      <vt:lpstr>Exponential Mechanism Applied</vt:lpstr>
      <vt:lpstr>PowerPoint Presentation</vt:lpstr>
      <vt:lpstr>High/Unknown Sensitivity Functions</vt:lpstr>
      <vt:lpstr>Functions “Expected” to Behave Well</vt:lpstr>
      <vt:lpstr>Application: Feature Selection</vt:lpstr>
      <vt:lpstr>Future Directions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Ad Omnia Approach to Defining and Achieving Private Data Analysis</dc:title>
  <dc:creator>Cynthia Dwork</dc:creator>
  <cp:lastModifiedBy>Cynthia Dwork</cp:lastModifiedBy>
  <cp:revision>1005</cp:revision>
  <cp:lastPrinted>2011-10-19T20:12:09Z</cp:lastPrinted>
  <dcterms:created xsi:type="dcterms:W3CDTF">2007-08-06T16:56:23Z</dcterms:created>
  <dcterms:modified xsi:type="dcterms:W3CDTF">2011-10-30T21:11:04Z</dcterms:modified>
</cp:coreProperties>
</file>