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8" r:id="rId3"/>
    <p:sldId id="257" r:id="rId4"/>
    <p:sldId id="260" r:id="rId5"/>
    <p:sldId id="259" r:id="rId6"/>
    <p:sldId id="261" r:id="rId7"/>
    <p:sldId id="265" r:id="rId8"/>
    <p:sldId id="262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1E2CA93-032A-480B-96E8-6F85C67BBEE8}">
          <p14:sldIdLst>
            <p14:sldId id="256"/>
            <p14:sldId id="258"/>
            <p14:sldId id="257"/>
            <p14:sldId id="260"/>
            <p14:sldId id="259"/>
            <p14:sldId id="261"/>
            <p14:sldId id="265"/>
            <p14:sldId id="262"/>
            <p14:sldId id="263"/>
            <p14:sldId id="266"/>
            <p14:sldId id="267"/>
            <p14:sldId id="268"/>
            <p14:sldId id="269"/>
            <p14:sldId id="270"/>
            <p14:sldId id="271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886F2-9B46-4089-8AEC-A3047BAB7146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37B5B-A41C-4019-9F9D-B94D0C06B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87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0" y="6477000"/>
            <a:ext cx="4572000" cy="381000"/>
          </a:xfrm>
          <a:prstGeom prst="rect">
            <a:avLst/>
          </a:prstGeom>
          <a:solidFill>
            <a:srgbClr val="3333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477000"/>
            <a:ext cx="4572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81000" y="1295400"/>
            <a:ext cx="8229600" cy="2057400"/>
          </a:xfrm>
          <a:prstGeom prst="roundRect">
            <a:avLst/>
          </a:prstGeom>
          <a:solidFill>
            <a:srgbClr val="3333B2"/>
          </a:solidFill>
          <a:ln>
            <a:solidFill>
              <a:srgbClr val="3333B2"/>
            </a:solidFill>
          </a:ln>
          <a:effectLst>
            <a:outerShdw blurRad="1143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71563" y="6488113"/>
            <a:ext cx="3500437" cy="369887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 smtClean="0">
                <a:solidFill>
                  <a:srgbClr val="C00000"/>
                </a:solidFill>
                <a:latin typeface="+mn-lt"/>
                <a:cs typeface="+mn-cs"/>
              </a:rPr>
              <a:t>Rohit</a:t>
            </a:r>
            <a:r>
              <a:rPr lang="en-US" sz="1200" dirty="0" smtClean="0">
                <a:solidFill>
                  <a:srgbClr val="C00000"/>
                </a:solidFill>
                <a:latin typeface="+mn-lt"/>
                <a:cs typeface="+mn-cs"/>
              </a:rPr>
              <a:t> Singh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,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Sumit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Gulwani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,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Sriram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Rajamani</a:t>
            </a:r>
            <a:endParaRPr lang="en-US" sz="1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447800"/>
            <a:ext cx="7772400" cy="838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667000"/>
            <a:ext cx="6400800" cy="5334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1071563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FEFD6615-22E9-4B3D-955A-4F2A49CE2ACE}" type="datetime1">
              <a:rPr lang="en-US" smtClean="0"/>
              <a:t>7/24/2012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0" y="6492875"/>
            <a:ext cx="3429000" cy="365125"/>
          </a:xfrm>
        </p:spPr>
        <p:txBody>
          <a:bodyPr/>
          <a:lstStyle>
            <a:lvl1pPr algn="l">
              <a:defRPr baseline="0" smtClean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6492875"/>
            <a:ext cx="1143000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A05B3A-E324-46D7-9B7B-AC5D074CB40D}" type="datetime1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652C11-7F24-4740-8DA2-E7E237F991DC}" type="datetime1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0" y="6477000"/>
            <a:ext cx="4572000" cy="381000"/>
          </a:xfrm>
          <a:prstGeom prst="rect">
            <a:avLst/>
          </a:prstGeom>
          <a:solidFill>
            <a:srgbClr val="3333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477000"/>
            <a:ext cx="4572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3333B2"/>
              </a:gs>
            </a:gsLst>
            <a:lin ang="10800000" scaled="1"/>
            <a:tileRect/>
          </a:gradFill>
          <a:ln>
            <a:noFill/>
          </a:ln>
          <a:effectLst>
            <a:outerShdw blurRad="50800" dist="88900" dir="5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71563" y="6488113"/>
            <a:ext cx="3500437" cy="369887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 smtClean="0">
                <a:solidFill>
                  <a:srgbClr val="C00000"/>
                </a:solidFill>
                <a:latin typeface="+mn-lt"/>
                <a:cs typeface="+mn-cs"/>
              </a:rPr>
              <a:t>Rohit</a:t>
            </a:r>
            <a:r>
              <a:rPr lang="en-US" sz="1200" dirty="0" smtClean="0">
                <a:solidFill>
                  <a:srgbClr val="C00000"/>
                </a:solidFill>
                <a:latin typeface="+mn-lt"/>
                <a:cs typeface="+mn-cs"/>
              </a:rPr>
              <a:t> Singh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,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Sumit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Gulwani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,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Sriram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Rajamani</a:t>
            </a:r>
            <a:endParaRPr lang="en-US" sz="1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382000" cy="5059363"/>
          </a:xfrm>
        </p:spPr>
        <p:txBody>
          <a:bodyPr/>
          <a:lstStyle>
            <a:lvl1pPr>
              <a:buSzPct val="60000"/>
              <a:buFontTx/>
              <a:buBlip>
                <a:blip r:embed="rId2"/>
              </a:buBlip>
              <a:defRPr/>
            </a:lvl1pPr>
            <a:lvl2pPr>
              <a:buSzPct val="60000"/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762000"/>
          </a:xfrm>
        </p:spPr>
        <p:txBody>
          <a:bodyPr/>
          <a:lstStyle>
            <a:lvl1pPr marL="182880"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1071563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8FEF9F8C-030A-454A-B889-EB2BC697321E}" type="datetime1">
              <a:rPr lang="en-US" smtClean="0"/>
              <a:t>7/24/2012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0" y="6492875"/>
            <a:ext cx="3505200" cy="365125"/>
          </a:xfrm>
        </p:spPr>
        <p:txBody>
          <a:bodyPr/>
          <a:lstStyle>
            <a:lvl1pPr algn="l">
              <a:defRPr baseline="0" smtClean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6492875"/>
            <a:ext cx="1066800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E55446-4CBF-4D05-8CE8-18D45D7A7441}" type="datetime1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0" y="6477000"/>
            <a:ext cx="4572000" cy="381000"/>
          </a:xfrm>
          <a:prstGeom prst="rect">
            <a:avLst/>
          </a:prstGeom>
          <a:solidFill>
            <a:srgbClr val="3333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477000"/>
            <a:ext cx="4572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3333B2"/>
              </a:gs>
            </a:gsLst>
            <a:lin ang="10800000" scaled="1"/>
            <a:tileRect/>
          </a:gradFill>
          <a:ln>
            <a:noFill/>
          </a:ln>
          <a:effectLst>
            <a:outerShdw blurRad="50800" dist="88900" dir="5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71563" y="6488113"/>
            <a:ext cx="3500437" cy="369887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 smtClean="0">
                <a:solidFill>
                  <a:srgbClr val="C00000"/>
                </a:solidFill>
                <a:latin typeface="+mn-lt"/>
                <a:cs typeface="+mn-cs"/>
              </a:rPr>
              <a:t>Rohit</a:t>
            </a:r>
            <a:r>
              <a:rPr lang="en-US" sz="1200" dirty="0" smtClean="0">
                <a:solidFill>
                  <a:srgbClr val="C00000"/>
                </a:solidFill>
                <a:latin typeface="+mn-lt"/>
                <a:cs typeface="+mn-cs"/>
              </a:rPr>
              <a:t> Singh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,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Sumit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Gulwani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,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Sriram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Rajamani</a:t>
            </a:r>
            <a:endParaRPr lang="en-US" sz="1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4267200" cy="5059363"/>
          </a:xfrm>
        </p:spPr>
        <p:txBody>
          <a:bodyPr/>
          <a:lstStyle>
            <a:lvl1pPr>
              <a:buSzPct val="60000"/>
              <a:buFontTx/>
              <a:buBlip>
                <a:blip r:embed="rId2"/>
              </a:buBlip>
              <a:defRPr sz="2800"/>
            </a:lvl1pPr>
            <a:lvl2pPr>
              <a:buSzPct val="60000"/>
              <a:buFontTx/>
              <a:buBlip>
                <a:blip r:embed="rId2"/>
              </a:buBlip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267200" cy="5059363"/>
          </a:xfrm>
        </p:spPr>
        <p:txBody>
          <a:bodyPr/>
          <a:lstStyle>
            <a:lvl1pPr>
              <a:buSzPct val="60000"/>
              <a:buFontTx/>
              <a:buBlip>
                <a:blip r:embed="rId2"/>
              </a:buBlip>
              <a:defRPr sz="2800"/>
            </a:lvl1pPr>
            <a:lvl2pPr>
              <a:buSzPct val="60000"/>
              <a:buFontTx/>
              <a:buBlip>
                <a:blip r:embed="rId2"/>
              </a:buBlip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839200" cy="762000"/>
          </a:xfrm>
        </p:spPr>
        <p:txBody>
          <a:bodyPr/>
          <a:lstStyle>
            <a:lvl1pPr marL="182880"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1066800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E33FA094-95AA-4D3F-8B42-8A7CFBC3A124}" type="datetime1">
              <a:rPr lang="en-US" smtClean="0"/>
              <a:t>7/24/2012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0" y="6492875"/>
            <a:ext cx="3505200" cy="365125"/>
          </a:xfrm>
        </p:spPr>
        <p:txBody>
          <a:bodyPr/>
          <a:lstStyle>
            <a:lvl1pPr algn="l">
              <a:defRPr baseline="0" smtClean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492875"/>
            <a:ext cx="1066800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0" y="6477000"/>
            <a:ext cx="4572000" cy="381000"/>
          </a:xfrm>
          <a:prstGeom prst="rect">
            <a:avLst/>
          </a:prstGeom>
          <a:solidFill>
            <a:srgbClr val="3333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477000"/>
            <a:ext cx="4572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3333B2"/>
              </a:gs>
            </a:gsLst>
            <a:lin ang="10800000" scaled="1"/>
            <a:tileRect/>
          </a:gradFill>
          <a:ln>
            <a:noFill/>
          </a:ln>
          <a:effectLst>
            <a:outerShdw blurRad="50800" dist="88900" dir="5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71563" y="6488113"/>
            <a:ext cx="3500437" cy="369887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 smtClean="0">
                <a:solidFill>
                  <a:srgbClr val="C00000"/>
                </a:solidFill>
                <a:latin typeface="+mn-lt"/>
                <a:cs typeface="+mn-cs"/>
              </a:rPr>
              <a:t>Rohit</a:t>
            </a:r>
            <a:r>
              <a:rPr lang="en-US" sz="1200" dirty="0" smtClean="0">
                <a:solidFill>
                  <a:srgbClr val="C00000"/>
                </a:solidFill>
                <a:latin typeface="+mn-lt"/>
                <a:cs typeface="+mn-cs"/>
              </a:rPr>
              <a:t> Singh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,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Sumit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Gulwani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,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Sriram</a:t>
            </a:r>
            <a:r>
              <a:rPr lang="en-US" sz="1200" dirty="0" smtClean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  <a:cs typeface="+mn-cs"/>
              </a:rPr>
              <a:t>Rajamani</a:t>
            </a:r>
            <a:endParaRPr lang="en-US" sz="1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76400"/>
            <a:ext cx="4040188" cy="4449763"/>
          </a:xfrm>
        </p:spPr>
        <p:txBody>
          <a:bodyPr/>
          <a:lstStyle>
            <a:lvl1pPr>
              <a:buSzPct val="60000"/>
              <a:buFontTx/>
              <a:buBlip>
                <a:blip r:embed="rId2"/>
              </a:buBlip>
              <a:defRPr sz="2400"/>
            </a:lvl1pPr>
            <a:lvl2pPr>
              <a:buSzPct val="60000"/>
              <a:buFontTx/>
              <a:buBlip>
                <a:blip r:embed="rId2"/>
              </a:buBlip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906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041775" cy="4449763"/>
          </a:xfrm>
        </p:spPr>
        <p:txBody>
          <a:bodyPr/>
          <a:lstStyle>
            <a:lvl1pPr>
              <a:buSzPct val="60000"/>
              <a:buFontTx/>
              <a:buBlip>
                <a:blip r:embed="rId2"/>
              </a:buBlip>
              <a:defRPr sz="2400"/>
            </a:lvl1pPr>
            <a:lvl2pPr>
              <a:buSzPct val="60000"/>
              <a:buFontTx/>
              <a:buBlip>
                <a:blip r:embed="rId2"/>
              </a:buBlip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839200" cy="762000"/>
          </a:xfrm>
        </p:spPr>
        <p:txBody>
          <a:bodyPr/>
          <a:lstStyle>
            <a:lvl1pPr marL="182880"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1066800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31A32F23-1187-4CFE-AD32-8B20F26D7188}" type="datetime1">
              <a:rPr lang="en-US" smtClean="0"/>
              <a:t>7/24/2012</a:t>
            </a:fld>
            <a:endParaRPr lang="en-US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0" y="6492875"/>
            <a:ext cx="3505200" cy="365125"/>
          </a:xfrm>
        </p:spPr>
        <p:txBody>
          <a:bodyPr/>
          <a:lstStyle>
            <a:lvl1pPr algn="l">
              <a:defRPr baseline="0" smtClean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077200" y="6492875"/>
            <a:ext cx="1066800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3333B2"/>
              </a:gs>
            </a:gsLst>
            <a:lin ang="10800000" scaled="1"/>
            <a:tileRect/>
          </a:gradFill>
          <a:ln>
            <a:noFill/>
          </a:ln>
          <a:effectLst>
            <a:outerShdw blurRad="50800" dist="88900" dir="5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0" y="6477000"/>
            <a:ext cx="4572000" cy="381000"/>
          </a:xfrm>
          <a:prstGeom prst="rect">
            <a:avLst/>
          </a:prstGeom>
          <a:solidFill>
            <a:srgbClr val="3333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477000"/>
            <a:ext cx="4572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762000"/>
          </a:xfrm>
        </p:spPr>
        <p:txBody>
          <a:bodyPr/>
          <a:lstStyle>
            <a:lvl1pPr marL="182880"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066800" y="6477000"/>
            <a:ext cx="3505200" cy="381000"/>
          </a:xfrm>
        </p:spPr>
        <p:txBody>
          <a:bodyPr anchor="ctr">
            <a:normAutofit/>
          </a:bodyPr>
          <a:lstStyle>
            <a:lvl1pPr algn="r">
              <a:buNone/>
              <a:defRPr lang="en-US" sz="12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>
          <a:xfrm>
            <a:off x="0" y="6492875"/>
            <a:ext cx="1066800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73F17B75-2C86-4923-9DFE-B1A4305915E8}" type="datetime1">
              <a:rPr lang="en-US" smtClean="0"/>
              <a:t>7/24/2012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>
          <a:xfrm>
            <a:off x="4572000" y="6492875"/>
            <a:ext cx="3505200" cy="365125"/>
          </a:xfrm>
        </p:spPr>
        <p:txBody>
          <a:bodyPr/>
          <a:lstStyle>
            <a:lvl1pPr algn="l">
              <a:defRPr baseline="0" smtClean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>
          <a:xfrm>
            <a:off x="8077200" y="6492875"/>
            <a:ext cx="1066800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0" y="6477000"/>
            <a:ext cx="4572000" cy="381000"/>
          </a:xfrm>
          <a:prstGeom prst="rect">
            <a:avLst/>
          </a:prstGeom>
          <a:solidFill>
            <a:srgbClr val="3333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77000"/>
            <a:ext cx="4572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066800" y="6477000"/>
            <a:ext cx="3505200" cy="381000"/>
          </a:xfrm>
        </p:spPr>
        <p:txBody>
          <a:bodyPr anchor="ctr">
            <a:normAutofit/>
          </a:bodyPr>
          <a:lstStyle>
            <a:lvl1pPr algn="r">
              <a:buNone/>
              <a:defRPr lang="en-US" sz="12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4"/>
          </p:nvPr>
        </p:nvSpPr>
        <p:spPr>
          <a:xfrm>
            <a:off x="0" y="6492875"/>
            <a:ext cx="1066800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73ECF641-0F6D-44A9-B070-C85F208B7FDA}" type="datetime1">
              <a:rPr lang="en-US" smtClean="0"/>
              <a:t>7/24/2012</a:t>
            </a:fld>
            <a:endParaRPr 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5"/>
          </p:nvPr>
        </p:nvSpPr>
        <p:spPr>
          <a:xfrm>
            <a:off x="4572000" y="6492875"/>
            <a:ext cx="3505200" cy="365125"/>
          </a:xfrm>
        </p:spPr>
        <p:txBody>
          <a:bodyPr/>
          <a:lstStyle>
            <a:lvl1pPr algn="l">
              <a:defRPr baseline="0" smtClean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6"/>
          </p:nvPr>
        </p:nvSpPr>
        <p:spPr>
          <a:xfrm>
            <a:off x="8077200" y="6492875"/>
            <a:ext cx="1066800" cy="365125"/>
          </a:xfrm>
        </p:spPr>
        <p:txBody>
          <a:bodyPr/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7FD4B6-0827-44AE-985A-6E42933831FC}" type="datetime1">
              <a:rPr lang="en-US" smtClean="0"/>
              <a:t>7/24/2012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5F3724-B2ED-4A09-9303-241B680B5AB7}" type="datetime1">
              <a:rPr lang="en-US" smtClean="0"/>
              <a:t>7/24/2012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7C41EBF-29C7-4998-B6CA-889939E460F5}" type="datetime1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r>
              <a:rPr lang="en-US" dirty="0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611868C7-8CCC-4CB6-9CC5-DBC8C43CBB7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Automatically Generating Algebra Problems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362200"/>
            <a:ext cx="7010400" cy="762000"/>
          </a:xfrm>
        </p:spPr>
        <p:txBody>
          <a:bodyPr/>
          <a:lstStyle/>
          <a:p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26</a:t>
            </a:r>
            <a:r>
              <a:rPr lang="en-US" sz="23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</a:t>
            </a:r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Association for the Advancement of Artificial Intelligence (AAAI</a:t>
            </a:r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Conference 2012</a:t>
            </a:r>
            <a:endParaRPr lang="en-US" sz="23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152400" y="35433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dirty="0" err="1" smtClean="0">
                <a:solidFill>
                  <a:srgbClr val="C00000"/>
                </a:solidFill>
              </a:rPr>
              <a:t>Rohit</a:t>
            </a:r>
            <a:r>
              <a:rPr lang="en-US" sz="2300" dirty="0" smtClean="0">
                <a:solidFill>
                  <a:srgbClr val="C00000"/>
                </a:solidFill>
              </a:rPr>
              <a:t> Singh</a:t>
            </a:r>
            <a:r>
              <a:rPr lang="en-US" sz="2300" baseline="30000" dirty="0" smtClean="0">
                <a:solidFill>
                  <a:schemeClr val="tx1"/>
                </a:solidFill>
              </a:rPr>
              <a:t>1</a:t>
            </a:r>
            <a:r>
              <a:rPr lang="en-US" sz="2300" dirty="0">
                <a:solidFill>
                  <a:schemeClr val="tx1"/>
                </a:solidFill>
              </a:rPr>
              <a:t>	 </a:t>
            </a:r>
            <a:r>
              <a:rPr lang="en-US" sz="2300" dirty="0" smtClean="0">
                <a:solidFill>
                  <a:schemeClr val="tx1"/>
                </a:solidFill>
              </a:rPr>
              <a:t>    </a:t>
            </a:r>
            <a:r>
              <a:rPr lang="en-US" sz="2300" dirty="0" err="1" smtClean="0">
                <a:solidFill>
                  <a:schemeClr val="tx1"/>
                </a:solidFill>
              </a:rPr>
              <a:t>Sumit</a:t>
            </a:r>
            <a:r>
              <a:rPr lang="en-US" sz="2300" dirty="0" smtClean="0">
                <a:solidFill>
                  <a:schemeClr val="tx1"/>
                </a:solidFill>
              </a:rPr>
              <a:t> Gulwani</a:t>
            </a:r>
            <a:r>
              <a:rPr lang="en-US" sz="2300" baseline="30000" dirty="0" smtClean="0">
                <a:solidFill>
                  <a:schemeClr val="tx1"/>
                </a:solidFill>
              </a:rPr>
              <a:t>2</a:t>
            </a:r>
            <a:r>
              <a:rPr lang="en-US" sz="2300" dirty="0">
                <a:solidFill>
                  <a:schemeClr val="tx1"/>
                </a:solidFill>
              </a:rPr>
              <a:t>	</a:t>
            </a:r>
            <a:r>
              <a:rPr lang="en-US" sz="2300" dirty="0" err="1" smtClean="0">
                <a:solidFill>
                  <a:schemeClr val="tx1"/>
                </a:solidFill>
              </a:rPr>
              <a:t>Sriram</a:t>
            </a:r>
            <a:r>
              <a:rPr lang="en-US" sz="2300" dirty="0" smtClean="0">
                <a:solidFill>
                  <a:schemeClr val="tx1"/>
                </a:solidFill>
              </a:rPr>
              <a:t> Rajamani</a:t>
            </a:r>
            <a:r>
              <a:rPr lang="en-US" sz="2300" baseline="30000" dirty="0" smtClean="0">
                <a:solidFill>
                  <a:schemeClr val="tx1"/>
                </a:solidFill>
              </a:rPr>
              <a:t>3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0" y="4105870"/>
            <a:ext cx="6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aseline="30000" dirty="0" smtClean="0"/>
              <a:t>1</a:t>
            </a:r>
            <a:r>
              <a:rPr lang="en-US" dirty="0" smtClean="0"/>
              <a:t> </a:t>
            </a:r>
            <a:r>
              <a:rPr lang="en-US" sz="1600" dirty="0" smtClean="0"/>
              <a:t>Massachusetts Institute of Technology, Cambridge, USA</a:t>
            </a:r>
          </a:p>
          <a:p>
            <a:pPr algn="ctr"/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sz="1600" dirty="0" smtClean="0"/>
              <a:t>Microsoft Research, Redmond, </a:t>
            </a:r>
            <a:r>
              <a:rPr lang="en-US" sz="1600" dirty="0"/>
              <a:t>USA</a:t>
            </a:r>
          </a:p>
          <a:p>
            <a:pPr algn="ctr"/>
            <a:r>
              <a:rPr lang="en-US" baseline="30000" dirty="0" smtClean="0"/>
              <a:t>3</a:t>
            </a:r>
            <a:r>
              <a:rPr lang="en-US" dirty="0" smtClean="0"/>
              <a:t> </a:t>
            </a:r>
            <a:r>
              <a:rPr lang="en-US" sz="1600" dirty="0"/>
              <a:t>Microsoft </a:t>
            </a:r>
            <a:r>
              <a:rPr lang="en-US" sz="1600" dirty="0" smtClean="0"/>
              <a:t>Research, Bangalore, India</a:t>
            </a:r>
            <a:endParaRPr lang="en-US" sz="1600" dirty="0"/>
          </a:p>
        </p:txBody>
      </p:sp>
      <p:sp>
        <p:nvSpPr>
          <p:cNvPr id="8" name="Subtitle 2"/>
          <p:cNvSpPr txBox="1">
            <a:spLocks/>
          </p:cNvSpPr>
          <p:nvPr/>
        </p:nvSpPr>
        <p:spPr bwMode="auto">
          <a:xfrm>
            <a:off x="2514600" y="5181600"/>
            <a:ext cx="344327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dirty="0" smtClean="0">
                <a:solidFill>
                  <a:schemeClr val="tx1"/>
                </a:solidFill>
              </a:rPr>
              <a:t>July 26</a:t>
            </a:r>
            <a:r>
              <a:rPr lang="en-US" sz="2300" baseline="30000" dirty="0" smtClean="0">
                <a:solidFill>
                  <a:schemeClr val="tx1"/>
                </a:solidFill>
              </a:rPr>
              <a:t>th</a:t>
            </a:r>
            <a:r>
              <a:rPr lang="en-US" sz="2300" dirty="0" smtClean="0">
                <a:solidFill>
                  <a:schemeClr val="tx1"/>
                </a:solidFill>
              </a:rPr>
              <a:t> 2012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D5C5-D39D-4292-B4C3-D4E65AFFBFE0}" type="datetime1">
              <a:rPr lang="en-US" smtClean="0"/>
              <a:t>7/24/2012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Automatically Generating Algebra Problems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5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sz="half" idx="1"/>
              </p:nvPr>
            </p:nvSpPr>
            <p:spPr>
              <a:xfrm>
                <a:off x="304800" y="838200"/>
                <a:ext cx="4267200" cy="50593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400" b="1" dirty="0" smtClean="0"/>
                  <a:t>Problem:</a:t>
                </a:r>
              </a:p>
              <a:p>
                <a:r>
                  <a:rPr lang="en-US" sz="2400" dirty="0" smtClean="0"/>
                  <a:t>Trigonometric (inverse) function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→ </m:t>
                    </m:r>
                  </m:oMath>
                </a14:m>
                <a:r>
                  <a:rPr lang="en-US" sz="2400" dirty="0" smtClean="0"/>
                  <a:t>Choice block with all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6</m:t>
                    </m:r>
                  </m:oMath>
                </a14:m>
                <a:r>
                  <a:rPr lang="en-US" sz="2400" dirty="0" smtClean="0"/>
                  <a:t> possibilities</a:t>
                </a:r>
              </a:p>
              <a:p>
                <a:r>
                  <a:rPr lang="en-US" sz="2400" dirty="0" smtClean="0"/>
                  <a:t>Constant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→</m:t>
                    </m:r>
                  </m:oMath>
                </a14:m>
                <a:r>
                  <a:rPr lang="en-US" sz="2400" dirty="0" smtClean="0"/>
                  <a:t> Bounded choice block of constants (including radicals if they are present)</a:t>
                </a:r>
              </a:p>
              <a:p>
                <a:r>
                  <a:rPr lang="en-US" sz="2400" dirty="0" smtClean="0"/>
                  <a:t>+ or -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→</m:t>
                    </m:r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/>
                      </a:rPr>
                      <m:t>±</m:t>
                    </m:r>
                  </m:oMath>
                </a14:m>
                <a:endParaRPr lang="en-US" sz="2400" dirty="0" smtClean="0"/>
              </a:p>
              <a:p>
                <a:r>
                  <a:rPr lang="en-US" sz="2400" dirty="0" smtClean="0"/>
                  <a:t>Homogeneous polynomial in 2 or 3 </a:t>
                </a:r>
                <a:r>
                  <a:rPr lang="en-US" sz="2400" dirty="0" err="1" smtClean="0"/>
                  <a:t>vairables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→</m:t>
                    </m:r>
                  </m:oMath>
                </a14:m>
                <a:r>
                  <a:rPr lang="en-US" sz="2400" dirty="0" smtClean="0"/>
                  <a:t> set of all homogeneous polynomials of that degree</a:t>
                </a:r>
              </a:p>
              <a:p>
                <a:r>
                  <a:rPr lang="en-US" sz="2400" dirty="0" smtClean="0"/>
                  <a:t>For summations, multiply by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</a:rPr>
                      <m:t>𝐂𝐡𝐨𝐢𝐜𝐞𝐓</m:t>
                    </m:r>
                    <m:r>
                      <a:rPr lang="en-US" sz="2400" b="0" i="0" smtClean="0">
                        <a:latin typeface="Cambria Math"/>
                      </a:rPr>
                      <m:t>{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  | 1}</m:t>
                    </m:r>
                  </m:oMath>
                </a14:m>
                <a:r>
                  <a:rPr lang="en-US" sz="2400" dirty="0" smtClean="0"/>
                  <a:t>.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04800" y="838200"/>
                <a:ext cx="4267200" cy="5059363"/>
              </a:xfrm>
              <a:blipFill rotWithShape="1">
                <a:blip r:embed="rId2"/>
                <a:stretch>
                  <a:fillRect l="-2143" t="-965" r="-1714" b="-13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838200"/>
                <a:ext cx="4267200" cy="50593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400" b="1" dirty="0" smtClean="0"/>
                  <a:t>Constraint:</a:t>
                </a:r>
              </a:p>
              <a:p>
                <a:r>
                  <a:rPr lang="en-US" sz="2400" dirty="0" smtClean="0"/>
                  <a:t>Occurrence of same constant/function at two places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→</m:t>
                    </m:r>
                  </m:oMath>
                </a14:m>
                <a:r>
                  <a:rPr lang="en-US" sz="2400" dirty="0" smtClean="0"/>
                  <a:t> equality constraint between their choice blocks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gcd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𝐴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𝐵</m:t>
                            </m:r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US" sz="2400" dirty="0" smtClean="0"/>
                  <a:t> in presence of fraction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</m:t>
                    </m:r>
                    <m:r>
                      <a:rPr lang="en-US" sz="2400" b="0" i="1" smtClean="0">
                        <a:latin typeface="Cambria Math"/>
                      </a:rPr>
                      <m:t>/</m:t>
                    </m:r>
                    <m:r>
                      <a:rPr lang="en-US" sz="2400" b="0" i="1" smtClean="0">
                        <a:latin typeface="Cambria Math"/>
                      </a:rPr>
                      <m:t>𝐵</m:t>
                    </m:r>
                  </m:oMath>
                </a14:m>
                <a:endParaRPr lang="en-US" sz="2400" dirty="0" smtClean="0"/>
              </a:p>
              <a:p>
                <a:r>
                  <a:rPr lang="en-US" sz="2400" dirty="0" smtClean="0"/>
                  <a:t>Constraint for </a:t>
                </a:r>
                <a:r>
                  <a:rPr lang="en-US" sz="2400" dirty="0" err="1"/>
                  <a:t>c</a:t>
                </a:r>
                <a:r>
                  <a:rPr lang="en-US" sz="2400" dirty="0" err="1" smtClean="0"/>
                  <a:t>yclicity</a:t>
                </a:r>
                <a:r>
                  <a:rPr lang="en-US" sz="2400" dirty="0" smtClean="0"/>
                  <a:t> property for matrices if already present</a:t>
                </a:r>
              </a:p>
              <a:p>
                <a:r>
                  <a:rPr lang="en-US" sz="2400" dirty="0" smtClean="0"/>
                  <a:t>Non-zero RHS/LHS if it were so to begin with</a:t>
                </a:r>
              </a:p>
              <a:p>
                <a:r>
                  <a:rPr lang="en-US" sz="2400" dirty="0" smtClean="0"/>
                  <a:t>Discard “trivial”/”simpler” problems (</a:t>
                </a:r>
                <a:r>
                  <a:rPr lang="en-US" sz="2400" dirty="0" err="1" smtClean="0"/>
                  <a:t>simplifiable</a:t>
                </a:r>
                <a:r>
                  <a:rPr lang="en-US" sz="2400" dirty="0" smtClean="0"/>
                  <a:t> parts)</a:t>
                </a:r>
                <a:endParaRPr lang="en-US" sz="2400" dirty="0"/>
              </a:p>
            </p:txBody>
          </p:sp>
        </mc:Choice>
        <mc:Fallback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838200"/>
                <a:ext cx="4267200" cy="5059363"/>
              </a:xfrm>
              <a:blipFill rotWithShape="1">
                <a:blip r:embed="rId3"/>
                <a:stretch>
                  <a:fillRect l="-2286" t="-965" r="-571" b="-13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P/C Generation Heuristics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>
                <a:solidFill>
                  <a:prstClr val="white"/>
                </a:solidFill>
              </a:rPr>
              <a:pPr/>
              <a:t>7/24/2012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Automatically Generating Algebra Problems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>
                <a:solidFill>
                  <a:prstClr val="white"/>
                </a:solidFill>
              </a:rPr>
              <a:pPr/>
              <a:t>10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90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1066801"/>
                <a:ext cx="8382000" cy="35814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query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𝑄</m:t>
                    </m:r>
                  </m:oMath>
                </a14:m>
                <a:r>
                  <a:rPr lang="en-US" dirty="0"/>
                  <a:t>: systematically enumerate its all possible resolutions</a:t>
                </a:r>
              </a:p>
              <a:p>
                <a:pPr lvl="1"/>
                <a:r>
                  <a:rPr lang="en-US" dirty="0"/>
                  <a:t>Functional constraints: reduces 1 dimension of search</a:t>
                </a:r>
              </a:p>
              <a:p>
                <a:pPr lvl="1"/>
                <a:r>
                  <a:rPr lang="en-US" dirty="0"/>
                  <a:t>Relational constraints: avoids several instantiations</a:t>
                </a:r>
              </a:p>
              <a:p>
                <a:pPr lvl="1"/>
                <a:r>
                  <a:rPr lang="en-US" dirty="0"/>
                  <a:t>(Generalized) Polynomial Identity </a:t>
                </a:r>
                <a:r>
                  <a:rPr lang="en-US" dirty="0" smtClean="0"/>
                  <a:t>Testing (PIT): </a:t>
                </a:r>
                <a:r>
                  <a:rPr lang="en-US" dirty="0"/>
                  <a:t>Quickly prunes the invalid </a:t>
                </a:r>
                <a:r>
                  <a:rPr lang="en-US" dirty="0" smtClean="0"/>
                  <a:t>problems</a:t>
                </a: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1066801"/>
                <a:ext cx="8382000" cy="3581400"/>
              </a:xfrm>
              <a:blipFill rotWithShape="1">
                <a:blip r:embed="rId2"/>
                <a:stretch>
                  <a:fillRect l="-1818" t="-2041" b="-1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Execution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>
                <a:solidFill>
                  <a:prstClr val="white"/>
                </a:solidFill>
              </a:rPr>
              <a:pPr/>
              <a:t>7/24/2012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Automatically Generating Algebra Problems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>
                <a:solidFill>
                  <a:prstClr val="white"/>
                </a:solidFill>
              </a:rPr>
              <a:pPr/>
              <a:t>11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32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796706"/>
                <a:ext cx="8382000" cy="5329458"/>
              </a:xfrm>
            </p:spPr>
            <p:txBody>
              <a:bodyPr/>
              <a:lstStyle/>
              <a:p>
                <a:r>
                  <a:rPr lang="en-US" sz="2800" b="1" dirty="0" smtClean="0"/>
                  <a:t>Theorem </a:t>
                </a:r>
                <a:r>
                  <a:rPr lang="en-US" sz="2800" b="1" dirty="0"/>
                  <a:t>1 (</a:t>
                </a:r>
                <a:r>
                  <a:rPr lang="en-US" sz="2800" b="1" dirty="0" err="1"/>
                  <a:t>Gulwani</a:t>
                </a:r>
                <a:r>
                  <a:rPr lang="en-US" sz="2800" b="1" dirty="0"/>
                  <a:t>, </a:t>
                </a:r>
                <a:r>
                  <a:rPr lang="en-US" sz="2800" b="1" dirty="0" err="1"/>
                  <a:t>Korthikanti</a:t>
                </a:r>
                <a:r>
                  <a:rPr lang="en-US" sz="2800" b="1" dirty="0"/>
                  <a:t>, </a:t>
                </a:r>
                <a:r>
                  <a:rPr lang="en-US" sz="2800" b="1" dirty="0" err="1"/>
                  <a:t>Tiwari</a:t>
                </a:r>
                <a:r>
                  <a:rPr lang="en-US" sz="2800" b="1" dirty="0"/>
                  <a:t> 2011)</a:t>
                </a:r>
                <a:r>
                  <a:rPr lang="en-US" sz="2800" b="1" dirty="0"/>
                  <a:t/>
                </a:r>
                <a:br>
                  <a:rPr lang="en-US" sz="2800" b="1" dirty="0"/>
                </a:br>
                <a:r>
                  <a:rPr lang="en-US" sz="2800" dirty="0"/>
                  <a:t>Given a problem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sz="28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𝑋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b="1" dirty="0"/>
                  <a:t> </a:t>
                </a:r>
                <a:r>
                  <a:rPr lang="en-US" sz="2800" dirty="0"/>
                  <a:t>where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𝑋</m:t>
                    </m:r>
                  </m:oMath>
                </a14:m>
                <a:r>
                  <a:rPr lang="en-US" sz="2800" dirty="0"/>
                  <a:t> is the set of free variables in domain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sz="2800" dirty="0"/>
                  <a:t>. For a randomly chosen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𝑣</m:t>
                    </m:r>
                    <m:r>
                      <a:rPr lang="en-US" sz="2800" i="1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sz="2800" dirty="0"/>
                  <a:t>,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←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𝑣</m:t>
                            </m:r>
                          </m:e>
                        </m:d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⇓</m:t>
                        </m:r>
                      </m:e>
                    </m:d>
                    <m:r>
                      <a:rPr lang="en-US" sz="2800" i="1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←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𝑣</m:t>
                            </m:r>
                          </m:e>
                        </m:d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⇓</m:t>
                        </m:r>
                      </m:e>
                    </m:d>
                  </m:oMath>
                </a14:m>
                <a:r>
                  <a:rPr lang="en-US" sz="2800" dirty="0"/>
                  <a:t>, then, we have that the problem is correct with high probability over the choice of value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𝑣</m:t>
                    </m:r>
                  </m:oMath>
                </a14:m>
                <a:r>
                  <a:rPr lang="en-US" sz="2800" dirty="0" smtClean="0"/>
                  <a:t>.</a:t>
                </a:r>
                <a:endParaRPr lang="en-US" dirty="0"/>
              </a:p>
              <a:p>
                <a:r>
                  <a:rPr lang="en-US" sz="2800" b="1" dirty="0" smtClean="0"/>
                  <a:t>Backtracking</a:t>
                </a:r>
                <a:r>
                  <a:rPr lang="en-US" sz="2800" dirty="0" smtClean="0"/>
                  <a:t>: Avoiding re-evaluation of sub-terms in the case when the sub-term’s free variables are the same.</a:t>
                </a:r>
              </a:p>
              <a:p>
                <a:r>
                  <a:rPr lang="en-US" sz="2800" b="1" dirty="0" smtClean="0"/>
                  <a:t>Approximate computations</a:t>
                </a:r>
                <a:r>
                  <a:rPr lang="en-US" sz="2800" dirty="0" smtClean="0"/>
                  <a:t>: Standard approximate calculation methods used for evaluating limits, integrals, infinite summations etc.</a:t>
                </a:r>
                <a:endParaRPr lang="en-US" sz="2800" dirty="0"/>
              </a:p>
            </p:txBody>
          </p:sp>
        </mc:Choice>
        <mc:Fallback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796706"/>
                <a:ext cx="8382000" cy="5329458"/>
              </a:xfrm>
              <a:blipFill rotWithShape="1">
                <a:blip r:embed="rId2"/>
                <a:stretch>
                  <a:fillRect t="-1030" r="-58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Execution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>
                <a:solidFill>
                  <a:prstClr val="white"/>
                </a:solidFill>
              </a:rPr>
              <a:pPr/>
              <a:t>7/24/2012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Automatically Generating Algebra Problems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>
                <a:solidFill>
                  <a:prstClr val="white"/>
                </a:solidFill>
              </a:rPr>
              <a:pPr/>
              <a:t>12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39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Implemented the framework in F# language with </a:t>
                </a:r>
                <a:r>
                  <a:rPr lang="en-US" dirty="0" err="1" smtClean="0"/>
                  <a:t>mathML</a:t>
                </a:r>
                <a:r>
                  <a:rPr lang="en-US" dirty="0" smtClean="0"/>
                  <a:t> compatible descriptions of terms, problems and queries.</a:t>
                </a:r>
              </a:p>
              <a:p>
                <a:r>
                  <a:rPr lang="en-US" dirty="0" smtClean="0"/>
                  <a:t>Benchmarks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5</m:t>
                    </m:r>
                  </m:oMath>
                </a14:m>
                <a:r>
                  <a:rPr lang="en-US" dirty="0" smtClean="0"/>
                  <a:t> algebra domains: Limits, Integral Calculus, Binomial Theorem, Trigonometry, Determinants. </a:t>
                </a:r>
              </a:p>
              <a:p>
                <a:r>
                  <a:rPr lang="en-US" dirty="0" smtClean="0"/>
                  <a:t>Tuned and checked the difficulty by hand in all these cases.</a:t>
                </a: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566" r="-27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Results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>
                <a:solidFill>
                  <a:prstClr val="white"/>
                </a:solidFill>
              </a:rPr>
              <a:pPr/>
              <a:t>7/24/2012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Automatically Generating Algebra Problems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>
                <a:solidFill>
                  <a:prstClr val="white"/>
                </a:solidFill>
              </a:rPr>
              <a:pPr/>
              <a:t>13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30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Results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>
                <a:solidFill>
                  <a:prstClr val="white"/>
                </a:solidFill>
              </a:rPr>
              <a:pPr/>
              <a:t>7/24/2012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Automatically Generating Algebra Problems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>
                <a:solidFill>
                  <a:prstClr val="white"/>
                </a:solidFill>
              </a:rPr>
              <a:pPr/>
              <a:t>14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84" y="1066800"/>
            <a:ext cx="8734816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18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based GUI for Query Tuning</a:t>
            </a:r>
          </a:p>
          <a:p>
            <a:r>
              <a:rPr lang="en-US" dirty="0" smtClean="0"/>
              <a:t>Statistical validation of “similarity”</a:t>
            </a:r>
          </a:p>
          <a:p>
            <a:r>
              <a:rPr lang="en-US" dirty="0"/>
              <a:t>Automated proof generation using the existing </a:t>
            </a:r>
            <a:r>
              <a:rPr lang="en-US" dirty="0" smtClean="0"/>
              <a:t>proof (A* like search)</a:t>
            </a:r>
          </a:p>
          <a:p>
            <a:r>
              <a:rPr lang="en-US" dirty="0" smtClean="0"/>
              <a:t>Adding more domains (Physics, Numerical Chemistry, Geometry </a:t>
            </a:r>
            <a:r>
              <a:rPr lang="en-US" dirty="0" err="1" smtClean="0"/>
              <a:t>etc</a:t>
            </a:r>
            <a:r>
              <a:rPr lang="en-US" dirty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and Ongoing Work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>
                <a:solidFill>
                  <a:prstClr val="white"/>
                </a:solidFill>
              </a:rPr>
              <a:pPr/>
              <a:t>7/24/2012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Automatically Generating Algebra Problems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>
                <a:solidFill>
                  <a:prstClr val="white"/>
                </a:solidFill>
              </a:rPr>
              <a:pPr/>
              <a:t>15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11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EF9F8C-030A-454A-B889-EB2BC697321E}" type="datetime1">
              <a:rPr lang="en-US" smtClean="0"/>
              <a:t>7/26/2012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11868C7-8CCC-4CB6-9CC5-DBC8C43CBB75}" type="slidenum">
              <a:rPr lang="en-US" smtClean="0"/>
              <a:t>16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0"/>
            <a:ext cx="7905750" cy="593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ontent Placeholder 1"/>
          <p:cNvSpPr txBox="1">
            <a:spLocks/>
          </p:cNvSpPr>
          <p:nvPr/>
        </p:nvSpPr>
        <p:spPr bwMode="auto">
          <a:xfrm>
            <a:off x="3505200" y="5715000"/>
            <a:ext cx="1752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u="sng" dirty="0" smtClean="0">
                <a:solidFill>
                  <a:schemeClr val="tx1"/>
                </a:solidFill>
              </a:rPr>
              <a:t>Thanks!</a:t>
            </a:r>
            <a:endParaRPr lang="en-US" sz="28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50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Computer-Assisted Refinement based problem generation</a:t>
                </a:r>
              </a:p>
              <a:p>
                <a:r>
                  <a:rPr lang="en-US" dirty="0"/>
                  <a:t>Given a proof problem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𝑝</m:t>
                    </m:r>
                  </m:oMath>
                </a14:m>
                <a:r>
                  <a:rPr lang="en-US" dirty="0"/>
                  <a:t> of the form</a:t>
                </a:r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𝑙h𝑠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𝑟h𝑠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/>
                      </a:rPr>
                      <m:t> ∀ 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∈</m:t>
                    </m:r>
                    <m:r>
                      <a:rPr lang="en-US" i="1">
                        <a:latin typeface="Cambria Math"/>
                      </a:rPr>
                      <m:t>𝐷</m:t>
                    </m:r>
                    <m:r>
                      <a:rPr lang="en-US" i="1">
                        <a:latin typeface="Cambria Math"/>
                      </a:rPr>
                      <m:t>⊆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endParaRPr lang="en-US" i="1" dirty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/>
                  <a:t>    Find problems “similar” to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𝑝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Notion of “similarity”:</a:t>
                </a:r>
              </a:p>
              <a:p>
                <a:pPr lvl="1"/>
                <a:r>
                  <a:rPr lang="en-US" dirty="0" smtClean="0"/>
                  <a:t>Begin with natural generalizations</a:t>
                </a:r>
              </a:p>
              <a:p>
                <a:pPr lvl="1"/>
                <a:r>
                  <a:rPr lang="en-US" dirty="0" smtClean="0"/>
                  <a:t>User-driven fine-tuning</a:t>
                </a:r>
              </a:p>
              <a:p>
                <a:pPr lvl="1"/>
                <a:r>
                  <a:rPr lang="en-US" dirty="0" smtClean="0"/>
                  <a:t>Implied “similarity” of proofs</a:t>
                </a:r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566" r="-1164" b="-1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70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it useful?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E48D-8A80-4A1E-A0F8-40BA1F6B7318}" type="datetime1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 smtClean="0"/>
              <a:t>3</a:t>
            </a:fld>
            <a:endParaRPr lang="en-US"/>
          </a:p>
        </p:txBody>
      </p:sp>
      <p:pic>
        <p:nvPicPr>
          <p:cNvPr id="1026" name="Picture 2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05000"/>
            <a:ext cx="1830387" cy="156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/>
          <p:cNvSpPr txBox="1">
            <a:spLocks/>
          </p:cNvSpPr>
          <p:nvPr/>
        </p:nvSpPr>
        <p:spPr bwMode="auto">
          <a:xfrm>
            <a:off x="5373687" y="1143000"/>
            <a:ext cx="3124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dirty="0" smtClean="0">
                <a:solidFill>
                  <a:schemeClr val="tx1"/>
                </a:solidFill>
              </a:rPr>
              <a:t>High School Teacher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76400" y="1371600"/>
            <a:ext cx="2438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Practice Examples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1676400" y="2286000"/>
            <a:ext cx="2438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Assignments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1676400" y="3200400"/>
            <a:ext cx="245877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Examinations</a:t>
            </a:r>
            <a:endParaRPr lang="en-US" sz="2000" dirty="0"/>
          </a:p>
        </p:txBody>
      </p:sp>
      <p:cxnSp>
        <p:nvCxnSpPr>
          <p:cNvPr id="9" name="Straight Arrow Connector 8"/>
          <p:cNvCxnSpPr>
            <a:stCxn id="1026" idx="1"/>
            <a:endCxn id="7" idx="3"/>
          </p:cNvCxnSpPr>
          <p:nvPr/>
        </p:nvCxnSpPr>
        <p:spPr>
          <a:xfrm flipH="1" flipV="1">
            <a:off x="4114800" y="1638300"/>
            <a:ext cx="1981200" cy="1049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026" idx="1"/>
            <a:endCxn id="12" idx="3"/>
          </p:cNvCxnSpPr>
          <p:nvPr/>
        </p:nvCxnSpPr>
        <p:spPr>
          <a:xfrm flipH="1" flipV="1">
            <a:off x="4114800" y="2552700"/>
            <a:ext cx="1981200" cy="1349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026" idx="1"/>
            <a:endCxn id="13" idx="3"/>
          </p:cNvCxnSpPr>
          <p:nvPr/>
        </p:nvCxnSpPr>
        <p:spPr>
          <a:xfrm flipH="1">
            <a:off x="4135170" y="2687638"/>
            <a:ext cx="1960830" cy="779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ubtitle 2"/>
          <p:cNvSpPr txBox="1">
            <a:spLocks/>
          </p:cNvSpPr>
          <p:nvPr/>
        </p:nvSpPr>
        <p:spPr bwMode="auto">
          <a:xfrm>
            <a:off x="1447800" y="4495800"/>
            <a:ext cx="662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tx1"/>
                </a:solidFill>
              </a:rPr>
              <a:t>Test the student with “similar” but not the same problems!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154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it useful?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E48D-8A80-4A1E-A0F8-40BA1F6B7318}" type="datetime1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 smtClean="0"/>
              <a:t>4</a:t>
            </a:fld>
            <a:endParaRPr lang="en-US"/>
          </a:p>
        </p:txBody>
      </p:sp>
      <p:sp>
        <p:nvSpPr>
          <p:cNvPr id="10" name="Subtitle 2"/>
          <p:cNvSpPr txBox="1">
            <a:spLocks/>
          </p:cNvSpPr>
          <p:nvPr/>
        </p:nvSpPr>
        <p:spPr bwMode="auto">
          <a:xfrm>
            <a:off x="2057400" y="1143000"/>
            <a:ext cx="3124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dirty="0" smtClean="0">
                <a:solidFill>
                  <a:schemeClr val="tx1"/>
                </a:solidFill>
              </a:rPr>
              <a:t>High School Student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2895600"/>
            <a:ext cx="1676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In-Class Examples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6096000" y="3276600"/>
            <a:ext cx="2438400" cy="533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Assignments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6096000" y="4029988"/>
            <a:ext cx="2438400" cy="533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Examinations</a:t>
            </a:r>
            <a:endParaRPr lang="en-US" sz="2000" dirty="0"/>
          </a:p>
        </p:txBody>
      </p:sp>
      <p:pic>
        <p:nvPicPr>
          <p:cNvPr id="15" name="Picture 4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707" y="2309812"/>
            <a:ext cx="1100138" cy="180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4762500" y="1676400"/>
            <a:ext cx="2438400" cy="5524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Unsolved Exercises</a:t>
            </a:r>
            <a:endParaRPr lang="en-US" sz="2000" dirty="0"/>
          </a:p>
        </p:txBody>
      </p:sp>
      <p:sp>
        <p:nvSpPr>
          <p:cNvPr id="18" name="Rectangle 17"/>
          <p:cNvSpPr/>
          <p:nvPr/>
        </p:nvSpPr>
        <p:spPr>
          <a:xfrm>
            <a:off x="528119" y="1982190"/>
            <a:ext cx="1676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Solved Book Examples</a:t>
            </a:r>
            <a:endParaRPr lang="en-US" sz="2000" dirty="0"/>
          </a:p>
        </p:txBody>
      </p:sp>
      <p:cxnSp>
        <p:nvCxnSpPr>
          <p:cNvPr id="8" name="Straight Arrow Connector 7"/>
          <p:cNvCxnSpPr>
            <a:stCxn id="18" idx="3"/>
            <a:endCxn id="15" idx="1"/>
          </p:cNvCxnSpPr>
          <p:nvPr/>
        </p:nvCxnSpPr>
        <p:spPr>
          <a:xfrm>
            <a:off x="2204519" y="2306040"/>
            <a:ext cx="803188" cy="9062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3"/>
            <a:endCxn id="15" idx="1"/>
          </p:cNvCxnSpPr>
          <p:nvPr/>
        </p:nvCxnSpPr>
        <p:spPr>
          <a:xfrm flipV="1">
            <a:off x="2209800" y="3212306"/>
            <a:ext cx="797907" cy="7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5" idx="3"/>
            <a:endCxn id="12" idx="1"/>
          </p:cNvCxnSpPr>
          <p:nvPr/>
        </p:nvCxnSpPr>
        <p:spPr>
          <a:xfrm>
            <a:off x="4107845" y="3212306"/>
            <a:ext cx="1988155" cy="3309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5" idx="3"/>
            <a:endCxn id="17" idx="1"/>
          </p:cNvCxnSpPr>
          <p:nvPr/>
        </p:nvCxnSpPr>
        <p:spPr>
          <a:xfrm flipV="1">
            <a:off x="4107845" y="1952625"/>
            <a:ext cx="654655" cy="12596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5" idx="3"/>
            <a:endCxn id="13" idx="1"/>
          </p:cNvCxnSpPr>
          <p:nvPr/>
        </p:nvCxnSpPr>
        <p:spPr>
          <a:xfrm>
            <a:off x="4107845" y="3212306"/>
            <a:ext cx="1988155" cy="10843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ubtitle 2"/>
          <p:cNvSpPr txBox="1">
            <a:spLocks/>
          </p:cNvSpPr>
          <p:nvPr/>
        </p:nvSpPr>
        <p:spPr bwMode="auto">
          <a:xfrm>
            <a:off x="5449432" y="2328673"/>
            <a:ext cx="3124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dirty="0" smtClean="0">
                <a:solidFill>
                  <a:schemeClr val="tx1"/>
                </a:solidFill>
              </a:rPr>
              <a:t>More Practice?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 bwMode="auto">
          <a:xfrm>
            <a:off x="793144" y="4648200"/>
            <a:ext cx="789365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tx1"/>
                </a:solidFill>
              </a:rPr>
              <a:t>Try the learned concepts on “similar” but not the same problems before attempting Exams.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6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7" grpId="0" animBg="1"/>
      <p:bldP spid="18" grpId="0" animBg="1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85800" y="4724400"/>
            <a:ext cx="3048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it work?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143000" y="1143000"/>
                <a:ext cx="1752600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Problem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𝑝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1143000"/>
                <a:ext cx="1752600" cy="457200"/>
              </a:xfrm>
              <a:prstGeom prst="rect">
                <a:avLst/>
              </a:prstGeom>
              <a:blipFill rotWithShape="1">
                <a:blip r:embed="rId2"/>
                <a:stretch>
                  <a:fillRect b="-7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066800" y="2286000"/>
                <a:ext cx="2286000" cy="990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Query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en-US" dirty="0" smtClean="0"/>
                  <a:t> </a:t>
                </a:r>
                <a:br>
                  <a:rPr lang="en-US" dirty="0" smtClean="0"/>
                </a:br>
                <a:r>
                  <a:rPr lang="en-US" dirty="0" smtClean="0"/>
                  <a:t>representing a set of problems: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[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𝑄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]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286000"/>
                <a:ext cx="2286000" cy="990600"/>
              </a:xfrm>
              <a:prstGeom prst="rect">
                <a:avLst/>
              </a:prstGeom>
              <a:blipFill rotWithShape="1">
                <a:blip r:embed="rId3"/>
                <a:stretch>
                  <a:fillRect b="-4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stCxn id="8" idx="2"/>
            <a:endCxn id="9" idx="0"/>
          </p:cNvCxnSpPr>
          <p:nvPr/>
        </p:nvCxnSpPr>
        <p:spPr>
          <a:xfrm>
            <a:off x="2019300" y="1600200"/>
            <a:ext cx="1905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09800" y="1688068"/>
            <a:ext cx="1544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Generalization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952500" y="4876800"/>
                <a:ext cx="571500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0" y="4876800"/>
                <a:ext cx="571500" cy="4572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1714500" y="4876800"/>
                <a:ext cx="571500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00" y="4876800"/>
                <a:ext cx="571500" cy="4572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2933700" y="4876800"/>
                <a:ext cx="571500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3700" y="4876800"/>
                <a:ext cx="571500" cy="4572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438400" y="487680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9" idx="2"/>
            <a:endCxn id="17" idx="0"/>
          </p:cNvCxnSpPr>
          <p:nvPr/>
        </p:nvCxnSpPr>
        <p:spPr>
          <a:xfrm>
            <a:off x="2209800" y="3276600"/>
            <a:ext cx="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247853" y="3810000"/>
            <a:ext cx="1729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Query Execution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4400" y="5650468"/>
            <a:ext cx="1774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“Valid” Problems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648200" y="3200400"/>
            <a:ext cx="3429000" cy="10668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Query Tuning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Adding/Removing constraints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Changing the Choices</a:t>
            </a:r>
            <a:endParaRPr lang="en-US" dirty="0"/>
          </a:p>
        </p:txBody>
      </p:sp>
      <p:sp>
        <p:nvSpPr>
          <p:cNvPr id="24" name="Flowchart: Decision 23"/>
          <p:cNvSpPr/>
          <p:nvPr/>
        </p:nvSpPr>
        <p:spPr>
          <a:xfrm>
            <a:off x="4648200" y="4662487"/>
            <a:ext cx="1181100" cy="885825"/>
          </a:xfrm>
          <a:prstGeom prst="flowChartDecisio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OK?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4" idx="2"/>
          </p:cNvCxnSpPr>
          <p:nvPr/>
        </p:nvCxnSpPr>
        <p:spPr>
          <a:xfrm>
            <a:off x="5238750" y="5548312"/>
            <a:ext cx="0" cy="5154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24" idx="3"/>
            <a:endCxn id="23" idx="2"/>
          </p:cNvCxnSpPr>
          <p:nvPr/>
        </p:nvCxnSpPr>
        <p:spPr>
          <a:xfrm flipV="1">
            <a:off x="5829300" y="4267200"/>
            <a:ext cx="533400" cy="8382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7" idx="3"/>
            <a:endCxn id="24" idx="1"/>
          </p:cNvCxnSpPr>
          <p:nvPr/>
        </p:nvCxnSpPr>
        <p:spPr>
          <a:xfrm>
            <a:off x="3733800" y="51054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372053" y="5574268"/>
            <a:ext cx="1256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Yes [Done!]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77000" y="4507468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4" name="Elbow Connector 43"/>
          <p:cNvCxnSpPr>
            <a:stCxn id="23" idx="0"/>
            <a:endCxn id="9" idx="3"/>
          </p:cNvCxnSpPr>
          <p:nvPr/>
        </p:nvCxnSpPr>
        <p:spPr>
          <a:xfrm rot="16200000" flipV="1">
            <a:off x="4648200" y="1485900"/>
            <a:ext cx="419100" cy="30099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430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 animBg="1"/>
      <p:bldP spid="9" grpId="0" animBg="1"/>
      <p:bldP spid="12" grpId="0"/>
      <p:bldP spid="13" grpId="0" animBg="1"/>
      <p:bldP spid="14" grpId="0" animBg="1"/>
      <p:bldP spid="15" grpId="0" animBg="1"/>
      <p:bldP spid="16" grpId="0"/>
      <p:bldP spid="19" grpId="0"/>
      <p:bldP spid="22" grpId="0"/>
      <p:bldP spid="23" grpId="0" animBg="1"/>
      <p:bldP spid="24" grpId="0" animBg="1"/>
      <p:bldP spid="41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 smtClean="0"/>
              <a:t>7/26/2012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 smtClean="0"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" y="1071459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Consider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85800" y="805937"/>
                <a:ext cx="4267200" cy="848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𝑝</m:t>
                      </m:r>
                      <m:r>
                        <a:rPr lang="en-US" i="1" smtClean="0">
                          <a:latin typeface="Cambria Math"/>
                        </a:rPr>
                        <m:t>≡ 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nary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805937"/>
                <a:ext cx="4267200" cy="84875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57200" y="1921327"/>
                <a:ext cx="2743200" cy="390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Generalization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≡  </m:t>
                    </m:r>
                  </m:oMath>
                </a14:m>
                <a:endParaRPr lang="en-US" dirty="0" smtClean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921327"/>
                <a:ext cx="2743200" cy="390748"/>
              </a:xfrm>
              <a:prstGeom prst="rect">
                <a:avLst/>
              </a:prstGeom>
              <a:blipFill rotWithShape="1">
                <a:blip r:embed="rId3"/>
                <a:stretch>
                  <a:fillRect l="-1778" t="-6250" b="-203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2514600" y="1604859"/>
                <a:ext cx="3076996" cy="848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±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±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nary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1604859"/>
                <a:ext cx="3076996" cy="84875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57200" y="2509511"/>
                <a:ext cx="7924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With query constraints: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≠0,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≠0,</m:t>
                    </m:r>
                    <m:func>
                      <m:funcPr>
                        <m:ctrlPr>
                          <a:rPr lang="en-US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gcd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b="0" i="1" smtClean="0">
                        <a:latin typeface="Cambria Math"/>
                      </a:rPr>
                      <m:t>=1,</m:t>
                    </m:r>
                    <m:func>
                      <m:funcPr>
                        <m:ctrlPr>
                          <a:rPr lang="en-US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gcd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4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5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US" dirty="0" smtClean="0"/>
                  <a:t> being generated automatically. 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09511"/>
                <a:ext cx="7924800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615" t="-4717" r="-462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57200" y="3205059"/>
                <a:ext cx="8001000" cy="1498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 smtClean="0"/>
                  <a:t>Evaluation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 smtClean="0"/>
                  <a:t> generates hundreds of problems but some of them are clearly either trivial or “not as hard as” the original problem. Like these ones: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 smtClean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205059"/>
                <a:ext cx="8001000" cy="1498744"/>
              </a:xfrm>
              <a:prstGeom prst="rect">
                <a:avLst/>
              </a:prstGeom>
              <a:blipFill rotWithShape="1">
                <a:blip r:embed="rId6"/>
                <a:stretch>
                  <a:fillRect l="-609" t="-1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457200" y="3814659"/>
                <a:ext cx="4267200" cy="848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nary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814659"/>
                <a:ext cx="4267200" cy="84875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3124200" y="3814659"/>
                <a:ext cx="4267200" cy="848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nary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3814659"/>
                <a:ext cx="4267200" cy="84875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762000" y="5269121"/>
                <a:ext cx="6934200" cy="848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+2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7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nary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7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  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5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+3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6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nary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5269121"/>
                <a:ext cx="6934200" cy="84875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533400" y="4663417"/>
                <a:ext cx="79248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The teacher adds more constraints: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≠0,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/>
                  <a:t> and evaluation after the refinement produces 21 problems (satisfactorily “similar” to the original one) e.g.</a:t>
                </a: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663417"/>
                <a:ext cx="7924800" cy="646331"/>
              </a:xfrm>
              <a:prstGeom prst="rect">
                <a:avLst/>
              </a:prstGeom>
              <a:blipFill rotWithShape="1">
                <a:blip r:embed="rId10"/>
                <a:stretch>
                  <a:fillRect l="-692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358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Query Generation (Problem Generalization)</a:t>
                </a:r>
              </a:p>
              <a:p>
                <a:pPr lvl="1"/>
                <a:r>
                  <a:rPr lang="en-US" dirty="0"/>
                  <a:t>Problem with </a:t>
                </a:r>
                <a:r>
                  <a:rPr lang="en-US" i="1" dirty="0"/>
                  <a:t>Choice blocks</a:t>
                </a:r>
              </a:p>
              <a:p>
                <a:pPr lvl="1"/>
                <a:r>
                  <a:rPr lang="en-US" i="1" dirty="0"/>
                  <a:t>Constraints </a:t>
                </a:r>
                <a:r>
                  <a:rPr lang="en-US" dirty="0"/>
                  <a:t>over these </a:t>
                </a:r>
                <a:r>
                  <a:rPr lang="en-US" i="1" dirty="0"/>
                  <a:t>Choice blocks</a:t>
                </a:r>
              </a:p>
              <a:p>
                <a:r>
                  <a:rPr lang="en-US" dirty="0" smtClean="0"/>
                  <a:t>Query Execution</a:t>
                </a:r>
              </a:p>
              <a:p>
                <a:pPr lvl="1"/>
                <a:r>
                  <a:rPr lang="en-US" dirty="0" smtClean="0"/>
                  <a:t>Generate “valid” subset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[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𝑄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]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(Generalized) Polynomial Identity Testing</a:t>
                </a:r>
              </a:p>
              <a:p>
                <a:r>
                  <a:rPr lang="en-US" dirty="0" smtClean="0"/>
                  <a:t>Query Tuning</a:t>
                </a:r>
              </a:p>
              <a:p>
                <a:pPr lvl="1"/>
                <a:r>
                  <a:rPr lang="en-US" dirty="0" smtClean="0"/>
                  <a:t>User-dependent modifications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en-US" dirty="0" smtClean="0"/>
                  <a:t> followed by re-execution</a:t>
                </a:r>
              </a:p>
              <a:p>
                <a:endParaRPr lang="en-US" i="1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566" r="-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it work, again?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60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Query Language:</a:t>
                </a:r>
              </a:p>
              <a:p>
                <a:pPr lvl="1"/>
                <a:r>
                  <a:rPr lang="en-US" dirty="0"/>
                  <a:t>A rich functional description of a Problem with </a:t>
                </a:r>
                <a:r>
                  <a:rPr lang="en-US" i="1" dirty="0"/>
                  <a:t>Choice Blocks</a:t>
                </a:r>
                <a:endParaRPr lang="en-US" dirty="0"/>
              </a:p>
              <a:p>
                <a:pPr lvl="1"/>
                <a:r>
                  <a:rPr lang="en-US" dirty="0"/>
                  <a:t>Along with a list of </a:t>
                </a:r>
                <a:r>
                  <a:rPr lang="en-US" i="1" dirty="0"/>
                  <a:t>Constraints</a:t>
                </a:r>
                <a:r>
                  <a:rPr lang="en-US" dirty="0"/>
                  <a:t> on the Id’s of the </a:t>
                </a:r>
                <a:r>
                  <a:rPr lang="en-US" i="1" dirty="0"/>
                  <a:t>Choice </a:t>
                </a:r>
                <a:r>
                  <a:rPr lang="en-US" i="1" dirty="0" smtClean="0"/>
                  <a:t>Blocks</a:t>
                </a:r>
              </a:p>
              <a:p>
                <a:r>
                  <a:rPr lang="en-US" dirty="0" smtClean="0"/>
                  <a:t>Constraint Specification:</a:t>
                </a:r>
              </a:p>
              <a:p>
                <a:pPr lvl="1"/>
                <a:r>
                  <a:rPr lang="en-US" dirty="0" smtClean="0"/>
                  <a:t>Functional: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𝐼𝑑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𝜓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𝐼𝑑</m:t>
                        </m:r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𝑙𝑖𝑠𝑡</m:t>
                        </m:r>
                      </m:e>
                    </m:d>
                  </m:oMath>
                </a14:m>
                <a:r>
                  <a:rPr lang="en-US" b="0" dirty="0" smtClean="0"/>
                  <a:t> [Efficient for pruning search space]</a:t>
                </a:r>
              </a:p>
              <a:p>
                <a:pPr lvl="1"/>
                <a:r>
                  <a:rPr lang="en-US" dirty="0" smtClean="0"/>
                  <a:t>Relational: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𝜙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𝐼𝑑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𝑙𝑖𝑠𝑡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[More general]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5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Generation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52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Language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F9F8C-030A-454A-B889-EB2BC697321E}" type="datetime1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Automatically Generating Algebra Problems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868C7-8CCC-4CB6-9CC5-DBC8C43CBB75}" type="slidenum">
              <a:rPr lang="en-US" smtClean="0"/>
              <a:t>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4638238" cy="436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143000"/>
            <a:ext cx="3969666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254" y="3276600"/>
            <a:ext cx="2947146" cy="62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343400"/>
            <a:ext cx="3581400" cy="159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Down Arrow 8"/>
          <p:cNvSpPr/>
          <p:nvPr/>
        </p:nvSpPr>
        <p:spPr>
          <a:xfrm>
            <a:off x="6553200" y="3898107"/>
            <a:ext cx="190500" cy="3690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8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pr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</Template>
  <TotalTime>3133</TotalTime>
  <Words>1020</Words>
  <Application>Microsoft Office PowerPoint</Application>
  <PresentationFormat>On-screen Show (4:3)</PresentationFormat>
  <Paragraphs>157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pres</vt:lpstr>
      <vt:lpstr>Automatically Generating Algebra Problems</vt:lpstr>
      <vt:lpstr>What is it?</vt:lpstr>
      <vt:lpstr>Why is it useful?</vt:lpstr>
      <vt:lpstr>Why is it useful?</vt:lpstr>
      <vt:lpstr>How does it work?</vt:lpstr>
      <vt:lpstr>An Example</vt:lpstr>
      <vt:lpstr>How does it work, again?</vt:lpstr>
      <vt:lpstr>Query Generation</vt:lpstr>
      <vt:lpstr>Query Language</vt:lpstr>
      <vt:lpstr>P/C Generation Heuristics</vt:lpstr>
      <vt:lpstr>Query Execution</vt:lpstr>
      <vt:lpstr>Query Execution</vt:lpstr>
      <vt:lpstr>Empirical Results</vt:lpstr>
      <vt:lpstr>Empirical Results</vt:lpstr>
      <vt:lpstr>Future and Ongoing Work</vt:lpstr>
      <vt:lpstr>PowerPoint Presentation</vt:lpstr>
    </vt:vector>
  </TitlesOfParts>
  <Company>MIT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Automatically Generating Algebra Problems</dc:title>
  <dc:creator>rohitsingh</dc:creator>
  <cp:lastModifiedBy>rohitsingh</cp:lastModifiedBy>
  <cp:revision>84</cp:revision>
  <dcterms:created xsi:type="dcterms:W3CDTF">2012-07-24T14:36:01Z</dcterms:created>
  <dcterms:modified xsi:type="dcterms:W3CDTF">2012-07-26T18:50:40Z</dcterms:modified>
</cp:coreProperties>
</file>