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5" r:id="rId3"/>
    <p:sldId id="318" r:id="rId4"/>
    <p:sldId id="319" r:id="rId5"/>
    <p:sldId id="317" r:id="rId6"/>
    <p:sldId id="320" r:id="rId7"/>
    <p:sldId id="321" r:id="rId8"/>
    <p:sldId id="261" r:id="rId9"/>
    <p:sldId id="263" r:id="rId10"/>
    <p:sldId id="274" r:id="rId11"/>
    <p:sldId id="262" r:id="rId12"/>
    <p:sldId id="264" r:id="rId13"/>
    <p:sldId id="265" r:id="rId14"/>
    <p:sldId id="266" r:id="rId15"/>
    <p:sldId id="267" r:id="rId16"/>
    <p:sldId id="322" r:id="rId17"/>
    <p:sldId id="270" r:id="rId18"/>
    <p:sldId id="301" r:id="rId19"/>
    <p:sldId id="312" r:id="rId20"/>
    <p:sldId id="271" r:id="rId21"/>
    <p:sldId id="272" r:id="rId22"/>
    <p:sldId id="302" r:id="rId23"/>
    <p:sldId id="273" r:id="rId24"/>
    <p:sldId id="303" r:id="rId25"/>
    <p:sldId id="304" r:id="rId26"/>
    <p:sldId id="305" r:id="rId27"/>
    <p:sldId id="306" r:id="rId28"/>
    <p:sldId id="307" r:id="rId29"/>
    <p:sldId id="308" r:id="rId30"/>
    <p:sldId id="311" r:id="rId31"/>
    <p:sldId id="310" r:id="rId32"/>
    <p:sldId id="294" r:id="rId33"/>
    <p:sldId id="313" r:id="rId34"/>
    <p:sldId id="314" r:id="rId35"/>
    <p:sldId id="336" r:id="rId36"/>
    <p:sldId id="323" r:id="rId37"/>
    <p:sldId id="324" r:id="rId38"/>
    <p:sldId id="325" r:id="rId39"/>
    <p:sldId id="328" r:id="rId40"/>
    <p:sldId id="326" r:id="rId41"/>
    <p:sldId id="327" r:id="rId42"/>
    <p:sldId id="330" r:id="rId43"/>
    <p:sldId id="332" r:id="rId44"/>
    <p:sldId id="329" r:id="rId45"/>
    <p:sldId id="331" r:id="rId46"/>
    <p:sldId id="333" r:id="rId47"/>
    <p:sldId id="300" r:id="rId48"/>
    <p:sldId id="334" r:id="rId49"/>
    <p:sldId id="299" r:id="rId50"/>
    <p:sldId id="291" r:id="rId51"/>
    <p:sldId id="289" r:id="rId52"/>
    <p:sldId id="290" r:id="rId53"/>
    <p:sldId id="293" r:id="rId54"/>
    <p:sldId id="335" r:id="rId55"/>
    <p:sldId id="337" r:id="rId56"/>
    <p:sldId id="338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B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528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rishabh\work\vldb-experiments\cav-resul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rishabh\work\vldb-experiments\cav-res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Sheet2!$E$4</c:f>
              <c:strCache>
                <c:ptCount val="1"/>
                <c:pt idx="0">
                  <c:v>Benchmarks</c:v>
                </c:pt>
              </c:strCache>
            </c:strRef>
          </c:tx>
          <c:invertIfNegative val="0"/>
          <c:val>
            <c:numRef>
              <c:f>Sheet2!$E$5:$E$7</c:f>
              <c:numCache>
                <c:formatCode>General</c:formatCode>
                <c:ptCount val="3"/>
                <c:pt idx="0">
                  <c:v>7</c:v>
                </c:pt>
                <c:pt idx="1">
                  <c:v>31</c:v>
                </c:pt>
                <c:pt idx="2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787584"/>
        <c:axId val="89592192"/>
      </c:barChart>
      <c:catAx>
        <c:axId val="847875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Number of Input-Output Examples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89592192"/>
        <c:crosses val="autoZero"/>
        <c:auto val="1"/>
        <c:lblAlgn val="ctr"/>
        <c:lblOffset val="100"/>
        <c:noMultiLvlLbl val="0"/>
      </c:catAx>
      <c:valAx>
        <c:axId val="895921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Number of Benchmarks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47875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val>
            <c:numRef>
              <c:f>Sheet3!$C$2:$C$51</c:f>
              <c:numCache>
                <c:formatCode>@</c:formatCode>
                <c:ptCount val="50"/>
                <c:pt idx="0">
                  <c:v>3.0000000000000001E-3</c:v>
                </c:pt>
                <c:pt idx="1">
                  <c:v>4.0000000000000001E-3</c:v>
                </c:pt>
                <c:pt idx="2">
                  <c:v>4.0000000000000001E-3</c:v>
                </c:pt>
                <c:pt idx="3">
                  <c:v>1.2E-2</c:v>
                </c:pt>
                <c:pt idx="4">
                  <c:v>2.1000000000000001E-2</c:v>
                </c:pt>
                <c:pt idx="5">
                  <c:v>2.3E-2</c:v>
                </c:pt>
                <c:pt idx="6">
                  <c:v>2.5000000000000001E-2</c:v>
                </c:pt>
                <c:pt idx="7">
                  <c:v>2.7E-2</c:v>
                </c:pt>
                <c:pt idx="8">
                  <c:v>2.7E-2</c:v>
                </c:pt>
                <c:pt idx="9">
                  <c:v>2.8000000000000001E-2</c:v>
                </c:pt>
                <c:pt idx="10">
                  <c:v>3.5000000000000003E-2</c:v>
                </c:pt>
                <c:pt idx="11">
                  <c:v>3.6999999999999998E-2</c:v>
                </c:pt>
                <c:pt idx="12">
                  <c:v>0.04</c:v>
                </c:pt>
                <c:pt idx="13">
                  <c:v>4.1000000000000002E-2</c:v>
                </c:pt>
                <c:pt idx="14">
                  <c:v>4.1000000000000002E-2</c:v>
                </c:pt>
                <c:pt idx="15">
                  <c:v>4.7E-2</c:v>
                </c:pt>
                <c:pt idx="16">
                  <c:v>5.2999999999999999E-2</c:v>
                </c:pt>
                <c:pt idx="17">
                  <c:v>5.8000000000000003E-2</c:v>
                </c:pt>
                <c:pt idx="18">
                  <c:v>6.6000000000000003E-2</c:v>
                </c:pt>
                <c:pt idx="19">
                  <c:v>6.9000000000000006E-2</c:v>
                </c:pt>
                <c:pt idx="20">
                  <c:v>7.4999999999999997E-2</c:v>
                </c:pt>
                <c:pt idx="21">
                  <c:v>7.5999999999999998E-2</c:v>
                </c:pt>
                <c:pt idx="22">
                  <c:v>8.1000000000000003E-2</c:v>
                </c:pt>
                <c:pt idx="23">
                  <c:v>8.8999999999999996E-2</c:v>
                </c:pt>
                <c:pt idx="24">
                  <c:v>0.10199999999999999</c:v>
                </c:pt>
                <c:pt idx="25">
                  <c:v>0.11700000000000001</c:v>
                </c:pt>
                <c:pt idx="26">
                  <c:v>0.127</c:v>
                </c:pt>
                <c:pt idx="27">
                  <c:v>0.14599999999999999</c:v>
                </c:pt>
                <c:pt idx="28">
                  <c:v>0.16300000000000001</c:v>
                </c:pt>
                <c:pt idx="29">
                  <c:v>0.20599999999999999</c:v>
                </c:pt>
                <c:pt idx="30">
                  <c:v>0.23799999999999999</c:v>
                </c:pt>
                <c:pt idx="31">
                  <c:v>0.245</c:v>
                </c:pt>
                <c:pt idx="32">
                  <c:v>0.247</c:v>
                </c:pt>
                <c:pt idx="33">
                  <c:v>0.28499999999999998</c:v>
                </c:pt>
                <c:pt idx="34">
                  <c:v>0.30299999999999999</c:v>
                </c:pt>
                <c:pt idx="35">
                  <c:v>0.32600000000000001</c:v>
                </c:pt>
                <c:pt idx="36">
                  <c:v>0.33300000000000002</c:v>
                </c:pt>
                <c:pt idx="37">
                  <c:v>0.501</c:v>
                </c:pt>
                <c:pt idx="38">
                  <c:v>0.51700000000000002</c:v>
                </c:pt>
                <c:pt idx="39">
                  <c:v>0.57799999999999996</c:v>
                </c:pt>
                <c:pt idx="40">
                  <c:v>0.59199999999999997</c:v>
                </c:pt>
                <c:pt idx="41">
                  <c:v>0.61</c:v>
                </c:pt>
                <c:pt idx="42">
                  <c:v>0.65200000000000002</c:v>
                </c:pt>
                <c:pt idx="43">
                  <c:v>0.92100000000000004</c:v>
                </c:pt>
                <c:pt idx="44">
                  <c:v>0.92600000000000005</c:v>
                </c:pt>
                <c:pt idx="45">
                  <c:v>0.93500000000000005</c:v>
                </c:pt>
                <c:pt idx="46">
                  <c:v>1.0149999999999999</c:v>
                </c:pt>
                <c:pt idx="47">
                  <c:v>1.4370000000000001</c:v>
                </c:pt>
                <c:pt idx="48">
                  <c:v>2.0019999999999998</c:v>
                </c:pt>
                <c:pt idx="49">
                  <c:v>3.3159999999999998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888512"/>
        <c:axId val="100230656"/>
      </c:lineChart>
      <c:catAx>
        <c:axId val="998885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Benchmarks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00230656"/>
        <c:crosses val="autoZero"/>
        <c:auto val="1"/>
        <c:lblAlgn val="ctr"/>
        <c:lblOffset val="100"/>
        <c:noMultiLvlLbl val="0"/>
      </c:catAx>
      <c:valAx>
        <c:axId val="10023065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Running Time (in seconds)</a:t>
                </a:r>
              </a:p>
            </c:rich>
          </c:tx>
          <c:layout/>
          <c:overlay val="0"/>
        </c:title>
        <c:numFmt formatCode="@" sourceLinked="1"/>
        <c:majorTickMark val="out"/>
        <c:minorTickMark val="none"/>
        <c:tickLblPos val="nextTo"/>
        <c:crossAx val="998885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19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79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9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23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31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223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854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657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652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92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593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519E7-529F-42E3-9ED5-119913F60A37}" type="datetimeFigureOut">
              <a:rPr lang="en-US" smtClean="0"/>
              <a:t>7/13/2012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40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6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160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>
            <a:noAutofit/>
          </a:bodyPr>
          <a:lstStyle/>
          <a:p>
            <a:r>
              <a:rPr lang="en-US" sz="4800" dirty="0" smtClean="0"/>
              <a:t>Synthesizing Number Transformations from </a:t>
            </a:r>
            <a:br>
              <a:rPr lang="en-US" sz="4800" dirty="0" smtClean="0"/>
            </a:br>
            <a:r>
              <a:rPr lang="en-US" sz="4800" dirty="0" smtClean="0"/>
              <a:t>Input-Output Examples 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10000"/>
            <a:ext cx="8305800" cy="1752600"/>
          </a:xfrm>
        </p:spPr>
        <p:txBody>
          <a:bodyPr/>
          <a:lstStyle/>
          <a:p>
            <a:r>
              <a:rPr lang="en-US" b="1" dirty="0" err="1" smtClean="0"/>
              <a:t>Rishabh</a:t>
            </a:r>
            <a:r>
              <a:rPr lang="en-US" b="1" dirty="0" smtClean="0"/>
              <a:t> Singh and </a:t>
            </a:r>
            <a:r>
              <a:rPr lang="en-US" b="1" dirty="0" err="1" smtClean="0"/>
              <a:t>Sumit</a:t>
            </a:r>
            <a:r>
              <a:rPr lang="en-US" b="1" dirty="0" smtClean="0"/>
              <a:t> </a:t>
            </a:r>
            <a:r>
              <a:rPr lang="en-US" b="1" dirty="0" err="1" smtClean="0"/>
              <a:t>Gulwani</a:t>
            </a:r>
            <a:endParaRPr lang="en-US" b="1" dirty="0"/>
          </a:p>
        </p:txBody>
      </p:sp>
      <p:pic>
        <p:nvPicPr>
          <p:cNvPr id="4" name="Picture 3" descr="ms_masthead_lt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5399" y="4677508"/>
            <a:ext cx="2619269" cy="808892"/>
          </a:xfrm>
          <a:prstGeom prst="rect">
            <a:avLst/>
          </a:prstGeom>
        </p:spPr>
      </p:pic>
      <p:pic>
        <p:nvPicPr>
          <p:cNvPr id="5" name="Picture 2" descr="mit_csai_top"/>
          <p:cNvPicPr>
            <a:picLocks noChangeAspect="1" noChangeArrowheads="1"/>
          </p:cNvPicPr>
          <p:nvPr/>
        </p:nvPicPr>
        <p:blipFill>
          <a:blip r:embed="rId3" cstate="print"/>
          <a:srcRect l="71862"/>
          <a:stretch>
            <a:fillRect/>
          </a:stretch>
        </p:blipFill>
        <p:spPr bwMode="auto">
          <a:xfrm>
            <a:off x="1804915" y="4646689"/>
            <a:ext cx="161114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829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Number Transformations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204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Number Transformation Language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524000"/>
            <a:ext cx="6115904" cy="457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94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Number Transformation Language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524000"/>
            <a:ext cx="6115904" cy="457263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905000" y="5334000"/>
            <a:ext cx="51816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054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Number Transformation Language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524000"/>
            <a:ext cx="6115904" cy="457263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524000" y="4800600"/>
            <a:ext cx="51816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557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Format String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𝜂</m:t>
                    </m:r>
                    <m:r>
                      <a:rPr lang="en-US" b="0" i="1" smtClean="0">
                        <a:latin typeface="Cambria Math"/>
                      </a:rPr>
                      <m:t>=(</m:t>
                    </m:r>
                    <m:r>
                      <a:rPr lang="en-US" b="0" i="1" smtClean="0">
                        <a:latin typeface="Cambria Math"/>
                      </a:rPr>
                      <m:t>𝛼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𝛽</m:t>
                    </m:r>
                    <m:r>
                      <a:rPr lang="en-US" b="0" i="1" smtClean="0">
                        <a:latin typeface="Cambria Math"/>
                      </a:rPr>
                      <m:t>, </m:t>
                    </m:r>
                    <m:r>
                      <a:rPr lang="en-US" b="0" i="1" smtClean="0">
                        <a:latin typeface="Cambria Math"/>
                      </a:rPr>
                      <m:t>𝛾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US" b="0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𝛼</m:t>
                    </m:r>
                  </m:oMath>
                </a14:m>
                <a:r>
                  <a:rPr lang="en-US" dirty="0" smtClean="0"/>
                  <a:t> : minimum number of significant digits 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𝛽</m:t>
                    </m:r>
                  </m:oMath>
                </a14:m>
                <a:r>
                  <a:rPr lang="en-US" dirty="0" smtClean="0"/>
                  <a:t> : maximum number of significant digits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𝛾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: number of whitespaces at end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8653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Format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0531129"/>
              </p:ext>
            </p:extLst>
          </p:nvPr>
        </p:nvGraphicFramePr>
        <p:xfrm>
          <a:off x="2441634" y="2514600"/>
          <a:ext cx="4191000" cy="167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5500"/>
                <a:gridCol w="2095500"/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123.4567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123.46</a:t>
                      </a:r>
                      <a:endParaRPr lang="en-US" sz="3200" b="1" dirty="0"/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123.40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326343" y="4532530"/>
            <a:ext cx="4450514" cy="1332131"/>
            <a:chOff x="4693486" y="2209800"/>
            <a:chExt cx="4450514" cy="13321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4693486" y="2209800"/>
                  <a:ext cx="445051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𝛼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=2, 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𝛽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=2, 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𝛾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=0)</m:t>
                        </m:r>
                      </m:oMath>
                    </m:oMathPara>
                  </a14:m>
                  <a:endParaRPr lang="en-US" sz="36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3486" y="2209800"/>
                  <a:ext cx="4450514" cy="64633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5693486" y="2895600"/>
                  <a:ext cx="2193229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0" dirty="0" smtClean="0">
                      <a:solidFill>
                        <a:srgbClr val="FF0000"/>
                      </a:solidFill>
                    </a:rPr>
                    <a:t>.</a:t>
                  </a:r>
                  <a:r>
                    <a:rPr lang="en-US" sz="3600" b="1" dirty="0" smtClean="0">
                      <a:solidFill>
                        <a:srgbClr val="FF0000"/>
                      </a:solidFill>
                    </a:rPr>
                    <a:t>N</a:t>
                  </a:r>
                  <a:r>
                    <a:rPr lang="en-US" sz="2800" b="1" dirty="0" smtClean="0">
                      <a:solidFill>
                        <a:srgbClr val="FF0000"/>
                      </a:solidFill>
                    </a:rPr>
                    <a:t>ET</a:t>
                  </a:r>
                  <a:r>
                    <a:rPr lang="en-US" sz="3600" b="0" dirty="0" smtClean="0">
                      <a:solidFill>
                        <a:srgbClr val="FF0000"/>
                      </a:solidFill>
                    </a:rPr>
                    <a:t> : </a:t>
                  </a:r>
                  <a14:m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0.00</m:t>
                      </m:r>
                    </m:oMath>
                  </a14:m>
                  <a:endParaRPr lang="en-US" sz="36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3486" y="2895600"/>
                  <a:ext cx="2193229" cy="64633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8635" t="-14151" b="-349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" name="TextBox 19"/>
          <p:cNvSpPr txBox="1"/>
          <p:nvPr/>
        </p:nvSpPr>
        <p:spPr>
          <a:xfrm>
            <a:off x="2176152" y="1524000"/>
            <a:ext cx="47916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Exactly 2 decimal places</a:t>
            </a:r>
            <a:endParaRPr lang="en-US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141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357050" y="2362200"/>
                <a:ext cx="445051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𝛼</m:t>
                      </m:r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=2, </m:t>
                      </m:r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𝛽</m:t>
                      </m:r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=2, </m:t>
                      </m:r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𝛾</m:t>
                      </m:r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=0)</m:t>
                      </m:r>
                    </m:oMath>
                  </m:oMathPara>
                </a14:m>
                <a:endParaRPr lang="en-US" sz="36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050" y="2362200"/>
                <a:ext cx="4450514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2176152" y="1524000"/>
            <a:ext cx="47916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Exactly 2 decimal places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7400" y="3418764"/>
            <a:ext cx="525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24.589 </a:t>
            </a:r>
            <a:r>
              <a:rPr lang="en-US" sz="4000" dirty="0" smtClean="0">
                <a:sym typeface="Wingdings" pitchFamily="2" charset="2"/>
              </a:rPr>
              <a:t> 24.59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62200" y="4495800"/>
            <a:ext cx="525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24.2 </a:t>
            </a:r>
            <a:r>
              <a:rPr lang="en-US" sz="4000" dirty="0" smtClean="0">
                <a:sym typeface="Wingdings" pitchFamily="2" charset="2"/>
              </a:rPr>
              <a:t> 24.20</a:t>
            </a:r>
          </a:p>
        </p:txBody>
      </p:sp>
    </p:spTree>
    <p:extLst>
      <p:ext uri="{BB962C8B-B14F-4D97-AF65-F5344CB8AC3E}">
        <p14:creationId xmlns:p14="http://schemas.microsoft.com/office/powerpoint/2010/main" val="2186602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GenerateStr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Interval domains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𝛼</m:t>
                    </m:r>
                    <m:r>
                      <a:rPr lang="en-US" b="0" i="1" smtClean="0">
                        <a:latin typeface="Cambria Math"/>
                      </a:rPr>
                      <m:t>, </m:t>
                    </m:r>
                    <m:r>
                      <a:rPr lang="en-US" b="0" i="1" smtClean="0">
                        <a:latin typeface="Cambria Math"/>
                      </a:rPr>
                      <m:t>𝛽</m:t>
                    </m:r>
                    <m:r>
                      <a:rPr lang="en-US" b="0" i="1" smtClean="0">
                        <a:latin typeface="Cambria Math"/>
                      </a:rPr>
                      <m:t>, </m:t>
                    </m:r>
                    <m:r>
                      <a:rPr lang="en-US" b="0" i="1" smtClean="0">
                        <a:latin typeface="Cambria Math"/>
                      </a:rPr>
                      <m:t>𝛾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dirty="0" smtClean="0"/>
                  <a:t>                                         </a:t>
                </a: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9774784"/>
              </p:ext>
            </p:extLst>
          </p:nvPr>
        </p:nvGraphicFramePr>
        <p:xfrm>
          <a:off x="2476500" y="2819400"/>
          <a:ext cx="4191000" cy="838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5500"/>
                <a:gridCol w="2095500"/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123.4567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123.46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338455" y="3657600"/>
                <a:ext cx="6721520" cy="671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(</m:t>
                      </m:r>
                      <m:acc>
                        <m:accPr>
                          <m:chr m:val="̃"/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=[0,2], </m:t>
                      </m:r>
                      <m:acc>
                        <m:accPr>
                          <m:chr m:val="̃"/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𝛽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=[2,2], </m:t>
                      </m:r>
                      <m:acc>
                        <m:accPr>
                          <m:chr m:val="̃"/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𝛾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=[0,2])</m:t>
                      </m:r>
                    </m:oMath>
                  </m:oMathPara>
                </a14:m>
                <a:endParaRPr lang="en-US" sz="36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8455" y="3657600"/>
                <a:ext cx="6721520" cy="6719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1995428"/>
              </p:ext>
            </p:extLst>
          </p:nvPr>
        </p:nvGraphicFramePr>
        <p:xfrm>
          <a:off x="2519554" y="4687669"/>
          <a:ext cx="4191000" cy="838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5500"/>
                <a:gridCol w="2095500"/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123.40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381509" y="5678269"/>
                <a:ext cx="6936321" cy="671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(</m:t>
                      </m:r>
                      <m:acc>
                        <m:accPr>
                          <m:chr m:val="̃"/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=[2,2], </m:t>
                      </m:r>
                      <m:acc>
                        <m:accPr>
                          <m:chr m:val="̃"/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𝛽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=[2,∞], </m:t>
                      </m:r>
                      <m:acc>
                        <m:accPr>
                          <m:chr m:val="̃"/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𝛾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=[0,0])</m:t>
                      </m:r>
                    </m:oMath>
                  </m:oMathPara>
                </a14:m>
                <a:endParaRPr lang="en-US" sz="36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1509" y="5678269"/>
                <a:ext cx="6936321" cy="67191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51779" y="2133600"/>
                <a:ext cx="3962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invariant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/>
                      </a:rPr>
                      <m:t> </m:t>
                    </m:r>
                    <m:r>
                      <a:rPr lang="en-US" sz="3200" i="1">
                        <a:latin typeface="Cambria Math"/>
                      </a:rPr>
                      <m:t>𝛾</m:t>
                    </m:r>
                    <m:r>
                      <a:rPr lang="en-US" sz="3200" i="1">
                        <a:latin typeface="Cambria Math"/>
                      </a:rPr>
                      <m:t>≤</m:t>
                    </m:r>
                    <m:r>
                      <a:rPr lang="en-US" sz="3200" i="1">
                        <a:latin typeface="Cambria Math"/>
                      </a:rPr>
                      <m:t>𝛼</m:t>
                    </m:r>
                    <m:r>
                      <a:rPr lang="en-US" sz="3200" i="1">
                        <a:latin typeface="Cambria Math"/>
                      </a:rPr>
                      <m:t>≤</m:t>
                    </m:r>
                    <m:r>
                      <a:rPr lang="en-US" sz="3200" i="1">
                        <a:latin typeface="Cambria Math"/>
                      </a:rPr>
                      <m:t>𝛽</m:t>
                    </m:r>
                  </m:oMath>
                </a14:m>
                <a:r>
                  <a:rPr lang="en-US" sz="3200" dirty="0"/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1779" y="2133600"/>
                <a:ext cx="3962400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4000" t="-1354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0849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Intersect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305309" y="2096869"/>
                <a:ext cx="6721520" cy="671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(</m:t>
                      </m:r>
                      <m:acc>
                        <m:accPr>
                          <m:chr m:val="̃"/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=[0,2], </m:t>
                      </m:r>
                      <m:acc>
                        <m:accPr>
                          <m:chr m:val="̃"/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𝛽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=[2,2], </m:t>
                      </m:r>
                      <m:acc>
                        <m:accPr>
                          <m:chr m:val="̃"/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𝛾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=[0,2])</m:t>
                      </m:r>
                    </m:oMath>
                  </m:oMathPara>
                </a14:m>
                <a:endParaRPr lang="en-US" sz="36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309" y="2096869"/>
                <a:ext cx="6721520" cy="67191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219200" y="3886200"/>
                <a:ext cx="6936321" cy="671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(</m:t>
                      </m:r>
                      <m:acc>
                        <m:accPr>
                          <m:chr m:val="̃"/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=[2,2], </m:t>
                      </m:r>
                      <m:acc>
                        <m:accPr>
                          <m:chr m:val="̃"/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𝛽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=[2,∞], </m:t>
                      </m:r>
                      <m:acc>
                        <m:accPr>
                          <m:chr m:val="̃"/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𝛾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=[0,0])</m:t>
                      </m:r>
                    </m:oMath>
                  </m:oMathPara>
                </a14:m>
                <a:endParaRPr lang="en-US" sz="36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886200"/>
                <a:ext cx="6936321" cy="6719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78665" y="2819400"/>
                <a:ext cx="91336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600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∧</m:t>
                      </m:r>
                    </m:oMath>
                  </m:oMathPara>
                </a14:m>
                <a:endParaRPr lang="en-US" sz="6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8665" y="2819400"/>
                <a:ext cx="913360" cy="101566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305310" y="5373469"/>
                <a:ext cx="6721520" cy="671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(</m:t>
                      </m:r>
                      <m:acc>
                        <m:accPr>
                          <m:chr m:val="̃"/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=[2,2], </m:t>
                      </m:r>
                      <m:acc>
                        <m:accPr>
                          <m:chr m:val="̃"/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𝛽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=[2,2], </m:t>
                      </m:r>
                      <m:acc>
                        <m:accPr>
                          <m:chr m:val="̃"/>
                          <m:ctrlP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𝛾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=[0,0])</m:t>
                      </m:r>
                    </m:oMath>
                  </m:oMathPara>
                </a14:m>
                <a:endParaRPr lang="en-US" sz="36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310" y="5373469"/>
                <a:ext cx="6721520" cy="67191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6847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Extension to Integer parts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0263614"/>
              </p:ext>
            </p:extLst>
          </p:nvPr>
        </p:nvGraphicFramePr>
        <p:xfrm>
          <a:off x="2362200" y="1371600"/>
          <a:ext cx="4191000" cy="167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5500"/>
                <a:gridCol w="2095500"/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12.4567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012.46</a:t>
                      </a:r>
                      <a:endParaRPr lang="en-US" sz="3200" b="1" dirty="0"/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123.40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24000" y="3352800"/>
                <a:ext cx="617220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/>
                  <a:t>Dec(u)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≡</m:t>
                    </m:r>
                  </m:oMath>
                </a14:m>
                <a:r>
                  <a:rPr lang="en-US" sz="3600" dirty="0" smtClean="0"/>
                  <a:t> ( </a:t>
                </a:r>
                <a:r>
                  <a:rPr lang="en-US" sz="3600" dirty="0" err="1" smtClean="0"/>
                  <a:t>Int</a:t>
                </a:r>
                <a:r>
                  <a:rPr lang="en-US" sz="3600" dirty="0" smtClean="0"/>
                  <a:t>(u), </a:t>
                </a:r>
                <a:r>
                  <a:rPr lang="en-US" sz="3600" dirty="0" err="1" smtClean="0"/>
                  <a:t>Frac</a:t>
                </a:r>
                <a:r>
                  <a:rPr lang="en-US" sz="3600" dirty="0" smtClean="0"/>
                  <a:t>(u))</a:t>
                </a:r>
              </a:p>
              <a:p>
                <a:endParaRPr lang="en-US" sz="3600" dirty="0"/>
              </a:p>
              <a:p>
                <a:r>
                  <a:rPr lang="en-US" sz="3600" dirty="0" err="1" smtClean="0"/>
                  <a:t>GenerateStr</a:t>
                </a:r>
                <a:r>
                  <a:rPr lang="en-US" sz="3600" dirty="0" smtClean="0"/>
                  <a:t>(</a:t>
                </a:r>
                <a:r>
                  <a:rPr lang="en-US" sz="3600" dirty="0" err="1" smtClean="0"/>
                  <a:t>Frac</a:t>
                </a:r>
                <a:r>
                  <a:rPr lang="en-US" sz="3600" dirty="0" smtClean="0"/>
                  <a:t>(u</a:t>
                </a:r>
                <a:r>
                  <a:rPr lang="en-US" sz="3600" baseline="-25000" dirty="0" smtClean="0"/>
                  <a:t>1</a:t>
                </a:r>
                <a:r>
                  <a:rPr lang="en-US" sz="3600" dirty="0" smtClean="0"/>
                  <a:t>), </a:t>
                </a:r>
                <a:r>
                  <a:rPr lang="en-US" sz="3600" dirty="0" err="1" smtClean="0"/>
                  <a:t>Frac</a:t>
                </a:r>
                <a:r>
                  <a:rPr lang="en-US" sz="3600" dirty="0" smtClean="0"/>
                  <a:t>(u</a:t>
                </a:r>
                <a:r>
                  <a:rPr lang="en-US" sz="3600" baseline="-25000" dirty="0" smtClean="0"/>
                  <a:t>2</a:t>
                </a:r>
                <a:r>
                  <a:rPr lang="en-US" sz="3600" dirty="0" smtClean="0"/>
                  <a:t>))</a:t>
                </a:r>
              </a:p>
              <a:p>
                <a:endParaRPr lang="en-US" sz="3600" dirty="0"/>
              </a:p>
              <a:p>
                <a:r>
                  <a:rPr lang="en-US" sz="3600" dirty="0" err="1" smtClean="0"/>
                  <a:t>GenerateStr</a:t>
                </a:r>
                <a:r>
                  <a:rPr lang="en-US" sz="3600" dirty="0" smtClean="0"/>
                  <a:t>(</a:t>
                </a:r>
                <a:r>
                  <a:rPr lang="en-US" sz="3600" dirty="0" err="1" smtClean="0"/>
                  <a:t>Int</a:t>
                </a:r>
                <a:r>
                  <a:rPr lang="en-US" sz="3600" dirty="0" smtClean="0"/>
                  <a:t>(u</a:t>
                </a:r>
                <a:r>
                  <a:rPr lang="en-US" sz="3600" baseline="-25000" dirty="0" smtClean="0"/>
                  <a:t>1</a:t>
                </a:r>
                <a:r>
                  <a:rPr lang="en-US" sz="3600" dirty="0" smtClean="0"/>
                  <a:t>)</a:t>
                </a:r>
                <a:r>
                  <a:rPr lang="en-US" sz="3600" baseline="30000" dirty="0" smtClean="0"/>
                  <a:t>R</a:t>
                </a:r>
                <a:r>
                  <a:rPr lang="en-US" sz="3600" dirty="0" smtClean="0"/>
                  <a:t>, </a:t>
                </a:r>
                <a:r>
                  <a:rPr lang="en-US" sz="3600" dirty="0" err="1" smtClean="0"/>
                  <a:t>Int</a:t>
                </a:r>
                <a:r>
                  <a:rPr lang="en-US" sz="3600" dirty="0" smtClean="0"/>
                  <a:t>(u</a:t>
                </a:r>
                <a:r>
                  <a:rPr lang="en-US" sz="3600" baseline="-25000" dirty="0" smtClean="0"/>
                  <a:t>2</a:t>
                </a:r>
                <a:r>
                  <a:rPr lang="en-US" sz="3600" dirty="0" smtClean="0"/>
                  <a:t>)</a:t>
                </a:r>
                <a:r>
                  <a:rPr lang="en-US" sz="3600" baseline="30000" dirty="0" smtClean="0"/>
                  <a:t>R</a:t>
                </a:r>
                <a:r>
                  <a:rPr lang="en-US" sz="3600" dirty="0" smtClean="0"/>
                  <a:t>)</a:t>
                </a:r>
                <a:endParaRPr lang="en-US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3352800"/>
                <a:ext cx="6172200" cy="2862322"/>
              </a:xfrm>
              <a:prstGeom prst="rect">
                <a:avLst/>
              </a:prstGeom>
              <a:blipFill rotWithShape="1">
                <a:blip r:embed="rId2"/>
                <a:stretch>
                  <a:fillRect l="-2962" t="-3191" b="-70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219200" y="5518666"/>
            <a:ext cx="6477000" cy="69645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059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One of the most commonly used data type</a:t>
            </a:r>
          </a:p>
          <a:p>
            <a:endParaRPr lang="en-US" dirty="0" smtClean="0"/>
          </a:p>
          <a:p>
            <a:r>
              <a:rPr lang="en-US" dirty="0" smtClean="0"/>
              <a:t>Number Formatting</a:t>
            </a:r>
          </a:p>
          <a:p>
            <a:pPr lvl="1"/>
            <a:r>
              <a:rPr lang="en-US" dirty="0" smtClean="0"/>
              <a:t>Every language has its own format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#.00? (C#, Excel), 05.2f (Python, C)</a:t>
            </a:r>
          </a:p>
          <a:p>
            <a:pPr lvl="1"/>
            <a:r>
              <a:rPr lang="en-US" dirty="0" smtClean="0"/>
              <a:t>End-users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19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Rounding Numbers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b="0" i="1" smtClean="0">
                        <a:latin typeface="Cambria Math"/>
                      </a:rPr>
                      <m:t>, </m:t>
                    </m:r>
                    <m:r>
                      <a:rPr lang="en-US" b="0" i="1" smtClean="0">
                        <a:latin typeface="Cambria Math"/>
                      </a:rPr>
                      <m:t>𝛿</m:t>
                    </m:r>
                    <m:r>
                      <a:rPr lang="en-US" b="0" i="1" smtClean="0">
                        <a:latin typeface="Cambria Math"/>
                      </a:rPr>
                      <m:t>, </m:t>
                    </m:r>
                    <m:r>
                      <a:rPr lang="en-US" b="0" i="1" smtClean="0">
                        <a:latin typeface="Cambria Math"/>
                      </a:rPr>
                      <m:t>𝑚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endParaRPr lang="en-US" b="0" i="1" dirty="0" smtClean="0">
                  <a:latin typeface="Cambria Math"/>
                </a:endParaRPr>
              </a:p>
              <a:p>
                <a:endParaRPr lang="en-US" i="1" dirty="0">
                  <a:latin typeface="Cambria Math"/>
                </a:endParaRPr>
              </a:p>
              <a:p>
                <a:endParaRPr lang="en-US" b="0" i="1" dirty="0" smtClean="0">
                  <a:latin typeface="Cambria Math"/>
                </a:endParaRPr>
              </a:p>
              <a:p>
                <a:endParaRPr lang="en-US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b="0" i="1" smtClean="0">
                        <a:latin typeface="Cambria Math"/>
                      </a:rPr>
                      <m:t> :</m:t>
                    </m:r>
                  </m:oMath>
                </a14:m>
                <a:r>
                  <a:rPr lang="en-US" dirty="0" smtClean="0"/>
                  <a:t> zero of interval</a:t>
                </a:r>
              </a:p>
              <a:p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𝛿</m:t>
                    </m:r>
                    <m:r>
                      <a:rPr lang="en-US" b="0" i="1" smtClean="0">
                        <a:latin typeface="Cambria Math"/>
                      </a:rPr>
                      <m:t> :</m:t>
                    </m:r>
                  </m:oMath>
                </a14:m>
                <a:r>
                  <a:rPr lang="en-US" dirty="0" smtClean="0"/>
                  <a:t> size of interval</a:t>
                </a:r>
                <a:endParaRPr lang="en-US" dirty="0"/>
              </a:p>
              <a:p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𝑚</m:t>
                    </m:r>
                    <m:r>
                      <a:rPr lang="en-US" b="0" i="1" smtClean="0">
                        <a:latin typeface="Cambria Math"/>
                      </a:rPr>
                      <m:t> :</m:t>
                    </m:r>
                  </m:oMath>
                </a14:m>
                <a:r>
                  <a:rPr lang="en-US" dirty="0" smtClean="0"/>
                  <a:t> nearest, upper, lower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81200"/>
            <a:ext cx="488632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271962" y="1676400"/>
                <a:ext cx="6810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𝛿</m:t>
                      </m:r>
                    </m:oMath>
                  </m:oMathPara>
                </a14:m>
                <a:endParaRPr lang="en-US" sz="28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962" y="1676400"/>
                <a:ext cx="681038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029200" y="2667000"/>
                <a:ext cx="6810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28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2667000"/>
                <a:ext cx="681038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5410200" y="2438400"/>
            <a:ext cx="0" cy="2286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346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 Format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329019"/>
              </p:ext>
            </p:extLst>
          </p:nvPr>
        </p:nvGraphicFramePr>
        <p:xfrm>
          <a:off x="2514600" y="2590800"/>
          <a:ext cx="4191000" cy="167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5500"/>
                <a:gridCol w="2095500"/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11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45</a:t>
                      </a:r>
                      <a:endParaRPr lang="en-US" sz="3200" b="1" dirty="0"/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46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95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1235991" y="4532530"/>
            <a:ext cx="6672019" cy="2001799"/>
            <a:chOff x="4229524" y="2209800"/>
            <a:chExt cx="6672019" cy="20017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5127133" y="2209800"/>
                  <a:ext cx="484151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𝑧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=45, 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𝛿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=50, 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𝑚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=↑)</m:t>
                        </m:r>
                      </m:oMath>
                    </m:oMathPara>
                  </a14:m>
                  <a:endParaRPr lang="en-US" sz="36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27133" y="2209800"/>
                  <a:ext cx="4841518" cy="64633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TextBox 7"/>
            <p:cNvSpPr txBox="1"/>
            <p:nvPr/>
          </p:nvSpPr>
          <p:spPr>
            <a:xfrm>
              <a:off x="4229524" y="3011270"/>
              <a:ext cx="6672019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0" dirty="0" smtClean="0">
                  <a:solidFill>
                    <a:srgbClr val="FF0000"/>
                  </a:solidFill>
                </a:rPr>
                <a:t>=Min(Roundup(A1/45, 0)*45, </a:t>
              </a:r>
            </a:p>
            <a:p>
              <a:r>
                <a:rPr lang="en-US" sz="3600" dirty="0">
                  <a:solidFill>
                    <a:srgbClr val="FF0000"/>
                  </a:solidFill>
                </a:rPr>
                <a:t> </a:t>
              </a:r>
              <a:r>
                <a:rPr lang="en-US" sz="3600" dirty="0" smtClean="0">
                  <a:solidFill>
                    <a:srgbClr val="FF0000"/>
                  </a:solidFill>
                </a:rPr>
                <a:t>                </a:t>
              </a:r>
              <a:r>
                <a:rPr lang="en-US" sz="3600" b="0" dirty="0" smtClean="0">
                  <a:solidFill>
                    <a:srgbClr val="FF0000"/>
                  </a:solidFill>
                </a:rPr>
                <a:t>Roundup(A1/95,0)*95)</a:t>
              </a:r>
              <a:endParaRPr lang="en-US" sz="3600" dirty="0">
                <a:solidFill>
                  <a:schemeClr val="tx2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328213" y="1524000"/>
            <a:ext cx="4487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Round off to upper 45</a:t>
            </a:r>
            <a:endParaRPr lang="en-US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322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GenerateStr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US" sz="4400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/>
                            </a:rPr>
                            <m:t>𝑛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4400" b="0" i="1" smtClean="0">
                          <a:latin typeface="Cambria Math"/>
                        </a:rPr>
                        <m:t>→</m:t>
                      </m:r>
                      <m:sSub>
                        <m:sSubPr>
                          <m:ctrlPr>
                            <a:rPr lang="en-US" sz="4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/>
                            </a:rPr>
                            <m:t>𝑛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4400" dirty="0" smtClean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     Not enough info. to learn precise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b="0" i="1" smtClean="0">
                        <a:latin typeface="Cambria Math"/>
                      </a:rPr>
                      <m:t>, </m:t>
                    </m:r>
                    <m:r>
                      <a:rPr lang="en-US" b="0" i="1" smtClean="0">
                        <a:latin typeface="Cambria Math"/>
                      </a:rPr>
                      <m:t>𝛿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𝑚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1294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Intersect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Intersect((n</a:t>
                </a:r>
                <a:r>
                  <a:rPr lang="en-US" baseline="-25000" dirty="0" smtClean="0"/>
                  <a:t>1</a:t>
                </a:r>
                <a:r>
                  <a:rPr lang="en-US" dirty="0" smtClean="0"/>
                  <a:t>,n’</a:t>
                </a:r>
                <a:r>
                  <a:rPr lang="en-US" baseline="-25000" dirty="0" smtClean="0"/>
                  <a:t>1</a:t>
                </a:r>
                <a:r>
                  <a:rPr lang="en-US" dirty="0" smtClean="0"/>
                  <a:t>),(n</a:t>
                </a:r>
                <a:r>
                  <a:rPr lang="en-US" baseline="-25000" dirty="0" smtClean="0"/>
                  <a:t>2</a:t>
                </a:r>
                <a:r>
                  <a:rPr lang="en-US" dirty="0" smtClean="0"/>
                  <a:t>,n’</a:t>
                </a:r>
                <a:r>
                  <a:rPr lang="en-US" baseline="-25000" dirty="0" smtClean="0"/>
                  <a:t>2</a:t>
                </a:r>
                <a:r>
                  <a:rPr lang="en-US" dirty="0" smtClean="0"/>
                  <a:t>))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𝛿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𝐷𝑖𝑣𝑖𝑠𝑜𝑟𝑠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′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′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en-US" b="0" i="1" dirty="0" smtClean="0">
                  <a:latin typeface="Cambria Math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𝛿</m:t>
                    </m:r>
                    <m:r>
                      <a:rPr lang="en-US" b="0" i="1" smtClean="0">
                        <a:latin typeface="Cambria Math"/>
                      </a:rPr>
                      <m:t>&gt;</m:t>
                    </m:r>
                    <m:sSubSup>
                      <m:sSubSupPr>
                        <m:ctrlPr>
                          <a:rPr lang="en-US" b="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/>
                          </a:rPr>
                          <m:t>|</m:t>
                        </m:r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𝛿</m:t>
                        </m:r>
                        <m:r>
                          <a:rPr lang="en-US" b="0" i="1" smtClean="0">
                            <a:latin typeface="Cambria Math"/>
                          </a:rPr>
                          <m:t>&gt;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|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b="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7199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Intersect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Intersect((</a:t>
                </a:r>
                <a:r>
                  <a:rPr lang="en-US" dirty="0"/>
                  <a:t>3</a:t>
                </a:r>
                <a:r>
                  <a:rPr lang="en-US" dirty="0" smtClean="0"/>
                  <a:t>1,45),(86,95))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b="0" i="1" smtClean="0">
                        <a:latin typeface="Cambria Math"/>
                      </a:rPr>
                      <m:t>=45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𝛿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𝐷𝑖𝑣𝑖𝑠𝑜𝑟𝑠</m:t>
                    </m:r>
                    <m:r>
                      <a:rPr lang="en-US" b="0" i="1" smtClean="0">
                        <a:latin typeface="Cambria Math"/>
                      </a:rPr>
                      <m:t>(95−45)</m:t>
                    </m:r>
                  </m:oMath>
                </a14:m>
                <a:endParaRPr lang="en-US" b="0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180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Intersect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Intersect((</a:t>
                </a:r>
                <a:r>
                  <a:rPr lang="en-US" dirty="0"/>
                  <a:t>3</a:t>
                </a:r>
                <a:r>
                  <a:rPr lang="en-US" dirty="0" smtClean="0"/>
                  <a:t>1,45),(86,95))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b="0" i="1" smtClean="0">
                        <a:latin typeface="Cambria Math"/>
                      </a:rPr>
                      <m:t>=45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𝛿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𝐷𝑖𝑣𝑖𝑠𝑜𝑟𝑠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50</m:t>
                        </m:r>
                      </m:e>
                    </m:d>
                  </m:oMath>
                </a14:m>
                <a:endParaRPr lang="en-US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/>
                </a:endParaRPr>
              </a:p>
              <a:p>
                <a:endParaRPr lang="en-US" b="0" i="1" dirty="0" smtClean="0">
                  <a:latin typeface="Cambria Math"/>
                </a:endParaRPr>
              </a:p>
              <a:p>
                <a:endParaRPr lang="en-US" b="0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6131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Intersect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Intersect((</a:t>
                </a:r>
                <a:r>
                  <a:rPr lang="en-US" dirty="0"/>
                  <a:t>3</a:t>
                </a:r>
                <a:r>
                  <a:rPr lang="en-US" dirty="0" smtClean="0"/>
                  <a:t>1,45),(86,95))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b="0" i="1" smtClean="0">
                        <a:latin typeface="Cambria Math"/>
                      </a:rPr>
                      <m:t>=45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𝛿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1,2,5,10,25,50</m:t>
                        </m:r>
                      </m:e>
                    </m:d>
                  </m:oMath>
                </a14:m>
                <a:endParaRPr lang="en-US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/>
                </a:endParaRPr>
              </a:p>
              <a:p>
                <a:endParaRPr lang="en-US" b="0" i="1" dirty="0" smtClean="0">
                  <a:latin typeface="Cambria Math"/>
                </a:endParaRPr>
              </a:p>
              <a:p>
                <a:endParaRPr lang="en-US" b="0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5088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Intersect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Intersect((</a:t>
                </a:r>
                <a:r>
                  <a:rPr lang="en-US" dirty="0"/>
                  <a:t>3</a:t>
                </a:r>
                <a:r>
                  <a:rPr lang="en-US" dirty="0" smtClean="0"/>
                  <a:t>1,45),(86,95))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b="0" i="1" smtClean="0">
                        <a:latin typeface="Cambria Math"/>
                      </a:rPr>
                      <m:t>=45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𝛿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1,2,5,10,25,50</m:t>
                        </m:r>
                      </m:e>
                    </m:d>
                  </m:oMath>
                </a14:m>
                <a:endParaRPr lang="en-US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𝛿</m:t>
                    </m:r>
                    <m:r>
                      <a:rPr lang="en-US" i="1">
                        <a:latin typeface="Cambria Math"/>
                      </a:rPr>
                      <m:t>&gt;|45−31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𝛿</m:t>
                        </m:r>
                        <m:r>
                          <a:rPr lang="en-US" i="1">
                            <a:latin typeface="Cambria Math"/>
                          </a:rPr>
                          <m:t>&gt;|95−86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i="1" dirty="0">
                  <a:latin typeface="Cambria Math"/>
                </a:endParaRPr>
              </a:p>
              <a:p>
                <a:endParaRPr lang="en-US" b="0" i="1" dirty="0" smtClean="0">
                  <a:latin typeface="Cambria Math"/>
                </a:endParaRPr>
              </a:p>
              <a:p>
                <a:endParaRPr lang="en-US" b="0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3735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Intersect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Intersect((</a:t>
                </a:r>
                <a:r>
                  <a:rPr lang="en-US" dirty="0"/>
                  <a:t>3</a:t>
                </a:r>
                <a:r>
                  <a:rPr lang="en-US" dirty="0" smtClean="0"/>
                  <a:t>1,45),(86,95))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b="0" i="1" smtClean="0">
                        <a:latin typeface="Cambria Math"/>
                      </a:rPr>
                      <m:t>=45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𝛿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1,2,5,10,25,50</m:t>
                        </m:r>
                      </m:e>
                    </m:d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𝛿</m:t>
                    </m:r>
                    <m:r>
                      <a:rPr lang="en-US" i="1">
                        <a:latin typeface="Cambria Math"/>
                      </a:rPr>
                      <m:t>&gt;|14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𝛿</m:t>
                        </m:r>
                        <m:r>
                          <a:rPr lang="en-US" i="1">
                            <a:latin typeface="Cambria Math"/>
                          </a:rPr>
                          <m:t>&gt;|9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i="1" dirty="0">
                  <a:latin typeface="Cambria Math"/>
                </a:endParaRPr>
              </a:p>
              <a:p>
                <a:endParaRPr lang="en-US" b="0" i="1" dirty="0" smtClean="0">
                  <a:latin typeface="Cambria Math"/>
                </a:endParaRPr>
              </a:p>
              <a:p>
                <a:endParaRPr lang="en-US" b="0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1245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Intersect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Intersect</a:t>
                </a:r>
                <a:r>
                  <a:rPr lang="en-US" dirty="0" smtClean="0"/>
                  <a:t>((31,45),(86,95</a:t>
                </a:r>
                <a:r>
                  <a:rPr lang="en-US" dirty="0" smtClean="0"/>
                  <a:t>))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b="0" i="1" smtClean="0">
                        <a:latin typeface="Cambria Math"/>
                      </a:rPr>
                      <m:t>=45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𝛿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25, </m:t>
                        </m:r>
                        <m:r>
                          <a:rPr lang="en-US" i="1">
                            <a:latin typeface="Cambria Math"/>
                          </a:rPr>
                          <m:t>50</m:t>
                        </m:r>
                      </m:e>
                    </m:d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𝛿</m:t>
                    </m:r>
                    <m:r>
                      <a:rPr lang="en-US" i="1">
                        <a:latin typeface="Cambria Math"/>
                      </a:rPr>
                      <m:t>&gt;|14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𝛿</m:t>
                        </m:r>
                        <m:r>
                          <a:rPr lang="en-US" i="1">
                            <a:latin typeface="Cambria Math"/>
                          </a:rPr>
                          <m:t>&gt;|9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i="1" dirty="0">
                  <a:latin typeface="Cambria Math"/>
                </a:endParaRPr>
              </a:p>
              <a:p>
                <a:endParaRPr lang="en-US" b="0" i="1" dirty="0" smtClean="0">
                  <a:latin typeface="Cambria Math"/>
                </a:endParaRPr>
              </a:p>
              <a:p>
                <a:endParaRPr lang="en-US" b="0" i="1" dirty="0" smtClean="0">
                  <a:latin typeface="Cambria Math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7422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Help-forums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19367"/>
            <a:ext cx="8679143" cy="503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90916"/>
            <a:ext cx="5489258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221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GenerateStr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US" sz="4400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sz="4400" b="0" dirty="0" smtClean="0"/>
                  <a:t>          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/>
                      </a:rPr>
                      <m:t>2</m:t>
                    </m:r>
                    <m:r>
                      <a:rPr lang="en-US" sz="4400" b="0" i="1" smtClean="0">
                        <a:latin typeface="Cambria Math"/>
                      </a:rPr>
                      <m:t>50,000→1,000,000</m:t>
                    </m:r>
                  </m:oMath>
                </a14:m>
                <a:endParaRPr lang="en-US" sz="4400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smtClean="0">
                          <a:latin typeface="Cambria Math"/>
                        </a:rPr>
                        <m:t>1</m:t>
                      </m:r>
                      <m:r>
                        <a:rPr lang="en-US" sz="4400" b="0" i="1" smtClean="0">
                          <a:latin typeface="Cambria Math"/>
                        </a:rPr>
                        <m:t>,4</m:t>
                      </m:r>
                      <m:r>
                        <a:rPr lang="en-US" sz="4400" i="1">
                          <a:latin typeface="Cambria Math"/>
                        </a:rPr>
                        <m:t>50,000→</m:t>
                      </m:r>
                      <m:r>
                        <a:rPr lang="en-US" sz="4400" b="0" i="1" smtClean="0">
                          <a:latin typeface="Cambria Math"/>
                        </a:rPr>
                        <m:t>2</m:t>
                      </m:r>
                      <m:r>
                        <a:rPr lang="en-US" sz="4400" i="1">
                          <a:latin typeface="Cambria Math"/>
                        </a:rPr>
                        <m:t>,000,000</m:t>
                      </m:r>
                    </m:oMath>
                  </m:oMathPara>
                </a14:m>
                <a:endParaRPr lang="en-US" sz="4400" dirty="0"/>
              </a:p>
              <a:p>
                <a:pPr marL="0" indent="0">
                  <a:buNone/>
                </a:pPr>
                <a:endParaRPr lang="en-US" sz="4400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43000" y="4529539"/>
                <a:ext cx="690919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latin typeface="Cambria Math"/>
                        </a:rPr>
                        <m:t>𝛿</m:t>
                      </m:r>
                      <m:r>
                        <a:rPr lang="en-US" sz="4800" i="1" smtClean="0">
                          <a:latin typeface="Cambria Math"/>
                        </a:rPr>
                        <m:t>∈</m:t>
                      </m:r>
                      <m:r>
                        <a:rPr lang="en-US" sz="4800" i="1" smtClean="0">
                          <a:latin typeface="Cambria Math"/>
                        </a:rPr>
                        <m:t>𝐷𝑖𝑣𝑖𝑠𝑜𝑟𝑠</m:t>
                      </m:r>
                      <m:d>
                        <m:dPr>
                          <m:ctrlPr>
                            <a:rPr lang="en-US" sz="4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800" b="0" i="1" smtClean="0">
                              <a:latin typeface="Cambria Math"/>
                            </a:rPr>
                            <m:t>1,00</m:t>
                          </m:r>
                          <m:r>
                            <a:rPr lang="en-US" sz="4800" i="1">
                              <a:latin typeface="Cambria Math"/>
                            </a:rPr>
                            <m:t>0</m:t>
                          </m:r>
                          <m:r>
                            <a:rPr lang="en-US" sz="4800" b="0" i="1" smtClean="0">
                              <a:latin typeface="Cambria Math"/>
                            </a:rPr>
                            <m:t>,000</m:t>
                          </m:r>
                        </m:e>
                      </m:d>
                    </m:oMath>
                  </m:oMathPara>
                </a14:m>
                <a:endParaRPr lang="en-US" sz="48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4529539"/>
                <a:ext cx="6909199" cy="8309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04800" y="5682018"/>
            <a:ext cx="830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Only need to maintain greatest value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79372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Intersect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1752600" y="1600200"/>
                <a:ext cx="510556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800" i="1" smtClean="0">
                              <a:latin typeface="Cambria Math"/>
                            </a:rPr>
                            <m:t>𝛿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4800" i="1" smtClean="0">
                          <a:latin typeface="Cambria Math"/>
                        </a:rPr>
                        <m:t>∈</m:t>
                      </m:r>
                      <m:r>
                        <a:rPr lang="en-US" sz="4800" i="1" smtClean="0">
                          <a:latin typeface="Cambria Math"/>
                        </a:rPr>
                        <m:t>𝐷𝑖𝑣𝑖𝑠𝑜𝑟𝑠</m:t>
                      </m:r>
                      <m:d>
                        <m:dPr>
                          <m:ctrlPr>
                            <a:rPr lang="en-US" sz="4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800" b="0" i="1" smtClean="0"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4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48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52600" y="1600200"/>
                <a:ext cx="5105565" cy="83099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3"/>
              <p:cNvSpPr txBox="1">
                <a:spLocks/>
              </p:cNvSpPr>
              <p:nvPr/>
            </p:nvSpPr>
            <p:spPr>
              <a:xfrm>
                <a:off x="1642495" y="3283803"/>
                <a:ext cx="5291705" cy="830997"/>
              </a:xfrm>
              <a:prstGeom prst="rect">
                <a:avLst/>
              </a:prstGeom>
            </p:spPr>
            <p:txBody>
              <a:bodyPr vert="horz" wrap="none" lIns="91440" tIns="45720" rIns="91440" bIns="45720" rtlCol="0">
                <a:sp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800" i="1" smtClean="0">
                              <a:latin typeface="Cambria Math"/>
                            </a:rPr>
                            <m:t>𝛿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4800" i="1" smtClean="0">
                          <a:latin typeface="Cambria Math"/>
                        </a:rPr>
                        <m:t>∈</m:t>
                      </m:r>
                      <m:r>
                        <a:rPr lang="en-US" sz="4800" i="1" smtClean="0">
                          <a:latin typeface="Cambria Math"/>
                        </a:rPr>
                        <m:t>𝐷𝑖𝑣𝑖𝑠𝑜𝑟𝑠</m:t>
                      </m:r>
                      <m:d>
                        <m:dPr>
                          <m:ctrlPr>
                            <a:rPr lang="en-US" sz="4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800" i="1" smtClean="0"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4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48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5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495" y="3283803"/>
                <a:ext cx="5291705" cy="8309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87240" y="2337137"/>
                <a:ext cx="91336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600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∧</m:t>
                      </m:r>
                    </m:oMath>
                  </m:oMathPara>
                </a14:m>
                <a:endParaRPr lang="en-US" sz="6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7240" y="2337137"/>
                <a:ext cx="913360" cy="101566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3"/>
              <p:cNvSpPr txBox="1">
                <a:spLocks/>
              </p:cNvSpPr>
              <p:nvPr/>
            </p:nvSpPr>
            <p:spPr>
              <a:xfrm>
                <a:off x="747215" y="4953000"/>
                <a:ext cx="7157600" cy="830997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txBody>
              <a:bodyPr vert="horz" wrap="none" lIns="91440" tIns="45720" rIns="91440" bIns="45720" rtlCol="0">
                <a:sp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/>
                        </a:rPr>
                        <m:t>𝛿</m:t>
                      </m:r>
                      <m:r>
                        <a:rPr lang="en-US" sz="4800" i="1" smtClean="0">
                          <a:latin typeface="Cambria Math"/>
                        </a:rPr>
                        <m:t>∈</m:t>
                      </m:r>
                      <m:r>
                        <a:rPr lang="en-US" sz="4800" i="1" smtClean="0">
                          <a:latin typeface="Cambria Math"/>
                        </a:rPr>
                        <m:t>𝐷𝑖𝑣𝑖𝑠𝑜𝑟𝑠</m:t>
                      </m:r>
                      <m:d>
                        <m:dPr>
                          <m:ctrlPr>
                            <a:rPr lang="en-US" sz="4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800" b="0" i="0" smtClean="0">
                                  <a:latin typeface="Cambria Math" pitchFamily="18" charset="0"/>
                                  <a:ea typeface="Cambria Math" pitchFamily="18" charset="0"/>
                                </a:rPr>
                                <m:t>gcd</m:t>
                              </m:r>
                              <m:r>
                                <a:rPr lang="en-US" sz="4800" b="0" i="1" smtClean="0">
                                  <a:latin typeface="Cambria Math" pitchFamily="18" charset="0"/>
                                  <a:ea typeface="Cambria Math" pitchFamily="18" charset="0"/>
                                </a:rPr>
                                <m:t>⁡</m:t>
                              </m:r>
                              <m:r>
                                <a:rPr lang="en-US" sz="4800" b="0" i="1" smtClean="0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4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4800" b="0" i="1" smtClean="0">
                                      <a:latin typeface="Cambria Math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4800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48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4800" i="1" smtClean="0"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4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4800" b="0" i="1" smtClean="0">
                              <a:latin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48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7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215" y="4953000"/>
                <a:ext cx="7157600" cy="8309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4318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Combining String and Number Transformations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154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String Language [GulwaniPOPL11]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9151579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1863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Combined Language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905000"/>
            <a:ext cx="7600950" cy="377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7391400" y="2957015"/>
            <a:ext cx="981075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414215" y="4603845"/>
            <a:ext cx="4943475" cy="11049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730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2819400"/>
            <a:ext cx="701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Combination Examples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61214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Synthesis Algorithm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1524000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2004.07.08  </a:t>
            </a:r>
            <a:r>
              <a:rPr lang="en-US" sz="5400" dirty="0" smtClean="0">
                <a:sym typeface="Wingdings" pitchFamily="2" charset="2"/>
              </a:rPr>
              <a:t> </a:t>
            </a:r>
            <a:endParaRPr lang="en-US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4953000" y="152400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7/8/2004</a:t>
            </a:r>
            <a:endParaRPr lang="en-US" sz="5400" dirty="0"/>
          </a:p>
        </p:txBody>
      </p:sp>
      <p:sp>
        <p:nvSpPr>
          <p:cNvPr id="6" name="Left Brace 5"/>
          <p:cNvSpPr/>
          <p:nvPr/>
        </p:nvSpPr>
        <p:spPr>
          <a:xfrm rot="16200000">
            <a:off x="4934150" y="2218730"/>
            <a:ext cx="372070" cy="457200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Curved Connector 7"/>
          <p:cNvCxnSpPr>
            <a:stCxn id="6" idx="1"/>
            <a:endCxn id="4" idx="2"/>
          </p:cNvCxnSpPr>
          <p:nvPr/>
        </p:nvCxnSpPr>
        <p:spPr>
          <a:xfrm rot="5400000" flipH="1">
            <a:off x="3743425" y="1256606"/>
            <a:ext cx="186035" cy="2567485"/>
          </a:xfrm>
          <a:prstGeom prst="curvedConnector3">
            <a:avLst>
              <a:gd name="adj1" fmla="val -145760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286000" y="1676399"/>
            <a:ext cx="457200" cy="5848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52015" y="4024953"/>
            <a:ext cx="351998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800" dirty="0" smtClean="0"/>
              <a:t>(-5, -4)</a:t>
            </a:r>
          </a:p>
          <a:p>
            <a:pPr marL="342900" indent="-342900">
              <a:buAutoNum type="arabicParenR"/>
            </a:pPr>
            <a:r>
              <a:rPr lang="en-US" sz="2800" dirty="0" smtClean="0"/>
              <a:t>(-5, dot -1)</a:t>
            </a:r>
          </a:p>
          <a:p>
            <a:pPr marL="342900" indent="-342900">
              <a:buAutoNum type="arabicParenR"/>
            </a:pPr>
            <a:r>
              <a:rPr lang="en-US" sz="2800" dirty="0" smtClean="0"/>
              <a:t>(-5, dot 2)</a:t>
            </a:r>
          </a:p>
          <a:p>
            <a:pPr marL="342900" indent="-342900">
              <a:buAutoNum type="arabicParenR"/>
            </a:pPr>
            <a:r>
              <a:rPr lang="en-US" sz="2800" dirty="0" smtClean="0"/>
              <a:t>(-5, 7)</a:t>
            </a:r>
          </a:p>
          <a:p>
            <a:pPr marL="342900" indent="-342900">
              <a:buAutoNum type="arabicParenR"/>
            </a:pPr>
            <a:r>
              <a:rPr lang="en-US" sz="2800" dirty="0" smtClean="0"/>
              <a:t>(6, -4)</a:t>
            </a:r>
          </a:p>
          <a:p>
            <a:pPr marL="342900" indent="-342900">
              <a:buAutoNum type="arabicParenR"/>
            </a:pPr>
            <a:r>
              <a:rPr lang="en-US" sz="2800" dirty="0" smtClean="0"/>
              <a:t>….</a:t>
            </a:r>
          </a:p>
          <a:p>
            <a:pPr marL="342900" indent="-342900">
              <a:buAutoNum type="arabicParenR"/>
            </a:pP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304799" y="3352800"/>
            <a:ext cx="5791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Program </a:t>
            </a:r>
            <a:r>
              <a:rPr lang="en-US" sz="3200" dirty="0"/>
              <a:t>P</a:t>
            </a:r>
            <a:r>
              <a:rPr lang="en-US" sz="3200" baseline="-25000" dirty="0"/>
              <a:t>1</a:t>
            </a:r>
            <a:r>
              <a:rPr lang="en-US" sz="3200" dirty="0" smtClean="0"/>
              <a:t> to extract 7 in input</a:t>
            </a:r>
            <a:endParaRPr lang="en-US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5867400" y="4024953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(P</a:t>
            </a:r>
            <a:r>
              <a:rPr lang="en-US" sz="3600" baseline="-25000" dirty="0" smtClean="0"/>
              <a:t>1</a:t>
            </a:r>
            <a:r>
              <a:rPr lang="en-US" sz="3600" dirty="0" smtClean="0"/>
              <a:t>, 7 -&gt; 7)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0375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/>
      <p:bldP spid="15" grpId="0"/>
      <p:bldP spid="1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Synthesis Algorithm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1524000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2004.07.08  </a:t>
            </a:r>
            <a:r>
              <a:rPr lang="en-US" sz="5400" dirty="0" smtClean="0">
                <a:sym typeface="Wingdings" pitchFamily="2" charset="2"/>
              </a:rPr>
              <a:t> </a:t>
            </a:r>
            <a:endParaRPr lang="en-US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4953000" y="152400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7/8/2004</a:t>
            </a:r>
            <a:endParaRPr lang="en-US" sz="5400" dirty="0"/>
          </a:p>
        </p:txBody>
      </p:sp>
      <p:sp>
        <p:nvSpPr>
          <p:cNvPr id="6" name="Left Brace 5"/>
          <p:cNvSpPr/>
          <p:nvPr/>
        </p:nvSpPr>
        <p:spPr>
          <a:xfrm rot="16200000">
            <a:off x="4934150" y="2218730"/>
            <a:ext cx="372070" cy="457200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Curved Connector 7"/>
          <p:cNvCxnSpPr>
            <a:stCxn id="6" idx="1"/>
            <a:endCxn id="4" idx="2"/>
          </p:cNvCxnSpPr>
          <p:nvPr/>
        </p:nvCxnSpPr>
        <p:spPr>
          <a:xfrm rot="5400000" flipH="1">
            <a:off x="3743425" y="1256606"/>
            <a:ext cx="186035" cy="2567485"/>
          </a:xfrm>
          <a:prstGeom prst="curvedConnector3">
            <a:avLst>
              <a:gd name="adj1" fmla="val -145760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05000" y="1676399"/>
            <a:ext cx="838200" cy="5848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867400" y="4024953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(P</a:t>
            </a:r>
            <a:r>
              <a:rPr lang="en-US" sz="3600" baseline="-25000" dirty="0" smtClean="0"/>
              <a:t>1</a:t>
            </a:r>
            <a:r>
              <a:rPr lang="en-US" sz="3600" dirty="0" smtClean="0"/>
              <a:t>, 7 -&gt; 7)</a:t>
            </a:r>
            <a:endParaRPr lang="en-US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304799" y="3352800"/>
            <a:ext cx="5791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Program P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to extract 07 in input</a:t>
            </a:r>
            <a:endParaRPr lang="en-US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1052015" y="4024953"/>
            <a:ext cx="351998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800" dirty="0" smtClean="0"/>
              <a:t>(dot 1, dot 2)</a:t>
            </a:r>
          </a:p>
          <a:p>
            <a:pPr marL="342900" indent="-342900">
              <a:buAutoNum type="arabicParenR"/>
            </a:pPr>
            <a:r>
              <a:rPr lang="en-US" sz="2800" dirty="0" smtClean="0"/>
              <a:t>(dot 1, dot -1)</a:t>
            </a:r>
          </a:p>
          <a:p>
            <a:pPr marL="342900" indent="-342900">
              <a:buAutoNum type="arabicParenR"/>
            </a:pPr>
            <a:r>
              <a:rPr lang="en-US" sz="2800" dirty="0" smtClean="0"/>
              <a:t>(-6, -4)</a:t>
            </a:r>
          </a:p>
          <a:p>
            <a:pPr marL="342900" indent="-342900">
              <a:buAutoNum type="arabicParenR"/>
            </a:pPr>
            <a:r>
              <a:rPr lang="en-US" sz="2800" dirty="0" smtClean="0"/>
              <a:t>(-6, dot -1)</a:t>
            </a:r>
          </a:p>
          <a:p>
            <a:pPr marL="342900" indent="-342900">
              <a:buAutoNum type="arabicParenR"/>
            </a:pPr>
            <a:r>
              <a:rPr lang="en-US" sz="2800" dirty="0" smtClean="0"/>
              <a:t>(-6, dot 2)</a:t>
            </a:r>
          </a:p>
          <a:p>
            <a:pPr marL="342900" indent="-342900">
              <a:buAutoNum type="arabicParenR"/>
            </a:pPr>
            <a:r>
              <a:rPr lang="en-US" sz="2800" dirty="0" smtClean="0"/>
              <a:t>….</a:t>
            </a:r>
          </a:p>
          <a:p>
            <a:pPr marL="342900" indent="-342900">
              <a:buAutoNum type="arabicParenR"/>
            </a:pP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5867400" y="48006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(P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, 07 -&gt; 7)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1352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2" grpId="0"/>
      <p:bldP spid="16" grpId="0"/>
      <p:bldP spid="1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GenerateStr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1524000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2004.07.08  </a:t>
            </a:r>
            <a:r>
              <a:rPr lang="en-US" sz="5400" dirty="0" smtClean="0">
                <a:sym typeface="Wingdings" pitchFamily="2" charset="2"/>
              </a:rPr>
              <a:t> </a:t>
            </a:r>
            <a:endParaRPr lang="en-US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4953000" y="152400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7/8/2004</a:t>
            </a:r>
            <a:endParaRPr lang="en-US" sz="5400" dirty="0"/>
          </a:p>
        </p:txBody>
      </p:sp>
      <p:sp>
        <p:nvSpPr>
          <p:cNvPr id="6" name="Left Brace 5"/>
          <p:cNvSpPr/>
          <p:nvPr/>
        </p:nvSpPr>
        <p:spPr>
          <a:xfrm rot="16200000">
            <a:off x="4934150" y="2218730"/>
            <a:ext cx="372070" cy="457200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924869" y="28194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(P</a:t>
            </a:r>
            <a:r>
              <a:rPr lang="en-US" sz="3600" baseline="-25000" dirty="0" smtClean="0"/>
              <a:t>1</a:t>
            </a:r>
            <a:r>
              <a:rPr lang="en-US" sz="3600" dirty="0" smtClean="0"/>
              <a:t>, 7 -&gt; 7)</a:t>
            </a:r>
            <a:endParaRPr lang="en-US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3924869" y="3595047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(P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, 07 -&gt; 7)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0777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GenerateStr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1524000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2004.07.08  </a:t>
            </a:r>
            <a:r>
              <a:rPr lang="en-US" sz="5400" dirty="0" smtClean="0">
                <a:sym typeface="Wingdings" pitchFamily="2" charset="2"/>
              </a:rPr>
              <a:t> </a:t>
            </a:r>
            <a:endParaRPr lang="en-US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4953000" y="152400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7/8/2004</a:t>
            </a:r>
            <a:endParaRPr lang="en-US" sz="5400" dirty="0"/>
          </a:p>
        </p:txBody>
      </p:sp>
      <p:sp>
        <p:nvSpPr>
          <p:cNvPr id="6" name="Left Brace 5"/>
          <p:cNvSpPr/>
          <p:nvPr/>
        </p:nvSpPr>
        <p:spPr>
          <a:xfrm rot="16200000">
            <a:off x="5605165" y="2195814"/>
            <a:ext cx="372070" cy="457200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724400" y="28194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(P</a:t>
            </a:r>
            <a:r>
              <a:rPr lang="en-US" sz="3600" baseline="-25000" dirty="0"/>
              <a:t>3</a:t>
            </a:r>
            <a:r>
              <a:rPr lang="en-US" sz="3600" dirty="0" smtClean="0"/>
              <a:t>, 8 -&gt; 8)</a:t>
            </a:r>
            <a:endParaRPr lang="en-US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4648200" y="3595047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(P</a:t>
            </a:r>
            <a:r>
              <a:rPr lang="en-US" sz="3600" baseline="-25000" dirty="0"/>
              <a:t>4</a:t>
            </a:r>
            <a:r>
              <a:rPr lang="en-US" sz="3600" dirty="0" smtClean="0"/>
              <a:t>, 08 -&gt; 8)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10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Help-forums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6771042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662" y="3352800"/>
            <a:ext cx="6020138" cy="320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08" y="3140691"/>
            <a:ext cx="9100278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167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Constructing the DAG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44873" y="1371600"/>
            <a:ext cx="64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aseline="-25000" dirty="0" smtClean="0"/>
              <a:t>0</a:t>
            </a:r>
            <a:r>
              <a:rPr lang="en-US" sz="7200" dirty="0" smtClean="0"/>
              <a:t>7</a:t>
            </a:r>
            <a:r>
              <a:rPr lang="en-US" sz="4800" baseline="-25000" dirty="0" smtClean="0"/>
              <a:t>1</a:t>
            </a:r>
            <a:r>
              <a:rPr lang="en-US" sz="7200" dirty="0" smtClean="0"/>
              <a:t>/</a:t>
            </a:r>
            <a:r>
              <a:rPr lang="en-US" sz="4800" baseline="-25000" dirty="0" smtClean="0"/>
              <a:t>2</a:t>
            </a:r>
            <a:r>
              <a:rPr lang="en-US" sz="7200" dirty="0" smtClean="0"/>
              <a:t>8</a:t>
            </a:r>
            <a:r>
              <a:rPr lang="en-US" sz="4800" baseline="-25000" dirty="0" smtClean="0"/>
              <a:t>3</a:t>
            </a:r>
            <a:r>
              <a:rPr lang="en-US" sz="7200" dirty="0" smtClean="0"/>
              <a:t>/</a:t>
            </a:r>
            <a:r>
              <a:rPr lang="en-US" sz="4800" baseline="-25000" dirty="0" smtClean="0"/>
              <a:t>4</a:t>
            </a:r>
            <a:r>
              <a:rPr lang="en-US" sz="7200" dirty="0" smtClean="0"/>
              <a:t>2</a:t>
            </a:r>
            <a:r>
              <a:rPr lang="en-US" sz="4800" baseline="-25000" dirty="0" smtClean="0"/>
              <a:t>5</a:t>
            </a:r>
            <a:r>
              <a:rPr lang="en-US" sz="7200" dirty="0" smtClean="0"/>
              <a:t>0</a:t>
            </a:r>
            <a:r>
              <a:rPr lang="en-US" sz="4800" baseline="-25000" dirty="0" smtClean="0"/>
              <a:t>6</a:t>
            </a:r>
            <a:r>
              <a:rPr lang="en-US" sz="7200" dirty="0" smtClean="0"/>
              <a:t>0</a:t>
            </a:r>
            <a:r>
              <a:rPr lang="en-US" sz="4800" baseline="-25000" dirty="0" smtClean="0"/>
              <a:t>7</a:t>
            </a:r>
            <a:r>
              <a:rPr lang="en-US" sz="7200" dirty="0" smtClean="0"/>
              <a:t>4</a:t>
            </a:r>
            <a:r>
              <a:rPr lang="en-US" sz="4800" baseline="-25000" dirty="0" smtClean="0"/>
              <a:t>8</a:t>
            </a:r>
            <a:endParaRPr lang="en-US" sz="4800" baseline="-25000" dirty="0"/>
          </a:p>
        </p:txBody>
      </p:sp>
      <p:grpSp>
        <p:nvGrpSpPr>
          <p:cNvPr id="23" name="Group 22"/>
          <p:cNvGrpSpPr/>
          <p:nvPr/>
        </p:nvGrpSpPr>
        <p:grpSpPr>
          <a:xfrm>
            <a:off x="168322" y="3471080"/>
            <a:ext cx="914400" cy="914400"/>
            <a:chOff x="609600" y="3962400"/>
            <a:chExt cx="914400" cy="914400"/>
          </a:xfrm>
        </p:grpSpPr>
        <p:sp>
          <p:nvSpPr>
            <p:cNvPr id="5" name="Oval 4"/>
            <p:cNvSpPr/>
            <p:nvPr/>
          </p:nvSpPr>
          <p:spPr>
            <a:xfrm>
              <a:off x="609600" y="3962400"/>
              <a:ext cx="914400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00100" y="4034879"/>
              <a:ext cx="533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/>
                <a:t>0</a:t>
              </a:r>
              <a:endParaRPr lang="en-US" sz="44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905000" y="3441510"/>
            <a:ext cx="914400" cy="914400"/>
            <a:chOff x="2247900" y="3962400"/>
            <a:chExt cx="914400" cy="914400"/>
          </a:xfrm>
        </p:grpSpPr>
        <p:sp>
          <p:nvSpPr>
            <p:cNvPr id="7" name="Oval 6"/>
            <p:cNvSpPr/>
            <p:nvPr/>
          </p:nvSpPr>
          <p:spPr>
            <a:xfrm>
              <a:off x="2247900" y="3962400"/>
              <a:ext cx="914400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38400" y="4034879"/>
              <a:ext cx="533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/>
                <a:t>1</a:t>
              </a:r>
              <a:endParaRPr lang="en-US" sz="4400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429000" y="3429000"/>
            <a:ext cx="914400" cy="914400"/>
            <a:chOff x="3771900" y="3889921"/>
            <a:chExt cx="914400" cy="914400"/>
          </a:xfrm>
        </p:grpSpPr>
        <p:sp>
          <p:nvSpPr>
            <p:cNvPr id="9" name="Oval 8"/>
            <p:cNvSpPr/>
            <p:nvPr/>
          </p:nvSpPr>
          <p:spPr>
            <a:xfrm>
              <a:off x="3771900" y="3889921"/>
              <a:ext cx="914400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62400" y="3962400"/>
              <a:ext cx="533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/>
                <a:t>2</a:t>
              </a:r>
              <a:endParaRPr lang="en-US" sz="4400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020670" y="3398601"/>
            <a:ext cx="914400" cy="914400"/>
            <a:chOff x="5295900" y="3855801"/>
            <a:chExt cx="914400" cy="914400"/>
          </a:xfrm>
        </p:grpSpPr>
        <p:sp>
          <p:nvSpPr>
            <p:cNvPr id="11" name="Oval 10"/>
            <p:cNvSpPr/>
            <p:nvPr/>
          </p:nvSpPr>
          <p:spPr>
            <a:xfrm>
              <a:off x="5295900" y="3855801"/>
              <a:ext cx="914400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86400" y="3928280"/>
              <a:ext cx="533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/>
                <a:t>3</a:t>
              </a:r>
              <a:endParaRPr lang="en-US" sz="4400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819900" y="3405115"/>
            <a:ext cx="914400" cy="914400"/>
            <a:chOff x="6819900" y="3817442"/>
            <a:chExt cx="914400" cy="914400"/>
          </a:xfrm>
        </p:grpSpPr>
        <p:sp>
          <p:nvSpPr>
            <p:cNvPr id="13" name="Oval 12"/>
            <p:cNvSpPr/>
            <p:nvPr/>
          </p:nvSpPr>
          <p:spPr>
            <a:xfrm>
              <a:off x="6819900" y="3817442"/>
              <a:ext cx="914400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010400" y="3889921"/>
              <a:ext cx="533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/>
                <a:t>4</a:t>
              </a:r>
              <a:endParaRPr lang="en-US" sz="4400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010400" y="4963545"/>
            <a:ext cx="914400" cy="914400"/>
            <a:chOff x="7086600" y="5036024"/>
            <a:chExt cx="914400" cy="914400"/>
          </a:xfrm>
        </p:grpSpPr>
        <p:sp>
          <p:nvSpPr>
            <p:cNvPr id="15" name="Oval 14"/>
            <p:cNvSpPr/>
            <p:nvPr/>
          </p:nvSpPr>
          <p:spPr>
            <a:xfrm>
              <a:off x="7086600" y="5036024"/>
              <a:ext cx="914400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277100" y="5108503"/>
              <a:ext cx="533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/>
                <a:t>5</a:t>
              </a:r>
              <a:endParaRPr lang="en-US" sz="4400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334000" y="5105400"/>
            <a:ext cx="914400" cy="914400"/>
            <a:chOff x="5074124" y="5420745"/>
            <a:chExt cx="914400" cy="914400"/>
          </a:xfrm>
        </p:grpSpPr>
        <p:sp>
          <p:nvSpPr>
            <p:cNvPr id="17" name="Oval 16"/>
            <p:cNvSpPr/>
            <p:nvPr/>
          </p:nvSpPr>
          <p:spPr>
            <a:xfrm>
              <a:off x="5074124" y="5420745"/>
              <a:ext cx="914400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264624" y="5493224"/>
              <a:ext cx="533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/>
                <a:t>6</a:t>
              </a:r>
              <a:endParaRPr lang="en-US" sz="4400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581400" y="5181600"/>
            <a:ext cx="914400" cy="914400"/>
            <a:chOff x="2673824" y="5642521"/>
            <a:chExt cx="914400" cy="914400"/>
          </a:xfrm>
        </p:grpSpPr>
        <p:sp>
          <p:nvSpPr>
            <p:cNvPr id="19" name="Oval 18"/>
            <p:cNvSpPr/>
            <p:nvPr/>
          </p:nvSpPr>
          <p:spPr>
            <a:xfrm>
              <a:off x="2673824" y="5642521"/>
              <a:ext cx="914400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864324" y="5715000"/>
              <a:ext cx="533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/>
                <a:t>7</a:t>
              </a:r>
              <a:endParaRPr lang="en-US" sz="4400" dirty="0"/>
            </a:p>
          </p:txBody>
        </p:sp>
      </p:grpSp>
      <p:cxnSp>
        <p:nvCxnSpPr>
          <p:cNvPr id="33" name="Straight Arrow Connector 32"/>
          <p:cNvCxnSpPr>
            <a:stCxn id="5" idx="6"/>
            <a:endCxn id="7" idx="2"/>
          </p:cNvCxnSpPr>
          <p:nvPr/>
        </p:nvCxnSpPr>
        <p:spPr>
          <a:xfrm flipV="1">
            <a:off x="1082722" y="3898710"/>
            <a:ext cx="822278" cy="2957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16022" y="3220449"/>
            <a:ext cx="1279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(P</a:t>
            </a:r>
            <a:r>
              <a:rPr lang="en-US" baseline="-25000" dirty="0" smtClean="0"/>
              <a:t>1</a:t>
            </a:r>
            <a:r>
              <a:rPr lang="en-US" dirty="0" smtClean="0"/>
              <a:t>, 7 -&gt; 7)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59725" y="4278765"/>
            <a:ext cx="1529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(P</a:t>
            </a:r>
            <a:r>
              <a:rPr lang="en-US" baseline="-25000" dirty="0" smtClean="0"/>
              <a:t>2</a:t>
            </a:r>
            <a:r>
              <a:rPr lang="en-US" dirty="0" smtClean="0"/>
              <a:t>, 07 -&gt; 7)</a:t>
            </a:r>
            <a:endParaRPr lang="en-US" dirty="0"/>
          </a:p>
        </p:txBody>
      </p:sp>
      <p:cxnSp>
        <p:nvCxnSpPr>
          <p:cNvPr id="36" name="Straight Arrow Connector 35"/>
          <p:cNvCxnSpPr>
            <a:stCxn id="7" idx="6"/>
            <a:endCxn id="9" idx="2"/>
          </p:cNvCxnSpPr>
          <p:nvPr/>
        </p:nvCxnSpPr>
        <p:spPr>
          <a:xfrm flipV="1">
            <a:off x="2819400" y="3886200"/>
            <a:ext cx="609600" cy="1251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9" idx="6"/>
            <a:endCxn id="11" idx="2"/>
          </p:cNvCxnSpPr>
          <p:nvPr/>
        </p:nvCxnSpPr>
        <p:spPr>
          <a:xfrm flipV="1">
            <a:off x="4343400" y="3855801"/>
            <a:ext cx="677270" cy="3039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1" idx="6"/>
            <a:endCxn id="13" idx="2"/>
          </p:cNvCxnSpPr>
          <p:nvPr/>
        </p:nvCxnSpPr>
        <p:spPr>
          <a:xfrm>
            <a:off x="5935070" y="3855801"/>
            <a:ext cx="884830" cy="651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3" idx="4"/>
            <a:endCxn id="15" idx="0"/>
          </p:cNvCxnSpPr>
          <p:nvPr/>
        </p:nvCxnSpPr>
        <p:spPr>
          <a:xfrm>
            <a:off x="7277100" y="4319515"/>
            <a:ext cx="190500" cy="64403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5" idx="2"/>
            <a:endCxn id="17" idx="6"/>
          </p:cNvCxnSpPr>
          <p:nvPr/>
        </p:nvCxnSpPr>
        <p:spPr>
          <a:xfrm flipH="1">
            <a:off x="6248400" y="5420745"/>
            <a:ext cx="762000" cy="14185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17" idx="2"/>
            <a:endCxn id="19" idx="6"/>
          </p:cNvCxnSpPr>
          <p:nvPr/>
        </p:nvCxnSpPr>
        <p:spPr>
          <a:xfrm flipH="1">
            <a:off x="4495800" y="5562600"/>
            <a:ext cx="838200" cy="76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19" idx="2"/>
            <a:endCxn id="58" idx="6"/>
          </p:cNvCxnSpPr>
          <p:nvPr/>
        </p:nvCxnSpPr>
        <p:spPr>
          <a:xfrm flipH="1">
            <a:off x="2743200" y="5638800"/>
            <a:ext cx="838200" cy="7247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/>
          <p:cNvGrpSpPr/>
          <p:nvPr/>
        </p:nvGrpSpPr>
        <p:grpSpPr>
          <a:xfrm>
            <a:off x="1676400" y="5177879"/>
            <a:ext cx="1066800" cy="1066800"/>
            <a:chOff x="1676400" y="5177879"/>
            <a:chExt cx="1066800" cy="1066800"/>
          </a:xfrm>
        </p:grpSpPr>
        <p:grpSp>
          <p:nvGrpSpPr>
            <p:cNvPr id="31" name="Group 30"/>
            <p:cNvGrpSpPr/>
            <p:nvPr/>
          </p:nvGrpSpPr>
          <p:grpSpPr>
            <a:xfrm>
              <a:off x="1752600" y="5257800"/>
              <a:ext cx="914400" cy="914400"/>
              <a:chOff x="762000" y="5570041"/>
              <a:chExt cx="914400" cy="914400"/>
            </a:xfrm>
          </p:grpSpPr>
          <p:sp>
            <p:nvSpPr>
              <p:cNvPr id="21" name="Oval 20"/>
              <p:cNvSpPr/>
              <p:nvPr/>
            </p:nvSpPr>
            <p:spPr>
              <a:xfrm>
                <a:off x="762000" y="5570041"/>
                <a:ext cx="914400" cy="914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952500" y="5642520"/>
                <a:ext cx="5334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/>
                  <a:t>8</a:t>
                </a:r>
                <a:endParaRPr lang="en-US" sz="4400" dirty="0"/>
              </a:p>
            </p:txBody>
          </p:sp>
        </p:grpSp>
        <p:sp>
          <p:nvSpPr>
            <p:cNvPr id="58" name="Oval 57"/>
            <p:cNvSpPr/>
            <p:nvPr/>
          </p:nvSpPr>
          <p:spPr>
            <a:xfrm>
              <a:off x="1676400" y="5177879"/>
              <a:ext cx="1066800" cy="10668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0" name="Straight Arrow Connector 59"/>
          <p:cNvCxnSpPr>
            <a:endCxn id="5" idx="0"/>
          </p:cNvCxnSpPr>
          <p:nvPr/>
        </p:nvCxnSpPr>
        <p:spPr>
          <a:xfrm>
            <a:off x="358822" y="2895600"/>
            <a:ext cx="266700" cy="57548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urved Connector 63"/>
          <p:cNvCxnSpPr>
            <a:stCxn id="13" idx="6"/>
            <a:endCxn id="58" idx="5"/>
          </p:cNvCxnSpPr>
          <p:nvPr/>
        </p:nvCxnSpPr>
        <p:spPr>
          <a:xfrm flipH="1">
            <a:off x="2586971" y="3862315"/>
            <a:ext cx="5147329" cy="2226135"/>
          </a:xfrm>
          <a:prstGeom prst="curvedConnector4">
            <a:avLst>
              <a:gd name="adj1" fmla="val -19819"/>
              <a:gd name="adj2" fmla="val 124031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97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DAG intersection</a:t>
            </a:r>
          </a:p>
          <a:p>
            <a:endParaRPr lang="en-US" dirty="0"/>
          </a:p>
          <a:p>
            <a:r>
              <a:rPr lang="en-US" dirty="0" smtClean="0"/>
              <a:t>Edge-wise program intersection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05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248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Benchmarks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50 benchmark problems</a:t>
            </a:r>
          </a:p>
          <a:p>
            <a:pPr lvl="1"/>
            <a:r>
              <a:rPr lang="en-US" dirty="0" smtClean="0"/>
              <a:t>Help forums</a:t>
            </a:r>
          </a:p>
          <a:p>
            <a:pPr lvl="1"/>
            <a:r>
              <a:rPr lang="en-US" dirty="0" smtClean="0"/>
              <a:t>Excel product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75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of I/O examples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1851681"/>
              </p:ext>
            </p:extLst>
          </p:nvPr>
        </p:nvGraphicFramePr>
        <p:xfrm>
          <a:off x="2438400" y="2209800"/>
          <a:ext cx="4229100" cy="3852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623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8762819"/>
              </p:ext>
            </p:extLst>
          </p:nvPr>
        </p:nvGraphicFramePr>
        <p:xfrm>
          <a:off x="1143000" y="1905000"/>
          <a:ext cx="6553200" cy="3938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850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 smtClean="0"/>
              <a:t>String Transformations [</a:t>
            </a:r>
            <a:r>
              <a:rPr lang="en-US" dirty="0" err="1" smtClean="0"/>
              <a:t>Gulwani</a:t>
            </a:r>
            <a:r>
              <a:rPr lang="en-US" dirty="0" smtClean="0"/>
              <a:t> POPL11]</a:t>
            </a:r>
          </a:p>
          <a:p>
            <a:endParaRPr lang="en-US" dirty="0"/>
          </a:p>
          <a:p>
            <a:r>
              <a:rPr lang="en-US" dirty="0" smtClean="0"/>
              <a:t>Table Transformations [</a:t>
            </a:r>
            <a:r>
              <a:rPr lang="en-US" dirty="0" err="1" smtClean="0"/>
              <a:t>Singh,Gulwani</a:t>
            </a:r>
            <a:r>
              <a:rPr lang="en-US" dirty="0" smtClean="0"/>
              <a:t> VLDB12]</a:t>
            </a:r>
          </a:p>
          <a:p>
            <a:endParaRPr lang="en-US" dirty="0"/>
          </a:p>
          <a:p>
            <a:r>
              <a:rPr lang="en-US" dirty="0" smtClean="0"/>
              <a:t>Spreadsheet Data Manipulation using Examples[</a:t>
            </a:r>
            <a:r>
              <a:rPr lang="en-US" dirty="0" err="1" smtClean="0"/>
              <a:t>Gulwani</a:t>
            </a:r>
            <a:r>
              <a:rPr lang="en-US" dirty="0" smtClean="0"/>
              <a:t>, Harris, Singh CACM 2012]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29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Transformation Language</a:t>
            </a:r>
          </a:p>
          <a:p>
            <a:pPr lvl="1"/>
            <a:r>
              <a:rPr lang="en-US" dirty="0" smtClean="0"/>
              <a:t>Synthesis algorithm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String + Number Transformations</a:t>
            </a:r>
            <a:endParaRPr lang="en-US" dirty="0" smtClean="0"/>
          </a:p>
          <a:p>
            <a:pPr lvl="1"/>
            <a:r>
              <a:rPr lang="en-US" dirty="0" smtClean="0"/>
              <a:t>Combined Synthesis algorithm</a:t>
            </a:r>
          </a:p>
        </p:txBody>
      </p:sp>
    </p:spTree>
    <p:extLst>
      <p:ext uri="{BB962C8B-B14F-4D97-AF65-F5344CB8AC3E}">
        <p14:creationId xmlns:p14="http://schemas.microsoft.com/office/powerpoint/2010/main" val="1981112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Thanks!</a:t>
            </a:r>
            <a:endParaRPr lang="en-US" dirty="0"/>
          </a:p>
        </p:txBody>
      </p:sp>
      <p:sp>
        <p:nvSpPr>
          <p:cNvPr id="5" name="Isosceles Triangle 4"/>
          <p:cNvSpPr/>
          <p:nvPr/>
        </p:nvSpPr>
        <p:spPr>
          <a:xfrm>
            <a:off x="1159389" y="2092362"/>
            <a:ext cx="6781800" cy="3276874"/>
          </a:xfrm>
          <a:prstGeom prst="triangle">
            <a:avLst/>
          </a:prstGeom>
          <a:ln w="28575">
            <a:solidFill>
              <a:srgbClr val="FF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7" name="Text Box 16"/>
          <p:cNvSpPr txBox="1"/>
          <p:nvPr/>
        </p:nvSpPr>
        <p:spPr>
          <a:xfrm>
            <a:off x="3476598" y="4458600"/>
            <a:ext cx="2112207" cy="646800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2800" b="1" dirty="0" smtClean="0">
                <a:effectLst/>
                <a:ea typeface="Calibri"/>
                <a:cs typeface="Times New Roman"/>
              </a:rPr>
              <a:t>End-Users</a:t>
            </a:r>
            <a:endParaRPr lang="en-US" sz="2800" b="1" dirty="0">
              <a:effectLst/>
              <a:ea typeface="Calibri"/>
              <a:cs typeface="Times New Roman"/>
            </a:endParaRPr>
          </a:p>
        </p:txBody>
      </p:sp>
      <p:sp>
        <p:nvSpPr>
          <p:cNvPr id="8" name="Text Box 10"/>
          <p:cNvSpPr txBox="1"/>
          <p:nvPr/>
        </p:nvSpPr>
        <p:spPr>
          <a:xfrm>
            <a:off x="4023993" y="2619362"/>
            <a:ext cx="954652" cy="594092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Algorithm </a:t>
            </a:r>
          </a:p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Designers</a:t>
            </a:r>
            <a:endParaRPr lang="en-US" sz="1300" dirty="0">
              <a:effectLst/>
              <a:ea typeface="Calibri"/>
              <a:cs typeface="Times New Roman"/>
            </a:endParaRPr>
          </a:p>
        </p:txBody>
      </p:sp>
      <p:sp>
        <p:nvSpPr>
          <p:cNvPr id="9" name="Text Box 10"/>
          <p:cNvSpPr txBox="1"/>
          <p:nvPr/>
        </p:nvSpPr>
        <p:spPr>
          <a:xfrm>
            <a:off x="3326419" y="3449335"/>
            <a:ext cx="2491161" cy="562927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ea typeface="Calibri"/>
                <a:cs typeface="Times New Roman"/>
              </a:rPr>
              <a:t>Software Developers</a:t>
            </a:r>
            <a:endParaRPr lang="en-US" sz="1800" dirty="0">
              <a:effectLst/>
              <a:ea typeface="Calibri"/>
              <a:cs typeface="Times New Roman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3493262" y="3129634"/>
            <a:ext cx="2112207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590800" y="3999752"/>
            <a:ext cx="3886200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159389" y="2618354"/>
            <a:ext cx="167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CAV</a:t>
            </a:r>
            <a:endParaRPr lang="en-US" sz="4400" dirty="0"/>
          </a:p>
        </p:txBody>
      </p:sp>
      <p:sp>
        <p:nvSpPr>
          <p:cNvPr id="27" name="Right Arrow 26"/>
          <p:cNvSpPr/>
          <p:nvPr/>
        </p:nvSpPr>
        <p:spPr>
          <a:xfrm>
            <a:off x="2475931" y="2832588"/>
            <a:ext cx="609600" cy="2970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2819400" y="5867400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Large potential</a:t>
            </a:r>
            <a:endParaRPr lang="en-US" sz="4000" dirty="0"/>
          </a:p>
        </p:txBody>
      </p:sp>
      <p:sp>
        <p:nvSpPr>
          <p:cNvPr id="29" name="Up Arrow 28"/>
          <p:cNvSpPr/>
          <p:nvPr/>
        </p:nvSpPr>
        <p:spPr>
          <a:xfrm>
            <a:off x="4191000" y="5486400"/>
            <a:ext cx="310319" cy="381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39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  <p:bldP spid="27" grpId="0" animBg="1"/>
      <p:bldP spid="28" grpId="0"/>
      <p:bldP spid="2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Questions &amp; Comments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038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Excel Help-forums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5486400" cy="5559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453" y="2057400"/>
            <a:ext cx="4829747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886200"/>
            <a:ext cx="6573789" cy="63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453" y="4724400"/>
            <a:ext cx="4946505" cy="108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64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11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Format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7103853"/>
              </p:ext>
            </p:extLst>
          </p:nvPr>
        </p:nvGraphicFramePr>
        <p:xfrm>
          <a:off x="2441634" y="2209800"/>
          <a:ext cx="4191000" cy="167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5500"/>
                <a:gridCol w="2095500"/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123.4567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123.46</a:t>
                      </a:r>
                      <a:endParaRPr lang="en-US" sz="3200" b="1" dirty="0"/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326343" y="4532530"/>
            <a:ext cx="4447308" cy="1332131"/>
            <a:chOff x="4693486" y="2209800"/>
            <a:chExt cx="4447308" cy="13321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4693486" y="2209800"/>
                  <a:ext cx="444730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𝛼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=0, 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𝛽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=2, 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𝛾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=0)</m:t>
                        </m:r>
                      </m:oMath>
                    </m:oMathPara>
                  </a14:m>
                  <a:endParaRPr lang="en-US" sz="36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3486" y="2209800"/>
                  <a:ext cx="4447308" cy="64633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5693486" y="2895600"/>
                  <a:ext cx="2331087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0" dirty="0" smtClean="0">
                      <a:solidFill>
                        <a:srgbClr val="FF0000"/>
                      </a:solidFill>
                    </a:rPr>
                    <a:t>.</a:t>
                  </a:r>
                  <a:r>
                    <a:rPr lang="en-US" sz="3600" b="1" dirty="0" smtClean="0">
                      <a:solidFill>
                        <a:srgbClr val="FF0000"/>
                      </a:solidFill>
                    </a:rPr>
                    <a:t>N</a:t>
                  </a:r>
                  <a:r>
                    <a:rPr lang="en-US" sz="2800" b="1" dirty="0" smtClean="0">
                      <a:solidFill>
                        <a:srgbClr val="FF0000"/>
                      </a:solidFill>
                    </a:rPr>
                    <a:t>ET</a:t>
                  </a:r>
                  <a:r>
                    <a:rPr lang="en-US" sz="3600" b="0" dirty="0" smtClean="0">
                      <a:solidFill>
                        <a:srgbClr val="FF0000"/>
                      </a:solidFill>
                    </a:rPr>
                    <a:t> : </a:t>
                  </a:r>
                  <a14:m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0.##</m:t>
                      </m:r>
                    </m:oMath>
                  </a14:m>
                  <a:endParaRPr lang="en-US" sz="36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3486" y="2895600"/>
                  <a:ext cx="2331087" cy="64633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8115" t="-14151" b="-349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310298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Format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9687747"/>
              </p:ext>
            </p:extLst>
          </p:nvPr>
        </p:nvGraphicFramePr>
        <p:xfrm>
          <a:off x="2441634" y="2209800"/>
          <a:ext cx="4191000" cy="167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5500"/>
                <a:gridCol w="2095500"/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123.4567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123.46</a:t>
                      </a:r>
                      <a:endParaRPr lang="en-US" sz="3200" b="1" dirty="0"/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123.4_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326343" y="4532530"/>
            <a:ext cx="4447308" cy="1332131"/>
            <a:chOff x="4693486" y="2209800"/>
            <a:chExt cx="4447308" cy="13321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4693486" y="2209800"/>
                  <a:ext cx="444730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𝛼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=0, 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𝛽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=2, 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𝛾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=2)</m:t>
                        </m:r>
                      </m:oMath>
                    </m:oMathPara>
                  </a14:m>
                  <a:endParaRPr lang="en-US" sz="36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3486" y="2209800"/>
                  <a:ext cx="4447308" cy="64633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5693486" y="2895600"/>
                  <a:ext cx="2228495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0" dirty="0" smtClean="0">
                      <a:solidFill>
                        <a:srgbClr val="FF0000"/>
                      </a:solidFill>
                    </a:rPr>
                    <a:t>.</a:t>
                  </a:r>
                  <a:r>
                    <a:rPr lang="en-US" sz="3600" b="1" dirty="0" smtClean="0">
                      <a:solidFill>
                        <a:srgbClr val="FF0000"/>
                      </a:solidFill>
                    </a:rPr>
                    <a:t>N</a:t>
                  </a:r>
                  <a:r>
                    <a:rPr lang="en-US" sz="2800" b="1" dirty="0" smtClean="0">
                      <a:solidFill>
                        <a:srgbClr val="FF0000"/>
                      </a:solidFill>
                    </a:rPr>
                    <a:t>ET</a:t>
                  </a:r>
                  <a:r>
                    <a:rPr lang="en-US" sz="3600" b="0" dirty="0" smtClean="0">
                      <a:solidFill>
                        <a:srgbClr val="FF0000"/>
                      </a:solidFill>
                    </a:rPr>
                    <a:t> : </a:t>
                  </a:r>
                  <a14:m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0.??</m:t>
                      </m:r>
                    </m:oMath>
                  </a14:m>
                  <a:endParaRPr lang="en-US" sz="36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3486" y="2895600"/>
                  <a:ext cx="2228495" cy="64633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8493" t="-14151" b="-349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9616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166127"/>
              </p:ext>
            </p:extLst>
          </p:nvPr>
        </p:nvGraphicFramePr>
        <p:xfrm>
          <a:off x="762000" y="3352800"/>
          <a:ext cx="1752600" cy="1143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6300"/>
                <a:gridCol w="876300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710587"/>
              </p:ext>
            </p:extLst>
          </p:nvPr>
        </p:nvGraphicFramePr>
        <p:xfrm>
          <a:off x="3505200" y="3352800"/>
          <a:ext cx="1752600" cy="1143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6300"/>
                <a:gridCol w="876300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</a:t>
                      </a:r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8924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Help-forums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8725743" cy="483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68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Format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2150207"/>
              </p:ext>
            </p:extLst>
          </p:nvPr>
        </p:nvGraphicFramePr>
        <p:xfrm>
          <a:off x="2441634" y="2514600"/>
          <a:ext cx="4191000" cy="167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5500"/>
                <a:gridCol w="2095500"/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123.4567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123.46</a:t>
                      </a:r>
                      <a:endParaRPr lang="en-US" sz="3200" b="1" dirty="0"/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326343" y="4532530"/>
            <a:ext cx="4447308" cy="1332131"/>
            <a:chOff x="4693486" y="2209800"/>
            <a:chExt cx="4447308" cy="13321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4693486" y="2209800"/>
                  <a:ext cx="444730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𝛼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=0, 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𝛽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=2, 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𝛾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=0)</m:t>
                        </m:r>
                      </m:oMath>
                    </m:oMathPara>
                  </a14:m>
                  <a:endParaRPr lang="en-US" sz="36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3486" y="2209800"/>
                  <a:ext cx="4447308" cy="64633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5693486" y="2895600"/>
                  <a:ext cx="2331087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0" dirty="0" smtClean="0">
                      <a:solidFill>
                        <a:srgbClr val="FF0000"/>
                      </a:solidFill>
                    </a:rPr>
                    <a:t>.</a:t>
                  </a:r>
                  <a:r>
                    <a:rPr lang="en-US" sz="3600" b="1" dirty="0" smtClean="0">
                      <a:solidFill>
                        <a:srgbClr val="FF0000"/>
                      </a:solidFill>
                    </a:rPr>
                    <a:t>N</a:t>
                  </a:r>
                  <a:r>
                    <a:rPr lang="en-US" sz="2800" b="1" dirty="0" smtClean="0">
                      <a:solidFill>
                        <a:srgbClr val="FF0000"/>
                      </a:solidFill>
                    </a:rPr>
                    <a:t>ET</a:t>
                  </a:r>
                  <a:r>
                    <a:rPr lang="en-US" sz="3600" b="0" dirty="0" smtClean="0">
                      <a:solidFill>
                        <a:srgbClr val="FF0000"/>
                      </a:solidFill>
                    </a:rPr>
                    <a:t> : </a:t>
                  </a:r>
                  <a14:m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0.##</m:t>
                      </m:r>
                    </m:oMath>
                  </a14:m>
                  <a:endParaRPr lang="en-US" sz="36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3486" y="2895600"/>
                  <a:ext cx="2331087" cy="64633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8115" t="-14151" b="-349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" name="TextBox 19"/>
          <p:cNvSpPr txBox="1"/>
          <p:nvPr/>
        </p:nvSpPr>
        <p:spPr>
          <a:xfrm>
            <a:off x="2176152" y="1524000"/>
            <a:ext cx="50556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At most 2 decimal places</a:t>
            </a:r>
            <a:endParaRPr lang="en-US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854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Format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1237096"/>
              </p:ext>
            </p:extLst>
          </p:nvPr>
        </p:nvGraphicFramePr>
        <p:xfrm>
          <a:off x="2441634" y="2514600"/>
          <a:ext cx="4191000" cy="167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5500"/>
                <a:gridCol w="2095500"/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123.4567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123.46</a:t>
                      </a:r>
                      <a:endParaRPr lang="en-US" sz="3200" b="1" dirty="0"/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123.4_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326343" y="4532530"/>
            <a:ext cx="4447308" cy="1332131"/>
            <a:chOff x="4693486" y="2209800"/>
            <a:chExt cx="4447308" cy="13321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4693486" y="2209800"/>
                  <a:ext cx="444730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𝛼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=0, 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𝛽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=2, 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𝛾</m:t>
                        </m:r>
                        <m:r>
                          <a:rPr lang="en-US" sz="3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=2)</m:t>
                        </m:r>
                      </m:oMath>
                    </m:oMathPara>
                  </a14:m>
                  <a:endParaRPr lang="en-US" sz="36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3486" y="2209800"/>
                  <a:ext cx="4447308" cy="64633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5693486" y="2895600"/>
                  <a:ext cx="2228495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0" dirty="0" smtClean="0">
                      <a:solidFill>
                        <a:srgbClr val="FF0000"/>
                      </a:solidFill>
                    </a:rPr>
                    <a:t>.</a:t>
                  </a:r>
                  <a:r>
                    <a:rPr lang="en-US" sz="3600" b="1" dirty="0" smtClean="0">
                      <a:solidFill>
                        <a:srgbClr val="FF0000"/>
                      </a:solidFill>
                    </a:rPr>
                    <a:t>N</a:t>
                  </a:r>
                  <a:r>
                    <a:rPr lang="en-US" sz="2800" b="1" dirty="0" smtClean="0">
                      <a:solidFill>
                        <a:srgbClr val="FF0000"/>
                      </a:solidFill>
                    </a:rPr>
                    <a:t>ET</a:t>
                  </a:r>
                  <a:r>
                    <a:rPr lang="en-US" sz="3600" b="0" dirty="0" smtClean="0">
                      <a:solidFill>
                        <a:srgbClr val="FF0000"/>
                      </a:solidFill>
                    </a:rPr>
                    <a:t> : </a:t>
                  </a:r>
                  <a14:m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0.??</m:t>
                      </m:r>
                    </m:oMath>
                  </a14:m>
                  <a:endParaRPr lang="en-US" sz="36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3486" y="2895600"/>
                  <a:ext cx="2228495" cy="64633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8493" t="-14151" b="-349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" name="TextBox 19"/>
          <p:cNvSpPr txBox="1"/>
          <p:nvPr/>
        </p:nvSpPr>
        <p:spPr>
          <a:xfrm>
            <a:off x="1098934" y="1524000"/>
            <a:ext cx="6946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Exactly 2 decimal places with space</a:t>
            </a:r>
            <a:endParaRPr lang="en-US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796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Excel Help-forums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2" y="1371600"/>
            <a:ext cx="8929048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87297"/>
            <a:ext cx="6498951" cy="1295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1" y="2596344"/>
            <a:ext cx="4526845" cy="1137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3782704"/>
            <a:ext cx="5077711" cy="269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563362"/>
            <a:ext cx="3186380" cy="1442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182" y="5307431"/>
            <a:ext cx="7132418" cy="147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228599" y="5129852"/>
            <a:ext cx="1905001" cy="3565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09800" y="4724400"/>
            <a:ext cx="27794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upper 45 or 95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653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 from Help-forums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Input-Output Examples </a:t>
            </a:r>
          </a:p>
          <a:p>
            <a:pPr lvl="1"/>
            <a:r>
              <a:rPr lang="en-US" dirty="0" smtClean="0"/>
              <a:t>Specification mechanism</a:t>
            </a:r>
          </a:p>
          <a:p>
            <a:endParaRPr lang="en-US" dirty="0"/>
          </a:p>
          <a:p>
            <a:r>
              <a:rPr lang="en-US" dirty="0" smtClean="0"/>
              <a:t>Additional inputs for removing ambiguity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47244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Excel add-in with same interface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91713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Talk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Number </a:t>
            </a:r>
            <a:r>
              <a:rPr lang="en-US" dirty="0" smtClean="0"/>
              <a:t>Transformation Language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Synthesis Algorithm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String &amp; Number </a:t>
            </a:r>
            <a:r>
              <a:rPr lang="en-US" dirty="0" smtClean="0"/>
              <a:t>Language Combination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Synthesis Algorithm for </a:t>
            </a:r>
            <a:r>
              <a:rPr lang="en-US" dirty="0" smtClean="0"/>
              <a:t>Combination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Experiments</a:t>
            </a:r>
            <a:endParaRPr lang="en-US" dirty="0" smtClean="0"/>
          </a:p>
          <a:p>
            <a:pPr marL="1314450" lvl="2" indent="-51435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13218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Generic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Expression Language L</a:t>
            </a:r>
          </a:p>
          <a:p>
            <a:pPr lvl="1"/>
            <a:r>
              <a:rPr lang="en-US" dirty="0" smtClean="0"/>
              <a:t>Expressive and succinct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Efficient Data structures for set of expressions</a:t>
            </a:r>
          </a:p>
          <a:p>
            <a:pPr lvl="1"/>
            <a:r>
              <a:rPr lang="en-US" dirty="0" smtClean="0"/>
              <a:t>Version-space algebra</a:t>
            </a:r>
          </a:p>
          <a:p>
            <a:pPr lvl="1"/>
            <a:endParaRPr lang="en-US" dirty="0" smtClean="0"/>
          </a:p>
          <a:p>
            <a:r>
              <a:rPr lang="en-US" b="1" dirty="0" err="1" smtClean="0"/>
              <a:t>GenerateStr</a:t>
            </a:r>
            <a:r>
              <a:rPr lang="en-US" b="1" dirty="0" smtClean="0"/>
              <a:t> </a:t>
            </a:r>
          </a:p>
          <a:p>
            <a:pPr lvl="1"/>
            <a:r>
              <a:rPr lang="en-US" dirty="0" smtClean="0"/>
              <a:t>All sets of expressions from I-O example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Intersect</a:t>
            </a:r>
          </a:p>
          <a:p>
            <a:pPr lvl="1"/>
            <a:r>
              <a:rPr lang="en-US" dirty="0" smtClean="0"/>
              <a:t>Intersect two sets of expressions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108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Segoe UI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2897</TotalTime>
  <Words>1064</Words>
  <Application>Microsoft Office PowerPoint</Application>
  <PresentationFormat>On-screen Show (4:3)</PresentationFormat>
  <Paragraphs>309</Paragraphs>
  <Slides>56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Synthesizing Number Transformations from  Input-Output Examples </vt:lpstr>
      <vt:lpstr>Number</vt:lpstr>
      <vt:lpstr>Help-forums</vt:lpstr>
      <vt:lpstr>Help-forums</vt:lpstr>
      <vt:lpstr>Excel Help-forums</vt:lpstr>
      <vt:lpstr>Excel Help-forums</vt:lpstr>
      <vt:lpstr>Observations from Help-forums</vt:lpstr>
      <vt:lpstr>Talk Outline</vt:lpstr>
      <vt:lpstr>Generic Framework</vt:lpstr>
      <vt:lpstr>Number Transformations</vt:lpstr>
      <vt:lpstr>Number Transformation Language</vt:lpstr>
      <vt:lpstr>Number Transformation Language</vt:lpstr>
      <vt:lpstr>Number Transformation Language</vt:lpstr>
      <vt:lpstr>Format String η=(α,β, γ)</vt:lpstr>
      <vt:lpstr>Number Format</vt:lpstr>
      <vt:lpstr>Semantics</vt:lpstr>
      <vt:lpstr>GenerateStr</vt:lpstr>
      <vt:lpstr>Intersect</vt:lpstr>
      <vt:lpstr>Extension to Integer parts</vt:lpstr>
      <vt:lpstr>Rounding Numbers (z, δ, m)</vt:lpstr>
      <vt:lpstr>Round Format</vt:lpstr>
      <vt:lpstr>GenerateStr</vt:lpstr>
      <vt:lpstr>Intersect</vt:lpstr>
      <vt:lpstr>Intersect</vt:lpstr>
      <vt:lpstr>Intersect</vt:lpstr>
      <vt:lpstr>Intersect</vt:lpstr>
      <vt:lpstr>Intersect</vt:lpstr>
      <vt:lpstr>Intersect</vt:lpstr>
      <vt:lpstr>Intersect</vt:lpstr>
      <vt:lpstr>GenerateStr</vt:lpstr>
      <vt:lpstr>Intersect</vt:lpstr>
      <vt:lpstr>Combining String and Number Transformations</vt:lpstr>
      <vt:lpstr>String Language [GulwaniPOPL11]</vt:lpstr>
      <vt:lpstr>Combined Language</vt:lpstr>
      <vt:lpstr>PowerPoint Presentation</vt:lpstr>
      <vt:lpstr>Synthesis Algorithm</vt:lpstr>
      <vt:lpstr>Synthesis Algorithm</vt:lpstr>
      <vt:lpstr>GenerateStr</vt:lpstr>
      <vt:lpstr>GenerateStr</vt:lpstr>
      <vt:lpstr>Constructing the DAG</vt:lpstr>
      <vt:lpstr>Intersection</vt:lpstr>
      <vt:lpstr>Experiments</vt:lpstr>
      <vt:lpstr>Benchmarks</vt:lpstr>
      <vt:lpstr>Number of I/O examples</vt:lpstr>
      <vt:lpstr>Performance</vt:lpstr>
      <vt:lpstr>Related work</vt:lpstr>
      <vt:lpstr>Conclusion</vt:lpstr>
      <vt:lpstr>Thanks!</vt:lpstr>
      <vt:lpstr>Questions &amp; Comments</vt:lpstr>
      <vt:lpstr>Backup slides</vt:lpstr>
      <vt:lpstr>Number Format</vt:lpstr>
      <vt:lpstr>Number Format</vt:lpstr>
      <vt:lpstr>PowerPoint Presentation</vt:lpstr>
      <vt:lpstr>Help-forums</vt:lpstr>
      <vt:lpstr>Number Format</vt:lpstr>
      <vt:lpstr>Number Format</vt:lpstr>
    </vt:vector>
  </TitlesOfParts>
  <Company>MIT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 String Transformations Using Input-Output examples</dc:title>
  <dc:creator>rishabh</dc:creator>
  <cp:lastModifiedBy>rishabh</cp:lastModifiedBy>
  <cp:revision>199</cp:revision>
  <dcterms:created xsi:type="dcterms:W3CDTF">2011-08-17T16:52:59Z</dcterms:created>
  <dcterms:modified xsi:type="dcterms:W3CDTF">2012-07-13T19:29:35Z</dcterms:modified>
</cp:coreProperties>
</file>