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64" r:id="rId4"/>
  </p:sldMasterIdLst>
  <p:handoutMasterIdLst>
    <p:handoutMasterId r:id="rId38"/>
  </p:handoutMasterIdLst>
  <p:sldIdLst>
    <p:sldId id="256" r:id="rId5"/>
    <p:sldId id="257" r:id="rId6"/>
    <p:sldId id="258" r:id="rId7"/>
    <p:sldId id="259" r:id="rId8"/>
    <p:sldId id="260" r:id="rId9"/>
    <p:sldId id="263" r:id="rId10"/>
    <p:sldId id="266" r:id="rId11"/>
    <p:sldId id="261" r:id="rId12"/>
    <p:sldId id="264" r:id="rId13"/>
    <p:sldId id="265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87" r:id="rId25"/>
    <p:sldId id="277" r:id="rId26"/>
    <p:sldId id="278" r:id="rId27"/>
    <p:sldId id="288" r:id="rId28"/>
    <p:sldId id="280" r:id="rId29"/>
    <p:sldId id="289" r:id="rId30"/>
    <p:sldId id="279" r:id="rId31"/>
    <p:sldId id="281" r:id="rId32"/>
    <p:sldId id="282" r:id="rId33"/>
    <p:sldId id="283" r:id="rId34"/>
    <p:sldId id="284" r:id="rId35"/>
    <p:sldId id="286" r:id="rId36"/>
    <p:sldId id="285" r:id="rId37"/>
  </p:sldIdLst>
  <p:sldSz cx="12192000" cy="6858000"/>
  <p:notesSz cx="9312275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02" y="1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32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4035319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74802" y="2"/>
            <a:ext cx="4035319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11202F-A40C-4A58-8C37-B88BA59C8327}" type="datetimeFigureOut">
              <a:rPr lang="en-US" smtClean="0"/>
              <a:t>10/31/2012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4035319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74802" y="6513910"/>
            <a:ext cx="4035319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BF3FC2-CE1D-444D-944A-EDD941887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4329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586B75A-687E-405C-8A0B-8D00578BA2C3}" type="datetimeFigureOut">
              <a:rPr lang="en-US" smtClean="0"/>
              <a:pPr/>
              <a:t>10/31/2012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091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FigureOut">
              <a:rPr lang="en-US" smtClean="0"/>
              <a:t>10/31/2012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6249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FigureOut">
              <a:rPr lang="en-US" smtClean="0"/>
              <a:t>10/31/2012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914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FigureOut">
              <a:rPr lang="en-US" smtClean="0"/>
              <a:t>10/31/2012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89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10/31/2012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5299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FigureOut">
              <a:rPr lang="en-US" smtClean="0"/>
              <a:t>10/31/2012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6071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FigureOut">
              <a:rPr lang="en-US" smtClean="0"/>
              <a:t>10/31/2012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2247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FigureOut">
              <a:rPr lang="en-US" smtClean="0"/>
              <a:t>10/31/2012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217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FigureOut">
              <a:rPr lang="en-US" smtClean="0"/>
              <a:t>10/31/2012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9862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FigureOut">
              <a:rPr lang="en-US" smtClean="0"/>
              <a:t>10/31/2012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0108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586B75A-687E-405C-8A0B-8D00578BA2C3}" type="datetimeFigureOut">
              <a:rPr lang="en-US" smtClean="0"/>
              <a:pPr/>
              <a:t>10/31/2012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75035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smtClean="0"/>
              <a:pPr/>
              <a:t>10/31/2012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563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Modular and Verified Automatic Program Repair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u="sng" dirty="0" smtClean="0"/>
          </a:p>
          <a:p>
            <a:r>
              <a:rPr lang="en-US" u="sng" dirty="0" smtClean="0"/>
              <a:t>Francesco Logozzo</a:t>
            </a:r>
            <a:r>
              <a:rPr lang="en-US" dirty="0" smtClean="0"/>
              <a:t>, Thomas Ball</a:t>
            </a:r>
          </a:p>
          <a:p>
            <a:r>
              <a:rPr lang="en-US" sz="2800" i="1" dirty="0" smtClean="0"/>
              <a:t>RiSE - Microsoft Research Redmond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120742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if the code was like that?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104524" y="2157731"/>
            <a:ext cx="987817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ValidateOwnerDrawRegions(</a:t>
            </a:r>
            <a:r>
              <a:rPr lang="en-US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ComboBox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c, </a:t>
            </a:r>
            <a:r>
              <a:rPr lang="en-US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Rectangle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updateRegionBox)</a:t>
            </a:r>
          </a:p>
          <a:p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if</a:t>
            </a:r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(c ==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null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</a:t>
            </a:r>
          </a:p>
          <a:p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{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var</a:t>
            </a:r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 =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new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Rectangle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(0, 0, </a:t>
            </a:r>
            <a:r>
              <a:rPr lang="en-US" dirty="0">
                <a:solidFill>
                  <a:srgbClr val="FF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c.Width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, c.Height);</a:t>
            </a:r>
          </a:p>
          <a:p>
            <a:r>
              <a:rPr lang="en-US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// … 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}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b="1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else</a:t>
            </a:r>
            <a:endParaRPr lang="en-US" b="1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b="1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b="1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  <a:endParaRPr lang="en-US" b="1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b="1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var</a:t>
            </a:r>
            <a:r>
              <a:rPr lang="en-US" b="1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b="1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area = </a:t>
            </a:r>
            <a:r>
              <a:rPr lang="en-US" b="1" dirty="0">
                <a:solidFill>
                  <a:srgbClr val="00B05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c.Width</a:t>
            </a:r>
            <a:r>
              <a:rPr lang="en-US" b="1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* </a:t>
            </a:r>
            <a:r>
              <a:rPr lang="en-US" b="1" dirty="0">
                <a:solidFill>
                  <a:srgbClr val="00B05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c.Height</a:t>
            </a:r>
            <a:r>
              <a:rPr lang="en-US" b="1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                </a:t>
            </a:r>
          </a:p>
          <a:p>
            <a:r>
              <a:rPr lang="en-US" b="1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</a:t>
            </a:r>
            <a:r>
              <a:rPr lang="en-US" b="1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…</a:t>
            </a:r>
            <a:endParaRPr lang="en-US" b="1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b="1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}</a:t>
            </a:r>
            <a:endParaRPr lang="en-US" b="1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2758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Changing the guard removes good runs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104524" y="2157731"/>
            <a:ext cx="987817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ValidateOwnerDrawRegions(</a:t>
            </a:r>
            <a:r>
              <a:rPr lang="en-US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ComboBox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c, </a:t>
            </a:r>
            <a:r>
              <a:rPr lang="en-US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Rectangle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updateRegionBox)</a:t>
            </a:r>
          </a:p>
          <a:p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if</a:t>
            </a:r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b="1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 </a:t>
            </a:r>
            <a:r>
              <a:rPr lang="en-US" b="1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!= </a:t>
            </a:r>
            <a:r>
              <a:rPr lang="en-US" b="1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null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</a:t>
            </a:r>
          </a:p>
          <a:p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{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var</a:t>
            </a:r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 =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new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Rectangle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(0, 0, </a:t>
            </a:r>
            <a:r>
              <a:rPr lang="en-US" b="1" dirty="0">
                <a:solidFill>
                  <a:srgbClr val="00B05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c.Width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, c.Height);</a:t>
            </a:r>
          </a:p>
          <a:p>
            <a:r>
              <a:rPr lang="en-US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// … 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}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else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var</a:t>
            </a:r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area = </a:t>
            </a:r>
            <a:r>
              <a:rPr lang="en-US" b="1" dirty="0">
                <a:solidFill>
                  <a:srgbClr val="FF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c.Width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*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c.Height</a:t>
            </a:r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                </a:t>
            </a:r>
          </a:p>
          <a:p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</a:t>
            </a:r>
            <a:r>
              <a:rPr lang="en-US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…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}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822764" y="4126174"/>
            <a:ext cx="2633606" cy="107721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dirty="0" smtClean="0"/>
              <a:t>This is not a </a:t>
            </a:r>
          </a:p>
          <a:p>
            <a:r>
              <a:rPr lang="en-US" sz="3200" dirty="0" smtClean="0"/>
              <a:t>verified repair!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71084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Adding a precondition removes bad runs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104524" y="2157731"/>
            <a:ext cx="987817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ValidateOwnerDrawRegions(</a:t>
            </a:r>
            <a:r>
              <a:rPr lang="en-US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ComboBox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c, </a:t>
            </a:r>
            <a:r>
              <a:rPr lang="en-US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Rectangle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updateRegionBox)</a:t>
            </a:r>
          </a:p>
          <a:p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</a:p>
          <a:p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b="1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Contract</a:t>
            </a:r>
            <a:r>
              <a:rPr lang="en-US" b="1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.Requires(c != </a:t>
            </a:r>
            <a:r>
              <a:rPr lang="en-US" b="1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null</a:t>
            </a:r>
            <a:r>
              <a:rPr lang="en-US" b="1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r>
              <a:rPr lang="en-US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if</a:t>
            </a:r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(c =</a:t>
            </a:r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=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null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</a:t>
            </a:r>
          </a:p>
          <a:p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{</a:t>
            </a:r>
          </a:p>
          <a:p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var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 = new Rectangle(0, 0, c.Width, c.Height);</a:t>
            </a: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// … </a:t>
            </a:r>
            <a:endParaRPr lang="en-US" dirty="0">
              <a:solidFill>
                <a:schemeClr val="bg1">
                  <a:lumMod val="50000"/>
                </a:schemeClr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}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else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var</a:t>
            </a:r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area = </a:t>
            </a:r>
            <a:r>
              <a:rPr lang="en-US" dirty="0">
                <a:solidFill>
                  <a:srgbClr val="00B05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c.Width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* </a:t>
            </a:r>
            <a:r>
              <a:rPr lang="en-US" dirty="0">
                <a:solidFill>
                  <a:srgbClr val="00B05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c.Height</a:t>
            </a:r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                </a:t>
            </a:r>
          </a:p>
          <a:p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</a:t>
            </a:r>
            <a:r>
              <a:rPr lang="en-US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…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}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610816" y="4545311"/>
            <a:ext cx="2633606" cy="107721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dirty="0" smtClean="0"/>
              <a:t>This is a </a:t>
            </a:r>
          </a:p>
          <a:p>
            <a:r>
              <a:rPr lang="en-US" sz="3200" dirty="0" smtClean="0"/>
              <a:t>verified repair!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188864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Formalization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711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 analysis and Code repairs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are three components in program analysis</a:t>
            </a:r>
          </a:p>
          <a:p>
            <a:pPr lvl="1"/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program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 smtClean="0"/>
              <a:t>text</a:t>
            </a:r>
          </a:p>
          <a:p>
            <a:pPr lvl="1"/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specification</a:t>
            </a:r>
            <a:r>
              <a:rPr lang="en-US" dirty="0" smtClean="0"/>
              <a:t>, the property to be specified</a:t>
            </a:r>
          </a:p>
          <a:p>
            <a:pPr lvl="1"/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analysis result</a:t>
            </a:r>
            <a:r>
              <a:rPr lang="en-US" dirty="0" smtClean="0"/>
              <a:t>, the semantic knowledge about the program execution</a:t>
            </a:r>
          </a:p>
          <a:p>
            <a:r>
              <a:rPr lang="en-US" dirty="0" smtClean="0"/>
              <a:t>The (usual) verification problem is 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“</a:t>
            </a:r>
            <a:r>
              <a:rPr lang="en-US" i="1" dirty="0" smtClean="0">
                <a:solidFill>
                  <a:srgbClr val="FF0000"/>
                </a:solidFill>
              </a:rPr>
              <a:t>Check </a:t>
            </a:r>
            <a:r>
              <a:rPr lang="en-US" i="1" dirty="0" smtClean="0"/>
              <a:t>that the analysis result guarantees that the program meets its specification"</a:t>
            </a:r>
          </a:p>
          <a:p>
            <a:r>
              <a:rPr lang="en-US" dirty="0" smtClean="0"/>
              <a:t>The (new) verified code repair problem is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“</a:t>
            </a:r>
            <a:r>
              <a:rPr lang="en-US" i="1" dirty="0" smtClean="0">
                <a:solidFill>
                  <a:srgbClr val="FF0000"/>
                </a:solidFill>
              </a:rPr>
              <a:t>Refine</a:t>
            </a:r>
            <a:r>
              <a:rPr lang="en-US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i="1" dirty="0" smtClean="0"/>
              <a:t>the program using the analysis result so that it meets its specification</a:t>
            </a:r>
            <a:r>
              <a:rPr lang="en-US" dirty="0" smtClean="0"/>
              <a:t>”</a:t>
            </a:r>
          </a:p>
          <a:p>
            <a:pPr lvl="1"/>
            <a:r>
              <a:rPr lang="en-US" dirty="0" smtClean="0"/>
              <a:t>Related, but different than program synthesis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5155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Repairs are property-dependent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6656" y="2011680"/>
            <a:ext cx="11042305" cy="3766185"/>
          </a:xfrm>
        </p:spPr>
        <p:txBody>
          <a:bodyPr/>
          <a:lstStyle/>
          <a:p>
            <a:r>
              <a:rPr lang="en-US" dirty="0" smtClean="0"/>
              <a:t>In static analysis tools, the </a:t>
            </a:r>
            <a:r>
              <a:rPr lang="en-US" dirty="0" smtClean="0">
                <a:solidFill>
                  <a:srgbClr val="FF0000"/>
                </a:solidFill>
              </a:rPr>
              <a:t>knowledge</a:t>
            </a:r>
            <a:r>
              <a:rPr lang="en-US" dirty="0" smtClean="0"/>
              <a:t> is given by the </a:t>
            </a:r>
            <a:r>
              <a:rPr lang="en-US" dirty="0" smtClean="0">
                <a:solidFill>
                  <a:srgbClr val="FF0000"/>
                </a:solidFill>
              </a:rPr>
              <a:t>inferred abstract state</a:t>
            </a:r>
          </a:p>
          <a:p>
            <a:pPr lvl="1"/>
            <a:r>
              <a:rPr lang="en-US" dirty="0" smtClean="0"/>
              <a:t>Similar for </a:t>
            </a:r>
            <a:r>
              <a:rPr lang="en-US" dirty="0"/>
              <a:t>tools </a:t>
            </a:r>
            <a:r>
              <a:rPr lang="en-US" dirty="0" smtClean="0"/>
              <a:t> based on model checking, deductive methods, types …</a:t>
            </a:r>
          </a:p>
          <a:p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abstract state</a:t>
            </a:r>
            <a:r>
              <a:rPr lang="en-US" dirty="0" smtClean="0">
                <a:solidFill>
                  <a:schemeClr val="accent1"/>
                </a:solidFill>
              </a:rPr>
              <a:t> </a:t>
            </a:r>
            <a:r>
              <a:rPr lang="en-US" dirty="0" smtClean="0"/>
              <a:t>belongs to some abstract domain</a:t>
            </a:r>
          </a:p>
          <a:p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abstract domain </a:t>
            </a:r>
            <a:r>
              <a:rPr lang="en-US" dirty="0" smtClean="0"/>
              <a:t>encodes some property of interest</a:t>
            </a:r>
          </a:p>
          <a:p>
            <a:r>
              <a:rPr lang="en-US" dirty="0" smtClean="0"/>
              <a:t>Idea: An abstract domain </a:t>
            </a:r>
            <a:r>
              <a:rPr lang="en-US" dirty="0" smtClean="0">
                <a:solidFill>
                  <a:srgbClr val="FF0000"/>
                </a:solidFill>
              </a:rPr>
              <a:t>should</a:t>
            </a:r>
            <a:r>
              <a:rPr lang="en-US" dirty="0" smtClean="0"/>
              <a:t> also </a:t>
            </a:r>
            <a:r>
              <a:rPr lang="en-US" dirty="0" smtClean="0">
                <a:solidFill>
                  <a:srgbClr val="FF0000"/>
                </a:solidFill>
              </a:rPr>
              <a:t>know</a:t>
            </a:r>
            <a:r>
              <a:rPr lang="en-US" dirty="0" smtClean="0"/>
              <a:t> how to repair the program</a:t>
            </a:r>
          </a:p>
          <a:p>
            <a:r>
              <a:rPr lang="en-US" dirty="0" smtClean="0"/>
              <a:t>Therefore the verified code repairs depend are </a:t>
            </a:r>
            <a:r>
              <a:rPr lang="en-US" dirty="0" smtClean="0">
                <a:solidFill>
                  <a:srgbClr val="FF0000"/>
                </a:solidFill>
              </a:rPr>
              <a:t>property-dependent</a:t>
            </a:r>
            <a:endParaRPr lang="en-US" dirty="0">
              <a:solidFill>
                <a:srgbClr val="FF0000"/>
              </a:solidFill>
            </a:endParaRPr>
          </a:p>
          <a:p>
            <a:pPr lvl="1"/>
            <a:r>
              <a:rPr lang="en-US" dirty="0" smtClean="0"/>
              <a:t>E.g., often we cannot repair non-functional bugs like performance</a:t>
            </a:r>
          </a:p>
        </p:txBody>
      </p:sp>
    </p:spTree>
    <p:extLst>
      <p:ext uri="{BB962C8B-B14F-4D97-AF65-F5344CB8AC3E}">
        <p14:creationId xmlns:p14="http://schemas.microsoft.com/office/powerpoint/2010/main" val="1094233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definitions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 smtClean="0">
                <a:solidFill>
                  <a:srgbClr val="FF0000"/>
                </a:solidFill>
              </a:rPr>
              <a:t>run </a:t>
            </a:r>
            <a:r>
              <a:rPr lang="en-US" dirty="0" smtClean="0"/>
              <a:t>is an execution trace, i.e., a sequence of concrete states</a:t>
            </a:r>
          </a:p>
          <a:p>
            <a:r>
              <a:rPr lang="en-US" dirty="0" smtClean="0"/>
              <a:t>For all programs P, we partition the set of runs into</a:t>
            </a:r>
            <a:endParaRPr lang="en-US" dirty="0"/>
          </a:p>
          <a:p>
            <a:pPr lvl="1"/>
            <a:r>
              <a:rPr lang="en-US" dirty="0" smtClean="0"/>
              <a:t>G(P), the </a:t>
            </a:r>
            <a:r>
              <a:rPr lang="en-US" dirty="0" smtClean="0">
                <a:solidFill>
                  <a:srgbClr val="FF0000"/>
                </a:solidFill>
              </a:rPr>
              <a:t>good </a:t>
            </a:r>
            <a:r>
              <a:rPr lang="en-US" dirty="0" smtClean="0"/>
              <a:t>runs</a:t>
            </a:r>
          </a:p>
          <a:p>
            <a:pPr lvl="1"/>
            <a:r>
              <a:rPr lang="en-US" dirty="0" smtClean="0"/>
              <a:t>B(P), the </a:t>
            </a:r>
            <a:r>
              <a:rPr lang="en-US" dirty="0" smtClean="0">
                <a:solidFill>
                  <a:srgbClr val="FF0000"/>
                </a:solidFill>
              </a:rPr>
              <a:t>bad </a:t>
            </a:r>
            <a:r>
              <a:rPr lang="en-US" dirty="0" smtClean="0"/>
              <a:t>runs</a:t>
            </a:r>
          </a:p>
          <a:p>
            <a:r>
              <a:rPr lang="en-US" dirty="0" smtClean="0"/>
              <a:t>We do not consider infinite traces here</a:t>
            </a:r>
          </a:p>
          <a:p>
            <a:pPr lvl="1"/>
            <a:r>
              <a:rPr lang="en-US" dirty="0" smtClean="0"/>
              <a:t>Technically possible, complicates the exposition</a:t>
            </a:r>
          </a:p>
          <a:p>
            <a:r>
              <a:rPr lang="en-US" dirty="0" smtClean="0"/>
              <a:t>A </a:t>
            </a:r>
            <a:r>
              <a:rPr lang="en-US" dirty="0" smtClean="0">
                <a:solidFill>
                  <a:srgbClr val="FF0000"/>
                </a:solidFill>
              </a:rPr>
              <a:t>repair </a:t>
            </a:r>
            <a:r>
              <a:rPr lang="en-US" dirty="0" smtClean="0"/>
              <a:t>r is a program transformation with “</a:t>
            </a:r>
            <a:r>
              <a:rPr lang="en-US" i="1" dirty="0" smtClean="0"/>
              <a:t>some correctness condition</a:t>
            </a:r>
            <a:r>
              <a:rPr lang="en-US" dirty="0" smtClean="0"/>
              <a:t>”</a:t>
            </a:r>
          </a:p>
          <a:p>
            <a:r>
              <a:rPr lang="en-US" dirty="0" smtClean="0"/>
              <a:t>Next: </a:t>
            </a:r>
            <a:r>
              <a:rPr lang="en-US" dirty="0" smtClean="0">
                <a:solidFill>
                  <a:srgbClr val="FF0000"/>
                </a:solidFill>
              </a:rPr>
              <a:t>define </a:t>
            </a:r>
            <a:r>
              <a:rPr lang="en-US" dirty="0" smtClean="0"/>
              <a:t>the “correctness condition”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279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Verified repairs?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may be tempted to define a </a:t>
            </a:r>
            <a:r>
              <a:rPr lang="en-US" dirty="0">
                <a:solidFill>
                  <a:srgbClr val="FF0000"/>
                </a:solidFill>
              </a:rPr>
              <a:t>verified repair</a:t>
            </a:r>
            <a:r>
              <a:rPr lang="en-US" dirty="0"/>
              <a:t> as</a:t>
            </a:r>
          </a:p>
          <a:p>
            <a:pPr marL="0" indent="0" algn="ctr">
              <a:buNone/>
            </a:pPr>
            <a:r>
              <a:rPr lang="en-US" dirty="0"/>
              <a:t>G(P) ⊆ G(r(P)) </a:t>
            </a:r>
            <a:r>
              <a:rPr lang="en-US" dirty="0" smtClean="0"/>
              <a:t>  and   B(P</a:t>
            </a:r>
            <a:r>
              <a:rPr lang="en-US" dirty="0"/>
              <a:t>)⊇ B(r(P))</a:t>
            </a:r>
          </a:p>
          <a:p>
            <a:r>
              <a:rPr lang="en-US" dirty="0"/>
              <a:t>But this definition is </a:t>
            </a:r>
            <a:r>
              <a:rPr lang="en-US" dirty="0">
                <a:solidFill>
                  <a:srgbClr val="FF0000"/>
                </a:solidFill>
              </a:rPr>
              <a:t>too strong</a:t>
            </a:r>
            <a:r>
              <a:rPr lang="en-US" dirty="0" smtClean="0"/>
              <a:t>!</a:t>
            </a:r>
          </a:p>
          <a:p>
            <a:pPr lvl="1"/>
            <a:r>
              <a:rPr lang="en-US" dirty="0" smtClean="0"/>
              <a:t>It </a:t>
            </a:r>
            <a:r>
              <a:rPr lang="en-US" dirty="0"/>
              <a:t>would work only for trivial </a:t>
            </a:r>
            <a:r>
              <a:rPr lang="en-US" dirty="0" smtClean="0"/>
              <a:t>repairs</a:t>
            </a:r>
          </a:p>
          <a:p>
            <a:r>
              <a:rPr lang="en-US" dirty="0" smtClean="0"/>
              <a:t>Execution </a:t>
            </a:r>
            <a:r>
              <a:rPr lang="en-US" dirty="0"/>
              <a:t>traces capture too much </a:t>
            </a:r>
            <a:r>
              <a:rPr lang="en-US" dirty="0" smtClean="0"/>
              <a:t>information</a:t>
            </a:r>
          </a:p>
          <a:p>
            <a:pPr lvl="1"/>
            <a:r>
              <a:rPr lang="en-US" dirty="0" smtClean="0"/>
              <a:t>They are too fine grained, the repair may add new assertions</a:t>
            </a:r>
          </a:p>
          <a:p>
            <a:r>
              <a:rPr lang="en-US" dirty="0" smtClean="0"/>
              <a:t>Solution? </a:t>
            </a:r>
            <a:r>
              <a:rPr lang="en-US" dirty="0" smtClean="0">
                <a:solidFill>
                  <a:srgbClr val="FF0000"/>
                </a:solidFill>
              </a:rPr>
              <a:t>Perform abstractions</a:t>
            </a:r>
            <a:r>
              <a:rPr lang="en-US" dirty="0" smtClean="0"/>
              <a:t>!</a:t>
            </a:r>
          </a:p>
          <a:p>
            <a:pPr lvl="1"/>
            <a:r>
              <a:rPr lang="en-US" dirty="0" smtClean="0"/>
              <a:t>The abstraction captures the behaviors we want to preserve and to correct</a:t>
            </a:r>
          </a:p>
          <a:p>
            <a:pPr lvl="1"/>
            <a:r>
              <a:rPr lang="en-US" dirty="0" smtClean="0"/>
              <a:t>Intuition: Repair up to some </a:t>
            </a:r>
            <a:r>
              <a:rPr lang="en-US" dirty="0" smtClean="0">
                <a:solidFill>
                  <a:srgbClr val="FF0000"/>
                </a:solidFill>
              </a:rPr>
              <a:t>observable property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0435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Verified code repairs!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Idea: compare only the </a:t>
            </a:r>
            <a:r>
              <a:rPr lang="en-US" dirty="0" smtClean="0">
                <a:solidFill>
                  <a:srgbClr val="FF0000"/>
                </a:solidFill>
              </a:rPr>
              <a:t>assertion runs</a:t>
            </a:r>
            <a:r>
              <a:rPr lang="en-US" dirty="0" smtClean="0">
                <a:solidFill>
                  <a:schemeClr val="accent1"/>
                </a:solidFill>
              </a:rPr>
              <a:t> </a:t>
            </a:r>
            <a:r>
              <a:rPr lang="en-US" dirty="0" smtClean="0"/>
              <a:t>of P and r(P)</a:t>
            </a:r>
          </a:p>
          <a:p>
            <a:pPr lvl="1"/>
            <a:r>
              <a:rPr lang="en-US" dirty="0" smtClean="0"/>
              <a:t>Forget about intermediate states, keep only the states with the assertions</a:t>
            </a:r>
          </a:p>
          <a:p>
            <a:r>
              <a:rPr lang="en-US" dirty="0" smtClean="0"/>
              <a:t>Define an abstraction function α</a:t>
            </a:r>
            <a:r>
              <a:rPr lang="en-US" baseline="-25000" dirty="0" smtClean="0"/>
              <a:t>V</a:t>
            </a:r>
            <a:r>
              <a:rPr lang="en-US" dirty="0" smtClean="0"/>
              <a:t> in two steps</a:t>
            </a:r>
          </a:p>
          <a:p>
            <a:pPr lvl="1"/>
            <a:r>
              <a:rPr lang="en-US" dirty="0" smtClean="0"/>
              <a:t>1. Remove all the states but those containing an assertion</a:t>
            </a:r>
          </a:p>
          <a:p>
            <a:pPr lvl="1"/>
            <a:r>
              <a:rPr lang="en-US" dirty="0" smtClean="0"/>
              <a:t>2. Remove all assertions in r(P) but not in P</a:t>
            </a:r>
          </a:p>
          <a:p>
            <a:pPr lvl="2"/>
            <a:r>
              <a:rPr lang="en-US" dirty="0" smtClean="0"/>
              <a:t>We want to compare only the “old” assertions</a:t>
            </a:r>
          </a:p>
          <a:p>
            <a:r>
              <a:rPr lang="en-US" dirty="0" smtClean="0"/>
              <a:t>Definition: r is a </a:t>
            </a:r>
            <a:r>
              <a:rPr lang="en-US" b="1" dirty="0" smtClean="0">
                <a:solidFill>
                  <a:srgbClr val="FF0000"/>
                </a:solidFill>
              </a:rPr>
              <a:t>verified code repair</a:t>
            </a:r>
            <a:r>
              <a:rPr lang="en-US" dirty="0" smtClean="0"/>
              <a:t> if</a:t>
            </a:r>
          </a:p>
          <a:p>
            <a:pPr algn="ctr"/>
            <a:r>
              <a:rPr lang="en-US" dirty="0"/>
              <a:t>α</a:t>
            </a:r>
            <a:r>
              <a:rPr lang="en-US" baseline="-25000" dirty="0"/>
              <a:t>V </a:t>
            </a:r>
            <a:r>
              <a:rPr lang="en-US" dirty="0" smtClean="0"/>
              <a:t>(G(P)) </a:t>
            </a:r>
            <a:r>
              <a:rPr lang="en-US" dirty="0"/>
              <a:t>⊆ α</a:t>
            </a:r>
            <a:r>
              <a:rPr lang="en-US" baseline="-25000" dirty="0"/>
              <a:t>V </a:t>
            </a:r>
            <a:r>
              <a:rPr lang="en-US" dirty="0" smtClean="0"/>
              <a:t>(G(r(P)))   </a:t>
            </a:r>
            <a:r>
              <a:rPr lang="en-US" dirty="0"/>
              <a:t>and α</a:t>
            </a:r>
            <a:r>
              <a:rPr lang="en-US" baseline="-25000" dirty="0"/>
              <a:t>V </a:t>
            </a:r>
            <a:r>
              <a:rPr lang="en-US" dirty="0" smtClean="0"/>
              <a:t>(B(P))</a:t>
            </a:r>
            <a:r>
              <a:rPr lang="en-US" dirty="0"/>
              <a:t> ⊃</a:t>
            </a:r>
            <a:r>
              <a:rPr lang="en-US" dirty="0" smtClean="0"/>
              <a:t> </a:t>
            </a:r>
            <a:r>
              <a:rPr lang="en-US" dirty="0"/>
              <a:t>α</a:t>
            </a:r>
            <a:r>
              <a:rPr lang="en-US" baseline="-25000" dirty="0"/>
              <a:t>V </a:t>
            </a:r>
            <a:r>
              <a:rPr lang="en-US" dirty="0" smtClean="0"/>
              <a:t>(B(r(P)))</a:t>
            </a:r>
            <a:endParaRPr lang="en-US" dirty="0"/>
          </a:p>
          <a:p>
            <a:endParaRPr lang="en-US" dirty="0" smtClean="0"/>
          </a:p>
          <a:p>
            <a:pPr marL="4572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9576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Consequences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Identity is </a:t>
            </a:r>
            <a:r>
              <a:rPr lang="en-US" dirty="0" smtClean="0">
                <a:solidFill>
                  <a:srgbClr val="FF0000"/>
                </a:solidFill>
              </a:rPr>
              <a:t>not </a:t>
            </a:r>
            <a:r>
              <a:rPr lang="en-US" dirty="0" smtClean="0"/>
              <a:t>a repair</a:t>
            </a:r>
          </a:p>
          <a:p>
            <a:pPr lvl="1"/>
            <a:r>
              <a:rPr lang="en-US" dirty="0" smtClean="0"/>
              <a:t>Runs of </a:t>
            </a:r>
            <a:r>
              <a:rPr lang="en-US" dirty="0"/>
              <a:t>f</a:t>
            </a:r>
            <a:r>
              <a:rPr lang="en-US" dirty="0" smtClean="0"/>
              <a:t>ailing assertions should always decrease</a:t>
            </a:r>
          </a:p>
          <a:p>
            <a:r>
              <a:rPr lang="en-US" dirty="0" smtClean="0"/>
              <a:t>For a given program there may be </a:t>
            </a:r>
            <a:r>
              <a:rPr lang="en-US" dirty="0" smtClean="0">
                <a:solidFill>
                  <a:srgbClr val="FF0000"/>
                </a:solidFill>
              </a:rPr>
              <a:t>several distinct repairs</a:t>
            </a:r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smtClean="0"/>
              <a:t>r</a:t>
            </a:r>
            <a:r>
              <a:rPr lang="en-US" baseline="-25000" dirty="0" smtClean="0"/>
              <a:t>1</a:t>
            </a:r>
            <a:r>
              <a:rPr lang="en-US" dirty="0" smtClean="0"/>
              <a:t>,r</a:t>
            </a:r>
            <a:r>
              <a:rPr lang="en-US" baseline="-25000" dirty="0" smtClean="0"/>
              <a:t>2</a:t>
            </a:r>
            <a:r>
              <a:rPr lang="en-US" dirty="0" smtClean="0"/>
              <a:t>,r</a:t>
            </a:r>
            <a:r>
              <a:rPr lang="en-US" baseline="-25000" dirty="0" smtClean="0"/>
              <a:t>3 </a:t>
            </a:r>
            <a:r>
              <a:rPr lang="en-US" dirty="0" smtClean="0"/>
              <a:t>…</a:t>
            </a:r>
          </a:p>
          <a:p>
            <a:r>
              <a:rPr lang="en-US" dirty="0" smtClean="0"/>
              <a:t>The relation induces an </a:t>
            </a:r>
            <a:r>
              <a:rPr lang="en-US" dirty="0" smtClean="0">
                <a:solidFill>
                  <a:srgbClr val="FF0000"/>
                </a:solidFill>
              </a:rPr>
              <a:t>order</a:t>
            </a:r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smtClean="0"/>
              <a:t>on programs</a:t>
            </a:r>
          </a:p>
          <a:p>
            <a:pPr lvl="1"/>
            <a:r>
              <a:rPr lang="en-US" dirty="0" smtClean="0"/>
              <a:t>P ⊑ r</a:t>
            </a:r>
            <a:r>
              <a:rPr lang="en-US" baseline="-25000" dirty="0" smtClean="0"/>
              <a:t>1</a:t>
            </a:r>
            <a:r>
              <a:rPr lang="en-US" dirty="0" smtClean="0"/>
              <a:t>(P) ⊑ r</a:t>
            </a:r>
            <a:r>
              <a:rPr lang="en-US" baseline="-25000" dirty="0" smtClean="0"/>
              <a:t>1</a:t>
            </a:r>
            <a:r>
              <a:rPr lang="en-US" dirty="0" smtClean="0"/>
              <a:t>(r</a:t>
            </a:r>
            <a:r>
              <a:rPr lang="en-US" baseline="-25000" dirty="0" smtClean="0"/>
              <a:t>2</a:t>
            </a:r>
            <a:r>
              <a:rPr lang="en-US" dirty="0" smtClean="0"/>
              <a:t>(P)) …</a:t>
            </a:r>
          </a:p>
          <a:p>
            <a:r>
              <a:rPr lang="en-US" dirty="0" smtClean="0"/>
              <a:t>Repairs can be iterated to a fixpoint </a:t>
            </a:r>
          </a:p>
          <a:p>
            <a:pPr lvl="1"/>
            <a:r>
              <a:rPr lang="en-US" dirty="0" smtClean="0"/>
              <a:t>In general there is </a:t>
            </a:r>
            <a:r>
              <a:rPr lang="en-US" dirty="0" smtClean="0">
                <a:solidFill>
                  <a:srgbClr val="FF0000"/>
                </a:solidFill>
              </a:rPr>
              <a:t>no least</a:t>
            </a:r>
            <a:r>
              <a:rPr lang="en-US" dirty="0" smtClean="0"/>
              <a:t> fixpoint</a:t>
            </a:r>
          </a:p>
          <a:p>
            <a:pPr lvl="1"/>
            <a:r>
              <a:rPr lang="en-US" dirty="0" smtClean="0"/>
              <a:t>No diamond property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6791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6656" y="2011680"/>
            <a:ext cx="10753725" cy="4152813"/>
          </a:xfrm>
          <a:ln>
            <a:noFill/>
          </a:ln>
        </p:spPr>
        <p:txBody>
          <a:bodyPr/>
          <a:lstStyle/>
          <a:p>
            <a:r>
              <a:rPr lang="en-US" dirty="0" smtClean="0"/>
              <a:t>Programs </a:t>
            </a:r>
            <a:r>
              <a:rPr lang="en-US" dirty="0" smtClean="0">
                <a:solidFill>
                  <a:srgbClr val="FF0000"/>
                </a:solidFill>
              </a:rPr>
              <a:t>have bugs</a:t>
            </a:r>
          </a:p>
          <a:p>
            <a:r>
              <a:rPr lang="en-US" dirty="0" smtClean="0"/>
              <a:t>Bug finders, static analyzers and verifiers, etc. help spot them</a:t>
            </a:r>
          </a:p>
          <a:p>
            <a:r>
              <a:rPr lang="en-US" dirty="0" smtClean="0"/>
              <a:t>However, they provide little or no help for </a:t>
            </a:r>
            <a:r>
              <a:rPr lang="en-US" dirty="0" smtClean="0">
                <a:solidFill>
                  <a:srgbClr val="FF0000"/>
                </a:solidFill>
              </a:rPr>
              <a:t>fixing the bugs</a:t>
            </a:r>
          </a:p>
          <a:p>
            <a:endParaRPr lang="en-US" b="1" dirty="0" smtClean="0"/>
          </a:p>
          <a:p>
            <a:r>
              <a:rPr lang="en-US" sz="5400" dirty="0" smtClean="0">
                <a:solidFill>
                  <a:schemeClr val="accent1"/>
                </a:solidFill>
                <a:latin typeface="+mj-lt"/>
              </a:rPr>
              <a:t>The goal</a:t>
            </a:r>
            <a:endParaRPr lang="en-US" sz="5400" dirty="0">
              <a:solidFill>
                <a:schemeClr val="accent1"/>
              </a:solidFill>
              <a:latin typeface="+mj-lt"/>
            </a:endParaRPr>
          </a:p>
          <a:p>
            <a:r>
              <a:rPr lang="en-US" dirty="0" smtClean="0"/>
              <a:t>Bring static analyses to the next level</a:t>
            </a:r>
          </a:p>
          <a:p>
            <a:r>
              <a:rPr lang="en-US" dirty="0" smtClean="0"/>
              <a:t>Report both the warning and </a:t>
            </a:r>
            <a:r>
              <a:rPr lang="en-US" dirty="0" smtClean="0">
                <a:solidFill>
                  <a:srgbClr val="FF0000"/>
                </a:solidFill>
              </a:rPr>
              <a:t>the fix for it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While the programmer is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authoring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the program</a:t>
            </a:r>
          </a:p>
          <a:p>
            <a:pPr lvl="1"/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5579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Weak verified repairs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Further abstraction α</a:t>
            </a:r>
            <a:r>
              <a:rPr lang="en-US" baseline="-25000" dirty="0" smtClean="0"/>
              <a:t>W</a:t>
            </a:r>
            <a:r>
              <a:rPr lang="en-US" dirty="0" smtClean="0"/>
              <a:t> to</a:t>
            </a:r>
          </a:p>
          <a:p>
            <a:pPr lvl="1"/>
            <a:r>
              <a:rPr lang="en-US" dirty="0" smtClean="0"/>
              <a:t>Have sets of states instead of sets of traces</a:t>
            </a:r>
          </a:p>
          <a:p>
            <a:pPr lvl="2"/>
            <a:r>
              <a:rPr lang="en-US" dirty="0" smtClean="0"/>
              <a:t>Forget the casual relationship between states</a:t>
            </a:r>
          </a:p>
          <a:p>
            <a:pPr lvl="1"/>
            <a:r>
              <a:rPr lang="en-US" dirty="0" smtClean="0"/>
              <a:t>Have assertion truth instead of the particular values of the variables</a:t>
            </a:r>
          </a:p>
          <a:p>
            <a:r>
              <a:rPr lang="en-US" dirty="0"/>
              <a:t>Definition: r is a </a:t>
            </a:r>
            <a:r>
              <a:rPr lang="en-US" b="1" dirty="0" smtClean="0">
                <a:solidFill>
                  <a:srgbClr val="FF0000"/>
                </a:solidFill>
              </a:rPr>
              <a:t>weak verified </a:t>
            </a:r>
            <a:r>
              <a:rPr lang="en-US" b="1" dirty="0">
                <a:solidFill>
                  <a:srgbClr val="FF0000"/>
                </a:solidFill>
              </a:rPr>
              <a:t>repair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dirty="0"/>
              <a:t>if</a:t>
            </a:r>
          </a:p>
          <a:p>
            <a:pPr algn="ctr"/>
            <a:r>
              <a:rPr lang="en-US" dirty="0"/>
              <a:t>α</a:t>
            </a:r>
            <a:r>
              <a:rPr lang="en-US" baseline="-25000" dirty="0"/>
              <a:t>W </a:t>
            </a:r>
            <a:r>
              <a:rPr lang="en-US" dirty="0" smtClean="0"/>
              <a:t>∘ α</a:t>
            </a:r>
            <a:r>
              <a:rPr lang="en-US" baseline="-25000" dirty="0" smtClean="0"/>
              <a:t>V </a:t>
            </a:r>
            <a:r>
              <a:rPr lang="en-US" dirty="0"/>
              <a:t>(G(P)) ⊆ α</a:t>
            </a:r>
            <a:r>
              <a:rPr lang="en-US" baseline="-25000" dirty="0"/>
              <a:t>W </a:t>
            </a:r>
            <a:r>
              <a:rPr lang="en-US" dirty="0" smtClean="0"/>
              <a:t>∘ α</a:t>
            </a:r>
            <a:r>
              <a:rPr lang="en-US" baseline="-25000" dirty="0" smtClean="0"/>
              <a:t>V </a:t>
            </a:r>
            <a:r>
              <a:rPr lang="en-US" dirty="0"/>
              <a:t>(G(r(P)))   and α</a:t>
            </a:r>
            <a:r>
              <a:rPr lang="en-US" baseline="-25000" dirty="0"/>
              <a:t>W </a:t>
            </a:r>
            <a:r>
              <a:rPr lang="en-US" dirty="0" smtClean="0"/>
              <a:t>∘ α</a:t>
            </a:r>
            <a:r>
              <a:rPr lang="en-US" baseline="-25000" dirty="0" smtClean="0"/>
              <a:t>V </a:t>
            </a:r>
            <a:r>
              <a:rPr lang="en-US" dirty="0"/>
              <a:t>(B(P)) ⊃ α</a:t>
            </a:r>
            <a:r>
              <a:rPr lang="en-US" baseline="-25000" dirty="0"/>
              <a:t>W </a:t>
            </a:r>
            <a:r>
              <a:rPr lang="en-US" dirty="0" smtClean="0"/>
              <a:t>∘ α</a:t>
            </a:r>
            <a:r>
              <a:rPr lang="en-US" baseline="-25000" dirty="0" smtClean="0"/>
              <a:t>V </a:t>
            </a:r>
            <a:r>
              <a:rPr lang="en-US" dirty="0"/>
              <a:t>(B(r(P</a:t>
            </a:r>
            <a:r>
              <a:rPr lang="en-US" dirty="0" smtClean="0"/>
              <a:t>)))</a:t>
            </a:r>
          </a:p>
          <a:p>
            <a:r>
              <a:rPr lang="en-US" dirty="0" smtClean="0"/>
              <a:t>Intuition: </a:t>
            </a:r>
            <a:r>
              <a:rPr lang="en-US" dirty="0"/>
              <a:t>a weak verified repair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Decreases</a:t>
            </a:r>
            <a:r>
              <a:rPr lang="en-US" dirty="0" smtClean="0"/>
              <a:t> the number of </a:t>
            </a:r>
            <a:r>
              <a:rPr lang="en-US" dirty="0" smtClean="0">
                <a:solidFill>
                  <a:srgbClr val="FF0000"/>
                </a:solidFill>
              </a:rPr>
              <a:t>assertion </a:t>
            </a:r>
            <a:r>
              <a:rPr lang="en-US" dirty="0" smtClean="0"/>
              <a:t>violations without introducing regressions</a:t>
            </a:r>
          </a:p>
          <a:p>
            <a:pPr lvl="1"/>
            <a:r>
              <a:rPr lang="en-US" dirty="0" smtClean="0"/>
              <a:t>Enables </a:t>
            </a:r>
            <a:r>
              <a:rPr lang="en-US" dirty="0" smtClean="0">
                <a:solidFill>
                  <a:srgbClr val="FF0000"/>
                </a:solidFill>
              </a:rPr>
              <a:t>more repairs</a:t>
            </a:r>
            <a:r>
              <a:rPr lang="en-US" dirty="0" smtClean="0"/>
              <a:t> but with </a:t>
            </a:r>
            <a:r>
              <a:rPr lang="en-US" dirty="0" smtClean="0">
                <a:solidFill>
                  <a:srgbClr val="FF0000"/>
                </a:solidFill>
              </a:rPr>
              <a:t>weaker guarantees</a:t>
            </a:r>
            <a:r>
              <a:rPr lang="en-US" dirty="0" smtClean="0"/>
              <a:t> in the concrete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6181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Design an abstract domain as usual</a:t>
            </a:r>
          </a:p>
          <a:p>
            <a:pPr lvl="1"/>
            <a:r>
              <a:rPr lang="en-US" dirty="0" smtClean="0"/>
              <a:t>Abstract elements, domain operations, widening, transfer functions…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Design a code repair</a:t>
            </a:r>
            <a:r>
              <a:rPr lang="en-US" dirty="0" smtClean="0"/>
              <a:t> for the properties captured by the new abstract domain</a:t>
            </a:r>
          </a:p>
          <a:p>
            <a:pPr lvl="1"/>
            <a:r>
              <a:rPr lang="en-US" dirty="0" smtClean="0"/>
              <a:t>Remember, code repairs are property-specific</a:t>
            </a:r>
          </a:p>
          <a:p>
            <a:pPr marL="91440" lvl="1" indent="-91440">
              <a:spcBef>
                <a:spcPts val="1300"/>
              </a:spcBef>
            </a:pPr>
            <a:r>
              <a:rPr lang="en-US" dirty="0" smtClean="0">
                <a:solidFill>
                  <a:srgbClr val="FF0000"/>
                </a:solidFill>
              </a:rPr>
              <a:t>Categorize</a:t>
            </a:r>
            <a:r>
              <a:rPr lang="en-US" dirty="0" smtClean="0"/>
              <a:t> your code repair: </a:t>
            </a:r>
          </a:p>
          <a:p>
            <a:pPr lvl="1"/>
            <a:r>
              <a:rPr lang="en-US" dirty="0" smtClean="0"/>
              <a:t>Strong or weak verified repair?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71568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 practice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377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Verified repairs from a static analyzer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Run the static analyzer to </a:t>
            </a:r>
            <a:r>
              <a:rPr lang="en-US" dirty="0" smtClean="0">
                <a:solidFill>
                  <a:srgbClr val="FF0000"/>
                </a:solidFill>
              </a:rPr>
              <a:t>infer</a:t>
            </a:r>
            <a:r>
              <a:rPr lang="en-US" dirty="0" smtClean="0"/>
              <a:t> the abstract states</a:t>
            </a:r>
          </a:p>
          <a:p>
            <a:r>
              <a:rPr lang="en-US" dirty="0" smtClean="0"/>
              <a:t>For each assertion in the program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Ask</a:t>
            </a:r>
            <a:r>
              <a:rPr lang="en-US" dirty="0" smtClean="0"/>
              <a:t> the abstract domains if they can prove it</a:t>
            </a:r>
          </a:p>
          <a:p>
            <a:pPr lvl="1"/>
            <a:r>
              <a:rPr lang="en-US" dirty="0" smtClean="0"/>
              <a:t>If they cannot, ask the abstract domains to </a:t>
            </a:r>
            <a:r>
              <a:rPr lang="en-US" dirty="0" smtClean="0">
                <a:solidFill>
                  <a:srgbClr val="FF0000"/>
                </a:solidFill>
              </a:rPr>
              <a:t>provide a code repair</a:t>
            </a:r>
          </a:p>
          <a:p>
            <a:r>
              <a:rPr lang="en-US" dirty="0" smtClean="0"/>
              <a:t>Providing a code repair may require re-running the analysis</a:t>
            </a:r>
          </a:p>
          <a:p>
            <a:pPr lvl="1"/>
            <a:r>
              <a:rPr lang="en-US" dirty="0" smtClean="0"/>
              <a:t>To check that there are no new warnings</a:t>
            </a:r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61722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Repairing floats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6235" y="3617943"/>
            <a:ext cx="10774751" cy="1850140"/>
          </a:xfrm>
        </p:spPr>
        <p:txBody>
          <a:bodyPr/>
          <a:lstStyle/>
          <a:p>
            <a:r>
              <a:rPr lang="en-US" dirty="0" smtClean="0"/>
              <a:t>Clousot infers</a:t>
            </a:r>
          </a:p>
          <a:p>
            <a:pPr lvl="1"/>
            <a:r>
              <a:rPr lang="en-US" dirty="0" err="1" smtClean="0"/>
              <a:t>this.f</a:t>
            </a:r>
            <a:r>
              <a:rPr lang="en-US" dirty="0" smtClean="0"/>
              <a:t> : f64</a:t>
            </a:r>
          </a:p>
          <a:p>
            <a:pPr lvl="1"/>
            <a:r>
              <a:rPr lang="en-US" dirty="0" err="1"/>
              <a:t>t</a:t>
            </a:r>
            <a:r>
              <a:rPr lang="en-US" dirty="0" err="1" smtClean="0"/>
              <a:t>mp</a:t>
            </a:r>
            <a:r>
              <a:rPr lang="en-US" dirty="0" smtClean="0"/>
              <a:t> : </a:t>
            </a:r>
            <a:r>
              <a:rPr lang="en-US" dirty="0" err="1" smtClean="0"/>
              <a:t>fext</a:t>
            </a:r>
            <a:endParaRPr lang="en-US" dirty="0" smtClean="0"/>
          </a:p>
          <a:p>
            <a:r>
              <a:rPr lang="en-US" dirty="0" smtClean="0"/>
              <a:t>Emits warning for precision mismatch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Suggests</a:t>
            </a:r>
            <a:r>
              <a:rPr lang="en-US" dirty="0" smtClean="0"/>
              <a:t> the verified repair:</a:t>
            </a:r>
          </a:p>
          <a:p>
            <a:pPr lvl="1" algn="ctr"/>
            <a:r>
              <a:rPr lang="en-US" dirty="0" err="1" smtClean="0"/>
              <a:t>tmp</a:t>
            </a:r>
            <a:r>
              <a:rPr lang="en-US" dirty="0" smtClean="0"/>
              <a:t> = </a:t>
            </a:r>
            <a:r>
              <a:rPr lang="en-US" dirty="0"/>
              <a:t>(double</a:t>
            </a:r>
            <a:r>
              <a:rPr lang="en-US" dirty="0" smtClean="0"/>
              <a:t>)(a </a:t>
            </a:r>
            <a:r>
              <a:rPr lang="en-US" dirty="0"/>
              <a:t>+ </a:t>
            </a:r>
            <a:r>
              <a:rPr lang="en-US" dirty="0" smtClean="0"/>
              <a:t>b)</a:t>
            </a:r>
            <a:endParaRPr lang="en-US" dirty="0"/>
          </a:p>
          <a:p>
            <a:pPr lvl="1"/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55630" y="1805008"/>
            <a:ext cx="494658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 </a:t>
            </a:r>
            <a:r>
              <a:rPr lang="en-US" sz="1400" dirty="0">
                <a:solidFill>
                  <a:prstClr val="black"/>
                </a:solidFill>
                <a:latin typeface="Consolas" panose="020B0609020204030204" pitchFamily="49" charset="0"/>
              </a:rPr>
              <a:t>f;</a:t>
            </a:r>
          </a:p>
          <a:p>
            <a:r>
              <a:rPr lang="en-US" sz="1400" dirty="0" smtClean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Consolas" panose="020B0609020204030204" pitchFamily="49" charset="0"/>
              </a:rPr>
              <a:t>SimpleError</a:t>
            </a:r>
            <a:r>
              <a:rPr lang="en-US" sz="1400" dirty="0">
                <a:solidFill>
                  <a:prstClr val="black"/>
                </a:solidFill>
                <a:latin typeface="Consolas" panose="020B0609020204030204" pitchFamily="49" charset="0"/>
              </a:rPr>
              <a:t>(</a:t>
            </a:r>
            <a:r>
              <a:rPr lang="en-US" sz="1400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sz="1400" dirty="0">
                <a:solidFill>
                  <a:prstClr val="black"/>
                </a:solidFill>
                <a:latin typeface="Consolas" panose="020B0609020204030204" pitchFamily="49" charset="0"/>
              </a:rPr>
              <a:t> a, </a:t>
            </a:r>
            <a:r>
              <a:rPr lang="en-US" sz="1400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sz="1400" dirty="0">
                <a:solidFill>
                  <a:prstClr val="black"/>
                </a:solidFill>
                <a:latin typeface="Consolas" panose="020B0609020204030204" pitchFamily="49" charset="0"/>
              </a:rPr>
              <a:t> b)</a:t>
            </a:r>
          </a:p>
          <a:p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{</a:t>
            </a:r>
            <a:endParaRPr lang="en-US" sz="1400" dirty="0">
              <a:solidFill>
                <a:prstClr val="black"/>
              </a:solidFill>
              <a:latin typeface="Consolas" panose="020B0609020204030204" pitchFamily="49" charset="0"/>
            </a:endParaRPr>
          </a:p>
          <a:p>
            <a:r>
              <a:rPr lang="en-US" sz="1400" dirty="0" smtClean="0">
                <a:solidFill>
                  <a:srgbClr val="0000FF"/>
                </a:solidFill>
                <a:latin typeface="Consolas" panose="020B0609020204030204" pitchFamily="49" charset="0"/>
              </a:rPr>
              <a:t>  var</a:t>
            </a:r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Consolas" panose="020B0609020204030204" pitchFamily="49" charset="0"/>
              </a:rPr>
              <a:t>tmp</a:t>
            </a:r>
            <a:r>
              <a:rPr lang="en-US" sz="1400" dirty="0">
                <a:solidFill>
                  <a:prstClr val="black"/>
                </a:solidFill>
                <a:latin typeface="Consolas" panose="020B0609020204030204" pitchFamily="49" charset="0"/>
              </a:rPr>
              <a:t> = a + b;</a:t>
            </a:r>
          </a:p>
          <a:p>
            <a:r>
              <a:rPr lang="en-US" sz="1400" dirty="0" smtClean="0">
                <a:solidFill>
                  <a:srgbClr val="0000FF"/>
                </a:solidFill>
                <a:latin typeface="Consolas" panose="020B0609020204030204" pitchFamily="49" charset="0"/>
              </a:rPr>
              <a:t>  </a:t>
            </a:r>
            <a:r>
              <a:rPr lang="en-US" sz="1400" dirty="0" err="1" smtClean="0">
                <a:solidFill>
                  <a:srgbClr val="0000FF"/>
                </a:solidFill>
                <a:latin typeface="Consolas" panose="020B0609020204030204" pitchFamily="49" charset="0"/>
              </a:rPr>
              <a:t>this</a:t>
            </a:r>
            <a:r>
              <a:rPr lang="en-US" sz="1400" dirty="0" err="1" smtClean="0">
                <a:solidFill>
                  <a:prstClr val="black"/>
                </a:solidFill>
                <a:latin typeface="Consolas" panose="020B0609020204030204" pitchFamily="49" charset="0"/>
              </a:rPr>
              <a:t>.f</a:t>
            </a:r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 </a:t>
            </a:r>
            <a:r>
              <a:rPr lang="en-US" sz="1400" dirty="0">
                <a:solidFill>
                  <a:prstClr val="black"/>
                </a:solidFill>
                <a:latin typeface="Consolas" panose="020B0609020204030204" pitchFamily="49" charset="0"/>
              </a:rPr>
              <a:t>= </a:t>
            </a:r>
            <a:r>
              <a:rPr lang="en-US" sz="1400" dirty="0" err="1">
                <a:solidFill>
                  <a:prstClr val="black"/>
                </a:solidFill>
                <a:latin typeface="Consolas" panose="020B0609020204030204" pitchFamily="49" charset="0"/>
              </a:rPr>
              <a:t>tmp</a:t>
            </a:r>
            <a:r>
              <a:rPr lang="en-US" sz="1400" dirty="0">
                <a:solidFill>
                  <a:prstClr val="black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  </a:t>
            </a:r>
            <a:r>
              <a:rPr lang="en-US" sz="1400" dirty="0" smtClean="0">
                <a:solidFill>
                  <a:srgbClr val="0000FF"/>
                </a:solidFill>
                <a:latin typeface="Consolas" panose="020B0609020204030204" pitchFamily="49" charset="0"/>
              </a:rPr>
              <a:t>if </a:t>
            </a:r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(</a:t>
            </a:r>
            <a:r>
              <a:rPr lang="en-US" sz="1400" b="1" dirty="0" err="1" smtClean="0">
                <a:solidFill>
                  <a:srgbClr val="FF0000"/>
                </a:solidFill>
                <a:latin typeface="Consolas" panose="020B0609020204030204" pitchFamily="49" charset="0"/>
              </a:rPr>
              <a:t>this.f</a:t>
            </a:r>
            <a:r>
              <a:rPr lang="en-US" sz="1400" b="1" dirty="0" smtClean="0">
                <a:solidFill>
                  <a:srgbClr val="FF0000"/>
                </a:solidFill>
                <a:latin typeface="Consolas" panose="020B0609020204030204" pitchFamily="49" charset="0"/>
              </a:rPr>
              <a:t> == </a:t>
            </a:r>
            <a:r>
              <a:rPr lang="en-US" sz="1400" b="1" dirty="0" err="1" smtClean="0">
                <a:solidFill>
                  <a:srgbClr val="FF0000"/>
                </a:solidFill>
                <a:latin typeface="Consolas" panose="020B0609020204030204" pitchFamily="49" charset="0"/>
              </a:rPr>
              <a:t>tmp</a:t>
            </a:r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) </a:t>
            </a:r>
          </a:p>
          <a:p>
            <a:r>
              <a:rPr lang="en-US" sz="1400" dirty="0">
                <a:solidFill>
                  <a:prstClr val="black"/>
                </a:solidFill>
                <a:latin typeface="Consolas" panose="020B0609020204030204" pitchFamily="49" charset="0"/>
              </a:rPr>
              <a:t> </a:t>
            </a:r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 { … </a:t>
            </a:r>
            <a:r>
              <a:rPr lang="en-US" sz="1400" dirty="0">
                <a:solidFill>
                  <a:prstClr val="black"/>
                </a:solidFill>
                <a:latin typeface="Consolas" panose="020B0609020204030204" pitchFamily="49" charset="0"/>
              </a:rPr>
              <a:t>}</a:t>
            </a:r>
            <a:endParaRPr lang="en-US" sz="1400" dirty="0" smtClean="0">
              <a:solidFill>
                <a:prstClr val="black"/>
              </a:solidFill>
              <a:latin typeface="Consolas" panose="020B0609020204030204" pitchFamily="49" charset="0"/>
            </a:endParaRPr>
          </a:p>
          <a:p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}</a:t>
            </a:r>
            <a:endParaRPr lang="en-US" sz="1400" dirty="0"/>
          </a:p>
        </p:txBody>
      </p:sp>
      <p:grpSp>
        <p:nvGrpSpPr>
          <p:cNvPr id="26" name="Group 25"/>
          <p:cNvGrpSpPr/>
          <p:nvPr/>
        </p:nvGrpSpPr>
        <p:grpSpPr>
          <a:xfrm>
            <a:off x="6057472" y="1391715"/>
            <a:ext cx="3269857" cy="2389521"/>
            <a:chOff x="655630" y="3614538"/>
            <a:chExt cx="1745084" cy="1320017"/>
          </a:xfrm>
        </p:grpSpPr>
        <p:sp>
          <p:nvSpPr>
            <p:cNvPr id="5" name="TextBox 4"/>
            <p:cNvSpPr txBox="1"/>
            <p:nvPr/>
          </p:nvSpPr>
          <p:spPr>
            <a:xfrm>
              <a:off x="1377808" y="4679522"/>
              <a:ext cx="207203" cy="255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⊥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55630" y="4145379"/>
              <a:ext cx="313286" cy="255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f32</a:t>
              </a:r>
              <a:endParaRPr lang="en-US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324768" y="4145379"/>
              <a:ext cx="313286" cy="255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f64</a:t>
              </a:r>
              <a:endParaRPr lang="en-US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056219" y="4127584"/>
              <a:ext cx="344495" cy="255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err="1" smtClean="0"/>
                <a:t>fext</a:t>
              </a:r>
              <a:endParaRPr lang="en-US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377809" y="3614538"/>
              <a:ext cx="207203" cy="255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⊤</a:t>
              </a:r>
            </a:p>
          </p:txBody>
        </p:sp>
        <p:cxnSp>
          <p:nvCxnSpPr>
            <p:cNvPr id="11" name="Straight Connector 10"/>
            <p:cNvCxnSpPr>
              <a:stCxn id="5" idx="0"/>
              <a:endCxn id="6" idx="2"/>
            </p:cNvCxnSpPr>
            <p:nvPr/>
          </p:nvCxnSpPr>
          <p:spPr>
            <a:xfrm flipH="1" flipV="1">
              <a:off x="812273" y="4400412"/>
              <a:ext cx="669136" cy="27911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>
              <a:stCxn id="5" idx="0"/>
              <a:endCxn id="7" idx="2"/>
            </p:cNvCxnSpPr>
            <p:nvPr/>
          </p:nvCxnSpPr>
          <p:spPr>
            <a:xfrm flipV="1">
              <a:off x="1481409" y="4400412"/>
              <a:ext cx="2" cy="27911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>
              <a:stCxn id="5" idx="0"/>
              <a:endCxn id="8" idx="2"/>
            </p:cNvCxnSpPr>
            <p:nvPr/>
          </p:nvCxnSpPr>
          <p:spPr>
            <a:xfrm flipV="1">
              <a:off x="1481409" y="4382617"/>
              <a:ext cx="747057" cy="29690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>
              <a:stCxn id="6" idx="0"/>
              <a:endCxn id="9" idx="2"/>
            </p:cNvCxnSpPr>
            <p:nvPr/>
          </p:nvCxnSpPr>
          <p:spPr>
            <a:xfrm flipV="1">
              <a:off x="812273" y="3869571"/>
              <a:ext cx="669137" cy="27580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>
              <a:stCxn id="7" idx="0"/>
              <a:endCxn id="9" idx="2"/>
            </p:cNvCxnSpPr>
            <p:nvPr/>
          </p:nvCxnSpPr>
          <p:spPr>
            <a:xfrm flipH="1" flipV="1">
              <a:off x="1481411" y="3869571"/>
              <a:ext cx="1" cy="27580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>
              <a:stCxn id="8" idx="0"/>
              <a:endCxn id="9" idx="2"/>
            </p:cNvCxnSpPr>
            <p:nvPr/>
          </p:nvCxnSpPr>
          <p:spPr>
            <a:xfrm flipH="1" flipV="1">
              <a:off x="1481411" y="3869571"/>
              <a:ext cx="747056" cy="25801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21064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Repairing of overflows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70899" y="217255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55630" y="1805008"/>
            <a:ext cx="4946580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 </a:t>
            </a:r>
            <a:r>
              <a:rPr lang="en-US" sz="1400" dirty="0">
                <a:solidFill>
                  <a:prstClr val="black"/>
                </a:solidFill>
                <a:latin typeface="Consolas" panose="020B0609020204030204" pitchFamily="49" charset="0"/>
              </a:rPr>
              <a:t>BinarySearch(</a:t>
            </a:r>
            <a:r>
              <a:rPr lang="en-US" sz="1400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sz="1400" dirty="0">
                <a:solidFill>
                  <a:prstClr val="black"/>
                </a:solidFill>
                <a:latin typeface="Consolas" panose="020B0609020204030204" pitchFamily="49" charset="0"/>
              </a:rPr>
              <a:t>[] array, </a:t>
            </a:r>
            <a:r>
              <a:rPr lang="en-US" sz="1400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sz="1400" dirty="0">
                <a:solidFill>
                  <a:prstClr val="black"/>
                </a:solidFill>
                <a:latin typeface="Consolas" panose="020B0609020204030204" pitchFamily="49" charset="0"/>
              </a:rPr>
              <a:t> value)</a:t>
            </a:r>
          </a:p>
          <a:p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{</a:t>
            </a:r>
            <a:endParaRPr lang="en-US" sz="1400" dirty="0">
              <a:solidFill>
                <a:prstClr val="black"/>
              </a:solidFill>
              <a:latin typeface="Consolas" panose="020B0609020204030204" pitchFamily="49" charset="0"/>
            </a:endParaRPr>
          </a:p>
          <a:p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  Contract.Requires(array </a:t>
            </a:r>
            <a:r>
              <a:rPr lang="en-US" sz="1400" dirty="0">
                <a:solidFill>
                  <a:prstClr val="black"/>
                </a:solidFill>
                <a:latin typeface="Consolas" panose="020B0609020204030204" pitchFamily="49" charset="0"/>
              </a:rPr>
              <a:t>!= </a:t>
            </a:r>
            <a:r>
              <a:rPr lang="en-US" sz="1400" dirty="0">
                <a:solidFill>
                  <a:srgbClr val="0000FF"/>
                </a:solidFill>
                <a:latin typeface="Consolas" panose="020B0609020204030204" pitchFamily="49" charset="0"/>
              </a:rPr>
              <a:t>null</a:t>
            </a:r>
            <a:r>
              <a:rPr lang="en-US" sz="1400" dirty="0">
                <a:solidFill>
                  <a:prstClr val="black"/>
                </a:solidFill>
                <a:latin typeface="Consolas" panose="020B0609020204030204" pitchFamily="49" charset="0"/>
              </a:rPr>
              <a:t>);</a:t>
            </a:r>
          </a:p>
          <a:p>
            <a:endParaRPr lang="en-US" sz="1400" dirty="0">
              <a:solidFill>
                <a:prstClr val="black"/>
              </a:solidFill>
              <a:latin typeface="Consolas" panose="020B0609020204030204" pitchFamily="49" charset="0"/>
            </a:endParaRPr>
          </a:p>
          <a:p>
            <a:r>
              <a:rPr lang="en-US" sz="1400" dirty="0" smtClean="0">
                <a:solidFill>
                  <a:srgbClr val="0000FF"/>
                </a:solidFill>
                <a:latin typeface="Consolas" panose="020B0609020204030204" pitchFamily="49" charset="0"/>
              </a:rPr>
              <a:t>  int</a:t>
            </a:r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 </a:t>
            </a:r>
            <a:r>
              <a:rPr lang="en-US" sz="1400" dirty="0">
                <a:solidFill>
                  <a:prstClr val="black"/>
                </a:solidFill>
                <a:latin typeface="Consolas" panose="020B0609020204030204" pitchFamily="49" charset="0"/>
              </a:rPr>
              <a:t>index, mid;</a:t>
            </a:r>
          </a:p>
          <a:p>
            <a:r>
              <a:rPr lang="en-US" sz="1400" dirty="0" smtClean="0">
                <a:solidFill>
                  <a:srgbClr val="0000FF"/>
                </a:solidFill>
                <a:latin typeface="Consolas" panose="020B0609020204030204" pitchFamily="49" charset="0"/>
              </a:rPr>
              <a:t>  var</a:t>
            </a:r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 </a:t>
            </a:r>
            <a:r>
              <a:rPr lang="en-US" sz="1400" dirty="0">
                <a:solidFill>
                  <a:prstClr val="black"/>
                </a:solidFill>
                <a:latin typeface="Consolas" panose="020B0609020204030204" pitchFamily="49" charset="0"/>
              </a:rPr>
              <a:t>inf = 0;</a:t>
            </a:r>
          </a:p>
          <a:p>
            <a:r>
              <a:rPr lang="en-US" sz="1400" dirty="0" smtClean="0">
                <a:solidFill>
                  <a:srgbClr val="0000FF"/>
                </a:solidFill>
                <a:latin typeface="Consolas" panose="020B0609020204030204" pitchFamily="49" charset="0"/>
              </a:rPr>
              <a:t>  var</a:t>
            </a:r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 </a:t>
            </a:r>
            <a:r>
              <a:rPr lang="en-US" sz="1400" dirty="0">
                <a:solidFill>
                  <a:prstClr val="black"/>
                </a:solidFill>
                <a:latin typeface="Consolas" panose="020B0609020204030204" pitchFamily="49" charset="0"/>
              </a:rPr>
              <a:t>sup = array.Length - 1;</a:t>
            </a:r>
          </a:p>
          <a:p>
            <a:endParaRPr lang="en-US" sz="1400" dirty="0">
              <a:solidFill>
                <a:prstClr val="black"/>
              </a:solidFill>
              <a:latin typeface="Consolas" panose="020B0609020204030204" pitchFamily="49" charset="0"/>
            </a:endParaRPr>
          </a:p>
          <a:p>
            <a:r>
              <a:rPr lang="en-US" sz="1400" dirty="0" smtClean="0">
                <a:solidFill>
                  <a:srgbClr val="0000FF"/>
                </a:solidFill>
                <a:latin typeface="Consolas" panose="020B0609020204030204" pitchFamily="49" charset="0"/>
              </a:rPr>
              <a:t>  while</a:t>
            </a:r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 </a:t>
            </a:r>
            <a:r>
              <a:rPr lang="en-US" sz="1400" dirty="0">
                <a:solidFill>
                  <a:prstClr val="black"/>
                </a:solidFill>
                <a:latin typeface="Consolas" panose="020B0609020204030204" pitchFamily="49" charset="0"/>
              </a:rPr>
              <a:t>(inf &lt;= sup)</a:t>
            </a:r>
          </a:p>
          <a:p>
            <a:r>
              <a:rPr lang="en-US" sz="1400" dirty="0">
                <a:solidFill>
                  <a:prstClr val="black"/>
                </a:solidFill>
                <a:latin typeface="Consolas" panose="020B0609020204030204" pitchFamily="49" charset="0"/>
              </a:rPr>
              <a:t>  </a:t>
            </a:r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{</a:t>
            </a:r>
            <a:endParaRPr lang="en-US" sz="1400" dirty="0">
              <a:solidFill>
                <a:prstClr val="black"/>
              </a:solidFill>
              <a:latin typeface="Consolas" panose="020B0609020204030204" pitchFamily="49" charset="0"/>
            </a:endParaRPr>
          </a:p>
          <a:p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    index </a:t>
            </a:r>
            <a:r>
              <a:rPr lang="en-US" sz="1400" dirty="0">
                <a:solidFill>
                  <a:prstClr val="black"/>
                </a:solidFill>
                <a:latin typeface="Consolas" panose="020B0609020204030204" pitchFamily="49" charset="0"/>
              </a:rPr>
              <a:t>= </a:t>
            </a:r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</a:rPr>
              <a:t>(inf + sup) / 2</a:t>
            </a:r>
            <a:r>
              <a:rPr lang="en-US" sz="1400" dirty="0">
                <a:solidFill>
                  <a:prstClr val="black"/>
                </a:solidFill>
                <a:latin typeface="Consolas" panose="020B0609020204030204" pitchFamily="49" charset="0"/>
              </a:rPr>
              <a:t>;</a:t>
            </a:r>
          </a:p>
          <a:p>
            <a:endParaRPr lang="en-US" sz="1400" dirty="0">
              <a:solidFill>
                <a:prstClr val="black"/>
              </a:solidFill>
              <a:latin typeface="Consolas" panose="020B0609020204030204" pitchFamily="49" charset="0"/>
            </a:endParaRPr>
          </a:p>
          <a:p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    mid </a:t>
            </a:r>
            <a:r>
              <a:rPr lang="en-US" sz="1400" dirty="0">
                <a:solidFill>
                  <a:prstClr val="black"/>
                </a:solidFill>
                <a:latin typeface="Consolas" panose="020B0609020204030204" pitchFamily="49" charset="0"/>
              </a:rPr>
              <a:t>= array[index];</a:t>
            </a:r>
          </a:p>
          <a:p>
            <a:endParaRPr lang="en-US" sz="1400" dirty="0">
              <a:solidFill>
                <a:prstClr val="black"/>
              </a:solidFill>
              <a:latin typeface="Consolas" panose="020B0609020204030204" pitchFamily="49" charset="0"/>
            </a:endParaRPr>
          </a:p>
          <a:p>
            <a:r>
              <a:rPr lang="en-US" sz="1400" dirty="0" smtClean="0">
                <a:solidFill>
                  <a:srgbClr val="0000FF"/>
                </a:solidFill>
                <a:latin typeface="Consolas" panose="020B0609020204030204" pitchFamily="49" charset="0"/>
              </a:rPr>
              <a:t>    if</a:t>
            </a:r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 </a:t>
            </a:r>
            <a:r>
              <a:rPr lang="en-US" sz="1400" dirty="0">
                <a:solidFill>
                  <a:prstClr val="black"/>
                </a:solidFill>
                <a:latin typeface="Consolas" panose="020B0609020204030204" pitchFamily="49" charset="0"/>
              </a:rPr>
              <a:t>(value == mid) </a:t>
            </a:r>
            <a:r>
              <a:rPr lang="en-US" sz="1400" dirty="0">
                <a:solidFill>
                  <a:srgbClr val="0000FF"/>
                </a:solidFill>
                <a:latin typeface="Consolas" panose="020B0609020204030204" pitchFamily="49" charset="0"/>
              </a:rPr>
              <a:t>return</a:t>
            </a:r>
            <a:r>
              <a:rPr lang="en-US" sz="1400" dirty="0">
                <a:solidFill>
                  <a:prstClr val="black"/>
                </a:solidFill>
                <a:latin typeface="Consolas" panose="020B0609020204030204" pitchFamily="49" charset="0"/>
              </a:rPr>
              <a:t> index;</a:t>
            </a:r>
          </a:p>
          <a:p>
            <a:r>
              <a:rPr lang="en-US" sz="1400" dirty="0">
                <a:solidFill>
                  <a:srgbClr val="0000FF"/>
                </a:solidFill>
                <a:latin typeface="Consolas" panose="020B0609020204030204" pitchFamily="49" charset="0"/>
              </a:rPr>
              <a:t> </a:t>
            </a:r>
            <a:r>
              <a:rPr lang="en-US" sz="1400" dirty="0" smtClean="0">
                <a:solidFill>
                  <a:srgbClr val="0000FF"/>
                </a:solidFill>
                <a:latin typeface="Consolas" panose="020B0609020204030204" pitchFamily="49" charset="0"/>
              </a:rPr>
              <a:t>   if</a:t>
            </a:r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 </a:t>
            </a:r>
            <a:r>
              <a:rPr lang="en-US" sz="1400" dirty="0">
                <a:solidFill>
                  <a:prstClr val="black"/>
                </a:solidFill>
                <a:latin typeface="Consolas" panose="020B0609020204030204" pitchFamily="49" charset="0"/>
              </a:rPr>
              <a:t>(mid &lt; value) inf = index + 1;</a:t>
            </a:r>
          </a:p>
          <a:p>
            <a:r>
              <a:rPr lang="en-US" sz="1400" dirty="0" smtClean="0">
                <a:solidFill>
                  <a:srgbClr val="0000FF"/>
                </a:solidFill>
                <a:latin typeface="Consolas" panose="020B0609020204030204" pitchFamily="49" charset="0"/>
              </a:rPr>
              <a:t>    else</a:t>
            </a:r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 </a:t>
            </a:r>
            <a:r>
              <a:rPr lang="en-US" sz="1400" dirty="0">
                <a:solidFill>
                  <a:prstClr val="black"/>
                </a:solidFill>
                <a:latin typeface="Consolas" panose="020B0609020204030204" pitchFamily="49" charset="0"/>
              </a:rPr>
              <a:t>sup = index - 1;</a:t>
            </a:r>
          </a:p>
          <a:p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  }</a:t>
            </a:r>
            <a:endParaRPr lang="en-US" sz="1400" dirty="0">
              <a:solidFill>
                <a:prstClr val="black"/>
              </a:solidFill>
              <a:latin typeface="Consolas" panose="020B0609020204030204" pitchFamily="49" charset="0"/>
            </a:endParaRPr>
          </a:p>
          <a:p>
            <a:endParaRPr lang="en-US" sz="1400" dirty="0">
              <a:solidFill>
                <a:prstClr val="black"/>
              </a:solidFill>
              <a:latin typeface="Consolas" panose="020B0609020204030204" pitchFamily="49" charset="0"/>
            </a:endParaRPr>
          </a:p>
          <a:p>
            <a:r>
              <a:rPr lang="en-US" sz="1400" dirty="0" smtClean="0">
                <a:solidFill>
                  <a:srgbClr val="0000FF"/>
                </a:solidFill>
                <a:latin typeface="Consolas" panose="020B0609020204030204" pitchFamily="49" charset="0"/>
              </a:rPr>
              <a:t>  return</a:t>
            </a:r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 </a:t>
            </a:r>
            <a:r>
              <a:rPr lang="en-US" sz="1400" dirty="0">
                <a:solidFill>
                  <a:prstClr val="black"/>
                </a:solidFill>
                <a:latin typeface="Consolas" panose="020B0609020204030204" pitchFamily="49" charset="0"/>
              </a:rPr>
              <a:t>-1;</a:t>
            </a:r>
          </a:p>
          <a:p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}</a:t>
            </a:r>
            <a:endParaRPr lang="en-US" sz="1400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5786940" y="2011680"/>
            <a:ext cx="5750081" cy="3766185"/>
          </a:xfrm>
        </p:spPr>
        <p:txBody>
          <a:bodyPr/>
          <a:lstStyle/>
          <a:p>
            <a:r>
              <a:rPr lang="en-US" dirty="0" smtClean="0"/>
              <a:t>Clousot infers the </a:t>
            </a:r>
            <a:r>
              <a:rPr lang="en-US" dirty="0" smtClean="0">
                <a:solidFill>
                  <a:srgbClr val="FF0000"/>
                </a:solidFill>
              </a:rPr>
              <a:t>loop invariant</a:t>
            </a:r>
          </a:p>
          <a:p>
            <a:pPr marL="4572" lvl="1" indent="0" algn="ctr">
              <a:buNone/>
            </a:pPr>
            <a:r>
              <a:rPr lang="en-US" dirty="0" smtClean="0"/>
              <a:t>0 </a:t>
            </a:r>
            <a:r>
              <a:rPr lang="en-US" dirty="0"/>
              <a:t>≤ </a:t>
            </a:r>
            <a:r>
              <a:rPr lang="en-US" dirty="0" smtClean="0"/>
              <a:t>inf </a:t>
            </a:r>
            <a:r>
              <a:rPr lang="en-US" dirty="0"/>
              <a:t>≤ </a:t>
            </a:r>
            <a:r>
              <a:rPr lang="en-US" dirty="0" smtClean="0"/>
              <a:t>sup </a:t>
            </a:r>
            <a:r>
              <a:rPr lang="en-US" dirty="0"/>
              <a:t>&lt;</a:t>
            </a:r>
            <a:r>
              <a:rPr lang="en-US" dirty="0" smtClean="0"/>
              <a:t>  array.Length </a:t>
            </a:r>
            <a:r>
              <a:rPr lang="en-US" dirty="0"/>
              <a:t>≤ </a:t>
            </a:r>
            <a:r>
              <a:rPr lang="en-US" dirty="0" smtClean="0"/>
              <a:t>2</a:t>
            </a:r>
            <a:r>
              <a:rPr lang="en-US" baseline="30000" dirty="0" smtClean="0"/>
              <a:t>31</a:t>
            </a:r>
            <a:r>
              <a:rPr lang="en-US" dirty="0" smtClean="0"/>
              <a:t>-1</a:t>
            </a:r>
            <a:endParaRPr lang="en-US" baseline="30000" dirty="0" smtClean="0"/>
          </a:p>
          <a:p>
            <a:r>
              <a:rPr lang="en-US" dirty="0"/>
              <a:t>We want to repair the </a:t>
            </a:r>
            <a:r>
              <a:rPr lang="en-US" dirty="0" smtClean="0"/>
              <a:t>arithmetic overflow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Suggest</a:t>
            </a:r>
            <a:r>
              <a:rPr lang="en-US" dirty="0" smtClean="0"/>
              <a:t> the verified repair:</a:t>
            </a:r>
          </a:p>
          <a:p>
            <a:pPr marL="4572" lvl="1" indent="0" algn="ctr">
              <a:buNone/>
            </a:pPr>
            <a:r>
              <a:rPr lang="en-US" dirty="0" smtClean="0"/>
              <a:t>inf + (sup – inf)/2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Guaranteed to not overflow</a:t>
            </a:r>
          </a:p>
          <a:p>
            <a:pPr lvl="1"/>
            <a:r>
              <a:rPr lang="en-US" dirty="0" smtClean="0"/>
              <a:t>Because of the inferred loop invariant</a:t>
            </a:r>
          </a:p>
          <a:p>
            <a:r>
              <a:rPr lang="en-US" dirty="0" smtClean="0"/>
              <a:t>Details in the paper</a:t>
            </a:r>
          </a:p>
        </p:txBody>
      </p:sp>
    </p:spTree>
    <p:extLst>
      <p:ext uri="{BB962C8B-B14F-4D97-AF65-F5344CB8AC3E}">
        <p14:creationId xmlns:p14="http://schemas.microsoft.com/office/powerpoint/2010/main" val="777077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 a common error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6656" y="2011680"/>
            <a:ext cx="10935282" cy="1744809"/>
          </a:xfrm>
        </p:spPr>
        <p:txBody>
          <a:bodyPr/>
          <a:lstStyle/>
          <a:p>
            <a:r>
              <a:rPr lang="en-US" dirty="0" smtClean="0"/>
              <a:t>Assume:  0 ≤ x, 0 ≤ y, 0 ≤ z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Then </a:t>
            </a:r>
            <a:r>
              <a:rPr lang="en-US" b="1" dirty="0" smtClean="0">
                <a:solidFill>
                  <a:srgbClr val="FF0000"/>
                </a:solidFill>
              </a:rPr>
              <a:t>x + y &lt; z </a:t>
            </a:r>
            <a:r>
              <a:rPr lang="en-US" dirty="0" smtClean="0"/>
              <a:t>may overflow</a:t>
            </a:r>
          </a:p>
          <a:p>
            <a:pPr lvl="1"/>
            <a:r>
              <a:rPr lang="en-US" dirty="0" smtClean="0"/>
              <a:t>Exactly, x + y &lt; z in computer precision does not have the same meaning than in ℤ</a:t>
            </a:r>
          </a:p>
          <a:p>
            <a:r>
              <a:rPr lang="en-US" dirty="0" smtClean="0"/>
              <a:t>We derive a non-overflowing expression like that</a:t>
            </a:r>
          </a:p>
          <a:p>
            <a:r>
              <a:rPr lang="en-US" dirty="0"/>
              <a:t> </a:t>
            </a:r>
            <a:endParaRPr lang="en-US" baseline="30000" dirty="0" smtClean="0"/>
          </a:p>
          <a:p>
            <a:endParaRPr lang="en-US" baseline="300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0943129"/>
              </p:ext>
            </p:extLst>
          </p:nvPr>
        </p:nvGraphicFramePr>
        <p:xfrm>
          <a:off x="1496887" y="3887531"/>
          <a:ext cx="8128000" cy="1854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280"/>
                <a:gridCol w="791972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(x</a:t>
                      </a:r>
                      <a:r>
                        <a:rPr lang="en-US" baseline="30000" dirty="0" smtClean="0"/>
                        <a:t>!</a:t>
                      </a:r>
                      <a:r>
                        <a:rPr lang="en-US" dirty="0" smtClean="0"/>
                        <a:t> + y</a:t>
                      </a:r>
                      <a:r>
                        <a:rPr lang="en-US" baseline="30000" dirty="0" smtClean="0"/>
                        <a:t>!</a:t>
                      </a:r>
                      <a:r>
                        <a:rPr lang="en-US" dirty="0" smtClean="0"/>
                        <a:t>)</a:t>
                      </a:r>
                      <a:r>
                        <a:rPr lang="en-US" baseline="30000" dirty="0" smtClean="0"/>
                        <a:t>?</a:t>
                      </a:r>
                      <a:r>
                        <a:rPr lang="en-US" dirty="0" smtClean="0"/>
                        <a:t> &lt; z</a:t>
                      </a:r>
                      <a:r>
                        <a:rPr lang="en-US" baseline="30000" dirty="0" smtClean="0"/>
                        <a:t>!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i="1" baseline="0" dirty="0" smtClean="0"/>
                        <a:t>as 0 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≤ </a:t>
                      </a:r>
                      <a:r>
                        <a:rPr lang="en-US" sz="18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x,</a:t>
                      </a:r>
                      <a:r>
                        <a:rPr lang="en-US" sz="1800" i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then –x cannot underflow</a:t>
                      </a:r>
                      <a:endParaRPr lang="en-US" i="1" baseline="0" dirty="0" smtClean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=</a:t>
                      </a:r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y</a:t>
                      </a:r>
                      <a:r>
                        <a:rPr lang="en-US" baseline="30000" dirty="0" smtClean="0"/>
                        <a:t>!</a:t>
                      </a:r>
                      <a:r>
                        <a:rPr lang="en-US" dirty="0" smtClean="0"/>
                        <a:t> &lt; (z</a:t>
                      </a:r>
                      <a:r>
                        <a:rPr lang="en-US" baseline="30000" dirty="0" smtClean="0"/>
                        <a:t>! </a:t>
                      </a:r>
                      <a:r>
                        <a:rPr lang="en-US" baseline="0" dirty="0" smtClean="0"/>
                        <a:t>+(– x</a:t>
                      </a:r>
                      <a:r>
                        <a:rPr lang="en-US" baseline="30000" dirty="0" smtClean="0"/>
                        <a:t>!</a:t>
                      </a:r>
                      <a:r>
                        <a:rPr lang="en-US" baseline="0" dirty="0" smtClean="0"/>
                        <a:t>)</a:t>
                      </a:r>
                      <a:r>
                        <a:rPr lang="en-US" baseline="30000" dirty="0" smtClean="0"/>
                        <a:t>!</a:t>
                      </a:r>
                      <a:r>
                        <a:rPr lang="en-US" baseline="0" dirty="0" smtClean="0"/>
                        <a:t>)</a:t>
                      </a:r>
                      <a:r>
                        <a:rPr lang="en-US" baseline="30000" dirty="0" smtClean="0"/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baseline="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i="1" baseline="0" dirty="0" smtClean="0"/>
                        <a:t>as  0 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≤ </a:t>
                      </a:r>
                      <a:r>
                        <a:rPr lang="en-US" sz="18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 and </a:t>
                      </a:r>
                      <a:r>
                        <a:rPr lang="en-US" i="1" baseline="0" dirty="0" smtClean="0"/>
                        <a:t>0 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≤ </a:t>
                      </a:r>
                      <a:r>
                        <a:rPr lang="en-US" sz="18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x,</a:t>
                      </a:r>
                      <a:r>
                        <a:rPr lang="en-US" sz="1800" i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then z – x cannot underflow</a:t>
                      </a:r>
                      <a:endParaRPr lang="en-US" i="1" baseline="0" dirty="0" smtClean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aseline="0" smtClean="0"/>
                        <a:t>=</a:t>
                      </a:r>
                      <a:endParaRPr lang="en-US" baseline="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y</a:t>
                      </a:r>
                      <a:r>
                        <a:rPr lang="en-US" baseline="30000" dirty="0" smtClean="0"/>
                        <a:t>!</a:t>
                      </a:r>
                      <a:r>
                        <a:rPr lang="en-US" dirty="0" smtClean="0"/>
                        <a:t> &lt; (z</a:t>
                      </a:r>
                      <a:r>
                        <a:rPr lang="en-US" baseline="30000" dirty="0" smtClean="0"/>
                        <a:t>! </a:t>
                      </a:r>
                      <a:r>
                        <a:rPr lang="en-US" baseline="0" dirty="0" smtClean="0"/>
                        <a:t>+(– x</a:t>
                      </a:r>
                      <a:r>
                        <a:rPr lang="en-US" baseline="30000" dirty="0" smtClean="0"/>
                        <a:t>!</a:t>
                      </a:r>
                      <a:r>
                        <a:rPr lang="en-US" baseline="0" dirty="0" smtClean="0"/>
                        <a:t>)</a:t>
                      </a:r>
                      <a:r>
                        <a:rPr lang="en-US" baseline="30000" dirty="0" smtClean="0"/>
                        <a:t>!</a:t>
                      </a:r>
                      <a:r>
                        <a:rPr lang="en-US" baseline="0" dirty="0" smtClean="0"/>
                        <a:t>)</a:t>
                      </a:r>
                      <a:r>
                        <a:rPr lang="en-US" baseline="30000" dirty="0" smtClean="0"/>
                        <a:t>!</a:t>
                      </a:r>
                      <a:endParaRPr lang="en-US" i="1" baseline="0" dirty="0" smtClean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65012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Verified repairs in Clousot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Contracts</a:t>
            </a:r>
          </a:p>
          <a:p>
            <a:pPr lvl="1"/>
            <a:r>
              <a:rPr lang="en-US" dirty="0" smtClean="0"/>
              <a:t>Missing preconditions, postconditions, external assumptions, purity annotations</a:t>
            </a:r>
          </a:p>
          <a:p>
            <a:r>
              <a:rPr lang="en-US" dirty="0" smtClean="0"/>
              <a:t>Constant and object initialization</a:t>
            </a:r>
          </a:p>
          <a:p>
            <a:r>
              <a:rPr lang="en-US" dirty="0" smtClean="0"/>
              <a:t>Guards</a:t>
            </a:r>
          </a:p>
          <a:p>
            <a:r>
              <a:rPr lang="en-US" dirty="0" smtClean="0"/>
              <a:t>Buffer overflows</a:t>
            </a:r>
          </a:p>
          <a:p>
            <a:r>
              <a:rPr lang="en-US" dirty="0" smtClean="0"/>
              <a:t>Arithmetic overflows</a:t>
            </a:r>
          </a:p>
          <a:p>
            <a:r>
              <a:rPr lang="en-US" dirty="0" smtClean="0"/>
              <a:t>Floating point comparisons</a:t>
            </a:r>
          </a:p>
          <a:p>
            <a:r>
              <a:rPr lang="en-US" dirty="0" smtClean="0"/>
              <a:t>…</a:t>
            </a:r>
            <a:endParaRPr lang="en-US" i="1" dirty="0" smtClean="0"/>
          </a:p>
          <a:p>
            <a:r>
              <a:rPr lang="en-US" i="1" dirty="0" smtClean="0"/>
              <a:t>Details in the paper</a:t>
            </a:r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88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Experience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998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Clousot is the underlying static analyzer</a:t>
            </a:r>
          </a:p>
          <a:p>
            <a:pPr lvl="1"/>
            <a:r>
              <a:rPr lang="en-US" dirty="0" smtClean="0"/>
              <a:t>Part of the CodeContracts tools, widely used</a:t>
            </a:r>
          </a:p>
          <a:p>
            <a:pPr lvl="1"/>
            <a:r>
              <a:rPr lang="en-US" dirty="0" smtClean="0"/>
              <a:t>More than </a:t>
            </a:r>
            <a:r>
              <a:rPr lang="en-US" dirty="0" smtClean="0">
                <a:solidFill>
                  <a:srgbClr val="FF0000"/>
                </a:solidFill>
              </a:rPr>
              <a:t>75K </a:t>
            </a:r>
            <a:r>
              <a:rPr lang="en-US" dirty="0" smtClean="0"/>
              <a:t>external downloads</a:t>
            </a:r>
          </a:p>
          <a:p>
            <a:r>
              <a:rPr lang="en-US" dirty="0" smtClean="0"/>
              <a:t>Based on abstract interpretation</a:t>
            </a:r>
          </a:p>
          <a:p>
            <a:pPr lvl="1"/>
            <a:r>
              <a:rPr lang="en-US" dirty="0" smtClean="0"/>
              <a:t>Analyze each method in isolation</a:t>
            </a:r>
          </a:p>
          <a:p>
            <a:pPr lvl="2"/>
            <a:r>
              <a:rPr lang="en-US" dirty="0" smtClean="0"/>
              <a:t>Infer loop invariants, preconditions, postconditions, and object invariants</a:t>
            </a:r>
          </a:p>
          <a:p>
            <a:pPr lvl="1"/>
            <a:r>
              <a:rPr lang="en-US" dirty="0" smtClean="0"/>
              <a:t>Use the inferred facts to discharge proof obligations</a:t>
            </a:r>
          </a:p>
          <a:p>
            <a:pPr lvl="1"/>
            <a:r>
              <a:rPr lang="en-US" dirty="0" smtClean="0"/>
              <a:t>On failure suggest a verified code repair</a:t>
            </a:r>
            <a:endParaRPr lang="en-US" dirty="0"/>
          </a:p>
          <a:p>
            <a:r>
              <a:rPr lang="en-US" dirty="0" smtClean="0"/>
              <a:t>Runs at design time </a:t>
            </a:r>
          </a:p>
          <a:p>
            <a:pPr lvl="1"/>
            <a:r>
              <a:rPr lang="en-US" dirty="0" smtClean="0"/>
              <a:t>Came to see the </a:t>
            </a:r>
            <a:r>
              <a:rPr lang="en-US" dirty="0" smtClean="0">
                <a:solidFill>
                  <a:srgbClr val="FF0000"/>
                </a:solidFill>
              </a:rPr>
              <a:t>demo</a:t>
            </a:r>
            <a:r>
              <a:rPr lang="en-US" dirty="0" smtClean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917736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Which bugs?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focus on </a:t>
            </a:r>
            <a:r>
              <a:rPr lang="en-US" dirty="0" smtClean="0">
                <a:solidFill>
                  <a:srgbClr val="FF0000"/>
                </a:solidFill>
              </a:rPr>
              <a:t>possible bugs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 smtClean="0"/>
              <a:t>reported by static analyzers/verifiers</a:t>
            </a:r>
          </a:p>
          <a:p>
            <a:pPr lvl="1"/>
            <a:r>
              <a:rPr lang="en-US" dirty="0" smtClean="0"/>
              <a:t>Motto: “</a:t>
            </a:r>
            <a:r>
              <a:rPr lang="en-US" b="1" dirty="0" smtClean="0">
                <a:solidFill>
                  <a:srgbClr val="FF0000"/>
                </a:solidFill>
              </a:rPr>
              <a:t>We can only fix what we can prove correct</a:t>
            </a:r>
            <a:r>
              <a:rPr lang="en-US" dirty="0" smtClean="0"/>
              <a:t>”</a:t>
            </a:r>
          </a:p>
          <a:p>
            <a:r>
              <a:rPr lang="en-US" dirty="0" smtClean="0"/>
              <a:t>For instance, the CodeContracts static checker (Clousot) reports</a:t>
            </a:r>
          </a:p>
          <a:p>
            <a:pPr lvl="1"/>
            <a:r>
              <a:rPr lang="en-US" dirty="0" smtClean="0"/>
              <a:t>Contract violations</a:t>
            </a:r>
          </a:p>
          <a:p>
            <a:pPr lvl="1"/>
            <a:r>
              <a:rPr lang="en-US" dirty="0" smtClean="0"/>
              <a:t>Common runtime errors: Null pointers, division by zero, arithmetic overflows …</a:t>
            </a:r>
          </a:p>
          <a:p>
            <a:r>
              <a:rPr lang="en-US" dirty="0" smtClean="0"/>
              <a:t>We should not only report the warning, but also </a:t>
            </a:r>
            <a:r>
              <a:rPr lang="en-US" dirty="0" smtClean="0">
                <a:solidFill>
                  <a:srgbClr val="FF0000"/>
                </a:solidFill>
              </a:rPr>
              <a:t>a set of fixes for it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Increase adoption</a:t>
            </a:r>
          </a:p>
          <a:p>
            <a:pPr lvl="2"/>
            <a:r>
              <a:rPr lang="en-US" dirty="0" smtClean="0"/>
              <a:t>Overcome the scaring long list of warnings </a:t>
            </a:r>
          </a:p>
          <a:p>
            <a:pPr lvl="1"/>
            <a:r>
              <a:rPr lang="en-US" dirty="0" smtClean="0"/>
              <a:t>Help understanding the </a:t>
            </a:r>
            <a:r>
              <a:rPr lang="en-US" dirty="0" smtClean="0">
                <a:solidFill>
                  <a:srgbClr val="FF0000"/>
                </a:solidFill>
              </a:rPr>
              <a:t>origin </a:t>
            </a:r>
            <a:r>
              <a:rPr lang="en-US" dirty="0" smtClean="0"/>
              <a:t>of the warning</a:t>
            </a:r>
          </a:p>
          <a:p>
            <a:pPr lvl="2"/>
            <a:r>
              <a:rPr lang="en-US" dirty="0" smtClean="0"/>
              <a:t>Code is clearer than an error trace</a:t>
            </a:r>
          </a:p>
        </p:txBody>
      </p:sp>
    </p:spTree>
    <p:extLst>
      <p:ext uri="{BB962C8B-B14F-4D97-AF65-F5344CB8AC3E}">
        <p14:creationId xmlns:p14="http://schemas.microsoft.com/office/powerpoint/2010/main" val="2543174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Raw numbers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6656" y="4157073"/>
            <a:ext cx="10753725" cy="1620791"/>
          </a:xfrm>
        </p:spPr>
        <p:txBody>
          <a:bodyPr/>
          <a:lstStyle/>
          <a:p>
            <a:r>
              <a:rPr lang="en-US" dirty="0" smtClean="0"/>
              <a:t>Analyze </a:t>
            </a:r>
            <a:r>
              <a:rPr lang="en-US" dirty="0"/>
              <a:t>.NET main libraries</a:t>
            </a:r>
          </a:p>
          <a:p>
            <a:pPr lvl="1"/>
            <a:r>
              <a:rPr lang="en-US" dirty="0"/>
              <a:t>Check Contracts, </a:t>
            </a:r>
            <a:r>
              <a:rPr lang="en-US" dirty="0" smtClean="0"/>
              <a:t>non-null, </a:t>
            </a:r>
            <a:r>
              <a:rPr lang="en-US" dirty="0"/>
              <a:t>overflows …</a:t>
            </a:r>
            <a:endParaRPr lang="en-US" dirty="0" smtClean="0"/>
          </a:p>
          <a:p>
            <a:r>
              <a:rPr lang="en-US" dirty="0" smtClean="0"/>
              <a:t>Analyze 6+ methods/seconds</a:t>
            </a:r>
          </a:p>
          <a:p>
            <a:pPr lvl="1"/>
            <a:r>
              <a:rPr lang="en-US" dirty="0" smtClean="0"/>
              <a:t>Infer </a:t>
            </a:r>
            <a:r>
              <a:rPr lang="en-US" dirty="0" smtClean="0">
                <a:solidFill>
                  <a:srgbClr val="FF0000"/>
                </a:solidFill>
              </a:rPr>
              <a:t>7.5 repairs/second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925" y="1737724"/>
            <a:ext cx="11106150" cy="241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736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Precision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998199" y="2157731"/>
            <a:ext cx="6400800" cy="914400"/>
          </a:xfrm>
          <a:prstGeom prst="rect">
            <a:avLst/>
          </a:prstGeom>
          <a:solidFill>
            <a:srgbClr val="00B05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Verified</a:t>
            </a:r>
          </a:p>
          <a:p>
            <a:pPr algn="ctr"/>
            <a:r>
              <a:rPr lang="en-US" dirty="0" smtClean="0"/>
              <a:t>89%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8398999" y="2157731"/>
            <a:ext cx="914400" cy="9144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Don’t know</a:t>
            </a:r>
          </a:p>
          <a:p>
            <a:pPr algn="ctr"/>
            <a:r>
              <a:rPr lang="en-US" dirty="0" smtClean="0"/>
              <a:t>11%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912599" y="3986531"/>
            <a:ext cx="3429000" cy="9144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Verified repairs</a:t>
            </a:r>
            <a:endParaRPr lang="en-US" dirty="0">
              <a:solidFill>
                <a:schemeClr val="bg1"/>
              </a:solidFill>
            </a:endParaRPr>
          </a:p>
          <a:p>
            <a:pPr algn="ctr"/>
            <a:r>
              <a:rPr lang="en-US" dirty="0">
                <a:solidFill>
                  <a:schemeClr val="bg1"/>
                </a:solidFill>
              </a:rPr>
              <a:t>9</a:t>
            </a:r>
            <a:r>
              <a:rPr lang="en-US" dirty="0" smtClean="0">
                <a:solidFill>
                  <a:schemeClr val="bg1"/>
                </a:solidFill>
              </a:rPr>
              <a:t>%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341599" y="3986531"/>
            <a:ext cx="1143000" cy="914400"/>
          </a:xfrm>
          <a:prstGeom prst="rect">
            <a:avLst/>
          </a:prstGeom>
          <a:solidFill>
            <a:srgbClr val="FF0000"/>
          </a:solidFill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Warnings</a:t>
            </a:r>
          </a:p>
          <a:p>
            <a:pPr algn="ctr"/>
            <a:r>
              <a:rPr lang="en-US" dirty="0"/>
              <a:t>2</a:t>
            </a:r>
            <a:r>
              <a:rPr lang="en-US" dirty="0" smtClean="0"/>
              <a:t>%</a:t>
            </a:r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2912599" y="3072131"/>
            <a:ext cx="5486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7484599" y="3072131"/>
            <a:ext cx="18288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627926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540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Bring static analysis to the next level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Simple flood of warnings is not practical</a:t>
            </a:r>
          </a:p>
          <a:p>
            <a:pPr lvl="1"/>
            <a:r>
              <a:rPr lang="en-US" dirty="0" smtClean="0"/>
              <a:t>Suggest </a:t>
            </a:r>
            <a:r>
              <a:rPr lang="en-US" dirty="0" smtClean="0">
                <a:solidFill>
                  <a:srgbClr val="FF0000"/>
                </a:solidFill>
              </a:rPr>
              <a:t>verified and modular repairs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Verified repairs increase the good executions while reducing the bad ones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Up to some observable property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Verified repairs are </a:t>
            </a:r>
            <a:r>
              <a:rPr lang="en-US" dirty="0" smtClean="0">
                <a:solidFill>
                  <a:srgbClr val="FF0000"/>
                </a:solidFill>
              </a:rPr>
              <a:t>property dependent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Implemented on a real static analyzer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Get a repair for </a:t>
            </a:r>
            <a:r>
              <a:rPr lang="en-US" dirty="0" smtClean="0">
                <a:solidFill>
                  <a:srgbClr val="FF0000"/>
                </a:solidFill>
              </a:rPr>
              <a:t>80.9%</a:t>
            </a:r>
            <a:r>
              <a:rPr lang="en-US" dirty="0" smtClean="0">
                <a:solidFill>
                  <a:schemeClr val="tx1"/>
                </a:solidFill>
              </a:rPr>
              <a:t> of the warnings</a:t>
            </a:r>
          </a:p>
          <a:p>
            <a:r>
              <a:rPr lang="en-US" u="sng" dirty="0" smtClean="0">
                <a:solidFill>
                  <a:srgbClr val="FF0000"/>
                </a:solidFill>
              </a:rPr>
              <a:t>Come to see the demo in a couple of minutes!!!!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4675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 code repair?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testing, use the </a:t>
            </a:r>
            <a:r>
              <a:rPr lang="en-US" dirty="0" smtClean="0">
                <a:solidFill>
                  <a:srgbClr val="FF0000"/>
                </a:solidFill>
              </a:rPr>
              <a:t>test suite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 smtClean="0"/>
              <a:t>T as a specification</a:t>
            </a:r>
          </a:p>
          <a:p>
            <a:pPr lvl="1"/>
            <a:r>
              <a:rPr lang="en-US" dirty="0" smtClean="0"/>
              <a:t>The buggy program fails at least one test in T</a:t>
            </a:r>
          </a:p>
          <a:p>
            <a:pPr lvl="1"/>
            <a:r>
              <a:rPr lang="en-US" dirty="0" smtClean="0"/>
              <a:t>The repaired program succeeds all the tests in T</a:t>
            </a:r>
          </a:p>
          <a:p>
            <a:pPr lvl="1"/>
            <a:r>
              <a:rPr lang="en-US" dirty="0" smtClean="0"/>
              <a:t>The repaired program is obtained by some mutation of the buggy program</a:t>
            </a:r>
          </a:p>
          <a:p>
            <a:r>
              <a:rPr lang="en-US" dirty="0" smtClean="0"/>
              <a:t>This definition is </a:t>
            </a:r>
            <a:r>
              <a:rPr lang="en-US" dirty="0" smtClean="0">
                <a:solidFill>
                  <a:srgbClr val="FF0000"/>
                </a:solidFill>
              </a:rPr>
              <a:t>unsuited</a:t>
            </a:r>
            <a:r>
              <a:rPr lang="en-US" dirty="0" smtClean="0"/>
              <a:t> for real-time program verification</a:t>
            </a:r>
          </a:p>
          <a:p>
            <a:pPr lvl="1"/>
            <a:r>
              <a:rPr lang="en-US" dirty="0" smtClean="0"/>
              <a:t>It requires </a:t>
            </a:r>
            <a:r>
              <a:rPr lang="en-US" dirty="0" smtClean="0">
                <a:solidFill>
                  <a:srgbClr val="FF0000"/>
                </a:solidFill>
              </a:rPr>
              <a:t>running</a:t>
            </a:r>
            <a:r>
              <a:rPr lang="en-US" dirty="0" smtClean="0"/>
              <a:t> the program</a:t>
            </a:r>
          </a:p>
          <a:p>
            <a:pPr lvl="2"/>
            <a:r>
              <a:rPr lang="en-US" dirty="0" smtClean="0"/>
              <a:t>At design time, the program is incomplete, does not compile</a:t>
            </a:r>
          </a:p>
          <a:p>
            <a:pPr lvl="2"/>
            <a:r>
              <a:rPr lang="en-US" dirty="0" smtClean="0"/>
              <a:t>Test running can be expensive</a:t>
            </a:r>
          </a:p>
          <a:p>
            <a:pPr lvl="1"/>
            <a:r>
              <a:rPr lang="en-US" dirty="0" smtClean="0"/>
              <a:t>The repair is as good as the test suite T</a:t>
            </a:r>
          </a:p>
          <a:p>
            <a:pPr lvl="2"/>
            <a:r>
              <a:rPr lang="en-US" dirty="0" smtClean="0"/>
              <a:t>Example: fix 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assert(e)</a:t>
            </a:r>
            <a:r>
              <a:rPr lang="en-US" dirty="0" smtClean="0"/>
              <a:t> with 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if(e) assert(e)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131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Verified code repairs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propose a different yet </a:t>
            </a:r>
            <a:r>
              <a:rPr lang="en-US" dirty="0" smtClean="0">
                <a:solidFill>
                  <a:srgbClr val="FF0000"/>
                </a:solidFill>
              </a:rPr>
              <a:t>semantic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 smtClean="0"/>
              <a:t>notion of </a:t>
            </a:r>
            <a:r>
              <a:rPr lang="en-US" dirty="0" smtClean="0">
                <a:solidFill>
                  <a:srgbClr val="FF0000"/>
                </a:solidFill>
              </a:rPr>
              <a:t>repairs</a:t>
            </a:r>
          </a:p>
          <a:p>
            <a:r>
              <a:rPr lang="en-US" dirty="0" smtClean="0"/>
              <a:t>A verified repair </a:t>
            </a:r>
            <a:r>
              <a:rPr lang="en-US" dirty="0" smtClean="0">
                <a:solidFill>
                  <a:srgbClr val="FF0000"/>
                </a:solidFill>
              </a:rPr>
              <a:t>reduces the bad runs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 smtClean="0"/>
              <a:t>while </a:t>
            </a:r>
            <a:r>
              <a:rPr lang="en-US" dirty="0" smtClean="0">
                <a:solidFill>
                  <a:srgbClr val="FF0000"/>
                </a:solidFill>
              </a:rPr>
              <a:t>increasing the good runs</a:t>
            </a:r>
          </a:p>
          <a:p>
            <a:pPr lvl="1"/>
            <a:r>
              <a:rPr lang="en-US" dirty="0"/>
              <a:t>A good run is one that satisfies the specification</a:t>
            </a:r>
          </a:p>
          <a:p>
            <a:pPr lvl="2"/>
            <a:r>
              <a:rPr lang="en-US" dirty="0"/>
              <a:t>Assertion, precondition, runtime condition </a:t>
            </a:r>
            <a:r>
              <a:rPr lang="en-US" dirty="0" smtClean="0"/>
              <a:t>…</a:t>
            </a:r>
          </a:p>
          <a:p>
            <a:pPr lvl="1"/>
            <a:r>
              <a:rPr lang="en-US" dirty="0" smtClean="0"/>
              <a:t>A bad run is one that violates the specification</a:t>
            </a:r>
          </a:p>
          <a:p>
            <a:r>
              <a:rPr lang="en-US" dirty="0" smtClean="0"/>
              <a:t>Consequences: </a:t>
            </a:r>
          </a:p>
          <a:p>
            <a:pPr lvl="1"/>
            <a:r>
              <a:rPr lang="en-US" dirty="0"/>
              <a:t>W</a:t>
            </a:r>
            <a:r>
              <a:rPr lang="en-US" dirty="0" smtClean="0"/>
              <a:t>hen we repair a program we </a:t>
            </a:r>
            <a:r>
              <a:rPr lang="en-US" dirty="0" smtClean="0">
                <a:solidFill>
                  <a:srgbClr val="FF0000"/>
                </a:solidFill>
              </a:rPr>
              <a:t>cannot remove </a:t>
            </a:r>
            <a:r>
              <a:rPr lang="en-US" dirty="0" smtClean="0"/>
              <a:t>any </a:t>
            </a:r>
            <a:r>
              <a:rPr lang="en-US" dirty="0" smtClean="0">
                <a:solidFill>
                  <a:srgbClr val="FF0000"/>
                </a:solidFill>
              </a:rPr>
              <a:t>good behavior</a:t>
            </a:r>
          </a:p>
          <a:p>
            <a:pPr lvl="1"/>
            <a:r>
              <a:rPr lang="en-US" dirty="0" smtClean="0"/>
              <a:t>There can be </a:t>
            </a:r>
            <a:r>
              <a:rPr lang="en-US" dirty="0" smtClean="0">
                <a:solidFill>
                  <a:srgbClr val="FF0000"/>
                </a:solidFill>
              </a:rPr>
              <a:t>multiple</a:t>
            </a:r>
            <a:r>
              <a:rPr lang="en-US" dirty="0" smtClean="0"/>
              <a:t>, non comparable, </a:t>
            </a:r>
            <a:r>
              <a:rPr lang="en-US" dirty="0" smtClean="0">
                <a:solidFill>
                  <a:srgbClr val="FF0000"/>
                </a:solidFill>
              </a:rPr>
              <a:t>repairs</a:t>
            </a:r>
          </a:p>
          <a:p>
            <a:pPr lvl="2"/>
            <a:r>
              <a:rPr lang="en-US" dirty="0" smtClean="0"/>
              <a:t>No best repair in general!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0733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Example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u="sng" dirty="0" smtClean="0"/>
          </a:p>
        </p:txBody>
      </p:sp>
    </p:spTree>
    <p:extLst>
      <p:ext uri="{BB962C8B-B14F-4D97-AF65-F5344CB8AC3E}">
        <p14:creationId xmlns:p14="http://schemas.microsoft.com/office/powerpoint/2010/main" val="4163903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From the .NET library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95309" y="2515716"/>
            <a:ext cx="9682459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ValidateOwnerDrawRegions(</a:t>
            </a:r>
            <a:r>
              <a:rPr lang="en-US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ComboBox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c, </a:t>
            </a:r>
            <a:r>
              <a:rPr lang="en-US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Rectangle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updateRegionBox)</a:t>
            </a:r>
          </a:p>
          <a:p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endParaRPr lang="en-US" dirty="0">
              <a:solidFill>
                <a:srgbClr val="0000FF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if</a:t>
            </a:r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(c ==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null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</a:t>
            </a:r>
          </a:p>
          <a:p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{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var</a:t>
            </a:r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 =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new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Rectangle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(0, 0, </a:t>
            </a:r>
            <a:r>
              <a:rPr lang="en-US" dirty="0">
                <a:solidFill>
                  <a:srgbClr val="FF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c.Width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,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c.Height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r>
              <a:rPr lang="en-US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</a:t>
            </a:r>
          </a:p>
          <a:p>
            <a:r>
              <a:rPr lang="en-US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</a:t>
            </a:r>
            <a:r>
              <a:rPr lang="en-US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… 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}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5809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Repair #1: change the guard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95309" y="2515716"/>
            <a:ext cx="9682459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ValidateOwnerDrawRegions(</a:t>
            </a:r>
            <a:r>
              <a:rPr lang="en-US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ComboBox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c, </a:t>
            </a:r>
            <a:r>
              <a:rPr lang="en-US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Rectangle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updateRegionBox)</a:t>
            </a:r>
          </a:p>
          <a:p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endParaRPr lang="en-US" dirty="0">
              <a:solidFill>
                <a:srgbClr val="0000FF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if</a:t>
            </a:r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(</a:t>
            </a:r>
            <a:r>
              <a:rPr lang="en-US" b="1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 != </a:t>
            </a:r>
            <a:r>
              <a:rPr lang="en-US" b="1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null</a:t>
            </a:r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{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var</a:t>
            </a:r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 =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new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Rectangle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(0, 0, </a:t>
            </a:r>
            <a:r>
              <a:rPr lang="en-US" dirty="0">
                <a:solidFill>
                  <a:srgbClr val="00B05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c.Width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, </a:t>
            </a:r>
            <a:r>
              <a:rPr lang="en-US" dirty="0">
                <a:highlight>
                  <a:srgbClr val="FFFFFF"/>
                </a:highlight>
                <a:latin typeface="Consolas" panose="020B0609020204030204" pitchFamily="49" charset="0"/>
              </a:rPr>
              <a:t>c.Height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r>
              <a:rPr lang="en-US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</a:t>
            </a:r>
          </a:p>
          <a:p>
            <a:r>
              <a:rPr lang="en-US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</a:t>
            </a:r>
            <a:r>
              <a:rPr lang="en-US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… 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}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441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Repair #2: Add precondition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95309" y="2515716"/>
            <a:ext cx="9682459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ValidateOwnerDrawRegions(</a:t>
            </a:r>
            <a:r>
              <a:rPr lang="en-US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ComboBox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c, </a:t>
            </a:r>
            <a:r>
              <a:rPr lang="en-US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Rectangle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updateRegionBox)</a:t>
            </a:r>
          </a:p>
          <a:p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b="1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Contract</a:t>
            </a:r>
            <a:r>
              <a:rPr lang="en-US" b="1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.Requires(c != </a:t>
            </a:r>
            <a:r>
              <a:rPr lang="en-US" b="1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null</a:t>
            </a:r>
            <a:r>
              <a:rPr lang="en-US" b="1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  <a:endParaRPr lang="en-US" b="1" dirty="0">
              <a:solidFill>
                <a:srgbClr val="0000FF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if</a:t>
            </a:r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(c =</a:t>
            </a:r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=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null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</a:t>
            </a:r>
          </a:p>
          <a:p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{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var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 = new Rectangle(0, 0, c.Width, c.Height);</a:t>
            </a:r>
          </a:p>
          <a:p>
            <a:r>
              <a:rPr lang="en-US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… </a:t>
            </a:r>
            <a:endParaRPr lang="en-US" dirty="0">
              <a:solidFill>
                <a:schemeClr val="bg1">
                  <a:lumMod val="50000"/>
                </a:schemeClr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}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6484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"/>
</p:tagLst>
</file>

<file path=ppt/theme/theme1.xml><?xml version="1.0" encoding="utf-8"?>
<a:theme xmlns:a="http://schemas.openxmlformats.org/drawingml/2006/main" name="Metropolitan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D4333E62D6A10468C2031752F2C00BE" ma:contentTypeVersion="0" ma:contentTypeDescription="Create a new document." ma:contentTypeScope="" ma:versionID="ce88d2cade4e38cdfcd9817a5f37f09e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57eaffba7585004acae8d2fd937ed235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E258697-CB4F-4976-AEE2-C79116F7CA5F}">
  <ds:schemaRefs>
    <ds:schemaRef ds:uri="http://purl.org/dc/terms/"/>
    <ds:schemaRef ds:uri="http://purl.org/dc/dcmitype/"/>
    <ds:schemaRef ds:uri="http://purl.org/dc/elements/1.1/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F49853C2-7199-4BC9-8030-2F10CE23727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BA05BA8-4FBD-46C2-A901-99C00BEC833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TC103457491[[fn=Metropolitan]]</Template>
  <TotalTime>7245</TotalTime>
  <Words>1800</Words>
  <Application>Microsoft Office PowerPoint</Application>
  <PresentationFormat>Widescreen</PresentationFormat>
  <Paragraphs>323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Arial</vt:lpstr>
      <vt:lpstr>Calibri</vt:lpstr>
      <vt:lpstr>Calibri Light</vt:lpstr>
      <vt:lpstr>Consolas</vt:lpstr>
      <vt:lpstr>Metropolitan</vt:lpstr>
      <vt:lpstr>Modular and Verified Automatic Program Repair</vt:lpstr>
      <vt:lpstr>The problem</vt:lpstr>
      <vt:lpstr>Which bugs?</vt:lpstr>
      <vt:lpstr>What is a code repair?</vt:lpstr>
      <vt:lpstr>Verified code repairs</vt:lpstr>
      <vt:lpstr>Example</vt:lpstr>
      <vt:lpstr>From the .NET library</vt:lpstr>
      <vt:lpstr>Repair #1: change the guard</vt:lpstr>
      <vt:lpstr>Repair #2: Add precondition</vt:lpstr>
      <vt:lpstr>What if the code was like that?</vt:lpstr>
      <vt:lpstr>Changing the guard removes good runs</vt:lpstr>
      <vt:lpstr>Adding a precondition removes bad runs</vt:lpstr>
      <vt:lpstr>Formalization</vt:lpstr>
      <vt:lpstr>Program analysis and Code repairs</vt:lpstr>
      <vt:lpstr>Repairs are property-dependent</vt:lpstr>
      <vt:lpstr>Some definitions</vt:lpstr>
      <vt:lpstr>Verified repairs?</vt:lpstr>
      <vt:lpstr>Verified code repairs!</vt:lpstr>
      <vt:lpstr>Consequences</vt:lpstr>
      <vt:lpstr>Weak verified repairs</vt:lpstr>
      <vt:lpstr>Methodology</vt:lpstr>
      <vt:lpstr>In practice</vt:lpstr>
      <vt:lpstr>Verified repairs from a static analyzer</vt:lpstr>
      <vt:lpstr>Repairing floats</vt:lpstr>
      <vt:lpstr>Repairing of overflows</vt:lpstr>
      <vt:lpstr>Example of a common error</vt:lpstr>
      <vt:lpstr>Verified repairs in Clousot</vt:lpstr>
      <vt:lpstr>Experience</vt:lpstr>
      <vt:lpstr>Implementation</vt:lpstr>
      <vt:lpstr>Raw numbers</vt:lpstr>
      <vt:lpstr>Precision</vt:lpstr>
      <vt:lpstr>Conclusions</vt:lpstr>
      <vt:lpstr>Conclusions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Modular and Verified Automatic Program Repair</dc:title>
  <dc:creator>Francesco Logozzo</dc:creator>
  <cp:lastModifiedBy>Francesco Logozzo</cp:lastModifiedBy>
  <cp:revision>115</cp:revision>
  <cp:lastPrinted>2012-10-20T23:46:11Z</cp:lastPrinted>
  <dcterms:created xsi:type="dcterms:W3CDTF">2012-10-16T01:13:38Z</dcterms:created>
  <dcterms:modified xsi:type="dcterms:W3CDTF">2012-11-01T21:25:53Z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0x0101007D4333E62D6A10468C2031752F2C00BE</vt:lpwstr>
  </property>
  <property fmtid="{D5CDD505-2E9C-101B-9397-08002B2CF9AE}" pid="3" name="IsMyDocuments">
    <vt:bool>true</vt:bool>
  </property>
</Properties>
</file>