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256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90" r:id="rId20"/>
    <p:sldId id="391" r:id="rId21"/>
    <p:sldId id="333" r:id="rId22"/>
    <p:sldId id="338" r:id="rId23"/>
    <p:sldId id="339" r:id="rId24"/>
    <p:sldId id="340" r:id="rId25"/>
    <p:sldId id="341" r:id="rId26"/>
    <p:sldId id="342" r:id="rId27"/>
    <p:sldId id="334" r:id="rId28"/>
    <p:sldId id="374" r:id="rId29"/>
    <p:sldId id="335" r:id="rId30"/>
    <p:sldId id="336" r:id="rId31"/>
    <p:sldId id="361" r:id="rId32"/>
    <p:sldId id="372" r:id="rId33"/>
    <p:sldId id="371" r:id="rId34"/>
    <p:sldId id="364" r:id="rId35"/>
    <p:sldId id="373" r:id="rId36"/>
    <p:sldId id="356" r:id="rId37"/>
    <p:sldId id="357" r:id="rId38"/>
    <p:sldId id="375" r:id="rId39"/>
    <p:sldId id="343" r:id="rId40"/>
    <p:sldId id="346" r:id="rId41"/>
    <p:sldId id="347" r:id="rId42"/>
    <p:sldId id="377" r:id="rId43"/>
    <p:sldId id="363" r:id="rId44"/>
    <p:sldId id="392" r:id="rId45"/>
    <p:sldId id="365" r:id="rId46"/>
    <p:sldId id="344" r:id="rId47"/>
    <p:sldId id="345" r:id="rId48"/>
    <p:sldId id="348" r:id="rId49"/>
    <p:sldId id="349" r:id="rId50"/>
    <p:sldId id="350" r:id="rId51"/>
    <p:sldId id="393" r:id="rId52"/>
    <p:sldId id="367" r:id="rId53"/>
    <p:sldId id="369" r:id="rId54"/>
    <p:sldId id="370" r:id="rId55"/>
    <p:sldId id="351" r:id="rId56"/>
    <p:sldId id="337" r:id="rId57"/>
    <p:sldId id="352" r:id="rId58"/>
    <p:sldId id="360" r:id="rId59"/>
    <p:sldId id="378" r:id="rId60"/>
    <p:sldId id="379" r:id="rId61"/>
    <p:sldId id="394" r:id="rId62"/>
    <p:sldId id="332" r:id="rId63"/>
    <p:sldId id="366" r:id="rId64"/>
    <p:sldId id="395" r:id="rId65"/>
    <p:sldId id="396" r:id="rId66"/>
    <p:sldId id="397" r:id="rId67"/>
    <p:sldId id="398" r:id="rId68"/>
    <p:sldId id="399" r:id="rId69"/>
    <p:sldId id="400" r:id="rId70"/>
    <p:sldId id="401" r:id="rId71"/>
    <p:sldId id="402" r:id="rId72"/>
    <p:sldId id="403" r:id="rId73"/>
    <p:sldId id="299" r:id="rId74"/>
    <p:sldId id="300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85" r:id="rId84"/>
    <p:sldId id="405" r:id="rId85"/>
    <p:sldId id="386" r:id="rId86"/>
    <p:sldId id="376" r:id="rId8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A02CF-B5D1-40BA-8FFC-135995D35227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84E4F-438F-408E-B189-A910E9A11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783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C0728-9E3F-414A-A1B5-2E89AC9DEEC3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79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3C9E-C958-43FD-9899-275184A2BDD1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5664-AA81-4A12-906B-1FD1CD846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1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3C9E-C958-43FD-9899-275184A2BDD1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5664-AA81-4A12-906B-1FD1CD846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21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3C9E-C958-43FD-9899-275184A2BDD1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5664-AA81-4A12-906B-1FD1CD846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3C9E-C958-43FD-9899-275184A2BDD1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5664-AA81-4A12-906B-1FD1CD846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7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3C9E-C958-43FD-9899-275184A2BDD1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5664-AA81-4A12-906B-1FD1CD846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78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3C9E-C958-43FD-9899-275184A2BDD1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5664-AA81-4A12-906B-1FD1CD846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42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3C9E-C958-43FD-9899-275184A2BDD1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5664-AA81-4A12-906B-1FD1CD846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5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3C9E-C958-43FD-9899-275184A2BDD1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5664-AA81-4A12-906B-1FD1CD846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49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3C9E-C958-43FD-9899-275184A2BDD1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5664-AA81-4A12-906B-1FD1CD846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91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3C9E-C958-43FD-9899-275184A2BDD1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5664-AA81-4A12-906B-1FD1CD846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97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3C9E-C958-43FD-9899-275184A2BDD1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5664-AA81-4A12-906B-1FD1CD846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709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C3C9E-C958-43FD-9899-275184A2BDD1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C5664-AA81-4A12-906B-1FD1CD846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95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3.png"/><Relationship Id="rId7" Type="http://schemas.openxmlformats.org/officeDocument/2006/relationships/image" Target="../media/image92.png"/><Relationship Id="rId2" Type="http://schemas.openxmlformats.org/officeDocument/2006/relationships/image" Target="../media/image4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79.png"/><Relationship Id="rId4" Type="http://schemas.openxmlformats.org/officeDocument/2006/relationships/image" Target="../media/image6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m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9.tmp"/><Relationship Id="rId7" Type="http://schemas.openxmlformats.org/officeDocument/2006/relationships/image" Target="../media/image230.png"/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40.png"/><Relationship Id="rId5" Type="http://schemas.openxmlformats.org/officeDocument/2006/relationships/image" Target="../media/image21.png"/><Relationship Id="rId10" Type="http://schemas.openxmlformats.org/officeDocument/2006/relationships/image" Target="../media/image39.png"/><Relationship Id="rId4" Type="http://schemas.openxmlformats.org/officeDocument/2006/relationships/image" Target="../media/image37.tmp"/><Relationship Id="rId9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4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1.png"/><Relationship Id="rId4" Type="http://schemas.openxmlformats.org/officeDocument/2006/relationships/image" Target="../media/image4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7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1.png"/><Relationship Id="rId5" Type="http://schemas.openxmlformats.org/officeDocument/2006/relationships/image" Target="../media/image38.png"/><Relationship Id="rId4" Type="http://schemas.openxmlformats.org/officeDocument/2006/relationships/image" Target="../media/image47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.png"/><Relationship Id="rId5" Type="http://schemas.openxmlformats.org/officeDocument/2006/relationships/image" Target="../media/image410.png"/><Relationship Id="rId4" Type="http://schemas.openxmlformats.org/officeDocument/2006/relationships/image" Target="../media/image50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3" Type="http://schemas.openxmlformats.org/officeDocument/2006/relationships/image" Target="../media/image410.png"/><Relationship Id="rId7" Type="http://schemas.openxmlformats.org/officeDocument/2006/relationships/image" Target="../media/image430.png"/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tmp"/><Relationship Id="rId5" Type="http://schemas.openxmlformats.org/officeDocument/2006/relationships/image" Target="../media/image422.png"/><Relationship Id="rId10" Type="http://schemas.openxmlformats.org/officeDocument/2006/relationships/image" Target="../media/image65.jpeg"/><Relationship Id="rId4" Type="http://schemas.openxmlformats.org/officeDocument/2006/relationships/image" Target="../media/image38.tmp"/><Relationship Id="rId9" Type="http://schemas.openxmlformats.org/officeDocument/2006/relationships/image" Target="../media/image450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1.png"/><Relationship Id="rId3" Type="http://schemas.openxmlformats.org/officeDocument/2006/relationships/image" Target="../media/image370.png"/><Relationship Id="rId7" Type="http://schemas.openxmlformats.org/officeDocument/2006/relationships/image" Target="../media/image411.png"/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1.png"/><Relationship Id="rId5" Type="http://schemas.openxmlformats.org/officeDocument/2006/relationships/image" Target="../media/image390.png"/><Relationship Id="rId4" Type="http://schemas.openxmlformats.org/officeDocument/2006/relationships/image" Target="../media/image380.png"/><Relationship Id="rId9" Type="http://schemas.openxmlformats.org/officeDocument/2006/relationships/image" Target="../media/image470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0.png"/><Relationship Id="rId4" Type="http://schemas.openxmlformats.org/officeDocument/2006/relationships/image" Target="../media/image74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9.png"/><Relationship Id="rId5" Type="http://schemas.openxmlformats.org/officeDocument/2006/relationships/image" Target="../media/image24.pn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Provable Non-convex Optimization for ML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Prateek Jain</a:t>
            </a:r>
          </a:p>
          <a:p>
            <a:r>
              <a:rPr lang="en-US" sz="4800" dirty="0" smtClean="0"/>
              <a:t>Microsoft Research India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3289465" y="5949538"/>
            <a:ext cx="5204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http://research.microsoft.com/en-us/people/prajain/</a:t>
            </a:r>
          </a:p>
        </p:txBody>
      </p:sp>
    </p:spTree>
    <p:extLst>
      <p:ext uri="{BB962C8B-B14F-4D97-AF65-F5344CB8AC3E}">
        <p14:creationId xmlns:p14="http://schemas.microsoft.com/office/powerpoint/2010/main" val="11328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with structure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820835"/>
              </a:xfrm>
            </p:spPr>
            <p:txBody>
              <a:bodyPr>
                <a:normAutofit lnSpcReduction="10000"/>
              </a:bodyPr>
              <a:lstStyle/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Linear classification/regression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800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𝑠</m:t>
                    </m:r>
                    <m:func>
                      <m:func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func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≪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sz="2800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Matrix completion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𝑟𝑎𝑛𝑘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800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)≪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800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820835"/>
              </a:xfrm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048000" y="1825624"/>
                <a:ext cx="6096000" cy="122552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lim>
                          </m:limLow>
                        </m:fName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.  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1825624"/>
                <a:ext cx="6096000" cy="122552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10</a:t>
            </a:fld>
            <a:endParaRPr lang="en-US"/>
          </a:p>
        </p:txBody>
      </p:sp>
      <p:sp>
        <p:nvSpPr>
          <p:cNvPr id="5" name="Oval Callout 4"/>
          <p:cNvSpPr/>
          <p:nvPr/>
        </p:nvSpPr>
        <p:spPr>
          <a:xfrm>
            <a:off x="8153399" y="980661"/>
            <a:ext cx="3309731" cy="844963"/>
          </a:xfrm>
          <a:prstGeom prst="wedgeEllipseCallout">
            <a:avLst>
              <a:gd name="adj1" fmla="val -90451"/>
              <a:gd name="adj2" fmla="val 7969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Data Fidelity Function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17974" y="3425106"/>
                <a:ext cx="458525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Comp. Complexity: NP-Hard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sz="2800" dirty="0" smtClean="0"/>
                  <a:t>Non-convex</a:t>
                </a:r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7974" y="3425106"/>
                <a:ext cx="4585252" cy="954107"/>
              </a:xfrm>
              <a:prstGeom prst="rect">
                <a:avLst/>
              </a:prstGeom>
              <a:blipFill rotWithShape="0">
                <a:blip r:embed="rId4"/>
                <a:stretch>
                  <a:fillRect l="-2390" t="-6410" r="-531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317974" y="5716120"/>
                <a:ext cx="458525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Comp. Complexity: NP-Hard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𝑟𝑎𝑛𝑘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):</m:t>
                    </m:r>
                  </m:oMath>
                </a14:m>
                <a:r>
                  <a:rPr lang="en-US" sz="2800" dirty="0" smtClean="0"/>
                  <a:t> Non-convex</a:t>
                </a:r>
                <a:endParaRPr lang="en-US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7974" y="5716120"/>
                <a:ext cx="4585252" cy="954107"/>
              </a:xfrm>
              <a:prstGeom prst="rect">
                <a:avLst/>
              </a:prstGeom>
              <a:blipFill rotWithShape="0">
                <a:blip r:embed="rId5"/>
                <a:stretch>
                  <a:fillRect l="-2390" t="-6410" r="-531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136" y="4579748"/>
            <a:ext cx="1082588" cy="93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5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Examples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Low-rank Tensor completion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𝑡𝑒𝑛𝑠𝑜𝑟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𝑟𝑎𝑛𝑘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800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sz="2800" dirty="0"/>
              </a:p>
              <a:p>
                <a:endParaRPr lang="en-US" dirty="0" smtClean="0"/>
              </a:p>
              <a:p>
                <a:r>
                  <a:rPr lang="en-US" dirty="0" smtClean="0"/>
                  <a:t>Robust PCA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𝑟𝑎𝑛𝑘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800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𝑠</m:t>
                    </m:r>
                    <m:func>
                      <m:func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800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01842" y="1581372"/>
                <a:ext cx="529015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b="0" dirty="0" smtClean="0">
                    <a:latin typeface="Cambria Math" panose="02040503050406030204" pitchFamily="18" charset="0"/>
                  </a:rPr>
                  <a:t>Complexity: undecidable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𝑡𝑒𝑛𝑠𝑜𝑟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𝑟𝑎𝑛𝑘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sz="2800" dirty="0" smtClean="0"/>
                  <a:t>Non-convex</a:t>
                </a:r>
                <a:endParaRPr lang="en-US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1842" y="1581372"/>
                <a:ext cx="5290158" cy="954107"/>
              </a:xfrm>
              <a:prstGeom prst="rect">
                <a:avLst/>
              </a:prstGeom>
              <a:blipFill rotWithShape="0">
                <a:blip r:embed="rId3"/>
                <a:stretch>
                  <a:fillRect l="-2074" t="-6369" r="-1498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020838" y="5091508"/>
                <a:ext cx="517116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>
                    <a:latin typeface="Cambria Math" panose="02040503050406030204" pitchFamily="18" charset="0"/>
                  </a:rPr>
                  <a:t>Complexity: NP-Hard</a:t>
                </a:r>
                <a:endParaRPr lang="en-US" sz="2800" b="0" dirty="0" smtClean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𝑟𝑎𝑛𝑘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2800" dirty="0" smtClean="0"/>
                  <a:t> Non-convex</a:t>
                </a:r>
                <a:endParaRPr lang="en-US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838" y="5091508"/>
                <a:ext cx="5171162" cy="954107"/>
              </a:xfrm>
              <a:prstGeom prst="rect">
                <a:avLst/>
              </a:prstGeom>
              <a:blipFill rotWithShape="0">
                <a:blip r:embed="rId4"/>
                <a:stretch>
                  <a:fillRect l="-2123" t="-6369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21" y="3345575"/>
            <a:ext cx="1082588" cy="93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7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Convex Relaxations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Linear classification/regression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</m:t>
                    </m:r>
                    <m:r>
                      <m:rPr>
                        <m:lit/>
                      </m:rPr>
                      <a:rPr lang="en-US" sz="2800" i="1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𝑤</m:t>
                    </m:r>
                    <m:r>
                      <m:rPr>
                        <m:lit/>
                      </m:rPr>
                      <a:rPr lang="en-US" sz="2800" i="1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sz="2800" i="1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800" dirty="0" smtClean="0"/>
                  <a:t> </a:t>
                </a:r>
                <a:endParaRPr lang="en-US" sz="2800" b="0" i="1" dirty="0" smtClean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sz="2800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Matrix </a:t>
                </a:r>
                <a:r>
                  <a:rPr lang="en-US" dirty="0"/>
                  <a:t>completion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𝑟𝑎𝑛𝑘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800" dirty="0" smtClean="0"/>
                  <a:t> </a:t>
                </a:r>
                <a:endParaRPr lang="en-US" sz="2800" b="0" i="1" dirty="0" smtClean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Σ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sz="28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12</a:t>
            </a:fld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5208104" y="2372139"/>
            <a:ext cx="887896" cy="2915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5208104" y="5303285"/>
            <a:ext cx="887896" cy="3379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894702" y="2251654"/>
                <a:ext cx="4743480" cy="532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800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  <m:r>
                        <a:rPr lang="en-US" sz="2800" i="1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m:rPr>
                          <m:lit/>
                        </m:rPr>
                        <a:rPr lang="en-US" sz="2800" i="1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𝑤</m:t>
                      </m:r>
                      <m:r>
                        <m:rPr>
                          <m:lit/>
                        </m:rPr>
                        <a:rPr lang="en-US" sz="2800" i="1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sz="2800" i="1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702" y="2251654"/>
                <a:ext cx="4743480" cy="53251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75034" y="5205991"/>
                <a:ext cx="5180802" cy="532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80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m:rPr>
                          <m:lit/>
                        </m:rPr>
                        <a:rPr lang="en-US" sz="2800" i="1" dirty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m:rPr>
                          <m:lit/>
                        </m:rPr>
                        <a:rPr lang="en-US" sz="2800" i="1" dirty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US" sz="28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034" y="5205991"/>
                <a:ext cx="5180802" cy="53251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871" y="3080390"/>
            <a:ext cx="1249896" cy="1249896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5194852" y="3557270"/>
            <a:ext cx="887896" cy="2915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834" y="3080390"/>
            <a:ext cx="1463694" cy="124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7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Convex Relaxations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130425"/>
                <a:ext cx="10515600" cy="4895850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Low-rank Tensor completion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𝑡𝑒𝑛𝑠𝑜𝑟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𝑟𝑎𝑛𝑘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Robust PCA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𝑟𝑎𝑛𝑘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lit/>
                      </m:rPr>
                      <a:rPr lang="en-US" sz="2800" i="1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r>
                      <m:rPr>
                        <m:lit/>
                      </m:rPr>
                      <a:rPr lang="en-US" sz="2800" i="1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sz="2800" i="1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800" dirty="0"/>
              </a:p>
              <a:p>
                <a:pPr marL="457200" lvl="1" indent="0">
                  <a:buNone/>
                </a:pPr>
                <a:endParaRPr lang="en-US" sz="2800" b="0" i="1" dirty="0" smtClean="0">
                  <a:latin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130425"/>
                <a:ext cx="10515600" cy="4895850"/>
              </a:xfrm>
              <a:blipFill rotWithShape="0">
                <a:blip r:embed="rId2"/>
                <a:stretch>
                  <a:fillRect l="-1043" t="-19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13</a:t>
            </a:fld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811618" y="2729949"/>
            <a:ext cx="781878" cy="2120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5400000">
            <a:off x="5357192" y="5103371"/>
            <a:ext cx="397566" cy="2054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331491" y="2568105"/>
                <a:ext cx="4284314" cy="5325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800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lit/>
                        </m:rPr>
                        <a:rPr lang="en-US" sz="2800" i="1" dirty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sz="28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 dirty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m:rPr>
                                  <m:lit/>
                                </m:rPr>
                                <a:rPr lang="en-US" sz="2800" i="1" dirty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d>
                        </m:e>
                        <m:sub>
                          <m:r>
                            <a:rPr lang="en-US" sz="2800" i="1" dirty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US" sz="28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491" y="2568105"/>
                <a:ext cx="4284314" cy="53251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847288" y="5358406"/>
                <a:ext cx="8136395" cy="5325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lit/>
                        </m:rPr>
                        <a:rPr lang="en-US" sz="2800" i="1" dirty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m:rPr>
                          <m:lit/>
                        </m:rPr>
                        <a:rPr lang="en-US" sz="2800" b="0" i="1" dirty="0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US" sz="28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lit/>
                        </m:rPr>
                        <a:rPr lang="en-US" sz="2800" i="1" dirty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m:rPr>
                          <m:lit/>
                        </m:rPr>
                        <a:rPr lang="en-US" sz="2800" i="1" dirty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US" sz="28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7288" y="5358406"/>
                <a:ext cx="8136395" cy="53251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905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Convex Relaxation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Advantage: </a:t>
            </a:r>
          </a:p>
          <a:p>
            <a:pPr lvl="1"/>
            <a:r>
              <a:rPr lang="en-US" sz="2800" dirty="0" smtClean="0"/>
              <a:t>Convex optimization: Polynomial time</a:t>
            </a:r>
          </a:p>
          <a:p>
            <a:pPr lvl="1"/>
            <a:r>
              <a:rPr lang="en-US" sz="2800" dirty="0" smtClean="0"/>
              <a:t>Generic tools available for optimization</a:t>
            </a:r>
          </a:p>
          <a:p>
            <a:pPr lvl="1"/>
            <a:r>
              <a:rPr lang="en-US" sz="2800" dirty="0" smtClean="0"/>
              <a:t>Systematic analysis</a:t>
            </a:r>
          </a:p>
          <a:p>
            <a:endParaRPr lang="en-US" dirty="0" smtClean="0"/>
          </a:p>
          <a:p>
            <a:r>
              <a:rPr lang="en-US" dirty="0" smtClean="0"/>
              <a:t>Disadvantage:</a:t>
            </a:r>
          </a:p>
          <a:p>
            <a:pPr lvl="1"/>
            <a:r>
              <a:rPr lang="en-US" sz="2800" dirty="0" smtClean="0"/>
              <a:t>Optimizes over a much bigger set</a:t>
            </a:r>
          </a:p>
          <a:p>
            <a:pPr lvl="1"/>
            <a:r>
              <a:rPr lang="en-US" sz="2800" dirty="0" smtClean="0"/>
              <a:t>Not scalable to large problems</a:t>
            </a:r>
            <a:endParaRPr lang="en-US" sz="2800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8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tutorial’s focus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194" y="2574592"/>
            <a:ext cx="11012606" cy="3935389"/>
          </a:xfrm>
        </p:spPr>
        <p:txBody>
          <a:bodyPr>
            <a:normAutofit/>
          </a:bodyPr>
          <a:lstStyle/>
          <a:p>
            <a:r>
              <a:rPr lang="en-US" dirty="0" smtClean="0"/>
              <a:t>Advantage: scalability</a:t>
            </a:r>
          </a:p>
          <a:p>
            <a:r>
              <a:rPr lang="en-US" dirty="0" smtClean="0"/>
              <a:t>Disadvantage: optimization and its analysis is much harder</a:t>
            </a:r>
          </a:p>
          <a:p>
            <a:pPr lvl="1"/>
            <a:r>
              <a:rPr lang="en-US" dirty="0" smtClean="0"/>
              <a:t>Local minima problems</a:t>
            </a:r>
          </a:p>
          <a:p>
            <a:pPr lvl="1"/>
            <a:endParaRPr lang="en-US" dirty="0"/>
          </a:p>
          <a:p>
            <a:r>
              <a:rPr lang="en-US" dirty="0" smtClean="0"/>
              <a:t>Two approaches:</a:t>
            </a:r>
          </a:p>
          <a:p>
            <a:pPr lvl="1"/>
            <a:r>
              <a:rPr lang="en-US" dirty="0" smtClean="0"/>
              <a:t>Projected gradient descent</a:t>
            </a:r>
          </a:p>
          <a:p>
            <a:pPr lvl="1"/>
            <a:r>
              <a:rPr lang="en-US" dirty="0" smtClean="0"/>
              <a:t>Alternating minimization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15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483662" y="1655212"/>
            <a:ext cx="2727670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smtClean="0"/>
              <a:t>Don’t Relax!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2679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1: Projected Gradient Descent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95927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959272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535" y="2882934"/>
            <a:ext cx="3124200" cy="197167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791740" y="5208104"/>
            <a:ext cx="152400" cy="1457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7" idx="3"/>
            <a:endCxn id="11" idx="6"/>
          </p:cNvCxnSpPr>
          <p:nvPr/>
        </p:nvCxnSpPr>
        <p:spPr>
          <a:xfrm flipH="1">
            <a:off x="6164913" y="5332530"/>
            <a:ext cx="649145" cy="321937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6012513" y="5581580"/>
            <a:ext cx="152400" cy="14577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16</a:t>
            </a:fld>
            <a:endParaRPr lang="en-US"/>
          </a:p>
        </p:txBody>
      </p:sp>
      <p:sp>
        <p:nvSpPr>
          <p:cNvPr id="4" name="Explosion 2 3"/>
          <p:cNvSpPr/>
          <p:nvPr/>
        </p:nvSpPr>
        <p:spPr>
          <a:xfrm>
            <a:off x="4434631" y="5303918"/>
            <a:ext cx="1600200" cy="1170885"/>
          </a:xfrm>
          <a:prstGeom prst="irregularSeal2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56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Efficient Projection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Sparse linear regression/classification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 </m:t>
                    </m:r>
                    <m:r>
                      <m:rPr>
                        <m:lit/>
                      </m:rPr>
                      <a:rPr lang="en-US" i="1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r>
                      <m:rPr>
                        <m:lit/>
                      </m:rP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i="1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𝑠𝑢𝑝𝑝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𝑃𝑟𝑜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≥…≥|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Low-rank Matrix completion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𝑟𝑎𝑛𝑘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dirty="0" smtClean="0"/>
                  <a:t>SVD (top-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 smtClean="0"/>
                  <a:t> singular components)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3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</a:t>
            </a:r>
            <a:r>
              <a:rPr lang="en-US" dirty="0" smtClean="0"/>
              <a:t>2: </a:t>
            </a:r>
            <a:r>
              <a:rPr lang="en-US" dirty="0"/>
              <a:t>Alternating Minimization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83643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lim>
                          </m:limLow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   </m:t>
                          </m:r>
                        </m:fName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3600" dirty="0" smtClean="0"/>
              </a:p>
              <a:p>
                <a:r>
                  <a:rPr lang="en-US" dirty="0" smtClean="0"/>
                  <a:t>Alternating Minimization: </a:t>
                </a:r>
              </a:p>
              <a:p>
                <a:pPr lvl="1"/>
                <a:r>
                  <a:rPr lang="en-US" dirty="0" smtClean="0"/>
                  <a:t>Fix U, optimize for V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𝑎𝑟𝑔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lvl="1"/>
                <a:r>
                  <a:rPr lang="en-US" dirty="0" smtClean="0"/>
                  <a:t>Fix V, optimize for U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𝑎𝑟𝑔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457200" lvl="1" indent="0">
                  <a:buNone/>
                </a:pPr>
                <a:r>
                  <a:rPr lang="en-US" dirty="0" smtClean="0"/>
                  <a:t>		</a:t>
                </a:r>
                <a:endParaRPr lang="en-US" dirty="0"/>
              </a:p>
              <a:p>
                <a:r>
                  <a:rPr lang="en-US" dirty="0" smtClean="0"/>
                  <a:t>Generic technique</a:t>
                </a:r>
              </a:p>
              <a:p>
                <a:pPr lvl="1"/>
                <a:r>
                  <a:rPr lang="en-US" dirty="0" smtClean="0"/>
                  <a:t>If each individual problem is “easy”</a:t>
                </a:r>
              </a:p>
              <a:p>
                <a:pPr lvl="1"/>
                <a:r>
                  <a:rPr lang="en-US" dirty="0" smtClean="0"/>
                  <a:t>Generic technique, e.g., EM algorithms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836432"/>
              </a:xfrm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432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for Several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Sparse regression </a:t>
            </a:r>
            <a:r>
              <a:rPr lang="en-US" dirty="0" smtClean="0">
                <a:solidFill>
                  <a:schemeClr val="accent1"/>
                </a:solidFill>
              </a:rPr>
              <a:t>[Jain et </a:t>
            </a:r>
            <a:r>
              <a:rPr lang="en-US" dirty="0">
                <a:solidFill>
                  <a:schemeClr val="accent1"/>
                </a:solidFill>
              </a:rPr>
              <a:t>al.</a:t>
            </a:r>
            <a:r>
              <a:rPr lang="en-US" dirty="0" smtClean="0">
                <a:solidFill>
                  <a:schemeClr val="accent1"/>
                </a:solidFill>
              </a:rPr>
              <a:t>’14, Garg and Khandekar’09]</a:t>
            </a:r>
            <a:endParaRPr lang="en-US" dirty="0">
              <a:solidFill>
                <a:schemeClr val="accent1"/>
              </a:solidFill>
            </a:endParaRPr>
          </a:p>
          <a:p>
            <a:pPr lvl="1"/>
            <a:r>
              <a:rPr lang="en-US" dirty="0" err="1" smtClean="0"/>
              <a:t>Sparsity</a:t>
            </a:r>
            <a:endParaRPr lang="en-US" dirty="0" smtClean="0"/>
          </a:p>
          <a:p>
            <a:r>
              <a:rPr lang="en-US" dirty="0"/>
              <a:t>Robust Regression </a:t>
            </a:r>
            <a:r>
              <a:rPr lang="en-US" dirty="0">
                <a:solidFill>
                  <a:schemeClr val="accent1"/>
                </a:solidFill>
              </a:rPr>
              <a:t>[Bhatia et al.’15]</a:t>
            </a:r>
            <a:endParaRPr lang="en-US" dirty="0"/>
          </a:p>
          <a:p>
            <a:pPr lvl="1"/>
            <a:r>
              <a:rPr lang="en-US" dirty="0" err="1"/>
              <a:t>Sparsity+output</a:t>
            </a:r>
            <a:r>
              <a:rPr lang="en-US" dirty="0"/>
              <a:t> </a:t>
            </a:r>
            <a:r>
              <a:rPr lang="en-US" dirty="0" err="1" smtClean="0"/>
              <a:t>sparsity</a:t>
            </a:r>
            <a:endParaRPr lang="en-US" dirty="0" smtClean="0"/>
          </a:p>
          <a:p>
            <a:r>
              <a:rPr lang="en-US" dirty="0"/>
              <a:t>Dictionary Learning </a:t>
            </a:r>
            <a:r>
              <a:rPr lang="en-US" sz="2400" dirty="0">
                <a:solidFill>
                  <a:schemeClr val="accent1"/>
                </a:solidFill>
              </a:rPr>
              <a:t>[Agarwal et al.’14]</a:t>
            </a:r>
            <a:endParaRPr lang="en-US" sz="2400" dirty="0"/>
          </a:p>
          <a:p>
            <a:pPr lvl="1"/>
            <a:r>
              <a:rPr lang="en-US" dirty="0"/>
              <a:t>Matrix Factorization + </a:t>
            </a:r>
            <a:r>
              <a:rPr lang="en-US" dirty="0" err="1"/>
              <a:t>Sparsity</a:t>
            </a:r>
            <a:endParaRPr lang="en-US" dirty="0"/>
          </a:p>
          <a:p>
            <a:r>
              <a:rPr lang="en-US" dirty="0"/>
              <a:t>Phase Sensing </a:t>
            </a:r>
            <a:r>
              <a:rPr lang="en-US" sz="2400" dirty="0">
                <a:solidFill>
                  <a:schemeClr val="accent1"/>
                </a:solidFill>
              </a:rPr>
              <a:t>[Netrapalli et al.’13]</a:t>
            </a:r>
            <a:endParaRPr lang="en-US" sz="2400" dirty="0"/>
          </a:p>
          <a:p>
            <a:pPr lvl="1"/>
            <a:r>
              <a:rPr lang="en-US" dirty="0"/>
              <a:t>System of Quadratic Equations</a:t>
            </a:r>
          </a:p>
          <a:p>
            <a:r>
              <a:rPr lang="en-US" dirty="0" smtClean="0"/>
              <a:t>Vector-value Regression </a:t>
            </a:r>
            <a:r>
              <a:rPr lang="en-US" dirty="0" smtClean="0">
                <a:solidFill>
                  <a:schemeClr val="accent1"/>
                </a:solidFill>
              </a:rPr>
              <a:t>[Jain &amp; Tewari’15]</a:t>
            </a:r>
            <a:endParaRPr lang="en-US" dirty="0" smtClean="0"/>
          </a:p>
          <a:p>
            <a:pPr lvl="1"/>
            <a:r>
              <a:rPr lang="en-US" dirty="0" err="1" smtClean="0"/>
              <a:t>Sparsity+positive</a:t>
            </a:r>
            <a:r>
              <a:rPr lang="en-US" dirty="0" smtClean="0"/>
              <a:t> definite matrix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1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59445"/>
            <a:ext cx="10515600" cy="4679467"/>
          </a:xfrm>
        </p:spPr>
        <p:txBody>
          <a:bodyPr/>
          <a:lstStyle/>
          <a:p>
            <a:r>
              <a:rPr lang="en-US" dirty="0" smtClean="0"/>
              <a:t>High-dimensional Machine Learning</a:t>
            </a:r>
          </a:p>
          <a:p>
            <a:pPr lvl="1"/>
            <a:r>
              <a:rPr lang="en-US" dirty="0" smtClean="0"/>
              <a:t>Many </a:t>
            </a:r>
            <a:r>
              <a:rPr lang="en-US" dirty="0" err="1" smtClean="0"/>
              <a:t>many</a:t>
            </a:r>
            <a:r>
              <a:rPr lang="en-US" dirty="0" smtClean="0"/>
              <a:t> parameters</a:t>
            </a:r>
          </a:p>
          <a:p>
            <a:pPr lvl="1"/>
            <a:r>
              <a:rPr lang="en-US" dirty="0" smtClean="0"/>
              <a:t>Impose structural assumptions</a:t>
            </a:r>
          </a:p>
          <a:p>
            <a:r>
              <a:rPr lang="en-US" dirty="0" smtClean="0"/>
              <a:t>Requires solving non-convex optimization</a:t>
            </a:r>
          </a:p>
          <a:p>
            <a:pPr lvl="1"/>
            <a:r>
              <a:rPr lang="en-US" dirty="0" smtClean="0"/>
              <a:t>In general NP-hard</a:t>
            </a:r>
          </a:p>
          <a:p>
            <a:pPr lvl="1"/>
            <a:r>
              <a:rPr lang="en-US" dirty="0" smtClean="0"/>
              <a:t>No provable generic optimization tools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3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Low-rank </a:t>
                </a:r>
                <a:r>
                  <a:rPr lang="en-US" dirty="0"/>
                  <a:t>Matrix Regression </a:t>
                </a:r>
                <a:r>
                  <a:rPr lang="en-US" dirty="0">
                    <a:solidFill>
                      <a:schemeClr val="accent1"/>
                    </a:solidFill>
                  </a:rPr>
                  <a:t>[Jain et al.’10, Jain et al.’13]</a:t>
                </a:r>
              </a:p>
              <a:p>
                <a:pPr lvl="1"/>
                <a:r>
                  <a:rPr lang="en-US" dirty="0"/>
                  <a:t>Low-rank structure</a:t>
                </a:r>
              </a:p>
              <a:p>
                <a:r>
                  <a:rPr lang="en-US" dirty="0"/>
                  <a:t>Low-rank Matrix Completion </a:t>
                </a:r>
                <a:r>
                  <a:rPr lang="en-US" dirty="0">
                    <a:solidFill>
                      <a:schemeClr val="accent1"/>
                    </a:solidFill>
                  </a:rPr>
                  <a:t>[Jain &amp; Netrapalli’15, Jain et al.’13]</a:t>
                </a:r>
                <a:endParaRPr lang="en-US" dirty="0"/>
              </a:p>
              <a:p>
                <a:pPr lvl="1"/>
                <a:r>
                  <a:rPr lang="en-US" dirty="0"/>
                  <a:t>Low-rank </a:t>
                </a:r>
                <a:r>
                  <a:rPr lang="en-US" dirty="0" smtClean="0"/>
                  <a:t>structure</a:t>
                </a:r>
              </a:p>
              <a:p>
                <a:r>
                  <a:rPr lang="en-US" dirty="0" smtClean="0"/>
                  <a:t>Robust PCA </a:t>
                </a:r>
                <a:r>
                  <a:rPr lang="en-US" sz="2400" dirty="0" smtClean="0">
                    <a:solidFill>
                      <a:schemeClr val="accent1"/>
                    </a:solidFill>
                  </a:rPr>
                  <a:t>[Netrapalli et al.’14]</a:t>
                </a:r>
              </a:p>
              <a:p>
                <a:pPr lvl="1"/>
                <a:r>
                  <a:rPr lang="en-US" dirty="0" smtClean="0"/>
                  <a:t>Low-rank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dirty="0" smtClean="0"/>
                  <a:t> Sparse Matrices </a:t>
                </a:r>
              </a:p>
              <a:p>
                <a:r>
                  <a:rPr lang="en-US" dirty="0"/>
                  <a:t>Tensor Completion </a:t>
                </a:r>
                <a:r>
                  <a:rPr lang="en-US" sz="2400" dirty="0" smtClean="0">
                    <a:solidFill>
                      <a:schemeClr val="accent1"/>
                    </a:solidFill>
                  </a:rPr>
                  <a:t>[Jain and Oh’14]</a:t>
                </a:r>
                <a:endParaRPr lang="en-US" sz="2400" dirty="0" smtClean="0"/>
              </a:p>
              <a:p>
                <a:pPr lvl="1"/>
                <a:r>
                  <a:rPr lang="en-US" dirty="0" smtClean="0"/>
                  <a:t>Low-tensor rank</a:t>
                </a:r>
              </a:p>
              <a:p>
                <a:r>
                  <a:rPr lang="en-US" dirty="0" smtClean="0"/>
                  <a:t>Low-rank matrix approximation </a:t>
                </a:r>
                <a:r>
                  <a:rPr lang="en-US" sz="2400" dirty="0" smtClean="0">
                    <a:solidFill>
                      <a:schemeClr val="accent1"/>
                    </a:solidFill>
                  </a:rPr>
                  <a:t>[Bhojanapalli et al.’15]</a:t>
                </a:r>
                <a:endParaRPr lang="en-US" dirty="0" smtClean="0"/>
              </a:p>
              <a:p>
                <a:pPr lvl="1"/>
                <a:r>
                  <a:rPr lang="en-US" dirty="0" smtClean="0"/>
                  <a:t>Low-rank structure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3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07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Sparse Linear Regression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838200" y="5066896"/>
                <a:ext cx="10515600" cy="17389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 smtClean="0"/>
                  <a:t>But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≪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sparse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 smtClean="0"/>
                  <a:t> non-zeros)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066896"/>
                <a:ext cx="10515600" cy="1738974"/>
              </a:xfrm>
              <a:prstGeom prst="rect">
                <a:avLst/>
              </a:prstGeom>
              <a:blipFill rotWithShape="0">
                <a:blip r:embed="rId2"/>
                <a:stretch>
                  <a:fillRect l="-1043" t="-5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637931" y="1787369"/>
                <a:ext cx="1144993" cy="2215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0.1</m:t>
                            </m:r>
                          </m:e>
                          <m:e>
                            <m:r>
                              <a:rPr lang="en-US" sz="3000" i="1">
                                <a:latin typeface="Cambria Math"/>
                              </a:rPr>
                              <m:t>0</m:t>
                            </m:r>
                          </m:e>
                          <m:e>
                            <m:r>
                              <a:rPr lang="en-US" sz="3000" i="1">
                                <a:latin typeface="Cambria Math"/>
                              </a:rPr>
                              <m:t>1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⋮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0.9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3200" dirty="0" smtClean="0"/>
                  <a:t>  </a:t>
                </a:r>
                <a:endParaRPr lang="en-US" sz="32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931" y="1787369"/>
                <a:ext cx="1144993" cy="221522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9862847" y="1967551"/>
            <a:ext cx="266991" cy="43618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307261" y="4099273"/>
                <a:ext cx="59830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7261" y="4099273"/>
                <a:ext cx="598305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242006" y="4006255"/>
                <a:ext cx="64383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2006" y="4006255"/>
                <a:ext cx="643830" cy="64633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4968030" y="2215873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=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6085" y="4099273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=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385680" y="1967551"/>
            <a:ext cx="16804" cy="19459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067336" y="2628860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533880" y="2057388"/>
              <a:ext cx="3967307" cy="1854200"/>
            </p:xfrm>
            <a:graphic>
              <a:graphicData uri="http://schemas.openxmlformats.org/drawingml/2006/table">
                <a:tbl>
                  <a:tblPr firstRow="1" bandRow="1">
                    <a:tableStyleId>{C4B1156A-380E-4F78-BDF5-A606A8083BF9}</a:tableStyleId>
                  </a:tblPr>
                  <a:tblGrid>
                    <a:gridCol w="3967307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533880" y="2057388"/>
              <a:ext cx="3967307" cy="1854200"/>
            </p:xfrm>
            <a:graphic>
              <a:graphicData uri="http://schemas.openxmlformats.org/drawingml/2006/table">
                <a:tbl>
                  <a:tblPr firstRow="1" bandRow="1">
                    <a:tableStyleId>{C4B1156A-380E-4F78-BDF5-A606A8083BF9}</a:tableStyleId>
                  </a:tblPr>
                  <a:tblGrid>
                    <a:gridCol w="3967307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153" t="-301639" r="-307" b="-103279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cxnSp>
        <p:nvCxnSpPr>
          <p:cNvPr id="25" name="Straight Arrow Connector 24"/>
          <p:cNvCxnSpPr/>
          <p:nvPr/>
        </p:nvCxnSpPr>
        <p:spPr>
          <a:xfrm flipH="1">
            <a:off x="10251835" y="1970865"/>
            <a:ext cx="29" cy="435849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242006" y="2167195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843993" y="4099273"/>
                <a:ext cx="55483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3993" y="4099273"/>
                <a:ext cx="554831" cy="64633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91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Motivation: Single Pixel Camera</a:t>
            </a:r>
            <a:endParaRPr lang="en-US" dirty="0"/>
          </a:p>
        </p:txBody>
      </p:sp>
      <p:pic>
        <p:nvPicPr>
          <p:cNvPr id="2050" name="Picture 2" descr="C:\Users\prajain\Documents\work\tab_talk\cs_image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512" y="1772816"/>
            <a:ext cx="757086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5661249"/>
            <a:ext cx="867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/>
              <a:t>For 1Megapixel image, 1Million measurements would be required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04112" y="636674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Picture taken from </a:t>
            </a:r>
            <a:r>
              <a:rPr lang="en-US" dirty="0" err="1"/>
              <a:t>Baranuik</a:t>
            </a:r>
            <a:r>
              <a:rPr lang="en-US" dirty="0"/>
              <a:t> et al.</a:t>
            </a:r>
          </a:p>
        </p:txBody>
      </p:sp>
    </p:spTree>
    <p:extLst>
      <p:ext uri="{BB962C8B-B14F-4D97-AF65-F5344CB8AC3E}">
        <p14:creationId xmlns:p14="http://schemas.microsoft.com/office/powerpoint/2010/main" val="267760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Sparsity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960096" y="636674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Picture taken from </a:t>
            </a:r>
            <a:r>
              <a:rPr lang="en-US" dirty="0" err="1"/>
              <a:t>Baranuik</a:t>
            </a:r>
            <a:r>
              <a:rPr lang="en-US" dirty="0"/>
              <a:t> et al.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5560" y="5013177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/>
              <a:t>Most images are </a:t>
            </a:r>
            <a:r>
              <a:rPr lang="en-US" sz="2400" b="1" i="1" dirty="0"/>
              <a:t>sparse</a:t>
            </a:r>
            <a:r>
              <a:rPr lang="en-US" sz="2400" dirty="0"/>
              <a:t> in wavelet transform space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/>
              <a:t>Typically around 2.5% coefficients are significant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7" y="1844824"/>
            <a:ext cx="27527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5417037" y="306334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160" y="1542265"/>
            <a:ext cx="3704640" cy="3209624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6929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Motivation: Multi-label Classification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67" y="1916832"/>
            <a:ext cx="3386666" cy="1905000"/>
          </a:xfrm>
        </p:spPr>
      </p:pic>
      <p:sp>
        <p:nvSpPr>
          <p:cNvPr id="5" name="Freeform 4"/>
          <p:cNvSpPr/>
          <p:nvPr/>
        </p:nvSpPr>
        <p:spPr>
          <a:xfrm>
            <a:off x="5073112" y="2355743"/>
            <a:ext cx="1131958" cy="1022889"/>
          </a:xfrm>
          <a:custGeom>
            <a:avLst/>
            <a:gdLst>
              <a:gd name="connsiteX0" fmla="*/ 232474 w 1131958"/>
              <a:gd name="connsiteY0" fmla="*/ 77492 h 1022889"/>
              <a:gd name="connsiteX1" fmla="*/ 139485 w 1131958"/>
              <a:gd name="connsiteY1" fmla="*/ 154983 h 1022889"/>
              <a:gd name="connsiteX2" fmla="*/ 77491 w 1131958"/>
              <a:gd name="connsiteY2" fmla="*/ 247973 h 1022889"/>
              <a:gd name="connsiteX3" fmla="*/ 30996 w 1131958"/>
              <a:gd name="connsiteY3" fmla="*/ 294468 h 1022889"/>
              <a:gd name="connsiteX4" fmla="*/ 0 w 1131958"/>
              <a:gd name="connsiteY4" fmla="*/ 402956 h 1022889"/>
              <a:gd name="connsiteX5" fmla="*/ 15498 w 1131958"/>
              <a:gd name="connsiteY5" fmla="*/ 681926 h 1022889"/>
              <a:gd name="connsiteX6" fmla="*/ 77491 w 1131958"/>
              <a:gd name="connsiteY6" fmla="*/ 743919 h 1022889"/>
              <a:gd name="connsiteX7" fmla="*/ 108488 w 1131958"/>
              <a:gd name="connsiteY7" fmla="*/ 790414 h 1022889"/>
              <a:gd name="connsiteX8" fmla="*/ 201478 w 1131958"/>
              <a:gd name="connsiteY8" fmla="*/ 852407 h 1022889"/>
              <a:gd name="connsiteX9" fmla="*/ 325464 w 1131958"/>
              <a:gd name="connsiteY9" fmla="*/ 929899 h 1022889"/>
              <a:gd name="connsiteX10" fmla="*/ 418454 w 1131958"/>
              <a:gd name="connsiteY10" fmla="*/ 960895 h 1022889"/>
              <a:gd name="connsiteX11" fmla="*/ 464949 w 1131958"/>
              <a:gd name="connsiteY11" fmla="*/ 991892 h 1022889"/>
              <a:gd name="connsiteX12" fmla="*/ 619932 w 1131958"/>
              <a:gd name="connsiteY12" fmla="*/ 1022889 h 1022889"/>
              <a:gd name="connsiteX13" fmla="*/ 759417 w 1131958"/>
              <a:gd name="connsiteY13" fmla="*/ 1007390 h 1022889"/>
              <a:gd name="connsiteX14" fmla="*/ 852407 w 1131958"/>
              <a:gd name="connsiteY14" fmla="*/ 976394 h 1022889"/>
              <a:gd name="connsiteX15" fmla="*/ 960895 w 1131958"/>
              <a:gd name="connsiteY15" fmla="*/ 883404 h 1022889"/>
              <a:gd name="connsiteX16" fmla="*/ 991891 w 1131958"/>
              <a:gd name="connsiteY16" fmla="*/ 821411 h 1022889"/>
              <a:gd name="connsiteX17" fmla="*/ 1038386 w 1131958"/>
              <a:gd name="connsiteY17" fmla="*/ 774916 h 1022889"/>
              <a:gd name="connsiteX18" fmla="*/ 1069383 w 1131958"/>
              <a:gd name="connsiteY18" fmla="*/ 728421 h 1022889"/>
              <a:gd name="connsiteX19" fmla="*/ 1100380 w 1131958"/>
              <a:gd name="connsiteY19" fmla="*/ 604434 h 1022889"/>
              <a:gd name="connsiteX20" fmla="*/ 1131376 w 1131958"/>
              <a:gd name="connsiteY20" fmla="*/ 433953 h 1022889"/>
              <a:gd name="connsiteX21" fmla="*/ 1115878 w 1131958"/>
              <a:gd name="connsiteY21" fmla="*/ 185980 h 1022889"/>
              <a:gd name="connsiteX22" fmla="*/ 1022888 w 1131958"/>
              <a:gd name="connsiteY22" fmla="*/ 123987 h 1022889"/>
              <a:gd name="connsiteX23" fmla="*/ 883403 w 1131958"/>
              <a:gd name="connsiteY23" fmla="*/ 77492 h 1022889"/>
              <a:gd name="connsiteX24" fmla="*/ 836908 w 1131958"/>
              <a:gd name="connsiteY24" fmla="*/ 61994 h 1022889"/>
              <a:gd name="connsiteX25" fmla="*/ 774915 w 1131958"/>
              <a:gd name="connsiteY25" fmla="*/ 46495 h 1022889"/>
              <a:gd name="connsiteX26" fmla="*/ 666427 w 1131958"/>
              <a:gd name="connsiteY26" fmla="*/ 15499 h 1022889"/>
              <a:gd name="connsiteX27" fmla="*/ 542441 w 1131958"/>
              <a:gd name="connsiteY27" fmla="*/ 0 h 1022889"/>
              <a:gd name="connsiteX28" fmla="*/ 309966 w 1131958"/>
              <a:gd name="connsiteY28" fmla="*/ 15499 h 1022889"/>
              <a:gd name="connsiteX29" fmla="*/ 232474 w 1131958"/>
              <a:gd name="connsiteY29" fmla="*/ 77492 h 102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131958" h="1022889">
                <a:moveTo>
                  <a:pt x="232474" y="77492"/>
                </a:moveTo>
                <a:cubicBezTo>
                  <a:pt x="204061" y="100739"/>
                  <a:pt x="166626" y="125128"/>
                  <a:pt x="139485" y="154983"/>
                </a:cubicBezTo>
                <a:cubicBezTo>
                  <a:pt x="114426" y="182548"/>
                  <a:pt x="103833" y="221631"/>
                  <a:pt x="77491" y="247973"/>
                </a:cubicBezTo>
                <a:lnTo>
                  <a:pt x="30996" y="294468"/>
                </a:lnTo>
                <a:cubicBezTo>
                  <a:pt x="23688" y="316393"/>
                  <a:pt x="0" y="383496"/>
                  <a:pt x="0" y="402956"/>
                </a:cubicBezTo>
                <a:cubicBezTo>
                  <a:pt x="0" y="496089"/>
                  <a:pt x="6668" y="589212"/>
                  <a:pt x="15498" y="681926"/>
                </a:cubicBezTo>
                <a:cubicBezTo>
                  <a:pt x="20918" y="738838"/>
                  <a:pt x="30742" y="728336"/>
                  <a:pt x="77491" y="743919"/>
                </a:cubicBezTo>
                <a:cubicBezTo>
                  <a:pt x="87823" y="759417"/>
                  <a:pt x="94470" y="778148"/>
                  <a:pt x="108488" y="790414"/>
                </a:cubicBezTo>
                <a:cubicBezTo>
                  <a:pt x="136524" y="814945"/>
                  <a:pt x="170481" y="831743"/>
                  <a:pt x="201478" y="852407"/>
                </a:cubicBezTo>
                <a:cubicBezTo>
                  <a:pt x="233408" y="873694"/>
                  <a:pt x="296088" y="916547"/>
                  <a:pt x="325464" y="929899"/>
                </a:cubicBezTo>
                <a:cubicBezTo>
                  <a:pt x="355209" y="943419"/>
                  <a:pt x="418454" y="960895"/>
                  <a:pt x="418454" y="960895"/>
                </a:cubicBezTo>
                <a:cubicBezTo>
                  <a:pt x="433952" y="971227"/>
                  <a:pt x="447828" y="984555"/>
                  <a:pt x="464949" y="991892"/>
                </a:cubicBezTo>
                <a:cubicBezTo>
                  <a:pt x="494371" y="1004501"/>
                  <a:pt x="598960" y="1019393"/>
                  <a:pt x="619932" y="1022889"/>
                </a:cubicBezTo>
                <a:cubicBezTo>
                  <a:pt x="666427" y="1017723"/>
                  <a:pt x="713544" y="1016565"/>
                  <a:pt x="759417" y="1007390"/>
                </a:cubicBezTo>
                <a:cubicBezTo>
                  <a:pt x="791456" y="1000982"/>
                  <a:pt x="852407" y="976394"/>
                  <a:pt x="852407" y="976394"/>
                </a:cubicBezTo>
                <a:cubicBezTo>
                  <a:pt x="884968" y="951973"/>
                  <a:pt x="935988" y="918274"/>
                  <a:pt x="960895" y="883404"/>
                </a:cubicBezTo>
                <a:cubicBezTo>
                  <a:pt x="974324" y="864604"/>
                  <a:pt x="978462" y="840211"/>
                  <a:pt x="991891" y="821411"/>
                </a:cubicBezTo>
                <a:cubicBezTo>
                  <a:pt x="1004631" y="803576"/>
                  <a:pt x="1024354" y="791754"/>
                  <a:pt x="1038386" y="774916"/>
                </a:cubicBezTo>
                <a:cubicBezTo>
                  <a:pt x="1050311" y="760607"/>
                  <a:pt x="1059051" y="743919"/>
                  <a:pt x="1069383" y="728421"/>
                </a:cubicBezTo>
                <a:cubicBezTo>
                  <a:pt x="1079715" y="687092"/>
                  <a:pt x="1092025" y="646208"/>
                  <a:pt x="1100380" y="604434"/>
                </a:cubicBezTo>
                <a:cubicBezTo>
                  <a:pt x="1122041" y="496129"/>
                  <a:pt x="1111548" y="552926"/>
                  <a:pt x="1131376" y="433953"/>
                </a:cubicBezTo>
                <a:cubicBezTo>
                  <a:pt x="1126210" y="351295"/>
                  <a:pt x="1143237" y="264149"/>
                  <a:pt x="1115878" y="185980"/>
                </a:cubicBezTo>
                <a:cubicBezTo>
                  <a:pt x="1103571" y="150818"/>
                  <a:pt x="1058230" y="135768"/>
                  <a:pt x="1022888" y="123987"/>
                </a:cubicBezTo>
                <a:lnTo>
                  <a:pt x="883403" y="77492"/>
                </a:lnTo>
                <a:cubicBezTo>
                  <a:pt x="867905" y="72326"/>
                  <a:pt x="852757" y="65956"/>
                  <a:pt x="836908" y="61994"/>
                </a:cubicBezTo>
                <a:cubicBezTo>
                  <a:pt x="816244" y="56828"/>
                  <a:pt x="795396" y="52347"/>
                  <a:pt x="774915" y="46495"/>
                </a:cubicBezTo>
                <a:cubicBezTo>
                  <a:pt x="723326" y="31755"/>
                  <a:pt x="724564" y="25189"/>
                  <a:pt x="666427" y="15499"/>
                </a:cubicBezTo>
                <a:cubicBezTo>
                  <a:pt x="625343" y="8652"/>
                  <a:pt x="583770" y="5166"/>
                  <a:pt x="542441" y="0"/>
                </a:cubicBezTo>
                <a:cubicBezTo>
                  <a:pt x="464949" y="5166"/>
                  <a:pt x="385518" y="-2490"/>
                  <a:pt x="309966" y="15499"/>
                </a:cubicBezTo>
                <a:cubicBezTo>
                  <a:pt x="273726" y="24128"/>
                  <a:pt x="260887" y="54245"/>
                  <a:pt x="232474" y="77492"/>
                </a:cubicBezTo>
                <a:close/>
              </a:path>
            </a:pathLst>
          </a:cu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5646549" y="1968285"/>
            <a:ext cx="1999282" cy="1441342"/>
          </a:xfrm>
          <a:custGeom>
            <a:avLst/>
            <a:gdLst>
              <a:gd name="connsiteX0" fmla="*/ 294468 w 1999282"/>
              <a:gd name="connsiteY0" fmla="*/ 1379349 h 1441342"/>
              <a:gd name="connsiteX1" fmla="*/ 402956 w 1999282"/>
              <a:gd name="connsiteY1" fmla="*/ 1394847 h 1441342"/>
              <a:gd name="connsiteX2" fmla="*/ 449451 w 1999282"/>
              <a:gd name="connsiteY2" fmla="*/ 1410346 h 1441342"/>
              <a:gd name="connsiteX3" fmla="*/ 588936 w 1999282"/>
              <a:gd name="connsiteY3" fmla="*/ 1425844 h 1441342"/>
              <a:gd name="connsiteX4" fmla="*/ 697424 w 1999282"/>
              <a:gd name="connsiteY4" fmla="*/ 1441342 h 1441342"/>
              <a:gd name="connsiteX5" fmla="*/ 1441343 w 1999282"/>
              <a:gd name="connsiteY5" fmla="*/ 1425844 h 1441342"/>
              <a:gd name="connsiteX6" fmla="*/ 1549831 w 1999282"/>
              <a:gd name="connsiteY6" fmla="*/ 1394847 h 1441342"/>
              <a:gd name="connsiteX7" fmla="*/ 1782305 w 1999282"/>
              <a:gd name="connsiteY7" fmla="*/ 1301857 h 1441342"/>
              <a:gd name="connsiteX8" fmla="*/ 1921790 w 1999282"/>
              <a:gd name="connsiteY8" fmla="*/ 1239864 h 1441342"/>
              <a:gd name="connsiteX9" fmla="*/ 1952787 w 1999282"/>
              <a:gd name="connsiteY9" fmla="*/ 1177871 h 1441342"/>
              <a:gd name="connsiteX10" fmla="*/ 1999282 w 1999282"/>
              <a:gd name="connsiteY10" fmla="*/ 1022888 h 1441342"/>
              <a:gd name="connsiteX11" fmla="*/ 1968285 w 1999282"/>
              <a:gd name="connsiteY11" fmla="*/ 743918 h 1441342"/>
              <a:gd name="connsiteX12" fmla="*/ 1937288 w 1999282"/>
              <a:gd name="connsiteY12" fmla="*/ 681925 h 1441342"/>
              <a:gd name="connsiteX13" fmla="*/ 1875295 w 1999282"/>
              <a:gd name="connsiteY13" fmla="*/ 542440 h 1441342"/>
              <a:gd name="connsiteX14" fmla="*/ 1782305 w 1999282"/>
              <a:gd name="connsiteY14" fmla="*/ 418454 h 1441342"/>
              <a:gd name="connsiteX15" fmla="*/ 1658319 w 1999282"/>
              <a:gd name="connsiteY15" fmla="*/ 263471 h 1441342"/>
              <a:gd name="connsiteX16" fmla="*/ 1596326 w 1999282"/>
              <a:gd name="connsiteY16" fmla="*/ 232474 h 1441342"/>
              <a:gd name="connsiteX17" fmla="*/ 1549831 w 1999282"/>
              <a:gd name="connsiteY17" fmla="*/ 216976 h 1441342"/>
              <a:gd name="connsiteX18" fmla="*/ 1425844 w 1999282"/>
              <a:gd name="connsiteY18" fmla="*/ 154983 h 1441342"/>
              <a:gd name="connsiteX19" fmla="*/ 1379349 w 1999282"/>
              <a:gd name="connsiteY19" fmla="*/ 139484 h 1441342"/>
              <a:gd name="connsiteX20" fmla="*/ 1332854 w 1999282"/>
              <a:gd name="connsiteY20" fmla="*/ 108488 h 1441342"/>
              <a:gd name="connsiteX21" fmla="*/ 1162373 w 1999282"/>
              <a:gd name="connsiteY21" fmla="*/ 46495 h 1441342"/>
              <a:gd name="connsiteX22" fmla="*/ 1115878 w 1999282"/>
              <a:gd name="connsiteY22" fmla="*/ 30996 h 1441342"/>
              <a:gd name="connsiteX23" fmla="*/ 852407 w 1999282"/>
              <a:gd name="connsiteY23" fmla="*/ 0 h 1441342"/>
              <a:gd name="connsiteX24" fmla="*/ 433953 w 1999282"/>
              <a:gd name="connsiteY24" fmla="*/ 15498 h 1441342"/>
              <a:gd name="connsiteX25" fmla="*/ 371959 w 1999282"/>
              <a:gd name="connsiteY25" fmla="*/ 30996 h 1441342"/>
              <a:gd name="connsiteX26" fmla="*/ 294468 w 1999282"/>
              <a:gd name="connsiteY26" fmla="*/ 46495 h 1441342"/>
              <a:gd name="connsiteX27" fmla="*/ 247973 w 1999282"/>
              <a:gd name="connsiteY27" fmla="*/ 61993 h 1441342"/>
              <a:gd name="connsiteX28" fmla="*/ 92990 w 1999282"/>
              <a:gd name="connsiteY28" fmla="*/ 92990 h 1441342"/>
              <a:gd name="connsiteX29" fmla="*/ 46495 w 1999282"/>
              <a:gd name="connsiteY29" fmla="*/ 139484 h 1441342"/>
              <a:gd name="connsiteX30" fmla="*/ 30997 w 1999282"/>
              <a:gd name="connsiteY30" fmla="*/ 185979 h 1441342"/>
              <a:gd name="connsiteX31" fmla="*/ 0 w 1999282"/>
              <a:gd name="connsiteY31" fmla="*/ 294468 h 1441342"/>
              <a:gd name="connsiteX32" fmla="*/ 15498 w 1999282"/>
              <a:gd name="connsiteY32" fmla="*/ 526942 h 1441342"/>
              <a:gd name="connsiteX33" fmla="*/ 46495 w 1999282"/>
              <a:gd name="connsiteY33" fmla="*/ 619932 h 1441342"/>
              <a:gd name="connsiteX34" fmla="*/ 77492 w 1999282"/>
              <a:gd name="connsiteY34" fmla="*/ 728420 h 1441342"/>
              <a:gd name="connsiteX35" fmla="*/ 108488 w 1999282"/>
              <a:gd name="connsiteY35" fmla="*/ 790413 h 1441342"/>
              <a:gd name="connsiteX36" fmla="*/ 139485 w 1999282"/>
              <a:gd name="connsiteY36" fmla="*/ 883403 h 1441342"/>
              <a:gd name="connsiteX37" fmla="*/ 154983 w 1999282"/>
              <a:gd name="connsiteY37" fmla="*/ 929898 h 1441342"/>
              <a:gd name="connsiteX38" fmla="*/ 185980 w 1999282"/>
              <a:gd name="connsiteY38" fmla="*/ 976393 h 1441342"/>
              <a:gd name="connsiteX39" fmla="*/ 232475 w 1999282"/>
              <a:gd name="connsiteY39" fmla="*/ 1115878 h 1441342"/>
              <a:gd name="connsiteX40" fmla="*/ 247973 w 1999282"/>
              <a:gd name="connsiteY40" fmla="*/ 1162373 h 1441342"/>
              <a:gd name="connsiteX41" fmla="*/ 278970 w 1999282"/>
              <a:gd name="connsiteY41" fmla="*/ 1239864 h 1441342"/>
              <a:gd name="connsiteX42" fmla="*/ 309966 w 1999282"/>
              <a:gd name="connsiteY42" fmla="*/ 1332854 h 1441342"/>
              <a:gd name="connsiteX43" fmla="*/ 387458 w 1999282"/>
              <a:gd name="connsiteY43" fmla="*/ 1410346 h 1441342"/>
              <a:gd name="connsiteX44" fmla="*/ 402956 w 1999282"/>
              <a:gd name="connsiteY44" fmla="*/ 1410346 h 1441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999282" h="1441342">
                <a:moveTo>
                  <a:pt x="294468" y="1379349"/>
                </a:moveTo>
                <a:cubicBezTo>
                  <a:pt x="330631" y="1384515"/>
                  <a:pt x="367136" y="1387683"/>
                  <a:pt x="402956" y="1394847"/>
                </a:cubicBezTo>
                <a:cubicBezTo>
                  <a:pt x="418975" y="1398051"/>
                  <a:pt x="433337" y="1407660"/>
                  <a:pt x="449451" y="1410346"/>
                </a:cubicBezTo>
                <a:cubicBezTo>
                  <a:pt x="495596" y="1418037"/>
                  <a:pt x="542516" y="1420042"/>
                  <a:pt x="588936" y="1425844"/>
                </a:cubicBezTo>
                <a:cubicBezTo>
                  <a:pt x="625184" y="1430375"/>
                  <a:pt x="661261" y="1436176"/>
                  <a:pt x="697424" y="1441342"/>
                </a:cubicBezTo>
                <a:cubicBezTo>
                  <a:pt x="945397" y="1436176"/>
                  <a:pt x="1193684" y="1439353"/>
                  <a:pt x="1441343" y="1425844"/>
                </a:cubicBezTo>
                <a:cubicBezTo>
                  <a:pt x="1478897" y="1423796"/>
                  <a:pt x="1513933" y="1406065"/>
                  <a:pt x="1549831" y="1394847"/>
                </a:cubicBezTo>
                <a:cubicBezTo>
                  <a:pt x="1776457" y="1324026"/>
                  <a:pt x="1607108" y="1379722"/>
                  <a:pt x="1782305" y="1301857"/>
                </a:cubicBezTo>
                <a:cubicBezTo>
                  <a:pt x="2020421" y="1196028"/>
                  <a:pt x="1477440" y="1462039"/>
                  <a:pt x="1921790" y="1239864"/>
                </a:cubicBezTo>
                <a:cubicBezTo>
                  <a:pt x="1932122" y="1219200"/>
                  <a:pt x="1944207" y="1199322"/>
                  <a:pt x="1952787" y="1177871"/>
                </a:cubicBezTo>
                <a:cubicBezTo>
                  <a:pt x="1977938" y="1114993"/>
                  <a:pt x="1984060" y="1083775"/>
                  <a:pt x="1999282" y="1022888"/>
                </a:cubicBezTo>
                <a:cubicBezTo>
                  <a:pt x="1996446" y="986016"/>
                  <a:pt x="1991250" y="812814"/>
                  <a:pt x="1968285" y="743918"/>
                </a:cubicBezTo>
                <a:cubicBezTo>
                  <a:pt x="1960979" y="722000"/>
                  <a:pt x="1946389" y="703160"/>
                  <a:pt x="1937288" y="681925"/>
                </a:cubicBezTo>
                <a:cubicBezTo>
                  <a:pt x="1902644" y="601090"/>
                  <a:pt x="1946463" y="653146"/>
                  <a:pt x="1875295" y="542440"/>
                </a:cubicBezTo>
                <a:cubicBezTo>
                  <a:pt x="1847359" y="498984"/>
                  <a:pt x="1805408" y="464661"/>
                  <a:pt x="1782305" y="418454"/>
                </a:cubicBezTo>
                <a:cubicBezTo>
                  <a:pt x="1750911" y="355665"/>
                  <a:pt x="1731205" y="299914"/>
                  <a:pt x="1658319" y="263471"/>
                </a:cubicBezTo>
                <a:cubicBezTo>
                  <a:pt x="1637655" y="253139"/>
                  <a:pt x="1617561" y="241575"/>
                  <a:pt x="1596326" y="232474"/>
                </a:cubicBezTo>
                <a:cubicBezTo>
                  <a:pt x="1581310" y="226039"/>
                  <a:pt x="1564703" y="223736"/>
                  <a:pt x="1549831" y="216976"/>
                </a:cubicBezTo>
                <a:cubicBezTo>
                  <a:pt x="1507765" y="197856"/>
                  <a:pt x="1469680" y="169596"/>
                  <a:pt x="1425844" y="154983"/>
                </a:cubicBezTo>
                <a:cubicBezTo>
                  <a:pt x="1410346" y="149817"/>
                  <a:pt x="1393961" y="146790"/>
                  <a:pt x="1379349" y="139484"/>
                </a:cubicBezTo>
                <a:cubicBezTo>
                  <a:pt x="1362689" y="131154"/>
                  <a:pt x="1349514" y="116818"/>
                  <a:pt x="1332854" y="108488"/>
                </a:cubicBezTo>
                <a:cubicBezTo>
                  <a:pt x="1289714" y="86918"/>
                  <a:pt x="1205784" y="60965"/>
                  <a:pt x="1162373" y="46495"/>
                </a:cubicBezTo>
                <a:cubicBezTo>
                  <a:pt x="1146875" y="41329"/>
                  <a:pt x="1131992" y="33682"/>
                  <a:pt x="1115878" y="30996"/>
                </a:cubicBezTo>
                <a:cubicBezTo>
                  <a:pt x="966603" y="6117"/>
                  <a:pt x="1054183" y="18343"/>
                  <a:pt x="852407" y="0"/>
                </a:cubicBezTo>
                <a:cubicBezTo>
                  <a:pt x="712922" y="5166"/>
                  <a:pt x="573244" y="6512"/>
                  <a:pt x="433953" y="15498"/>
                </a:cubicBezTo>
                <a:cubicBezTo>
                  <a:pt x="412697" y="16869"/>
                  <a:pt x="392752" y="26375"/>
                  <a:pt x="371959" y="30996"/>
                </a:cubicBezTo>
                <a:cubicBezTo>
                  <a:pt x="346244" y="36710"/>
                  <a:pt x="320023" y="40106"/>
                  <a:pt x="294468" y="46495"/>
                </a:cubicBezTo>
                <a:cubicBezTo>
                  <a:pt x="278619" y="50457"/>
                  <a:pt x="263921" y="58449"/>
                  <a:pt x="247973" y="61993"/>
                </a:cubicBezTo>
                <a:cubicBezTo>
                  <a:pt x="-93885" y="137960"/>
                  <a:pt x="339918" y="31255"/>
                  <a:pt x="92990" y="92990"/>
                </a:cubicBezTo>
                <a:cubicBezTo>
                  <a:pt x="77492" y="108488"/>
                  <a:pt x="58653" y="121247"/>
                  <a:pt x="46495" y="139484"/>
                </a:cubicBezTo>
                <a:cubicBezTo>
                  <a:pt x="37433" y="153077"/>
                  <a:pt x="35485" y="170271"/>
                  <a:pt x="30997" y="185979"/>
                </a:cubicBezTo>
                <a:cubicBezTo>
                  <a:pt x="-7924" y="322203"/>
                  <a:pt x="37159" y="182989"/>
                  <a:pt x="0" y="294468"/>
                </a:cubicBezTo>
                <a:cubicBezTo>
                  <a:pt x="5166" y="371959"/>
                  <a:pt x="4515" y="450059"/>
                  <a:pt x="15498" y="526942"/>
                </a:cubicBezTo>
                <a:cubicBezTo>
                  <a:pt x="20119" y="559287"/>
                  <a:pt x="38571" y="588234"/>
                  <a:pt x="46495" y="619932"/>
                </a:cubicBezTo>
                <a:cubicBezTo>
                  <a:pt x="54362" y="651399"/>
                  <a:pt x="64149" y="697286"/>
                  <a:pt x="77492" y="728420"/>
                </a:cubicBezTo>
                <a:cubicBezTo>
                  <a:pt x="86593" y="749655"/>
                  <a:pt x="99908" y="768962"/>
                  <a:pt x="108488" y="790413"/>
                </a:cubicBezTo>
                <a:cubicBezTo>
                  <a:pt x="120623" y="820749"/>
                  <a:pt x="129153" y="852406"/>
                  <a:pt x="139485" y="883403"/>
                </a:cubicBezTo>
                <a:cubicBezTo>
                  <a:pt x="144651" y="898901"/>
                  <a:pt x="145921" y="916305"/>
                  <a:pt x="154983" y="929898"/>
                </a:cubicBezTo>
                <a:lnTo>
                  <a:pt x="185980" y="976393"/>
                </a:lnTo>
                <a:lnTo>
                  <a:pt x="232475" y="1115878"/>
                </a:lnTo>
                <a:cubicBezTo>
                  <a:pt x="237641" y="1131376"/>
                  <a:pt x="241906" y="1147205"/>
                  <a:pt x="247973" y="1162373"/>
                </a:cubicBezTo>
                <a:cubicBezTo>
                  <a:pt x="258305" y="1188203"/>
                  <a:pt x="269463" y="1213719"/>
                  <a:pt x="278970" y="1239864"/>
                </a:cubicBezTo>
                <a:cubicBezTo>
                  <a:pt x="290136" y="1270570"/>
                  <a:pt x="291842" y="1305668"/>
                  <a:pt x="309966" y="1332854"/>
                </a:cubicBezTo>
                <a:cubicBezTo>
                  <a:pt x="340963" y="1379349"/>
                  <a:pt x="335797" y="1384515"/>
                  <a:pt x="387458" y="1410346"/>
                </a:cubicBezTo>
                <a:cubicBezTo>
                  <a:pt x="392079" y="1412656"/>
                  <a:pt x="397790" y="1410346"/>
                  <a:pt x="402956" y="141034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592665" y="2743201"/>
            <a:ext cx="544871" cy="612635"/>
          </a:xfrm>
          <a:custGeom>
            <a:avLst/>
            <a:gdLst>
              <a:gd name="connsiteX0" fmla="*/ 123987 w 544871"/>
              <a:gd name="connsiteY0" fmla="*/ 511444 h 612635"/>
              <a:gd name="connsiteX1" fmla="*/ 139485 w 544871"/>
              <a:gd name="connsiteY1" fmla="*/ 588936 h 612635"/>
              <a:gd name="connsiteX2" fmla="*/ 294468 w 544871"/>
              <a:gd name="connsiteY2" fmla="*/ 573437 h 612635"/>
              <a:gd name="connsiteX3" fmla="*/ 340963 w 544871"/>
              <a:gd name="connsiteY3" fmla="*/ 557939 h 612635"/>
              <a:gd name="connsiteX4" fmla="*/ 387458 w 544871"/>
              <a:gd name="connsiteY4" fmla="*/ 526942 h 612635"/>
              <a:gd name="connsiteX5" fmla="*/ 418455 w 544871"/>
              <a:gd name="connsiteY5" fmla="*/ 480447 h 612635"/>
              <a:gd name="connsiteX6" fmla="*/ 464950 w 544871"/>
              <a:gd name="connsiteY6" fmla="*/ 464949 h 612635"/>
              <a:gd name="connsiteX7" fmla="*/ 495946 w 544871"/>
              <a:gd name="connsiteY7" fmla="*/ 418454 h 612635"/>
              <a:gd name="connsiteX8" fmla="*/ 542441 w 544871"/>
              <a:gd name="connsiteY8" fmla="*/ 356461 h 612635"/>
              <a:gd name="connsiteX9" fmla="*/ 526943 w 544871"/>
              <a:gd name="connsiteY9" fmla="*/ 154983 h 612635"/>
              <a:gd name="connsiteX10" fmla="*/ 495946 w 544871"/>
              <a:gd name="connsiteY10" fmla="*/ 61993 h 612635"/>
              <a:gd name="connsiteX11" fmla="*/ 480448 w 544871"/>
              <a:gd name="connsiteY11" fmla="*/ 15498 h 612635"/>
              <a:gd name="connsiteX12" fmla="*/ 433953 w 544871"/>
              <a:gd name="connsiteY12" fmla="*/ 0 h 612635"/>
              <a:gd name="connsiteX13" fmla="*/ 278970 w 544871"/>
              <a:gd name="connsiteY13" fmla="*/ 15498 h 612635"/>
              <a:gd name="connsiteX14" fmla="*/ 185980 w 544871"/>
              <a:gd name="connsiteY14" fmla="*/ 30997 h 612635"/>
              <a:gd name="connsiteX15" fmla="*/ 92990 w 544871"/>
              <a:gd name="connsiteY15" fmla="*/ 139485 h 612635"/>
              <a:gd name="connsiteX16" fmla="*/ 46495 w 544871"/>
              <a:gd name="connsiteY16" fmla="*/ 263471 h 612635"/>
              <a:gd name="connsiteX17" fmla="*/ 0 w 544871"/>
              <a:gd name="connsiteY17" fmla="*/ 356461 h 612635"/>
              <a:gd name="connsiteX18" fmla="*/ 30997 w 544871"/>
              <a:gd name="connsiteY18" fmla="*/ 402956 h 612635"/>
              <a:gd name="connsiteX19" fmla="*/ 77492 w 544871"/>
              <a:gd name="connsiteY19" fmla="*/ 449451 h 612635"/>
              <a:gd name="connsiteX20" fmla="*/ 92990 w 544871"/>
              <a:gd name="connsiteY20" fmla="*/ 495946 h 612635"/>
              <a:gd name="connsiteX21" fmla="*/ 170482 w 544871"/>
              <a:gd name="connsiteY21" fmla="*/ 542441 h 61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4871" h="612635">
                <a:moveTo>
                  <a:pt x="123987" y="511444"/>
                </a:moveTo>
                <a:cubicBezTo>
                  <a:pt x="129153" y="537275"/>
                  <a:pt x="119485" y="571793"/>
                  <a:pt x="139485" y="588936"/>
                </a:cubicBezTo>
                <a:cubicBezTo>
                  <a:pt x="199895" y="640716"/>
                  <a:pt x="245077" y="594605"/>
                  <a:pt x="294468" y="573437"/>
                </a:cubicBezTo>
                <a:cubicBezTo>
                  <a:pt x="309484" y="567002"/>
                  <a:pt x="325465" y="563105"/>
                  <a:pt x="340963" y="557939"/>
                </a:cubicBezTo>
                <a:cubicBezTo>
                  <a:pt x="356461" y="547607"/>
                  <a:pt x="374287" y="540113"/>
                  <a:pt x="387458" y="526942"/>
                </a:cubicBezTo>
                <a:cubicBezTo>
                  <a:pt x="400629" y="513771"/>
                  <a:pt x="403910" y="492083"/>
                  <a:pt x="418455" y="480447"/>
                </a:cubicBezTo>
                <a:cubicBezTo>
                  <a:pt x="431212" y="470242"/>
                  <a:pt x="449452" y="470115"/>
                  <a:pt x="464950" y="464949"/>
                </a:cubicBezTo>
                <a:cubicBezTo>
                  <a:pt x="475282" y="449451"/>
                  <a:pt x="485120" y="433611"/>
                  <a:pt x="495946" y="418454"/>
                </a:cubicBezTo>
                <a:cubicBezTo>
                  <a:pt x="510960" y="397435"/>
                  <a:pt x="539423" y="382115"/>
                  <a:pt x="542441" y="356461"/>
                </a:cubicBezTo>
                <a:cubicBezTo>
                  <a:pt x="550311" y="289565"/>
                  <a:pt x="537448" y="221516"/>
                  <a:pt x="526943" y="154983"/>
                </a:cubicBezTo>
                <a:cubicBezTo>
                  <a:pt x="521847" y="122709"/>
                  <a:pt x="506278" y="92990"/>
                  <a:pt x="495946" y="61993"/>
                </a:cubicBezTo>
                <a:cubicBezTo>
                  <a:pt x="490780" y="46495"/>
                  <a:pt x="495946" y="20664"/>
                  <a:pt x="480448" y="15498"/>
                </a:cubicBezTo>
                <a:lnTo>
                  <a:pt x="433953" y="0"/>
                </a:lnTo>
                <a:cubicBezTo>
                  <a:pt x="382292" y="5166"/>
                  <a:pt x="330488" y="9058"/>
                  <a:pt x="278970" y="15498"/>
                </a:cubicBezTo>
                <a:cubicBezTo>
                  <a:pt x="247788" y="19396"/>
                  <a:pt x="214696" y="18234"/>
                  <a:pt x="185980" y="30997"/>
                </a:cubicBezTo>
                <a:cubicBezTo>
                  <a:pt x="161695" y="41790"/>
                  <a:pt x="104936" y="123558"/>
                  <a:pt x="92990" y="139485"/>
                </a:cubicBezTo>
                <a:cubicBezTo>
                  <a:pt x="64416" y="253781"/>
                  <a:pt x="95123" y="150007"/>
                  <a:pt x="46495" y="263471"/>
                </a:cubicBezTo>
                <a:cubicBezTo>
                  <a:pt x="7995" y="353305"/>
                  <a:pt x="59570" y="267107"/>
                  <a:pt x="0" y="356461"/>
                </a:cubicBezTo>
                <a:cubicBezTo>
                  <a:pt x="10332" y="371959"/>
                  <a:pt x="19072" y="388647"/>
                  <a:pt x="30997" y="402956"/>
                </a:cubicBezTo>
                <a:cubicBezTo>
                  <a:pt x="45029" y="419794"/>
                  <a:pt x="65334" y="431214"/>
                  <a:pt x="77492" y="449451"/>
                </a:cubicBezTo>
                <a:cubicBezTo>
                  <a:pt x="86554" y="463044"/>
                  <a:pt x="82785" y="483189"/>
                  <a:pt x="92990" y="495946"/>
                </a:cubicBezTo>
                <a:cubicBezTo>
                  <a:pt x="105456" y="511529"/>
                  <a:pt x="149890" y="532145"/>
                  <a:pt x="170482" y="542441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437682" y="3394129"/>
            <a:ext cx="466835" cy="325464"/>
          </a:xfrm>
          <a:custGeom>
            <a:avLst/>
            <a:gdLst>
              <a:gd name="connsiteX0" fmla="*/ 46495 w 466835"/>
              <a:gd name="connsiteY0" fmla="*/ 325464 h 325464"/>
              <a:gd name="connsiteX1" fmla="*/ 232475 w 466835"/>
              <a:gd name="connsiteY1" fmla="*/ 309966 h 325464"/>
              <a:gd name="connsiteX2" fmla="*/ 340963 w 466835"/>
              <a:gd name="connsiteY2" fmla="*/ 247973 h 325464"/>
              <a:gd name="connsiteX3" fmla="*/ 387458 w 466835"/>
              <a:gd name="connsiteY3" fmla="*/ 216976 h 325464"/>
              <a:gd name="connsiteX4" fmla="*/ 418455 w 466835"/>
              <a:gd name="connsiteY4" fmla="*/ 170481 h 325464"/>
              <a:gd name="connsiteX5" fmla="*/ 449451 w 466835"/>
              <a:gd name="connsiteY5" fmla="*/ 61993 h 325464"/>
              <a:gd name="connsiteX6" fmla="*/ 387458 w 466835"/>
              <a:gd name="connsiteY6" fmla="*/ 30996 h 325464"/>
              <a:gd name="connsiteX7" fmla="*/ 294468 w 466835"/>
              <a:gd name="connsiteY7" fmla="*/ 0 h 325464"/>
              <a:gd name="connsiteX8" fmla="*/ 108488 w 466835"/>
              <a:gd name="connsiteY8" fmla="*/ 30996 h 325464"/>
              <a:gd name="connsiteX9" fmla="*/ 15499 w 466835"/>
              <a:gd name="connsiteY9" fmla="*/ 61993 h 325464"/>
              <a:gd name="connsiteX10" fmla="*/ 0 w 466835"/>
              <a:gd name="connsiteY10" fmla="*/ 123986 h 325464"/>
              <a:gd name="connsiteX11" fmla="*/ 46495 w 466835"/>
              <a:gd name="connsiteY11" fmla="*/ 247973 h 325464"/>
              <a:gd name="connsiteX12" fmla="*/ 92990 w 466835"/>
              <a:gd name="connsiteY12" fmla="*/ 294468 h 325464"/>
              <a:gd name="connsiteX13" fmla="*/ 170482 w 466835"/>
              <a:gd name="connsiteY13" fmla="*/ 325464 h 325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66835" h="325464">
                <a:moveTo>
                  <a:pt x="46495" y="325464"/>
                </a:moveTo>
                <a:cubicBezTo>
                  <a:pt x="108488" y="320298"/>
                  <a:pt x="170812" y="318187"/>
                  <a:pt x="232475" y="309966"/>
                </a:cubicBezTo>
                <a:cubicBezTo>
                  <a:pt x="281952" y="303369"/>
                  <a:pt x="299932" y="277281"/>
                  <a:pt x="340963" y="247973"/>
                </a:cubicBezTo>
                <a:cubicBezTo>
                  <a:pt x="356120" y="237146"/>
                  <a:pt x="371960" y="227308"/>
                  <a:pt x="387458" y="216976"/>
                </a:cubicBezTo>
                <a:cubicBezTo>
                  <a:pt x="397790" y="201478"/>
                  <a:pt x="407628" y="185638"/>
                  <a:pt x="418455" y="170481"/>
                </a:cubicBezTo>
                <a:cubicBezTo>
                  <a:pt x="442006" y="137510"/>
                  <a:pt x="493829" y="106371"/>
                  <a:pt x="449451" y="61993"/>
                </a:cubicBezTo>
                <a:cubicBezTo>
                  <a:pt x="433114" y="45656"/>
                  <a:pt x="408909" y="39576"/>
                  <a:pt x="387458" y="30996"/>
                </a:cubicBezTo>
                <a:cubicBezTo>
                  <a:pt x="357122" y="18861"/>
                  <a:pt x="294468" y="0"/>
                  <a:pt x="294468" y="0"/>
                </a:cubicBezTo>
                <a:cubicBezTo>
                  <a:pt x="206564" y="10988"/>
                  <a:pt x="181627" y="9054"/>
                  <a:pt x="108488" y="30996"/>
                </a:cubicBezTo>
                <a:cubicBezTo>
                  <a:pt x="77193" y="40385"/>
                  <a:pt x="15499" y="61993"/>
                  <a:pt x="15499" y="61993"/>
                </a:cubicBezTo>
                <a:cubicBezTo>
                  <a:pt x="10333" y="82657"/>
                  <a:pt x="0" y="102686"/>
                  <a:pt x="0" y="123986"/>
                </a:cubicBezTo>
                <a:cubicBezTo>
                  <a:pt x="0" y="177409"/>
                  <a:pt x="14430" y="209494"/>
                  <a:pt x="46495" y="247973"/>
                </a:cubicBezTo>
                <a:cubicBezTo>
                  <a:pt x="60526" y="264811"/>
                  <a:pt x="73960" y="283594"/>
                  <a:pt x="92990" y="294468"/>
                </a:cubicBezTo>
                <a:cubicBezTo>
                  <a:pt x="213890" y="363553"/>
                  <a:pt x="122147" y="277132"/>
                  <a:pt x="170482" y="32546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24000" y="3995679"/>
                <a:ext cx="9144000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3000" dirty="0"/>
                  <a:t>Formulate as C 1-vs-all binary problems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3000" dirty="0"/>
                  <a:t>Learn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1">
                            <a:latin typeface="Cambria Math" panose="02040503050406030204" pitchFamily="18" charset="0"/>
                          </a:rPr>
                          <m:t>𝐰</m:t>
                        </m:r>
                      </m:e>
                      <m:sub>
                        <m:r>
                          <a:rPr lang="en-US" sz="3000" b="1">
                            <a:latin typeface="Cambria Math" panose="02040503050406030204" pitchFamily="18" charset="0"/>
                          </a:rPr>
                          <m:t>𝐢</m:t>
                        </m:r>
                      </m:sub>
                    </m:sSub>
                    <m:r>
                      <a:rPr lang="en-US" sz="3000" i="1">
                        <a:latin typeface="Cambria Math" panose="02040503050406030204" pitchFamily="18" charset="0"/>
                      </a:rPr>
                      <m:t>, 1≤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3000" dirty="0"/>
                  <a:t> </a:t>
                </a:r>
                <a:r>
                  <a:rPr lang="en-US" sz="3000" dirty="0" err="1"/>
                  <a:t>s.t.</a:t>
                </a:r>
                <a:r>
                  <a:rPr lang="en-US" sz="3000" dirty="0"/>
                  <a:t> prediction is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 panose="02040503050406030204" pitchFamily="18" charset="0"/>
                      </a:rPr>
                      <m:t>𝑠𝑖𝑔𝑛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3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1">
                            <a:latin typeface="Cambria Math" panose="02040503050406030204" pitchFamily="18" charset="0"/>
                          </a:rPr>
                          <m:t>𝐰</m:t>
                        </m:r>
                      </m:e>
                      <m:sub>
                        <m:r>
                          <a:rPr lang="en-US" sz="3000" b="1">
                            <a:latin typeface="Cambria Math" panose="02040503050406030204" pitchFamily="18" charset="0"/>
                          </a:rPr>
                          <m:t>𝐢</m:t>
                        </m:r>
                      </m:sub>
                    </m:sSub>
                    <m:r>
                      <a:rPr lang="en-US" sz="3000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3000" b="1">
                        <a:latin typeface="Cambria Math" panose="02040503050406030204" pitchFamily="18" charset="0"/>
                      </a:rPr>
                      <m:t>𝐳</m:t>
                    </m:r>
                    <m:r>
                      <a:rPr lang="en-US" sz="3000" b="1">
                        <a:latin typeface="Cambria Math" panose="02040503050406030204" pitchFamily="18" charset="0"/>
                      </a:rPr>
                      <m:t> )</m:t>
                    </m:r>
                  </m:oMath>
                </a14:m>
                <a:endParaRPr lang="en-US" sz="3000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3000" dirty="0" err="1"/>
                  <a:t>Imagenet</a:t>
                </a:r>
                <a:r>
                  <a:rPr lang="en-US" sz="3000" dirty="0"/>
                  <a:t> has 20,000 categories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3000" dirty="0"/>
                  <a:t>Problem: Train 20,000 SVM’s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3000" dirty="0"/>
                  <a:t>Prediction time: O(20,000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 panose="02040503050406030204" pitchFamily="18" charset="0"/>
                      </a:rPr>
                      <m:t>⋅</m:t>
                    </m:r>
                  </m:oMath>
                </a14:m>
                <a:r>
                  <a:rPr lang="en-US" sz="3000" dirty="0"/>
                  <a:t> d)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95678"/>
                <a:ext cx="9144000" cy="2400657"/>
              </a:xfrm>
              <a:prstGeom prst="rect">
                <a:avLst/>
              </a:prstGeom>
              <a:blipFill rotWithShape="0">
                <a:blip r:embed="rId3"/>
                <a:stretch>
                  <a:fillRect l="-1333" t="-3046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708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Sparsity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Typically an image has only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5−10</m:t>
                    </m:r>
                  </m:oMath>
                </a14:m>
                <a:r>
                  <a:rPr lang="en-US" dirty="0" smtClean="0"/>
                  <a:t> objects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5394526" y="2259452"/>
            <a:ext cx="1402948" cy="4361120"/>
            <a:chOff x="16159" y="1518246"/>
            <a:chExt cx="1402948" cy="4361120"/>
          </a:xfrm>
        </p:grpSpPr>
        <p:pic>
          <p:nvPicPr>
            <p:cNvPr id="5" name="Picture 4" descr="Screen Clippi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667" y="1700808"/>
              <a:ext cx="628244" cy="417855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6159" y="1518246"/>
              <a:ext cx="1402948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4000" dirty="0"/>
                <a:t> Label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543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Compressive Sensing of Labels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08" y="1494713"/>
            <a:ext cx="3096344" cy="2448878"/>
          </a:xfrm>
          <a:prstGeom prst="rect">
            <a:avLst/>
          </a:prstGeom>
        </p:spPr>
      </p:pic>
      <p:pic>
        <p:nvPicPr>
          <p:cNvPr id="5" name="Content Placeholder 5" descr="Screen Clippi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44" y="1448882"/>
            <a:ext cx="487733" cy="2580178"/>
          </a:xfr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885" y="1718164"/>
            <a:ext cx="640219" cy="315122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31519" y="1425274"/>
            <a:ext cx="1402948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dirty="0"/>
              <a:t> Label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304470" y="2647446"/>
                <a:ext cx="45820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0470" y="2647445"/>
                <a:ext cx="458206" cy="64633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26690" y="2625569"/>
                <a:ext cx="6335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689" y="2625568"/>
                <a:ext cx="633507" cy="64633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ight Brace 12"/>
          <p:cNvSpPr/>
          <p:nvPr/>
        </p:nvSpPr>
        <p:spPr>
          <a:xfrm>
            <a:off x="7964564" y="2131552"/>
            <a:ext cx="720080" cy="272900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372732" y="3496054"/>
                <a:ext cx="45820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20000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732" y="3496054"/>
                <a:ext cx="458206" cy="523220"/>
              </a:xfrm>
              <a:prstGeom prst="rect">
                <a:avLst/>
              </a:prstGeom>
              <a:blipFill rotWithShape="0">
                <a:blip r:embed="rId7"/>
                <a:stretch>
                  <a:fillRect r="-1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ight Brace 14"/>
          <p:cNvSpPr/>
          <p:nvPr/>
        </p:nvSpPr>
        <p:spPr>
          <a:xfrm rot="10800000">
            <a:off x="3416065" y="2131551"/>
            <a:ext cx="370654" cy="18120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791773" y="2524661"/>
                <a:ext cx="45820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7773" y="2524661"/>
                <a:ext cx="458206" cy="523220"/>
              </a:xfrm>
              <a:prstGeom prst="rect">
                <a:avLst/>
              </a:prstGeom>
              <a:blipFill rotWithShape="0">
                <a:blip r:embed="rId8"/>
                <a:stretch>
                  <a:fillRect r="-4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82213" y="5015905"/>
                <a:ext cx="8237448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Learn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en-US" sz="2400" dirty="0"/>
                  <a:t> classifiers/regression functions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Use Recovery algorithms to map back to label space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Proposed by Hsu et al and then later pursued by several works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213" y="5015904"/>
                <a:ext cx="8237448" cy="1200329"/>
              </a:xfrm>
              <a:prstGeom prst="rect">
                <a:avLst/>
              </a:prstGeom>
              <a:blipFill rotWithShape="0">
                <a:blip r:embed="rId9"/>
                <a:stretch>
                  <a:fillRect l="-1036" t="-4061" r="-296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531298" y="1375805"/>
                <a:ext cx="595804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1298" y="1375805"/>
                <a:ext cx="595804" cy="70788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594578" y="1483259"/>
                <a:ext cx="642804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578" y="1483259"/>
                <a:ext cx="642804" cy="707886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978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3" grpId="0" animBg="1"/>
      <p:bldP spid="14" grpId="0"/>
      <p:bldP spid="15" grpId="0" animBg="1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500062"/>
            <a:ext cx="10515600" cy="1325563"/>
          </a:xfrm>
        </p:spPr>
        <p:txBody>
          <a:bodyPr/>
          <a:lstStyle/>
          <a:p>
            <a:r>
              <a:rPr lang="en-US" dirty="0" smtClean="0"/>
              <a:t>Sparse Linear Regression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lim>
                          </m:limLow>
                        </m:fName>
                        <m:e>
                          <m:r>
                            <m:rPr>
                              <m:lit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𝑋𝑤</m:t>
                          </m:r>
                          <m:r>
                            <m:rPr>
                              <m:lit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lit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   </m:t>
                      </m:r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 smtClean="0"/>
              </a:p>
              <a:p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𝑋𝑤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begChr m:val="〈"/>
                                    <m:endChr m:val="〉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 smtClean="0"/>
                  <a:t>: number of non-</a:t>
                </a:r>
                <a:r>
                  <a:rPr lang="en-US" dirty="0" err="1" smtClean="0"/>
                  <a:t>zeros</a:t>
                </a:r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NP-hard problem in general </a:t>
                </a:r>
                <a:r>
                  <a:rPr lang="en-US" dirty="0" smtClean="0">
                    <a:sym typeface="Wingdings" panose="05000000000000000000" pitchFamily="2" charset="2"/>
                  </a:rPr>
                  <a:t> </a:t>
                </a:r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/>
                  <a:t>: non-convex function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4310062" y="2371725"/>
            <a:ext cx="3571875" cy="52863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16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Non-convexity of Low-rank manifold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1819516"/>
              </p:ext>
            </p:extLst>
          </p:nvPr>
        </p:nvGraphicFramePr>
        <p:xfrm>
          <a:off x="2817496" y="2127166"/>
          <a:ext cx="718506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185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</a:t>
                      </a:r>
                      <a:endParaRPr lang="en-US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</a:t>
                      </a:r>
                      <a:endParaRPr lang="en-US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</a:t>
                      </a:r>
                      <a:endParaRPr lang="en-US" b="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1541743"/>
              </p:ext>
            </p:extLst>
          </p:nvPr>
        </p:nvGraphicFramePr>
        <p:xfrm>
          <a:off x="4480129" y="2104032"/>
          <a:ext cx="718506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185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</a:t>
                      </a:r>
                      <a:endParaRPr lang="en-US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</a:t>
                      </a:r>
                      <a:endParaRPr lang="en-US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</a:t>
                      </a:r>
                      <a:endParaRPr lang="en-US" b="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1472263"/>
              </p:ext>
            </p:extLst>
          </p:nvPr>
        </p:nvGraphicFramePr>
        <p:xfrm>
          <a:off x="6038604" y="2104032"/>
          <a:ext cx="718506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185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0.5</a:t>
                      </a:r>
                      <a:endParaRPr lang="en-US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0.5</a:t>
                      </a:r>
                      <a:endParaRPr lang="en-US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</a:t>
                      </a:r>
                      <a:endParaRPr lang="en-US" b="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39289" y="2430592"/>
            <a:ext cx="540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0.5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684897" y="2442949"/>
            <a:ext cx="818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+   0.5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569097" y="2442949"/>
            <a:ext cx="332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20471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Convex Relaxation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035748" cy="491973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lim>
                          </m:limLow>
                        </m:fName>
                        <m:e>
                          <m:r>
                            <m:rPr>
                              <m:lit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𝑋𝑤</m:t>
                          </m:r>
                          <m:r>
                            <m:rPr>
                              <m:lit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lit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</m:oMath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   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𝑤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Relaxed Problem: </a:t>
                </a: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lim>
                          </m:limLow>
                        </m:fName>
                        <m:e>
                          <m:r>
                            <m:rPr>
                              <m:lit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𝑋𝑤</m:t>
                          </m:r>
                          <m:r>
                            <m:rPr>
                              <m:lit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lit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</m:oMath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   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𝑤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nary>
                  </m:oMath>
                </a14:m>
                <a:endParaRPr lang="en-US" b="0" dirty="0" smtClean="0"/>
              </a:p>
              <a:p>
                <a:pPr lvl="1"/>
                <a:r>
                  <a:rPr lang="en-US" dirty="0" smtClean="0"/>
                  <a:t>Known to promote </a:t>
                </a:r>
                <a:r>
                  <a:rPr lang="en-US" dirty="0" err="1" smtClean="0"/>
                  <a:t>sparsity</a:t>
                </a:r>
                <a:endParaRPr lang="en-US" dirty="0" smtClean="0"/>
              </a:p>
              <a:p>
                <a:r>
                  <a:rPr lang="en-US" dirty="0" smtClean="0"/>
                  <a:t>Pros: a) Principled approach, b) Captures correlations between features</a:t>
                </a:r>
                <a:endParaRPr lang="en-US" dirty="0"/>
              </a:p>
              <a:p>
                <a:r>
                  <a:rPr lang="en-US" dirty="0" smtClean="0"/>
                  <a:t>Cons: Slow to optimize</a:t>
                </a:r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035748" cy="4919732"/>
              </a:xfrm>
              <a:blipFill rotWithShape="0">
                <a:blip r:embed="rId2"/>
                <a:stretch>
                  <a:fillRect l="-9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89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popular approach: convex relaxation</a:t>
            </a:r>
          </a:p>
          <a:p>
            <a:pPr lvl="1"/>
            <a:r>
              <a:rPr lang="en-US" dirty="0"/>
              <a:t>Solvable in poly-time</a:t>
            </a:r>
          </a:p>
          <a:p>
            <a:pPr lvl="1"/>
            <a:r>
              <a:rPr lang="en-US" dirty="0"/>
              <a:t>Guarantees under certain assumptions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Slow in practice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792" y="3222901"/>
            <a:ext cx="2271505" cy="349857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695985" y="3604592"/>
            <a:ext cx="3559041" cy="2052466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Practical Algorithms</a:t>
            </a:r>
          </a:p>
          <a:p>
            <a:pPr algn="ctr"/>
            <a:r>
              <a:rPr lang="en-US" dirty="0" smtClean="0"/>
              <a:t>For High-d ML Problems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8112811" y="3430694"/>
            <a:ext cx="3559041" cy="2211492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Theoretically Provable Algorithms</a:t>
            </a:r>
          </a:p>
          <a:p>
            <a:pPr algn="ctr"/>
            <a:r>
              <a:rPr lang="en-US" dirty="0" smtClean="0"/>
              <a:t>For High-d ML Problems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4275271" y="3648918"/>
            <a:ext cx="3559041" cy="2052466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Practical Algorithms</a:t>
            </a:r>
          </a:p>
          <a:p>
            <a:pPr algn="ctr"/>
            <a:r>
              <a:rPr lang="en-US" dirty="0" smtClean="0"/>
              <a:t>For High-d ML Problems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7038242" y="3478915"/>
            <a:ext cx="3559041" cy="2211492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Theoretically Provable Algorithms</a:t>
            </a:r>
          </a:p>
          <a:p>
            <a:pPr algn="ctr"/>
            <a:r>
              <a:rPr lang="en-US" dirty="0" smtClean="0"/>
              <a:t>For High-d ML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68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 : Projected Gradient Descent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95927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lit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𝑋𝑤</m:t>
                          </m:r>
                          <m:r>
                            <m:rPr>
                              <m:lit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lit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</m:oMath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   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𝑤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959272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9043780" y="6384787"/>
            <a:ext cx="26030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[Jain, Tewari, Kar’2014]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535" y="2882934"/>
            <a:ext cx="3124200" cy="1971675"/>
          </a:xfrm>
          <a:prstGeom prst="rect">
            <a:avLst/>
          </a:prstGeom>
        </p:spPr>
      </p:pic>
      <p:sp>
        <p:nvSpPr>
          <p:cNvPr id="6" name="Hexagon 5"/>
          <p:cNvSpPr/>
          <p:nvPr/>
        </p:nvSpPr>
        <p:spPr>
          <a:xfrm>
            <a:off x="4479235" y="5208104"/>
            <a:ext cx="1762539" cy="1325218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791740" y="5208104"/>
            <a:ext cx="152400" cy="1457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7" idx="3"/>
            <a:endCxn id="11" idx="6"/>
          </p:cNvCxnSpPr>
          <p:nvPr/>
        </p:nvCxnSpPr>
        <p:spPr>
          <a:xfrm flipH="1">
            <a:off x="6164913" y="5332530"/>
            <a:ext cx="649145" cy="321937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6012513" y="5581580"/>
            <a:ext cx="152400" cy="14577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88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Projection onto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 smtClean="0"/>
                  <a:t> ball?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81665"/>
                <a:ext cx="10515600" cy="4595298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lim>
                          </m:limLow>
                        </m:fName>
                        <m:e>
                          <m:r>
                            <m:rPr>
                              <m:lit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m:rPr>
                              <m:lit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lit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func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  </m:t>
                      </m:r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81665"/>
                <a:ext cx="10515600" cy="4595298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815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9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7417"/>
            <a:ext cx="10515600" cy="1325563"/>
          </a:xfrm>
        </p:spPr>
        <p:txBody>
          <a:bodyPr/>
          <a:lstStyle/>
          <a:p>
            <a:r>
              <a:rPr lang="en-US" dirty="0" smtClean="0"/>
              <a:t>A Stronger Result?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53995" y="1133647"/>
                <a:ext cx="10515600" cy="942289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lit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den>
                      </m:f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lit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3995" y="1133647"/>
                <a:ext cx="10515600" cy="942289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265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 : Projected Gradient Descent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95927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lit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𝑋𝑤</m:t>
                          </m:r>
                          <m:r>
                            <m:rPr>
                              <m:lit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lit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</m:oMath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   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𝑤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959272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9043780" y="6384787"/>
            <a:ext cx="26030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[Jain, Tewari, Kar’2014]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535" y="2882934"/>
            <a:ext cx="3124200" cy="1971675"/>
          </a:xfrm>
          <a:prstGeom prst="rect">
            <a:avLst/>
          </a:prstGeom>
        </p:spPr>
      </p:pic>
      <p:sp>
        <p:nvSpPr>
          <p:cNvPr id="6" name="Hexagon 5"/>
          <p:cNvSpPr/>
          <p:nvPr/>
        </p:nvSpPr>
        <p:spPr>
          <a:xfrm>
            <a:off x="4479235" y="5208104"/>
            <a:ext cx="1762539" cy="1325218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791740" y="5208104"/>
            <a:ext cx="152400" cy="1457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7" idx="3"/>
            <a:endCxn id="11" idx="6"/>
          </p:cNvCxnSpPr>
          <p:nvPr/>
        </p:nvCxnSpPr>
        <p:spPr>
          <a:xfrm flipH="1">
            <a:off x="6164913" y="5332530"/>
            <a:ext cx="649145" cy="321937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6012513" y="5581580"/>
            <a:ext cx="152400" cy="14577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45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Convex-projections vs Non-convex Projections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687909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For non-convex </a:t>
                </a:r>
                <a:r>
                  <a:rPr lang="en-US" dirty="0"/>
                  <a:t>sets, we only have: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𝑍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𝑍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||</m:t>
                      </m:r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 smtClean="0"/>
                  <a:t>0-th order condition</a:t>
                </a:r>
              </a:p>
              <a:p>
                <a:r>
                  <a:rPr lang="en-US" dirty="0" smtClean="0"/>
                  <a:t>But, for projection onto convex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lit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≤〈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〉</m:t>
                      </m:r>
                    </m:oMath>
                  </m:oMathPara>
                </a14:m>
                <a:endParaRPr lang="en-US" dirty="0" smtClean="0"/>
              </a:p>
              <a:p>
                <a:pPr lvl="1"/>
                <a:r>
                  <a:rPr lang="en-US" dirty="0" smtClean="0"/>
                  <a:t>1-st order condition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0 order condition sufficient for convergence of </a:t>
                </a:r>
                <a:r>
                  <a:rPr lang="en-US" dirty="0" err="1" smtClean="0"/>
                  <a:t>Proj</a:t>
                </a:r>
                <a:r>
                  <a:rPr lang="en-US" dirty="0" smtClean="0"/>
                  <a:t>. Grad. Descent? </a:t>
                </a:r>
              </a:p>
              <a:p>
                <a:pPr lvl="1"/>
                <a:r>
                  <a:rPr lang="en-US" dirty="0" smtClean="0"/>
                  <a:t>In general,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NO</a:t>
                </a:r>
                <a:r>
                  <a:rPr lang="en-US" dirty="0" smtClean="0"/>
                  <a:t> </a:t>
                </a:r>
                <a:r>
                  <a:rPr lang="en-US" dirty="0" smtClean="0">
                    <a:sym typeface="Wingdings" panose="05000000000000000000" pitchFamily="2" charset="2"/>
                  </a:rPr>
                  <a:t></a:t>
                </a:r>
                <a:endParaRPr lang="en-US" dirty="0" smtClean="0"/>
              </a:p>
              <a:p>
                <a:pPr lvl="1"/>
                <a:r>
                  <a:rPr lang="en-US" dirty="0" smtClean="0"/>
                  <a:t>But, for certain </a:t>
                </a:r>
                <a:r>
                  <a:rPr lang="en-US" i="1" dirty="0" smtClean="0"/>
                  <a:t>specially structured </a:t>
                </a:r>
                <a:r>
                  <a:rPr lang="en-US" dirty="0" smtClean="0"/>
                  <a:t>problems,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YES</a:t>
                </a:r>
                <a:r>
                  <a:rPr lang="en-US" dirty="0" smtClean="0"/>
                  <a:t>!!!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687909"/>
              </a:xfrm>
              <a:blipFill rotWithShape="0">
                <a:blip r:embed="rId2"/>
                <a:stretch>
                  <a:fillRect l="-1043" t="-2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47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Convex-Projected Gradient Descent Proof?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dirty="0" smtClean="0"/>
              </a:p>
              <a:p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≼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   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 smtClean="0"/>
                  <a:t> convex set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lit/>
                        </m:rPr>
                        <a:rPr lang="en-US" sz="4000" b="0" i="1" smtClean="0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m:rPr>
                          <m:lit/>
                        </m:rPr>
                        <a:rPr lang="en-US" sz="4000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≤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den>
                          </m:f>
                        </m:e>
                      </m:d>
                      <m:r>
                        <m:rPr>
                          <m:lit/>
                        </m:rPr>
                        <a:rPr lang="en-US" sz="4000" b="0" i="1" smtClean="0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m:rPr>
                          <m:lit/>
                        </m:rPr>
                        <a:rPr lang="en-US" sz="40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796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42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8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Restricted </a:t>
            </a:r>
            <a:r>
              <a:rPr lang="en-US" dirty="0" err="1" smtClean="0"/>
              <a:t>Isometry</a:t>
            </a:r>
            <a:r>
              <a:rPr lang="en-US" dirty="0" smtClean="0"/>
              <a:t> Property (RIP)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048787" y="1600794"/>
                <a:ext cx="8229600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dirty="0" smtClean="0"/>
                  <a:t> satisfies RIP if, for all </a:t>
                </a:r>
                <a:r>
                  <a:rPr lang="en-US" b="1" dirty="0" smtClean="0"/>
                  <a:t>sparse </a:t>
                </a:r>
                <a:r>
                  <a:rPr lang="en-US" dirty="0" smtClean="0"/>
                  <a:t>vectors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Φ</m:t>
                    </m:r>
                  </m:oMath>
                </a14:m>
                <a:r>
                  <a:rPr lang="en-US" b="1" dirty="0" smtClean="0"/>
                  <a:t> </a:t>
                </a:r>
                <a:r>
                  <a:rPr lang="en-US" dirty="0" smtClean="0"/>
                  <a:t>acts as an </a:t>
                </a:r>
                <a:r>
                  <a:rPr lang="en-US" dirty="0" err="1" smtClean="0"/>
                  <a:t>Isometry</a:t>
                </a:r>
                <a:endParaRPr lang="en-US" dirty="0" smtClean="0"/>
              </a:p>
              <a:p>
                <a:r>
                  <a:rPr lang="en-US" dirty="0" smtClean="0"/>
                  <a:t>Formally: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 smtClean="0"/>
                  <a:t>-sparse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𝒘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48787" y="1600794"/>
                <a:ext cx="8229600" cy="4525963"/>
              </a:xfrm>
              <a:blipFill rotWithShape="0">
                <a:blip r:embed="rId2"/>
                <a:stretch>
                  <a:fillRect l="-1333" t="-2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2513466" y="4382342"/>
            <a:ext cx="2534040" cy="17601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999044" y="4941647"/>
            <a:ext cx="1400391" cy="545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Arrow 7"/>
          <p:cNvSpPr/>
          <p:nvPr/>
        </p:nvSpPr>
        <p:spPr>
          <a:xfrm>
            <a:off x="5196543" y="4990564"/>
            <a:ext cx="1867187" cy="4387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15227" y="4441992"/>
                <a:ext cx="5555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3200" dirty="0" smtClean="0"/>
                  <a:t> </a:t>
                </a:r>
                <a:endParaRPr lang="en-US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5227" y="4441992"/>
                <a:ext cx="555504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 rot="1200000">
            <a:off x="7442406" y="4438884"/>
            <a:ext cx="2534040" cy="17601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8084998" y="4915940"/>
            <a:ext cx="1066964" cy="3625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336537" y="4933392"/>
                <a:ext cx="6668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6537" y="4933392"/>
                <a:ext cx="666853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339049" y="5164225"/>
                <a:ext cx="6668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9049" y="5164225"/>
                <a:ext cx="666853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513467" y="3295670"/>
                <a:ext cx="776879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lit/>
                        </m:rP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32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𝐰</m:t>
                      </m:r>
                      <m:r>
                        <m:rPr>
                          <m:lit/>
                        </m:rPr>
                        <a:rPr lang="en-US" sz="3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lit/>
                            </m:rP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p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m:rPr>
                          <m:lit/>
                        </m:rP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sz="32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𝐗𝐰</m:t>
                      </m:r>
                      <m:r>
                        <m:rPr>
                          <m:lit/>
                        </m:rPr>
                        <a:rPr lang="en-US" sz="32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lit/>
                            </m:rPr>
                            <a:rPr lang="en-US" sz="32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p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≤(1+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lit/>
                        </m:rP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32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𝐰</m:t>
                      </m:r>
                      <m:r>
                        <m:rPr>
                          <m:lit/>
                        </m:rPr>
                        <a:rPr lang="en-US" sz="3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lit/>
                            </m:rP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p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3467" y="3295670"/>
                <a:ext cx="7768793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960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in Large No. of Dimensions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4</a:t>
            </a:fld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7603300" y="3246903"/>
            <a:ext cx="977029" cy="2353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409325" y="1690689"/>
            <a:ext cx="5552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 smtClean="0"/>
              <a:t>(</a:t>
            </a:r>
            <a:endParaRPr lang="en-US" sz="20000" dirty="0"/>
          </a:p>
        </p:txBody>
      </p:sp>
      <p:sp>
        <p:nvSpPr>
          <p:cNvPr id="8" name="TextBox 7"/>
          <p:cNvSpPr txBox="1"/>
          <p:nvPr/>
        </p:nvSpPr>
        <p:spPr>
          <a:xfrm>
            <a:off x="1179935" y="2779793"/>
            <a:ext cx="2647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 smtClean="0"/>
              <a:t>f</a:t>
            </a:r>
            <a:endParaRPr lang="en-US" sz="7000" dirty="0"/>
          </a:p>
        </p:txBody>
      </p:sp>
      <p:sp>
        <p:nvSpPr>
          <p:cNvPr id="9" name="TextBox 8"/>
          <p:cNvSpPr txBox="1"/>
          <p:nvPr/>
        </p:nvSpPr>
        <p:spPr>
          <a:xfrm>
            <a:off x="6659737" y="1690688"/>
            <a:ext cx="5552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 smtClean="0"/>
              <a:t>)</a:t>
            </a:r>
            <a:endParaRPr lang="en-US" sz="20000" dirty="0"/>
          </a:p>
        </p:txBody>
      </p:sp>
      <p:sp>
        <p:nvSpPr>
          <p:cNvPr id="10" name="TextBox 9"/>
          <p:cNvSpPr txBox="1"/>
          <p:nvPr/>
        </p:nvSpPr>
        <p:spPr>
          <a:xfrm>
            <a:off x="8610600" y="3133735"/>
            <a:ext cx="3214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{Learning, Optimization}</a:t>
            </a:r>
            <a:endParaRPr lang="en-US" sz="2400" dirty="0"/>
          </a:p>
        </p:txBody>
      </p:sp>
      <p:sp>
        <p:nvSpPr>
          <p:cNvPr id="11" name="Down Arrow 10"/>
          <p:cNvSpPr/>
          <p:nvPr/>
        </p:nvSpPr>
        <p:spPr>
          <a:xfrm>
            <a:off x="4437418" y="4485005"/>
            <a:ext cx="272367" cy="7515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509601" y="5236568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850366" y="5237257"/>
          <a:ext cx="336811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3622"/>
                <a:gridCol w="673622"/>
                <a:gridCol w="673622"/>
                <a:gridCol w="673622"/>
                <a:gridCol w="6736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ight Brace 5"/>
          <p:cNvSpPr/>
          <p:nvPr/>
        </p:nvSpPr>
        <p:spPr>
          <a:xfrm rot="5400000">
            <a:off x="4386469" y="1629687"/>
            <a:ext cx="397565" cy="8242852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246299" y="6060712"/>
                <a:ext cx="61292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6299" y="6060712"/>
                <a:ext cx="612925" cy="70788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53" y="2382230"/>
            <a:ext cx="4408876" cy="210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51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under RIP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lit/>
                      </m:rPr>
                      <a:rPr lang="en-US" i="1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m:rPr>
                        <m:lit/>
                      </m:rP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lit/>
                          </m:rPr>
                          <a:rPr lang="en-US" i="1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dirty="0"/>
              </a:p>
              <a:p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𝜂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    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 smtClean="0"/>
                  <a:t> ball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 smtClean="0"/>
                  <a:t> non-zeros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sz="40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4000" i="1" dirty="0" smtClean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lit/>
                        </m:rPr>
                        <a:rPr lang="en-US" sz="4000" i="1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m:rPr>
                          <m:lit/>
                        </m:rPr>
                        <a:rPr lang="en-US" sz="4000" i="1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m:rPr>
                          <m:lit/>
                        </m:rPr>
                        <a:rPr lang="en-US" sz="4000" i="1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m:rPr>
                          <m:lit/>
                        </m:rPr>
                        <a:rPr lang="en-US" sz="40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sz="4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942881" y="6329017"/>
            <a:ext cx="4905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[</a:t>
            </a:r>
            <a:r>
              <a:rPr lang="en-US" dirty="0" err="1" smtClean="0">
                <a:solidFill>
                  <a:schemeClr val="accent1"/>
                </a:solidFill>
              </a:rPr>
              <a:t>Blumensath</a:t>
            </a:r>
            <a:r>
              <a:rPr lang="en-US" dirty="0" smtClean="0">
                <a:solidFill>
                  <a:schemeClr val="accent1"/>
                </a:solidFill>
              </a:rPr>
              <a:t> &amp; Davies’09, Garg &amp;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smtClean="0">
                <a:solidFill>
                  <a:schemeClr val="accent1"/>
                </a:solidFill>
              </a:rPr>
              <a:t>Khandekar’09]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15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83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Fully corrective version: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min</m:t>
                                  </m:r>
                                </m:e>
                                <m:li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   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supp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supp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 Two stage algorithms: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780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2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so far…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High-dimensional problems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≪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Need to impose structure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Sparsity</a:t>
                </a:r>
                <a:endParaRPr lang="en-US" dirty="0" smtClean="0"/>
              </a:p>
              <a:p>
                <a:pPr lvl="1"/>
                <a:r>
                  <a:rPr lang="en-US" dirty="0" smtClean="0"/>
                  <a:t>Projection easy!</a:t>
                </a:r>
              </a:p>
              <a:p>
                <a:pPr lvl="1"/>
                <a:r>
                  <a:rPr lang="en-US" dirty="0" smtClean="0"/>
                  <a:t>Projected Gradient works (if RIP is satisfied)</a:t>
                </a:r>
              </a:p>
              <a:p>
                <a:pPr lvl="1"/>
                <a:r>
                  <a:rPr lang="en-US" dirty="0" smtClean="0"/>
                  <a:t>Several variants exist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027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357" y="0"/>
            <a:ext cx="10515600" cy="1325563"/>
          </a:xfrm>
        </p:spPr>
        <p:txBody>
          <a:bodyPr/>
          <a:lstStyle/>
          <a:p>
            <a:r>
              <a:rPr lang="en-US" dirty="0" smtClean="0"/>
              <a:t>Which Matrices Satisfy RIP?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30476" y="2298117"/>
                <a:ext cx="8229600" cy="5141168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Several ensembles of random matrices </a:t>
                </a:r>
              </a:p>
              <a:p>
                <a:pPr lvl="1"/>
                <a:r>
                  <a:rPr lang="en-US" dirty="0" smtClean="0"/>
                  <a:t>Large enough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For example: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 smtClean="0"/>
                  <a:t> 0-mean distribution </a:t>
                </a:r>
              </a:p>
              <a:p>
                <a:pPr lvl="2"/>
                <a:r>
                  <a:rPr lang="en-US" dirty="0" smtClean="0"/>
                  <a:t>Bounded fourth moment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0476" y="2298117"/>
                <a:ext cx="8229600" cy="5141168"/>
              </a:xfrm>
              <a:blipFill rotWithShape="0">
                <a:blip r:embed="rId2"/>
                <a:stretch>
                  <a:fillRect l="-1333" t="-2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756" y="4077072"/>
            <a:ext cx="2664296" cy="2107174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>
            <a:off x="7407740" y="4676092"/>
            <a:ext cx="260132" cy="150815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89946" y="4868701"/>
                <a:ext cx="2146100" cy="7937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func>
                        <m:func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</m:e>
                      </m:func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9946" y="4868701"/>
                <a:ext cx="2146100" cy="7937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Left Brace 6"/>
          <p:cNvSpPr/>
          <p:nvPr/>
        </p:nvSpPr>
        <p:spPr>
          <a:xfrm rot="16200000">
            <a:off x="8740114" y="4890263"/>
            <a:ext cx="364680" cy="258719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942484" y="6087100"/>
                <a:ext cx="4351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8484" y="6087099"/>
                <a:ext cx="435184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601052" y="3948046"/>
                <a:ext cx="642804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1052" y="3948046"/>
                <a:ext cx="642804" cy="70788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30476" y="1317679"/>
                <a:ext cx="1119522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  <m:r>
                        <m:rPr>
                          <m:lit/>
                        </m:rP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𝐰</m:t>
                          </m:r>
                          <m:r>
                            <m:rPr>
                              <m:lit/>
                            </m:rP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lit/>
                                </m:rPr>
                                <a:rPr lang="en-US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m:rPr>
                              <m:lit/>
                            </m:r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sz="3200" b="1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𝐗𝐰</m:t>
                          </m:r>
                          <m:r>
                            <m:rPr>
                              <m:lit/>
                            </m:rPr>
                            <a:rPr lang="en-US" sz="32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lit/>
                                </m:rPr>
                                <a:rPr lang="en-US" sz="3200" b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d>
                            <m:d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lit/>
                            </m:r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d>
                      <m:r>
                        <a:rPr lang="en-US" sz="32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𝐰</m:t>
                      </m:r>
                      <m:r>
                        <m:rPr>
                          <m:lit/>
                        </m:rPr>
                        <a:rPr lang="en-US" sz="3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lit/>
                            </m:rP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p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m:rPr>
                          <m:lit/>
                        </m:rP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r>
                        <m:rPr>
                          <m:lit/>
                        </m:rP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476" y="1317679"/>
                <a:ext cx="11195222" cy="58477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695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Popular RIP Ensembles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Most </a:t>
                </a:r>
                <a:r>
                  <a:rPr lang="en-US" dirty="0"/>
                  <a:t>popular examples: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(0,1/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rad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rad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912" y="1417638"/>
            <a:ext cx="2664296" cy="2107174"/>
          </a:xfrm>
          <a:prstGeom prst="rect">
            <a:avLst/>
          </a:prstGeom>
        </p:spPr>
      </p:pic>
      <p:sp>
        <p:nvSpPr>
          <p:cNvPr id="6" name="Left Brace 5"/>
          <p:cNvSpPr/>
          <p:nvPr/>
        </p:nvSpPr>
        <p:spPr>
          <a:xfrm>
            <a:off x="5159896" y="2016658"/>
            <a:ext cx="260132" cy="150815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942102" y="2209267"/>
                <a:ext cx="2227854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func>
                        <m:func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</m:e>
                      </m:func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102" y="2209267"/>
                <a:ext cx="2227854" cy="79355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Left Brace 7"/>
          <p:cNvSpPr/>
          <p:nvPr/>
        </p:nvSpPr>
        <p:spPr>
          <a:xfrm rot="16200000">
            <a:off x="6492270" y="2230829"/>
            <a:ext cx="364680" cy="258719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694640" y="3427666"/>
                <a:ext cx="4351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640" y="3427665"/>
                <a:ext cx="435184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372716" y="1269968"/>
                <a:ext cx="642804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716" y="1269968"/>
                <a:ext cx="642804" cy="70788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89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RIP for Gaussian Ensemble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func>
                  </m:oMath>
                </a14:m>
                <a:endParaRPr lang="en-US" dirty="0" smtClean="0"/>
              </a:p>
              <a:p>
                <a:r>
                  <a:rPr lang="en-US" dirty="0" smtClean="0"/>
                  <a:t>Then,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 smtClean="0"/>
                  <a:t> satisfies RIP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en-US" dirty="0" err="1" smtClean="0"/>
                  <a:t>sparsity</a:t>
                </a:r>
                <a:r>
                  <a:rPr lang="en-US" dirty="0" smtClean="0"/>
                  <a:t> with constant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922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64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Model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dimensional vector</a:t>
                </a:r>
              </a:p>
              <a:p>
                <a:r>
                  <a:rPr lang="en-US" dirty="0" smtClean="0"/>
                  <a:t>No. of training samples: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For bi-grams: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=1000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 smtClean="0"/>
                  <a:t> documents!</a:t>
                </a:r>
              </a:p>
              <a:p>
                <a:r>
                  <a:rPr lang="en-US" dirty="0" smtClean="0"/>
                  <a:t>Prediction and storage: O(d)</a:t>
                </a:r>
              </a:p>
              <a:p>
                <a:pPr lvl="1"/>
                <a:r>
                  <a:rPr lang="en-US" dirty="0" smtClean="0"/>
                  <a:t>Prediction time per query: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1000</m:t>
                    </m:r>
                  </m:oMath>
                </a14:m>
                <a:r>
                  <a:rPr lang="en-US" dirty="0" smtClean="0"/>
                  <a:t> secs</a:t>
                </a:r>
              </a:p>
              <a:p>
                <a:r>
                  <a:rPr lang="en-US" dirty="0" smtClean="0"/>
                  <a:t>Over-fitting</a:t>
                </a:r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b="-3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36440" y="6176963"/>
          <a:ext cx="1011912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2445"/>
                <a:gridCol w="632445"/>
                <a:gridCol w="632445"/>
                <a:gridCol w="632445"/>
                <a:gridCol w="632445"/>
                <a:gridCol w="632445"/>
                <a:gridCol w="632445"/>
                <a:gridCol w="632445"/>
                <a:gridCol w="632445"/>
                <a:gridCol w="632445"/>
                <a:gridCol w="632445"/>
                <a:gridCol w="632445"/>
                <a:gridCol w="632445"/>
                <a:gridCol w="632445"/>
                <a:gridCol w="632445"/>
                <a:gridCol w="63244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053483" y="6170254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834306" y="1646238"/>
                <a:ext cx="5613781" cy="1585947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=〈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〉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306" y="1646238"/>
                <a:ext cx="5613781" cy="158594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075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28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8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structures?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77596"/>
          </a:xfrm>
        </p:spPr>
        <p:txBody>
          <a:bodyPr/>
          <a:lstStyle/>
          <a:p>
            <a:r>
              <a:rPr lang="en-US" dirty="0" smtClean="0"/>
              <a:t>Group </a:t>
            </a:r>
            <a:r>
              <a:rPr lang="en-US" dirty="0" err="1" smtClean="0"/>
              <a:t>sparsity</a:t>
            </a:r>
            <a:endParaRPr lang="en-US" dirty="0" smtClean="0"/>
          </a:p>
          <a:p>
            <a:r>
              <a:rPr lang="en-US" dirty="0" smtClean="0"/>
              <a:t>Tree </a:t>
            </a:r>
            <a:r>
              <a:rPr lang="en-US" dirty="0" err="1" smtClean="0"/>
              <a:t>sparsity</a:t>
            </a:r>
            <a:endParaRPr lang="en-US" dirty="0" smtClean="0"/>
          </a:p>
          <a:p>
            <a:r>
              <a:rPr lang="en-US" dirty="0" smtClean="0"/>
              <a:t>Union of subspaces (</a:t>
            </a:r>
            <a:r>
              <a:rPr lang="en-US" dirty="0" err="1" smtClean="0"/>
              <a:t>polynomially</a:t>
            </a:r>
            <a:r>
              <a:rPr lang="en-US" dirty="0" smtClean="0"/>
              <a:t> many subspaces)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58098" y="4188941"/>
            <a:ext cx="9279924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Projection easy for each one of these problems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Gaussian matrices satisfy RIP (because union of small no. of subspaces)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386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362" y="-92075"/>
            <a:ext cx="10515600" cy="1325563"/>
          </a:xfrm>
        </p:spPr>
        <p:txBody>
          <a:bodyPr/>
          <a:lstStyle/>
          <a:p>
            <a:r>
              <a:rPr lang="en-US" dirty="0" smtClean="0"/>
              <a:t>General Result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0361" y="1383955"/>
                <a:ext cx="11654481" cy="5324347"/>
              </a:xfrm>
            </p:spPr>
            <p:txBody>
              <a:bodyPr/>
              <a:lstStyle/>
              <a:p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lit/>
                      </m:rPr>
                      <a:rPr lang="en-US" i="1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m:rPr>
                        <m:lit/>
                      </m:rP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lit/>
                          </m:rPr>
                          <a:rPr lang="en-US" i="1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dirty="0"/>
              </a:p>
              <a:p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𝜂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    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(1+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 smtClean="0"/>
                  <a:t> Any non-convex set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sz="40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4000" i="1" dirty="0" smtClean="0">
                    <a:latin typeface="Cambria Math" panose="02040503050406030204" pitchFamily="18" charset="0"/>
                  </a:rPr>
                </a:br>
                <a:endParaRPr lang="en-US" sz="40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40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lit/>
                        </m:rPr>
                        <a:rPr lang="en-US" sz="4000" i="1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m:rPr>
                          <m:lit/>
                        </m:rPr>
                        <a:rPr lang="en-US" sz="4000" i="1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m:rPr>
                          <m:lit/>
                        </m:rPr>
                        <a:rPr lang="en-US" sz="4000" i="1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m:rPr>
                          <m:lit/>
                        </m:rPr>
                        <a:rPr lang="en-US" sz="40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sz="4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0361" y="1383955"/>
                <a:ext cx="11654481" cy="5324347"/>
              </a:xfrm>
              <a:blipFill rotWithShape="0">
                <a:blip r:embed="rId2"/>
                <a:stretch>
                  <a:fillRect l="-941" t="-17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20361" y="3603678"/>
                <a:ext cx="1119522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  <m:r>
                        <m:rPr>
                          <m:lit/>
                        </m:rP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𝐰</m:t>
                          </m:r>
                          <m:r>
                            <m:rPr>
                              <m:lit/>
                            </m:rP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lit/>
                                </m:rPr>
                                <a:rPr lang="en-US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m:rPr>
                              <m:lit/>
                            </m:r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sz="3200" b="1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𝐗𝐰</m:t>
                          </m:r>
                          <m:r>
                            <m:rPr>
                              <m:lit/>
                            </m:rPr>
                            <a:rPr lang="en-US" sz="32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lit/>
                                </m:rPr>
                                <a:rPr lang="en-US" sz="3200" b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d>
                            <m:d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lit/>
                            </m:r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d>
                      <m:r>
                        <a:rPr lang="en-US" sz="32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𝐰</m:t>
                      </m:r>
                      <m:r>
                        <m:rPr>
                          <m:lit/>
                        </m:rPr>
                        <a:rPr lang="en-US" sz="3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lit/>
                            </m:rP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p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61" y="3603678"/>
                <a:ext cx="11195222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912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9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what if RIP is not possible?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78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Guarantees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〈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〉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(0, 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sparse</a:t>
                </a: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𝜅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</m:func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)/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9043780" y="6384787"/>
            <a:ext cx="26030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[Jain, Tewari, Kar’2014]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21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21028"/>
                <a:ext cx="10515600" cy="4755936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=[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;…;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≼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lit/>
                        </m:rPr>
                        <a:rPr lang="en-US" sz="3600" b="0" i="1" smtClean="0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m:rPr>
                          <m:lit/>
                        </m:rPr>
                        <a:rPr lang="en-US" sz="3600" b="0" i="1" smtClean="0">
                          <a:latin typeface="Cambria Math" panose="02040503050406030204" pitchFamily="18" charset="0"/>
                        </a:rPr>
                        <m:t>|</m:t>
                      </m:r>
                      <m:sSubSup>
                        <m:sSub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lit/>
                            </m:rP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≤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10⋅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den>
                          </m:f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lit/>
                        </m:rPr>
                        <a:rPr lang="en-US" sz="36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m:rPr>
                          <m:lit/>
                        </m:rPr>
                        <a:rPr lang="en-US" sz="3600" b="0" i="1" smtClean="0">
                          <a:latin typeface="Cambria Math" panose="02040503050406030204" pitchFamily="18" charset="0"/>
                        </a:rPr>
                        <m:t>|</m:t>
                      </m:r>
                      <m:sSubSup>
                        <m:sSub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lit/>
                            </m:rP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21028"/>
                <a:ext cx="10515600" cy="4755936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914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4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47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145" y="365125"/>
            <a:ext cx="10802655" cy="1325563"/>
          </a:xfrm>
        </p:spPr>
        <p:txBody>
          <a:bodyPr/>
          <a:lstStyle/>
          <a:p>
            <a:r>
              <a:rPr lang="en-US" dirty="0" smtClean="0"/>
              <a:t>Another Example: Low-rank Matrix Completion</a:t>
            </a:r>
            <a:endParaRPr lang="en-US" dirty="0"/>
          </a:p>
        </p:txBody>
      </p:sp>
      <p:pic>
        <p:nvPicPr>
          <p:cNvPr id="4" name="Picture 2" descr="C:\Users\prajain\Documents\work\tab_talk\colla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57635"/>
            <a:ext cx="5472608" cy="416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653186" y="2723518"/>
                <a:ext cx="5340031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itchFamily="34" charset="0"/>
                  <a:buChar char="•"/>
                </a:pPr>
                <a:r>
                  <a:rPr lang="en-US" sz="2800" dirty="0" smtClean="0">
                    <a:solidFill>
                      <a:srgbClr val="FF0000"/>
                    </a:solidFill>
                  </a:rPr>
                  <a:t>Task</a:t>
                </a:r>
                <a:r>
                  <a:rPr lang="en-US" sz="2800" dirty="0"/>
                  <a:t>: Complete ratings </a:t>
                </a:r>
                <a:r>
                  <a:rPr lang="en-US" sz="2800" dirty="0" smtClean="0"/>
                  <a:t>matrix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en-US" sz="2800" dirty="0" smtClean="0"/>
                  <a:t>No. of Parameters: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800" dirty="0" smtClean="0"/>
              </a:p>
              <a:p>
                <a:pPr marL="800100" lvl="1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=10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endParaRPr lang="en-US" sz="2800" dirty="0" smtClean="0"/>
              </a:p>
              <a:p>
                <a:pPr marL="800100" lvl="1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186" y="2723518"/>
                <a:ext cx="5340031" cy="1815882"/>
              </a:xfrm>
              <a:prstGeom prst="rect">
                <a:avLst/>
              </a:prstGeom>
              <a:blipFill rotWithShape="0">
                <a:blip r:embed="rId3"/>
                <a:stretch>
                  <a:fillRect l="-2055" t="-33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2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0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Result for Any Function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 smtClean="0"/>
                  <a:t> satisfies RSC/RSS, i.e.,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IHT and several similar algorithm guarantee: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5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e>
                      </m:d>
                      <m:r>
                        <a:rPr lang="en-US" sz="35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35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5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sz="35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500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sz="3500" dirty="0" smtClean="0"/>
              </a:p>
              <a:p>
                <a:pPr marL="0" indent="0">
                  <a:buNone/>
                </a:pPr>
                <a:r>
                  <a:rPr lang="en-US" dirty="0" smtClean="0"/>
                  <a:t>After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𝑤</m:t>
                                            </m:r>
                                          </m:e>
                                          <m:sup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⁡(1−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steps</a:t>
                </a:r>
                <a:endParaRPr lang="en-US" dirty="0"/>
              </a:p>
              <a:p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||≤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≥10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505161" y="6336952"/>
            <a:ext cx="26030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[Jain, Tewari, Kar’2014]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2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Theory and Practice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0" y="1285461"/>
                <a:ext cx="6003234" cy="486942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〈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〉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(0, 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sparse</a:t>
                </a:r>
              </a:p>
              <a:p>
                <a:r>
                  <a:rPr lang="en-US" dirty="0"/>
                  <a:t>Number of iterations: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𝜖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𝜎𝜅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</m:func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)/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0" y="1285461"/>
                <a:ext cx="6003234" cy="4869421"/>
              </a:xfrm>
              <a:blipFill rotWithShape="0">
                <a:blip r:embed="rId2"/>
                <a:stretch>
                  <a:fillRect l="-18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505161" y="6336952"/>
            <a:ext cx="26030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[Jain, Tewari, Kar’2014]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62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21" y="2448478"/>
            <a:ext cx="5777948" cy="2652104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3458817" y="2584174"/>
            <a:ext cx="1417984" cy="612648"/>
          </a:xfrm>
          <a:prstGeom prst="wedgeEllipseCallout">
            <a:avLst>
              <a:gd name="adj1" fmla="val 31341"/>
              <a:gd name="adj2" fmla="val 949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Convex</a:t>
            </a:r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>
            <a:off x="3021495" y="5439814"/>
            <a:ext cx="1974575" cy="612648"/>
          </a:xfrm>
          <a:prstGeom prst="wedgeEllipseCallout">
            <a:avLst>
              <a:gd name="adj1" fmla="val 20603"/>
              <a:gd name="adj2" fmla="val -1819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Non-Convex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36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so far…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High-dimensional problems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≪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dirty="0"/>
              </a:p>
              <a:p>
                <a:r>
                  <a:rPr lang="en-US" dirty="0"/>
                  <a:t>Need to impose structure 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Sparsity</a:t>
                </a:r>
                <a:endParaRPr lang="en-US" dirty="0"/>
              </a:p>
              <a:p>
                <a:pPr lvl="1"/>
                <a:r>
                  <a:rPr lang="en-US" dirty="0"/>
                  <a:t>Projection easy!</a:t>
                </a:r>
              </a:p>
              <a:p>
                <a:pPr lvl="1"/>
                <a:r>
                  <a:rPr lang="en-US" dirty="0"/>
                  <a:t>Projected Gradient works (if RIP is satisfied)</a:t>
                </a:r>
              </a:p>
              <a:p>
                <a:pPr lvl="1"/>
                <a:r>
                  <a:rPr lang="en-US" dirty="0"/>
                  <a:t>Several variants exist</a:t>
                </a:r>
              </a:p>
              <a:p>
                <a:r>
                  <a:rPr lang="en-US" dirty="0" smtClean="0"/>
                  <a:t>RIP/RSC style proof works for </a:t>
                </a:r>
                <a:r>
                  <a:rPr lang="en-US" dirty="0" err="1" smtClean="0"/>
                  <a:t>subgaussian</a:t>
                </a:r>
                <a:r>
                  <a:rPr lang="en-US" dirty="0" smtClean="0"/>
                  <a:t> data</a:t>
                </a:r>
              </a:p>
              <a:p>
                <a:r>
                  <a:rPr lang="en-US" dirty="0" smtClean="0"/>
                  <a:t>Other structures also allowed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315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7312"/>
            <a:ext cx="10515600" cy="1325563"/>
          </a:xfrm>
        </p:spPr>
        <p:txBody>
          <a:bodyPr/>
          <a:lstStyle/>
          <a:p>
            <a:r>
              <a:rPr lang="en-US" dirty="0" smtClean="0"/>
              <a:t>Robust Regression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3845" y="736837"/>
                <a:ext cx="1144993" cy="2215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0.1</m:t>
                            </m:r>
                          </m:e>
                          <m:e>
                            <m:r>
                              <a:rPr lang="en-US" sz="3000" i="1">
                                <a:latin typeface="Cambria Math"/>
                              </a:rPr>
                              <m:t>0</m:t>
                            </m:r>
                          </m:e>
                          <m:e>
                            <m:r>
                              <a:rPr lang="en-US" sz="3000" i="1">
                                <a:latin typeface="Cambria Math"/>
                              </a:rPr>
                              <m:t>1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⋮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0.9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3200" dirty="0" smtClean="0"/>
                  <a:t>  </a:t>
                </a:r>
                <a:endParaRPr lang="en-US" sz="32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845" y="736837"/>
                <a:ext cx="1144993" cy="221522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058761" y="917019"/>
            <a:ext cx="266991" cy="43618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503175" y="3048741"/>
                <a:ext cx="59830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3175" y="3048741"/>
                <a:ext cx="598305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437920" y="2955723"/>
                <a:ext cx="64383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7920" y="2955723"/>
                <a:ext cx="643830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122870" y="1569623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=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31999" y="3048741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=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581594" y="917019"/>
            <a:ext cx="16804" cy="19459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63250" y="1578328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3729794" y="1006856"/>
              <a:ext cx="3967307" cy="1854200"/>
            </p:xfrm>
            <a:graphic>
              <a:graphicData uri="http://schemas.openxmlformats.org/drawingml/2006/table">
                <a:tbl>
                  <a:tblPr firstRow="1" bandRow="1">
                    <a:tableStyleId>{C4B1156A-380E-4F78-BDF5-A606A8083BF9}</a:tableStyleId>
                  </a:tblPr>
                  <a:tblGrid>
                    <a:gridCol w="3967307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3729794" y="1006856"/>
              <a:ext cx="3967307" cy="1854200"/>
            </p:xfrm>
            <a:graphic>
              <a:graphicData uri="http://schemas.openxmlformats.org/drawingml/2006/table">
                <a:tbl>
                  <a:tblPr firstRow="1" bandRow="1">
                    <a:tableStyleId>{C4B1156A-380E-4F78-BDF5-A606A8083BF9}</a:tableStyleId>
                  </a:tblPr>
                  <a:tblGrid>
                    <a:gridCol w="3967307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153" t="-301639" r="-307" b="-103279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cxnSp>
        <p:nvCxnSpPr>
          <p:cNvPr id="13" name="Straight Arrow Connector 12"/>
          <p:cNvCxnSpPr/>
          <p:nvPr/>
        </p:nvCxnSpPr>
        <p:spPr>
          <a:xfrm flipH="1">
            <a:off x="8447749" y="920333"/>
            <a:ext cx="29" cy="435849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437920" y="1116663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39907" y="3048741"/>
                <a:ext cx="55483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907" y="3048741"/>
                <a:ext cx="554831" cy="64633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9419808" y="1623930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+</a:t>
            </a:r>
            <a:endParaRPr lang="en-US" sz="3600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10283033" y="1008725"/>
          <a:ext cx="283758" cy="185420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83758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8" name="Straight Arrow Connector 17"/>
          <p:cNvCxnSpPr/>
          <p:nvPr/>
        </p:nvCxnSpPr>
        <p:spPr>
          <a:xfrm rot="-60000" flipH="1">
            <a:off x="10722001" y="943528"/>
            <a:ext cx="44310" cy="191939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778668" y="1661956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134838" y="2952059"/>
                <a:ext cx="54745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4838" y="2952059"/>
                <a:ext cx="547458" cy="64633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9419808" y="2952058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+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42421" y="4967417"/>
                <a:ext cx="6267228" cy="16257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Typical b:</a:t>
                </a:r>
              </a:p>
              <a:p>
                <a:pPr marL="342900" indent="-342900">
                  <a:buAutoNum type="alphaLcParenR"/>
                </a:pPr>
                <a:r>
                  <a:rPr lang="en-US" sz="2800" dirty="0" smtClean="0"/>
                  <a:t>Deterministic error :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m:rPr>
                            <m:lit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||</m:t>
                    </m:r>
                  </m:oMath>
                </a14:m>
                <a:endParaRPr lang="en-US" sz="2800" dirty="0" smtClean="0"/>
              </a:p>
              <a:p>
                <a:pPr marL="342900" indent="-342900">
                  <a:buAutoNum type="alphaLcParenR"/>
                </a:pPr>
                <a:r>
                  <a:rPr lang="en-US" sz="2800" dirty="0" smtClean="0"/>
                  <a:t>Gaussian error :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m:rPr>
                            <m:lit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lit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lit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||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421" y="4967417"/>
                <a:ext cx="6267228" cy="1625701"/>
              </a:xfrm>
              <a:prstGeom prst="rect">
                <a:avLst/>
              </a:prstGeom>
              <a:blipFill rotWithShape="0">
                <a:blip r:embed="rId8"/>
                <a:stretch>
                  <a:fillRect l="-2043" t="-3745" b="-14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322121" y="4127156"/>
                <a:ext cx="2826158" cy="646331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2121" y="4127156"/>
                <a:ext cx="2826158" cy="64633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892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4" grpId="0"/>
      <p:bldP spid="25" grpId="0"/>
      <p:bldP spid="26" grpId="0"/>
      <p:bldP spid="2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Robust Regression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We want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dirty="0" smtClean="0"/>
                  <a:t> to be a constant </a:t>
                </a:r>
                <a:endParaRPr lang="en-US" dirty="0"/>
              </a:p>
              <a:p>
                <a:r>
                  <a:rPr lang="en-US" dirty="0" smtClean="0"/>
                  <a:t>Entries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 smtClean="0"/>
                  <a:t> can be unbounded!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m:rPr>
                                <m:lit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 can be arbitrarily large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Still we want: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259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RR Algorithm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={1, 2, …,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For t=0, </a:t>
                </a:r>
                <a:r>
                  <a:rPr lang="en-US" dirty="0"/>
                  <a:t>1</a:t>
                </a:r>
                <a:r>
                  <a:rPr lang="en-US" dirty="0" smtClean="0"/>
                  <a:t>, ….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fName>
                          <m:e>
                            <m:r>
                              <m:rPr>
                                <m:lit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||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sub>
                            </m:sSub>
                            <m:r>
                              <m:rPr>
                                <m:lit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m:rPr>
                                    <m:lit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func>
                      </m:e>
                    </m:func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𝑇𝑜𝑝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 smtClean="0"/>
                  <a:t>Algorithm: was vaguely proposed by Legendre-1805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009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en-US" b="0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func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lit/>
                        </m:rPr>
                        <a:rPr lang="en-US" sz="3200" b="0" i="1" smtClean="0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sub>
                      </m:sSub>
                      <m:r>
                        <m:rPr>
                          <m:lit/>
                        </m:rPr>
                        <a:rPr lang="en-US" sz="3200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lit/>
                        </m:rPr>
                        <a:rPr lang="en-US" sz="3200" b="0" i="1" smtClean="0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sub>
                      </m:sSub>
                      <m:r>
                        <m:rPr>
                          <m:lit/>
                        </m:rPr>
                        <a:rPr lang="en-US" sz="3200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957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6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88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no. of training samples required</a:t>
            </a:r>
          </a:p>
          <a:p>
            <a:r>
              <a:rPr lang="en-US" dirty="0" smtClean="0"/>
              <a:t>Large training time</a:t>
            </a:r>
          </a:p>
          <a:p>
            <a:r>
              <a:rPr lang="en-US" dirty="0" smtClean="0"/>
              <a:t>Large storage and prediction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0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Results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99" y="1934921"/>
            <a:ext cx="6012347" cy="3821353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163" y="1961321"/>
            <a:ext cx="5970811" cy="379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8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Results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704" y="2223190"/>
            <a:ext cx="6135757" cy="389979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2565"/>
            <a:ext cx="6262609" cy="398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5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Results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899" y="1852129"/>
            <a:ext cx="6846202" cy="4351338"/>
          </a:xfrm>
        </p:spPr>
      </p:pic>
    </p:spTree>
    <p:extLst>
      <p:ext uri="{BB962C8B-B14F-4D97-AF65-F5344CB8AC3E}">
        <p14:creationId xmlns:p14="http://schemas.microsoft.com/office/powerpoint/2010/main" val="32190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One-bit Compressive Sensing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417638"/>
                <a:ext cx="8229600" cy="5107706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Compressed Sensing: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𝐲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𝐰</m:t>
                          </m:r>
                        </m:e>
                        <m:sup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  <a:p>
                <a:pPr lvl="1"/>
                <a:r>
                  <a:rPr lang="en-US" dirty="0" smtClean="0"/>
                  <a:t>Require to know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𝐲</m:t>
                    </m:r>
                  </m:oMath>
                </a14:m>
                <a:r>
                  <a:rPr lang="en-US" b="1" dirty="0" smtClean="0"/>
                  <a:t>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exactly</a:t>
                </a:r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lvl="1"/>
                <a:r>
                  <a:rPr lang="en-US" dirty="0" smtClean="0"/>
                  <a:t>In practice, finite bit representation, some quantization required</a:t>
                </a:r>
                <a:endParaRPr lang="en-US" dirty="0"/>
              </a:p>
              <a:p>
                <a:r>
                  <a:rPr lang="en-US" dirty="0" smtClean="0"/>
                  <a:t>One-bit CS: extreme quantization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𝐲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𝑠𝑖𝑔𝑛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𝐰</m:t>
                          </m:r>
                        </m:e>
                        <m:sup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 smtClean="0"/>
              </a:p>
              <a:p>
                <a:pPr lvl="1"/>
                <a:r>
                  <a:rPr lang="en-US" dirty="0" smtClean="0"/>
                  <a:t>Easily implementable through comparators </a:t>
                </a:r>
                <a:endParaRPr lang="en-US" dirty="0"/>
              </a:p>
              <a:p>
                <a:r>
                  <a:rPr lang="en-US" dirty="0" smtClean="0"/>
                  <a:t>Results in two categories:</a:t>
                </a:r>
              </a:p>
              <a:p>
                <a:pPr lvl="1"/>
                <a:r>
                  <a:rPr lang="en-US" dirty="0" smtClean="0"/>
                  <a:t>Support Recovery [HB12, GNJN13]</a:t>
                </a:r>
              </a:p>
              <a:p>
                <a:pPr lvl="1"/>
                <a:r>
                  <a:rPr lang="en-US" dirty="0" smtClean="0"/>
                  <a:t>Approximate Recovery [PV12, GNJN13]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1417638"/>
                <a:ext cx="8229600" cy="5107706"/>
              </a:xfrm>
              <a:blipFill rotWithShape="0">
                <a:blip r:embed="rId2"/>
                <a:stretch>
                  <a:fillRect l="-1333" t="-2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061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Phase-Retrieval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Another extreme:</a:t>
                </a:r>
              </a:p>
              <a:p>
                <a:pPr marL="0" indent="0">
                  <a:buNone/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                 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𝐰</m:t>
                        </m:r>
                      </m:e>
                      <m:sup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b="1" dirty="0"/>
              </a:p>
              <a:p>
                <a:pPr lvl="1"/>
                <a:r>
                  <a:rPr lang="en-US" dirty="0" smtClean="0"/>
                  <a:t>Useful in several imaging applications</a:t>
                </a:r>
              </a:p>
              <a:p>
                <a:pPr lvl="1"/>
                <a:r>
                  <a:rPr lang="en-US" dirty="0" smtClean="0"/>
                  <a:t>A field in itself</a:t>
                </a:r>
              </a:p>
              <a:p>
                <a:r>
                  <a:rPr lang="en-US" dirty="0" smtClean="0"/>
                  <a:t>Ideas from sparse-vector and low-rank matrix estimation [C12, NJS13]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 r="-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177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7896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Dictionary Learning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613" y="1687505"/>
            <a:ext cx="619444" cy="42589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469903" y="3208586"/>
                <a:ext cx="378447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3200" dirty="0" smtClean="0"/>
                  <a:t>-dim, k-sparse</a:t>
                </a:r>
                <a:endParaRPr lang="en-US" sz="3200" dirty="0"/>
              </a:p>
              <a:p>
                <a:r>
                  <a:rPr lang="en-US" sz="3200" dirty="0" smtClean="0"/>
                  <a:t>vector</a:t>
                </a:r>
                <a:endParaRPr lang="en-US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9903" y="3208586"/>
                <a:ext cx="3784476" cy="1077218"/>
              </a:xfrm>
              <a:prstGeom prst="rect">
                <a:avLst/>
              </a:prstGeom>
              <a:blipFill rotWithShape="0">
                <a:blip r:embed="rId3"/>
                <a:stretch>
                  <a:fillRect l="-4026" t="-6780" b="-17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03" y="1364219"/>
            <a:ext cx="4340367" cy="34327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195034" y="4704090"/>
                <a:ext cx="302433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3600" i="1" smtClean="0">
                          <a:latin typeface="Cambria Math"/>
                        </a:rPr>
                        <m:t>×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sz="3600" dirty="0" smtClean="0"/>
              </a:p>
              <a:p>
                <a:r>
                  <a:rPr lang="en-US" sz="3600" dirty="0" smtClean="0"/>
                  <a:t>     Dictionary </a:t>
                </a:r>
                <a:endParaRPr lang="en-US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034" y="4704090"/>
                <a:ext cx="3024337" cy="1200329"/>
              </a:xfrm>
              <a:prstGeom prst="rect">
                <a:avLst/>
              </a:prstGeom>
              <a:blipFill rotWithShape="0">
                <a:blip r:embed="rId5"/>
                <a:stretch>
                  <a:fillRect b="-18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Content Placeholder 5" descr="Screen Clipping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649" y="1368590"/>
            <a:ext cx="648072" cy="3428397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324891" y="3107307"/>
                <a:ext cx="6335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  <a:ea typeface="Cambria Math"/>
                        </a:rPr>
                        <m:t>≅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891" y="3107307"/>
                <a:ext cx="633507" cy="64633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882324" y="4611575"/>
                <a:ext cx="3024337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          </m:t>
                      </m:r>
                      <m:r>
                        <a:rPr lang="en-US" sz="3600" i="1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US" sz="3600" dirty="0"/>
              </a:p>
              <a:p>
                <a:r>
                  <a:rPr lang="en-US" sz="3200" dirty="0" smtClean="0"/>
                  <a:t>     Data Point</a:t>
                </a:r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324" y="4611575"/>
                <a:ext cx="3024337" cy="1138773"/>
              </a:xfrm>
              <a:prstGeom prst="rect">
                <a:avLst/>
              </a:prstGeom>
              <a:blipFill rotWithShape="0">
                <a:blip r:embed="rId8"/>
                <a:stretch>
                  <a:fillRect b="-165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526535" y="2885420"/>
                <a:ext cx="6190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535" y="2885420"/>
                <a:ext cx="619079" cy="64633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6275114" y="1343547"/>
            <a:ext cx="653143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A</a:t>
            </a:r>
            <a:endParaRPr lang="en-US" sz="6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21" y="2452449"/>
            <a:ext cx="2472079" cy="139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8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Learning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386" y="1393705"/>
            <a:ext cx="3466688" cy="27417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33158" y="1181491"/>
            <a:ext cx="653143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A</a:t>
            </a:r>
            <a:endParaRPr lang="en-US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34430" y="2790011"/>
                <a:ext cx="6335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/>
                          <a:ea typeface="Cambria Math"/>
                        </a:rPr>
                        <m:t>≅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4430" y="2790011"/>
                <a:ext cx="633507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296944" y="2732634"/>
                <a:ext cx="6190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6944" y="2732634"/>
                <a:ext cx="619079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0" name="Content Placeholder 149"/>
          <p:cNvGraphicFramePr>
            <a:graphicFrameLocks noGrp="1"/>
          </p:cNvGraphicFramePr>
          <p:nvPr>
            <p:ph idx="1"/>
            <p:extLst/>
          </p:nvPr>
        </p:nvGraphicFramePr>
        <p:xfrm>
          <a:off x="7806047" y="2197154"/>
          <a:ext cx="2082800" cy="29329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293299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293299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293299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293299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293299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293299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293299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293299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293299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293299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1" name="Rectangle 150"/>
          <p:cNvSpPr/>
          <p:nvPr/>
        </p:nvSpPr>
        <p:spPr>
          <a:xfrm>
            <a:off x="7819365" y="4559056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Rectangle 151"/>
          <p:cNvSpPr/>
          <p:nvPr/>
        </p:nvSpPr>
        <p:spPr>
          <a:xfrm>
            <a:off x="7819365" y="2795670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 152"/>
          <p:cNvSpPr/>
          <p:nvPr/>
        </p:nvSpPr>
        <p:spPr>
          <a:xfrm>
            <a:off x="7819364" y="3975761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/>
          <p:cNvSpPr/>
          <p:nvPr/>
        </p:nvSpPr>
        <p:spPr>
          <a:xfrm>
            <a:off x="8012679" y="2504023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/>
          <p:cNvSpPr/>
          <p:nvPr/>
        </p:nvSpPr>
        <p:spPr>
          <a:xfrm>
            <a:off x="8012679" y="3087317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/>
          <p:cNvSpPr/>
          <p:nvPr/>
        </p:nvSpPr>
        <p:spPr>
          <a:xfrm>
            <a:off x="8205994" y="4828865"/>
            <a:ext cx="213611" cy="28939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ectangle 156"/>
          <p:cNvSpPr/>
          <p:nvPr/>
        </p:nvSpPr>
        <p:spPr>
          <a:xfrm>
            <a:off x="8226290" y="3666444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/>
          <p:cNvSpPr/>
          <p:nvPr/>
        </p:nvSpPr>
        <p:spPr>
          <a:xfrm>
            <a:off x="8226290" y="2222337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ectangle 158"/>
          <p:cNvSpPr/>
          <p:nvPr/>
        </p:nvSpPr>
        <p:spPr>
          <a:xfrm>
            <a:off x="8435628" y="2492147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/>
          <p:cNvSpPr/>
          <p:nvPr/>
        </p:nvSpPr>
        <p:spPr>
          <a:xfrm>
            <a:off x="8859189" y="4245571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/>
          <p:cNvSpPr/>
          <p:nvPr/>
        </p:nvSpPr>
        <p:spPr>
          <a:xfrm>
            <a:off x="8628943" y="3392752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61"/>
          <p:cNvSpPr/>
          <p:nvPr/>
        </p:nvSpPr>
        <p:spPr>
          <a:xfrm>
            <a:off x="8628943" y="3971879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ectangle 162"/>
          <p:cNvSpPr/>
          <p:nvPr/>
        </p:nvSpPr>
        <p:spPr>
          <a:xfrm>
            <a:off x="8859189" y="3087317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/>
          <p:cNvSpPr/>
          <p:nvPr/>
        </p:nvSpPr>
        <p:spPr>
          <a:xfrm>
            <a:off x="9262950" y="4559056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ectangle 164"/>
          <p:cNvSpPr/>
          <p:nvPr/>
        </p:nvSpPr>
        <p:spPr>
          <a:xfrm>
            <a:off x="9069635" y="3666444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/>
          <p:cNvSpPr/>
          <p:nvPr/>
        </p:nvSpPr>
        <p:spPr>
          <a:xfrm>
            <a:off x="9276676" y="2492147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9696111" y="3392752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ectangle 167"/>
          <p:cNvSpPr/>
          <p:nvPr/>
        </p:nvSpPr>
        <p:spPr>
          <a:xfrm>
            <a:off x="9696110" y="4848454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/>
          <p:cNvSpPr/>
          <p:nvPr/>
        </p:nvSpPr>
        <p:spPr>
          <a:xfrm>
            <a:off x="9696109" y="3087317"/>
            <a:ext cx="193315" cy="26981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1" name="Table 170"/>
          <p:cNvGraphicFramePr>
            <a:graphicFrameLocks noGrp="1"/>
          </p:cNvGraphicFramePr>
          <p:nvPr>
            <p:extLst/>
          </p:nvPr>
        </p:nvGraphicFramePr>
        <p:xfrm>
          <a:off x="1038554" y="2197149"/>
          <a:ext cx="2096530" cy="18121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653"/>
                <a:gridCol w="209653"/>
                <a:gridCol w="209653"/>
                <a:gridCol w="209653"/>
                <a:gridCol w="209653"/>
                <a:gridCol w="209653"/>
                <a:gridCol w="209653"/>
                <a:gridCol w="209653"/>
                <a:gridCol w="209653"/>
                <a:gridCol w="209653"/>
              </a:tblGrid>
              <a:tr h="221841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221841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221841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221841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221841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221841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221841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25925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2" name="TextBox 171"/>
          <p:cNvSpPr txBox="1"/>
          <p:nvPr/>
        </p:nvSpPr>
        <p:spPr>
          <a:xfrm>
            <a:off x="1791672" y="1171264"/>
            <a:ext cx="653143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000" dirty="0"/>
              <a:t>Y</a:t>
            </a:r>
          </a:p>
        </p:txBody>
      </p:sp>
      <p:sp>
        <p:nvSpPr>
          <p:cNvPr id="173" name="TextBox 172"/>
          <p:cNvSpPr txBox="1"/>
          <p:nvPr/>
        </p:nvSpPr>
        <p:spPr>
          <a:xfrm>
            <a:off x="8555411" y="1149476"/>
            <a:ext cx="653143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000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TextBox 173"/>
              <p:cNvSpPr txBox="1"/>
              <p:nvPr/>
            </p:nvSpPr>
            <p:spPr>
              <a:xfrm>
                <a:off x="1838470" y="4151385"/>
                <a:ext cx="5202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4" name="TextBox 1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470" y="4151385"/>
                <a:ext cx="520271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TextBox 174"/>
              <p:cNvSpPr txBox="1"/>
              <p:nvPr/>
            </p:nvSpPr>
            <p:spPr>
              <a:xfrm>
                <a:off x="10087886" y="2960208"/>
                <a:ext cx="48224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5" name="TextBox 1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7886" y="2960208"/>
                <a:ext cx="482248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TextBox 175"/>
              <p:cNvSpPr txBox="1"/>
              <p:nvPr/>
            </p:nvSpPr>
            <p:spPr>
              <a:xfrm>
                <a:off x="407293" y="2751714"/>
                <a:ext cx="52790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6" name="TextBox 1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93" y="2751714"/>
                <a:ext cx="527901" cy="58477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8" name="Straight Arrow Connector 177"/>
          <p:cNvCxnSpPr/>
          <p:nvPr/>
        </p:nvCxnSpPr>
        <p:spPr>
          <a:xfrm>
            <a:off x="916198" y="2248310"/>
            <a:ext cx="0" cy="17495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962783" y="4135486"/>
            <a:ext cx="227164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 flipH="1">
            <a:off x="10114671" y="2181028"/>
            <a:ext cx="13521" cy="293723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8" name="TextBox 187"/>
              <p:cNvSpPr txBox="1"/>
              <p:nvPr/>
            </p:nvSpPr>
            <p:spPr>
              <a:xfrm>
                <a:off x="1097280" y="5647240"/>
                <a:ext cx="837271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Overcomplete dictionaries: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≫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Goal: Given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400" dirty="0" smtClean="0"/>
                  <a:t>, compute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sz="2400" dirty="0" smtClean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Using small number of samples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88" name="TextBox 1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280" y="5647240"/>
                <a:ext cx="8372711" cy="1200329"/>
              </a:xfrm>
              <a:prstGeom prst="rect">
                <a:avLst/>
              </a:prstGeom>
              <a:blipFill rotWithShape="0">
                <a:blip r:embed="rId8"/>
                <a:stretch>
                  <a:fillRect l="-947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569721" y="4234082"/>
                <a:ext cx="4822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721" y="4234082"/>
                <a:ext cx="482248" cy="5847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/>
          <p:cNvCxnSpPr/>
          <p:nvPr/>
        </p:nvCxnSpPr>
        <p:spPr>
          <a:xfrm flipV="1">
            <a:off x="4280940" y="4151385"/>
            <a:ext cx="3115996" cy="2723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80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Results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Generalization error bounds [VMB’11, MPR’12, MG’13, TRS’13]</a:t>
                </a:r>
              </a:p>
              <a:p>
                <a:pPr lvl="1"/>
                <a:r>
                  <a:rPr lang="en-US" dirty="0" smtClean="0"/>
                  <a:t>But assumes that the optimal solution is reached</a:t>
                </a:r>
              </a:p>
              <a:p>
                <a:pPr lvl="1"/>
                <a:r>
                  <a:rPr lang="en-US" dirty="0" smtClean="0"/>
                  <a:t>Do not cover exact recovery with finite many samples</a:t>
                </a:r>
              </a:p>
              <a:p>
                <a:r>
                  <a:rPr lang="en-US" dirty="0"/>
                  <a:t>Identifiability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[HS’11]</a:t>
                </a:r>
              </a:p>
              <a:p>
                <a:pPr lvl="1"/>
                <a:r>
                  <a:rPr lang="en-US" dirty="0"/>
                  <a:t>Require exponentially many </a:t>
                </a:r>
                <a:r>
                  <a:rPr lang="en-US" dirty="0" smtClean="0"/>
                  <a:t>samples</a:t>
                </a:r>
              </a:p>
              <a:p>
                <a:r>
                  <a:rPr lang="en-US" dirty="0" smtClean="0"/>
                  <a:t>Exact recovery [SWW’12]</a:t>
                </a:r>
              </a:p>
              <a:p>
                <a:pPr lvl="1"/>
                <a:r>
                  <a:rPr lang="en-US" dirty="0" smtClean="0"/>
                  <a:t>Restricted to square dictionary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In practice, </a:t>
                </a:r>
                <a:r>
                  <a:rPr lang="en-US" dirty="0" err="1" smtClean="0"/>
                  <a:t>overcomplete</a:t>
                </a:r>
                <a:r>
                  <a:rPr lang="en-US" dirty="0" smtClean="0"/>
                  <a:t> dictionary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≪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is more useful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78" t="-1752" r="-10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889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Generating Model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Generate dictionary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Assume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 smtClean="0"/>
                  <a:t> to be incoherent, i.e., </a:t>
                </a:r>
                <a14:m>
                  <m:oMath xmlns:m="http://schemas.openxmlformats.org/officeDocument/2006/math">
                    <m:d>
                      <m:dPr>
                        <m:begChr m:val="〈"/>
                        <m:endChr m:val="〉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rad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≫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Generate random samples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-sparse</a:t>
                </a:r>
              </a:p>
              <a:p>
                <a:r>
                  <a:rPr lang="en-US" dirty="0" smtClean="0"/>
                  <a:t>Generate observations: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𝐴𝑋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78" t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231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Typically practical algorithm: alternating minimization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𝑎𝑟𝑔𝑚𝑖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𝑎𝑟𝑔𝑚𝑖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dirty="0" smtClean="0"/>
              </a:p>
              <a:p>
                <a:r>
                  <a:rPr lang="en-US" dirty="0" smtClean="0"/>
                  <a:t>Initialize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Using </a:t>
                </a:r>
                <a:r>
                  <a:rPr lang="en-US" dirty="0" err="1" smtClean="0"/>
                  <a:t>clustering+SVD</a:t>
                </a:r>
                <a:r>
                  <a:rPr lang="en-US" dirty="0" smtClean="0"/>
                  <a:t> method of [AAN’13] or [AGM’13]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78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714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with Structure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47849"/>
                <a:ext cx="10515600" cy="4873625"/>
              </a:xfrm>
            </p:spPr>
            <p:txBody>
              <a:bodyPr/>
              <a:lstStyle/>
              <a:p>
                <a:r>
                  <a:rPr lang="en-US" dirty="0" smtClean="0"/>
                  <a:t>Restrict the parameter space</a:t>
                </a:r>
              </a:p>
              <a:p>
                <a:r>
                  <a:rPr lang="en-US" dirty="0" smtClean="0"/>
                  <a:t>Linear classification/regression: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pPr lvl="1"/>
                <a:r>
                  <a:rPr lang="en-US" sz="2800" dirty="0" smtClean="0"/>
                  <a:t>Restrict no. of zeros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sz="2800" dirty="0" smtClean="0"/>
                  <a:t>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≪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sz="2800" dirty="0" smtClean="0"/>
              </a:p>
              <a:p>
                <a:pPr marL="457200" lvl="1" indent="0">
                  <a:buNone/>
                </a:pPr>
                <a:endParaRPr lang="en-US" sz="2800" dirty="0" smtClean="0"/>
              </a:p>
              <a:p>
                <a:pPr lvl="1"/>
                <a:endParaRPr lang="en-US" sz="2800" dirty="0" smtClean="0"/>
              </a:p>
              <a:p>
                <a:pPr lvl="1"/>
                <a:r>
                  <a:rPr lang="en-US" sz="2800" dirty="0" smtClean="0"/>
                  <a:t>Say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endParaRPr lang="en-US" sz="2800" dirty="0" smtClean="0"/>
              </a:p>
              <a:p>
                <a:pPr lvl="1"/>
                <a:endParaRPr lang="en-US" sz="2800" dirty="0" smtClean="0"/>
              </a:p>
              <a:p>
                <a:pPr lvl="1"/>
                <a:r>
                  <a:rPr lang="en-US" sz="2800" dirty="0" smtClean="0"/>
                  <a:t>Need to learn only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func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dirty="0" smtClean="0"/>
                  <a:t>parameters</a:t>
                </a:r>
              </a:p>
              <a:p>
                <a:endParaRPr lang="en-US" dirty="0" smtClean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47849"/>
                <a:ext cx="10515600" cy="4873625"/>
              </a:xfrm>
              <a:blipFill rotWithShape="0">
                <a:blip r:embed="rId2"/>
                <a:stretch>
                  <a:fillRect l="-1043" t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245636" y="3540289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003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[AAJNT’13]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Assumptions: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 smtClean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 incoherent (</a:t>
                </a:r>
                <a14:m>
                  <m:oMath xmlns:m="http://schemas.openxmlformats.org/officeDocument/2006/math">
                    <m:d>
                      <m:dPr>
                        <m:begChr m:val="〈"/>
                        <m:endChr m:val="〉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 smtClean="0"/>
                  <a:t>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1≤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≤100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b="0" dirty="0" err="1" smtClean="0"/>
                  <a:t>Sparsity</a:t>
                </a:r>
                <a:r>
                  <a:rPr lang="en-US" b="0" dirty="0" smtClean="0"/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 (better result by AGM’13)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After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⁡(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en-US" dirty="0"/>
                  <a:t>steps of </a:t>
                </a:r>
                <a:r>
                  <a:rPr lang="en-US" dirty="0" err="1"/>
                  <a:t>AltMin</a:t>
                </a:r>
                <a:r>
                  <a:rPr lang="en-US" dirty="0"/>
                  <a:t>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||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lit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475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Sketch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600201"/>
                <a:ext cx="10972800" cy="4997547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Initialization step ensures that: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||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Lower bound on each element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 smtClean="0"/>
                  <a:t> + above bound: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𝑠𝑢𝑝𝑝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is recovered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exactly</a:t>
                </a:r>
              </a:p>
              <a:p>
                <a:pPr lvl="1"/>
                <a:r>
                  <a:rPr lang="en-US" dirty="0" smtClean="0"/>
                  <a:t>Robustness of compressive sensing!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dirty="0" smtClean="0"/>
                  <a:t> can be expressed exactly as: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𝐸𝑟𝑟𝑜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 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Use randomness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𝑠𝑢𝑝𝑝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600201"/>
                <a:ext cx="10972800" cy="4997547"/>
              </a:xfrm>
              <a:blipFill rotWithShape="0">
                <a:blip r:embed="rId2"/>
                <a:stretch>
                  <a:fillRect l="-1278" t="-1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688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52698"/>
            <a:ext cx="4819359" cy="246284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794" y="1636954"/>
            <a:ext cx="4998501" cy="22943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747" y="4234859"/>
            <a:ext cx="4996974" cy="25782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003969" y="4740625"/>
                <a:ext cx="475013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Cambria" panose="02040503050406030204" pitchFamily="18" charset="0"/>
                  </a:rPr>
                  <a:t>Emirically: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 smtClean="0">
                  <a:latin typeface="Cambria" panose="02040503050406030204" pitchFamily="18" charset="0"/>
                </a:endParaRPr>
              </a:p>
              <a:p>
                <a:r>
                  <a:rPr lang="en-US" sz="2400" dirty="0" smtClean="0">
                    <a:latin typeface="Cambria" panose="02040503050406030204" pitchFamily="18" charset="0"/>
                  </a:rPr>
                  <a:t>Known result: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func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3969" y="4740625"/>
                <a:ext cx="4750130" cy="830997"/>
              </a:xfrm>
              <a:prstGeom prst="rect">
                <a:avLst/>
              </a:prstGeom>
              <a:blipFill rotWithShape="0">
                <a:blip r:embed="rId5"/>
                <a:stretch>
                  <a:fillRect l="-2054" t="-5882" b="-14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712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 high-dimensional structured problems</a:t>
            </a:r>
          </a:p>
          <a:p>
            <a:pPr lvl="1"/>
            <a:r>
              <a:rPr lang="en-US" dirty="0" err="1" smtClean="0"/>
              <a:t>Sparsity</a:t>
            </a:r>
            <a:endParaRPr lang="en-US" dirty="0" smtClean="0"/>
          </a:p>
          <a:p>
            <a:pPr lvl="1"/>
            <a:r>
              <a:rPr lang="en-US" dirty="0" smtClean="0"/>
              <a:t>Block </a:t>
            </a:r>
            <a:r>
              <a:rPr lang="en-US" dirty="0" err="1" smtClean="0"/>
              <a:t>sparsity</a:t>
            </a:r>
            <a:endParaRPr lang="en-US" dirty="0" smtClean="0"/>
          </a:p>
          <a:p>
            <a:pPr lvl="1"/>
            <a:r>
              <a:rPr lang="en-US" dirty="0" smtClean="0"/>
              <a:t>Tree-based </a:t>
            </a:r>
            <a:r>
              <a:rPr lang="en-US" dirty="0" err="1" smtClean="0"/>
              <a:t>sparsity</a:t>
            </a:r>
            <a:endParaRPr lang="en-US" dirty="0" smtClean="0"/>
          </a:p>
          <a:p>
            <a:pPr lvl="1"/>
            <a:r>
              <a:rPr lang="en-US" dirty="0" smtClean="0"/>
              <a:t>Error </a:t>
            </a:r>
            <a:r>
              <a:rPr lang="en-US" dirty="0" err="1" smtClean="0"/>
              <a:t>sparsity</a:t>
            </a:r>
            <a:endParaRPr lang="en-US" dirty="0"/>
          </a:p>
          <a:p>
            <a:r>
              <a:rPr lang="en-US" dirty="0" smtClean="0"/>
              <a:t>Iterative hard </a:t>
            </a:r>
            <a:r>
              <a:rPr lang="en-US" dirty="0" err="1" smtClean="0"/>
              <a:t>thresholding</a:t>
            </a:r>
            <a:r>
              <a:rPr lang="en-US" dirty="0" smtClean="0"/>
              <a:t> style method</a:t>
            </a:r>
          </a:p>
          <a:p>
            <a:pPr lvl="1"/>
            <a:r>
              <a:rPr lang="en-US" dirty="0" smtClean="0"/>
              <a:t>Practical/easy to implement</a:t>
            </a:r>
          </a:p>
          <a:p>
            <a:pPr lvl="1"/>
            <a:r>
              <a:rPr lang="en-US" dirty="0" smtClean="0"/>
              <a:t>Fast convergence</a:t>
            </a:r>
          </a:p>
          <a:p>
            <a:r>
              <a:rPr lang="en-US" dirty="0" smtClean="0"/>
              <a:t>RIP/RSC/</a:t>
            </a:r>
            <a:r>
              <a:rPr lang="en-US" dirty="0" err="1" smtClean="0"/>
              <a:t>subGaussian</a:t>
            </a:r>
            <a:r>
              <a:rPr lang="en-US" dirty="0" smtClean="0"/>
              <a:t> data: Provable guarantees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16333" y="6311900"/>
            <a:ext cx="5204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http://research.microsoft.com/en-us/people/prajain/</a:t>
            </a:r>
          </a:p>
        </p:txBody>
      </p:sp>
    </p:spTree>
    <p:extLst>
      <p:ext uri="{BB962C8B-B14F-4D97-AF65-F5344CB8AC3E}">
        <p14:creationId xmlns:p14="http://schemas.microsoft.com/office/powerpoint/2010/main" val="13579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616640" y="824140"/>
            <a:ext cx="1783119" cy="439528"/>
            <a:chOff x="5116571" y="3300028"/>
            <a:chExt cx="1219613" cy="194961"/>
          </a:xfrm>
          <a:solidFill>
            <a:srgbClr val="17375E"/>
          </a:solidFill>
        </p:grpSpPr>
        <p:sp>
          <p:nvSpPr>
            <p:cNvPr id="5" name="Rectangle 4"/>
            <p:cNvSpPr/>
            <p:nvPr/>
          </p:nvSpPr>
          <p:spPr>
            <a:xfrm>
              <a:off x="5116571" y="3300028"/>
              <a:ext cx="1219613" cy="194961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 5"/>
            <p:cNvSpPr/>
            <p:nvPr/>
          </p:nvSpPr>
          <p:spPr>
            <a:xfrm>
              <a:off x="5116571" y="3300028"/>
              <a:ext cx="1219613" cy="19496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/>
                <a:t>Kush Bhatia</a:t>
              </a:r>
              <a:endParaRPr lang="en-US" sz="2400" b="1" kern="1200" dirty="0"/>
            </a:p>
          </p:txBody>
        </p:sp>
      </p:grpSp>
      <p:sp>
        <p:nvSpPr>
          <p:cNvPr id="7" name="Rectangle 6"/>
          <p:cNvSpPr/>
          <p:nvPr/>
        </p:nvSpPr>
        <p:spPr>
          <a:xfrm>
            <a:off x="6616640" y="1263668"/>
            <a:ext cx="1783119" cy="1634337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1000" b="-1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TextBox 7"/>
          <p:cNvSpPr txBox="1"/>
          <p:nvPr/>
        </p:nvSpPr>
        <p:spPr>
          <a:xfrm>
            <a:off x="6409757" y="2898005"/>
            <a:ext cx="21968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Research Fellow</a:t>
            </a:r>
          </a:p>
          <a:p>
            <a:pPr algn="ctr"/>
            <a:r>
              <a:rPr lang="en-US" sz="2400" dirty="0" smtClean="0"/>
              <a:t>MSR, India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157259" y="824143"/>
            <a:ext cx="1890477" cy="2073864"/>
            <a:chOff x="6129999" y="2412227"/>
            <a:chExt cx="1219613" cy="1315552"/>
          </a:xfrm>
        </p:grpSpPr>
        <p:sp>
          <p:nvSpPr>
            <p:cNvPr id="15" name="Rectangle 14"/>
            <p:cNvSpPr/>
            <p:nvPr/>
          </p:nvSpPr>
          <p:spPr>
            <a:xfrm>
              <a:off x="6129999" y="2595573"/>
              <a:ext cx="1219613" cy="1132206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0000" b="-10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16" name="Group 15"/>
            <p:cNvGrpSpPr/>
            <p:nvPr/>
          </p:nvGrpSpPr>
          <p:grpSpPr>
            <a:xfrm>
              <a:off x="6129999" y="2412227"/>
              <a:ext cx="1219613" cy="274627"/>
              <a:chOff x="1718102" y="1834653"/>
              <a:chExt cx="1219613" cy="274627"/>
            </a:xfrm>
            <a:solidFill>
              <a:srgbClr val="17375E"/>
            </a:solidFill>
          </p:grpSpPr>
          <p:sp>
            <p:nvSpPr>
              <p:cNvPr id="17" name="Rectangle 16"/>
              <p:cNvSpPr/>
              <p:nvPr/>
            </p:nvSpPr>
            <p:spPr>
              <a:xfrm>
                <a:off x="1718102" y="1914318"/>
                <a:ext cx="1219613" cy="194961"/>
              </a:xfrm>
              <a:prstGeom prst="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Rectangle 17"/>
              <p:cNvSpPr/>
              <p:nvPr/>
            </p:nvSpPr>
            <p:spPr>
              <a:xfrm>
                <a:off x="1718102" y="1834653"/>
                <a:ext cx="1219613" cy="274627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b="1" kern="1200" dirty="0" smtClean="0"/>
                  <a:t>Purushottam Kar</a:t>
                </a:r>
                <a:endParaRPr lang="en-US" sz="2000" b="1" kern="1200" dirty="0"/>
              </a:p>
            </p:txBody>
          </p:sp>
        </p:grpSp>
      </p:grpSp>
      <p:sp>
        <p:nvSpPr>
          <p:cNvPr id="19" name="TextBox 18"/>
          <p:cNvSpPr txBox="1"/>
          <p:nvPr/>
        </p:nvSpPr>
        <p:spPr>
          <a:xfrm>
            <a:off x="3421481" y="2898005"/>
            <a:ext cx="15199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/>
              <a:t>PostDoc</a:t>
            </a:r>
            <a:endParaRPr lang="en-US" sz="2400" dirty="0" smtClean="0"/>
          </a:p>
          <a:p>
            <a:pPr algn="ctr"/>
            <a:r>
              <a:rPr lang="en-US" sz="2400" dirty="0" smtClean="0"/>
              <a:t>MSR, India</a:t>
            </a:r>
            <a:endParaRPr lang="en-US" sz="24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4936208" y="3987378"/>
            <a:ext cx="1890477" cy="257817"/>
            <a:chOff x="2567719" y="4685738"/>
            <a:chExt cx="1219613" cy="194961"/>
          </a:xfrm>
          <a:solidFill>
            <a:srgbClr val="17375E"/>
          </a:solidFill>
        </p:grpSpPr>
        <p:sp>
          <p:nvSpPr>
            <p:cNvPr id="23" name="Rectangle 22"/>
            <p:cNvSpPr/>
            <p:nvPr/>
          </p:nvSpPr>
          <p:spPr>
            <a:xfrm>
              <a:off x="2567719" y="4685738"/>
              <a:ext cx="1219613" cy="194961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2567719" y="4685738"/>
              <a:ext cx="1219613" cy="19496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/>
                <a:t>Ambuj Tewari</a:t>
              </a:r>
              <a:endParaRPr lang="en-US" sz="2400" b="1" kern="1200" dirty="0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735587" y="5813947"/>
            <a:ext cx="22917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Asst. Prof. </a:t>
            </a:r>
          </a:p>
          <a:p>
            <a:pPr algn="ctr"/>
            <a:r>
              <a:rPr lang="en-US" sz="2400" dirty="0" err="1" smtClean="0"/>
              <a:t>Univ</a:t>
            </a:r>
            <a:r>
              <a:rPr lang="en-US" sz="2400" dirty="0" smtClean="0"/>
              <a:t> of Michigan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884" r="1" b="19043"/>
          <a:stretch/>
        </p:blipFill>
        <p:spPr>
          <a:xfrm>
            <a:off x="5047148" y="4244455"/>
            <a:ext cx="1681199" cy="156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52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Lecture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Low-rank Structure</a:t>
            </a:r>
          </a:p>
          <a:p>
            <a:pPr lvl="1"/>
            <a:r>
              <a:rPr lang="en-US" dirty="0" smtClean="0"/>
              <a:t>Matrix Regression</a:t>
            </a:r>
          </a:p>
          <a:p>
            <a:pPr lvl="1"/>
            <a:r>
              <a:rPr lang="en-US" dirty="0" smtClean="0"/>
              <a:t>Matrix Completion</a:t>
            </a:r>
          </a:p>
          <a:p>
            <a:pPr lvl="1"/>
            <a:r>
              <a:rPr lang="en-US" dirty="0" smtClean="0"/>
              <a:t>Robust PCA</a:t>
            </a:r>
            <a:endParaRPr lang="en-US" dirty="0"/>
          </a:p>
          <a:p>
            <a:r>
              <a:rPr lang="en-US" dirty="0" smtClean="0"/>
              <a:t>Low-rank Tensor Structure</a:t>
            </a:r>
          </a:p>
          <a:p>
            <a:pPr lvl="1"/>
            <a:r>
              <a:rPr lang="en-US" dirty="0" smtClean="0"/>
              <a:t>Tensor completion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57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Block-sparse Signals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𝐲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𝐲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…,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𝐲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Total no. of measurements: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Correlated signals: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J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∪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Method--- Group norms: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2, 1</m:t>
                        </m:r>
                      </m:sub>
                    </m:sSub>
                  </m:oMath>
                </a14:m>
                <a:r>
                  <a:rPr lang="en-US" dirty="0" smtClean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2, ∞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r>
                  <a:rPr lang="en-US" dirty="0" smtClean="0"/>
                  <a:t>Improvement in sample complexity if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≪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248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with Structure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Matrix completion: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FF0EE-ED62-45E4-8F8B-718ECF74573E}" type="slidenum">
              <a:rPr lang="en-US" smtClean="0"/>
              <a:t>9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644793" y="2388061"/>
            <a:ext cx="7940443" cy="2972827"/>
            <a:chOff x="29898" y="1556792"/>
            <a:chExt cx="9294582" cy="3649989"/>
          </a:xfrm>
        </p:grpSpPr>
        <p:pic>
          <p:nvPicPr>
            <p:cNvPr id="6" name="Picture 2" descr="C:\Users\prajain\Documents\work\tab_talk\collab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8" y="1556792"/>
              <a:ext cx="3970296" cy="3024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4898806" y="2148235"/>
              <a:ext cx="720080" cy="1872208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444159" y="2148235"/>
              <a:ext cx="2880321" cy="71257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4000194" y="2715017"/>
                  <a:ext cx="565385" cy="769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>
                            <a:latin typeface="Cambria Math"/>
                          </a:rPr>
                          <m:t>≅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0194" y="2715017"/>
                  <a:ext cx="565385" cy="76966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5776988" y="2730396"/>
                  <a:ext cx="695494" cy="76966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>
                            <a:latin typeface="Cambria Math"/>
                          </a:rPr>
                          <m:t>×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76988" y="2730396"/>
                  <a:ext cx="695494" cy="769669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036628" y="4437112"/>
                  <a:ext cx="841747" cy="76966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6628" y="4437112"/>
                  <a:ext cx="841747" cy="769669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4553365" y="4437112"/>
                  <a:ext cx="690884" cy="76966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>
                            <a:latin typeface="Cambria Math"/>
                          </a:rPr>
                          <m:t>𝑈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365" y="4437112"/>
                  <a:ext cx="690884" cy="76966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6421389" y="4437112"/>
                  <a:ext cx="949563" cy="76966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𝑉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21389" y="4437112"/>
                  <a:ext cx="949563" cy="769669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3986956" y="4437112"/>
                  <a:ext cx="565385" cy="769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>
                            <a:latin typeface="Cambria Math"/>
                          </a:rPr>
                          <m:t>≅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86956" y="4437112"/>
                  <a:ext cx="565385" cy="769669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5460070" y="4437112"/>
                  <a:ext cx="695495" cy="76966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>
                            <a:latin typeface="Cambria Math"/>
                          </a:rPr>
                          <m:t>×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0070" y="4437112"/>
                  <a:ext cx="695495" cy="769669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325486" y="4816182"/>
                <a:ext cx="4212692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W: </a:t>
                </a:r>
                <a:r>
                  <a:rPr lang="en-US" sz="2800" dirty="0"/>
                  <a:t>characterized by U, V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No. of variables: 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U: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b>
                        <m:r>
                          <a:rPr lang="en-US" sz="28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sz="2800" dirty="0"/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V: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800" dirty="0"/>
                  <a:t> 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5486" y="4816182"/>
                <a:ext cx="4212692" cy="1815882"/>
              </a:xfrm>
              <a:prstGeom prst="rect">
                <a:avLst/>
              </a:prstGeom>
              <a:blipFill rotWithShape="0">
                <a:blip r:embed="rId10"/>
                <a:stretch>
                  <a:fillRect l="-2605" t="-3020" r="-1881" b="-8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 flipH="1">
            <a:off x="463231" y="2479614"/>
            <a:ext cx="12526" cy="256783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002082" y="5699342"/>
            <a:ext cx="2765567" cy="2478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197336" y="5699342"/>
                <a:ext cx="4779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336" y="5699342"/>
                <a:ext cx="477951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>
            <a:off x="4804344" y="2620309"/>
            <a:ext cx="615171" cy="1015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936111" y="2269223"/>
                <a:ext cx="3516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111" y="2269223"/>
                <a:ext cx="351635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740864" y="2974601"/>
                <a:ext cx="3516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864" y="2974601"/>
                <a:ext cx="351635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/>
          <p:nvPr/>
        </p:nvCxnSpPr>
        <p:spPr>
          <a:xfrm flipH="1">
            <a:off x="8728910" y="2869777"/>
            <a:ext cx="5977" cy="5803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74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1796</TotalTime>
  <Words>1403</Words>
  <Application>Microsoft Office PowerPoint</Application>
  <PresentationFormat>Widescreen</PresentationFormat>
  <Paragraphs>680</Paragraphs>
  <Slides>86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3" baseType="lpstr">
      <vt:lpstr>Arial</vt:lpstr>
      <vt:lpstr>Calibri</vt:lpstr>
      <vt:lpstr>Calibri Light</vt:lpstr>
      <vt:lpstr>Cambria</vt:lpstr>
      <vt:lpstr>Cambria Math</vt:lpstr>
      <vt:lpstr>Wingdings</vt:lpstr>
      <vt:lpstr>Office Theme</vt:lpstr>
      <vt:lpstr>Provable Non-convex Optimization for ML</vt:lpstr>
      <vt:lpstr>Overview</vt:lpstr>
      <vt:lpstr>Overview</vt:lpstr>
      <vt:lpstr>Learning in Large No. of Dimensions</vt:lpstr>
      <vt:lpstr>Linear Model</vt:lpstr>
      <vt:lpstr>Another Example: Low-rank Matrix Completion</vt:lpstr>
      <vt:lpstr>Key Issues</vt:lpstr>
      <vt:lpstr>Learning with Structure</vt:lpstr>
      <vt:lpstr>Learning with Structure contd…</vt:lpstr>
      <vt:lpstr>Learning with structure</vt:lpstr>
      <vt:lpstr>Other Examples</vt:lpstr>
      <vt:lpstr>Convex Relaxations</vt:lpstr>
      <vt:lpstr>Convex Relaxations Contd…</vt:lpstr>
      <vt:lpstr>Convex Relaxation</vt:lpstr>
      <vt:lpstr>This tutorial’s focus</vt:lpstr>
      <vt:lpstr>Approach 1: Projected Gradient Descent</vt:lpstr>
      <vt:lpstr>Efficient Projection</vt:lpstr>
      <vt:lpstr>Approach 2: Alternating Minimization</vt:lpstr>
      <vt:lpstr>Results for Several Problems</vt:lpstr>
      <vt:lpstr>Results Contd…</vt:lpstr>
      <vt:lpstr>Sparse Linear Regression</vt:lpstr>
      <vt:lpstr>Motivation: Single Pixel Camera</vt:lpstr>
      <vt:lpstr>Sparsity</vt:lpstr>
      <vt:lpstr>Motivation: Multi-label Classification</vt:lpstr>
      <vt:lpstr>Sparsity</vt:lpstr>
      <vt:lpstr>Compressive Sensing of Labels</vt:lpstr>
      <vt:lpstr>Sparse Linear Regression</vt:lpstr>
      <vt:lpstr>Non-convexity of Low-rank manifold</vt:lpstr>
      <vt:lpstr>Convex Relaxation</vt:lpstr>
      <vt:lpstr>Our Approach : Projected Gradient Descent</vt:lpstr>
      <vt:lpstr>Projection onto L_0 ball?</vt:lpstr>
      <vt:lpstr>Important Properties</vt:lpstr>
      <vt:lpstr>A Stronger Result?</vt:lpstr>
      <vt:lpstr>Our Approach : Projected Gradient Descent</vt:lpstr>
      <vt:lpstr>Convex-projections vs Non-convex Projections</vt:lpstr>
      <vt:lpstr>Convex-Projected Gradient Descent Proof?</vt:lpstr>
      <vt:lpstr>PowerPoint Presentation</vt:lpstr>
      <vt:lpstr>PowerPoint Presentation</vt:lpstr>
      <vt:lpstr>Restricted Isometry Property (RIP)</vt:lpstr>
      <vt:lpstr>Proof under RIP</vt:lpstr>
      <vt:lpstr>PowerPoint Presentation</vt:lpstr>
      <vt:lpstr>PowerPoint Presentation</vt:lpstr>
      <vt:lpstr>Variations</vt:lpstr>
      <vt:lpstr>PowerPoint Presentation</vt:lpstr>
      <vt:lpstr>Summary so far…</vt:lpstr>
      <vt:lpstr>Which Matrices Satisfy RIP?</vt:lpstr>
      <vt:lpstr>Popular RIP Ensembles</vt:lpstr>
      <vt:lpstr>Proof of RIP for Gaussian Ensemble</vt:lpstr>
      <vt:lpstr>PowerPoint Presentation</vt:lpstr>
      <vt:lpstr>PowerPoint Presentation</vt:lpstr>
      <vt:lpstr>PowerPoint Presentation</vt:lpstr>
      <vt:lpstr>Other structures?</vt:lpstr>
      <vt:lpstr>General Result</vt:lpstr>
      <vt:lpstr>Proof?</vt:lpstr>
      <vt:lpstr>But what if RIP is not possible?</vt:lpstr>
      <vt:lpstr>Statistical Guarantees</vt:lpstr>
      <vt:lpstr>Proof?</vt:lpstr>
      <vt:lpstr>Proof?</vt:lpstr>
      <vt:lpstr>PowerPoint Presentation</vt:lpstr>
      <vt:lpstr>PowerPoint Presentation</vt:lpstr>
      <vt:lpstr>General Result for Any Function</vt:lpstr>
      <vt:lpstr>Theory and Practice</vt:lpstr>
      <vt:lpstr>Summary so far…</vt:lpstr>
      <vt:lpstr>Robust Regression</vt:lpstr>
      <vt:lpstr>Robust Regression </vt:lpstr>
      <vt:lpstr>RR Algorithm</vt:lpstr>
      <vt:lpstr>Result</vt:lpstr>
      <vt:lpstr>Proof?</vt:lpstr>
      <vt:lpstr>Proof?</vt:lpstr>
      <vt:lpstr>Empirical Results</vt:lpstr>
      <vt:lpstr>Empirical Results</vt:lpstr>
      <vt:lpstr>Empirical Results</vt:lpstr>
      <vt:lpstr>One-bit Compressive Sensing</vt:lpstr>
      <vt:lpstr>Phase-Retrieval</vt:lpstr>
      <vt:lpstr>Dictionary Learning</vt:lpstr>
      <vt:lpstr>Dictionary Learning</vt:lpstr>
      <vt:lpstr>Existing Results</vt:lpstr>
      <vt:lpstr>Generating Model</vt:lpstr>
      <vt:lpstr>Algorithm</vt:lpstr>
      <vt:lpstr>Results [AAJNT’13]</vt:lpstr>
      <vt:lpstr>Proof Sketch</vt:lpstr>
      <vt:lpstr>Simulations</vt:lpstr>
      <vt:lpstr>Summary</vt:lpstr>
      <vt:lpstr>PowerPoint Presentation</vt:lpstr>
      <vt:lpstr>Next Lecture</vt:lpstr>
      <vt:lpstr>Block-sparse Signals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Provable Non-convex Optimization for ML</dc:title>
  <dc:creator>Prateek Jain</dc:creator>
  <cp:lastModifiedBy>Prateek Jain</cp:lastModifiedBy>
  <cp:revision>52</cp:revision>
  <dcterms:created xsi:type="dcterms:W3CDTF">2015-06-08T16:57:08Z</dcterms:created>
  <dcterms:modified xsi:type="dcterms:W3CDTF">2015-06-10T06:22:45Z</dcterms:modified>
</cp:coreProperties>
</file>