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80" r:id="rId1"/>
  </p:sldMasterIdLst>
  <p:notesMasterIdLst>
    <p:notesMasterId r:id="rId59"/>
  </p:notesMasterIdLst>
  <p:sldIdLst>
    <p:sldId id="256" r:id="rId2"/>
    <p:sldId id="258" r:id="rId3"/>
    <p:sldId id="260" r:id="rId4"/>
    <p:sldId id="259" r:id="rId5"/>
    <p:sldId id="314" r:id="rId6"/>
    <p:sldId id="261" r:id="rId7"/>
    <p:sldId id="262" r:id="rId8"/>
    <p:sldId id="263" r:id="rId9"/>
    <p:sldId id="264" r:id="rId10"/>
    <p:sldId id="265" r:id="rId11"/>
    <p:sldId id="268" r:id="rId12"/>
    <p:sldId id="315" r:id="rId13"/>
    <p:sldId id="267" r:id="rId14"/>
    <p:sldId id="316" r:id="rId15"/>
    <p:sldId id="272" r:id="rId16"/>
    <p:sldId id="271" r:id="rId17"/>
    <p:sldId id="274" r:id="rId18"/>
    <p:sldId id="276" r:id="rId19"/>
    <p:sldId id="275" r:id="rId20"/>
    <p:sldId id="278" r:id="rId21"/>
    <p:sldId id="279" r:id="rId22"/>
    <p:sldId id="280" r:id="rId23"/>
    <p:sldId id="281" r:id="rId24"/>
    <p:sldId id="317" r:id="rId25"/>
    <p:sldId id="284" r:id="rId26"/>
    <p:sldId id="286" r:id="rId27"/>
    <p:sldId id="289" r:id="rId28"/>
    <p:sldId id="290" r:id="rId29"/>
    <p:sldId id="318" r:id="rId30"/>
    <p:sldId id="292" r:id="rId31"/>
    <p:sldId id="293" r:id="rId32"/>
    <p:sldId id="319" r:id="rId33"/>
    <p:sldId id="295" r:id="rId34"/>
    <p:sldId id="296" r:id="rId35"/>
    <p:sldId id="298" r:id="rId36"/>
    <p:sldId id="297" r:id="rId37"/>
    <p:sldId id="299" r:id="rId38"/>
    <p:sldId id="320" r:id="rId39"/>
    <p:sldId id="301" r:id="rId40"/>
    <p:sldId id="302" r:id="rId41"/>
    <p:sldId id="321" r:id="rId42"/>
    <p:sldId id="273" r:id="rId43"/>
    <p:sldId id="303" r:id="rId44"/>
    <p:sldId id="308" r:id="rId45"/>
    <p:sldId id="322" r:id="rId46"/>
    <p:sldId id="304" r:id="rId47"/>
    <p:sldId id="309" r:id="rId48"/>
    <p:sldId id="307" r:id="rId49"/>
    <p:sldId id="323" r:id="rId50"/>
    <p:sldId id="305" r:id="rId51"/>
    <p:sldId id="310" r:id="rId52"/>
    <p:sldId id="311" r:id="rId53"/>
    <p:sldId id="312" r:id="rId54"/>
    <p:sldId id="324" r:id="rId55"/>
    <p:sldId id="306" r:id="rId56"/>
    <p:sldId id="325" r:id="rId57"/>
    <p:sldId id="270" r:id="rId58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1" d="100"/>
          <a:sy n="111" d="100"/>
        </p:scale>
        <p:origin x="-161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smtClean="0"/>
            </a:lvl1pPr>
          </a:lstStyle>
          <a:p>
            <a:pPr>
              <a:defRPr/>
            </a:pPr>
            <a:fld id="{A7E83312-F2D9-4E71-BC4B-0AD38942C270}" type="datetimeFigureOut">
              <a:rPr lang="en-US"/>
              <a:pPr>
                <a:defRPr/>
              </a:pPr>
              <a:t>1/3/2012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smtClean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smtClean="0"/>
            </a:lvl1pPr>
          </a:lstStyle>
          <a:p>
            <a:pPr>
              <a:defRPr/>
            </a:pPr>
            <a:fld id="{02D2A139-AA4F-4F36-9973-E08E3C3B980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51904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7BEAE8-F4FD-45E6-BC51-F99496509B0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7DA597C-2BDD-4276-AC87-4F6B98C1612C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8791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6CDA59-EF6E-4C66-B4E7-D15B571D842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381CA2-1BA5-455E-BF2B-328E0B80C0F3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34656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849196-3EFB-4FC4-A0F2-D6A5DD28945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CCD6C0-5F3B-49F6-9328-4B428AC6B54E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949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BC5EEC-31F1-4227-A544-C5C632A3201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D8C4D5-FA57-4F70-9637-95CCFDECFA7E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980883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0DA7725-E77F-4FD2-A000-2FCBAC6ACE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E616F0-7965-4331-BC7D-4675B79C1903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9792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A09C7BA-CA7E-49F6-BD0B-0016FEA2A42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A7B96E-1381-4518-9309-404858DC3A4C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5741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695E98-1D24-420B-A5D5-87B1467267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FE058-A00F-4FBB-997B-2910682B3281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95640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98294-D0DB-41C0-BB58-F03DADE443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EBCB1F-CBEF-469B-8FAE-20A21BBB4406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74076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F960D1A-D9FB-4C83-98FB-4BBDC753E30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5C8943-A458-4D00-BD6A-004A0086F063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1432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4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4FC8894-0619-4A81-B3EF-89EE35565E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7ADF0B-2A70-418C-8DA2-F0B301ED49D2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2892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513988-BAA9-4E03-A9C3-F2BAF607D2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7DB4A4-1ADB-49AA-9352-6168A41DD899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757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620000" cy="4800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225" y="5648325"/>
            <a:ext cx="549275" cy="396875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800">
                <a:solidFill>
                  <a:srgbClr val="FFFFFF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4C3C8680-99B5-4598-B510-CBE0EDECA2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7456" y="4048919"/>
            <a:ext cx="236696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738" y="1646237"/>
            <a:ext cx="2438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bg2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5E56BD-EF7F-4C4F-8FEC-DD91E75443D6}" type="datetime1">
              <a:rPr lang="en-US"/>
              <a:pPr>
                <a:defRPr/>
              </a:pPr>
              <a:t>1/3/2012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4600" kern="1200" spc="-1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600">
          <a:solidFill>
            <a:schemeClr val="tx2"/>
          </a:solidFill>
          <a:latin typeface="Cambria" pitchFamily="18" charset="0"/>
        </a:defRPr>
      </a:lvl9pPr>
    </p:titleStyle>
    <p:bodyStyle>
      <a:lvl1pPr marL="342900" indent="-228600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Font typeface="Arial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28600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4888" indent="-228600" algn="l" rtl="0" eaLnBrk="0" fontAlgn="base" hangingPunct="0">
        <a:spcBef>
          <a:spcPct val="20000"/>
        </a:spcBef>
        <a:spcAft>
          <a:spcPct val="0"/>
        </a:spcAft>
        <a:buClr>
          <a:srgbClr val="D2CB6C"/>
        </a:buClr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279525" indent="-228600" algn="l" rtl="0" eaLnBrk="0" fontAlgn="base" hangingPunct="0">
        <a:spcBef>
          <a:spcPct val="20000"/>
        </a:spcBef>
        <a:spcAft>
          <a:spcPct val="0"/>
        </a:spcAft>
        <a:buClr>
          <a:srgbClr val="95A39D"/>
        </a:buClr>
        <a:buFont typeface="Arial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163" indent="-228600" algn="l" rtl="0" eaLnBrk="0" fontAlgn="base" hangingPunct="0">
        <a:spcBef>
          <a:spcPct val="20000"/>
        </a:spcBef>
        <a:spcAft>
          <a:spcPct val="0"/>
        </a:spcAft>
        <a:buClr>
          <a:srgbClr val="C89F5D"/>
        </a:buClr>
        <a:buFont typeface="Arial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emf"/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2" Type="http://schemas.openxmlformats.org/officeDocument/2006/relationships/image" Target="../media/image16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emf"/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emf"/><Relationship Id="rId2" Type="http://schemas.openxmlformats.org/officeDocument/2006/relationships/image" Target="../media/image27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emf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emf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2.emf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emf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emf"/><Relationship Id="rId2" Type="http://schemas.openxmlformats.org/officeDocument/2006/relationships/image" Target="../media/image38.emf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emf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524000"/>
            <a:ext cx="7848600" cy="1146175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800" dirty="0" smtClean="0"/>
              <a:t>Privacy of Location Trajectory</a:t>
            </a:r>
            <a:endParaRPr lang="en-US" sz="48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09600" y="3203574"/>
            <a:ext cx="6537325" cy="2892425"/>
          </a:xfrm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Chi-Yin Chow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Department of Computer Science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City University of Hong Kong</a:t>
            </a:r>
          </a:p>
          <a:p>
            <a:pPr eaLnBrk="1" fontAlgn="auto" hangingPunct="1">
              <a:spcAft>
                <a:spcPts val="0"/>
              </a:spcAft>
              <a:defRPr/>
            </a:pPr>
            <a:endParaRPr lang="en-US" dirty="0">
              <a:solidFill>
                <a:schemeClr val="tx2">
                  <a:lumMod val="50000"/>
                </a:schemeClr>
              </a:solidFill>
              <a:latin typeface="+mj-lt"/>
            </a:endParaRP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b="1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Mohamed F. Mokbel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Department of Computer Science and Engineering</a:t>
            </a:r>
          </a:p>
          <a:p>
            <a:pPr eaLnBrk="1" fontAlgn="auto" hangingPunct="1">
              <a:spcAft>
                <a:spcPts val="0"/>
              </a:spcAft>
              <a:defRPr/>
            </a:pPr>
            <a:r>
              <a:rPr lang="en-US" dirty="0">
                <a:solidFill>
                  <a:schemeClr val="tx2">
                    <a:lumMod val="50000"/>
                  </a:schemeClr>
                </a:solidFill>
                <a:latin typeface="+mj-lt"/>
              </a:rPr>
              <a:t>University of Minnesota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Two Kinds of Trajectory</a:t>
            </a:r>
            <a:endParaRPr lang="en-US" sz="4000" dirty="0"/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Real-time Trajectory  -- Continuous LBS</a:t>
            </a:r>
          </a:p>
          <a:p>
            <a:pPr lvl="1" eaLnBrk="1" hangingPunct="1"/>
            <a:r>
              <a:rPr lang="en-US" smtClean="0"/>
              <a:t>“Continuously inform me the traffic condition within 1 mile from my vehicle”</a:t>
            </a:r>
          </a:p>
          <a:p>
            <a:pPr lvl="1" eaLnBrk="1" hangingPunct="1"/>
            <a:r>
              <a:rPr lang="en-US" smtClean="0"/>
              <a:t>“Let me know my friends’ locations if they are within 2km from my location”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z="2800" smtClean="0"/>
              <a:t>Off-line Trajectory  -- Historical Trajectory</a:t>
            </a:r>
          </a:p>
          <a:p>
            <a:pPr lvl="1" eaLnBrk="1" hangingPunct="1"/>
            <a:r>
              <a:rPr lang="en-US" smtClean="0"/>
              <a:t>Publish trajectory data for public research </a:t>
            </a:r>
          </a:p>
          <a:p>
            <a:pPr lvl="1" eaLnBrk="1" hangingPunct="1"/>
            <a:r>
              <a:rPr lang="en-US" smtClean="0"/>
              <a:t>Answer spatio-temporal range queries</a:t>
            </a:r>
          </a:p>
          <a:p>
            <a:pPr eaLnBrk="1" hangingPunct="1"/>
            <a:endParaRPr lang="en-US" smtClean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34B0E9-E7AE-49F2-8087-0FB3EB35E680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Continuous Location-based Services vs. Trajectory Publication</a:t>
            </a:r>
            <a:endParaRPr lang="en-US" sz="4000" dirty="0"/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7620000" cy="4800600"/>
          </a:xfrm>
        </p:spPr>
        <p:txBody>
          <a:bodyPr/>
          <a:lstStyle/>
          <a:p>
            <a:pPr eaLnBrk="1" hangingPunct="1"/>
            <a:r>
              <a:rPr lang="en-US" sz="3200" dirty="0" smtClean="0"/>
              <a:t>Scalability Requirement</a:t>
            </a:r>
          </a:p>
          <a:p>
            <a:pPr lvl="1" eaLnBrk="1" hangingPunct="1"/>
            <a:r>
              <a:rPr lang="en-US" sz="2400" dirty="0" smtClean="0"/>
              <a:t>Continuous LBS: Real-time</a:t>
            </a:r>
          </a:p>
          <a:p>
            <a:pPr lvl="1" eaLnBrk="1" hangingPunct="1"/>
            <a:r>
              <a:rPr lang="en-US" sz="2400" dirty="0" smtClean="0"/>
              <a:t>Historical Trajectory: Off-line 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 smtClean="0"/>
              <a:t>Applicability of Global Optimization </a:t>
            </a:r>
          </a:p>
          <a:p>
            <a:pPr lvl="1" eaLnBrk="1" hangingPunct="1"/>
            <a:r>
              <a:rPr lang="en-US" sz="2400" dirty="0" smtClean="0"/>
              <a:t>Continuous LBS: Dynamic, Uncertain</a:t>
            </a:r>
          </a:p>
          <a:p>
            <a:pPr lvl="1" eaLnBrk="1" hangingPunct="1"/>
            <a:r>
              <a:rPr lang="en-US" sz="2400" dirty="0" smtClean="0"/>
              <a:t>Historical Trajectory: Static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5FEFAA0-1848-4FE5-934A-FB182239020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Outline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b="1" dirty="0"/>
              <a:t>Protecting Trajectory Privacy in Location-based </a:t>
            </a:r>
            <a:r>
              <a:rPr lang="en-US" sz="3200" b="1" dirty="0" smtClean="0"/>
              <a:t>Services</a:t>
            </a:r>
            <a:r>
              <a:rPr lang="en-US" sz="3200" dirty="0" smtClean="0"/>
              <a:t/>
            </a:r>
            <a:br>
              <a:rPr lang="en-US" sz="3200" dirty="0" smtClean="0"/>
            </a:br>
            <a:endParaRPr lang="en-US" sz="3200" dirty="0" smtClean="0"/>
          </a:p>
          <a:p>
            <a:pPr eaLnBrk="1" hangingPunct="1"/>
            <a:r>
              <a:rPr lang="en-US" sz="3200" dirty="0"/>
              <a:t>Protecting Privacy in Trajectory </a:t>
            </a:r>
            <a:r>
              <a:rPr lang="en-US" sz="3200" dirty="0" smtClean="0"/>
              <a:t>Publication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 smtClean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1812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Protecting Trajectory Privacy in LBS</a:t>
            </a:r>
            <a:endParaRPr lang="en-US" sz="4000" dirty="0"/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Category-I LBS</a:t>
            </a:r>
            <a:r>
              <a:rPr lang="en-US" smtClean="0"/>
              <a:t>: Require consistent user identities.</a:t>
            </a:r>
          </a:p>
          <a:p>
            <a:pPr lvl="1" eaLnBrk="1" hangingPunct="1"/>
            <a:r>
              <a:rPr lang="en-US" smtClean="0"/>
              <a:t>“Let me know my friends’ locations if they are within 2km from my location”</a:t>
            </a:r>
          </a:p>
          <a:p>
            <a:pPr eaLnBrk="1" hangingPunct="1"/>
            <a:r>
              <a:rPr lang="en-US" b="1" smtClean="0">
                <a:latin typeface="Times New Roman" pitchFamily="18" charset="0"/>
                <a:cs typeface="Times New Roman" pitchFamily="18" charset="0"/>
              </a:rPr>
              <a:t>Category-II LBS</a:t>
            </a:r>
            <a:r>
              <a:rPr lang="en-US" smtClean="0"/>
              <a:t>: Do not require consistent user identities. </a:t>
            </a:r>
          </a:p>
          <a:p>
            <a:pPr lvl="1" eaLnBrk="1" hangingPunct="1"/>
            <a:r>
              <a:rPr lang="en-US" smtClean="0"/>
              <a:t>“Send e-coupons to users within 1km from my coffee shop”</a:t>
            </a:r>
          </a:p>
          <a:p>
            <a:pPr eaLnBrk="1" hangingPunct="1"/>
            <a:endParaRPr lang="en-US" smtClean="0"/>
          </a:p>
        </p:txBody>
      </p:sp>
      <p:pic>
        <p:nvPicPr>
          <p:cNvPr id="1331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3476625"/>
            <a:ext cx="8105775" cy="2924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E5288BE-B1A4-4ACC-B71C-63F7F89D0717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/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29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01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Spatial  Cloaking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Main Idea: Blur </a:t>
            </a:r>
            <a:r>
              <a:rPr lang="en-US" sz="2400" dirty="0"/>
              <a:t>user’s location into cloaked </a:t>
            </a:r>
            <a:r>
              <a:rPr lang="en-US" sz="2400" dirty="0" smtClean="0"/>
              <a:t>region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i="1" dirty="0" smtClean="0"/>
              <a:t>k</a:t>
            </a:r>
            <a:r>
              <a:rPr lang="en-US" sz="2200" dirty="0" smtClean="0"/>
              <a:t>-anonymity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sz="2200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Challenge: From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snapshot location </a:t>
            </a:r>
            <a:r>
              <a:rPr lang="en-US" dirty="0" smtClean="0"/>
              <a:t>to </a:t>
            </a:r>
            <a:r>
              <a:rPr lang="en-US" b="1" dirty="0" smtClean="0">
                <a:solidFill>
                  <a:schemeClr val="accent5">
                    <a:lumMod val="75000"/>
                  </a:schemeClr>
                </a:solidFill>
              </a:rPr>
              <a:t>continuous trajectory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Trajectory </a:t>
            </a:r>
            <a:r>
              <a:rPr lang="en-US" dirty="0"/>
              <a:t>tracing </a:t>
            </a:r>
            <a:r>
              <a:rPr lang="en-US" dirty="0" smtClean="0"/>
              <a:t>attack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/>
              <a:t>Anonymity-set </a:t>
            </a:r>
            <a:r>
              <a:rPr lang="en-US" dirty="0" smtClean="0"/>
              <a:t>tracing attack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Support consistent user identity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050EED1-AF31-443A-9437-8620B3BE97D3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Trajectory  Tracing  Attack (1/2)</a:t>
            </a:r>
            <a:endParaRPr lang="en-US" sz="4000" dirty="0"/>
          </a:p>
        </p:txBody>
      </p:sp>
      <p:sp>
        <p:nvSpPr>
          <p:cNvPr id="16387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z="1800" smtClean="0"/>
              <a:t>Suppose </a:t>
            </a:r>
            <a:r>
              <a:rPr lang="en-US" sz="1800" i="1" smtClean="0"/>
              <a:t>R</a:t>
            </a:r>
            <a:r>
              <a:rPr lang="en-US" sz="1800" i="1" baseline="-25000" smtClean="0"/>
              <a:t>1</a:t>
            </a:r>
            <a:r>
              <a:rPr lang="en-US" sz="1800" smtClean="0"/>
              <a:t> and </a:t>
            </a:r>
            <a:r>
              <a:rPr lang="en-US" sz="1800" i="1" smtClean="0"/>
              <a:t>R</a:t>
            </a:r>
            <a:r>
              <a:rPr lang="en-US" sz="1800" i="1" baseline="-25000" smtClean="0"/>
              <a:t>2</a:t>
            </a:r>
            <a:r>
              <a:rPr lang="en-US" sz="1800" smtClean="0"/>
              <a:t> are two cloaked regions for user </a:t>
            </a:r>
            <a:r>
              <a:rPr lang="en-US" sz="1800" i="1" smtClean="0"/>
              <a:t>U</a:t>
            </a:r>
            <a:r>
              <a:rPr lang="en-US" sz="1800" smtClean="0"/>
              <a:t> at </a:t>
            </a:r>
            <a:r>
              <a:rPr lang="en-US" sz="1800" i="1" smtClean="0"/>
              <a:t>t</a:t>
            </a:r>
            <a:r>
              <a:rPr lang="en-US" sz="1800" i="1" baseline="-25000" smtClean="0"/>
              <a:t>1</a:t>
            </a:r>
            <a:r>
              <a:rPr lang="en-US" sz="1800" smtClean="0"/>
              <a:t> and </a:t>
            </a:r>
            <a:r>
              <a:rPr lang="en-US" sz="1800" i="1" smtClean="0"/>
              <a:t>t</a:t>
            </a:r>
            <a:r>
              <a:rPr lang="en-US" sz="1800" i="1" baseline="-25000" smtClean="0"/>
              <a:t>2</a:t>
            </a:r>
            <a:r>
              <a:rPr lang="en-US" sz="1800" smtClean="0"/>
              <a:t>, respectively. </a:t>
            </a:r>
          </a:p>
          <a:p>
            <a:pPr marL="114300" indent="0" eaLnBrk="1" hangingPunct="1">
              <a:buFont typeface="Arial" charset="0"/>
              <a:buNone/>
            </a:pPr>
            <a:r>
              <a:rPr lang="en-US" sz="1800" smtClean="0"/>
              <a:t> </a:t>
            </a:r>
          </a:p>
        </p:txBody>
      </p:sp>
      <p:pic>
        <p:nvPicPr>
          <p:cNvPr id="16388" name="Picture 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703513"/>
            <a:ext cx="3505200" cy="2706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7400" y="2700338"/>
            <a:ext cx="3556000" cy="2746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585788" y="1981200"/>
            <a:ext cx="4443412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/>
              <a:t>Suppose attacker knows </a:t>
            </a:r>
            <a:r>
              <a:rPr lang="en-US" i="1"/>
              <a:t>U</a:t>
            </a:r>
            <a:r>
              <a:rPr lang="en-US"/>
              <a:t>’s maximum speed.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0751CFA-8F91-48EE-A13C-A7BF21F2F6E0}" type="slidenum">
              <a:rPr lang="en-US" smtClean="0"/>
              <a:pPr>
                <a:defRPr/>
              </a:pPr>
              <a:t>16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Trajectory  Tracing  Attack (2/2)</a:t>
            </a:r>
            <a:endParaRPr lang="en-US" sz="4000" dirty="0"/>
          </a:p>
        </p:txBody>
      </p:sp>
      <p:sp>
        <p:nvSpPr>
          <p:cNvPr id="174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mtClean="0"/>
              <a:t>Attacker could infer which user is </a:t>
            </a:r>
            <a:r>
              <a:rPr lang="en-US" i="1" smtClean="0"/>
              <a:t>U</a:t>
            </a:r>
            <a:r>
              <a:rPr lang="en-US" smtClean="0"/>
              <a:t>! (Here it is C)</a:t>
            </a:r>
          </a:p>
        </p:txBody>
      </p:sp>
      <p:pic>
        <p:nvPicPr>
          <p:cNvPr id="1741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2254250"/>
            <a:ext cx="4581525" cy="35369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A0A2E8-5D86-4CFA-A3B4-79176A5671A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Trajectory  Tracing  Attack: Solution</a:t>
            </a:r>
            <a:endParaRPr lang="en-US" sz="4000" dirty="0"/>
          </a:p>
        </p:txBody>
      </p:sp>
      <p:pic>
        <p:nvPicPr>
          <p:cNvPr id="1843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" y="1993900"/>
            <a:ext cx="3733800" cy="2882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436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1933575"/>
            <a:ext cx="3581400" cy="2943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437" name="TextBox 4"/>
          <p:cNvSpPr txBox="1">
            <a:spLocks noChangeArrowheads="1"/>
          </p:cNvSpPr>
          <p:nvPr/>
        </p:nvSpPr>
        <p:spPr bwMode="auto">
          <a:xfrm>
            <a:off x="1371600" y="5029200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Patching Technique</a:t>
            </a:r>
          </a:p>
        </p:txBody>
      </p:sp>
      <p:sp>
        <p:nvSpPr>
          <p:cNvPr id="18438" name="TextBox 7"/>
          <p:cNvSpPr txBox="1">
            <a:spLocks noChangeArrowheads="1"/>
          </p:cNvSpPr>
          <p:nvPr/>
        </p:nvSpPr>
        <p:spPr bwMode="auto">
          <a:xfrm>
            <a:off x="5410200" y="5040313"/>
            <a:ext cx="22860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Delaying Technique</a:t>
            </a:r>
          </a:p>
        </p:txBody>
      </p:sp>
      <p:sp>
        <p:nvSpPr>
          <p:cNvPr id="18439" name="TextBox 2"/>
          <p:cNvSpPr txBox="1">
            <a:spLocks noChangeArrowheads="1"/>
          </p:cNvSpPr>
          <p:nvPr/>
        </p:nvSpPr>
        <p:spPr bwMode="auto">
          <a:xfrm>
            <a:off x="5257800" y="5878513"/>
            <a:ext cx="26289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(Cheng et al., PETS’06)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554A7CD-A62A-4DA5-8D41-6CFA9AA45470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Anonymity-set  </a:t>
            </a:r>
            <a:r>
              <a:rPr lang="en-US" sz="4000" dirty="0"/>
              <a:t>Tracing  Attack</a:t>
            </a:r>
          </a:p>
        </p:txBody>
      </p:sp>
      <p:sp>
        <p:nvSpPr>
          <p:cNvPr id="19459" name="Content Placeholder 2"/>
          <p:cNvSpPr>
            <a:spLocks noGrp="1"/>
          </p:cNvSpPr>
          <p:nvPr>
            <p:ph idx="1"/>
          </p:nvPr>
        </p:nvSpPr>
        <p:spPr>
          <a:xfrm>
            <a:off x="1600200" y="5410200"/>
            <a:ext cx="1543050" cy="4572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mtClean="0"/>
              <a:t>At time </a:t>
            </a:r>
            <a:r>
              <a:rPr lang="en-US" i="1" smtClean="0"/>
              <a:t>t</a:t>
            </a:r>
            <a:r>
              <a:rPr lang="en-US" i="1" baseline="-25000" smtClean="0"/>
              <a:t>1</a:t>
            </a:r>
          </a:p>
        </p:txBody>
      </p:sp>
      <p:pic>
        <p:nvPicPr>
          <p:cNvPr id="194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1524000"/>
            <a:ext cx="3606800" cy="3886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9461" name="Content Placeholder 2"/>
          <p:cNvSpPr txBox="1">
            <a:spLocks/>
          </p:cNvSpPr>
          <p:nvPr/>
        </p:nvSpPr>
        <p:spPr bwMode="auto">
          <a:xfrm>
            <a:off x="5486400" y="5410200"/>
            <a:ext cx="15430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1143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Arial" charset="0"/>
              <a:buNone/>
            </a:pPr>
            <a:r>
              <a:rPr lang="en-US" sz="2200"/>
              <a:t>At time </a:t>
            </a:r>
            <a:r>
              <a:rPr lang="en-US" sz="2200" i="1"/>
              <a:t>t</a:t>
            </a:r>
            <a:r>
              <a:rPr lang="en-US" sz="2200" i="1" baseline="-25000"/>
              <a:t>2</a:t>
            </a:r>
          </a:p>
        </p:txBody>
      </p:sp>
      <p:pic>
        <p:nvPicPr>
          <p:cNvPr id="1946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6600" y="1687513"/>
            <a:ext cx="3454400" cy="3722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ACC4F90-36F4-4E44-AE3B-E2C35C5DEBAB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Outline</a:t>
            </a:r>
            <a:endParaRPr lang="en-US" sz="4000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b="1" dirty="0" smtClean="0"/>
              <a:t>Introduction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/>
              <a:t>Protecting Trajectory Privacy in Location-based </a:t>
            </a:r>
            <a:r>
              <a:rPr lang="en-US" sz="3200" dirty="0" smtClean="0"/>
              <a:t>Services</a:t>
            </a:r>
            <a:br>
              <a:rPr lang="en-US" sz="3200" dirty="0" smtClean="0"/>
            </a:br>
            <a:endParaRPr lang="en-US" sz="3200" dirty="0" smtClean="0"/>
          </a:p>
          <a:p>
            <a:pPr eaLnBrk="1" hangingPunct="1"/>
            <a:r>
              <a:rPr lang="en-US" sz="3200" dirty="0"/>
              <a:t>Protecting Privacy in Trajectory </a:t>
            </a:r>
            <a:r>
              <a:rPr lang="en-US" sz="3200" dirty="0" smtClean="0"/>
              <a:t>Publication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 smtClean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Anonymity-set  </a:t>
            </a:r>
            <a:r>
              <a:rPr lang="en-US" sz="4000" dirty="0"/>
              <a:t>Tracing  </a:t>
            </a:r>
            <a:r>
              <a:rPr lang="en-US" sz="4000" dirty="0" smtClean="0"/>
              <a:t>Attack: Solution</a:t>
            </a:r>
            <a:endParaRPr lang="en-US" sz="4000" dirty="0"/>
          </a:p>
        </p:txBody>
      </p:sp>
      <p:sp>
        <p:nvSpPr>
          <p:cNvPr id="204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 smtClean="0"/>
              <a:t>Solution 1: Group-based </a:t>
            </a:r>
            <a:r>
              <a:rPr lang="en-US" sz="3200" dirty="0" smtClean="0"/>
              <a:t>Approach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 smtClean="0"/>
              <a:t>Solution 2: Distortion-based </a:t>
            </a:r>
            <a:r>
              <a:rPr lang="en-US" sz="3200" dirty="0" smtClean="0"/>
              <a:t>Approach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 smtClean="0"/>
              <a:t>Solution 3: Prediction-based </a:t>
            </a:r>
            <a:r>
              <a:rPr lang="en-US" sz="3200" dirty="0" smtClean="0"/>
              <a:t>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DB17B9D-D326-4200-BDCA-D3EA6D551AD8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Solution 1: Group-based  Approach</a:t>
            </a:r>
            <a:endParaRPr lang="en-US" sz="4000" dirty="0"/>
          </a:p>
        </p:txBody>
      </p:sp>
      <p:pic>
        <p:nvPicPr>
          <p:cNvPr id="21507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533400" y="1806575"/>
            <a:ext cx="2209800" cy="2392363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29000" y="1752600"/>
            <a:ext cx="2311400" cy="2490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50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600" y="2017713"/>
            <a:ext cx="2057400" cy="2216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1510" name="TextBox 5"/>
          <p:cNvSpPr txBox="1">
            <a:spLocks noChangeArrowheads="1"/>
          </p:cNvSpPr>
          <p:nvPr/>
        </p:nvSpPr>
        <p:spPr bwMode="auto">
          <a:xfrm>
            <a:off x="1066800" y="4243388"/>
            <a:ext cx="13716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1</a:t>
            </a:r>
          </a:p>
        </p:txBody>
      </p:sp>
      <p:sp>
        <p:nvSpPr>
          <p:cNvPr id="21511" name="TextBox 11"/>
          <p:cNvSpPr txBox="1">
            <a:spLocks noChangeArrowheads="1"/>
          </p:cNvSpPr>
          <p:nvPr/>
        </p:nvSpPr>
        <p:spPr bwMode="auto">
          <a:xfrm>
            <a:off x="3962400" y="4264025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2</a:t>
            </a:r>
          </a:p>
        </p:txBody>
      </p:sp>
      <p:sp>
        <p:nvSpPr>
          <p:cNvPr id="21512" name="TextBox 12"/>
          <p:cNvSpPr txBox="1">
            <a:spLocks noChangeArrowheads="1"/>
          </p:cNvSpPr>
          <p:nvPr/>
        </p:nvSpPr>
        <p:spPr bwMode="auto">
          <a:xfrm>
            <a:off x="6667500" y="4264025"/>
            <a:ext cx="1371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3</a:t>
            </a:r>
          </a:p>
        </p:txBody>
      </p:sp>
      <p:sp>
        <p:nvSpPr>
          <p:cNvPr id="21513" name="Content Placeholder 2"/>
          <p:cNvSpPr txBox="1">
            <a:spLocks/>
          </p:cNvSpPr>
          <p:nvPr/>
        </p:nvSpPr>
        <p:spPr bwMode="auto">
          <a:xfrm>
            <a:off x="457200" y="4876800"/>
            <a:ext cx="7620000" cy="152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639763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r>
              <a:rPr lang="en-US"/>
              <a:t>Group members are fixed</a:t>
            </a:r>
          </a:p>
          <a:p>
            <a:pPr lvl="1" eaLnBrk="1" hangingPunct="1">
              <a:spcBef>
                <a:spcPct val="20000"/>
              </a:spcBef>
              <a:buClr>
                <a:schemeClr val="accent2"/>
              </a:buClr>
              <a:buFont typeface="Arial" charset="0"/>
              <a:buChar char="•"/>
            </a:pPr>
            <a:r>
              <a:rPr lang="en-US" sz="1600"/>
              <a:t>All members need to report their locations to the anonymizer server periodically</a:t>
            </a:r>
          </a:p>
          <a:p>
            <a:pPr eaLnBrk="1" hangingPunct="1">
              <a:spcBef>
                <a:spcPct val="20000"/>
              </a:spcBef>
              <a:buClr>
                <a:schemeClr val="accent1"/>
              </a:buClr>
              <a:buFont typeface="Arial" charset="0"/>
              <a:buChar char="•"/>
            </a:pPr>
            <a:endParaRPr lang="en-US"/>
          </a:p>
        </p:txBody>
      </p:sp>
      <p:sp>
        <p:nvSpPr>
          <p:cNvPr id="21514" name="TextBox 9"/>
          <p:cNvSpPr txBox="1">
            <a:spLocks noChangeArrowheads="1"/>
          </p:cNvSpPr>
          <p:nvPr/>
        </p:nvSpPr>
        <p:spPr bwMode="auto">
          <a:xfrm>
            <a:off x="5257800" y="5791200"/>
            <a:ext cx="262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(Chow et al., SSTD’07)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746871F-830F-404D-B021-08D53E36E328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0772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Solution </a:t>
            </a:r>
            <a:r>
              <a:rPr lang="en-US" sz="4000" dirty="0" smtClean="0"/>
              <a:t>2: Distortion-based  Approach</a:t>
            </a:r>
            <a:endParaRPr lang="en-US" sz="4000" dirty="0"/>
          </a:p>
        </p:txBody>
      </p:sp>
      <p:sp>
        <p:nvSpPr>
          <p:cNvPr id="22531" name="Content Placeholder 2"/>
          <p:cNvSpPr>
            <a:spLocks noGrp="1"/>
          </p:cNvSpPr>
          <p:nvPr>
            <p:ph idx="1"/>
          </p:nvPr>
        </p:nvSpPr>
        <p:spPr>
          <a:xfrm>
            <a:off x="457200" y="4800600"/>
            <a:ext cx="7620000" cy="1905000"/>
          </a:xfrm>
        </p:spPr>
        <p:txBody>
          <a:bodyPr/>
          <a:lstStyle/>
          <a:p>
            <a:pPr eaLnBrk="1" hangingPunct="1"/>
            <a:r>
              <a:rPr lang="en-US" sz="2000" smtClean="0"/>
              <a:t>Do not need other members to report their locations periodically</a:t>
            </a:r>
          </a:p>
          <a:p>
            <a:pPr lvl="1" eaLnBrk="1" hangingPunct="1"/>
            <a:r>
              <a:rPr lang="en-US" sz="1800" smtClean="0"/>
              <a:t>Use their initial directions and velocities to calculate distortion regions</a:t>
            </a:r>
          </a:p>
          <a:p>
            <a:pPr lvl="1" eaLnBrk="1" hangingPunct="1"/>
            <a:r>
              <a:rPr lang="en-US" sz="1800" smtClean="0"/>
              <a:t>Use distortion regions as new cloaked regions</a:t>
            </a:r>
          </a:p>
        </p:txBody>
      </p:sp>
      <p:pic>
        <p:nvPicPr>
          <p:cNvPr id="2253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600200"/>
            <a:ext cx="3425825" cy="27892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533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3400" y="1752600"/>
            <a:ext cx="3581400" cy="2671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534" name="TextBox 6"/>
          <p:cNvSpPr txBox="1">
            <a:spLocks noChangeArrowheads="1"/>
          </p:cNvSpPr>
          <p:nvPr/>
        </p:nvSpPr>
        <p:spPr bwMode="auto">
          <a:xfrm>
            <a:off x="1828800" y="433546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1</a:t>
            </a:r>
          </a:p>
        </p:txBody>
      </p:sp>
      <p:sp>
        <p:nvSpPr>
          <p:cNvPr id="22535" name="TextBox 7"/>
          <p:cNvSpPr txBox="1">
            <a:spLocks noChangeArrowheads="1"/>
          </p:cNvSpPr>
          <p:nvPr/>
        </p:nvSpPr>
        <p:spPr bwMode="auto">
          <a:xfrm>
            <a:off x="5448300" y="4335463"/>
            <a:ext cx="13716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At time </a:t>
            </a:r>
            <a:r>
              <a:rPr lang="en-US" i="1"/>
              <a:t>t</a:t>
            </a:r>
            <a:r>
              <a:rPr lang="en-US" i="1" baseline="-25000"/>
              <a:t>i</a:t>
            </a:r>
          </a:p>
        </p:txBody>
      </p:sp>
      <p:sp>
        <p:nvSpPr>
          <p:cNvPr id="22536" name="TextBox 8"/>
          <p:cNvSpPr txBox="1">
            <a:spLocks noChangeArrowheads="1"/>
          </p:cNvSpPr>
          <p:nvPr/>
        </p:nvSpPr>
        <p:spPr bwMode="auto">
          <a:xfrm>
            <a:off x="5257800" y="6096000"/>
            <a:ext cx="262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(Pan et al., SIGSPATIAL’09)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931D699-466E-4289-B16A-CBCF76113F2D}" type="slidenum">
              <a:rPr lang="en-US" smtClean="0"/>
              <a:pPr>
                <a:defRPr/>
              </a:pPr>
              <a:t>22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Solution 3: Prediction-based  Approach</a:t>
            </a:r>
            <a:endParaRPr lang="en-US" sz="4000" dirty="0"/>
          </a:p>
        </p:txBody>
      </p:sp>
      <p:sp>
        <p:nvSpPr>
          <p:cNvPr id="2355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Predict user’s trajectory</a:t>
            </a:r>
          </a:p>
          <a:p>
            <a:pPr eaLnBrk="1" hangingPunct="1"/>
            <a:r>
              <a:rPr lang="en-US" smtClean="0"/>
              <a:t>Cloak it with other users’ historical trajectories</a:t>
            </a:r>
          </a:p>
        </p:txBody>
      </p:sp>
      <p:pic>
        <p:nvPicPr>
          <p:cNvPr id="235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749550"/>
            <a:ext cx="6248400" cy="254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5257800" y="5791200"/>
            <a:ext cx="2628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(Xu et al., INFOCOM’08)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624D684-EDA8-4AA9-8DCA-DD2514D9DDC8}" type="slidenum">
              <a:rPr lang="en-US" smtClean="0"/>
              <a:pPr>
                <a:defRPr/>
              </a:pPr>
              <a:t>23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5784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Mix-Zones (1/2)</a:t>
            </a:r>
            <a:endParaRPr lang="en-US" sz="4000" dirty="0"/>
          </a:p>
        </p:txBody>
      </p:sp>
      <p:sp>
        <p:nvSpPr>
          <p:cNvPr id="2560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Main Idea: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smtClean="0"/>
              <a:t>Users change pseudonyms when entering mix-zones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smtClean="0"/>
              <a:t>Do not reveal their location when they are in mix-zones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i="1" smtClean="0"/>
              <a:t>k</a:t>
            </a:r>
            <a:r>
              <a:rPr lang="en-US" sz="2200" smtClean="0"/>
              <a:t>-anonymity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 sz="2200" smtClean="0"/>
          </a:p>
          <a:p>
            <a:pPr eaLnBrk="1" hangingPunct="1"/>
            <a:r>
              <a:rPr lang="en-US" smtClean="0"/>
              <a:t>Not support consistent user identity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DED609D-7E41-40C6-A863-8168EEE3ADE8}" type="slidenum">
              <a:rPr lang="en-US" smtClean="0"/>
              <a:pPr>
                <a:defRPr/>
              </a:pPr>
              <a:t>25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Mix-Zones (2/2)</a:t>
            </a:r>
            <a:endParaRPr lang="en-US" sz="4000" dirty="0"/>
          </a:p>
        </p:txBody>
      </p:sp>
      <p:sp>
        <p:nvSpPr>
          <p:cNvPr id="26627" name="Content Placeholder 2"/>
          <p:cNvSpPr>
            <a:spLocks noGrp="1"/>
          </p:cNvSpPr>
          <p:nvPr>
            <p:ph idx="1"/>
          </p:nvPr>
        </p:nvSpPr>
        <p:spPr>
          <a:xfrm>
            <a:off x="457200" y="4648200"/>
            <a:ext cx="7620000" cy="1752600"/>
          </a:xfrm>
        </p:spPr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mtClean="0"/>
              <a:t>Ensuring </a:t>
            </a:r>
            <a:r>
              <a:rPr lang="en-US" i="1" smtClean="0"/>
              <a:t>k</a:t>
            </a:r>
            <a:r>
              <a:rPr lang="en-US" smtClean="0"/>
              <a:t>-anonymity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At least k users in mix-zone at a certain time point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Each user spends a completely random duration of time in the mix-zone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Each user is equally likely to exit in any exit points no matter entering through any entry points</a:t>
            </a:r>
          </a:p>
        </p:txBody>
      </p:sp>
      <p:pic>
        <p:nvPicPr>
          <p:cNvPr id="2662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8200" y="1295400"/>
            <a:ext cx="3835400" cy="324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6629" name="TextBox 4"/>
          <p:cNvSpPr txBox="1">
            <a:spLocks noChangeArrowheads="1"/>
          </p:cNvSpPr>
          <p:nvPr/>
        </p:nvSpPr>
        <p:spPr bwMode="auto">
          <a:xfrm>
            <a:off x="5029200" y="696913"/>
            <a:ext cx="285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(Freudiger et al., PETS’09)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A58E6B-EAFB-40D9-8E0A-3064FA112B14}" type="slidenum">
              <a:rPr lang="en-US" smtClean="0"/>
              <a:pPr>
                <a:defRPr/>
              </a:pPr>
              <a:t>26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Vehicular Mix-Zones (1/2)</a:t>
            </a:r>
            <a:endParaRPr lang="en-US" sz="4000" dirty="0"/>
          </a:p>
        </p:txBody>
      </p:sp>
      <p:sp>
        <p:nvSpPr>
          <p:cNvPr id="276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Mix-zone designed for Euclidean space not secure enough when it comes to vehicle movements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Physical roads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Vehicle directions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Speed limits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Traffic conditions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Road conditions</a:t>
            </a:r>
          </a:p>
        </p:txBody>
      </p:sp>
      <p:pic>
        <p:nvPicPr>
          <p:cNvPr id="276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2655888"/>
            <a:ext cx="4572000" cy="35163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8FF4FB1-E937-4C6F-B6C4-2086C005462E}" type="slidenum">
              <a:rPr lang="en-US" smtClean="0"/>
              <a:pPr>
                <a:defRPr/>
              </a:pPr>
              <a:t>27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Vehicular Mix-Zones (2/2)</a:t>
            </a:r>
            <a:endParaRPr lang="en-US" sz="4000" dirty="0"/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mtClean="0"/>
              <a:t>Adaptive mix-zones: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Road intersection, together with outgoing road segments</a:t>
            </a:r>
          </a:p>
        </p:txBody>
      </p:sp>
      <p:pic>
        <p:nvPicPr>
          <p:cNvPr id="2867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6900" y="2514600"/>
            <a:ext cx="4762500" cy="3571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677" name="TextBox 4"/>
          <p:cNvSpPr txBox="1">
            <a:spLocks noChangeArrowheads="1"/>
          </p:cNvSpPr>
          <p:nvPr/>
        </p:nvSpPr>
        <p:spPr bwMode="auto">
          <a:xfrm>
            <a:off x="5200650" y="6324600"/>
            <a:ext cx="2857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Palanisamy</a:t>
            </a:r>
            <a:r>
              <a:rPr lang="en-US" dirty="0"/>
              <a:t> et al., ICDE’11)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CA71C70-0176-4E96-A3EC-F2864505914C}" type="slidenum">
              <a:rPr lang="en-US" smtClean="0"/>
              <a:pPr>
                <a:defRPr/>
              </a:pPr>
              <a:t>28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8043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Data </a:t>
            </a:r>
            <a:r>
              <a:rPr lang="en-US" sz="4400" dirty="0" smtClean="0"/>
              <a:t>Privacy</a:t>
            </a:r>
            <a:endParaRPr lang="en-US" sz="4400" dirty="0"/>
          </a:p>
        </p:txBody>
      </p:sp>
      <p:sp>
        <p:nvSpPr>
          <p:cNvPr id="40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400" smtClean="0"/>
              <a:t>Example: Hospitals want to publish medical records for public health research</a:t>
            </a:r>
          </a:p>
          <a:p>
            <a:pPr lvl="1" eaLnBrk="1" hangingPunct="1"/>
            <a:r>
              <a:rPr lang="en-US" smtClean="0"/>
              <a:t>Contain personal sensitive information</a:t>
            </a:r>
          </a:p>
          <a:p>
            <a:pPr lvl="1" eaLnBrk="1" hangingPunct="1"/>
            <a:r>
              <a:rPr lang="en-US" smtClean="0"/>
              <a:t>Natural way: remove known identifiers  (</a:t>
            </a:r>
            <a:r>
              <a:rPr lang="en-US" smtClean="0">
                <a:solidFill>
                  <a:srgbClr val="FF0000"/>
                </a:solidFill>
              </a:rPr>
              <a:t>de-identify</a:t>
            </a:r>
            <a:r>
              <a:rPr lang="en-US" smtClean="0"/>
              <a:t>)</a:t>
            </a: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6400" y="3363913"/>
            <a:ext cx="4953000" cy="2808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C0B51BA-57D8-4E62-9364-7B9F147CFC6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Path Confusion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Goal: Avoid linking consecutive location samples to individual vehicles </a:t>
            </a:r>
          </a:p>
          <a:p>
            <a:pPr marL="114300" lvl="1" indent="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/>
            </a:pPr>
            <a:endParaRPr lang="en-US" sz="2400" dirty="0" smtClean="0"/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Main Idea: A central server controls the release of location data to satisfy “</a:t>
            </a:r>
            <a:r>
              <a:rPr lang="en-US" sz="2400" i="1" dirty="0" smtClean="0"/>
              <a:t>time-to-confusion</a:t>
            </a:r>
            <a:r>
              <a:rPr lang="en-US" sz="2400" dirty="0" smtClean="0"/>
              <a:t>”</a:t>
            </a:r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Not support consistent user identity</a:t>
            </a:r>
            <a:endParaRPr lang="en-US" dirty="0"/>
          </a:p>
        </p:txBody>
      </p:sp>
      <p:sp>
        <p:nvSpPr>
          <p:cNvPr id="30724" name="TextBox 3"/>
          <p:cNvSpPr txBox="1">
            <a:spLocks noChangeArrowheads="1"/>
          </p:cNvSpPr>
          <p:nvPr/>
        </p:nvSpPr>
        <p:spPr bwMode="auto">
          <a:xfrm>
            <a:off x="4876800" y="5791200"/>
            <a:ext cx="3009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(Gruteser et al., MobiSys’03)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1759F56-641F-470A-BD45-E20944DD85F9}" type="slidenum">
              <a:rPr lang="en-US" smtClean="0"/>
              <a:pPr>
                <a:defRPr/>
              </a:pPr>
              <a:t>30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Path Confusion with Mobility Prediction and Data Caching</a:t>
            </a:r>
            <a:endParaRPr lang="en-US" sz="4000" dirty="0"/>
          </a:p>
        </p:txBody>
      </p:sp>
      <p:sp>
        <p:nvSpPr>
          <p:cNvPr id="317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Main Idea: The location anonymizer predicts vehicular movement paths, pre-fetches the spatial data on predicted paths, stores the data in a cache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Service provider can only see queries for a series of interweaving paths</a:t>
            </a:r>
          </a:p>
        </p:txBody>
      </p:sp>
      <p:pic>
        <p:nvPicPr>
          <p:cNvPr id="3174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402013"/>
            <a:ext cx="3352800" cy="2312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174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5175" y="3657600"/>
            <a:ext cx="35020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1750" name="TextBox 5"/>
          <p:cNvSpPr txBox="1">
            <a:spLocks noChangeArrowheads="1"/>
          </p:cNvSpPr>
          <p:nvPr/>
        </p:nvSpPr>
        <p:spPr bwMode="auto">
          <a:xfrm>
            <a:off x="4765675" y="6096000"/>
            <a:ext cx="33115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Meyerowitz</a:t>
            </a:r>
            <a:r>
              <a:rPr lang="en-US" dirty="0"/>
              <a:t> et al., MobiCom’09)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4EC820-69BB-42FA-B326-B88DED2E4516}" type="slidenum">
              <a:rPr lang="en-US" smtClean="0"/>
              <a:pPr>
                <a:defRPr/>
              </a:pPr>
              <a:t>31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73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Euler Histogram-based on Short IDs (EHSID)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 fontScale="92500" lnSpcReduction="10000"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Goal: Privacy-aware Traffic Monitoring </a:t>
            </a:r>
            <a:r>
              <a:rPr lang="en-US" dirty="0" smtClean="0"/>
              <a:t>(answering aggregate queries of a given region)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 smtClean="0"/>
              <a:t>ID-based query (count of unique vehicles) (need ID?)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 smtClean="0"/>
              <a:t>Entry-based query (count of entries)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sz="2200" dirty="0" smtClean="0"/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Short ID: Partial ID information about objects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 smtClean="0"/>
              <a:t>Full ID: 1 1 0 1 1 1 0 1 1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 smtClean="0"/>
              <a:t>Bit Pattern: 1, 3, 4, 7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200" dirty="0" smtClean="0"/>
              <a:t>Short ID: 1 0 1 0</a:t>
            </a:r>
          </a:p>
          <a:p>
            <a:pPr marL="114300" lvl="1" indent="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/>
            </a:pPr>
            <a:endParaRPr lang="en-US" sz="2400" dirty="0" smtClean="0"/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Euler Histogram: Answer aggregate queries</a:t>
            </a:r>
            <a:endParaRPr lang="en-US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dirty="0" smtClean="0"/>
              <a:t>Not support consistent user identity</a:t>
            </a:r>
            <a:endParaRPr lang="en-US" dirty="0"/>
          </a:p>
        </p:txBody>
      </p:sp>
      <p:sp>
        <p:nvSpPr>
          <p:cNvPr id="33796" name="TextBox 4"/>
          <p:cNvSpPr txBox="1">
            <a:spLocks noChangeArrowheads="1"/>
          </p:cNvSpPr>
          <p:nvPr/>
        </p:nvSpPr>
        <p:spPr bwMode="auto">
          <a:xfrm>
            <a:off x="5105400" y="5943600"/>
            <a:ext cx="3009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Xie</a:t>
            </a:r>
            <a:r>
              <a:rPr lang="en-US" dirty="0"/>
              <a:t> et al., IEEE Trans. ITS’10)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B634A5-B8EC-400C-84D4-BE4221835D50}" type="slidenum">
              <a:rPr lang="en-US" smtClean="0"/>
              <a:pPr>
                <a:defRPr/>
              </a:pPr>
              <a:t>33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Euler Histogram</a:t>
            </a:r>
            <a:endParaRPr lang="en-US" sz="4000" dirty="0"/>
          </a:p>
        </p:txBody>
      </p:sp>
      <p:sp>
        <p:nvSpPr>
          <p:cNvPr id="348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r>
              <a:rPr lang="en-US" smtClean="0"/>
              <a:t>Use an Euler histogram to count distinct rectangles in a query region </a:t>
            </a:r>
            <a:r>
              <a:rPr lang="en-US" i="1" smtClean="0"/>
              <a:t>R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 smtClean="0"/>
          </a:p>
          <a:p>
            <a:pPr marL="708025" lvl="2" eaLnBrk="1" hangingPunct="1">
              <a:buClr>
                <a:schemeClr val="accent1"/>
              </a:buClr>
            </a:pPr>
            <a:r>
              <a:rPr lang="en-US" i="1" smtClean="0"/>
              <a:t>F</a:t>
            </a:r>
            <a:r>
              <a:rPr lang="en-US" smtClean="0"/>
              <a:t> is the sum of face counts inside </a:t>
            </a:r>
            <a:r>
              <a:rPr lang="en-US" i="1" smtClean="0"/>
              <a:t>R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i="1" smtClean="0"/>
              <a:t>V</a:t>
            </a:r>
            <a:r>
              <a:rPr lang="en-US" smtClean="0"/>
              <a:t> is the sum of vertex counts inside </a:t>
            </a:r>
            <a:r>
              <a:rPr lang="en-US" i="1" smtClean="0"/>
              <a:t>R</a:t>
            </a:r>
            <a:r>
              <a:rPr lang="en-US" smtClean="0"/>
              <a:t> (excluding its boundary)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i="1" smtClean="0"/>
              <a:t>E</a:t>
            </a:r>
            <a:r>
              <a:rPr lang="en-US" smtClean="0"/>
              <a:t> is the sum of edge counts inside </a:t>
            </a:r>
            <a:r>
              <a:rPr lang="en-US" i="1" smtClean="0"/>
              <a:t>R</a:t>
            </a:r>
            <a:r>
              <a:rPr lang="en-US" smtClean="0"/>
              <a:t> (excluding its boundary)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 smtClean="0"/>
          </a:p>
        </p:txBody>
      </p:sp>
      <p:pic>
        <p:nvPicPr>
          <p:cNvPr id="3482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3429000"/>
            <a:ext cx="2438400" cy="243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3429000"/>
            <a:ext cx="2514600" cy="2493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3575" y="3392488"/>
            <a:ext cx="2551113" cy="2551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ectangle 3"/>
          <p:cNvSpPr/>
          <p:nvPr/>
        </p:nvSpPr>
        <p:spPr>
          <a:xfrm>
            <a:off x="533400" y="4267200"/>
            <a:ext cx="1524000" cy="1524000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TextBox 4"/>
          <p:cNvSpPr txBox="1">
            <a:spLocks noChangeArrowheads="1"/>
          </p:cNvSpPr>
          <p:nvPr/>
        </p:nvSpPr>
        <p:spPr bwMode="auto">
          <a:xfrm>
            <a:off x="609600" y="5943600"/>
            <a:ext cx="1447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Query region</a:t>
            </a:r>
          </a:p>
        </p:txBody>
      </p:sp>
      <p:pic>
        <p:nvPicPr>
          <p:cNvPr id="34825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75025" y="1981200"/>
            <a:ext cx="1730375" cy="349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3200400" y="5943600"/>
            <a:ext cx="198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i="1">
                <a:solidFill>
                  <a:srgbClr val="FF0000"/>
                </a:solidFill>
              </a:rPr>
              <a:t>F</a:t>
            </a:r>
            <a:r>
              <a:rPr lang="en-US"/>
              <a:t> = 1+2+1+2 = 6</a:t>
            </a:r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5791200" y="6096000"/>
            <a:ext cx="19812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i="1">
                <a:solidFill>
                  <a:srgbClr val="0070C0"/>
                </a:solidFill>
              </a:rPr>
              <a:t>E</a:t>
            </a:r>
            <a:r>
              <a:rPr lang="en-US" i="1"/>
              <a:t> </a:t>
            </a:r>
            <a:r>
              <a:rPr lang="en-US"/>
              <a:t>= 1+1+1+2 = 5</a:t>
            </a:r>
          </a:p>
        </p:txBody>
      </p:sp>
      <p:sp>
        <p:nvSpPr>
          <p:cNvPr id="8" name="Oval 7"/>
          <p:cNvSpPr/>
          <p:nvPr/>
        </p:nvSpPr>
        <p:spPr>
          <a:xfrm>
            <a:off x="3298825" y="4440238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049713" y="4440238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065588" y="5181600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5" name="Oval 14"/>
          <p:cNvSpPr/>
          <p:nvPr/>
        </p:nvSpPr>
        <p:spPr>
          <a:xfrm>
            <a:off x="3298825" y="5194300"/>
            <a:ext cx="511175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3714750" y="4865688"/>
            <a:ext cx="457200" cy="438150"/>
          </a:xfrm>
          <a:prstGeom prst="ellipse">
            <a:avLst/>
          </a:pr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6400800" y="441960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019800" y="480060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6400800" y="520065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4" name="Oval 23"/>
          <p:cNvSpPr/>
          <p:nvPr/>
        </p:nvSpPr>
        <p:spPr>
          <a:xfrm>
            <a:off x="6781800" y="4800600"/>
            <a:ext cx="457200" cy="457200"/>
          </a:xfrm>
          <a:prstGeom prst="ellipse">
            <a:avLst/>
          </a:prstGeom>
          <a:noFill/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5219700" y="1925638"/>
            <a:ext cx="25527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sz="2400" b="1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>
                <a:latin typeface="Times New Roman" pitchFamily="18" charset="0"/>
                <a:cs typeface="Times New Roman" pitchFamily="18" charset="0"/>
              </a:rPr>
              <a:t>= 6 + 1 – 5 = 2</a:t>
            </a:r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3200400" y="6172200"/>
            <a:ext cx="65405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r>
              <a:rPr lang="en-US" i="1">
                <a:solidFill>
                  <a:srgbClr val="00B050"/>
                </a:solidFill>
              </a:rPr>
              <a:t>V</a:t>
            </a:r>
            <a:r>
              <a:rPr lang="en-US"/>
              <a:t> = 1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ADA51BC-6153-4B48-8C3E-3C1D5968349F}" type="slidenum">
              <a:rPr lang="en-US" smtClean="0"/>
              <a:pPr>
                <a:defRPr/>
              </a:pPr>
              <a:t>34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 nodeType="clickPar">
                      <p:stCondLst>
                        <p:cond delay="indefinite"/>
                      </p:stCondLst>
                      <p:childTnLst>
                        <p:par>
                          <p:cTn id="4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 animBg="1"/>
      <p:bldP spid="13" grpId="0" animBg="1"/>
      <p:bldP spid="14" grpId="0" animBg="1"/>
      <p:bldP spid="15" grpId="0" animBg="1"/>
      <p:bldP spid="9" grpId="0" animBg="1"/>
      <p:bldP spid="10" grpId="0" animBg="1"/>
      <p:bldP spid="22" grpId="0" animBg="1"/>
      <p:bldP spid="23" grpId="0" animBg="1"/>
      <p:bldP spid="24" grpId="0" animBg="1"/>
      <p:bldP spid="11" grpId="0"/>
      <p:bldP spid="12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Euler Histogram-based on Short IDs (EHSID)</a:t>
            </a:r>
            <a:endParaRPr lang="en-US" sz="4000" dirty="0"/>
          </a:p>
        </p:txBody>
      </p:sp>
      <p:sp>
        <p:nvSpPr>
          <p:cNvPr id="358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Answering four types of queries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smtClean="0"/>
              <a:t>ID-based cross-border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smtClean="0"/>
              <a:t>ID-based distinct-objects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smtClean="0"/>
              <a:t>Entry-based cross-border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200" smtClean="0"/>
              <a:t>Entry-based distinct-objects</a:t>
            </a:r>
          </a:p>
          <a:p>
            <a:pPr marL="342900" lvl="1" eaLnBrk="1" hangingPunct="1">
              <a:buClr>
                <a:schemeClr val="accent1"/>
              </a:buClr>
            </a:pPr>
            <a:endParaRPr lang="en-US" sz="2400" smtClean="0"/>
          </a:p>
          <a:p>
            <a:pPr marL="342900" lvl="1" eaLnBrk="1" hangingPunct="1">
              <a:buClr>
                <a:schemeClr val="accent1"/>
              </a:buClr>
            </a:pPr>
            <a:endParaRPr lang="en-US" sz="2400" smtClean="0"/>
          </a:p>
          <a:p>
            <a:pPr marL="342900" lvl="1" eaLnBrk="1" hangingPunct="1">
              <a:buClr>
                <a:schemeClr val="accent1"/>
              </a:buClr>
            </a:pPr>
            <a:endParaRPr lang="en-US" sz="2400" smtClean="0"/>
          </a:p>
          <a:p>
            <a:pPr marL="342900" lvl="1" eaLnBrk="1" hangingPunct="1">
              <a:buClr>
                <a:schemeClr val="accent1"/>
              </a:buClr>
            </a:pPr>
            <a:endParaRPr lang="en-US" sz="2400" smtClean="0"/>
          </a:p>
          <a:p>
            <a:pPr marL="342900" lvl="1" eaLnBrk="1" hangingPunct="1">
              <a:buClr>
                <a:schemeClr val="accent1"/>
              </a:buClr>
            </a:pPr>
            <a:endParaRPr lang="en-US" sz="2400" smtClean="0"/>
          </a:p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How to calculate these answers using Euler Histogram? </a:t>
            </a:r>
          </a:p>
        </p:txBody>
      </p:sp>
      <p:pic>
        <p:nvPicPr>
          <p:cNvPr id="358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7475" y="3657600"/>
            <a:ext cx="5775325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4AB59595-FDB7-48D3-85BB-6E4145D1DC31}" type="slidenum">
              <a:rPr lang="en-US" smtClean="0"/>
              <a:pPr>
                <a:defRPr/>
              </a:pPr>
              <a:t>35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Define Four </a:t>
            </a:r>
            <a:r>
              <a:rPr lang="en-US" sz="4000" dirty="0"/>
              <a:t>T</a:t>
            </a:r>
            <a:r>
              <a:rPr lang="en-US" sz="4000" dirty="0" smtClean="0"/>
              <a:t>ypes of Vertices</a:t>
            </a:r>
            <a:endParaRPr lang="en-US" sz="4000" dirty="0"/>
          </a:p>
        </p:txBody>
      </p:sp>
      <p:pic>
        <p:nvPicPr>
          <p:cNvPr id="3686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1295400"/>
            <a:ext cx="7100888" cy="1863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6868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9313" y="3200400"/>
            <a:ext cx="4114800" cy="3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H="1">
            <a:off x="6081713" y="3962400"/>
            <a:ext cx="457200" cy="4572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0" name="TextBox 5"/>
          <p:cNvSpPr txBox="1">
            <a:spLocks noChangeArrowheads="1"/>
          </p:cNvSpPr>
          <p:nvPr/>
        </p:nvSpPr>
        <p:spPr bwMode="auto">
          <a:xfrm>
            <a:off x="6462713" y="3733800"/>
            <a:ext cx="1447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Query Region</a:t>
            </a: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5395913" y="5181600"/>
            <a:ext cx="10668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 flipV="1">
            <a:off x="4862513" y="4800600"/>
            <a:ext cx="16002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3" name="TextBox 12"/>
          <p:cNvSpPr txBox="1">
            <a:spLocks noChangeArrowheads="1"/>
          </p:cNvSpPr>
          <p:nvPr/>
        </p:nvSpPr>
        <p:spPr bwMode="auto">
          <a:xfrm>
            <a:off x="6386513" y="4953000"/>
            <a:ext cx="1766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Two Trajectories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>
            <a:off x="1966913" y="4832350"/>
            <a:ext cx="381000" cy="27305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875" name="TextBox 16"/>
          <p:cNvSpPr txBox="1">
            <a:spLocks noChangeArrowheads="1"/>
          </p:cNvSpPr>
          <p:nvPr/>
        </p:nvSpPr>
        <p:spPr bwMode="auto">
          <a:xfrm>
            <a:off x="519113" y="4648200"/>
            <a:ext cx="175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Road Segment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20F8C79A-D6FD-4425-9BA4-01BB5515FB21}" type="slidenum">
              <a:rPr lang="en-US" smtClean="0"/>
              <a:pPr>
                <a:defRPr/>
              </a:pPr>
              <a:t>36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Euler Histogram-based on Short IDs (EHSID)</a:t>
            </a:r>
            <a:endParaRPr lang="en-US" sz="4000" dirty="0"/>
          </a:p>
        </p:txBody>
      </p:sp>
      <p:pic>
        <p:nvPicPr>
          <p:cNvPr id="37891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014913"/>
            <a:ext cx="7467600" cy="16906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7892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43113" y="1560512"/>
            <a:ext cx="4114800" cy="33924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9" name="Straight Arrow Connector 8"/>
          <p:cNvCxnSpPr/>
          <p:nvPr/>
        </p:nvCxnSpPr>
        <p:spPr>
          <a:xfrm flipH="1">
            <a:off x="6005513" y="2322512"/>
            <a:ext cx="457200" cy="4572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4" name="TextBox 9"/>
          <p:cNvSpPr txBox="1">
            <a:spLocks noChangeArrowheads="1"/>
          </p:cNvSpPr>
          <p:nvPr/>
        </p:nvSpPr>
        <p:spPr bwMode="auto">
          <a:xfrm>
            <a:off x="6386513" y="2093912"/>
            <a:ext cx="14478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Query Region</a:t>
            </a: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5319713" y="3541712"/>
            <a:ext cx="10668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H="1" flipV="1">
            <a:off x="4786313" y="3160712"/>
            <a:ext cx="1600200" cy="30480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7" name="TextBox 12"/>
          <p:cNvSpPr txBox="1">
            <a:spLocks noChangeArrowheads="1"/>
          </p:cNvSpPr>
          <p:nvPr/>
        </p:nvSpPr>
        <p:spPr bwMode="auto">
          <a:xfrm>
            <a:off x="6310313" y="3313112"/>
            <a:ext cx="1766887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Two Trajectories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1890713" y="3192462"/>
            <a:ext cx="381000" cy="273050"/>
          </a:xfrm>
          <a:prstGeom prst="straightConnector1">
            <a:avLst/>
          </a:prstGeom>
          <a:ln w="25400">
            <a:solidFill>
              <a:schemeClr val="accent5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899" name="TextBox 14"/>
          <p:cNvSpPr txBox="1">
            <a:spLocks noChangeArrowheads="1"/>
          </p:cNvSpPr>
          <p:nvPr/>
        </p:nvSpPr>
        <p:spPr bwMode="auto">
          <a:xfrm>
            <a:off x="442913" y="3008312"/>
            <a:ext cx="1752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Road Segment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F608E1C-4830-4B19-936A-EC9550E33B1E}" type="slidenum">
              <a:rPr lang="en-US" smtClean="0"/>
              <a:pPr>
                <a:defRPr/>
              </a:pPr>
              <a:t>37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Protecting Trajectory Privacy in LBS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77200" cy="4800600"/>
          </a:xfrm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Spatial cloaking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Vehicular mix-zones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Path confusion with mobility prediction and data caching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>
                <a:solidFill>
                  <a:schemeClr val="bg1">
                    <a:lumMod val="75000"/>
                  </a:schemeClr>
                </a:solidFill>
              </a:rPr>
              <a:t>Euler histogram-based on short IDs</a:t>
            </a:r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800" b="1" dirty="0"/>
              <a:t>Dummy trajectories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26DB0F4-A662-4F8B-BC29-21B1F8D9460A}" type="slidenum">
              <a:rPr lang="en-US" smtClean="0"/>
              <a:pPr>
                <a:defRPr/>
              </a:pPr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0935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Dummy Trajectories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Main Idea: User generate fake location trajectories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How to choose dummy trajectories?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How to measure the degree of privacy protection?</a:t>
            </a:r>
            <a:endParaRPr lang="en-US" sz="2400" dirty="0"/>
          </a:p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 smtClean="0"/>
          </a:p>
          <a:p>
            <a:pPr marL="640080" lvl="1"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endParaRPr lang="en-US" dirty="0"/>
          </a:p>
          <a:p>
            <a:pPr eaLnBrk="1" fontAlgn="auto" hangingPunct="1">
              <a:spcAft>
                <a:spcPts val="0"/>
              </a:spcAft>
              <a:buFont typeface="Arial" pitchFamily="34" charset="0"/>
              <a:buChar char="•"/>
              <a:defRPr/>
            </a:pPr>
            <a:r>
              <a:rPr lang="en-US" sz="2400" dirty="0" smtClean="0"/>
              <a:t>Support consistent user identity</a:t>
            </a:r>
            <a:endParaRPr lang="en-US" sz="2400" dirty="0"/>
          </a:p>
        </p:txBody>
      </p:sp>
      <p:sp>
        <p:nvSpPr>
          <p:cNvPr id="39940" name="TextBox 3"/>
          <p:cNvSpPr txBox="1">
            <a:spLocks noChangeArrowheads="1"/>
          </p:cNvSpPr>
          <p:nvPr/>
        </p:nvSpPr>
        <p:spPr bwMode="auto">
          <a:xfrm>
            <a:off x="5334000" y="5726113"/>
            <a:ext cx="24384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(You et al., PALMS’07)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FC4F33B-0AF1-4316-BA62-FF94167F664A}" type="slidenum">
              <a:rPr lang="en-US" smtClean="0"/>
              <a:pPr>
                <a:defRPr/>
              </a:pPr>
              <a:t>39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Is De-identification Enough? </a:t>
            </a:r>
            <a:endParaRPr lang="en-US" sz="4000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884238" y="4038600"/>
            <a:ext cx="4297362" cy="2438400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531938"/>
            <a:ext cx="4419600" cy="2506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59C849C-3019-4BC8-86D1-A51287BCB574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How to Choose </a:t>
            </a:r>
            <a:r>
              <a:rPr lang="en-US" sz="4000" dirty="0"/>
              <a:t>D</a:t>
            </a:r>
            <a:r>
              <a:rPr lang="en-US" sz="4000" dirty="0" smtClean="0"/>
              <a:t>ummy Trajectories</a:t>
            </a:r>
            <a:endParaRPr lang="en-US" sz="4000" dirty="0"/>
          </a:p>
        </p:txBody>
      </p:sp>
      <p:sp>
        <p:nvSpPr>
          <p:cNvPr id="4096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105400"/>
          </a:xfrm>
        </p:spPr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1800" b="1" i="1" smtClean="0"/>
              <a:t>Snapshot disclosure (SD)</a:t>
            </a:r>
            <a:r>
              <a:rPr lang="en-US" sz="1800" smtClean="0"/>
              <a:t>: Average probability of successfully inferring each true location </a:t>
            </a:r>
          </a:p>
          <a:p>
            <a:pPr marL="342900" lvl="1" eaLnBrk="1" hangingPunct="1">
              <a:buClr>
                <a:schemeClr val="accent1"/>
              </a:buClr>
            </a:pPr>
            <a:r>
              <a:rPr lang="en-US" sz="1800" b="1" i="1" smtClean="0"/>
              <a:t>Trajectory disclosure (TD)</a:t>
            </a:r>
            <a:r>
              <a:rPr lang="en-US" sz="1800" smtClean="0"/>
              <a:t>: Probability of successfully identifying the true trajectory among all possible trajectories</a:t>
            </a:r>
          </a:p>
          <a:p>
            <a:pPr marL="342900" lvl="1" eaLnBrk="1" hangingPunct="1">
              <a:buClr>
                <a:schemeClr val="accent1"/>
              </a:buClr>
            </a:pPr>
            <a:r>
              <a:rPr lang="en-US" sz="1800" b="1" i="1" smtClean="0"/>
              <a:t>Distance deviation (DD)</a:t>
            </a:r>
            <a:r>
              <a:rPr lang="en-US" sz="1800" smtClean="0"/>
              <a:t>: Average distance between the </a:t>
            </a:r>
            <a:r>
              <a:rPr lang="en-US" sz="1800" i="1" smtClean="0"/>
              <a:t>i</a:t>
            </a:r>
            <a:r>
              <a:rPr lang="en-US" sz="1800" i="1" baseline="30000" smtClean="0"/>
              <a:t>th </a:t>
            </a:r>
            <a:r>
              <a:rPr lang="en-US" sz="1800" smtClean="0"/>
              <a:t> location samples of real trajectory and each dummy trajectory</a:t>
            </a:r>
            <a:endParaRPr lang="en-US" sz="1800" i="1" baseline="-25000" smtClean="0"/>
          </a:p>
        </p:txBody>
      </p:sp>
      <p:pic>
        <p:nvPicPr>
          <p:cNvPr id="40964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048000"/>
            <a:ext cx="3962400" cy="349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BA31982-5A25-4AA2-9699-AD8B1E025191}" type="slidenum">
              <a:rPr lang="en-US" smtClean="0"/>
              <a:pPr>
                <a:defRPr/>
              </a:pPr>
              <a:t>40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Outline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800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Protecting Trajectory Privacy in Location-based </a:t>
            </a:r>
            <a:r>
              <a:rPr lang="en-US" sz="3200" b="1" dirty="0" smtClean="0">
                <a:solidFill>
                  <a:schemeClr val="bg1">
                    <a:lumMod val="75000"/>
                  </a:schemeClr>
                </a:solidFill>
              </a:rPr>
              <a:t>Services</a:t>
            </a:r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</a:br>
            <a:endParaRPr lang="en-US" sz="32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3200" b="1" dirty="0"/>
              <a:t>Protecting Privacy in Trajectory </a:t>
            </a:r>
            <a:r>
              <a:rPr lang="en-US" sz="3200" b="1" dirty="0" smtClean="0"/>
              <a:t>Publication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dirty="0" smtClean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4635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Protecting Privacy in Trajectory Publication</a:t>
            </a:r>
            <a:endParaRPr lang="en-US" sz="4000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 smtClean="0"/>
          </a:p>
          <a:p>
            <a:pPr eaLnBrk="1" hangingPunct="1"/>
            <a:r>
              <a:rPr lang="en-US" sz="2800" b="1" dirty="0" smtClean="0"/>
              <a:t>Clustering-based </a:t>
            </a:r>
            <a:r>
              <a:rPr lang="en-US" sz="2800" b="1" dirty="0" smtClean="0"/>
              <a:t>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Generalization-based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Suppression-based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42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Clustering-based Anonymization Approach</a:t>
            </a:r>
            <a:endParaRPr lang="en-US" sz="4000" dirty="0"/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Main Idea: Group </a:t>
            </a:r>
            <a:r>
              <a:rPr lang="en-US" sz="2400" i="1" smtClean="0"/>
              <a:t>k</a:t>
            </a:r>
            <a:r>
              <a:rPr lang="en-US" sz="2400" smtClean="0"/>
              <a:t> co-localized trajectories within the same time period to form a </a:t>
            </a:r>
            <a:r>
              <a:rPr lang="en-US" sz="2400" i="1" smtClean="0"/>
              <a:t>k</a:t>
            </a:r>
            <a:r>
              <a:rPr lang="en-US" sz="2400" smtClean="0"/>
              <a:t>-anonymized aggregate trajectory.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mtClean="0"/>
              <a:t>Trajectory Uncertainty Model</a:t>
            </a:r>
          </a:p>
        </p:txBody>
      </p:sp>
      <p:pic>
        <p:nvPicPr>
          <p:cNvPr id="4403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3243263"/>
            <a:ext cx="4267200" cy="3263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4037" name="TextBox 4"/>
          <p:cNvSpPr txBox="1">
            <a:spLocks noChangeArrowheads="1"/>
          </p:cNvSpPr>
          <p:nvPr/>
        </p:nvSpPr>
        <p:spPr bwMode="auto">
          <a:xfrm>
            <a:off x="6362700" y="5943600"/>
            <a:ext cx="2476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(Abul et al., ICDE’08)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B2E2B79-60EB-469E-9E64-CF7CF3092DA2}" type="slidenum">
              <a:rPr lang="en-US" smtClean="0"/>
              <a:pPr>
                <a:defRPr/>
              </a:pPr>
              <a:t>43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Clustering-based Anonymization Approach</a:t>
            </a:r>
            <a:endParaRPr lang="en-US" sz="4000" dirty="0"/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7620000" cy="4953000"/>
          </a:xfrm>
        </p:spPr>
        <p:txBody>
          <a:bodyPr/>
          <a:lstStyle/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r>
              <a:rPr lang="en-US" smtClean="0"/>
              <a:t>Aggregate trajectory of a set of 2-anonymized co-localized trajectories</a:t>
            </a:r>
          </a:p>
        </p:txBody>
      </p:sp>
      <p:pic>
        <p:nvPicPr>
          <p:cNvPr id="4506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3000" y="2003425"/>
            <a:ext cx="5867400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010809B-41A9-4ECA-8283-DEDBCF5573BB}" type="slidenum">
              <a:rPr lang="en-US" smtClean="0"/>
              <a:pPr>
                <a:defRPr/>
              </a:pPr>
              <a:t>44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Protecting Privacy in Trajectory Publication</a:t>
            </a:r>
            <a:endParaRPr lang="en-US" sz="4000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Clustering-based </a:t>
            </a: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b="1" dirty="0" smtClean="0"/>
              <a:t>Generalization-based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Suppression-based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23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Generalization-based Anonymization Approach</a:t>
            </a:r>
            <a:endParaRPr lang="en-US" sz="4000" dirty="0"/>
          </a:p>
        </p:txBody>
      </p:sp>
      <p:sp>
        <p:nvSpPr>
          <p:cNvPr id="4608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Main Idea: </a:t>
            </a:r>
          </a:p>
          <a:p>
            <a:pPr marL="708025" lvl="2" eaLnBrk="1" hangingPunct="1">
              <a:buClr>
                <a:schemeClr val="accent1"/>
              </a:buClr>
            </a:pPr>
            <a:r>
              <a:rPr lang="en-US" sz="2400" smtClean="0"/>
              <a:t>Step1: Generalize a trajectory data set into a sequence of </a:t>
            </a:r>
            <a:r>
              <a:rPr lang="en-US" sz="2400" i="1" smtClean="0"/>
              <a:t>k</a:t>
            </a:r>
            <a:r>
              <a:rPr lang="en-US" sz="2400" smtClean="0"/>
              <a:t>-anonymized regions</a:t>
            </a:r>
          </a:p>
          <a:p>
            <a:pPr marL="708025" lvl="2" eaLnBrk="1" hangingPunct="1">
              <a:buClr>
                <a:schemeClr val="accent1"/>
              </a:buClr>
            </a:pPr>
            <a:endParaRPr lang="en-US" sz="2400" smtClean="0"/>
          </a:p>
          <a:p>
            <a:pPr marL="708025" lvl="2" eaLnBrk="1" hangingPunct="1">
              <a:buClr>
                <a:schemeClr val="accent1"/>
              </a:buClr>
            </a:pPr>
            <a:r>
              <a:rPr lang="en-US" sz="2400" smtClean="0"/>
              <a:t>Step2: Uniformly select </a:t>
            </a:r>
            <a:r>
              <a:rPr lang="en-US" sz="2400" i="1" smtClean="0"/>
              <a:t>k</a:t>
            </a:r>
            <a:r>
              <a:rPr lang="en-US" sz="2400" smtClean="0"/>
              <a:t> atomic points from each anonymized region and reconstruct </a:t>
            </a:r>
            <a:r>
              <a:rPr lang="en-US" sz="2400" i="1" smtClean="0"/>
              <a:t>k</a:t>
            </a:r>
            <a:r>
              <a:rPr lang="en-US" sz="2400" smtClean="0"/>
              <a:t> trajectories</a:t>
            </a:r>
          </a:p>
        </p:txBody>
      </p:sp>
      <p:sp>
        <p:nvSpPr>
          <p:cNvPr id="46084" name="TextBox 5"/>
          <p:cNvSpPr txBox="1">
            <a:spLocks noChangeArrowheads="1"/>
          </p:cNvSpPr>
          <p:nvPr/>
        </p:nvSpPr>
        <p:spPr bwMode="auto">
          <a:xfrm>
            <a:off x="5943600" y="5410200"/>
            <a:ext cx="22479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Nergiz</a:t>
            </a:r>
            <a:r>
              <a:rPr lang="en-US" dirty="0"/>
              <a:t> et al., TDP’09)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B03C0C-3661-4A7F-AF82-4515336C537E}" type="slidenum">
              <a:rPr lang="en-US" smtClean="0"/>
              <a:pPr>
                <a:defRPr/>
              </a:pPr>
              <a:t>46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775" y="152400"/>
            <a:ext cx="6499225" cy="3429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710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7400" y="3810000"/>
            <a:ext cx="4343400" cy="29384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19F1B716-5C7A-448F-8DE9-E56CAB0FD6B3}" type="slidenum">
              <a:rPr lang="en-US" smtClean="0"/>
              <a:pPr>
                <a:defRPr/>
              </a:pPr>
              <a:t>47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1371600"/>
            <a:ext cx="6248400" cy="4225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6F2051D-A5EA-4CB3-B1CB-89C4F8B8252D}" type="slidenum">
              <a:rPr lang="en-US" smtClean="0"/>
              <a:pPr>
                <a:defRPr/>
              </a:pPr>
              <a:t>48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Protecting Privacy in Trajectory Publication</a:t>
            </a:r>
            <a:endParaRPr lang="en-US" sz="4000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Clustering-based </a:t>
            </a: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Generalization-based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b="1" dirty="0" smtClean="0"/>
              <a:t>Suppression-based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53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Is De-identification Enough? </a:t>
            </a:r>
          </a:p>
        </p:txBody>
      </p:sp>
      <p:pic>
        <p:nvPicPr>
          <p:cNvPr id="6147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8200" y="2286000"/>
            <a:ext cx="6804025" cy="29797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8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6DC0D8F-7AB0-4EE2-B43A-C9780EF5F652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Suppression-based Anonymization Approach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52334"/>
            <a:ext cx="7620000" cy="4800600"/>
          </a:xfrm>
        </p:spPr>
        <p:txBody>
          <a:bodyPr rtlCol="0">
            <a:normAutofit/>
          </a:bodyPr>
          <a:lstStyle/>
          <a:p>
            <a:pPr marL="342900" lvl="1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sz="2400" dirty="0" smtClean="0"/>
              <a:t>Main Idea: Iteratively suppress locations until the privacy constraint is met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Privacy constraint</a:t>
            </a:r>
          </a:p>
          <a:p>
            <a:pPr marL="708660" lvl="2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Char char="•"/>
              <a:defRPr/>
            </a:pPr>
            <a:r>
              <a:rPr lang="en-US" dirty="0" smtClean="0"/>
              <a:t>Difference between transformed trajectories and original ones</a:t>
            </a:r>
          </a:p>
          <a:p>
            <a:pPr marL="480060" lvl="2" indent="0" eaLnBrk="1" fontAlgn="auto" hangingPunct="1"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  <a:defRPr/>
            </a:pPr>
            <a:endParaRPr lang="en-US" dirty="0"/>
          </a:p>
        </p:txBody>
      </p:sp>
      <p:pic>
        <p:nvPicPr>
          <p:cNvPr id="4915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252534"/>
            <a:ext cx="7772400" cy="29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352800" y="4776534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52600" y="4776534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5800" y="4776534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33600" y="4928934"/>
            <a:ext cx="91440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172200" y="4776534"/>
            <a:ext cx="762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2" name="Straight Arrow Connector 11"/>
          <p:cNvCxnSpPr>
            <a:endCxn id="10" idx="3"/>
          </p:cNvCxnSpPr>
          <p:nvPr/>
        </p:nvCxnSpPr>
        <p:spPr>
          <a:xfrm flipV="1">
            <a:off x="5486400" y="5036884"/>
            <a:ext cx="796925" cy="11874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4572000" y="6224334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Suppress location </a:t>
            </a:r>
            <a:r>
              <a:rPr lang="en-US" i="1">
                <a:solidFill>
                  <a:srgbClr val="FF0000"/>
                </a:solidFill>
              </a:rPr>
              <a:t>a</a:t>
            </a:r>
            <a:r>
              <a:rPr lang="en-US" i="1" baseline="-2500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49164" name="TextBox 14"/>
          <p:cNvSpPr txBox="1">
            <a:spLocks noChangeArrowheads="1"/>
          </p:cNvSpPr>
          <p:nvPr/>
        </p:nvSpPr>
        <p:spPr bwMode="auto">
          <a:xfrm>
            <a:off x="247650" y="6259512"/>
            <a:ext cx="27051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 dirty="0"/>
              <a:t>(</a:t>
            </a:r>
            <a:r>
              <a:rPr lang="en-US" dirty="0" err="1"/>
              <a:t>Terrovitis</a:t>
            </a:r>
            <a:r>
              <a:rPr lang="en-US" dirty="0"/>
              <a:t> et al., MDM’08)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AC44267-AEC2-41FB-A579-88DE332C6F4C}" type="slidenum">
              <a:rPr lang="en-US" smtClean="0"/>
              <a:pPr>
                <a:defRPr/>
              </a:pPr>
              <a:t>50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  <p:bldP spid="10" grpId="0" animBg="1"/>
      <p:bldP spid="13" grpId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Suppression-based Anonymization Approach</a:t>
            </a:r>
            <a:endParaRPr lang="en-US" sz="4000" dirty="0"/>
          </a:p>
        </p:txBody>
      </p:sp>
      <p:sp>
        <p:nvSpPr>
          <p:cNvPr id="50179" name="Content Placeholder 2"/>
          <p:cNvSpPr>
            <a:spLocks noGrp="1"/>
          </p:cNvSpPr>
          <p:nvPr>
            <p:ph idx="1"/>
          </p:nvPr>
        </p:nvSpPr>
        <p:spPr>
          <a:xfrm>
            <a:off x="457200" y="1458912"/>
            <a:ext cx="7620000" cy="5257800"/>
          </a:xfrm>
        </p:spPr>
        <p:txBody>
          <a:bodyPr/>
          <a:lstStyle/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r>
              <a:rPr lang="en-US" smtClean="0"/>
              <a:t>The probability adversary can identify the actual user of any location </a:t>
            </a:r>
            <a:r>
              <a:rPr lang="en-US" i="1" smtClean="0"/>
              <a:t>p</a:t>
            </a:r>
            <a:r>
              <a:rPr lang="en-US" i="1" baseline="-25000" smtClean="0"/>
              <a:t>i</a:t>
            </a:r>
          </a:p>
          <a:p>
            <a:pPr marL="114300" lvl="1" indent="0" eaLnBrk="1" hangingPunct="1">
              <a:buClr>
                <a:schemeClr val="accent1"/>
              </a:buClr>
              <a:buFont typeface="Arial" charset="0"/>
              <a:buNone/>
            </a:pPr>
            <a:endParaRPr lang="en-US" sz="1600" i="1" baseline="-25000" smtClean="0"/>
          </a:p>
        </p:txBody>
      </p:sp>
      <p:pic>
        <p:nvPicPr>
          <p:cNvPr id="5018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3516312"/>
            <a:ext cx="7772400" cy="290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3352800" y="5040312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1752600" y="5040312"/>
            <a:ext cx="3048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85800" y="5040312"/>
            <a:ext cx="9144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9" name="Straight Arrow Connector 8"/>
          <p:cNvCxnSpPr/>
          <p:nvPr/>
        </p:nvCxnSpPr>
        <p:spPr>
          <a:xfrm flipH="1">
            <a:off x="2133600" y="5192712"/>
            <a:ext cx="914400" cy="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6172200" y="5040312"/>
            <a:ext cx="762000" cy="3048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12" name="Straight Arrow Connector 11"/>
          <p:cNvCxnSpPr>
            <a:endCxn id="10" idx="3"/>
          </p:cNvCxnSpPr>
          <p:nvPr/>
        </p:nvCxnSpPr>
        <p:spPr>
          <a:xfrm flipV="1">
            <a:off x="5486400" y="5300662"/>
            <a:ext cx="796925" cy="1187450"/>
          </a:xfrm>
          <a:prstGeom prst="straightConnector1">
            <a:avLst/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187" name="TextBox 12"/>
          <p:cNvSpPr txBox="1">
            <a:spLocks noChangeArrowheads="1"/>
          </p:cNvSpPr>
          <p:nvPr/>
        </p:nvSpPr>
        <p:spPr bwMode="auto">
          <a:xfrm>
            <a:off x="4572000" y="6488112"/>
            <a:ext cx="22860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Suppress location </a:t>
            </a:r>
            <a:r>
              <a:rPr lang="en-US" i="1">
                <a:solidFill>
                  <a:srgbClr val="FF0000"/>
                </a:solidFill>
              </a:rPr>
              <a:t>a</a:t>
            </a:r>
            <a:r>
              <a:rPr lang="en-US" i="1" baseline="-25000">
                <a:solidFill>
                  <a:srgbClr val="FF0000"/>
                </a:solidFill>
              </a:rPr>
              <a:t>1</a:t>
            </a:r>
          </a:p>
        </p:txBody>
      </p:sp>
      <p:pic>
        <p:nvPicPr>
          <p:cNvPr id="5018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7300" y="1839912"/>
            <a:ext cx="5829300" cy="671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8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96" r="2985"/>
          <a:stretch>
            <a:fillRect/>
          </a:stretch>
        </p:blipFill>
        <p:spPr bwMode="auto">
          <a:xfrm>
            <a:off x="685800" y="2617787"/>
            <a:ext cx="4038600" cy="307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90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925762"/>
            <a:ext cx="6691313" cy="285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0191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3211512"/>
            <a:ext cx="1809750" cy="2238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BD1B6E2-6816-4C02-B16B-EA55A2A71088}" type="slidenum">
              <a:rPr lang="en-US" smtClean="0"/>
              <a:pPr>
                <a:defRPr/>
              </a:pPr>
              <a:t>51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Suppression-based Anonymization Approach</a:t>
            </a:r>
            <a:endParaRPr lang="en-US" sz="4000" dirty="0"/>
          </a:p>
        </p:txBody>
      </p:sp>
      <p:sp>
        <p:nvSpPr>
          <p:cNvPr id="51203" name="Content Placeholder 4"/>
          <p:cNvSpPr>
            <a:spLocks noGrp="1"/>
          </p:cNvSpPr>
          <p:nvPr>
            <p:ph idx="1"/>
          </p:nvPr>
        </p:nvSpPr>
        <p:spPr>
          <a:xfrm>
            <a:off x="457200" y="1295400"/>
            <a:ext cx="7620000" cy="52578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z="2000" dirty="0" smtClean="0"/>
              <a:t>Calculate difference between transformed trajectory and the original</a:t>
            </a:r>
          </a:p>
          <a:p>
            <a:pPr marL="114300" indent="0" eaLnBrk="1" hangingPunct="1">
              <a:buFont typeface="Arial" charset="0"/>
              <a:buNone/>
            </a:pPr>
            <a:r>
              <a:rPr lang="en-US" sz="2000" dirty="0" smtClean="0"/>
              <a:t>       </a:t>
            </a:r>
          </a:p>
        </p:txBody>
      </p:sp>
      <p:pic>
        <p:nvPicPr>
          <p:cNvPr id="5120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2530475"/>
            <a:ext cx="5100638" cy="406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1770063"/>
            <a:ext cx="2238375" cy="3032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0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9650" y="1752600"/>
            <a:ext cx="1123950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Right Arrow 7"/>
          <p:cNvSpPr/>
          <p:nvPr/>
        </p:nvSpPr>
        <p:spPr>
          <a:xfrm>
            <a:off x="4286250" y="1814513"/>
            <a:ext cx="457200" cy="150812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pic>
        <p:nvPicPr>
          <p:cNvPr id="51208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4050" y="2149475"/>
            <a:ext cx="3971925" cy="401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CC9F0AB-CE54-45EF-B140-4B79C51CBF58}" type="slidenum">
              <a:rPr lang="en-US" smtClean="0"/>
              <a:pPr>
                <a:defRPr/>
              </a:pPr>
              <a:t>52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7620000" cy="1143000"/>
          </a:xfrm>
        </p:spPr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Suppression-based Anonymization Approach</a:t>
            </a:r>
            <a:endParaRPr lang="en-US" sz="4000" dirty="0"/>
          </a:p>
        </p:txBody>
      </p:sp>
      <p:sp>
        <p:nvSpPr>
          <p:cNvPr id="52227" name="Content Placeholder 4"/>
          <p:cNvSpPr>
            <a:spLocks noGrp="1"/>
          </p:cNvSpPr>
          <p:nvPr>
            <p:ph idx="1"/>
          </p:nvPr>
        </p:nvSpPr>
        <p:spPr>
          <a:xfrm>
            <a:off x="457200" y="1524000"/>
            <a:ext cx="7620000" cy="5257800"/>
          </a:xfrm>
        </p:spPr>
        <p:txBody>
          <a:bodyPr/>
          <a:lstStyle/>
          <a:p>
            <a:pPr marL="114300" indent="0" eaLnBrk="1" hangingPunct="1">
              <a:buFont typeface="Arial" charset="0"/>
              <a:buNone/>
            </a:pPr>
            <a:r>
              <a:rPr lang="en-US" sz="2000" smtClean="0"/>
              <a:t>       </a:t>
            </a:r>
          </a:p>
        </p:txBody>
      </p:sp>
      <p:pic>
        <p:nvPicPr>
          <p:cNvPr id="5222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613" y="1219200"/>
            <a:ext cx="7773987" cy="1714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CA583EB-EA53-463E-8231-5837189A9FF9}" type="slidenum">
              <a:rPr lang="en-US" smtClean="0"/>
              <a:pPr>
                <a:defRPr/>
              </a:pPr>
              <a:t>53</a:t>
            </a:fld>
            <a:endParaRPr lang="en-US"/>
          </a:p>
        </p:txBody>
      </p:sp>
      <p:pic>
        <p:nvPicPr>
          <p:cNvPr id="5222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5162" y="2743200"/>
            <a:ext cx="5100638" cy="40624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Protecting Privacy in Trajectory Publication</a:t>
            </a:r>
            <a:endParaRPr lang="en-US" sz="4000" dirty="0"/>
          </a:p>
        </p:txBody>
      </p:sp>
      <p:sp>
        <p:nvSpPr>
          <p:cNvPr id="4301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z="2800" b="1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Clustering-based </a:t>
            </a:r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Generalization-based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b="1" dirty="0" smtClean="0">
                <a:solidFill>
                  <a:schemeClr val="bg1">
                    <a:lumMod val="75000"/>
                  </a:schemeClr>
                </a:solidFill>
              </a:rPr>
              <a:t>Suppression-based Anonymization Approach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b="1" dirty="0" smtClean="0"/>
              <a:t>Grid-based Anonymization Approach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BD0867E9-3970-4EE0-8F58-68FC49933E2F}" type="slidenum">
              <a:rPr lang="en-US" smtClean="0"/>
              <a:pPr>
                <a:defRPr/>
              </a:pPr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7839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Grid-based Anonymization Approach</a:t>
            </a:r>
            <a:endParaRPr lang="en-US" sz="4000" dirty="0"/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lvl="1" eaLnBrk="1" hangingPunct="1">
              <a:buClr>
                <a:schemeClr val="accent1"/>
              </a:buClr>
            </a:pPr>
            <a:r>
              <a:rPr lang="en-US" sz="2400" smtClean="0"/>
              <a:t>Main Idea: Replace locations with grids (could have different resolutions)</a:t>
            </a:r>
            <a:endParaRPr lang="en-US" sz="2200" smtClean="0"/>
          </a:p>
        </p:txBody>
      </p:sp>
      <p:pic>
        <p:nvPicPr>
          <p:cNvPr id="5325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2422525"/>
            <a:ext cx="7138988" cy="3063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746750"/>
            <a:ext cx="3073400" cy="339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325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4325" y="5776913"/>
            <a:ext cx="3648075" cy="2778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Right Arrow 3"/>
          <p:cNvSpPr/>
          <p:nvPr/>
        </p:nvSpPr>
        <p:spPr>
          <a:xfrm>
            <a:off x="3886200" y="5846763"/>
            <a:ext cx="152400" cy="139700"/>
          </a:xfrm>
          <a:prstGeom prst="rightArrow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256" name="TextBox 7"/>
          <p:cNvSpPr txBox="1">
            <a:spLocks noChangeArrowheads="1"/>
          </p:cNvSpPr>
          <p:nvPr/>
        </p:nvSpPr>
        <p:spPr bwMode="auto">
          <a:xfrm>
            <a:off x="5334000" y="6248400"/>
            <a:ext cx="28575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(Gidofalvi et al., MDM’07)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107B3E7-474F-405B-BB15-62F00C747C24}" type="slidenum">
              <a:rPr lang="en-US" smtClean="0"/>
              <a:pPr>
                <a:defRPr/>
              </a:pPr>
              <a:t>55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Outline</a:t>
            </a:r>
            <a:endParaRPr lang="en-US" dirty="0"/>
          </a:p>
        </p:txBody>
      </p:sp>
      <p:sp>
        <p:nvSpPr>
          <p:cNvPr id="3075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001000" cy="4800600"/>
          </a:xfrm>
        </p:spPr>
        <p:txBody>
          <a:bodyPr/>
          <a:lstStyle/>
          <a:p>
            <a:pPr eaLnBrk="1" hangingPunct="1"/>
            <a:r>
              <a:rPr lang="en-US" sz="3200" b="1" dirty="0" smtClean="0">
                <a:solidFill>
                  <a:schemeClr val="bg1">
                    <a:lumMod val="75000"/>
                  </a:schemeClr>
                </a:solidFill>
              </a:rPr>
              <a:t>Introduction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Protecting Trajectory Privacy in Location-based </a:t>
            </a:r>
            <a:r>
              <a:rPr lang="en-US" sz="3200" b="1" dirty="0" smtClean="0">
                <a:solidFill>
                  <a:schemeClr val="bg1">
                    <a:lumMod val="75000"/>
                  </a:schemeClr>
                </a:solidFill>
              </a:rPr>
              <a:t>Services</a:t>
            </a:r>
            <a: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  <a:t/>
            </a:r>
            <a:br>
              <a:rPr lang="en-US" sz="3200" dirty="0" smtClean="0">
                <a:solidFill>
                  <a:schemeClr val="bg1">
                    <a:lumMod val="75000"/>
                  </a:schemeClr>
                </a:solidFill>
              </a:rPr>
            </a:br>
            <a:endParaRPr lang="en-US" sz="3200" dirty="0" smtClean="0">
              <a:solidFill>
                <a:schemeClr val="bg1">
                  <a:lumMod val="75000"/>
                </a:schemeClr>
              </a:solidFill>
            </a:endParaRPr>
          </a:p>
          <a:p>
            <a:pPr eaLnBrk="1" hangingPunct="1"/>
            <a:r>
              <a:rPr lang="en-US" sz="3200" b="1" dirty="0">
                <a:solidFill>
                  <a:schemeClr val="bg1">
                    <a:lumMod val="75000"/>
                  </a:schemeClr>
                </a:solidFill>
              </a:rPr>
              <a:t>Protecting Privacy in Trajectory </a:t>
            </a:r>
            <a:r>
              <a:rPr lang="en-US" sz="3200" b="1" dirty="0" smtClean="0">
                <a:solidFill>
                  <a:schemeClr val="bg1">
                    <a:lumMod val="75000"/>
                  </a:schemeClr>
                </a:solidFill>
              </a:rPr>
              <a:t>Publication</a:t>
            </a:r>
          </a:p>
          <a:p>
            <a:pPr eaLnBrk="1" hangingPunct="1"/>
            <a:endParaRPr lang="en-US" sz="3200" dirty="0" smtClean="0"/>
          </a:p>
          <a:p>
            <a:pPr eaLnBrk="1" hangingPunct="1"/>
            <a:r>
              <a:rPr lang="en-US" sz="3200" b="1" dirty="0" smtClean="0"/>
              <a:t>Future Research Directions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A366C3A-A3EF-4185-BDF5-958E4816ABD7}" type="slidenum">
              <a:rPr lang="en-US" smtClean="0"/>
              <a:pPr>
                <a:defRPr/>
              </a:pPr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3685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Future Directions</a:t>
            </a:r>
            <a:endParaRPr lang="en-US" sz="4000" dirty="0"/>
          </a:p>
        </p:txBody>
      </p:sp>
      <p:sp>
        <p:nvSpPr>
          <p:cNvPr id="5529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Personalized LBS  (require more user semantics)</a:t>
            </a:r>
          </a:p>
          <a:p>
            <a:pPr lvl="1" eaLnBrk="1" hangingPunct="1"/>
            <a:r>
              <a:rPr lang="en-US" smtClean="0"/>
              <a:t>User preferences and background information could be used as quasi-identifiers</a:t>
            </a:r>
          </a:p>
          <a:p>
            <a:pPr lvl="1" eaLnBrk="1" hangingPunct="1"/>
            <a:endParaRPr lang="en-US" smtClean="0"/>
          </a:p>
          <a:p>
            <a:pPr eaLnBrk="1" hangingPunct="1"/>
            <a:r>
              <a:rPr lang="en-US" smtClean="0"/>
              <a:t>Trajectory publication supporting more complex queries</a:t>
            </a:r>
          </a:p>
          <a:p>
            <a:pPr lvl="1" eaLnBrk="1" hangingPunct="1"/>
            <a:r>
              <a:rPr lang="en-US" smtClean="0"/>
              <a:t>Spatio-temporal queries</a:t>
            </a:r>
          </a:p>
          <a:p>
            <a:pPr lvl="1" eaLnBrk="1" hangingPunct="1"/>
            <a:r>
              <a:rPr lang="en-US" smtClean="0"/>
              <a:t>Spatio-temporal data analysis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9F1FC1F4-6AE9-4628-AD36-617935F705ED}" type="slidenum">
              <a:rPr lang="en-US" smtClean="0"/>
              <a:pPr>
                <a:defRPr/>
              </a:pPr>
              <a:t>57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Data Privacy-Preserving Techniques</a:t>
            </a:r>
            <a:endParaRPr lang="en-US" sz="4000" dirty="0"/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3200" i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-anonymity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(Sweeney, IJUFKS’02)</a:t>
            </a:r>
          </a:p>
          <a:p>
            <a:pPr lvl="1"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Indistinguishable among at least 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k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records</a:t>
            </a:r>
          </a:p>
          <a:p>
            <a:pPr eaLnBrk="1" hangingPunct="1"/>
            <a:r>
              <a:rPr lang="en-US" sz="3200" i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-diversity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(Machanavajjhala et al., TKDD’07)</a:t>
            </a:r>
          </a:p>
          <a:p>
            <a:pPr lvl="1"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At least </a:t>
            </a:r>
            <a:r>
              <a:rPr lang="en-US" sz="2400" i="1" smtClean="0">
                <a:latin typeface="Times New Roman" pitchFamily="18" charset="0"/>
                <a:cs typeface="Times New Roman" pitchFamily="18" charset="0"/>
              </a:rPr>
              <a:t>l</a:t>
            </a:r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 values for sensitive attributes</a:t>
            </a:r>
          </a:p>
          <a:p>
            <a:pPr eaLnBrk="1" hangingPunct="1"/>
            <a:r>
              <a:rPr lang="en-US" sz="3200" i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z="3200" smtClean="0">
                <a:latin typeface="Times New Roman" pitchFamily="18" charset="0"/>
                <a:cs typeface="Times New Roman" pitchFamily="18" charset="0"/>
              </a:rPr>
              <a:t>-closeness </a:t>
            </a:r>
            <a:r>
              <a:rPr lang="en-US" sz="2000" smtClean="0">
                <a:latin typeface="Times New Roman" pitchFamily="18" charset="0"/>
                <a:cs typeface="Times New Roman" pitchFamily="18" charset="0"/>
              </a:rPr>
              <a:t>(Li et al., TKDE’10)</a:t>
            </a:r>
          </a:p>
          <a:p>
            <a:pPr lvl="1" eaLnBrk="1" hangingPunct="1"/>
            <a:r>
              <a:rPr lang="en-US" sz="2400" smtClean="0">
                <a:latin typeface="Times New Roman" pitchFamily="18" charset="0"/>
                <a:cs typeface="Times New Roman" pitchFamily="18" charset="0"/>
              </a:rPr>
              <a:t>Distribution of sensitive attributes </a:t>
            </a:r>
          </a:p>
          <a:p>
            <a:pPr marL="776288" lvl="2" indent="0" eaLnBrk="1" hangingPunct="1">
              <a:buFont typeface="Arial" charset="0"/>
              <a:buNone/>
            </a:pP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(in equivalence class    </a:t>
            </a:r>
            <a:r>
              <a:rPr lang="en-US" sz="2200" i="1" smtClean="0">
                <a:latin typeface="Times New Roman" pitchFamily="18" charset="0"/>
                <a:cs typeface="Times New Roman" pitchFamily="18" charset="0"/>
              </a:rPr>
              <a:t>vs   </a:t>
            </a:r>
            <a:r>
              <a:rPr lang="en-US" sz="2200" smtClean="0">
                <a:latin typeface="Times New Roman" pitchFamily="18" charset="0"/>
                <a:cs typeface="Times New Roman" pitchFamily="18" charset="0"/>
              </a:rPr>
              <a:t> in entire data set)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6BAFCBC-DC23-4133-9A89-8798B1301D83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Location Privacy</a:t>
            </a:r>
            <a:endParaRPr lang="en-US" sz="4000" dirty="0"/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Location-Based Services (LBS)</a:t>
            </a:r>
          </a:p>
          <a:p>
            <a:pPr lvl="1" eaLnBrk="1" hangingPunct="1"/>
            <a:r>
              <a:rPr lang="en-US" smtClean="0"/>
              <a:t>Untrustable LBS Service Provider – Location Privacy Leakage</a:t>
            </a:r>
          </a:p>
        </p:txBody>
      </p:sp>
      <p:pic>
        <p:nvPicPr>
          <p:cNvPr id="819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250" y="2514600"/>
            <a:ext cx="7677150" cy="3657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B637517-284A-481B-9D5B-9BA9D204037A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 smtClean="0"/>
              <a:t>Location Privacy-Preserving Techniques</a:t>
            </a:r>
            <a:endParaRPr lang="en-US" sz="4000" dirty="0"/>
          </a:p>
        </p:txBody>
      </p:sp>
      <p:sp>
        <p:nvSpPr>
          <p:cNvPr id="921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False Location</a:t>
            </a:r>
          </a:p>
          <a:p>
            <a:pPr lvl="1" eaLnBrk="1" hangingPunct="1"/>
            <a:r>
              <a:rPr lang="en-US" sz="2600" dirty="0" smtClean="0"/>
              <a:t>Users generate fake locations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Space Transformation</a:t>
            </a:r>
          </a:p>
          <a:p>
            <a:pPr lvl="1" eaLnBrk="1" hangingPunct="1"/>
            <a:r>
              <a:rPr lang="en-US" sz="2600" dirty="0" smtClean="0"/>
              <a:t>Transform into another space</a:t>
            </a:r>
          </a:p>
          <a:p>
            <a:pPr eaLnBrk="1" hangingPunct="1"/>
            <a:endParaRPr lang="en-US" sz="2800" dirty="0" smtClean="0"/>
          </a:p>
          <a:p>
            <a:pPr eaLnBrk="1" hangingPunct="1"/>
            <a:r>
              <a:rPr lang="en-US" sz="2800" dirty="0" smtClean="0"/>
              <a:t>Spatial Cloaking</a:t>
            </a:r>
          </a:p>
          <a:p>
            <a:pPr lvl="1" eaLnBrk="1" hangingPunct="1"/>
            <a:r>
              <a:rPr lang="en-US" sz="2600" dirty="0" smtClean="0"/>
              <a:t>Blur user’s location into cloaked region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6BA20DA-ECB6-4B19-B816-609475DCCF98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en-US" sz="4000" dirty="0"/>
              <a:t>More </a:t>
            </a:r>
            <a:r>
              <a:rPr lang="en-US" sz="4000" dirty="0" smtClean="0"/>
              <a:t>Challenging</a:t>
            </a:r>
            <a:r>
              <a:rPr lang="en-US" sz="4000" dirty="0"/>
              <a:t>: Trajectory Privacy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hospital example</a:t>
            </a:r>
          </a:p>
          <a:p>
            <a:pPr lvl="1" eaLnBrk="1" hangingPunct="1"/>
            <a:r>
              <a:rPr lang="en-US" smtClean="0"/>
              <a:t>Suppose the trajectories of patients should be published</a:t>
            </a:r>
          </a:p>
          <a:p>
            <a:pPr lvl="2" eaLnBrk="1" hangingPunct="1"/>
            <a:r>
              <a:rPr lang="en-US" smtClean="0"/>
              <a:t>Trajectory </a:t>
            </a:r>
            <a:r>
              <a:rPr lang="en-US" i="1" smtClean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smtClean="0"/>
              <a:t>:</a:t>
            </a:r>
          </a:p>
          <a:p>
            <a:pPr lvl="1" eaLnBrk="1" hangingPunct="1"/>
            <a:r>
              <a:rPr lang="en-US" smtClean="0"/>
              <a:t>De-identified  </a:t>
            </a:r>
          </a:p>
        </p:txBody>
      </p:sp>
      <p:pic>
        <p:nvPicPr>
          <p:cNvPr id="1024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124200"/>
            <a:ext cx="8186738" cy="2057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9400" y="2409825"/>
            <a:ext cx="2895600" cy="27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Oval 3"/>
          <p:cNvSpPr/>
          <p:nvPr/>
        </p:nvSpPr>
        <p:spPr>
          <a:xfrm>
            <a:off x="7086600" y="2895600"/>
            <a:ext cx="1066800" cy="240347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8" name="Straight Arrow Connector 7"/>
          <p:cNvCxnSpPr/>
          <p:nvPr/>
        </p:nvCxnSpPr>
        <p:spPr>
          <a:xfrm flipV="1">
            <a:off x="7315200" y="5299075"/>
            <a:ext cx="152400" cy="339725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6477000" y="5562600"/>
            <a:ext cx="201453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Sensitive Attribute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609600" y="5145088"/>
            <a:ext cx="4724400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Suppose adversary know a patient visited (1, 5) and (8, 10) at timestamps 2 and 5, respectively</a:t>
            </a:r>
          </a:p>
        </p:txBody>
      </p:sp>
      <p:sp>
        <p:nvSpPr>
          <p:cNvPr id="18" name="Down Arrow 17"/>
          <p:cNvSpPr/>
          <p:nvPr/>
        </p:nvSpPr>
        <p:spPr>
          <a:xfrm>
            <a:off x="2514600" y="5802313"/>
            <a:ext cx="457200" cy="293687"/>
          </a:xfrm>
          <a:prstGeom prst="downArrow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1600200" y="6096000"/>
            <a:ext cx="25146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/>
              <a:t>He has a disease of HIV!</a:t>
            </a:r>
          </a:p>
        </p:txBody>
      </p:sp>
      <p:sp>
        <p:nvSpPr>
          <p:cNvPr id="20" name="Oval 19"/>
          <p:cNvSpPr/>
          <p:nvPr/>
        </p:nvSpPr>
        <p:spPr>
          <a:xfrm>
            <a:off x="762000" y="3505200"/>
            <a:ext cx="9144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3" name="Oval 22"/>
          <p:cNvSpPr/>
          <p:nvPr/>
        </p:nvSpPr>
        <p:spPr>
          <a:xfrm>
            <a:off x="2949575" y="3505200"/>
            <a:ext cx="9144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2" name="Oval 21"/>
          <p:cNvSpPr/>
          <p:nvPr/>
        </p:nvSpPr>
        <p:spPr>
          <a:xfrm>
            <a:off x="619125" y="3048000"/>
            <a:ext cx="6172200" cy="209708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cxnSp>
        <p:nvCxnSpPr>
          <p:cNvPr id="25" name="Straight Arrow Connector 24"/>
          <p:cNvCxnSpPr/>
          <p:nvPr/>
        </p:nvCxnSpPr>
        <p:spPr>
          <a:xfrm flipH="1" flipV="1">
            <a:off x="5181600" y="5029200"/>
            <a:ext cx="762000" cy="958850"/>
          </a:xfrm>
          <a:prstGeom prst="straightConnector1">
            <a:avLst/>
          </a:prstGeom>
          <a:ln w="3175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4648200" y="6019800"/>
            <a:ext cx="28194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eaLnBrk="1" hangingPunct="1"/>
            <a:r>
              <a:rPr lang="en-US">
                <a:solidFill>
                  <a:srgbClr val="FF0000"/>
                </a:solidFill>
              </a:rPr>
              <a:t>Powerful quasi-identifiers!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7D82402-C433-4445-87E6-00B54322B470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 nodeType="clickPar">
                      <p:stCondLst>
                        <p:cond delay="indefinite"/>
                      </p:stCondLst>
                      <p:childTnLst>
                        <p:par>
                          <p:cTn id="1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 nodeType="clickPar">
                      <p:stCondLst>
                        <p:cond delay="indefinite"/>
                      </p:stCondLst>
                      <p:childTnLst>
                        <p:par>
                          <p:cTn id="3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9" grpId="0"/>
      <p:bldP spid="17" grpId="0"/>
      <p:bldP spid="18" grpId="0" animBg="1"/>
      <p:bldP spid="19" grpId="0"/>
      <p:bldP spid="20" grpId="0" animBg="1"/>
      <p:bldP spid="23" grpId="0" animBg="1"/>
      <p:bldP spid="22" grpId="0" animBg="1"/>
      <p:bldP spid="28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djacency">
  <a:themeElements>
    <a:clrScheme name="Adjacency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fice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738</TotalTime>
  <Words>1624</Words>
  <Application>Microsoft Office PowerPoint</Application>
  <PresentationFormat>On-screen Show (4:3)</PresentationFormat>
  <Paragraphs>401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Adjacency</vt:lpstr>
      <vt:lpstr>Privacy of Location Trajectory</vt:lpstr>
      <vt:lpstr>Outline</vt:lpstr>
      <vt:lpstr>Data Privacy</vt:lpstr>
      <vt:lpstr>Is De-identification Enough? </vt:lpstr>
      <vt:lpstr>Is De-identification Enough? </vt:lpstr>
      <vt:lpstr>Data Privacy-Preserving Techniques</vt:lpstr>
      <vt:lpstr>Location Privacy</vt:lpstr>
      <vt:lpstr>Location Privacy-Preserving Techniques</vt:lpstr>
      <vt:lpstr>More Challenging: Trajectory Privacy</vt:lpstr>
      <vt:lpstr>Two Kinds of Trajectory</vt:lpstr>
      <vt:lpstr>Continuous Location-based Services vs. Trajectory Publication</vt:lpstr>
      <vt:lpstr>Outline</vt:lpstr>
      <vt:lpstr>Protecting Trajectory Privacy in LBS</vt:lpstr>
      <vt:lpstr>Protecting Trajectory Privacy in LBS</vt:lpstr>
      <vt:lpstr>Spatial  Cloaking</vt:lpstr>
      <vt:lpstr>Trajectory  Tracing  Attack (1/2)</vt:lpstr>
      <vt:lpstr>Trajectory  Tracing  Attack (2/2)</vt:lpstr>
      <vt:lpstr>Trajectory  Tracing  Attack: Solution</vt:lpstr>
      <vt:lpstr>Anonymity-set  Tracing  Attack</vt:lpstr>
      <vt:lpstr>Anonymity-set  Tracing  Attack: Solution</vt:lpstr>
      <vt:lpstr>Solution 1: Group-based  Approach</vt:lpstr>
      <vt:lpstr>Solution 2: Distortion-based  Approach</vt:lpstr>
      <vt:lpstr>Solution 3: Prediction-based  Approach</vt:lpstr>
      <vt:lpstr>Protecting Trajectory Privacy in LBS</vt:lpstr>
      <vt:lpstr>Mix-Zones (1/2)</vt:lpstr>
      <vt:lpstr>Mix-Zones (2/2)</vt:lpstr>
      <vt:lpstr>Vehicular Mix-Zones (1/2)</vt:lpstr>
      <vt:lpstr>Vehicular Mix-Zones (2/2)</vt:lpstr>
      <vt:lpstr>Protecting Trajectory Privacy in LBS</vt:lpstr>
      <vt:lpstr>Path Confusion</vt:lpstr>
      <vt:lpstr>Path Confusion with Mobility Prediction and Data Caching</vt:lpstr>
      <vt:lpstr>Protecting Trajectory Privacy in LBS</vt:lpstr>
      <vt:lpstr>Euler Histogram-based on Short IDs (EHSID)</vt:lpstr>
      <vt:lpstr>Euler Histogram</vt:lpstr>
      <vt:lpstr>Euler Histogram-based on Short IDs (EHSID)</vt:lpstr>
      <vt:lpstr>Define Four Types of Vertices</vt:lpstr>
      <vt:lpstr>Euler Histogram-based on Short IDs (EHSID)</vt:lpstr>
      <vt:lpstr>Protecting Trajectory Privacy in LBS</vt:lpstr>
      <vt:lpstr>Dummy Trajectories</vt:lpstr>
      <vt:lpstr>How to Choose Dummy Trajectories</vt:lpstr>
      <vt:lpstr>Outline</vt:lpstr>
      <vt:lpstr>Protecting Privacy in Trajectory Publication</vt:lpstr>
      <vt:lpstr>Clustering-based Anonymization Approach</vt:lpstr>
      <vt:lpstr>Clustering-based Anonymization Approach</vt:lpstr>
      <vt:lpstr>Protecting Privacy in Trajectory Publication</vt:lpstr>
      <vt:lpstr>Generalization-based Anonymization Approach</vt:lpstr>
      <vt:lpstr>PowerPoint Presentation</vt:lpstr>
      <vt:lpstr>PowerPoint Presentation</vt:lpstr>
      <vt:lpstr>Protecting Privacy in Trajectory Publication</vt:lpstr>
      <vt:lpstr>Suppression-based Anonymization Approach</vt:lpstr>
      <vt:lpstr>Suppression-based Anonymization Approach</vt:lpstr>
      <vt:lpstr>Suppression-based Anonymization Approach</vt:lpstr>
      <vt:lpstr>Suppression-based Anonymization Approach</vt:lpstr>
      <vt:lpstr>Protecting Privacy in Trajectory Publication</vt:lpstr>
      <vt:lpstr>Grid-based Anonymization Approach</vt:lpstr>
      <vt:lpstr>Outline</vt:lpstr>
      <vt:lpstr>Future Directions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Privacy of Location Trajectory</dc:title>
  <dc:creator>BAO Linchao</dc:creator>
  <cp:lastModifiedBy>Dr. CHOW Chi Yin</cp:lastModifiedBy>
  <cp:revision>224</cp:revision>
  <dcterms:created xsi:type="dcterms:W3CDTF">2006-08-16T00:00:00Z</dcterms:created>
  <dcterms:modified xsi:type="dcterms:W3CDTF">2012-01-03T08:41:05Z</dcterms:modified>
</cp:coreProperties>
</file>