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6"/>
  </p:notesMasterIdLst>
  <p:sldIdLst>
    <p:sldId id="266" r:id="rId2"/>
    <p:sldId id="291" r:id="rId3"/>
    <p:sldId id="292" r:id="rId4"/>
    <p:sldId id="293" r:id="rId5"/>
    <p:sldId id="294" r:id="rId6"/>
    <p:sldId id="297" r:id="rId7"/>
    <p:sldId id="298" r:id="rId8"/>
    <p:sldId id="299" r:id="rId9"/>
    <p:sldId id="302" r:id="rId10"/>
    <p:sldId id="303" r:id="rId11"/>
    <p:sldId id="300" r:id="rId12"/>
    <p:sldId id="278" r:id="rId13"/>
    <p:sldId id="301" r:id="rId14"/>
    <p:sldId id="28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9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766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3D5FC-2C47-45D4-8D1F-5389806A3EBA}" type="datetimeFigureOut">
              <a:rPr lang="en-US" smtClean="0"/>
              <a:pPr/>
              <a:t>7/6/2008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58EC7-414A-4B8A-8C2F-7570BF63C4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956" y="4343713"/>
            <a:ext cx="5487647" cy="7615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366" tIns="45683" rIns="91366" bIns="45683">
            <a:spAutoFit/>
          </a:bodyPr>
          <a:lstStyle/>
          <a:p>
            <a:pPr>
              <a:lnSpc>
                <a:spcPct val="93000"/>
              </a:lnSpc>
              <a:spcBef>
                <a:spcPts val="443"/>
              </a:spcBef>
              <a:tabLst>
                <a:tab pos="0" algn="l"/>
                <a:tab pos="449748" algn="l"/>
                <a:tab pos="899495" algn="l"/>
                <a:tab pos="1349243" algn="l"/>
                <a:tab pos="1798991" algn="l"/>
                <a:tab pos="2248738" algn="l"/>
                <a:tab pos="2698486" algn="l"/>
                <a:tab pos="3148233" algn="l"/>
                <a:tab pos="3597981" algn="l"/>
                <a:tab pos="4047729" algn="l"/>
                <a:tab pos="4497476" algn="l"/>
                <a:tab pos="4947224" algn="l"/>
                <a:tab pos="5396972" algn="l"/>
                <a:tab pos="5846719" algn="l"/>
                <a:tab pos="6296467" algn="l"/>
                <a:tab pos="6746215" algn="l"/>
                <a:tab pos="7195962" algn="l"/>
                <a:tab pos="7645710" algn="l"/>
                <a:tab pos="8095458" algn="l"/>
                <a:tab pos="8545205" algn="l"/>
                <a:tab pos="8994953" algn="l"/>
              </a:tabLst>
            </a:pPr>
            <a:r>
              <a:rPr lang="en-GB" dirty="0">
                <a:cs typeface="Times New Roman" pitchFamily="18" charset="0"/>
              </a:rPr>
              <a:t>So far unspecific. for a good reason: it’s not the same on all platforms.</a:t>
            </a:r>
          </a:p>
          <a:p>
            <a:pPr>
              <a:spcBef>
                <a:spcPts val="443"/>
              </a:spcBef>
              <a:tabLst>
                <a:tab pos="0" algn="l"/>
                <a:tab pos="449748" algn="l"/>
                <a:tab pos="899495" algn="l"/>
                <a:tab pos="1349243" algn="l"/>
                <a:tab pos="1798991" algn="l"/>
                <a:tab pos="2248738" algn="l"/>
                <a:tab pos="2698486" algn="l"/>
                <a:tab pos="3148233" algn="l"/>
                <a:tab pos="3597981" algn="l"/>
                <a:tab pos="4047729" algn="l"/>
                <a:tab pos="4497476" algn="l"/>
                <a:tab pos="4947224" algn="l"/>
                <a:tab pos="5396972" algn="l"/>
                <a:tab pos="5846719" algn="l"/>
                <a:tab pos="6296467" algn="l"/>
                <a:tab pos="6746215" algn="l"/>
                <a:tab pos="7195962" algn="l"/>
                <a:tab pos="7645710" algn="l"/>
                <a:tab pos="8095458" algn="l"/>
                <a:tab pos="8545205" algn="l"/>
                <a:tab pos="8994953" algn="l"/>
              </a:tabLst>
            </a:pPr>
            <a:endParaRPr lang="en-GB" dirty="0">
              <a:cs typeface="Times New Roman" pitchFamily="18" charset="0"/>
            </a:endParaRPr>
          </a:p>
          <a:p>
            <a:pPr>
              <a:spcBef>
                <a:spcPts val="443"/>
              </a:spcBef>
              <a:tabLst>
                <a:tab pos="0" algn="l"/>
                <a:tab pos="449748" algn="l"/>
                <a:tab pos="899495" algn="l"/>
                <a:tab pos="1349243" algn="l"/>
                <a:tab pos="1798991" algn="l"/>
                <a:tab pos="2248738" algn="l"/>
                <a:tab pos="2698486" algn="l"/>
                <a:tab pos="3148233" algn="l"/>
                <a:tab pos="3597981" algn="l"/>
                <a:tab pos="4047729" algn="l"/>
                <a:tab pos="4497476" algn="l"/>
                <a:tab pos="4947224" algn="l"/>
                <a:tab pos="5396972" algn="l"/>
                <a:tab pos="5846719" algn="l"/>
                <a:tab pos="6296467" algn="l"/>
                <a:tab pos="6746215" algn="l"/>
                <a:tab pos="7195962" algn="l"/>
                <a:tab pos="7645710" algn="l"/>
                <a:tab pos="8095458" algn="l"/>
                <a:tab pos="8545205" algn="l"/>
                <a:tab pos="8994953" algn="l"/>
              </a:tabLst>
            </a:pPr>
            <a:r>
              <a:rPr lang="en-GB" dirty="0">
                <a:cs typeface="Times New Roman" pitchFamily="18" charset="0"/>
              </a:rPr>
              <a:t>program for Relaxed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956" y="4343713"/>
            <a:ext cx="5487647" cy="7615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366" tIns="45683" rIns="91366" bIns="45683">
            <a:spAutoFit/>
          </a:bodyPr>
          <a:lstStyle/>
          <a:p>
            <a:pPr>
              <a:lnSpc>
                <a:spcPct val="93000"/>
              </a:lnSpc>
              <a:spcBef>
                <a:spcPts val="443"/>
              </a:spcBef>
              <a:tabLst>
                <a:tab pos="0" algn="l"/>
                <a:tab pos="449748" algn="l"/>
                <a:tab pos="899495" algn="l"/>
                <a:tab pos="1349243" algn="l"/>
                <a:tab pos="1798991" algn="l"/>
                <a:tab pos="2248738" algn="l"/>
                <a:tab pos="2698486" algn="l"/>
                <a:tab pos="3148233" algn="l"/>
                <a:tab pos="3597981" algn="l"/>
                <a:tab pos="4047729" algn="l"/>
                <a:tab pos="4497476" algn="l"/>
                <a:tab pos="4947224" algn="l"/>
                <a:tab pos="5396972" algn="l"/>
                <a:tab pos="5846719" algn="l"/>
                <a:tab pos="6296467" algn="l"/>
                <a:tab pos="6746215" algn="l"/>
                <a:tab pos="7195962" algn="l"/>
                <a:tab pos="7645710" algn="l"/>
                <a:tab pos="8095458" algn="l"/>
                <a:tab pos="8545205" algn="l"/>
                <a:tab pos="8994953" algn="l"/>
              </a:tabLst>
            </a:pPr>
            <a:r>
              <a:rPr lang="en-GB" dirty="0">
                <a:cs typeface="Times New Roman" pitchFamily="18" charset="0"/>
              </a:rPr>
              <a:t>So far unspecific. for a good reason: it’s not the same on all platforms.</a:t>
            </a:r>
          </a:p>
          <a:p>
            <a:pPr>
              <a:spcBef>
                <a:spcPts val="443"/>
              </a:spcBef>
              <a:tabLst>
                <a:tab pos="0" algn="l"/>
                <a:tab pos="449748" algn="l"/>
                <a:tab pos="899495" algn="l"/>
                <a:tab pos="1349243" algn="l"/>
                <a:tab pos="1798991" algn="l"/>
                <a:tab pos="2248738" algn="l"/>
                <a:tab pos="2698486" algn="l"/>
                <a:tab pos="3148233" algn="l"/>
                <a:tab pos="3597981" algn="l"/>
                <a:tab pos="4047729" algn="l"/>
                <a:tab pos="4497476" algn="l"/>
                <a:tab pos="4947224" algn="l"/>
                <a:tab pos="5396972" algn="l"/>
                <a:tab pos="5846719" algn="l"/>
                <a:tab pos="6296467" algn="l"/>
                <a:tab pos="6746215" algn="l"/>
                <a:tab pos="7195962" algn="l"/>
                <a:tab pos="7645710" algn="l"/>
                <a:tab pos="8095458" algn="l"/>
                <a:tab pos="8545205" algn="l"/>
                <a:tab pos="8994953" algn="l"/>
              </a:tabLst>
            </a:pPr>
            <a:endParaRPr lang="en-GB" dirty="0">
              <a:cs typeface="Times New Roman" pitchFamily="18" charset="0"/>
            </a:endParaRPr>
          </a:p>
          <a:p>
            <a:pPr>
              <a:spcBef>
                <a:spcPts val="443"/>
              </a:spcBef>
              <a:tabLst>
                <a:tab pos="0" algn="l"/>
                <a:tab pos="449748" algn="l"/>
                <a:tab pos="899495" algn="l"/>
                <a:tab pos="1349243" algn="l"/>
                <a:tab pos="1798991" algn="l"/>
                <a:tab pos="2248738" algn="l"/>
                <a:tab pos="2698486" algn="l"/>
                <a:tab pos="3148233" algn="l"/>
                <a:tab pos="3597981" algn="l"/>
                <a:tab pos="4047729" algn="l"/>
                <a:tab pos="4497476" algn="l"/>
                <a:tab pos="4947224" algn="l"/>
                <a:tab pos="5396972" algn="l"/>
                <a:tab pos="5846719" algn="l"/>
                <a:tab pos="6296467" algn="l"/>
                <a:tab pos="6746215" algn="l"/>
                <a:tab pos="7195962" algn="l"/>
                <a:tab pos="7645710" algn="l"/>
                <a:tab pos="8095458" algn="l"/>
                <a:tab pos="8545205" algn="l"/>
                <a:tab pos="8994953" algn="l"/>
              </a:tabLst>
            </a:pPr>
            <a:r>
              <a:rPr lang="en-GB" dirty="0">
                <a:cs typeface="Times New Roman" pitchFamily="18" charset="0"/>
              </a:rPr>
              <a:t>program for Relaxed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trace represents many </a:t>
            </a:r>
            <a:r>
              <a:rPr lang="en-US" dirty="0" err="1" smtClean="0"/>
              <a:t>interleavings</a:t>
            </a:r>
            <a:endParaRPr lang="en-US" dirty="0" smtClean="0"/>
          </a:p>
          <a:p>
            <a:r>
              <a:rPr lang="en-US" dirty="0" smtClean="0"/>
              <a:t>(equivalence class of </a:t>
            </a:r>
            <a:r>
              <a:rPr lang="en-US" dirty="0" err="1" smtClean="0"/>
              <a:t>interleavings</a:t>
            </a:r>
            <a:r>
              <a:rPr lang="en-US" dirty="0" smtClean="0"/>
              <a:t> with same </a:t>
            </a:r>
            <a:r>
              <a:rPr lang="en-US" dirty="0" err="1" smtClean="0"/>
              <a:t>hb</a:t>
            </a:r>
            <a:r>
              <a:rPr lang="en-US" dirty="0" smtClean="0"/>
              <a:t>-graph)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Prime example: concurrent data types</a:t>
            </a:r>
          </a:p>
          <a:p>
            <a:endParaRPr lang="en-US" dirty="0" smtClean="0"/>
          </a:p>
          <a:p>
            <a:r>
              <a:rPr lang="en-US" dirty="0" smtClean="0"/>
              <a:t>(double standard : PREACH always use locks PRACTICE everybody has fun writing lock-free stuff)</a:t>
            </a:r>
          </a:p>
          <a:p>
            <a:endParaRPr lang="en-US" dirty="0" smtClean="0"/>
          </a:p>
          <a:p>
            <a:r>
              <a:rPr lang="en-US" dirty="0" smtClean="0"/>
              <a:t>(correctness is not always top priority)</a:t>
            </a:r>
          </a:p>
          <a:p>
            <a:endParaRPr lang="en-US" dirty="0" smtClean="0"/>
          </a:p>
          <a:p>
            <a:r>
              <a:rPr lang="en-US" dirty="0" smtClean="0"/>
              <a:t>We can not always produce a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</a:t>
            </a:r>
          </a:p>
          <a:p>
            <a:endParaRPr lang="en-US" dirty="0" smtClean="0"/>
          </a:p>
          <a:p>
            <a:r>
              <a:rPr lang="en-US" dirty="0" smtClean="0"/>
              <a:t>This  code is not store-buffer safe</a:t>
            </a:r>
          </a:p>
          <a:p>
            <a:endParaRPr lang="en-US" dirty="0" smtClean="0"/>
          </a:p>
          <a:p>
            <a:r>
              <a:rPr lang="en-US" dirty="0" smtClean="0"/>
              <a:t>Note: volatile does not help here ! (C# volatile semantics are not SC)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Take a step back… try very general def</a:t>
            </a:r>
          </a:p>
          <a:p>
            <a:endParaRPr lang="en-US" dirty="0" smtClean="0"/>
          </a:p>
          <a:p>
            <a:r>
              <a:rPr lang="en-US" dirty="0" smtClean="0"/>
              <a:t>Comparison of models possible if  we use same traces , same 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store buffers not bounded</a:t>
            </a:r>
          </a:p>
          <a:p>
            <a:endParaRPr lang="en-US" dirty="0" smtClean="0"/>
          </a:p>
          <a:p>
            <a:r>
              <a:rPr lang="en-US" dirty="0" smtClean="0"/>
              <a:t>Limited scale. Still useful  for concurrent data types  with unit tests.</a:t>
            </a:r>
          </a:p>
          <a:p>
            <a:endParaRPr lang="en-US" dirty="0" smtClean="0"/>
          </a:p>
          <a:p>
            <a:r>
              <a:rPr lang="en-US" dirty="0" smtClean="0"/>
              <a:t>Something more scalable?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8EC7-414A-4B8A-8C2F-7570BF63C4F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1D397D-00ED-474B-B6DD-43816702B56D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8A62D9-2175-445B-9CAD-4E81A452D51B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B2129-283A-461D-B8C6-CBBE5FD0FFA8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400"/>
            </a:lvl4pPr>
            <a:lvl5pPr>
              <a:defRPr sz="800"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157691-0626-4732-B1D8-F3FD462DEEF7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248400"/>
            <a:ext cx="457200" cy="476250"/>
          </a:xfr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8148F7-BDE7-4BB6-A5C7-833313068247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C05D94-9706-4B91-8FE1-01069F52B347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50BD49-E12B-4F14-85F9-74E32362C2F9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80D4C-D447-4CAC-BA41-EC79FA7C3FA2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82994-4C7D-4B3A-891D-B6200E4F6072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66B3AC-0540-4A9A-98E3-2E9FAB982EB3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B942A-26C7-4334-BBF6-526605DAF75C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EC4FDE7-8A60-4F76-962E-FCE3795B7716}" type="datetime1">
              <a:rPr lang="en-US" smtClean="0"/>
              <a:pPr/>
              <a:t>7/6/2008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0C35E23-4959-4814-A165-C7C1740D8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5900" y="14478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Memory Model </a:t>
            </a:r>
            <a:br>
              <a:rPr lang="en-US" dirty="0" smtClean="0"/>
            </a:br>
            <a:r>
              <a:rPr lang="en-US" dirty="0" smtClean="0"/>
              <a:t>Safety of Programs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81400"/>
            <a:ext cx="7406640" cy="2590800"/>
          </a:xfrm>
        </p:spPr>
        <p:txBody>
          <a:bodyPr>
            <a:normAutofit/>
          </a:bodyPr>
          <a:lstStyle/>
          <a:p>
            <a:pPr algn="ctr"/>
            <a:r>
              <a:rPr lang="en-US" u="sng" dirty="0" smtClean="0"/>
              <a:t>Sebastian Burckhardt</a:t>
            </a:r>
            <a:r>
              <a:rPr lang="en-US" dirty="0" smtClean="0"/>
              <a:t>        </a:t>
            </a:r>
            <a:r>
              <a:rPr lang="en-US" dirty="0" err="1" smtClean="0"/>
              <a:t>Madanlal</a:t>
            </a:r>
            <a:r>
              <a:rPr lang="en-US" dirty="0" smtClean="0"/>
              <a:t> Musuvathi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Microsoft Research</a:t>
            </a:r>
          </a:p>
          <a:p>
            <a:pPr algn="ctr"/>
            <a:r>
              <a:rPr lang="en-US" dirty="0" smtClean="0"/>
              <a:t>EC^2, July 7, 2008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r>
              <a:rPr lang="en-US" dirty="0" smtClean="0"/>
              <a:t>Borderline Executions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Def.</a:t>
            </a:r>
            <a:r>
              <a:rPr lang="en-US" dirty="0" smtClean="0"/>
              <a:t>: A borderline execution for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dirty="0" smtClean="0"/>
              <a:t>,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 is an execution in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SC  </a:t>
            </a:r>
            <a:r>
              <a:rPr lang="en-US" dirty="0" smtClean="0"/>
              <a:t>with a successor in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-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Def.</a:t>
            </a:r>
            <a:r>
              <a:rPr lang="en-US" dirty="0" smtClean="0"/>
              <a:t>: A memory model </a:t>
            </a:r>
            <a:r>
              <a:rPr lang="en-US" sz="2400" i="1" dirty="0" smtClean="0">
                <a:solidFill>
                  <a:srgbClr val="FF0000"/>
                </a:solidFill>
              </a:rPr>
              <a:t>Y </a:t>
            </a:r>
            <a:r>
              <a:rPr lang="en-US" i="1" dirty="0" smtClean="0"/>
              <a:t>guarantees borderline executions</a:t>
            </a:r>
            <a:r>
              <a:rPr lang="en-US" dirty="0" smtClean="0"/>
              <a:t> if the following property is true:</a:t>
            </a:r>
            <a:br>
              <a:rPr lang="en-US" dirty="0" smtClean="0"/>
            </a:br>
            <a:r>
              <a:rPr lang="en-US" sz="8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program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dirty="0" smtClean="0"/>
              <a:t>  is </a:t>
            </a:r>
            <a:r>
              <a:rPr lang="en-US" sz="2400" i="1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-safe if and only if it has no borderline executions.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2666999" y="2514600"/>
            <a:ext cx="5181601" cy="19050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705600" y="34290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Oval 1"/>
          <p:cNvSpPr>
            <a:spLocks noChangeArrowheads="1"/>
          </p:cNvSpPr>
          <p:nvPr/>
        </p:nvSpPr>
        <p:spPr bwMode="auto">
          <a:xfrm>
            <a:off x="2971800" y="2743200"/>
            <a:ext cx="3276600" cy="14478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800600" y="28956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9000" y="3352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14800" y="35052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35052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86400" y="36576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96000" y="39624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3657600" y="3505200"/>
            <a:ext cx="4572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1"/>
          </p:cNvCxnSpPr>
          <p:nvPr/>
        </p:nvCxnSpPr>
        <p:spPr>
          <a:xfrm flipV="1">
            <a:off x="4343400" y="3619500"/>
            <a:ext cx="457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3"/>
            <a:endCxn id="12" idx="1"/>
          </p:cNvCxnSpPr>
          <p:nvPr/>
        </p:nvCxnSpPr>
        <p:spPr>
          <a:xfrm>
            <a:off x="5029200" y="36195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  <a:endCxn id="13" idx="1"/>
          </p:cNvCxnSpPr>
          <p:nvPr/>
        </p:nvCxnSpPr>
        <p:spPr>
          <a:xfrm>
            <a:off x="5715000" y="37719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724400"/>
            <a:ext cx="7162800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r>
              <a:rPr lang="en-US" dirty="0" smtClean="0"/>
              <a:t>Borderline Executions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Def.</a:t>
            </a:r>
            <a:r>
              <a:rPr lang="en-US" dirty="0" smtClean="0"/>
              <a:t>: A borderline execution for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dirty="0" smtClean="0"/>
              <a:t>,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 is an execution in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SC  </a:t>
            </a:r>
            <a:r>
              <a:rPr lang="en-US" dirty="0" smtClean="0"/>
              <a:t>with a successor in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-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Def.</a:t>
            </a:r>
            <a:r>
              <a:rPr lang="en-US" dirty="0" smtClean="0"/>
              <a:t>: A memory model </a:t>
            </a:r>
            <a:r>
              <a:rPr lang="en-US" sz="2400" i="1" dirty="0" smtClean="0">
                <a:solidFill>
                  <a:srgbClr val="FF0000"/>
                </a:solidFill>
              </a:rPr>
              <a:t>Y </a:t>
            </a:r>
            <a:r>
              <a:rPr lang="en-US" i="1" dirty="0" smtClean="0"/>
              <a:t>guarantees borderline executions</a:t>
            </a:r>
            <a:r>
              <a:rPr lang="en-US" dirty="0" smtClean="0"/>
              <a:t> if the following property is true:</a:t>
            </a:r>
            <a:br>
              <a:rPr lang="en-US" dirty="0" smtClean="0"/>
            </a:br>
            <a:r>
              <a:rPr lang="en-US" sz="8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program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dirty="0" smtClean="0"/>
              <a:t>  is </a:t>
            </a:r>
            <a:r>
              <a:rPr lang="en-US" sz="2400" i="1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-safe if and only if it has no borderline executions.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2666999" y="2514600"/>
            <a:ext cx="5181601" cy="19050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705600" y="34290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Oval 1"/>
          <p:cNvSpPr>
            <a:spLocks noChangeArrowheads="1"/>
          </p:cNvSpPr>
          <p:nvPr/>
        </p:nvSpPr>
        <p:spPr bwMode="auto">
          <a:xfrm>
            <a:off x="2971800" y="2743200"/>
            <a:ext cx="3276600" cy="14478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800600" y="28956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9000" y="3352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14800" y="35052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35052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86400" y="36576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96000" y="39624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3657600" y="3505200"/>
            <a:ext cx="4572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1"/>
          </p:cNvCxnSpPr>
          <p:nvPr/>
        </p:nvCxnSpPr>
        <p:spPr>
          <a:xfrm flipV="1">
            <a:off x="4343400" y="3619500"/>
            <a:ext cx="457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3"/>
            <a:endCxn id="12" idx="1"/>
          </p:cNvCxnSpPr>
          <p:nvPr/>
        </p:nvCxnSpPr>
        <p:spPr>
          <a:xfrm>
            <a:off x="5029200" y="36195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  <a:endCxn id="13" idx="1"/>
          </p:cNvCxnSpPr>
          <p:nvPr/>
        </p:nvCxnSpPr>
        <p:spPr>
          <a:xfrm>
            <a:off x="5715000" y="37719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724400"/>
            <a:ext cx="7162800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Callout 19"/>
          <p:cNvSpPr/>
          <p:nvPr/>
        </p:nvSpPr>
        <p:spPr>
          <a:xfrm flipH="1">
            <a:off x="0" y="2438400"/>
            <a:ext cx="3200400" cy="3048000"/>
          </a:xfrm>
          <a:prstGeom prst="wedgeEllipseCallout">
            <a:avLst>
              <a:gd name="adj1" fmla="val -35886"/>
              <a:gd name="adj2" fmla="val 556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We can verify / falsify this as a safety property of  sequentially consistent executions!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When does a Memory Model</a:t>
            </a:r>
            <a:br>
              <a:rPr lang="en-US" sz="4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Guarantee Borderline Executions?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1435608" y="1752600"/>
            <a:ext cx="7498080" cy="4495800"/>
          </a:xfrm>
        </p:spPr>
        <p:txBody>
          <a:bodyPr/>
          <a:lstStyle/>
          <a:p>
            <a:r>
              <a:rPr lang="en-US" dirty="0" smtClean="0"/>
              <a:t>Simplest case: If each trace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 has a predecessor in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 , we can use simple induction (because empty trace is in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SC</a:t>
            </a:r>
            <a:r>
              <a:rPr lang="en-US" dirty="0" smtClean="0"/>
              <a:t> ).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This is true for </a:t>
            </a:r>
            <a:r>
              <a:rPr lang="en-US" i="1" dirty="0" smtClean="0">
                <a:solidFill>
                  <a:srgbClr val="FF0000"/>
                </a:solidFill>
              </a:rPr>
              <a:t>TSO</a:t>
            </a:r>
            <a:r>
              <a:rPr lang="en-US" dirty="0" smtClean="0"/>
              <a:t>, and we show in </a:t>
            </a:r>
            <a:r>
              <a:rPr lang="en-US" i="1" dirty="0" smtClean="0"/>
              <a:t>[</a:t>
            </a:r>
            <a:r>
              <a:rPr lang="en-US" sz="2400" i="1" dirty="0" smtClean="0"/>
              <a:t>CAV08</a:t>
            </a:r>
            <a:r>
              <a:rPr lang="en-US" i="1" dirty="0" smtClean="0"/>
              <a:t>] </a:t>
            </a:r>
            <a:r>
              <a:rPr lang="en-US" dirty="0" smtClean="0"/>
              <a:t>paper how to exploit this to build a borderline monitor.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6" name="Oval 1"/>
          <p:cNvSpPr>
            <a:spLocks noChangeArrowheads="1"/>
          </p:cNvSpPr>
          <p:nvPr/>
        </p:nvSpPr>
        <p:spPr bwMode="auto">
          <a:xfrm>
            <a:off x="1981200" y="3124200"/>
            <a:ext cx="6324600" cy="18288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5943600" y="33528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Oval 1"/>
          <p:cNvSpPr>
            <a:spLocks noChangeArrowheads="1"/>
          </p:cNvSpPr>
          <p:nvPr/>
        </p:nvSpPr>
        <p:spPr bwMode="auto">
          <a:xfrm>
            <a:off x="2209800" y="3429000"/>
            <a:ext cx="3124200" cy="12192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3810001" y="34290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95801" y="41910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105401" y="4495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endCxn id="40" idx="1"/>
          </p:cNvCxnSpPr>
          <p:nvPr/>
        </p:nvCxnSpPr>
        <p:spPr>
          <a:xfrm flipV="1">
            <a:off x="6172200" y="4457700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endCxn id="39" idx="1"/>
          </p:cNvCxnSpPr>
          <p:nvPr/>
        </p:nvCxnSpPr>
        <p:spPr>
          <a:xfrm flipV="1">
            <a:off x="5334000" y="4533900"/>
            <a:ext cx="6096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3" idx="3"/>
            <a:endCxn id="34" idx="1"/>
          </p:cNvCxnSpPr>
          <p:nvPr/>
        </p:nvCxnSpPr>
        <p:spPr>
          <a:xfrm>
            <a:off x="4724401" y="43053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943600" y="44196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6705600" y="43434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How May a Memory Model Fail to</a:t>
            </a:r>
            <a:br>
              <a:rPr lang="en-US" sz="4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Guarantee Borderline Executions?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1435608" y="1752600"/>
            <a:ext cx="7498080" cy="2971800"/>
          </a:xfrm>
        </p:spPr>
        <p:txBody>
          <a:bodyPr>
            <a:normAutofit/>
          </a:bodyPr>
          <a:lstStyle/>
          <a:p>
            <a:r>
              <a:rPr lang="en-US" dirty="0" smtClean="0"/>
              <a:t>Sometimes, traces have no predecessors</a:t>
            </a:r>
            <a:br>
              <a:rPr lang="en-US" dirty="0" smtClean="0"/>
            </a:br>
            <a:r>
              <a:rPr lang="en-US" dirty="0" smtClean="0"/>
              <a:t>(i.e. we can not take away any one instruction).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Example program: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some memory models may allow this “circular” trace: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029200" y="2819400"/>
            <a:ext cx="3505200" cy="8771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// Thread 1	// Thread 2</a:t>
            </a:r>
            <a:br>
              <a:rPr lang="en-US" sz="1600" b="1" dirty="0" smtClean="0">
                <a:latin typeface="Courier New" pitchFamily="49" charset="0"/>
                <a:cs typeface="Courier New" pitchFamily="49" charset="0"/>
              </a:rPr>
            </a:br>
            <a:endParaRPr lang="en-US" sz="3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if (y = 1)     if (x = 1)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x = 1;         y = 1;</a:t>
            </a:r>
            <a:endParaRPr lang="en-US" sz="1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33600" y="4800600"/>
            <a:ext cx="4876800" cy="1219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819401" y="50292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Load y, 1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819400" y="5410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Store x, 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0" y="5410200"/>
            <a:ext cx="1296988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Store y, 1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0" y="5029200"/>
            <a:ext cx="1296988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Load x, 1</a:t>
            </a:r>
          </a:p>
        </p:txBody>
      </p:sp>
      <p:cxnSp>
        <p:nvCxnSpPr>
          <p:cNvPr id="24" name="Curved Connector 23"/>
          <p:cNvCxnSpPr/>
          <p:nvPr/>
        </p:nvCxnSpPr>
        <p:spPr>
          <a:xfrm>
            <a:off x="6326188" y="51816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urved Connector 29"/>
          <p:cNvCxnSpPr/>
          <p:nvPr/>
        </p:nvCxnSpPr>
        <p:spPr>
          <a:xfrm rot="10800000" flipV="1">
            <a:off x="2817811" y="5181600"/>
            <a:ext cx="1588" cy="381000"/>
          </a:xfrm>
          <a:prstGeom prst="curvedConnector3">
            <a:avLst>
              <a:gd name="adj1" fmla="val 14395466"/>
            </a:avLst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0" idx="1"/>
            <a:endCxn id="18" idx="3"/>
          </p:cNvCxnSpPr>
          <p:nvPr/>
        </p:nvCxnSpPr>
        <p:spPr>
          <a:xfrm rot="10800000">
            <a:off x="4114802" y="5143500"/>
            <a:ext cx="914399" cy="381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9" idx="3"/>
            <a:endCxn id="22" idx="1"/>
          </p:cNvCxnSpPr>
          <p:nvPr/>
        </p:nvCxnSpPr>
        <p:spPr>
          <a:xfrm flipV="1">
            <a:off x="4114800" y="5143500"/>
            <a:ext cx="914400" cy="381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/ Future Work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35608" y="1981200"/>
            <a:ext cx="7174992" cy="4267200"/>
          </a:xfrm>
        </p:spPr>
        <p:txBody>
          <a:bodyPr>
            <a:normAutofit/>
          </a:bodyPr>
          <a:lstStyle/>
          <a:p>
            <a:r>
              <a:rPr lang="en-US" dirty="0" smtClean="0"/>
              <a:t>With increasing use of </a:t>
            </a:r>
            <a:r>
              <a:rPr lang="en-US" dirty="0" err="1" smtClean="0"/>
              <a:t>multicores</a:t>
            </a:r>
            <a:r>
              <a:rPr lang="en-US" dirty="0" smtClean="0"/>
              <a:t> and little programmer regard for race-freedom, </a:t>
            </a:r>
            <a:r>
              <a:rPr lang="en-US" dirty="0" smtClean="0"/>
              <a:t>we expect more programs to </a:t>
            </a:r>
            <a:r>
              <a:rPr lang="en-US" dirty="0" smtClean="0"/>
              <a:t>exhibit failures caused by the memory model.</a:t>
            </a:r>
          </a:p>
          <a:p>
            <a:r>
              <a:rPr lang="en-US" dirty="0" smtClean="0"/>
              <a:t>Borderline executions provide a practical way to verify / falsify memory model safety for a general class of memory models</a:t>
            </a:r>
          </a:p>
          <a:p>
            <a:r>
              <a:rPr lang="en-US" dirty="0" smtClean="0"/>
              <a:t>Future work: how to deal with </a:t>
            </a:r>
            <a:endParaRPr lang="en-US" dirty="0" smtClean="0"/>
          </a:p>
          <a:p>
            <a:pPr lvl="1"/>
            <a:r>
              <a:rPr lang="en-US" dirty="0" smtClean="0"/>
              <a:t>M</a:t>
            </a:r>
            <a:r>
              <a:rPr lang="en-US" dirty="0" smtClean="0"/>
              <a:t>emory </a:t>
            </a:r>
            <a:r>
              <a:rPr lang="en-US" dirty="0" smtClean="0"/>
              <a:t>models </a:t>
            </a:r>
            <a:r>
              <a:rPr lang="en-US" dirty="0" smtClean="0"/>
              <a:t>without borderline executions</a:t>
            </a:r>
          </a:p>
          <a:p>
            <a:pPr lvl="1"/>
            <a:r>
              <a:rPr lang="en-US" dirty="0" smtClean="0"/>
              <a:t>Memory models defined by compiler optimizations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9248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Motivation: </a:t>
            </a:r>
            <a:r>
              <a:rPr lang="en-US" sz="3200" dirty="0" smtClean="0">
                <a:solidFill>
                  <a:srgbClr val="FF0000"/>
                </a:solidFill>
              </a:rPr>
              <a:t>Memory Model Vulnerabilities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9248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Programmers </a:t>
            </a:r>
            <a:r>
              <a:rPr lang="en-US" dirty="0" smtClean="0"/>
              <a:t>do not always follow strict locking </a:t>
            </a:r>
            <a:r>
              <a:rPr lang="en-US" dirty="0" smtClean="0"/>
              <a:t>discipline in performance-critical code</a:t>
            </a:r>
          </a:p>
          <a:p>
            <a:pPr lvl="1"/>
            <a:r>
              <a:rPr lang="en-US" dirty="0" smtClean="0"/>
              <a:t>Ad-hoc synchronization with normal loads and stores or interlocked operations is faster</a:t>
            </a:r>
          </a:p>
          <a:p>
            <a:pPr lvl="1"/>
            <a:endParaRPr lang="en-US" sz="1200" dirty="0" smtClean="0"/>
          </a:p>
          <a:p>
            <a:r>
              <a:rPr lang="en-US" dirty="0" smtClean="0"/>
              <a:t>Such code can break on </a:t>
            </a:r>
            <a:r>
              <a:rPr lang="en-US" b="1" dirty="0" smtClean="0"/>
              <a:t>relaxed memory models</a:t>
            </a:r>
          </a:p>
          <a:p>
            <a:pPr lvl="1"/>
            <a:r>
              <a:rPr lang="en-US" dirty="0" smtClean="0"/>
              <a:t>Most </a:t>
            </a:r>
            <a:r>
              <a:rPr lang="en-US" dirty="0" err="1" smtClean="0"/>
              <a:t>multicore</a:t>
            </a:r>
            <a:r>
              <a:rPr lang="en-US" dirty="0" smtClean="0"/>
              <a:t> machines are not sequentially consistent</a:t>
            </a:r>
          </a:p>
          <a:p>
            <a:pPr lvl="1"/>
            <a:r>
              <a:rPr lang="en-US" dirty="0" smtClean="0"/>
              <a:t>Both compilers and actual hardware can contribute to effect</a:t>
            </a:r>
            <a:br>
              <a:rPr lang="en-US" dirty="0" smtClean="0"/>
            </a:br>
            <a:r>
              <a:rPr lang="en-US" dirty="0" smtClean="0"/>
              <a:t>(we focus on hardware effects here)</a:t>
            </a:r>
          </a:p>
          <a:p>
            <a:pPr lvl="1"/>
            <a:endParaRPr lang="en-US" sz="1200" dirty="0" smtClean="0"/>
          </a:p>
          <a:p>
            <a:r>
              <a:rPr lang="en-US" dirty="0" smtClean="0"/>
              <a:t>Vulnerabilities are hard to find, reproduce, and analyze</a:t>
            </a:r>
          </a:p>
          <a:p>
            <a:pPr lvl="1"/>
            <a:r>
              <a:rPr lang="en-US" dirty="0" smtClean="0"/>
              <a:t>May require specific hardware configuration and schedule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0"/>
            <a:ext cx="749808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C# Example</a:t>
            </a:r>
            <a:br>
              <a:rPr lang="en-US" dirty="0" smtClean="0"/>
            </a:br>
            <a:r>
              <a:rPr lang="en-US" sz="2400" dirty="0" smtClean="0"/>
              <a:t>(found in production-level code)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1676400"/>
            <a:ext cx="6934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volatile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volatile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hasWork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   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//Consumer thread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void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BlockOnIdle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lock 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= true;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if (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!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hasWork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  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Monitor.Wait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= false;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}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US" sz="800" b="1" dirty="0" smtClean="0">
                <a:latin typeface="Courier New" pitchFamily="49" charset="0"/>
                <a:cs typeface="Courier New" pitchFamily="49" charset="0"/>
              </a:rPr>
              <a:t>   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//Producer thread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void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NotifyPotentialWork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hasWork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= true;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if (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isIdling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lock 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Monitor.Pulse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condVariable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 }   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}</a:t>
            </a:r>
            <a:endParaRPr lang="en-US" sz="1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33600" y="1981200"/>
            <a:ext cx="6096000" cy="3200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Key pieces of code on previous slide: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 x86, hardware may perform store late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Bug</a:t>
            </a:r>
            <a:r>
              <a:rPr lang="en-US" dirty="0" smtClean="0"/>
              <a:t>: Producer thread does not notice waiting Consumer, does not send signal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667000" y="3048000"/>
            <a:ext cx="1143000" cy="22860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42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Store ii, 1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</a:t>
            </a:r>
            <a:r>
              <a:rPr lang="en-US" dirty="0" smtClean="0">
                <a:solidFill>
                  <a:srgbClr val="FF0000"/>
                </a:solidFill>
              </a:rPr>
              <a:t>Store Buffer Vulnerability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67000" y="3048000"/>
            <a:ext cx="11430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Store ii, 1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1" y="2057400"/>
            <a:ext cx="159851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v</a:t>
            </a:r>
            <a:r>
              <a:rPr lang="en-US" sz="1400" b="1" dirty="0" smtClean="0">
                <a:solidFill>
                  <a:srgbClr val="00B050"/>
                </a:solidFill>
              </a:rPr>
              <a:t>olatile </a:t>
            </a:r>
            <a:r>
              <a:rPr lang="en-US" sz="1400" b="1" dirty="0" err="1" smtClean="0">
                <a:solidFill>
                  <a:srgbClr val="00B050"/>
                </a:solidFill>
              </a:rPr>
              <a:t>int</a:t>
            </a:r>
            <a:r>
              <a:rPr lang="en-US" sz="1400" b="1" dirty="0" smtClean="0">
                <a:solidFill>
                  <a:srgbClr val="00B050"/>
                </a:solidFill>
              </a:rPr>
              <a:t> ii = 0;</a:t>
            </a:r>
          </a:p>
          <a:p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</a:rPr>
              <a:t>volatile </a:t>
            </a:r>
            <a:r>
              <a:rPr lang="en-US" sz="1400" b="1" dirty="0" err="1" smtClean="0">
                <a:solidFill>
                  <a:schemeClr val="accent5">
                    <a:lumMod val="75000"/>
                  </a:schemeClr>
                </a:solidFill>
              </a:rPr>
              <a:t>int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</a:rPr>
              <a:t> hw = 0; </a:t>
            </a:r>
            <a:endParaRPr lang="en-US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67001" y="3429000"/>
            <a:ext cx="11430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Load hw, 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715001" y="4114800"/>
            <a:ext cx="11430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Load ii, 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15001" y="3733800"/>
            <a:ext cx="11430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Store hw,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5908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Consumer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1200" y="2590800"/>
            <a:ext cx="105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Producer</a:t>
            </a:r>
            <a:endParaRPr lang="en-US" b="1" dirty="0"/>
          </a:p>
        </p:txBody>
      </p:sp>
      <p:cxnSp>
        <p:nvCxnSpPr>
          <p:cNvPr id="44" name="Straight Connector 43"/>
          <p:cNvCxnSpPr/>
          <p:nvPr/>
        </p:nvCxnSpPr>
        <p:spPr>
          <a:xfrm rot="5400000">
            <a:off x="6324601" y="4191000"/>
            <a:ext cx="2286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6400801" y="4114800"/>
            <a:ext cx="1143000" cy="2286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0	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82929E-7 L 0.06667 0.2442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1219200" y="3048000"/>
            <a:ext cx="7419975" cy="2486025"/>
          </a:xfrm>
          <a:prstGeom prst="ellipse">
            <a:avLst/>
          </a:prstGeom>
          <a:solidFill>
            <a:srgbClr val="A1A1D1">
              <a:alpha val="9000"/>
            </a:srgbClr>
          </a:solidFill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1371600" y="3429000"/>
            <a:ext cx="6096000" cy="1752600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Abstract View of Memory Models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3648" y="607695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066800"/>
            <a:ext cx="701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Given a program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dirty="0" smtClean="0"/>
              <a:t>, a memory model </a:t>
            </a:r>
            <a:r>
              <a:rPr lang="en-US" sz="2400" i="1" dirty="0" smtClean="0">
                <a:solidFill>
                  <a:srgbClr val="FF0000"/>
                </a:solidFill>
              </a:rPr>
              <a:t>Y </a:t>
            </a:r>
            <a:r>
              <a:rPr lang="en-US" sz="2400" dirty="0" smtClean="0"/>
              <a:t>defines the subset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400" dirty="0" smtClean="0"/>
              <a:t>  </a:t>
            </a:r>
            <a:r>
              <a:rPr lang="en-US" sz="2400" dirty="0" smtClean="0">
                <a:sym typeface="Symbol"/>
              </a:rPr>
              <a:t>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 </a:t>
            </a:r>
            <a:r>
              <a:rPr lang="en-US" sz="2400" dirty="0" smtClean="0"/>
              <a:t>of traces corresponding to some (partial or complete) execution of 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dirty="0" smtClean="0"/>
              <a:t> on</a:t>
            </a:r>
            <a:r>
              <a:rPr lang="en-US" sz="2400" i="1" dirty="0" smtClean="0">
                <a:solidFill>
                  <a:srgbClr val="FF0000"/>
                </a:solidFill>
              </a:rPr>
              <a:t> Y</a:t>
            </a:r>
            <a:r>
              <a:rPr lang="en-US" sz="2400" dirty="0" smtClean="0"/>
              <a:t>. 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1828800" y="3733800"/>
            <a:ext cx="3319463" cy="1131888"/>
          </a:xfrm>
          <a:prstGeom prst="ellipse">
            <a:avLst/>
          </a:prstGeom>
          <a:solidFill>
            <a:srgbClr val="A1A1D1">
              <a:alpha val="9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209800" y="4038600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SC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800850" y="4038600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</a:t>
            </a:r>
            <a:endParaRPr lang="en-GB" sz="4000" i="1" dirty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800600" y="4038600"/>
            <a:ext cx="259080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Y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66800" y="5638800"/>
            <a:ext cx="304800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</a:rPr>
              <a:t>SC</a:t>
            </a:r>
            <a:r>
              <a:rPr lang="en-US" sz="2000" dirty="0" smtClean="0"/>
              <a:t> (sequential consistency)</a:t>
            </a:r>
          </a:p>
          <a:p>
            <a:r>
              <a:rPr lang="en-US" sz="2000" dirty="0" smtClean="0"/>
              <a:t>Is strongest memory model</a:t>
            </a:r>
          </a:p>
        </p:txBody>
      </p:sp>
      <p:cxnSp>
        <p:nvCxnSpPr>
          <p:cNvPr id="24" name="Straight Arrow Connector 23"/>
          <p:cNvCxnSpPr>
            <a:endCxn id="6" idx="4"/>
          </p:cNvCxnSpPr>
          <p:nvPr/>
        </p:nvCxnSpPr>
        <p:spPr>
          <a:xfrm rot="16200000" flipV="1">
            <a:off x="3110310" y="5243910"/>
            <a:ext cx="773112" cy="16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343400" y="5715000"/>
            <a:ext cx="381000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smtClean="0"/>
              <a:t>More executions may be possible on a relaxed memory model </a:t>
            </a:r>
            <a:r>
              <a:rPr lang="en-US" sz="2000" i="1" dirty="0" smtClean="0">
                <a:solidFill>
                  <a:srgbClr val="FF0000"/>
                </a:solidFill>
              </a:rPr>
              <a:t>Y</a:t>
            </a:r>
            <a:endParaRPr lang="en-US" sz="2000" dirty="0" smtClean="0"/>
          </a:p>
        </p:txBody>
      </p:sp>
      <p:cxnSp>
        <p:nvCxnSpPr>
          <p:cNvPr id="27" name="Straight Arrow Connector 26"/>
          <p:cNvCxnSpPr/>
          <p:nvPr/>
        </p:nvCxnSpPr>
        <p:spPr>
          <a:xfrm rot="16200000" flipV="1">
            <a:off x="6072191" y="5310190"/>
            <a:ext cx="800096" cy="95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lide Number Placeholder 3"/>
          <p:cNvSpPr txBox="1">
            <a:spLocks/>
          </p:cNvSpPr>
          <p:nvPr/>
        </p:nvSpPr>
        <p:spPr>
          <a:xfrm>
            <a:off x="228600" y="6248400"/>
            <a:ext cx="457200" cy="476250"/>
          </a:xfrm>
          <a:prstGeom prst="rect">
            <a:avLst/>
          </a:prstGeom>
        </p:spPr>
        <p:txBody>
          <a:bodyPr anchor="b"/>
          <a:lstStyle/>
          <a:p>
            <a:pPr algn="ctr"/>
            <a:fld id="{60C35E23-4959-4814-A165-C7C1740D88FE}" type="slidenum">
              <a:rPr lang="en-US" b="1" smtClean="0"/>
              <a:pPr algn="ctr"/>
              <a:t>5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9200" y="5029200"/>
            <a:ext cx="74676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22860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Memory Model Safety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76400"/>
            <a:ext cx="7543800" cy="4495800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en-US" dirty="0" smtClean="0"/>
          </a:p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Observation:</a:t>
            </a:r>
            <a:r>
              <a:rPr lang="en-US" sz="2800" dirty="0" smtClean="0"/>
              <a:t> Programmer writes code for SC</a:t>
            </a:r>
          </a:p>
          <a:p>
            <a:pPr lvl="1"/>
            <a:r>
              <a:rPr lang="en-US" sz="2400" dirty="0" smtClean="0"/>
              <a:t>Resorts to {fences, volatiles, interlocked operations} to maintain SC behavior where needed</a:t>
            </a:r>
          </a:p>
          <a:p>
            <a:pPr lvl="1"/>
            <a:r>
              <a:rPr lang="en-US" sz="2400" dirty="0" smtClean="0"/>
              <a:t>If program P exhibits non-SC behavior, </a:t>
            </a:r>
            <a:br>
              <a:rPr lang="en-US" sz="2400" dirty="0" smtClean="0"/>
            </a:br>
            <a:r>
              <a:rPr lang="en-US" sz="2400" dirty="0" smtClean="0"/>
              <a:t>it is most likely a bug</a:t>
            </a:r>
          </a:p>
          <a:p>
            <a:pPr lvl="1"/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Definition: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/>
              <a:t> A program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dirty="0" smtClean="0"/>
              <a:t> is </a:t>
            </a:r>
            <a:r>
              <a:rPr lang="en-US" sz="2800" i="1" dirty="0" smtClean="0">
                <a:solidFill>
                  <a:srgbClr val="FF0000"/>
                </a:solidFill>
              </a:rPr>
              <a:t>Y</a:t>
            </a:r>
            <a:r>
              <a:rPr lang="en-US" sz="2800" dirty="0" smtClean="0"/>
              <a:t>-safe if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=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800" dirty="0" smtClean="0"/>
              <a:t> </a:t>
            </a:r>
          </a:p>
          <a:p>
            <a:pPr lvl="1"/>
            <a:endParaRPr lang="en-US" sz="2400" dirty="0" smtClean="0"/>
          </a:p>
          <a:p>
            <a:pPr marL="859536" lvl="1" indent="-457200">
              <a:buFont typeface="+mj-lt"/>
              <a:buAutoNum type="arabicPeriod"/>
            </a:pPr>
            <a:endParaRPr lang="en-US" sz="2400" dirty="0" smtClean="0"/>
          </a:p>
          <a:p>
            <a:pPr marL="585216" indent="-457200">
              <a:buFont typeface="+mj-lt"/>
              <a:buAutoNum type="arabicPeriod"/>
            </a:pP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622935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120" y="274638"/>
            <a:ext cx="7498080" cy="1143000"/>
          </a:xfrm>
        </p:spPr>
        <p:txBody>
          <a:bodyPr/>
          <a:lstStyle/>
          <a:p>
            <a:r>
              <a:rPr lang="en-US" dirty="0" smtClean="0"/>
              <a:t>Goal &amp; 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95400" y="1295400"/>
            <a:ext cx="7467600" cy="51054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Goal: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Find efficient methods to verify / falsify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memory model safety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 programs.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Position: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Memory models should be formulated in a manner that facilitates this goal.</a:t>
            </a:r>
            <a:endParaRPr lang="en-US" sz="3200" dirty="0" smtClean="0"/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3200" dirty="0" smtClean="0"/>
              <a:t>	It helps if a memory model </a:t>
            </a: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en-US" sz="3200" dirty="0" smtClean="0"/>
              <a:t> …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3200" dirty="0" smtClean="0"/>
              <a:t>… g</a:t>
            </a:r>
            <a:r>
              <a:rPr lang="en-US" sz="3200" noProof="0" dirty="0" err="1" smtClean="0"/>
              <a:t>uarantees</a:t>
            </a:r>
            <a:r>
              <a:rPr lang="en-US" sz="3200" noProof="0" dirty="0" smtClean="0"/>
              <a:t> that data-race-free programs are </a:t>
            </a: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en-US" sz="3200" i="1" dirty="0" smtClean="0"/>
              <a:t>-</a:t>
            </a:r>
            <a:r>
              <a:rPr lang="en-US" sz="3200" noProof="0" dirty="0" smtClean="0"/>
              <a:t>safe (but what about racy ones?)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3200" dirty="0" smtClean="0"/>
              <a:t>… </a:t>
            </a:r>
            <a:r>
              <a:rPr lang="en-US" sz="3200" i="1" dirty="0" smtClean="0"/>
              <a:t>guarantees borderline execution</a:t>
            </a:r>
            <a:r>
              <a:rPr lang="en-US" sz="3200" dirty="0" smtClean="0"/>
              <a:t>s (to be defined next).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59536" marR="0" lvl="1" indent="-45720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85216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r>
              <a:rPr lang="en-US" dirty="0" smtClean="0"/>
              <a:t>Borderline Executions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Def.</a:t>
            </a:r>
            <a:r>
              <a:rPr lang="en-US" dirty="0" smtClean="0"/>
              <a:t>: A borderline execution for 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dirty="0" smtClean="0"/>
              <a:t>,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 is an execution in </a:t>
            </a: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4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4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400" i="1" baseline="-25000" dirty="0" smtClean="0">
                <a:solidFill>
                  <a:srgbClr val="FF0000"/>
                </a:solidFill>
              </a:rPr>
              <a:t>SC  </a:t>
            </a:r>
            <a:r>
              <a:rPr lang="en-US" dirty="0" smtClean="0"/>
              <a:t>with a successor in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- </a:t>
            </a: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Oval 1"/>
          <p:cNvSpPr>
            <a:spLocks noChangeArrowheads="1"/>
          </p:cNvSpPr>
          <p:nvPr/>
        </p:nvSpPr>
        <p:spPr bwMode="auto">
          <a:xfrm>
            <a:off x="2666999" y="2514600"/>
            <a:ext cx="5181601" cy="19050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705600" y="34290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Y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Oval 1"/>
          <p:cNvSpPr>
            <a:spLocks noChangeArrowheads="1"/>
          </p:cNvSpPr>
          <p:nvPr/>
        </p:nvSpPr>
        <p:spPr bwMode="auto">
          <a:xfrm>
            <a:off x="2971800" y="2743200"/>
            <a:ext cx="3276600" cy="14478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800600" y="2895600"/>
            <a:ext cx="1066799" cy="4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8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en-US" sz="2800" i="1" baseline="-25000" dirty="0" smtClean="0">
                <a:solidFill>
                  <a:srgbClr val="FF0000"/>
                </a:solidFill>
              </a:rPr>
              <a:t>SC</a:t>
            </a:r>
            <a:endParaRPr lang="en-GB" sz="2800" b="1" dirty="0">
              <a:solidFill>
                <a:srgbClr val="22B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9000" y="33528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14800" y="35052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35052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86400" y="3657600"/>
            <a:ext cx="228600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96000" y="3962400"/>
            <a:ext cx="228600" cy="228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3657600" y="3505200"/>
            <a:ext cx="4572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1"/>
          </p:cNvCxnSpPr>
          <p:nvPr/>
        </p:nvCxnSpPr>
        <p:spPr>
          <a:xfrm flipV="1">
            <a:off x="4343400" y="3619500"/>
            <a:ext cx="457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3"/>
            <a:endCxn id="12" idx="1"/>
          </p:cNvCxnSpPr>
          <p:nvPr/>
        </p:nvCxnSpPr>
        <p:spPr>
          <a:xfrm>
            <a:off x="5029200" y="36195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  <a:endCxn id="13" idx="1"/>
          </p:cNvCxnSpPr>
          <p:nvPr/>
        </p:nvCxnSpPr>
        <p:spPr>
          <a:xfrm>
            <a:off x="5715000" y="37719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35E23-4959-4814-A165-C7C1740D88F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1143000" y="4876800"/>
            <a:ext cx="75438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Successor</a:t>
            </a:r>
            <a:r>
              <a:rPr kumimoji="0" lang="en-US" sz="2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traces are traces with one more instruction.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86688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Example: TSO Borderline Execution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066800"/>
            <a:ext cx="749808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pPr marL="859536" lvl="1" indent="-457200">
              <a:buFont typeface="+mj-lt"/>
              <a:buAutoNum type="arabicPeriod"/>
            </a:pPr>
            <a:endParaRPr lang="en-US" dirty="0" smtClean="0"/>
          </a:p>
          <a:p>
            <a:pPr marL="859536" lvl="1" indent="-457200">
              <a:buNone/>
            </a:pPr>
            <a:endParaRPr lang="en-US" dirty="0" smtClean="0"/>
          </a:p>
          <a:p>
            <a:pPr marL="859536" lvl="1" indent="-457200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228600" y="6248400"/>
            <a:ext cx="457200" cy="476250"/>
          </a:xfrm>
        </p:spPr>
        <p:txBody>
          <a:bodyPr/>
          <a:lstStyle/>
          <a:p>
            <a:fld id="{60C35E23-4959-4814-A165-C7C1740D88F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048000" y="1752600"/>
            <a:ext cx="3276600" cy="990600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4953000" y="19050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28" name="Straight Arrow Connector 27"/>
          <p:cNvCxnSpPr>
            <a:stCxn id="37" idx="3"/>
            <a:endCxn id="24" idx="1"/>
          </p:cNvCxnSpPr>
          <p:nvPr/>
        </p:nvCxnSpPr>
        <p:spPr>
          <a:xfrm flipV="1">
            <a:off x="4495800" y="2019300"/>
            <a:ext cx="45720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200401" y="19050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200400" y="2362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410200" y="4191000"/>
            <a:ext cx="32766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7239000" y="43434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43" name="Straight Arrow Connector 42"/>
          <p:cNvCxnSpPr>
            <a:stCxn id="45" idx="1"/>
            <a:endCxn id="46" idx="3"/>
          </p:cNvCxnSpPr>
          <p:nvPr/>
        </p:nvCxnSpPr>
        <p:spPr>
          <a:xfrm rot="10800000">
            <a:off x="6705602" y="4457700"/>
            <a:ext cx="533399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47" idx="3"/>
            <a:endCxn id="42" idx="1"/>
          </p:cNvCxnSpPr>
          <p:nvPr/>
        </p:nvCxnSpPr>
        <p:spPr>
          <a:xfrm flipV="1">
            <a:off x="6781800" y="4457700"/>
            <a:ext cx="45720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7239000" y="48006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</a:t>
            </a:r>
            <a:r>
              <a:rPr lang="en-US" sz="1400" b="1" dirty="0" smtClean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486401" y="43434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486400" y="48006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38200" y="3276600"/>
            <a:ext cx="33528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2743200" y="34290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2.1 Store hw, 1</a:t>
            </a:r>
          </a:p>
        </p:txBody>
      </p:sp>
      <p:cxnSp>
        <p:nvCxnSpPr>
          <p:cNvPr id="50" name="Straight Arrow Connector 49"/>
          <p:cNvCxnSpPr>
            <a:stCxn id="52" idx="1"/>
            <a:endCxn id="53" idx="3"/>
          </p:cNvCxnSpPr>
          <p:nvPr/>
        </p:nvCxnSpPr>
        <p:spPr>
          <a:xfrm rot="10800000">
            <a:off x="2209802" y="3543300"/>
            <a:ext cx="533399" cy="457200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4" idx="3"/>
            <a:endCxn id="49" idx="1"/>
          </p:cNvCxnSpPr>
          <p:nvPr/>
        </p:nvCxnSpPr>
        <p:spPr>
          <a:xfrm flipV="1">
            <a:off x="2286000" y="3543300"/>
            <a:ext cx="45720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2743200" y="3886200"/>
            <a:ext cx="12954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2.2 Load ii, 1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90601" y="3429000"/>
            <a:ext cx="1219200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1.1 Store ii, 1 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990600" y="3886200"/>
            <a:ext cx="12954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1.2 Load hw, 0</a:t>
            </a: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auto">
          <a:xfrm>
            <a:off x="6248400" y="1295400"/>
            <a:ext cx="234315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SC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58" name="Text Box 10"/>
          <p:cNvSpPr txBox="1">
            <a:spLocks noChangeArrowheads="1"/>
          </p:cNvSpPr>
          <p:nvPr/>
        </p:nvSpPr>
        <p:spPr bwMode="auto">
          <a:xfrm>
            <a:off x="7086600" y="2209800"/>
            <a:ext cx="2590800" cy="6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4000" i="1" baseline="-250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4000" i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4000" i="1" baseline="-25000" dirty="0" smtClean="0">
                <a:solidFill>
                  <a:srgbClr val="FF0000"/>
                </a:solidFill>
              </a:rPr>
              <a:t>TSO</a:t>
            </a:r>
            <a:endParaRPr lang="en-GB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62" name="Freeform 61"/>
          <p:cNvSpPr/>
          <p:nvPr/>
        </p:nvSpPr>
        <p:spPr>
          <a:xfrm>
            <a:off x="0" y="685800"/>
            <a:ext cx="9144000" cy="4876800"/>
          </a:xfrm>
          <a:custGeom>
            <a:avLst/>
            <a:gdLst>
              <a:gd name="connsiteX0" fmla="*/ 0 w 7972425"/>
              <a:gd name="connsiteY0" fmla="*/ 2638425 h 2638425"/>
              <a:gd name="connsiteX1" fmla="*/ 4752975 w 7972425"/>
              <a:gd name="connsiteY1" fmla="*/ 1800225 h 2638425"/>
              <a:gd name="connsiteX2" fmla="*/ 7972425 w 7972425"/>
              <a:gd name="connsiteY2" fmla="*/ 0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72425" h="2638425">
                <a:moveTo>
                  <a:pt x="0" y="2638425"/>
                </a:moveTo>
                <a:cubicBezTo>
                  <a:pt x="1712119" y="2439193"/>
                  <a:pt x="3424238" y="2239962"/>
                  <a:pt x="4752975" y="1800225"/>
                </a:cubicBezTo>
                <a:cubicBezTo>
                  <a:pt x="6081712" y="1360488"/>
                  <a:pt x="7292975" y="536575"/>
                  <a:pt x="7972425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Arrow Connector 62"/>
          <p:cNvCxnSpPr>
            <a:endCxn id="41" idx="0"/>
          </p:cNvCxnSpPr>
          <p:nvPr/>
        </p:nvCxnSpPr>
        <p:spPr>
          <a:xfrm>
            <a:off x="5486400" y="2743200"/>
            <a:ext cx="15621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5400000">
            <a:off x="3200400" y="28194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ontent Placeholder 2"/>
          <p:cNvSpPr txBox="1">
            <a:spLocks/>
          </p:cNvSpPr>
          <p:nvPr/>
        </p:nvSpPr>
        <p:spPr>
          <a:xfrm>
            <a:off x="1219200" y="5715000"/>
            <a:ext cx="84582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Successor</a:t>
            </a:r>
            <a:r>
              <a:rPr kumimoji="0" lang="en-US" sz="2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traces are traces with one more instruction.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839</Words>
  <Application>Microsoft Office PowerPoint</Application>
  <PresentationFormat>On-screen Show (4:3)</PresentationFormat>
  <Paragraphs>212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Memory Model  Safety of Programs</vt:lpstr>
      <vt:lpstr>Motivation: Memory Model Vulnerabilities</vt:lpstr>
      <vt:lpstr>C# Example (found in production-level code)</vt:lpstr>
      <vt:lpstr>Example: Store Buffer Vulnerability</vt:lpstr>
      <vt:lpstr>Abstract View of Memory Models</vt:lpstr>
      <vt:lpstr>Memory Model Safety</vt:lpstr>
      <vt:lpstr>Goal &amp; Position</vt:lpstr>
      <vt:lpstr>Borderline Executions</vt:lpstr>
      <vt:lpstr>Example: TSO Borderline Execution</vt:lpstr>
      <vt:lpstr>Borderline Executions</vt:lpstr>
      <vt:lpstr>Borderline Executions</vt:lpstr>
      <vt:lpstr>Slide 12</vt:lpstr>
      <vt:lpstr>Slide 13</vt:lpstr>
      <vt:lpstr>Conclusions / Future Work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SoBeR:  Store Buffer Race Detector</dc:title>
  <dc:creator>Madan Musuvathi</dc:creator>
  <cp:lastModifiedBy>Sebastian Burckhardt</cp:lastModifiedBy>
  <cp:revision>337</cp:revision>
  <dcterms:created xsi:type="dcterms:W3CDTF">2007-12-03T19:02:29Z</dcterms:created>
  <dcterms:modified xsi:type="dcterms:W3CDTF">2008-07-06T19:44:07Z</dcterms:modified>
</cp:coreProperties>
</file>