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sldIdLst>
    <p:sldId id="256" r:id="rId2"/>
  </p:sldIdLst>
  <p:sldSz cx="43891200" cy="32918400"/>
  <p:notesSz cx="32099250" cy="43072050"/>
  <p:defaultTextStyle>
    <a:defPPr>
      <a:defRPr lang="en-US"/>
    </a:defPPr>
    <a:lvl1pPr marL="0" algn="l" defTabSz="21945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1pPr>
    <a:lvl2pPr marL="2194560" algn="l" defTabSz="21945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2pPr>
    <a:lvl3pPr marL="4389120" algn="l" defTabSz="21945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3pPr>
    <a:lvl4pPr marL="6583680" algn="l" defTabSz="21945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4pPr>
    <a:lvl5pPr marL="8778240" algn="l" defTabSz="21945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5pPr>
    <a:lvl6pPr marL="10972800" algn="l" defTabSz="21945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6pPr>
    <a:lvl7pPr marL="13167360" algn="l" defTabSz="21945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7pPr>
    <a:lvl8pPr marL="15361920" algn="l" defTabSz="21945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8pPr>
    <a:lvl9pPr marL="17556480" algn="l" defTabSz="219456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72" autoAdjust="0"/>
    <p:restoredTop sz="94439" autoAdjust="0"/>
  </p:normalViewPr>
  <p:slideViewPr>
    <p:cSldViewPr snapToGrid="0" snapToObjects="1">
      <p:cViewPr>
        <p:scale>
          <a:sx n="50" d="100"/>
          <a:sy n="50" d="100"/>
        </p:scale>
        <p:origin x="-3798" y="36"/>
      </p:cViewPr>
      <p:guideLst>
        <p:guide orient="horz" pos="10368"/>
        <p:guide pos="138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image" Target="../media/image13.emf"/><Relationship Id="rId18" Type="http://schemas.openxmlformats.org/officeDocument/2006/relationships/image" Target="../media/image18.emf"/><Relationship Id="rId3" Type="http://schemas.openxmlformats.org/officeDocument/2006/relationships/image" Target="../media/image3.emf"/><Relationship Id="rId21" Type="http://schemas.openxmlformats.org/officeDocument/2006/relationships/image" Target="../media/image21.emf"/><Relationship Id="rId7" Type="http://schemas.openxmlformats.org/officeDocument/2006/relationships/image" Target="../media/image7.emf"/><Relationship Id="rId12" Type="http://schemas.openxmlformats.org/officeDocument/2006/relationships/image" Target="../media/image12.emf"/><Relationship Id="rId17" Type="http://schemas.openxmlformats.org/officeDocument/2006/relationships/image" Target="../media/image17.emf"/><Relationship Id="rId2" Type="http://schemas.openxmlformats.org/officeDocument/2006/relationships/image" Target="../media/image2.emf"/><Relationship Id="rId16" Type="http://schemas.openxmlformats.org/officeDocument/2006/relationships/image" Target="../media/image16.emf"/><Relationship Id="rId20" Type="http://schemas.openxmlformats.org/officeDocument/2006/relationships/image" Target="../media/image20.emf"/><Relationship Id="rId1" Type="http://schemas.openxmlformats.org/officeDocument/2006/relationships/image" Target="../media/image1.emf"/><Relationship Id="rId6" Type="http://schemas.openxmlformats.org/officeDocument/2006/relationships/image" Target="../media/image6.emf"/><Relationship Id="rId11" Type="http://schemas.openxmlformats.org/officeDocument/2006/relationships/image" Target="../media/image11.emf"/><Relationship Id="rId24" Type="http://schemas.openxmlformats.org/officeDocument/2006/relationships/image" Target="../media/image24.emf"/><Relationship Id="rId5" Type="http://schemas.openxmlformats.org/officeDocument/2006/relationships/image" Target="../media/image5.emf"/><Relationship Id="rId15" Type="http://schemas.openxmlformats.org/officeDocument/2006/relationships/image" Target="../media/image15.emf"/><Relationship Id="rId23" Type="http://schemas.openxmlformats.org/officeDocument/2006/relationships/image" Target="../media/image23.emf"/><Relationship Id="rId10" Type="http://schemas.openxmlformats.org/officeDocument/2006/relationships/image" Target="../media/image10.emf"/><Relationship Id="rId19" Type="http://schemas.openxmlformats.org/officeDocument/2006/relationships/image" Target="../media/image19.emf"/><Relationship Id="rId4" Type="http://schemas.openxmlformats.org/officeDocument/2006/relationships/image" Target="../media/image4.emf"/><Relationship Id="rId9" Type="http://schemas.openxmlformats.org/officeDocument/2006/relationships/image" Target="../media/image9.emf"/><Relationship Id="rId14" Type="http://schemas.openxmlformats.org/officeDocument/2006/relationships/image" Target="../media/image14.emf"/><Relationship Id="rId22" Type="http://schemas.openxmlformats.org/officeDocument/2006/relationships/image" Target="../media/image2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10226042"/>
            <a:ext cx="37307520" cy="70561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18653760"/>
            <a:ext cx="3072384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583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77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AE18-FDEC-DE47-B3CA-B1C7A21423E1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8ACDF-E4F9-DE4D-ACBE-57002E649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322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AE18-FDEC-DE47-B3CA-B1C7A21423E1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8ACDF-E4F9-DE4D-ACBE-57002E649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393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2742905" y="6324600"/>
            <a:ext cx="47404018" cy="1348206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0843" y="6324600"/>
            <a:ext cx="141480542" cy="1348206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AE18-FDEC-DE47-B3CA-B1C7A21423E1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8ACDF-E4F9-DE4D-ACBE-57002E649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079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AE18-FDEC-DE47-B3CA-B1C7A21423E1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8ACDF-E4F9-DE4D-ACBE-57002E649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348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2" y="21153122"/>
            <a:ext cx="37307520" cy="6537960"/>
          </a:xfrm>
        </p:spPr>
        <p:txBody>
          <a:bodyPr anchor="t"/>
          <a:lstStyle>
            <a:lvl1pPr algn="l">
              <a:defRPr sz="19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2" y="13952225"/>
            <a:ext cx="37307520" cy="7200898"/>
          </a:xfrm>
        </p:spPr>
        <p:txBody>
          <a:bodyPr anchor="b"/>
          <a:lstStyle>
            <a:lvl1pPr marL="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1pPr>
            <a:lvl2pPr marL="2194560" indent="0">
              <a:buNone/>
              <a:defRPr sz="8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AE18-FDEC-DE47-B3CA-B1C7A21423E1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8ACDF-E4F9-DE4D-ACBE-57002E649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844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530842" y="36865560"/>
            <a:ext cx="94442280" cy="104279702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5704642" y="36865560"/>
            <a:ext cx="94442280" cy="104279702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AE18-FDEC-DE47-B3CA-B1C7A21423E1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8ACDF-E4F9-DE4D-ACBE-57002E649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672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0" y="1318262"/>
            <a:ext cx="39502080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368542"/>
            <a:ext cx="19392902" cy="3070858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0" y="10439400"/>
            <a:ext cx="19392902" cy="18966182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2" y="7368542"/>
            <a:ext cx="19400520" cy="3070858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2" y="10439400"/>
            <a:ext cx="19400520" cy="18966182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AE18-FDEC-DE47-B3CA-B1C7A21423E1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8ACDF-E4F9-DE4D-ACBE-57002E649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969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AE18-FDEC-DE47-B3CA-B1C7A21423E1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8ACDF-E4F9-DE4D-ACBE-57002E649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561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AE18-FDEC-DE47-B3CA-B1C7A21423E1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8ACDF-E4F9-DE4D-ACBE-57002E649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828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3" y="1310640"/>
            <a:ext cx="14439902" cy="5577840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0" y="1310643"/>
            <a:ext cx="24536400" cy="28094942"/>
          </a:xfrm>
        </p:spPr>
        <p:txBody>
          <a:bodyPr/>
          <a:lstStyle>
            <a:lvl1pPr>
              <a:defRPr sz="15400"/>
            </a:lvl1pPr>
            <a:lvl2pPr>
              <a:defRPr sz="13400"/>
            </a:lvl2pPr>
            <a:lvl3pPr>
              <a:defRPr sz="1150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3" y="6888483"/>
            <a:ext cx="14439902" cy="22517102"/>
          </a:xfrm>
        </p:spPr>
        <p:txBody>
          <a:bodyPr/>
          <a:lstStyle>
            <a:lvl1pPr marL="0" indent="0">
              <a:buNone/>
              <a:defRPr sz="6700"/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AE18-FDEC-DE47-B3CA-B1C7A21423E1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8ACDF-E4F9-DE4D-ACBE-57002E649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861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2" y="23042880"/>
            <a:ext cx="26334720" cy="2720342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2" y="2941320"/>
            <a:ext cx="26334720" cy="19751040"/>
          </a:xfrm>
        </p:spPr>
        <p:txBody>
          <a:bodyPr/>
          <a:lstStyle>
            <a:lvl1pPr marL="0" indent="0">
              <a:buNone/>
              <a:defRPr sz="15400"/>
            </a:lvl1pPr>
            <a:lvl2pPr marL="2194560" indent="0">
              <a:buNone/>
              <a:defRPr sz="13400"/>
            </a:lvl2pPr>
            <a:lvl3pPr marL="4389120" indent="0">
              <a:buNone/>
              <a:defRPr sz="1150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2" y="25763222"/>
            <a:ext cx="26334720" cy="3863338"/>
          </a:xfrm>
        </p:spPr>
        <p:txBody>
          <a:bodyPr/>
          <a:lstStyle>
            <a:lvl1pPr marL="0" indent="0">
              <a:buNone/>
              <a:defRPr sz="6700"/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AE18-FDEC-DE47-B3CA-B1C7A21423E1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8ACDF-E4F9-DE4D-ACBE-57002E649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932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94560" y="1318262"/>
            <a:ext cx="39502080" cy="5486400"/>
          </a:xfrm>
          <a:prstGeom prst="rect">
            <a:avLst/>
          </a:prstGeom>
        </p:spPr>
        <p:txBody>
          <a:bodyPr vert="horz" lIns="438912" tIns="219456" rIns="438912" bIns="21945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680963"/>
            <a:ext cx="39502080" cy="21724622"/>
          </a:xfrm>
          <a:prstGeom prst="rect">
            <a:avLst/>
          </a:prstGeom>
        </p:spPr>
        <p:txBody>
          <a:bodyPr vert="horz" lIns="438912" tIns="219456" rIns="438912" bIns="21945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560" y="30510482"/>
            <a:ext cx="10241280" cy="17526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l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7AE18-FDEC-DE47-B3CA-B1C7A21423E1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160" y="30510482"/>
            <a:ext cx="13898880" cy="17526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ctr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5360" y="30510482"/>
            <a:ext cx="10241280" cy="17526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r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8ACDF-E4F9-DE4D-ACBE-57002E649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340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194560" rtl="0" eaLnBrk="1" latinLnBrk="0" hangingPunct="1">
        <a:spcBef>
          <a:spcPct val="0"/>
        </a:spcBef>
        <a:buNone/>
        <a:defRPr sz="21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45920" indent="-1645920" algn="l" defTabSz="2194560" rtl="0" eaLnBrk="1" latinLnBrk="0" hangingPunct="1">
        <a:spcBef>
          <a:spcPct val="20000"/>
        </a:spcBef>
        <a:buFont typeface="Arial"/>
        <a:buChar char="•"/>
        <a:defRPr sz="15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6160" indent="-1371600" algn="l" defTabSz="2194560" rtl="0" eaLnBrk="1" latinLnBrk="0" hangingPunct="1">
        <a:spcBef>
          <a:spcPct val="20000"/>
        </a:spcBef>
        <a:buFont typeface="Arial"/>
        <a:buChar char="–"/>
        <a:defRPr sz="13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2194560" rtl="0" eaLnBrk="1" latinLnBrk="0" hangingPunct="1">
        <a:spcBef>
          <a:spcPct val="20000"/>
        </a:spcBef>
        <a:buFont typeface="Arial"/>
        <a:buChar char="•"/>
        <a:defRPr sz="115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2194560" rtl="0" eaLnBrk="1" latinLnBrk="0" hangingPunct="1">
        <a:spcBef>
          <a:spcPct val="20000"/>
        </a:spcBef>
        <a:buFont typeface="Arial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2194560" rtl="0" eaLnBrk="1" latinLnBrk="0" hangingPunct="1">
        <a:spcBef>
          <a:spcPct val="20000"/>
        </a:spcBef>
        <a:buFont typeface="Arial"/>
        <a:buChar char="»"/>
        <a:defRPr sz="9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2194560" rtl="0" eaLnBrk="1" latinLnBrk="0" hangingPunct="1">
        <a:spcBef>
          <a:spcPct val="20000"/>
        </a:spcBef>
        <a:buFont typeface="Arial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2194560" rtl="0" eaLnBrk="1" latinLnBrk="0" hangingPunct="1">
        <a:spcBef>
          <a:spcPct val="20000"/>
        </a:spcBef>
        <a:buFont typeface="Arial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2194560" rtl="0" eaLnBrk="1" latinLnBrk="0" hangingPunct="1">
        <a:spcBef>
          <a:spcPct val="20000"/>
        </a:spcBef>
        <a:buFont typeface="Arial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2194560" rtl="0" eaLnBrk="1" latinLnBrk="0" hangingPunct="1">
        <a:spcBef>
          <a:spcPct val="20000"/>
        </a:spcBef>
        <a:buFont typeface="Arial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219456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.emf"/><Relationship Id="rId18" Type="http://schemas.openxmlformats.org/officeDocument/2006/relationships/oleObject" Target="../embeddings/oleObject7.bin"/><Relationship Id="rId26" Type="http://schemas.openxmlformats.org/officeDocument/2006/relationships/oleObject" Target="../embeddings/oleObject11.bin"/><Relationship Id="rId39" Type="http://schemas.openxmlformats.org/officeDocument/2006/relationships/image" Target="../media/image34.emf"/><Relationship Id="rId21" Type="http://schemas.openxmlformats.org/officeDocument/2006/relationships/image" Target="../media/image8.emf"/><Relationship Id="rId34" Type="http://schemas.openxmlformats.org/officeDocument/2006/relationships/image" Target="../media/image31.png"/><Relationship Id="rId42" Type="http://schemas.openxmlformats.org/officeDocument/2006/relationships/image" Target="../media/image37.emf"/><Relationship Id="rId47" Type="http://schemas.openxmlformats.org/officeDocument/2006/relationships/oleObject" Target="../embeddings/oleObject17.bin"/><Relationship Id="rId50" Type="http://schemas.openxmlformats.org/officeDocument/2006/relationships/image" Target="../media/image17.emf"/><Relationship Id="rId55" Type="http://schemas.openxmlformats.org/officeDocument/2006/relationships/image" Target="../media/image19.emf"/><Relationship Id="rId63" Type="http://schemas.openxmlformats.org/officeDocument/2006/relationships/image" Target="../media/image23.emf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6.bin"/><Relationship Id="rId20" Type="http://schemas.openxmlformats.org/officeDocument/2006/relationships/oleObject" Target="../embeddings/oleObject8.bin"/><Relationship Id="rId29" Type="http://schemas.openxmlformats.org/officeDocument/2006/relationships/image" Target="../media/image28.emf"/><Relationship Id="rId41" Type="http://schemas.openxmlformats.org/officeDocument/2006/relationships/image" Target="../media/image36.emf"/><Relationship Id="rId54" Type="http://schemas.openxmlformats.org/officeDocument/2006/relationships/oleObject" Target="../embeddings/oleObject21.bin"/><Relationship Id="rId62" Type="http://schemas.openxmlformats.org/officeDocument/2006/relationships/oleObject" Target="../embeddings/oleObject25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3.emf"/><Relationship Id="rId24" Type="http://schemas.openxmlformats.org/officeDocument/2006/relationships/oleObject" Target="../embeddings/oleObject10.bin"/><Relationship Id="rId32" Type="http://schemas.openxmlformats.org/officeDocument/2006/relationships/image" Target="../media/image29.emf"/><Relationship Id="rId37" Type="http://schemas.openxmlformats.org/officeDocument/2006/relationships/image" Target="../media/image32.emf"/><Relationship Id="rId40" Type="http://schemas.openxmlformats.org/officeDocument/2006/relationships/image" Target="../media/image35.emf"/><Relationship Id="rId45" Type="http://schemas.openxmlformats.org/officeDocument/2006/relationships/oleObject" Target="../embeddings/oleObject16.bin"/><Relationship Id="rId53" Type="http://schemas.openxmlformats.org/officeDocument/2006/relationships/oleObject" Target="../embeddings/oleObject20.bin"/><Relationship Id="rId58" Type="http://schemas.openxmlformats.org/officeDocument/2006/relationships/oleObject" Target="../embeddings/oleObject23.bin"/><Relationship Id="rId66" Type="http://schemas.openxmlformats.org/officeDocument/2006/relationships/image" Target="../media/image38.png"/><Relationship Id="rId5" Type="http://schemas.openxmlformats.org/officeDocument/2006/relationships/image" Target="../media/image27.png"/><Relationship Id="rId15" Type="http://schemas.openxmlformats.org/officeDocument/2006/relationships/image" Target="../media/image5.emf"/><Relationship Id="rId23" Type="http://schemas.openxmlformats.org/officeDocument/2006/relationships/image" Target="../media/image9.emf"/><Relationship Id="rId28" Type="http://schemas.openxmlformats.org/officeDocument/2006/relationships/image" Target="../media/image11.emf"/><Relationship Id="rId36" Type="http://schemas.openxmlformats.org/officeDocument/2006/relationships/image" Target="../media/image13.emf"/><Relationship Id="rId49" Type="http://schemas.openxmlformats.org/officeDocument/2006/relationships/oleObject" Target="../embeddings/oleObject18.bin"/><Relationship Id="rId57" Type="http://schemas.openxmlformats.org/officeDocument/2006/relationships/image" Target="../media/image20.emf"/><Relationship Id="rId61" Type="http://schemas.openxmlformats.org/officeDocument/2006/relationships/image" Target="../media/image22.emf"/><Relationship Id="rId10" Type="http://schemas.openxmlformats.org/officeDocument/2006/relationships/oleObject" Target="../embeddings/oleObject3.bin"/><Relationship Id="rId19" Type="http://schemas.openxmlformats.org/officeDocument/2006/relationships/image" Target="../media/image7.emf"/><Relationship Id="rId31" Type="http://schemas.openxmlformats.org/officeDocument/2006/relationships/image" Target="../media/image12.emf"/><Relationship Id="rId44" Type="http://schemas.openxmlformats.org/officeDocument/2006/relationships/image" Target="../media/image14.emf"/><Relationship Id="rId52" Type="http://schemas.openxmlformats.org/officeDocument/2006/relationships/image" Target="../media/image18.emf"/><Relationship Id="rId60" Type="http://schemas.openxmlformats.org/officeDocument/2006/relationships/oleObject" Target="../embeddings/oleObject24.bin"/><Relationship Id="rId65" Type="http://schemas.openxmlformats.org/officeDocument/2006/relationships/image" Target="../media/image24.emf"/><Relationship Id="rId4" Type="http://schemas.openxmlformats.org/officeDocument/2006/relationships/image" Target="../media/image26.png"/><Relationship Id="rId9" Type="http://schemas.openxmlformats.org/officeDocument/2006/relationships/image" Target="../media/image2.emf"/><Relationship Id="rId14" Type="http://schemas.openxmlformats.org/officeDocument/2006/relationships/oleObject" Target="../embeddings/oleObject5.bin"/><Relationship Id="rId22" Type="http://schemas.openxmlformats.org/officeDocument/2006/relationships/oleObject" Target="../embeddings/oleObject9.bin"/><Relationship Id="rId27" Type="http://schemas.openxmlformats.org/officeDocument/2006/relationships/oleObject" Target="../embeddings/oleObject12.bin"/><Relationship Id="rId30" Type="http://schemas.openxmlformats.org/officeDocument/2006/relationships/oleObject" Target="../embeddings/oleObject13.bin"/><Relationship Id="rId35" Type="http://schemas.openxmlformats.org/officeDocument/2006/relationships/oleObject" Target="../embeddings/oleObject14.bin"/><Relationship Id="rId43" Type="http://schemas.openxmlformats.org/officeDocument/2006/relationships/oleObject" Target="../embeddings/oleObject15.bin"/><Relationship Id="rId48" Type="http://schemas.openxmlformats.org/officeDocument/2006/relationships/image" Target="../media/image16.emf"/><Relationship Id="rId56" Type="http://schemas.openxmlformats.org/officeDocument/2006/relationships/oleObject" Target="../embeddings/oleObject22.bin"/><Relationship Id="rId64" Type="http://schemas.openxmlformats.org/officeDocument/2006/relationships/oleObject" Target="../embeddings/oleObject26.bin"/><Relationship Id="rId8" Type="http://schemas.openxmlformats.org/officeDocument/2006/relationships/oleObject" Target="../embeddings/oleObject2.bin"/><Relationship Id="rId51" Type="http://schemas.openxmlformats.org/officeDocument/2006/relationships/oleObject" Target="../embeddings/oleObject19.bin"/><Relationship Id="rId3" Type="http://schemas.openxmlformats.org/officeDocument/2006/relationships/image" Target="../media/image25.png"/><Relationship Id="rId12" Type="http://schemas.openxmlformats.org/officeDocument/2006/relationships/oleObject" Target="../embeddings/oleObject4.bin"/><Relationship Id="rId17" Type="http://schemas.openxmlformats.org/officeDocument/2006/relationships/image" Target="../media/image6.emf"/><Relationship Id="rId25" Type="http://schemas.openxmlformats.org/officeDocument/2006/relationships/image" Target="../media/image10.emf"/><Relationship Id="rId33" Type="http://schemas.openxmlformats.org/officeDocument/2006/relationships/image" Target="../media/image30.png"/><Relationship Id="rId38" Type="http://schemas.openxmlformats.org/officeDocument/2006/relationships/image" Target="../media/image33.emf"/><Relationship Id="rId46" Type="http://schemas.openxmlformats.org/officeDocument/2006/relationships/image" Target="../media/image15.emf"/><Relationship Id="rId59" Type="http://schemas.openxmlformats.org/officeDocument/2006/relationships/image" Target="../media/image2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Picture 178" descr="aggregated_precis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9504" y="13151997"/>
            <a:ext cx="7033928" cy="527544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087120" y="20784784"/>
            <a:ext cx="14189352" cy="11482644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4459559" y="17475477"/>
            <a:ext cx="14161758" cy="14791952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859966" y="13470590"/>
            <a:ext cx="203476" cy="180362"/>
          </a:xfrm>
          <a:prstGeom prst="ellipse">
            <a:avLst/>
          </a:prstGeom>
          <a:noFill/>
          <a:ln w="28575" cmpd="sng">
            <a:solidFill>
              <a:schemeClr val="tx2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76197" tIns="38098" rIns="76197" bIns="38098"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490999" y="17858060"/>
            <a:ext cx="153882" cy="569383"/>
          </a:xfrm>
          <a:prstGeom prst="rect">
            <a:avLst/>
          </a:prstGeom>
          <a:noFill/>
        </p:spPr>
        <p:txBody>
          <a:bodyPr wrap="none" lIns="76197" tIns="38098" rIns="76197" bIns="38098" rtlCol="0">
            <a:spAutoFit/>
          </a:bodyPr>
          <a:lstStyle/>
          <a:p>
            <a:endParaRPr lang="en-US" sz="3200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35453" y="7934587"/>
            <a:ext cx="13031823" cy="712419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Representation learning for Knowledge Bases</a:t>
            </a:r>
            <a:endParaRPr lang="en-US" sz="3600" dirty="0"/>
          </a:p>
        </p:txBody>
      </p:sp>
      <p:cxnSp>
        <p:nvCxnSpPr>
          <p:cNvPr id="10" name="Straight Connector 9"/>
          <p:cNvCxnSpPr>
            <a:stCxn id="7" idx="6"/>
          </p:cNvCxnSpPr>
          <p:nvPr/>
        </p:nvCxnSpPr>
        <p:spPr>
          <a:xfrm flipV="1">
            <a:off x="9063442" y="13048037"/>
            <a:ext cx="3590734" cy="512734"/>
          </a:xfrm>
          <a:prstGeom prst="line">
            <a:avLst/>
          </a:prstGeom>
          <a:ln w="57150" cmpd="sng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068982" y="13128543"/>
            <a:ext cx="762510" cy="323161"/>
          </a:xfrm>
          <a:prstGeom prst="rect">
            <a:avLst/>
          </a:prstGeom>
          <a:noFill/>
        </p:spPr>
        <p:txBody>
          <a:bodyPr wrap="none" lIns="76197" tIns="38098" rIns="76197" bIns="38098" rtlCol="0">
            <a:spAutoFit/>
          </a:bodyPr>
          <a:lstStyle/>
          <a:p>
            <a:r>
              <a:rPr lang="en-US" sz="1600" i="1" dirty="0" err="1" smtClean="0"/>
              <a:t>LivesIn</a:t>
            </a:r>
            <a:endParaRPr lang="en-US" sz="1600" i="1" dirty="0"/>
          </a:p>
        </p:txBody>
      </p:sp>
      <p:cxnSp>
        <p:nvCxnSpPr>
          <p:cNvPr id="12" name="Straight Connector 11"/>
          <p:cNvCxnSpPr>
            <a:stCxn id="7" idx="5"/>
            <a:endCxn id="25" idx="2"/>
          </p:cNvCxnSpPr>
          <p:nvPr/>
        </p:nvCxnSpPr>
        <p:spPr>
          <a:xfrm>
            <a:off x="9033644" y="13624539"/>
            <a:ext cx="2040973" cy="2006958"/>
          </a:xfrm>
          <a:prstGeom prst="line">
            <a:avLst/>
          </a:prstGeom>
          <a:ln w="57150" cmpd="sng">
            <a:solidFill>
              <a:schemeClr val="accent1">
                <a:lumMod val="75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11503399" y="13111805"/>
            <a:ext cx="1180575" cy="901475"/>
          </a:xfrm>
          <a:prstGeom prst="line">
            <a:avLst/>
          </a:prstGeom>
          <a:ln w="57150" cmpd="sng">
            <a:solidFill>
              <a:srgbClr val="C55A1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593979" y="13365172"/>
            <a:ext cx="752591" cy="323161"/>
          </a:xfrm>
          <a:prstGeom prst="rect">
            <a:avLst/>
          </a:prstGeom>
          <a:noFill/>
        </p:spPr>
        <p:txBody>
          <a:bodyPr wrap="none" lIns="76197" tIns="38098" rIns="76197" bIns="38098" rtlCol="0">
            <a:spAutoFit/>
          </a:bodyPr>
          <a:lstStyle/>
          <a:p>
            <a:r>
              <a:rPr lang="en-US" sz="1600" i="1" dirty="0" err="1" smtClean="0"/>
              <a:t>BornIn</a:t>
            </a:r>
            <a:endParaRPr lang="en-US" sz="1600" i="1" dirty="0"/>
          </a:p>
        </p:txBody>
      </p:sp>
      <p:cxnSp>
        <p:nvCxnSpPr>
          <p:cNvPr id="15" name="Straight Connector 14"/>
          <p:cNvCxnSpPr>
            <a:stCxn id="26" idx="7"/>
          </p:cNvCxnSpPr>
          <p:nvPr/>
        </p:nvCxnSpPr>
        <p:spPr>
          <a:xfrm flipV="1">
            <a:off x="12567671" y="13138218"/>
            <a:ext cx="188243" cy="2200774"/>
          </a:xfrm>
          <a:prstGeom prst="line">
            <a:avLst/>
          </a:prstGeom>
          <a:ln w="57150" cmpd="sng">
            <a:solidFill>
              <a:srgbClr val="BF9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2561642" y="14035688"/>
            <a:ext cx="908984" cy="323161"/>
          </a:xfrm>
          <a:prstGeom prst="rect">
            <a:avLst/>
          </a:prstGeom>
          <a:noFill/>
        </p:spPr>
        <p:txBody>
          <a:bodyPr wrap="none" lIns="76197" tIns="38098" rIns="76197" bIns="38098" rtlCol="0">
            <a:spAutoFit/>
          </a:bodyPr>
          <a:lstStyle/>
          <a:p>
            <a:r>
              <a:rPr lang="en-US" sz="1600" i="1" dirty="0" err="1" smtClean="0"/>
              <a:t>LocateIn</a:t>
            </a:r>
            <a:endParaRPr lang="en-US" sz="1600" i="1" dirty="0"/>
          </a:p>
        </p:txBody>
      </p:sp>
      <p:cxnSp>
        <p:nvCxnSpPr>
          <p:cNvPr id="17" name="Straight Connector 16"/>
          <p:cNvCxnSpPr>
            <a:endCxn id="7" idx="5"/>
          </p:cNvCxnSpPr>
          <p:nvPr/>
        </p:nvCxnSpPr>
        <p:spPr>
          <a:xfrm flipH="1" flipV="1">
            <a:off x="9033644" y="13624539"/>
            <a:ext cx="2298830" cy="416842"/>
          </a:xfrm>
          <a:prstGeom prst="line">
            <a:avLst/>
          </a:prstGeom>
          <a:ln w="57150" cmpd="sng">
            <a:solidFill>
              <a:srgbClr val="FF7C8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31" idx="7"/>
            <a:endCxn id="7" idx="4"/>
          </p:cNvCxnSpPr>
          <p:nvPr/>
        </p:nvCxnSpPr>
        <p:spPr>
          <a:xfrm flipV="1">
            <a:off x="8828423" y="13650952"/>
            <a:ext cx="133281" cy="1038383"/>
          </a:xfrm>
          <a:prstGeom prst="line">
            <a:avLst/>
          </a:prstGeom>
          <a:ln w="57150" cmpd="sng">
            <a:solidFill>
              <a:srgbClr val="CC33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811568" y="13600281"/>
            <a:ext cx="1061270" cy="323161"/>
          </a:xfrm>
          <a:prstGeom prst="rect">
            <a:avLst/>
          </a:prstGeom>
          <a:noFill/>
        </p:spPr>
        <p:txBody>
          <a:bodyPr wrap="none" lIns="76197" tIns="38098" rIns="76197" bIns="38098" rtlCol="0">
            <a:spAutoFit/>
          </a:bodyPr>
          <a:lstStyle/>
          <a:p>
            <a:r>
              <a:rPr lang="en-US" sz="1600" i="1" dirty="0" smtClean="0"/>
              <a:t>Friendship</a:t>
            </a:r>
            <a:endParaRPr lang="en-US" sz="1600" i="1" dirty="0"/>
          </a:p>
        </p:txBody>
      </p:sp>
      <p:sp>
        <p:nvSpPr>
          <p:cNvPr id="20" name="TextBox 19"/>
          <p:cNvSpPr txBox="1"/>
          <p:nvPr/>
        </p:nvSpPr>
        <p:spPr>
          <a:xfrm>
            <a:off x="8164913" y="14001490"/>
            <a:ext cx="1125690" cy="323161"/>
          </a:xfrm>
          <a:prstGeom prst="rect">
            <a:avLst/>
          </a:prstGeom>
          <a:noFill/>
        </p:spPr>
        <p:txBody>
          <a:bodyPr wrap="none" lIns="76197" tIns="38098" rIns="76197" bIns="38098" rtlCol="0">
            <a:spAutoFit/>
          </a:bodyPr>
          <a:lstStyle/>
          <a:p>
            <a:r>
              <a:rPr lang="en-US" sz="1600" i="1" dirty="0" smtClean="0"/>
              <a:t>Nationality</a:t>
            </a:r>
            <a:endParaRPr lang="en-US" sz="1600" i="1" dirty="0"/>
          </a:p>
        </p:txBody>
      </p:sp>
      <p:sp>
        <p:nvSpPr>
          <p:cNvPr id="21" name="TextBox 20"/>
          <p:cNvSpPr txBox="1"/>
          <p:nvPr/>
        </p:nvSpPr>
        <p:spPr>
          <a:xfrm>
            <a:off x="8176012" y="13132204"/>
            <a:ext cx="1540793" cy="353939"/>
          </a:xfrm>
          <a:prstGeom prst="rect">
            <a:avLst/>
          </a:prstGeom>
          <a:noFill/>
        </p:spPr>
        <p:txBody>
          <a:bodyPr wrap="none" lIns="76197" tIns="38098" rIns="76197" bIns="38098" rtlCol="0">
            <a:spAutoFit/>
          </a:bodyPr>
          <a:lstStyle/>
          <a:p>
            <a:r>
              <a:rPr lang="en-US" sz="1800" b="1" dirty="0"/>
              <a:t>Nicole Kidman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53283" y="14493568"/>
            <a:ext cx="1034720" cy="323161"/>
          </a:xfrm>
          <a:prstGeom prst="rect">
            <a:avLst/>
          </a:prstGeom>
          <a:noFill/>
        </p:spPr>
        <p:txBody>
          <a:bodyPr wrap="none" lIns="76197" tIns="38098" rIns="76197" bIns="38098" rtlCol="0">
            <a:spAutoFit/>
          </a:bodyPr>
          <a:lstStyle/>
          <a:p>
            <a:r>
              <a:rPr lang="en-US" sz="1600" i="1" dirty="0" err="1" smtClean="0"/>
              <a:t>PerformIn</a:t>
            </a:r>
            <a:endParaRPr lang="en-US" sz="1600" i="1" dirty="0"/>
          </a:p>
        </p:txBody>
      </p:sp>
      <p:cxnSp>
        <p:nvCxnSpPr>
          <p:cNvPr id="23" name="Straight Connector 22"/>
          <p:cNvCxnSpPr>
            <a:stCxn id="26" idx="0"/>
          </p:cNvCxnSpPr>
          <p:nvPr/>
        </p:nvCxnSpPr>
        <p:spPr>
          <a:xfrm flipH="1" flipV="1">
            <a:off x="11533281" y="14117867"/>
            <a:ext cx="962450" cy="1194712"/>
          </a:xfrm>
          <a:prstGeom prst="line">
            <a:avLst/>
          </a:prstGeom>
          <a:ln w="57150" cmpd="sng">
            <a:solidFill>
              <a:srgbClr val="CC33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1427161" y="14573406"/>
            <a:ext cx="1125690" cy="323161"/>
          </a:xfrm>
          <a:prstGeom prst="rect">
            <a:avLst/>
          </a:prstGeom>
          <a:noFill/>
        </p:spPr>
        <p:txBody>
          <a:bodyPr wrap="none" lIns="76197" tIns="38098" rIns="76197" bIns="38098" rtlCol="0">
            <a:spAutoFit/>
          </a:bodyPr>
          <a:lstStyle/>
          <a:p>
            <a:r>
              <a:rPr lang="en-US" sz="1600" i="1" dirty="0"/>
              <a:t>Nationality</a:t>
            </a:r>
          </a:p>
        </p:txBody>
      </p:sp>
      <p:sp>
        <p:nvSpPr>
          <p:cNvPr id="25" name="Oval 24"/>
          <p:cNvSpPr/>
          <p:nvPr/>
        </p:nvSpPr>
        <p:spPr>
          <a:xfrm>
            <a:off x="11074617" y="15541316"/>
            <a:ext cx="203476" cy="180362"/>
          </a:xfrm>
          <a:prstGeom prst="ellipse">
            <a:avLst/>
          </a:prstGeom>
          <a:noFill/>
          <a:ln w="28575" cmpd="sng">
            <a:solidFill>
              <a:srgbClr val="44546A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76197" tIns="38098" rIns="76197" bIns="38098"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2393993" y="15312579"/>
            <a:ext cx="203476" cy="180362"/>
          </a:xfrm>
          <a:prstGeom prst="ellipse">
            <a:avLst/>
          </a:prstGeom>
          <a:noFill/>
          <a:ln w="28575" cmpd="sng">
            <a:solidFill>
              <a:srgbClr val="44546A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76197" tIns="38098" rIns="76197" bIns="38098"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11303771" y="13933151"/>
            <a:ext cx="203476" cy="180362"/>
          </a:xfrm>
          <a:prstGeom prst="ellipse">
            <a:avLst/>
          </a:prstGeom>
          <a:noFill/>
          <a:ln w="28575" cmpd="sng">
            <a:solidFill>
              <a:srgbClr val="44546A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76197" tIns="38098" rIns="76197" bIns="38098"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2644934" y="12953332"/>
            <a:ext cx="203476" cy="180362"/>
          </a:xfrm>
          <a:prstGeom prst="ellipse">
            <a:avLst/>
          </a:prstGeom>
          <a:noFill/>
          <a:ln w="28575" cmpd="sng">
            <a:solidFill>
              <a:srgbClr val="44546A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76197" tIns="38098" rIns="76197" bIns="38098"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12662610" y="12715954"/>
            <a:ext cx="846379" cy="353939"/>
          </a:xfrm>
          <a:prstGeom prst="rect">
            <a:avLst/>
          </a:prstGeom>
          <a:noFill/>
        </p:spPr>
        <p:txBody>
          <a:bodyPr wrap="none" lIns="76197" tIns="38098" rIns="76197" bIns="38098" rtlCol="0">
            <a:spAutoFit/>
          </a:bodyPr>
          <a:lstStyle/>
          <a:p>
            <a:r>
              <a:rPr lang="en-US" sz="1800" b="1" dirty="0" smtClean="0"/>
              <a:t>Sydney</a:t>
            </a:r>
            <a:endParaRPr lang="en-US" sz="18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10926580" y="14000659"/>
            <a:ext cx="1532227" cy="353939"/>
          </a:xfrm>
          <a:prstGeom prst="rect">
            <a:avLst/>
          </a:prstGeom>
          <a:noFill/>
        </p:spPr>
        <p:txBody>
          <a:bodyPr wrap="none" lIns="76197" tIns="38098" rIns="76197" bIns="38098" rtlCol="0">
            <a:spAutoFit/>
          </a:bodyPr>
          <a:lstStyle/>
          <a:p>
            <a:r>
              <a:rPr lang="en-US" sz="1800" b="1" dirty="0" smtClean="0"/>
              <a:t>Hugh </a:t>
            </a:r>
            <a:r>
              <a:rPr lang="en-US" sz="1800" b="1" dirty="0" err="1" smtClean="0"/>
              <a:t>Jackman</a:t>
            </a:r>
            <a:endParaRPr lang="en-US" sz="18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11928977" y="15397610"/>
            <a:ext cx="1858187" cy="353939"/>
          </a:xfrm>
          <a:prstGeom prst="rect">
            <a:avLst/>
          </a:prstGeom>
          <a:noFill/>
        </p:spPr>
        <p:txBody>
          <a:bodyPr wrap="none" lIns="76197" tIns="38098" rIns="76197" bIns="38098" rtlCol="0">
            <a:spAutoFit/>
          </a:bodyPr>
          <a:lstStyle/>
          <a:p>
            <a:r>
              <a:rPr lang="en-US" sz="1800" b="1" dirty="0" smtClean="0"/>
              <a:t>Australia (Nation)</a:t>
            </a:r>
            <a:endParaRPr lang="en-US" sz="18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9969434" y="15689449"/>
            <a:ext cx="1817048" cy="353939"/>
          </a:xfrm>
          <a:prstGeom prst="rect">
            <a:avLst/>
          </a:prstGeom>
          <a:noFill/>
        </p:spPr>
        <p:txBody>
          <a:bodyPr wrap="none" lIns="76197" tIns="38098" rIns="76197" bIns="38098" rtlCol="0">
            <a:spAutoFit/>
          </a:bodyPr>
          <a:lstStyle/>
          <a:p>
            <a:r>
              <a:rPr lang="en-US" sz="1800" b="1" dirty="0" smtClean="0"/>
              <a:t>Australia (Movie)</a:t>
            </a:r>
            <a:endParaRPr lang="en-US" sz="18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8120418" y="14722515"/>
            <a:ext cx="679667" cy="353939"/>
          </a:xfrm>
          <a:prstGeom prst="rect">
            <a:avLst/>
          </a:prstGeom>
          <a:noFill/>
        </p:spPr>
        <p:txBody>
          <a:bodyPr wrap="none" lIns="76197" tIns="38098" rIns="76197" bIns="38098" rtlCol="0">
            <a:spAutoFit/>
          </a:bodyPr>
          <a:lstStyle/>
          <a:p>
            <a:r>
              <a:rPr lang="en-US" sz="1800" b="1" dirty="0" smtClean="0"/>
              <a:t>U.S.A</a:t>
            </a:r>
            <a:endParaRPr lang="en-US" sz="1800" b="1" dirty="0"/>
          </a:p>
        </p:txBody>
      </p:sp>
      <p:pic>
        <p:nvPicPr>
          <p:cNvPr id="34" name="Picture 33" descr="cornell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1159" y="481488"/>
            <a:ext cx="2512870" cy="238822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3951088" y="1838012"/>
            <a:ext cx="35112960" cy="1338824"/>
          </a:xfrm>
          <a:prstGeom prst="rect">
            <a:avLst/>
          </a:prstGeom>
          <a:noFill/>
        </p:spPr>
        <p:txBody>
          <a:bodyPr wrap="square" lIns="76197" tIns="38098" rIns="76197" bIns="38098" rtlCol="0">
            <a:spAutoFit/>
          </a:bodyPr>
          <a:lstStyle/>
          <a:p>
            <a:pPr algn="ctr"/>
            <a:r>
              <a:rPr lang="en-US" sz="8200" dirty="0">
                <a:solidFill>
                  <a:schemeClr val="accent1"/>
                </a:solidFill>
              </a:rPr>
              <a:t>Embedding Entities and Relations for Learning and Inference in Knowledge Bases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2393150" y="3354019"/>
            <a:ext cx="17370820" cy="846382"/>
          </a:xfrm>
          <a:prstGeom prst="rect">
            <a:avLst/>
          </a:prstGeom>
          <a:noFill/>
        </p:spPr>
        <p:txBody>
          <a:bodyPr wrap="none" lIns="76197" tIns="38098" rIns="76197" bIns="38098" rtlCol="0">
            <a:spAutoFit/>
          </a:bodyPr>
          <a:lstStyle/>
          <a:p>
            <a:r>
              <a:rPr lang="en-US" sz="5000" dirty="0" err="1" smtClean="0"/>
              <a:t>Bishan</a:t>
            </a:r>
            <a:r>
              <a:rPr lang="en-US" sz="5000" dirty="0" smtClean="0"/>
              <a:t> Yang</a:t>
            </a:r>
            <a:r>
              <a:rPr lang="en-US" sz="5000" baseline="30000" dirty="0" smtClean="0"/>
              <a:t>1</a:t>
            </a:r>
            <a:r>
              <a:rPr lang="en-US" sz="5000" dirty="0" smtClean="0"/>
              <a:t>, Wen-tau Yih</a:t>
            </a:r>
            <a:r>
              <a:rPr lang="en-US" sz="5000" baseline="30000" dirty="0" smtClean="0"/>
              <a:t>2</a:t>
            </a:r>
            <a:r>
              <a:rPr lang="en-US" sz="5000" dirty="0" smtClean="0"/>
              <a:t>, </a:t>
            </a:r>
            <a:r>
              <a:rPr lang="en-US" sz="5000" dirty="0" err="1" smtClean="0"/>
              <a:t>Xiaodong</a:t>
            </a:r>
            <a:r>
              <a:rPr lang="en-US" sz="5000" dirty="0" smtClean="0"/>
              <a:t> He</a:t>
            </a:r>
            <a:r>
              <a:rPr lang="en-US" sz="5000" baseline="30000" dirty="0" smtClean="0"/>
              <a:t>2</a:t>
            </a:r>
            <a:r>
              <a:rPr lang="en-US" sz="5000" dirty="0" smtClean="0"/>
              <a:t>, </a:t>
            </a:r>
            <a:r>
              <a:rPr lang="en-US" sz="5000" dirty="0" err="1" smtClean="0"/>
              <a:t>Jianfeng</a:t>
            </a:r>
            <a:r>
              <a:rPr lang="en-US" sz="5000" dirty="0" smtClean="0"/>
              <a:t> Gao</a:t>
            </a:r>
            <a:r>
              <a:rPr lang="en-US" sz="5000" baseline="30000" dirty="0" smtClean="0"/>
              <a:t>2</a:t>
            </a:r>
            <a:r>
              <a:rPr lang="en-US" sz="5000" dirty="0"/>
              <a:t>, Li Deng</a:t>
            </a:r>
            <a:r>
              <a:rPr lang="en-US" sz="5000" baseline="30000" dirty="0"/>
              <a:t>2</a:t>
            </a:r>
            <a:r>
              <a:rPr lang="en-US" sz="5000" dirty="0" smtClean="0"/>
              <a:t> </a:t>
            </a:r>
            <a:endParaRPr lang="en-US" sz="5000" dirty="0"/>
          </a:p>
        </p:txBody>
      </p:sp>
      <p:sp>
        <p:nvSpPr>
          <p:cNvPr id="37" name="TextBox 36"/>
          <p:cNvSpPr txBox="1"/>
          <p:nvPr/>
        </p:nvSpPr>
        <p:spPr>
          <a:xfrm>
            <a:off x="16005066" y="4307090"/>
            <a:ext cx="10553990" cy="846382"/>
          </a:xfrm>
          <a:prstGeom prst="rect">
            <a:avLst/>
          </a:prstGeom>
          <a:noFill/>
        </p:spPr>
        <p:txBody>
          <a:bodyPr wrap="none" lIns="76197" tIns="38098" rIns="76197" bIns="38098" rtlCol="0">
            <a:spAutoFit/>
          </a:bodyPr>
          <a:lstStyle/>
          <a:p>
            <a:r>
              <a:rPr lang="en-US" sz="5000" baseline="30000" dirty="0" smtClean="0"/>
              <a:t>1</a:t>
            </a:r>
            <a:r>
              <a:rPr lang="en-US" sz="5000" dirty="0" smtClean="0"/>
              <a:t>Cornell University, </a:t>
            </a:r>
            <a:r>
              <a:rPr lang="en-US" sz="5000" baseline="30000" dirty="0" smtClean="0"/>
              <a:t>2</a:t>
            </a:r>
            <a:r>
              <a:rPr lang="en-US" sz="5000" dirty="0" smtClean="0"/>
              <a:t>Microsoft Research</a:t>
            </a:r>
            <a:endParaRPr lang="en-US" sz="5000" dirty="0"/>
          </a:p>
        </p:txBody>
      </p:sp>
      <p:pic>
        <p:nvPicPr>
          <p:cNvPr id="38" name="Picture 37" descr="MSRLogoBlack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153" y="774616"/>
            <a:ext cx="7422495" cy="906302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90534" y="9046825"/>
            <a:ext cx="7182958" cy="735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85216" indent="-585216">
              <a:buClr>
                <a:schemeClr val="accent1">
                  <a:lumMod val="75000"/>
                </a:schemeClr>
              </a:buClr>
              <a:buFont typeface="Wingdings" charset="2"/>
              <a:buChar char="v"/>
            </a:pPr>
            <a:r>
              <a:rPr lang="en-US" sz="2800" b="1" dirty="0" smtClean="0">
                <a:solidFill>
                  <a:schemeClr val="accent1"/>
                </a:solidFill>
              </a:rPr>
              <a:t>Large-scale knowledge bases (KBs) </a:t>
            </a:r>
            <a:r>
              <a:rPr lang="en-US" sz="2800" dirty="0" smtClean="0"/>
              <a:t>such as Freebase and YAGO store knowledge about real-world entities in the form of RDF triples (i.e., (subject, predicate, object)).</a:t>
            </a:r>
          </a:p>
          <a:p>
            <a:pPr marL="1170432" lvl="1" indent="-457200">
              <a:buClr>
                <a:schemeClr val="accent1">
                  <a:lumMod val="75000"/>
                </a:schemeClr>
              </a:buClr>
              <a:buFont typeface="Arial"/>
              <a:buChar char="•"/>
            </a:pPr>
            <a:r>
              <a:rPr lang="en-US" sz="2800" dirty="0" smtClean="0">
                <a:solidFill>
                  <a:srgbClr val="000000"/>
                </a:solidFill>
              </a:rPr>
              <a:t>How to represent entities and relations?</a:t>
            </a:r>
          </a:p>
          <a:p>
            <a:pPr marL="1170432" lvl="1" indent="-457200">
              <a:buClr>
                <a:schemeClr val="accent1">
                  <a:lumMod val="75000"/>
                </a:schemeClr>
              </a:buClr>
              <a:buFont typeface="Arial"/>
              <a:buChar char="•"/>
            </a:pPr>
            <a:r>
              <a:rPr lang="en-US" sz="2800" dirty="0" smtClean="0">
                <a:solidFill>
                  <a:srgbClr val="000000"/>
                </a:solidFill>
              </a:rPr>
              <a:t>How to learn from existing knowledge?</a:t>
            </a:r>
          </a:p>
          <a:p>
            <a:pPr marL="1170432" lvl="1" indent="-457200">
              <a:buClr>
                <a:schemeClr val="accent1">
                  <a:lumMod val="75000"/>
                </a:schemeClr>
              </a:buClr>
              <a:buFont typeface="Arial"/>
              <a:buChar char="•"/>
            </a:pPr>
            <a:r>
              <a:rPr lang="en-US" sz="2800" dirty="0" smtClean="0">
                <a:solidFill>
                  <a:srgbClr val="000000"/>
                </a:solidFill>
              </a:rPr>
              <a:t>How to infer new knowledge?</a:t>
            </a:r>
            <a:endParaRPr lang="en-US" sz="2800" dirty="0" smtClean="0"/>
          </a:p>
          <a:p>
            <a:pPr marL="585216" indent="-585216">
              <a:spcBef>
                <a:spcPts val="1200"/>
              </a:spcBef>
              <a:buClr>
                <a:schemeClr val="accent1">
                  <a:lumMod val="75000"/>
                </a:schemeClr>
              </a:buClr>
              <a:buFont typeface="Wingdings" charset="2"/>
              <a:buChar char="v"/>
            </a:pPr>
            <a:r>
              <a:rPr lang="en-US" sz="2800" b="1" dirty="0" smtClean="0">
                <a:solidFill>
                  <a:srgbClr val="4F81BD"/>
                </a:solidFill>
              </a:rPr>
              <a:t>Related Work</a:t>
            </a:r>
          </a:p>
          <a:p>
            <a:pPr marL="896112" lvl="1" indent="-457200">
              <a:buClr>
                <a:schemeClr val="accent1">
                  <a:lumMod val="75000"/>
                </a:schemeClr>
              </a:buClr>
              <a:buFont typeface="Arial"/>
              <a:buChar char="•"/>
            </a:pPr>
            <a:r>
              <a:rPr lang="en-US" sz="2800" dirty="0" smtClean="0">
                <a:solidFill>
                  <a:srgbClr val="000000"/>
                </a:solidFill>
              </a:rPr>
              <a:t>Matrix/Tensor Factorization</a:t>
            </a:r>
          </a:p>
          <a:p>
            <a:pPr marL="1353312" lvl="1" indent="-4572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600" i="1" dirty="0" smtClean="0">
                <a:solidFill>
                  <a:srgbClr val="000000"/>
                </a:solidFill>
              </a:rPr>
              <a:t>RESCAL</a:t>
            </a:r>
            <a:r>
              <a:rPr lang="en-US" sz="2600" dirty="0" smtClean="0">
                <a:solidFill>
                  <a:srgbClr val="000000"/>
                </a:solidFill>
              </a:rPr>
              <a:t> [Nickel et al., 2011; 2012]</a:t>
            </a:r>
          </a:p>
          <a:p>
            <a:pPr marL="1353312" lvl="1" indent="-4572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600" dirty="0" smtClean="0">
                <a:solidFill>
                  <a:srgbClr val="000000"/>
                </a:solidFill>
              </a:rPr>
              <a:t>[</a:t>
            </a:r>
            <a:r>
              <a:rPr lang="en-US" sz="2600" dirty="0" err="1" smtClean="0">
                <a:solidFill>
                  <a:srgbClr val="000000"/>
                </a:solidFill>
              </a:rPr>
              <a:t>Jenatton</a:t>
            </a:r>
            <a:r>
              <a:rPr lang="en-US" sz="2600" dirty="0" smtClean="0">
                <a:solidFill>
                  <a:srgbClr val="000000"/>
                </a:solidFill>
              </a:rPr>
              <a:t> et. al., 2012]</a:t>
            </a:r>
          </a:p>
          <a:p>
            <a:pPr marL="1353312" lvl="1" indent="-4572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600" i="1" dirty="0" smtClean="0">
                <a:solidFill>
                  <a:srgbClr val="000000"/>
                </a:solidFill>
              </a:rPr>
              <a:t>TRESCAL</a:t>
            </a:r>
            <a:r>
              <a:rPr lang="en-US" sz="2600" dirty="0" smtClean="0">
                <a:solidFill>
                  <a:srgbClr val="000000"/>
                </a:solidFill>
              </a:rPr>
              <a:t> [Chang et al., 2014]</a:t>
            </a:r>
          </a:p>
          <a:p>
            <a:pPr marL="896112" lvl="1" indent="-457200">
              <a:buClr>
                <a:schemeClr val="accent1">
                  <a:lumMod val="75000"/>
                </a:schemeClr>
              </a:buClr>
              <a:buFont typeface="Arial"/>
              <a:buChar char="•"/>
            </a:pPr>
            <a:r>
              <a:rPr lang="en-US" sz="2800" b="1" i="1" dirty="0" smtClean="0">
                <a:solidFill>
                  <a:schemeClr val="accent1"/>
                </a:solidFill>
              </a:rPr>
              <a:t>Neural-Embedding models</a:t>
            </a:r>
          </a:p>
          <a:p>
            <a:pPr marL="1353312" lvl="1" indent="-4572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600" i="1" dirty="0" err="1" smtClean="0">
                <a:solidFill>
                  <a:srgbClr val="000000"/>
                </a:solidFill>
              </a:rPr>
              <a:t>TransE</a:t>
            </a:r>
            <a:r>
              <a:rPr lang="en-US" sz="2600" dirty="0" smtClean="0">
                <a:solidFill>
                  <a:srgbClr val="000000"/>
                </a:solidFill>
              </a:rPr>
              <a:t> [</a:t>
            </a:r>
            <a:r>
              <a:rPr lang="en-US" sz="2600" dirty="0" err="1" smtClean="0">
                <a:solidFill>
                  <a:srgbClr val="000000"/>
                </a:solidFill>
              </a:rPr>
              <a:t>Bordes</a:t>
            </a:r>
            <a:r>
              <a:rPr lang="en-US" sz="2600" dirty="0" smtClean="0">
                <a:solidFill>
                  <a:srgbClr val="000000"/>
                </a:solidFill>
              </a:rPr>
              <a:t> et </a:t>
            </a:r>
            <a:r>
              <a:rPr lang="en-US" sz="2600" dirty="0">
                <a:solidFill>
                  <a:srgbClr val="000000"/>
                </a:solidFill>
              </a:rPr>
              <a:t>al., </a:t>
            </a:r>
            <a:r>
              <a:rPr lang="en-US" sz="2600" dirty="0" smtClean="0">
                <a:solidFill>
                  <a:srgbClr val="000000"/>
                </a:solidFill>
              </a:rPr>
              <a:t>2013]</a:t>
            </a:r>
          </a:p>
          <a:p>
            <a:pPr marL="1353312" lvl="1" indent="-4572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600" i="1" dirty="0" smtClean="0">
                <a:solidFill>
                  <a:srgbClr val="000000"/>
                </a:solidFill>
              </a:rPr>
              <a:t>NTN</a:t>
            </a:r>
            <a:r>
              <a:rPr lang="en-US" sz="2600" dirty="0" smtClean="0">
                <a:solidFill>
                  <a:srgbClr val="000000"/>
                </a:solidFill>
              </a:rPr>
              <a:t> [Socher et</a:t>
            </a:r>
            <a:r>
              <a:rPr lang="en-US" sz="2600" dirty="0">
                <a:solidFill>
                  <a:srgbClr val="000000"/>
                </a:solidFill>
              </a:rPr>
              <a:t>. al., </a:t>
            </a:r>
            <a:r>
              <a:rPr lang="en-US" sz="2600" dirty="0" smtClean="0">
                <a:solidFill>
                  <a:srgbClr val="000000"/>
                </a:solidFill>
              </a:rPr>
              <a:t>2013]</a:t>
            </a:r>
          </a:p>
          <a:p>
            <a:pPr marL="1353312" lvl="1" indent="-4572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600" i="1" dirty="0" err="1" smtClean="0">
                <a:solidFill>
                  <a:srgbClr val="000000"/>
                </a:solidFill>
              </a:rPr>
              <a:t>TransH</a:t>
            </a:r>
            <a:r>
              <a:rPr lang="en-US" sz="2600" dirty="0" smtClean="0">
                <a:solidFill>
                  <a:srgbClr val="000000"/>
                </a:solidFill>
              </a:rPr>
              <a:t> [Wang et al., 2014]</a:t>
            </a:r>
          </a:p>
          <a:p>
            <a:pPr marL="1353312" lvl="1" indent="-4572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600" i="1" dirty="0" err="1" smtClean="0">
                <a:solidFill>
                  <a:srgbClr val="000000"/>
                </a:solidFill>
              </a:rPr>
              <a:t>Tatec</a:t>
            </a:r>
            <a:r>
              <a:rPr lang="en-US" sz="2600" dirty="0" smtClean="0">
                <a:solidFill>
                  <a:srgbClr val="000000"/>
                </a:solidFill>
              </a:rPr>
              <a:t> [</a:t>
            </a:r>
            <a:r>
              <a:rPr lang="en-US" sz="2600" dirty="0" err="1" smtClean="0">
                <a:solidFill>
                  <a:srgbClr val="000000"/>
                </a:solidFill>
              </a:rPr>
              <a:t>García-Durán</a:t>
            </a:r>
            <a:r>
              <a:rPr lang="en-US" sz="2600" dirty="0" smtClean="0">
                <a:solidFill>
                  <a:srgbClr val="000000"/>
                </a:solidFill>
              </a:rPr>
              <a:t> et. al., 2014]</a:t>
            </a:r>
            <a:endParaRPr lang="en-US" sz="2800" dirty="0" smtClean="0">
              <a:solidFill>
                <a:srgbClr val="00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835453" y="17600928"/>
            <a:ext cx="13032177" cy="712419"/>
          </a:xfrm>
          <a:prstGeom prst="rect">
            <a:avLst/>
          </a:prstGeom>
          <a:solidFill>
            <a:srgbClr val="4F81B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Contributions</a:t>
            </a:r>
            <a:endParaRPr lang="en-US" sz="3600" dirty="0"/>
          </a:p>
        </p:txBody>
      </p:sp>
      <p:sp>
        <p:nvSpPr>
          <p:cNvPr id="41" name="TextBox 40"/>
          <p:cNvSpPr txBox="1"/>
          <p:nvPr/>
        </p:nvSpPr>
        <p:spPr>
          <a:xfrm>
            <a:off x="890534" y="18642842"/>
            <a:ext cx="1281274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85216" indent="-585216">
              <a:buClr>
                <a:schemeClr val="accent1">
                  <a:lumMod val="75000"/>
                </a:schemeClr>
              </a:buClr>
              <a:buFont typeface="Wingdings" charset="2"/>
              <a:buChar char="v"/>
            </a:pPr>
            <a:r>
              <a:rPr lang="en-US" sz="2800" b="1" dirty="0">
                <a:solidFill>
                  <a:srgbClr val="4F81BD"/>
                </a:solidFill>
              </a:rPr>
              <a:t>A</a:t>
            </a:r>
            <a:r>
              <a:rPr lang="en-US" sz="2800" b="1" dirty="0" smtClean="0">
                <a:solidFill>
                  <a:srgbClr val="4F81BD"/>
                </a:solidFill>
              </a:rPr>
              <a:t> neural network framework </a:t>
            </a:r>
            <a:r>
              <a:rPr lang="en-US" sz="2800" dirty="0" smtClean="0">
                <a:solidFill>
                  <a:srgbClr val="000000"/>
                </a:solidFill>
              </a:rPr>
              <a:t>that unifies several popular neural-embedding models, including </a:t>
            </a:r>
            <a:r>
              <a:rPr lang="en-US" sz="2800" dirty="0" err="1" smtClean="0">
                <a:solidFill>
                  <a:srgbClr val="000000"/>
                </a:solidFill>
              </a:rPr>
              <a:t>TransE</a:t>
            </a:r>
            <a:r>
              <a:rPr lang="en-US" sz="2800" dirty="0" smtClean="0">
                <a:solidFill>
                  <a:srgbClr val="000000"/>
                </a:solidFill>
              </a:rPr>
              <a:t> [</a:t>
            </a:r>
            <a:r>
              <a:rPr lang="en-US" sz="2800" dirty="0" err="1">
                <a:solidFill>
                  <a:srgbClr val="000000"/>
                </a:solidFill>
              </a:rPr>
              <a:t>Bordes</a:t>
            </a:r>
            <a:r>
              <a:rPr lang="en-US" sz="2800" dirty="0">
                <a:solidFill>
                  <a:srgbClr val="000000"/>
                </a:solidFill>
              </a:rPr>
              <a:t> et al., 2013] and NTN [</a:t>
            </a:r>
            <a:r>
              <a:rPr lang="en-US" sz="2800" dirty="0" err="1">
                <a:solidFill>
                  <a:srgbClr val="000000"/>
                </a:solidFill>
              </a:rPr>
              <a:t>Socher</a:t>
            </a:r>
            <a:r>
              <a:rPr lang="en-US" sz="2800" dirty="0">
                <a:solidFill>
                  <a:srgbClr val="000000"/>
                </a:solidFill>
              </a:rPr>
              <a:t> et. al., 2013]</a:t>
            </a:r>
            <a:endParaRPr lang="en-US" sz="2800" dirty="0" smtClean="0">
              <a:solidFill>
                <a:srgbClr val="000000"/>
              </a:solidFill>
            </a:endParaRPr>
          </a:p>
          <a:p>
            <a:pPr marL="585216" indent="-585216">
              <a:buClr>
                <a:schemeClr val="accent1">
                  <a:lumMod val="75000"/>
                </a:schemeClr>
              </a:buClr>
              <a:buFont typeface="Wingdings" charset="2"/>
              <a:buChar char="v"/>
            </a:pPr>
            <a:r>
              <a:rPr lang="en-US" sz="2800" b="1" dirty="0" smtClean="0">
                <a:solidFill>
                  <a:srgbClr val="4F81BD"/>
                </a:solidFill>
              </a:rPr>
              <a:t>A simple bilinear-based model </a:t>
            </a:r>
            <a:r>
              <a:rPr lang="en-US" sz="2800" dirty="0" smtClean="0">
                <a:solidFill>
                  <a:srgbClr val="000000"/>
                </a:solidFill>
              </a:rPr>
              <a:t>that achieves the state-of-the-art performance on link prediction on Freebase and </a:t>
            </a:r>
            <a:r>
              <a:rPr lang="en-US" sz="2800" dirty="0" err="1" smtClean="0">
                <a:solidFill>
                  <a:srgbClr val="000000"/>
                </a:solidFill>
              </a:rPr>
              <a:t>WordNet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</a:p>
          <a:p>
            <a:pPr marL="585216" indent="-585216">
              <a:buClr>
                <a:schemeClr val="accent1">
                  <a:lumMod val="75000"/>
                </a:schemeClr>
              </a:buClr>
              <a:buFont typeface="Wingdings" charset="2"/>
              <a:buChar char="v"/>
            </a:pPr>
            <a:r>
              <a:rPr lang="en-US" sz="2800" dirty="0" smtClean="0">
                <a:solidFill>
                  <a:srgbClr val="000000"/>
                </a:solidFill>
              </a:rPr>
              <a:t>Propose the modeling of </a:t>
            </a:r>
            <a:r>
              <a:rPr lang="en-US" sz="2800" b="1" dirty="0" smtClean="0">
                <a:solidFill>
                  <a:srgbClr val="4F81BD"/>
                </a:solidFill>
              </a:rPr>
              <a:t>relation composition using matrix multiplication</a:t>
            </a:r>
            <a:r>
              <a:rPr lang="en-US" sz="2800" b="1" dirty="0" smtClean="0">
                <a:solidFill>
                  <a:srgbClr val="2E75B6"/>
                </a:solidFill>
              </a:rPr>
              <a:t> </a:t>
            </a:r>
            <a:r>
              <a:rPr lang="en-US" sz="2800" dirty="0" smtClean="0">
                <a:solidFill>
                  <a:srgbClr val="000000"/>
                </a:solidFill>
              </a:rPr>
              <a:t>of relation </a:t>
            </a:r>
            <a:r>
              <a:rPr lang="en-US" sz="2800" dirty="0" err="1" smtClean="0">
                <a:solidFill>
                  <a:srgbClr val="000000"/>
                </a:solidFill>
              </a:rPr>
              <a:t>embeddings</a:t>
            </a:r>
            <a:endParaRPr lang="en-US" sz="2800" dirty="0">
              <a:solidFill>
                <a:srgbClr val="000000"/>
              </a:solidFill>
            </a:endParaRPr>
          </a:p>
          <a:p>
            <a:pPr marL="585216" indent="-585216">
              <a:buClr>
                <a:schemeClr val="accent1">
                  <a:lumMod val="75000"/>
                </a:schemeClr>
              </a:buClr>
              <a:buFont typeface="Wingdings" charset="2"/>
              <a:buChar char="v"/>
            </a:pPr>
            <a:r>
              <a:rPr lang="en-US" sz="2800" dirty="0" smtClean="0">
                <a:solidFill>
                  <a:srgbClr val="000000"/>
                </a:solidFill>
              </a:rPr>
              <a:t>Propose </a:t>
            </a:r>
            <a:r>
              <a:rPr lang="en-US" sz="2800" b="1" dirty="0" smtClean="0">
                <a:solidFill>
                  <a:srgbClr val="4F81BD"/>
                </a:solidFill>
              </a:rPr>
              <a:t>an embedding-based rule extraction method</a:t>
            </a:r>
            <a:r>
              <a:rPr lang="en-US" sz="2800" b="1" dirty="0" smtClean="0">
                <a:solidFill>
                  <a:srgbClr val="2E75B6"/>
                </a:solidFill>
              </a:rPr>
              <a:t> </a:t>
            </a:r>
            <a:r>
              <a:rPr lang="en-US" sz="2800" dirty="0" smtClean="0">
                <a:solidFill>
                  <a:srgbClr val="000000"/>
                </a:solidFill>
              </a:rPr>
              <a:t>that outperforms AMIE [</a:t>
            </a:r>
            <a:r>
              <a:rPr lang="en-US" sz="2800" dirty="0" err="1" smtClean="0">
                <a:solidFill>
                  <a:srgbClr val="000000"/>
                </a:solidFill>
              </a:rPr>
              <a:t>Galárraga</a:t>
            </a:r>
            <a:r>
              <a:rPr lang="en-US" sz="2800" dirty="0" smtClean="0">
                <a:solidFill>
                  <a:srgbClr val="000000"/>
                </a:solidFill>
              </a:rPr>
              <a:t> et al., 2013], a state-of-the-art rule mining approach for large KBs, on extracting closed-path Horn-clause rules on Freebase</a:t>
            </a:r>
          </a:p>
        </p:txBody>
      </p:sp>
      <p:sp>
        <p:nvSpPr>
          <p:cNvPr id="42" name="Rectangle 41"/>
          <p:cNvSpPr/>
          <p:nvPr/>
        </p:nvSpPr>
        <p:spPr>
          <a:xfrm>
            <a:off x="823373" y="23379037"/>
            <a:ext cx="13044257" cy="712419"/>
          </a:xfrm>
          <a:prstGeom prst="rect">
            <a:avLst/>
          </a:prstGeom>
          <a:solidFill>
            <a:srgbClr val="4F81B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Representation Learning Framework</a:t>
            </a:r>
            <a:endParaRPr lang="en-US" sz="3600" dirty="0"/>
          </a:p>
        </p:txBody>
      </p:sp>
      <p:sp>
        <p:nvSpPr>
          <p:cNvPr id="95" name="Rectangle 94"/>
          <p:cNvSpPr/>
          <p:nvPr/>
        </p:nvSpPr>
        <p:spPr>
          <a:xfrm>
            <a:off x="14572886" y="7934587"/>
            <a:ext cx="13958649" cy="712419"/>
          </a:xfrm>
          <a:prstGeom prst="rect">
            <a:avLst/>
          </a:prstGeom>
          <a:solidFill>
            <a:srgbClr val="4F81B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Experimental Setup</a:t>
            </a:r>
            <a:endParaRPr lang="en-US" sz="3600" dirty="0"/>
          </a:p>
        </p:txBody>
      </p:sp>
      <p:sp>
        <p:nvSpPr>
          <p:cNvPr id="96" name="Rectangle 95"/>
          <p:cNvSpPr/>
          <p:nvPr/>
        </p:nvSpPr>
        <p:spPr>
          <a:xfrm>
            <a:off x="14572886" y="17596179"/>
            <a:ext cx="13958649" cy="712419"/>
          </a:xfrm>
          <a:prstGeom prst="rect">
            <a:avLst/>
          </a:prstGeom>
          <a:solidFill>
            <a:srgbClr val="4F81B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Inference Task I: Link Prediction</a:t>
            </a:r>
            <a:endParaRPr lang="en-US" sz="3600" dirty="0"/>
          </a:p>
        </p:txBody>
      </p:sp>
      <p:sp>
        <p:nvSpPr>
          <p:cNvPr id="97" name="Rectangle 96"/>
          <p:cNvSpPr/>
          <p:nvPr/>
        </p:nvSpPr>
        <p:spPr>
          <a:xfrm>
            <a:off x="29220364" y="7941747"/>
            <a:ext cx="13961472" cy="712419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Inference Task II: Rule Extraction</a:t>
            </a:r>
            <a:endParaRPr lang="en-US" sz="3600" dirty="0"/>
          </a:p>
        </p:txBody>
      </p:sp>
      <p:graphicFrame>
        <p:nvGraphicFramePr>
          <p:cNvPr id="98" name="Table 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325657"/>
              </p:ext>
            </p:extLst>
          </p:nvPr>
        </p:nvGraphicFramePr>
        <p:xfrm>
          <a:off x="14720862" y="9091808"/>
          <a:ext cx="7274564" cy="267462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308135"/>
                <a:gridCol w="2364932"/>
                <a:gridCol w="1493036"/>
                <a:gridCol w="2108461"/>
              </a:tblGrid>
              <a:tr h="361058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83820" marR="83820" marT="40005" marB="4000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FB15k (Freebase)</a:t>
                      </a:r>
                      <a:endParaRPr lang="en-US" sz="2400" dirty="0"/>
                    </a:p>
                  </a:txBody>
                  <a:tcPr marL="83820" marR="83820" marT="40005" marB="40005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FB15k-401</a:t>
                      </a:r>
                      <a:endParaRPr lang="en-US" sz="2400" dirty="0"/>
                    </a:p>
                  </a:txBody>
                  <a:tcPr marL="83820" marR="83820" marT="40005" marB="40005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WN</a:t>
                      </a:r>
                      <a:r>
                        <a:rPr lang="en-US" sz="2400" baseline="0" dirty="0" smtClean="0"/>
                        <a:t> (</a:t>
                      </a:r>
                      <a:r>
                        <a:rPr lang="en-US" sz="2400" dirty="0" err="1" smtClean="0"/>
                        <a:t>WordNet</a:t>
                      </a:r>
                      <a:r>
                        <a:rPr lang="en-US" sz="2400" dirty="0" smtClean="0"/>
                        <a:t>)</a:t>
                      </a:r>
                      <a:endParaRPr lang="en-US" sz="2400" dirty="0"/>
                    </a:p>
                  </a:txBody>
                  <a:tcPr marL="83820" marR="83820" marT="40005" marB="40005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  <a:tr h="361058">
                <a:tc>
                  <a:txBody>
                    <a:bodyPr/>
                    <a:lstStyle/>
                    <a:p>
                      <a:r>
                        <a:rPr lang="en-US" sz="240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Entities</a:t>
                      </a:r>
                      <a:endParaRPr lang="en-US" sz="2400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14,951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14,541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40,943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61058">
                <a:tc>
                  <a:txBody>
                    <a:bodyPr/>
                    <a:lstStyle/>
                    <a:p>
                      <a:r>
                        <a:rPr lang="en-US" sz="240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Relations</a:t>
                      </a:r>
                      <a:endParaRPr lang="en-US" sz="2400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1,345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401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18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61058">
                <a:tc>
                  <a:txBody>
                    <a:bodyPr/>
                    <a:lstStyle/>
                    <a:p>
                      <a:r>
                        <a:rPr lang="en-US" sz="240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Train</a:t>
                      </a:r>
                      <a:endParaRPr lang="en-US" sz="2400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483,142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456,974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141,442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61058">
                <a:tc>
                  <a:txBody>
                    <a:bodyPr/>
                    <a:lstStyle/>
                    <a:p>
                      <a:r>
                        <a:rPr lang="en-US" sz="240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Test</a:t>
                      </a:r>
                      <a:endParaRPr lang="en-US" sz="2400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50,071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55,876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5,000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61058">
                <a:tc>
                  <a:txBody>
                    <a:bodyPr/>
                    <a:lstStyle/>
                    <a:p>
                      <a:r>
                        <a:rPr lang="en-US" sz="240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Valid</a:t>
                      </a:r>
                      <a:endParaRPr lang="en-US" sz="2400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50,000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47,359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5,000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9" name="TextBox 98"/>
          <p:cNvSpPr txBox="1"/>
          <p:nvPr/>
        </p:nvSpPr>
        <p:spPr>
          <a:xfrm>
            <a:off x="16580615" y="11775711"/>
            <a:ext cx="32231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i="1" dirty="0" smtClean="0"/>
              <a:t>Table 1</a:t>
            </a:r>
            <a:r>
              <a:rPr lang="en-US" sz="2600" dirty="0" smtClean="0"/>
              <a:t>: Data statistics</a:t>
            </a:r>
            <a:endParaRPr lang="en-US" sz="2600" dirty="0"/>
          </a:p>
        </p:txBody>
      </p:sp>
      <p:sp>
        <p:nvSpPr>
          <p:cNvPr id="100" name="TextBox 99"/>
          <p:cNvSpPr txBox="1"/>
          <p:nvPr/>
        </p:nvSpPr>
        <p:spPr>
          <a:xfrm>
            <a:off x="22401567" y="9046825"/>
            <a:ext cx="588858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85216" indent="-585216">
              <a:buClr>
                <a:schemeClr val="accent1">
                  <a:lumMod val="75000"/>
                </a:schemeClr>
              </a:buClr>
              <a:buFont typeface="Wingdings" charset="2"/>
              <a:buChar char="v"/>
            </a:pPr>
            <a:r>
              <a:rPr lang="en-US" sz="2800" dirty="0" smtClean="0">
                <a:solidFill>
                  <a:srgbClr val="000000"/>
                </a:solidFill>
              </a:rPr>
              <a:t>Training specifics:</a:t>
            </a:r>
            <a:endParaRPr lang="en-US" sz="2800" dirty="0">
              <a:solidFill>
                <a:srgbClr val="000000"/>
              </a:solidFill>
            </a:endParaRPr>
          </a:p>
          <a:p>
            <a:pPr marL="896112" lvl="1" indent="-457200">
              <a:buClr>
                <a:schemeClr val="accent1">
                  <a:lumMod val="75000"/>
                </a:schemeClr>
              </a:buClr>
              <a:buFont typeface="Arial"/>
              <a:buChar char="•"/>
            </a:pPr>
            <a:r>
              <a:rPr lang="en-US" sz="2800" dirty="0" smtClean="0">
                <a:solidFill>
                  <a:srgbClr val="000000"/>
                </a:solidFill>
              </a:rPr>
              <a:t>Mini-batch SGD with </a:t>
            </a:r>
            <a:r>
              <a:rPr lang="en-US" sz="2800" dirty="0" err="1" smtClean="0">
                <a:solidFill>
                  <a:srgbClr val="000000"/>
                </a:solidFill>
              </a:rPr>
              <a:t>AdaGrad</a:t>
            </a:r>
            <a:endParaRPr lang="en-US" sz="2800" dirty="0" smtClean="0">
              <a:solidFill>
                <a:srgbClr val="000000"/>
              </a:solidFill>
            </a:endParaRPr>
          </a:p>
          <a:p>
            <a:pPr marL="896112" lvl="1" indent="-457200">
              <a:buClr>
                <a:schemeClr val="accent1">
                  <a:lumMod val="75000"/>
                </a:schemeClr>
              </a:buClr>
              <a:buFont typeface="Arial"/>
              <a:buChar char="•"/>
            </a:pPr>
            <a:r>
              <a:rPr lang="en-US" sz="2800" dirty="0" smtClean="0">
                <a:solidFill>
                  <a:srgbClr val="000000"/>
                </a:solidFill>
              </a:rPr>
              <a:t>Randomly sample negative examples (corrupting both subject and object)</a:t>
            </a:r>
          </a:p>
          <a:p>
            <a:pPr marL="896112" lvl="1" indent="-457200">
              <a:buClr>
                <a:schemeClr val="accent1">
                  <a:lumMod val="75000"/>
                </a:schemeClr>
              </a:buClr>
              <a:buFont typeface="Arial"/>
              <a:buChar char="•"/>
            </a:pPr>
            <a:r>
              <a:rPr lang="en-US" sz="2800" dirty="0" smtClean="0">
                <a:solidFill>
                  <a:srgbClr val="000000"/>
                </a:solidFill>
              </a:rPr>
              <a:t>L2 regularization</a:t>
            </a:r>
          </a:p>
          <a:p>
            <a:pPr marL="896112" lvl="1" indent="-457200">
              <a:buClr>
                <a:schemeClr val="accent1">
                  <a:lumMod val="75000"/>
                </a:schemeClr>
              </a:buClr>
              <a:buFont typeface="Arial"/>
              <a:buChar char="•"/>
            </a:pPr>
            <a:r>
              <a:rPr lang="en-US" sz="2800" dirty="0" smtClean="0">
                <a:solidFill>
                  <a:srgbClr val="000000"/>
                </a:solidFill>
              </a:rPr>
              <a:t>Entity vector dim = 100</a:t>
            </a:r>
          </a:p>
        </p:txBody>
      </p:sp>
      <p:graphicFrame>
        <p:nvGraphicFramePr>
          <p:cNvPr id="101" name="Object 10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5248032"/>
              </p:ext>
            </p:extLst>
          </p:nvPr>
        </p:nvGraphicFramePr>
        <p:xfrm>
          <a:off x="23932469" y="13617262"/>
          <a:ext cx="4357687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Equation" r:id="rId6" imgW="2197100" imgH="292100" progId="Equation.DSMT4">
                  <p:embed/>
                </p:oleObj>
              </mc:Choice>
              <mc:Fallback>
                <p:oleObj name="Equation" r:id="rId6" imgW="2197100" imgH="2921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3932469" y="13617262"/>
                        <a:ext cx="4357687" cy="579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" name="Object 10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7486161"/>
              </p:ext>
            </p:extLst>
          </p:nvPr>
        </p:nvGraphicFramePr>
        <p:xfrm>
          <a:off x="24252650" y="14106780"/>
          <a:ext cx="3173412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Equation" r:id="rId8" imgW="1600200" imgH="254000" progId="Equation.DSMT4">
                  <p:embed/>
                </p:oleObj>
              </mc:Choice>
              <mc:Fallback>
                <p:oleObj name="Equation" r:id="rId8" imgW="1600200" imgH="254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4252650" y="14106780"/>
                        <a:ext cx="3173412" cy="50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" name="Object 10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2613825"/>
              </p:ext>
            </p:extLst>
          </p:nvPr>
        </p:nvGraphicFramePr>
        <p:xfrm>
          <a:off x="23902467" y="14545473"/>
          <a:ext cx="4205287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Equation" r:id="rId10" imgW="2120900" imgH="279400" progId="Equation.DSMT4">
                  <p:embed/>
                </p:oleObj>
              </mc:Choice>
              <mc:Fallback>
                <p:oleObj name="Equation" r:id="rId10" imgW="2120900" imgH="279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3902467" y="14545473"/>
                        <a:ext cx="4205287" cy="554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" name="Object 10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5541171"/>
              </p:ext>
            </p:extLst>
          </p:nvPr>
        </p:nvGraphicFramePr>
        <p:xfrm>
          <a:off x="25236031" y="15010116"/>
          <a:ext cx="1169491" cy="4976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Equation" r:id="rId12" imgW="596900" imgH="254000" progId="Equation.DSMT4">
                  <p:embed/>
                </p:oleObj>
              </mc:Choice>
              <mc:Fallback>
                <p:oleObj name="Equation" r:id="rId12" imgW="596900" imgH="254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5236031" y="15010116"/>
                        <a:ext cx="1169491" cy="4976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" name="Object 10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011901"/>
              </p:ext>
            </p:extLst>
          </p:nvPr>
        </p:nvGraphicFramePr>
        <p:xfrm>
          <a:off x="24866927" y="15506745"/>
          <a:ext cx="1941513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Equation" r:id="rId14" imgW="990600" imgH="254000" progId="Equation.DSMT4">
                  <p:embed/>
                </p:oleObj>
              </mc:Choice>
              <mc:Fallback>
                <p:oleObj name="Equation" r:id="rId14" imgW="990600" imgH="254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4866927" y="15506745"/>
                        <a:ext cx="1941513" cy="498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" name="Table 10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438847"/>
              </p:ext>
            </p:extLst>
          </p:nvPr>
        </p:nvGraphicFramePr>
        <p:xfrm>
          <a:off x="14910214" y="13231059"/>
          <a:ext cx="13524805" cy="2710811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3081011"/>
                <a:gridCol w="2151511"/>
                <a:gridCol w="2121629"/>
                <a:gridCol w="6170654"/>
              </a:tblGrid>
              <a:tr h="325223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Models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83820" marR="83820" marT="40005" marB="4000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FFFFFF"/>
                          </a:solidFill>
                        </a:rPr>
                        <a:t>Bilinear</a:t>
                      </a:r>
                      <a:r>
                        <a:rPr lang="en-US" sz="2400" b="1" baseline="0" dirty="0" smtClean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FFFFFF"/>
                          </a:solidFill>
                        </a:rPr>
                        <a:t>Param</a:t>
                      </a:r>
                      <a:endParaRPr lang="en-US" sz="2400" b="1" dirty="0">
                        <a:solidFill>
                          <a:srgbClr val="FFFFFF"/>
                        </a:solidFill>
                      </a:endParaRPr>
                    </a:p>
                  </a:txBody>
                  <a:tcPr marL="83820" marR="83820" marT="40005" marB="40005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FFFFFF"/>
                          </a:solidFill>
                        </a:rPr>
                        <a:t>Linear </a:t>
                      </a:r>
                      <a:r>
                        <a:rPr lang="en-US" sz="2400" b="1" dirty="0" err="1" smtClean="0">
                          <a:solidFill>
                            <a:srgbClr val="FFFFFF"/>
                          </a:solidFill>
                        </a:rPr>
                        <a:t>Param</a:t>
                      </a:r>
                      <a:endParaRPr lang="en-US" sz="2400" b="1" dirty="0">
                        <a:solidFill>
                          <a:srgbClr val="FFFFFF"/>
                        </a:solidFill>
                      </a:endParaRPr>
                    </a:p>
                  </a:txBody>
                  <a:tcPr marL="83820" marR="83820" marT="40005" marB="40005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FFFFFF"/>
                          </a:solidFill>
                        </a:rPr>
                        <a:t>Scoring Function</a:t>
                      </a:r>
                    </a:p>
                  </a:txBody>
                  <a:tcPr marL="83820" marR="83820" marT="40005" marB="40005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  <a:tr h="452771">
                <a:tc>
                  <a:txBody>
                    <a:bodyPr/>
                    <a:lstStyle/>
                    <a:p>
                      <a:r>
                        <a:rPr lang="en-US" sz="240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NTN</a:t>
                      </a:r>
                    </a:p>
                  </a:txBody>
                  <a:tcPr marL="83820" marR="83820" marT="40005" marB="4000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60693">
                <a:tc>
                  <a:txBody>
                    <a:bodyPr/>
                    <a:lstStyle/>
                    <a:p>
                      <a:r>
                        <a:rPr lang="en-US" sz="2400" i="1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Bilinear+Linear</a:t>
                      </a:r>
                      <a:endParaRPr lang="en-US" sz="2400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3291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/>
                </a:tc>
                <a:tc>
                  <a:txBody>
                    <a:bodyPr/>
                    <a:lstStyle/>
                    <a:p>
                      <a:pPr marL="0" marR="0" indent="0" algn="ctr" defTabSz="3291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/>
                </a:tc>
                <a:tc>
                  <a:txBody>
                    <a:bodyPr/>
                    <a:lstStyle/>
                    <a:p>
                      <a:pPr marL="0" marR="0" indent="0" algn="ctr" defTabSz="3291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52771">
                <a:tc>
                  <a:txBody>
                    <a:bodyPr/>
                    <a:lstStyle/>
                    <a:p>
                      <a:r>
                        <a:rPr lang="en-US" sz="2400" i="1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TransE</a:t>
                      </a:r>
                      <a:r>
                        <a:rPr lang="en-US" sz="240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(</a:t>
                      </a:r>
                      <a:r>
                        <a:rPr lang="en-US" sz="2400" i="1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DistAdd</a:t>
                      </a:r>
                      <a:r>
                        <a:rPr lang="en-US" sz="240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)</a:t>
                      </a:r>
                    </a:p>
                  </a:txBody>
                  <a:tcPr marL="83820" marR="83820" marT="40005" marB="4000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3291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-</a:t>
                      </a: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/>
                </a:tc>
                <a:tc>
                  <a:txBody>
                    <a:bodyPr/>
                    <a:lstStyle/>
                    <a:p>
                      <a:pPr marL="0" marR="0" indent="0" algn="ctr" defTabSz="3291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49403">
                <a:tc>
                  <a:txBody>
                    <a:bodyPr/>
                    <a:lstStyle/>
                    <a:p>
                      <a:pPr marL="0" marR="0" indent="0" algn="l" defTabSz="3291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Bilinear</a:t>
                      </a:r>
                    </a:p>
                  </a:txBody>
                  <a:tcPr marL="83820" marR="83820" marT="40005" marB="4000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3291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0" i="1" baseline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endParaRPr>
                    </a:p>
                  </a:txBody>
                  <a:tcPr marL="83820" marR="83820" marT="40005" marB="40005"/>
                </a:tc>
                <a:tc>
                  <a:txBody>
                    <a:bodyPr/>
                    <a:lstStyle/>
                    <a:p>
                      <a:pPr marL="0" marR="0" indent="0" algn="ctr" defTabSz="3291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a:t>-</a:t>
                      </a:r>
                    </a:p>
                  </a:txBody>
                  <a:tcPr marL="83820" marR="83820" marT="40005" marB="40005"/>
                </a:tc>
                <a:tc>
                  <a:txBody>
                    <a:bodyPr/>
                    <a:lstStyle/>
                    <a:p>
                      <a:pPr marL="0" marR="0" indent="0" algn="ctr" defTabSz="3291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49403">
                <a:tc>
                  <a:txBody>
                    <a:bodyPr/>
                    <a:lstStyle/>
                    <a:p>
                      <a:pPr marL="0" marR="0" indent="0" algn="l" defTabSz="3291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Bilinear-</a:t>
                      </a:r>
                      <a:r>
                        <a:rPr lang="en-US" sz="2400" i="1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diag</a:t>
                      </a:r>
                      <a:r>
                        <a:rPr lang="en-US" sz="240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(</a:t>
                      </a:r>
                      <a:r>
                        <a:rPr lang="en-US" sz="2400" i="1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DistMult</a:t>
                      </a:r>
                      <a:r>
                        <a:rPr lang="en-US" sz="240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)</a:t>
                      </a:r>
                    </a:p>
                  </a:txBody>
                  <a:tcPr marL="83820" marR="83820" marT="40005" marB="4000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3291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0" i="1" baseline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endParaRPr>
                    </a:p>
                  </a:txBody>
                  <a:tcPr marL="83820" marR="83820" marT="40005" marB="40005"/>
                </a:tc>
                <a:tc>
                  <a:txBody>
                    <a:bodyPr/>
                    <a:lstStyle/>
                    <a:p>
                      <a:pPr marL="0" marR="0" indent="0" algn="ctr" defTabSz="3291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a:t>-</a:t>
                      </a:r>
                    </a:p>
                  </a:txBody>
                  <a:tcPr marL="83820" marR="83820" marT="40005" marB="40005"/>
                </a:tc>
                <a:tc>
                  <a:txBody>
                    <a:bodyPr/>
                    <a:lstStyle/>
                    <a:p>
                      <a:pPr marL="0" marR="0" indent="0" algn="ctr" defTabSz="3291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3820" marR="83820" marT="40005" marB="40005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</a:tbl>
          </a:graphicData>
        </a:graphic>
      </p:graphicFrame>
      <p:sp>
        <p:nvSpPr>
          <p:cNvPr id="107" name="TextBox 106"/>
          <p:cNvSpPr txBox="1"/>
          <p:nvPr/>
        </p:nvSpPr>
        <p:spPr>
          <a:xfrm>
            <a:off x="19945340" y="15997051"/>
            <a:ext cx="526241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i="1" dirty="0" smtClean="0"/>
              <a:t>Table </a:t>
            </a:r>
            <a:r>
              <a:rPr lang="en-US" sz="2600" i="1" dirty="0"/>
              <a:t>2</a:t>
            </a:r>
            <a:r>
              <a:rPr lang="en-US" sz="2600" dirty="0" smtClean="0"/>
              <a:t>: Compared models</a:t>
            </a:r>
            <a:endParaRPr lang="en-US" sz="2600" dirty="0"/>
          </a:p>
        </p:txBody>
      </p:sp>
      <p:graphicFrame>
        <p:nvGraphicFramePr>
          <p:cNvPr id="108" name="Object 10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1442365"/>
              </p:ext>
            </p:extLst>
          </p:nvPr>
        </p:nvGraphicFramePr>
        <p:xfrm>
          <a:off x="18863753" y="13717625"/>
          <a:ext cx="322263" cy="39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Equation" r:id="rId16" imgW="165100" imgH="203200" progId="Equation.DSMT4">
                  <p:embed/>
                </p:oleObj>
              </mc:Choice>
              <mc:Fallback>
                <p:oleObj name="Equation" r:id="rId16" imgW="1651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8863753" y="13717625"/>
                        <a:ext cx="322263" cy="398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" name="Object 10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3157301"/>
              </p:ext>
            </p:extLst>
          </p:nvPr>
        </p:nvGraphicFramePr>
        <p:xfrm>
          <a:off x="20640166" y="13681112"/>
          <a:ext cx="1204912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Equation" r:id="rId18" imgW="584200" imgH="254000" progId="Equation.DSMT4">
                  <p:embed/>
                </p:oleObj>
              </mc:Choice>
              <mc:Fallback>
                <p:oleObj name="Equation" r:id="rId18" imgW="584200" imgH="254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20640166" y="13681112"/>
                        <a:ext cx="1204912" cy="523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" name="Object 10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8036008"/>
              </p:ext>
            </p:extLst>
          </p:nvPr>
        </p:nvGraphicFramePr>
        <p:xfrm>
          <a:off x="18776441" y="14212925"/>
          <a:ext cx="471487" cy="39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Equation" r:id="rId20" imgW="241300" imgH="203200" progId="Equation.DSMT4">
                  <p:embed/>
                </p:oleObj>
              </mc:Choice>
              <mc:Fallback>
                <p:oleObj name="Equation" r:id="rId20" imgW="2413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8776441" y="14212925"/>
                        <a:ext cx="471487" cy="398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1" name="Object 1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0442"/>
              </p:ext>
            </p:extLst>
          </p:nvPr>
        </p:nvGraphicFramePr>
        <p:xfrm>
          <a:off x="20670328" y="14117675"/>
          <a:ext cx="1149350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Equation" r:id="rId22" imgW="571500" imgH="228600" progId="Equation.DSMT4">
                  <p:embed/>
                </p:oleObj>
              </mc:Choice>
              <mc:Fallback>
                <p:oleObj name="Equation" r:id="rId22" imgW="5715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20670328" y="14117675"/>
                        <a:ext cx="1149350" cy="458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" name="Object 1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3588799"/>
              </p:ext>
            </p:extLst>
          </p:nvPr>
        </p:nvGraphicFramePr>
        <p:xfrm>
          <a:off x="20603653" y="14628850"/>
          <a:ext cx="1379538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Equation" r:id="rId24" imgW="685800" imgH="228600" progId="Equation.DSMT4">
                  <p:embed/>
                </p:oleObj>
              </mc:Choice>
              <mc:Fallback>
                <p:oleObj name="Equation" r:id="rId24" imgW="6858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20603653" y="14628850"/>
                        <a:ext cx="1379538" cy="458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" name="Object 1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8063416"/>
              </p:ext>
            </p:extLst>
          </p:nvPr>
        </p:nvGraphicFramePr>
        <p:xfrm>
          <a:off x="18839195" y="15082491"/>
          <a:ext cx="471487" cy="39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Equation" r:id="rId26" imgW="241300" imgH="203200" progId="Equation.DSMT4">
                  <p:embed/>
                </p:oleObj>
              </mc:Choice>
              <mc:Fallback>
                <p:oleObj name="Equation" r:id="rId26" imgW="2413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8839195" y="15082491"/>
                        <a:ext cx="471487" cy="398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4" name="Object 1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1973899"/>
              </p:ext>
            </p:extLst>
          </p:nvPr>
        </p:nvGraphicFramePr>
        <p:xfrm>
          <a:off x="18452591" y="15530550"/>
          <a:ext cx="1216025" cy="39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Equation" r:id="rId27" imgW="622300" imgH="203200" progId="Equation.DSMT4">
                  <p:embed/>
                </p:oleObj>
              </mc:Choice>
              <mc:Fallback>
                <p:oleObj name="Equation" r:id="rId27" imgW="6223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18452591" y="15530550"/>
                        <a:ext cx="1216025" cy="398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" name="Table 1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4988186"/>
              </p:ext>
            </p:extLst>
          </p:nvPr>
        </p:nvGraphicFramePr>
        <p:xfrm>
          <a:off x="16014880" y="19361032"/>
          <a:ext cx="11852379" cy="3200400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3222799"/>
                <a:gridCol w="1403703"/>
                <a:gridCol w="1451556"/>
                <a:gridCol w="1355849"/>
                <a:gridCol w="1547263"/>
                <a:gridCol w="1371800"/>
                <a:gridCol w="1499409"/>
              </a:tblGrid>
              <a:tr h="407303">
                <a:tc rowSpan="2">
                  <a:txBody>
                    <a:bodyPr/>
                    <a:lstStyle/>
                    <a:p>
                      <a:r>
                        <a:rPr lang="en-US" sz="2400" dirty="0" smtClean="0"/>
                        <a:t>Models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F7F7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          FB15k</a:t>
                      </a:r>
                      <a:endParaRPr lang="en-US" sz="24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6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F7F7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FB15k-401</a:t>
                      </a:r>
                      <a:endParaRPr lang="en-US" sz="24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6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F7F7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WN</a:t>
                      </a:r>
                      <a:endParaRPr lang="en-US" sz="2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6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F7F7F"/>
                    </a:solidFill>
                  </a:tcPr>
                </a:tc>
              </a:tr>
              <a:tr h="407303">
                <a:tc vMerge="1">
                  <a:txBody>
                    <a:bodyPr/>
                    <a:lstStyle/>
                    <a:p>
                      <a:endParaRPr lang="en-US" sz="26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</a:rPr>
                        <a:t>MRR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</a:rPr>
                        <a:t>HITS@10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</a:rPr>
                        <a:t>MRR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</a:rPr>
                        <a:t>HITS@10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</a:rPr>
                        <a:t>MRR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</a:rPr>
                        <a:t>HITS@10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7F7F7F"/>
                    </a:solidFill>
                  </a:tcPr>
                </a:tc>
              </a:tr>
              <a:tr h="407303">
                <a:tc>
                  <a:txBody>
                    <a:bodyPr/>
                    <a:lstStyle/>
                    <a:p>
                      <a:r>
                        <a:rPr lang="en-US" sz="2400" i="1" dirty="0" smtClean="0"/>
                        <a:t>NTN</a:t>
                      </a:r>
                      <a:endParaRPr lang="en-US" sz="2400" i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0.25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41.4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0.24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40.5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0.53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66.1</a:t>
                      </a:r>
                      <a:endParaRPr lang="en-US" sz="2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07303">
                <a:tc>
                  <a:txBody>
                    <a:bodyPr/>
                    <a:lstStyle/>
                    <a:p>
                      <a:r>
                        <a:rPr lang="en-US" sz="2400" i="1" dirty="0" err="1" smtClean="0"/>
                        <a:t>Bilinear+Linear</a:t>
                      </a:r>
                      <a:endParaRPr lang="en-US" sz="2400" i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0.30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49.0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0.30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49.4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0.87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91.6</a:t>
                      </a:r>
                      <a:endParaRPr lang="en-US" sz="2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07303">
                <a:tc>
                  <a:txBody>
                    <a:bodyPr/>
                    <a:lstStyle/>
                    <a:p>
                      <a:r>
                        <a:rPr lang="en-US" sz="2400" i="1" dirty="0" err="1" smtClean="0"/>
                        <a:t>TransE</a:t>
                      </a:r>
                      <a:r>
                        <a:rPr lang="en-US" sz="2400" i="1" baseline="0" dirty="0" smtClean="0"/>
                        <a:t> (</a:t>
                      </a:r>
                      <a:r>
                        <a:rPr lang="en-US" sz="2400" i="1" baseline="0" dirty="0" err="1" smtClean="0"/>
                        <a:t>DistAdd</a:t>
                      </a:r>
                      <a:r>
                        <a:rPr lang="en-US" sz="2400" i="1" baseline="0" dirty="0" smtClean="0"/>
                        <a:t>)</a:t>
                      </a:r>
                      <a:endParaRPr lang="en-US" sz="2400" i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0.32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53.9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0.32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54.7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0.38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90.9</a:t>
                      </a:r>
                      <a:endParaRPr lang="en-US" sz="2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07303">
                <a:tc>
                  <a:txBody>
                    <a:bodyPr/>
                    <a:lstStyle/>
                    <a:p>
                      <a:r>
                        <a:rPr lang="en-US" sz="2400" i="1" dirty="0" smtClean="0"/>
                        <a:t>Bilinear</a:t>
                      </a:r>
                      <a:endParaRPr lang="en-US" sz="2400" i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0.31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51.9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0.32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52.2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0.89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92.8</a:t>
                      </a:r>
                      <a:endParaRPr lang="en-US" sz="2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07303">
                <a:tc>
                  <a:txBody>
                    <a:bodyPr/>
                    <a:lstStyle/>
                    <a:p>
                      <a:r>
                        <a:rPr lang="en-US" sz="2400" i="1" dirty="0" smtClean="0"/>
                        <a:t>Bilinear-</a:t>
                      </a:r>
                      <a:r>
                        <a:rPr lang="en-US" sz="2400" i="1" dirty="0" err="1" smtClean="0"/>
                        <a:t>diag</a:t>
                      </a:r>
                      <a:r>
                        <a:rPr lang="en-US" sz="2400" i="1" dirty="0" smtClean="0"/>
                        <a:t> (</a:t>
                      </a:r>
                      <a:r>
                        <a:rPr lang="en-US" sz="2400" i="1" dirty="0" err="1" smtClean="0"/>
                        <a:t>DistMult</a:t>
                      </a:r>
                      <a:r>
                        <a:rPr lang="en-US" sz="2400" i="1" dirty="0" smtClean="0"/>
                        <a:t>)</a:t>
                      </a:r>
                      <a:endParaRPr lang="en-US" sz="2400" i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0.35</a:t>
                      </a:r>
                      <a:endParaRPr lang="en-US" sz="2400" b="1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57.7</a:t>
                      </a:r>
                      <a:endParaRPr lang="en-US" sz="2400" b="1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0.36</a:t>
                      </a:r>
                      <a:endParaRPr lang="en-US" sz="2400" b="1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58.5</a:t>
                      </a:r>
                      <a:endParaRPr lang="en-US" sz="2400" b="1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0.83</a:t>
                      </a:r>
                      <a:endParaRPr lang="en-US" sz="2400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94.2</a:t>
                      </a:r>
                      <a:endParaRPr lang="en-US" sz="2400" b="1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6" name="TextBox 115"/>
          <p:cNvSpPr txBox="1"/>
          <p:nvPr/>
        </p:nvSpPr>
        <p:spPr>
          <a:xfrm>
            <a:off x="14605275" y="23911682"/>
            <a:ext cx="130001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 dirty="0" smtClean="0">
                <a:solidFill>
                  <a:schemeClr val="accent1"/>
                </a:solidFill>
              </a:rPr>
              <a:t>Result </a:t>
            </a:r>
            <a:r>
              <a:rPr lang="en-US" sz="3200" b="1" u="sng" dirty="0">
                <a:solidFill>
                  <a:schemeClr val="accent1"/>
                </a:solidFill>
              </a:rPr>
              <a:t>b</a:t>
            </a:r>
            <a:r>
              <a:rPr lang="en-US" sz="3200" b="1" u="sng" dirty="0" smtClean="0">
                <a:solidFill>
                  <a:schemeClr val="accent1"/>
                </a:solidFill>
              </a:rPr>
              <a:t>reakdown on FB15k-401</a:t>
            </a:r>
            <a:r>
              <a:rPr lang="en-US" sz="3200" b="1" dirty="0" smtClean="0">
                <a:solidFill>
                  <a:schemeClr val="accent1"/>
                </a:solidFill>
              </a:rPr>
              <a:t>: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multiplicative distance &gt; additive distance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117" name="Table 1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1464806"/>
              </p:ext>
            </p:extLst>
          </p:nvPr>
        </p:nvGraphicFramePr>
        <p:xfrm>
          <a:off x="14741712" y="24613733"/>
          <a:ext cx="13350098" cy="1828800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308281"/>
                <a:gridCol w="1308282"/>
                <a:gridCol w="1448956"/>
                <a:gridCol w="1589632"/>
                <a:gridCol w="1716241"/>
                <a:gridCol w="1434889"/>
                <a:gridCol w="1406755"/>
                <a:gridCol w="1547430"/>
                <a:gridCol w="1589632"/>
              </a:tblGrid>
              <a:tr h="318041">
                <a:tc rowSpan="2">
                  <a:txBody>
                    <a:bodyPr/>
                    <a:lstStyle/>
                    <a:p>
                      <a:r>
                        <a:rPr lang="en-US" sz="2400" dirty="0" smtClean="0"/>
                        <a:t>Models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F7F7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          Predicting subject entities</a:t>
                      </a:r>
                      <a:endParaRPr lang="en-US" sz="24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6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 Predicting object entities</a:t>
                      </a:r>
                      <a:endParaRPr lang="en-US" sz="2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8041">
                <a:tc vMerge="1">
                  <a:txBody>
                    <a:bodyPr/>
                    <a:lstStyle/>
                    <a:p>
                      <a:endParaRPr lang="en-US" sz="26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bg1"/>
                          </a:solidFill>
                        </a:rPr>
                        <a:t>1-to-1</a:t>
                      </a:r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bg1"/>
                          </a:solidFill>
                        </a:rPr>
                        <a:t>1-to-n</a:t>
                      </a:r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smtClean="0">
                          <a:solidFill>
                            <a:schemeClr val="bg1"/>
                          </a:solidFill>
                        </a:rPr>
                        <a:t>n-to-1</a:t>
                      </a:r>
                      <a:endParaRPr lang="en-US" sz="2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bg1"/>
                          </a:solidFill>
                        </a:rPr>
                        <a:t>n-to-n</a:t>
                      </a:r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bg1"/>
                          </a:solidFill>
                        </a:rPr>
                        <a:t>1-to-1</a:t>
                      </a:r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bg1"/>
                          </a:solidFill>
                        </a:rPr>
                        <a:t>1-to-n</a:t>
                      </a:r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bg1"/>
                          </a:solidFill>
                        </a:rPr>
                        <a:t>n-to-1</a:t>
                      </a:r>
                      <a:endParaRPr lang="en-US" sz="2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bg1"/>
                          </a:solidFill>
                        </a:rPr>
                        <a:t>n-to-n</a:t>
                      </a: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7F7F7F"/>
                    </a:solidFill>
                  </a:tcPr>
                </a:tc>
              </a:tr>
              <a:tr h="318041">
                <a:tc>
                  <a:txBody>
                    <a:bodyPr/>
                    <a:lstStyle/>
                    <a:p>
                      <a:r>
                        <a:rPr lang="en-US" sz="2400" i="1" dirty="0" err="1" smtClean="0"/>
                        <a:t>DistAdd</a:t>
                      </a:r>
                      <a:endParaRPr lang="en-US" sz="2400" i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70.0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76.7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21.1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53.9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68.7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17.4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83.2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57.5</a:t>
                      </a:r>
                      <a:endParaRPr lang="en-US" sz="2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18041">
                <a:tc>
                  <a:txBody>
                    <a:bodyPr/>
                    <a:lstStyle/>
                    <a:p>
                      <a:r>
                        <a:rPr lang="en-US" sz="2400" i="1" dirty="0" err="1" smtClean="0"/>
                        <a:t>DistMult</a:t>
                      </a:r>
                      <a:endParaRPr lang="en-US" sz="2400" i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75.5</a:t>
                      </a:r>
                      <a:endParaRPr lang="en-US" sz="2400" b="1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85.1</a:t>
                      </a:r>
                      <a:endParaRPr lang="en-US" sz="2400" b="1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42.9</a:t>
                      </a:r>
                      <a:endParaRPr lang="en-US" sz="2400" b="1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55.2</a:t>
                      </a:r>
                      <a:endParaRPr lang="en-US" sz="2400" b="1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73.7</a:t>
                      </a:r>
                      <a:endParaRPr lang="en-US" sz="2400" b="1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46.7</a:t>
                      </a:r>
                      <a:endParaRPr lang="en-US" sz="2400" b="1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81.0</a:t>
                      </a:r>
                      <a:endParaRPr lang="en-US" sz="2400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58.8</a:t>
                      </a:r>
                      <a:endParaRPr lang="en-US" sz="2400" b="1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8" name="TextBox 117"/>
          <p:cNvSpPr txBox="1"/>
          <p:nvPr/>
        </p:nvSpPr>
        <p:spPr>
          <a:xfrm>
            <a:off x="14668887" y="26562510"/>
            <a:ext cx="13776542" cy="846382"/>
          </a:xfrm>
          <a:prstGeom prst="rect">
            <a:avLst/>
          </a:prstGeom>
          <a:noFill/>
        </p:spPr>
        <p:txBody>
          <a:bodyPr wrap="square" lIns="76197" tIns="38098" rIns="76197" bIns="38098" rtlCol="0">
            <a:spAutoFit/>
          </a:bodyPr>
          <a:lstStyle/>
          <a:p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Table 4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Results (HITS@10) by different relation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categories: one-to-one, one-to-many, many-to-one and many-to-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many.  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14605275" y="18598553"/>
            <a:ext cx="117120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 dirty="0" smtClean="0">
                <a:solidFill>
                  <a:srgbClr val="4F81BD"/>
                </a:solidFill>
              </a:rPr>
              <a:t>Main Results</a:t>
            </a:r>
            <a:r>
              <a:rPr lang="en-US" sz="3200" b="1" dirty="0" smtClean="0">
                <a:solidFill>
                  <a:srgbClr val="4F81BD"/>
                </a:solidFill>
              </a:rPr>
              <a:t>: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bilinear &gt; linear, diagonal matrix &gt; full matrix &gt; tensor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14668887" y="22714792"/>
            <a:ext cx="13905697" cy="815604"/>
          </a:xfrm>
          <a:prstGeom prst="rect">
            <a:avLst/>
          </a:prstGeom>
          <a:noFill/>
        </p:spPr>
        <p:txBody>
          <a:bodyPr wrap="square" lIns="76197" tIns="38098" rIns="76197" bIns="38098" rtlCol="0">
            <a:spAutoFit/>
          </a:bodyPr>
          <a:lstStyle/>
          <a:p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Table 3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Link prediction results. 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MRR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denotes the mean reciprocal rank and </a:t>
            </a:r>
            <a:r>
              <a:rPr lang="en-US" sz="2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HITS@10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denotes top-10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accuracy, both the higher the better.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121" name="Table 1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7205275"/>
              </p:ext>
            </p:extLst>
          </p:nvPr>
        </p:nvGraphicFramePr>
        <p:xfrm>
          <a:off x="16752805" y="28875439"/>
          <a:ext cx="9336470" cy="2286000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3204222"/>
                <a:gridCol w="1340654"/>
                <a:gridCol w="1514441"/>
                <a:gridCol w="3277153"/>
              </a:tblGrid>
              <a:tr h="435272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Methods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MRR</a:t>
                      </a:r>
                      <a:endParaRPr lang="en-US" sz="24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HITS@10</a:t>
                      </a:r>
                      <a:endParaRPr lang="en-US" sz="24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MAP</a:t>
                      </a:r>
                      <a:r>
                        <a:rPr lang="en-US" sz="2400" baseline="0" dirty="0" smtClean="0"/>
                        <a:t> (w/ type checking)</a:t>
                      </a:r>
                      <a:endParaRPr lang="en-US" sz="24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F7F7F"/>
                    </a:solidFill>
                  </a:tcPr>
                </a:tc>
              </a:tr>
              <a:tr h="435272">
                <a:tc>
                  <a:txBody>
                    <a:bodyPr/>
                    <a:lstStyle/>
                    <a:p>
                      <a:r>
                        <a:rPr lang="en-US" sz="2400" i="1" dirty="0" err="1" smtClean="0"/>
                        <a:t>DistMult</a:t>
                      </a:r>
                      <a:endParaRPr lang="en-US" sz="2400" i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0.36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58.5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64.5</a:t>
                      </a:r>
                      <a:endParaRPr lang="en-US" sz="2400" dirty="0"/>
                    </a:p>
                  </a:txBody>
                  <a:tcPr/>
                </a:tc>
              </a:tr>
              <a:tr h="435272">
                <a:tc>
                  <a:txBody>
                    <a:bodyPr/>
                    <a:lstStyle/>
                    <a:p>
                      <a:pPr marL="0" marR="0" indent="0" algn="l" defTabSz="27430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i="1" dirty="0" err="1" smtClean="0"/>
                        <a:t>DistMult</a:t>
                      </a:r>
                      <a:r>
                        <a:rPr lang="en-US" sz="2400" i="0" dirty="0" err="1" smtClean="0"/>
                        <a:t>-tanh</a:t>
                      </a:r>
                      <a:endParaRPr lang="en-US" sz="2400" i="1" dirty="0" smtClean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0.39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63.3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76.0</a:t>
                      </a:r>
                      <a:endParaRPr lang="en-US" sz="2400" dirty="0"/>
                    </a:p>
                  </a:txBody>
                  <a:tcPr/>
                </a:tc>
              </a:tr>
              <a:tr h="435272">
                <a:tc>
                  <a:txBody>
                    <a:bodyPr/>
                    <a:lstStyle/>
                    <a:p>
                      <a:pPr marL="0" marR="0" indent="0" algn="l" defTabSz="27430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i="1" dirty="0" err="1" smtClean="0"/>
                        <a:t>DistMult</a:t>
                      </a:r>
                      <a:r>
                        <a:rPr lang="en-US" sz="2400" i="0" dirty="0" smtClean="0"/>
                        <a:t>-</a:t>
                      </a:r>
                      <a:r>
                        <a:rPr lang="en-US" sz="2400" i="0" dirty="0" err="1" smtClean="0"/>
                        <a:t>tanh</a:t>
                      </a:r>
                      <a:r>
                        <a:rPr lang="en-US" sz="2400" i="0" dirty="0" smtClean="0"/>
                        <a:t>-WV-</a:t>
                      </a:r>
                      <a:r>
                        <a:rPr lang="en-US" sz="2400" i="0" dirty="0" err="1" smtClean="0"/>
                        <a:t>init</a:t>
                      </a:r>
                      <a:endParaRPr lang="en-US" sz="2400" i="1" dirty="0" smtClean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0.28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52.5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65.5</a:t>
                      </a:r>
                      <a:endParaRPr lang="en-US" sz="2400" dirty="0"/>
                    </a:p>
                  </a:txBody>
                  <a:tcPr/>
                </a:tc>
              </a:tr>
              <a:tr h="435272">
                <a:tc>
                  <a:txBody>
                    <a:bodyPr/>
                    <a:lstStyle/>
                    <a:p>
                      <a:pPr marL="0" marR="0" indent="0" algn="l" defTabSz="27430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i="1" dirty="0" err="1" smtClean="0"/>
                        <a:t>DistMult</a:t>
                      </a:r>
                      <a:r>
                        <a:rPr lang="en-US" sz="2400" i="0" dirty="0" smtClean="0"/>
                        <a:t>-</a:t>
                      </a:r>
                      <a:r>
                        <a:rPr lang="en-US" sz="2400" i="0" dirty="0" err="1" smtClean="0"/>
                        <a:t>tanh</a:t>
                      </a:r>
                      <a:r>
                        <a:rPr lang="en-US" sz="2400" i="0" dirty="0" smtClean="0"/>
                        <a:t>-EV-</a:t>
                      </a:r>
                      <a:r>
                        <a:rPr lang="en-US" sz="2400" i="0" dirty="0" err="1" smtClean="0"/>
                        <a:t>init</a:t>
                      </a:r>
                      <a:endParaRPr lang="en-US" sz="2400" i="1" dirty="0" smtClean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0.42</a:t>
                      </a:r>
                      <a:endParaRPr lang="en-US" sz="2400" b="1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73.2</a:t>
                      </a:r>
                      <a:endParaRPr lang="en-US" sz="2400" b="1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88.2</a:t>
                      </a:r>
                      <a:endParaRPr lang="en-US" sz="2400" b="1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2" name="Rectangle 121"/>
          <p:cNvSpPr/>
          <p:nvPr/>
        </p:nvSpPr>
        <p:spPr>
          <a:xfrm>
            <a:off x="14668888" y="31318154"/>
            <a:ext cx="137623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Table 5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Variants of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DistMult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(1) adding non-linearity (2) using pre-trained word vectors (3) using pre-trained entity vectors. 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MAP with type checking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applies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entity type information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filter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predicted entities.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14605275" y="27671867"/>
            <a:ext cx="1256561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2000250"/>
            <a:r>
              <a:rPr lang="en-US" sz="3200" b="1" u="sng" dirty="0" smtClean="0">
                <a:solidFill>
                  <a:schemeClr val="accent1"/>
                </a:solidFill>
              </a:rPr>
              <a:t>Entity Representation</a:t>
            </a:r>
            <a:r>
              <a:rPr lang="en-US" sz="3200" b="1" dirty="0" smtClean="0">
                <a:solidFill>
                  <a:schemeClr val="accent1"/>
                </a:solidFill>
              </a:rPr>
              <a:t>: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nonlinearity	&gt; linearity, pre-trained entity vectors </a:t>
            </a:r>
            <a:b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         	&gt; pre-trained word vectors 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29243010" y="8903690"/>
            <a:ext cx="1362506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85216" indent="-585216">
              <a:buClr>
                <a:schemeClr val="accent1">
                  <a:lumMod val="75000"/>
                </a:schemeClr>
              </a:buClr>
              <a:buFont typeface="Wingdings" charset="2"/>
              <a:buChar char="v"/>
            </a:pPr>
            <a:r>
              <a:rPr lang="en-US" sz="2800" dirty="0" smtClean="0">
                <a:solidFill>
                  <a:srgbClr val="000000"/>
                </a:solidFill>
              </a:rPr>
              <a:t>Can relation </a:t>
            </a:r>
            <a:r>
              <a:rPr lang="en-US" sz="2800" dirty="0" err="1" smtClean="0">
                <a:solidFill>
                  <a:srgbClr val="000000"/>
                </a:solidFill>
              </a:rPr>
              <a:t>embeddings</a:t>
            </a:r>
            <a:r>
              <a:rPr lang="en-US" sz="2800" dirty="0" smtClean="0">
                <a:solidFill>
                  <a:srgbClr val="000000"/>
                </a:solidFill>
              </a:rPr>
              <a:t> capture relation composition? For example, in Horn clauses like </a:t>
            </a:r>
          </a:p>
          <a:p>
            <a:pPr marL="585216" indent="-585216">
              <a:buClr>
                <a:schemeClr val="accent1">
                  <a:lumMod val="75000"/>
                </a:schemeClr>
              </a:buClr>
              <a:buFont typeface="Wingdings" charset="2"/>
              <a:buChar char="v"/>
            </a:pPr>
            <a:endParaRPr lang="en-US" sz="2800" dirty="0" smtClean="0">
              <a:solidFill>
                <a:srgbClr val="000000"/>
              </a:solidFill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endParaRPr lang="en-US" sz="2800" dirty="0" smtClean="0">
              <a:solidFill>
                <a:srgbClr val="000000"/>
              </a:solidFill>
            </a:endParaRPr>
          </a:p>
          <a:p>
            <a:pPr marL="585216" indent="-585216">
              <a:buClr>
                <a:schemeClr val="accent1">
                  <a:lumMod val="75000"/>
                </a:schemeClr>
              </a:buClr>
              <a:buFont typeface="Wingdings" charset="2"/>
              <a:buChar char="v"/>
            </a:pPr>
            <a:r>
              <a:rPr lang="en-US" sz="2800" dirty="0" smtClean="0">
                <a:solidFill>
                  <a:srgbClr val="000000"/>
                </a:solidFill>
              </a:rPr>
              <a:t>Embedding-based Horn-clause rule extraction</a:t>
            </a:r>
            <a:endParaRPr lang="en-US" sz="2800" dirty="0">
              <a:solidFill>
                <a:srgbClr val="000000"/>
              </a:solidFill>
            </a:endParaRPr>
          </a:p>
          <a:p>
            <a:pPr marL="896112" lvl="1" indent="-457200">
              <a:buClr>
                <a:schemeClr val="accent1">
                  <a:lumMod val="75000"/>
                </a:schemeClr>
              </a:buClr>
              <a:buFont typeface="Arial"/>
              <a:buChar char="•"/>
            </a:pPr>
            <a:r>
              <a:rPr lang="en-US" sz="2800" dirty="0" smtClean="0">
                <a:solidFill>
                  <a:srgbClr val="000000"/>
                </a:solidFill>
              </a:rPr>
              <a:t>For each relation </a:t>
            </a:r>
            <a:r>
              <a:rPr lang="en-US" sz="2800" i="1" dirty="0" smtClean="0">
                <a:solidFill>
                  <a:srgbClr val="000000"/>
                </a:solidFill>
              </a:rPr>
              <a:t>r</a:t>
            </a:r>
          </a:p>
          <a:p>
            <a:pPr marL="1261872" lvl="1" indent="-457200">
              <a:buClr>
                <a:schemeClr val="accent1">
                  <a:lumMod val="75000"/>
                </a:schemeClr>
              </a:buClr>
              <a:buFont typeface="Arial"/>
              <a:buChar char="•"/>
            </a:pPr>
            <a:r>
              <a:rPr lang="en-US" sz="2800" dirty="0" smtClean="0">
                <a:solidFill>
                  <a:srgbClr val="000000"/>
                </a:solidFill>
              </a:rPr>
              <a:t>KNN search on possible relation combinations (paths) by computing</a:t>
            </a:r>
          </a:p>
        </p:txBody>
      </p:sp>
      <p:pic>
        <p:nvPicPr>
          <p:cNvPr id="125" name="Picture 124" descr="latex-image-1.pdf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0109" y="9628427"/>
            <a:ext cx="11331719" cy="418855"/>
          </a:xfrm>
          <a:prstGeom prst="rect">
            <a:avLst/>
          </a:prstGeom>
        </p:spPr>
      </p:pic>
      <p:graphicFrame>
        <p:nvGraphicFramePr>
          <p:cNvPr id="126" name="Object 1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2093138"/>
              </p:ext>
            </p:extLst>
          </p:nvPr>
        </p:nvGraphicFramePr>
        <p:xfrm>
          <a:off x="33773880" y="11586780"/>
          <a:ext cx="4040188" cy="48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Equation" r:id="rId30" imgW="1689100" imgH="203200" progId="Equation.DSMT4">
                  <p:embed/>
                </p:oleObj>
              </mc:Choice>
              <mc:Fallback>
                <p:oleObj name="Equation" r:id="rId30" imgW="16891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33773880" y="11586780"/>
                        <a:ext cx="4040188" cy="487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8" name="TextBox 127"/>
          <p:cNvSpPr txBox="1"/>
          <p:nvPr/>
        </p:nvSpPr>
        <p:spPr>
          <a:xfrm>
            <a:off x="29220363" y="18427443"/>
            <a:ext cx="13923809" cy="1923599"/>
          </a:xfrm>
          <a:prstGeom prst="rect">
            <a:avLst/>
          </a:prstGeom>
          <a:noFill/>
        </p:spPr>
        <p:txBody>
          <a:bodyPr wrap="square" lIns="76197" tIns="38098" rIns="76197" bIns="38098" rtlCol="0">
            <a:spAutoFit/>
          </a:bodyPr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Figure 4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Aggregated precision of top length-2 rules. </a:t>
            </a:r>
            <a:r>
              <a:rPr lang="en-US" sz="2400" i="1" dirty="0">
                <a:solidFill>
                  <a:srgbClr val="000000"/>
                </a:solidFill>
              </a:rPr>
              <a:t>AMIE</a:t>
            </a:r>
            <a:r>
              <a:rPr lang="en-US" sz="2400" dirty="0">
                <a:solidFill>
                  <a:srgbClr val="000000"/>
                </a:solidFill>
              </a:rPr>
              <a:t> [</a:t>
            </a:r>
            <a:r>
              <a:rPr lang="en-US" sz="2400" dirty="0" err="1">
                <a:solidFill>
                  <a:srgbClr val="000000"/>
                </a:solidFill>
              </a:rPr>
              <a:t>Galárraga</a:t>
            </a:r>
            <a:r>
              <a:rPr lang="en-US" sz="2400" dirty="0">
                <a:solidFill>
                  <a:srgbClr val="000000"/>
                </a:solidFill>
              </a:rPr>
              <a:t> et al., 2013</a:t>
            </a:r>
            <a:r>
              <a:rPr lang="en-US" sz="2400" dirty="0" smtClean="0">
                <a:solidFill>
                  <a:srgbClr val="000000"/>
                </a:solidFill>
              </a:rPr>
              <a:t>] is an association-rule-mining-based approach for large-scale KBs. </a:t>
            </a:r>
            <a:r>
              <a:rPr lang="en-US" sz="2400" i="1" dirty="0" err="1" smtClean="0">
                <a:solidFill>
                  <a:srgbClr val="000000"/>
                </a:solidFill>
              </a:rPr>
              <a:t>EmbedRule</a:t>
            </a:r>
            <a:r>
              <a:rPr lang="en-US" sz="2400" i="1" dirty="0" smtClean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denotes our embedding-based approach, where </a:t>
            </a:r>
            <a:r>
              <a:rPr lang="en-US" sz="2400" i="1" dirty="0" err="1" smtClean="0">
                <a:solidFill>
                  <a:srgbClr val="000000"/>
                </a:solidFill>
              </a:rPr>
              <a:t>DistAdd</a:t>
            </a:r>
            <a:r>
              <a:rPr lang="en-US" sz="2400" dirty="0" smtClean="0">
                <a:solidFill>
                  <a:srgbClr val="000000"/>
                </a:solidFill>
              </a:rPr>
              <a:t> uses additive composition while </a:t>
            </a:r>
            <a:r>
              <a:rPr lang="en-US" sz="2400" i="1" dirty="0" smtClean="0">
                <a:solidFill>
                  <a:srgbClr val="000000"/>
                </a:solidFill>
              </a:rPr>
              <a:t>Bilinear</a:t>
            </a:r>
            <a:r>
              <a:rPr lang="en-US" sz="2400" dirty="0" smtClean="0">
                <a:solidFill>
                  <a:srgbClr val="000000"/>
                </a:solidFill>
              </a:rPr>
              <a:t>, </a:t>
            </a:r>
            <a:r>
              <a:rPr lang="en-US" sz="2400" i="1" dirty="0" err="1" smtClean="0">
                <a:solidFill>
                  <a:srgbClr val="000000"/>
                </a:solidFill>
              </a:rPr>
              <a:t>DistMult</a:t>
            </a:r>
            <a:r>
              <a:rPr lang="en-US" sz="2400" dirty="0" smtClean="0">
                <a:solidFill>
                  <a:srgbClr val="000000"/>
                </a:solidFill>
              </a:rPr>
              <a:t> and </a:t>
            </a:r>
            <a:r>
              <a:rPr lang="en-US" sz="2400" i="1" dirty="0" err="1" smtClean="0">
                <a:solidFill>
                  <a:srgbClr val="000000"/>
                </a:solidFill>
              </a:rPr>
              <a:t>DistMult</a:t>
            </a:r>
            <a:r>
              <a:rPr lang="en-US" sz="2400" i="1" dirty="0" smtClean="0">
                <a:solidFill>
                  <a:srgbClr val="000000"/>
                </a:solidFill>
              </a:rPr>
              <a:t>-</a:t>
            </a:r>
            <a:r>
              <a:rPr lang="en-US" sz="2400" i="1" dirty="0" err="1" smtClean="0">
                <a:solidFill>
                  <a:srgbClr val="000000"/>
                </a:solidFill>
              </a:rPr>
              <a:t>tanh</a:t>
            </a:r>
            <a:r>
              <a:rPr lang="en-US" sz="2400" i="1" dirty="0" smtClean="0">
                <a:solidFill>
                  <a:srgbClr val="000000"/>
                </a:solidFill>
              </a:rPr>
              <a:t>-EV-</a:t>
            </a:r>
            <a:r>
              <a:rPr lang="en-US" sz="2400" i="1" dirty="0" err="1" smtClean="0">
                <a:solidFill>
                  <a:srgbClr val="000000"/>
                </a:solidFill>
              </a:rPr>
              <a:t>init</a:t>
            </a:r>
            <a:r>
              <a:rPr lang="en-US" sz="2400" i="1" dirty="0" smtClean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uses multiplicative composition. </a:t>
            </a:r>
            <a:r>
              <a:rPr lang="en-US" sz="2400" i="1" dirty="0" smtClean="0">
                <a:solidFill>
                  <a:srgbClr val="000000"/>
                </a:solidFill>
              </a:rPr>
              <a:t>Precision</a:t>
            </a:r>
            <a:r>
              <a:rPr lang="en-US" sz="2400" dirty="0" smtClean="0">
                <a:solidFill>
                  <a:srgbClr val="000000"/>
                </a:solidFill>
              </a:rPr>
              <a:t> is the </a:t>
            </a:r>
            <a:r>
              <a:rPr lang="en-US" sz="2400" dirty="0">
                <a:solidFill>
                  <a:srgbClr val="000000"/>
                </a:solidFill>
              </a:rPr>
              <a:t>ratio of predictions that are in the </a:t>
            </a:r>
            <a:r>
              <a:rPr lang="en-US" sz="2400" dirty="0" smtClean="0">
                <a:solidFill>
                  <a:srgbClr val="000000"/>
                </a:solidFill>
              </a:rPr>
              <a:t>test </a:t>
            </a:r>
            <a:r>
              <a:rPr lang="en-US" sz="2400" dirty="0">
                <a:solidFill>
                  <a:srgbClr val="000000"/>
                </a:solidFill>
              </a:rPr>
              <a:t>data to all the generated unseen </a:t>
            </a:r>
            <a:r>
              <a:rPr lang="en-US" sz="2400" dirty="0" smtClean="0">
                <a:solidFill>
                  <a:srgbClr val="000000"/>
                </a:solidFill>
              </a:rPr>
              <a:t>predictions.</a:t>
            </a:r>
            <a:endParaRPr lang="en-US" sz="2400" dirty="0">
              <a:solidFill>
                <a:srgbClr val="000000"/>
              </a:solidFill>
            </a:endParaRPr>
          </a:p>
          <a:p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29175670" y="27528241"/>
            <a:ext cx="111712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 dirty="0" smtClean="0">
                <a:solidFill>
                  <a:schemeClr val="accent1"/>
                </a:solidFill>
              </a:rPr>
              <a:t>Examples of top extracted rules (based on </a:t>
            </a:r>
            <a:r>
              <a:rPr lang="en-US" sz="3200" b="1" i="1" u="sng" dirty="0" err="1" smtClean="0">
                <a:solidFill>
                  <a:schemeClr val="accent1"/>
                </a:solidFill>
              </a:rPr>
              <a:t>DistMult</a:t>
            </a:r>
            <a:r>
              <a:rPr lang="en-US" sz="3200" b="1" i="1" u="sng" dirty="0" smtClean="0">
                <a:solidFill>
                  <a:schemeClr val="accent1"/>
                </a:solidFill>
              </a:rPr>
              <a:t>-</a:t>
            </a:r>
            <a:r>
              <a:rPr lang="en-US" sz="3200" b="1" i="1" u="sng" dirty="0" err="1" smtClean="0">
                <a:solidFill>
                  <a:schemeClr val="accent1"/>
                </a:solidFill>
              </a:rPr>
              <a:t>tanh</a:t>
            </a:r>
            <a:r>
              <a:rPr lang="en-US" sz="3200" b="1" i="1" u="sng" dirty="0" smtClean="0">
                <a:solidFill>
                  <a:schemeClr val="accent1"/>
                </a:solidFill>
              </a:rPr>
              <a:t>-EV-</a:t>
            </a:r>
            <a:r>
              <a:rPr lang="en-US" sz="3200" b="1" i="1" u="sng" dirty="0" err="1" smtClean="0">
                <a:solidFill>
                  <a:schemeClr val="accent1"/>
                </a:solidFill>
              </a:rPr>
              <a:t>init</a:t>
            </a:r>
            <a:r>
              <a:rPr lang="en-US" sz="3200" b="1" u="sng" dirty="0" smtClean="0">
                <a:solidFill>
                  <a:schemeClr val="accent1"/>
                </a:solidFill>
              </a:rPr>
              <a:t>)</a:t>
            </a:r>
            <a:endParaRPr lang="en-US" sz="3200" b="1" u="sng" dirty="0">
              <a:solidFill>
                <a:schemeClr val="accent1"/>
              </a:solidFill>
            </a:endParaRPr>
          </a:p>
        </p:txBody>
      </p:sp>
      <p:pic>
        <p:nvPicPr>
          <p:cNvPr id="130" name="Picture 129" descr="latex-image-1.pdf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7676" y="31106113"/>
            <a:ext cx="13390252" cy="320880"/>
          </a:xfrm>
          <a:prstGeom prst="rect">
            <a:avLst/>
          </a:prstGeom>
        </p:spPr>
      </p:pic>
      <p:sp>
        <p:nvSpPr>
          <p:cNvPr id="131" name="Oval 130"/>
          <p:cNvSpPr/>
          <p:nvPr/>
        </p:nvSpPr>
        <p:spPr>
          <a:xfrm>
            <a:off x="8654745" y="14662922"/>
            <a:ext cx="203476" cy="180362"/>
          </a:xfrm>
          <a:prstGeom prst="ellipse">
            <a:avLst/>
          </a:prstGeom>
          <a:noFill/>
          <a:ln w="28575" cmpd="sng">
            <a:solidFill>
              <a:schemeClr val="tx2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76197" tIns="38098" rIns="76197" bIns="38098" rtlCol="0" anchor="ctr"/>
          <a:lstStyle/>
          <a:p>
            <a:pPr algn="ctr"/>
            <a:endParaRPr lang="en-US"/>
          </a:p>
        </p:txBody>
      </p:sp>
      <p:cxnSp>
        <p:nvCxnSpPr>
          <p:cNvPr id="132" name="Straight Connector 131"/>
          <p:cNvCxnSpPr>
            <a:stCxn id="26" idx="2"/>
            <a:endCxn id="7" idx="5"/>
          </p:cNvCxnSpPr>
          <p:nvPr/>
        </p:nvCxnSpPr>
        <p:spPr>
          <a:xfrm flipH="1" flipV="1">
            <a:off x="9033644" y="13624539"/>
            <a:ext cx="3360349" cy="1778221"/>
          </a:xfrm>
          <a:prstGeom prst="line">
            <a:avLst/>
          </a:prstGeom>
          <a:ln w="57150" cmpd="sng">
            <a:solidFill>
              <a:srgbClr val="CC33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33" name="TextBox 132"/>
          <p:cNvSpPr txBox="1"/>
          <p:nvPr/>
        </p:nvSpPr>
        <p:spPr>
          <a:xfrm>
            <a:off x="8967324" y="15196270"/>
            <a:ext cx="1364938" cy="323161"/>
          </a:xfrm>
          <a:prstGeom prst="rect">
            <a:avLst/>
          </a:prstGeom>
          <a:noFill/>
        </p:spPr>
        <p:txBody>
          <a:bodyPr wrap="none" lIns="76197" tIns="38098" rIns="76197" bIns="38098" rtlCol="0">
            <a:spAutoFit/>
          </a:bodyPr>
          <a:lstStyle/>
          <a:p>
            <a:r>
              <a:rPr lang="en-US" sz="1600" i="1" dirty="0" err="1" smtClean="0"/>
              <a:t>FilmInCountry</a:t>
            </a:r>
            <a:endParaRPr lang="en-US" sz="1600" i="1" dirty="0"/>
          </a:p>
        </p:txBody>
      </p:sp>
      <p:cxnSp>
        <p:nvCxnSpPr>
          <p:cNvPr id="134" name="Straight Connector 133"/>
          <p:cNvCxnSpPr>
            <a:stCxn id="25" idx="2"/>
            <a:endCxn id="131" idx="5"/>
          </p:cNvCxnSpPr>
          <p:nvPr/>
        </p:nvCxnSpPr>
        <p:spPr>
          <a:xfrm flipH="1" flipV="1">
            <a:off x="8828423" y="14816871"/>
            <a:ext cx="2246194" cy="814626"/>
          </a:xfrm>
          <a:prstGeom prst="line">
            <a:avLst/>
          </a:prstGeom>
          <a:ln w="57150" cmpd="sng">
            <a:solidFill>
              <a:srgbClr val="660066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>
            <a:endCxn id="25" idx="0"/>
          </p:cNvCxnSpPr>
          <p:nvPr/>
        </p:nvCxnSpPr>
        <p:spPr>
          <a:xfrm flipH="1">
            <a:off x="11176355" y="14132806"/>
            <a:ext cx="222456" cy="1408510"/>
          </a:xfrm>
          <a:prstGeom prst="line">
            <a:avLst/>
          </a:prstGeom>
          <a:ln w="57150" cmpd="sng">
            <a:solidFill>
              <a:schemeClr val="accent1">
                <a:lumMod val="75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 flipV="1">
            <a:off x="11294224" y="15462552"/>
            <a:ext cx="1075755" cy="164350"/>
          </a:xfrm>
          <a:prstGeom prst="line">
            <a:avLst/>
          </a:prstGeom>
          <a:ln w="57150" cmpd="sng">
            <a:solidFill>
              <a:srgbClr val="660066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9157652" y="16119954"/>
            <a:ext cx="35212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/>
              <a:t>Figure 2</a:t>
            </a:r>
            <a:r>
              <a:rPr lang="en-US" sz="2400" dirty="0" smtClean="0"/>
              <a:t>: Knowledge graph</a:t>
            </a:r>
            <a:endParaRPr lang="en-US" sz="2400" dirty="0"/>
          </a:p>
        </p:txBody>
      </p:sp>
      <p:sp>
        <p:nvSpPr>
          <p:cNvPr id="138" name="TextBox 137"/>
          <p:cNvSpPr txBox="1"/>
          <p:nvPr/>
        </p:nvSpPr>
        <p:spPr>
          <a:xfrm>
            <a:off x="8259635" y="9159381"/>
            <a:ext cx="557451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(Nicole Kidman, </a:t>
            </a:r>
            <a:r>
              <a:rPr lang="en-US" sz="2400" i="1" dirty="0" smtClean="0"/>
              <a:t>Nationality</a:t>
            </a:r>
            <a:r>
              <a:rPr lang="en-US" sz="2400" dirty="0" smtClean="0"/>
              <a:t>, Australia)</a:t>
            </a:r>
          </a:p>
          <a:p>
            <a:r>
              <a:rPr lang="en-US" sz="2400" dirty="0" smtClean="0"/>
              <a:t>(Hugh </a:t>
            </a:r>
            <a:r>
              <a:rPr lang="en-US" sz="2400" dirty="0" err="1" smtClean="0"/>
              <a:t>Jackman</a:t>
            </a:r>
            <a:r>
              <a:rPr lang="en-US" sz="2400" dirty="0" smtClean="0"/>
              <a:t>, </a:t>
            </a:r>
            <a:r>
              <a:rPr lang="en-US" sz="2400" i="1" dirty="0" smtClean="0"/>
              <a:t>Nationality</a:t>
            </a:r>
            <a:r>
              <a:rPr lang="en-US" sz="2400" dirty="0" smtClean="0"/>
              <a:t>, Australia)</a:t>
            </a:r>
          </a:p>
          <a:p>
            <a:r>
              <a:rPr lang="en-US" sz="2400" dirty="0"/>
              <a:t>(Hugh </a:t>
            </a:r>
            <a:r>
              <a:rPr lang="en-US" sz="2400" dirty="0" err="1"/>
              <a:t>Jackman</a:t>
            </a:r>
            <a:r>
              <a:rPr lang="en-US" sz="2400" dirty="0"/>
              <a:t>, </a:t>
            </a:r>
            <a:r>
              <a:rPr lang="en-US" sz="2400" i="1" dirty="0" smtClean="0"/>
              <a:t>Friendship</a:t>
            </a:r>
            <a:r>
              <a:rPr lang="en-US" sz="2400" dirty="0" smtClean="0"/>
              <a:t>, Nicole Kidman)</a:t>
            </a:r>
          </a:p>
          <a:p>
            <a:r>
              <a:rPr lang="en-US" sz="2400" dirty="0" smtClean="0"/>
              <a:t>(</a:t>
            </a:r>
            <a:r>
              <a:rPr lang="en-US" sz="2400" dirty="0"/>
              <a:t>Nicole Kidman</a:t>
            </a:r>
            <a:r>
              <a:rPr lang="en-US" sz="2400" dirty="0" smtClean="0"/>
              <a:t>, </a:t>
            </a:r>
            <a:r>
              <a:rPr lang="en-US" sz="2400" i="1" dirty="0" err="1" smtClean="0"/>
              <a:t>PerformIn</a:t>
            </a:r>
            <a:r>
              <a:rPr lang="en-US" sz="2400" dirty="0" smtClean="0"/>
              <a:t>, Cold Mountain)</a:t>
            </a:r>
            <a:endParaRPr lang="en-US" sz="2400" dirty="0"/>
          </a:p>
          <a:p>
            <a:r>
              <a:rPr lang="en-US" sz="2400" dirty="0" smtClean="0"/>
              <a:t>(Cold Mountain, </a:t>
            </a:r>
            <a:r>
              <a:rPr lang="en-US" sz="2400" i="1" dirty="0" err="1" smtClean="0"/>
              <a:t>FilmInCountry</a:t>
            </a:r>
            <a:r>
              <a:rPr lang="en-US" sz="2400" dirty="0" smtClean="0"/>
              <a:t>, U.S.A.)</a:t>
            </a:r>
          </a:p>
          <a:p>
            <a:r>
              <a:rPr lang="en-US" sz="2400" dirty="0" smtClean="0"/>
              <a:t>…</a:t>
            </a:r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139" name="Rectangle 138"/>
          <p:cNvSpPr/>
          <p:nvPr/>
        </p:nvSpPr>
        <p:spPr>
          <a:xfrm>
            <a:off x="8155048" y="9129498"/>
            <a:ext cx="5707480" cy="2420436"/>
          </a:xfrm>
          <a:prstGeom prst="rect">
            <a:avLst/>
          </a:prstGeom>
          <a:noFill/>
          <a:ln w="28575" cmpd="sng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TextBox 139"/>
          <p:cNvSpPr txBox="1"/>
          <p:nvPr/>
        </p:nvSpPr>
        <p:spPr>
          <a:xfrm>
            <a:off x="9159085" y="11582807"/>
            <a:ext cx="35147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/>
              <a:t>Figure 1</a:t>
            </a:r>
            <a:r>
              <a:rPr lang="en-US" sz="2400" dirty="0" smtClean="0"/>
              <a:t>: RDF triples in KBs</a:t>
            </a:r>
            <a:endParaRPr lang="en-US" sz="2400" dirty="0"/>
          </a:p>
        </p:txBody>
      </p:sp>
      <p:sp>
        <p:nvSpPr>
          <p:cNvPr id="141" name="TextBox 140"/>
          <p:cNvSpPr txBox="1"/>
          <p:nvPr/>
        </p:nvSpPr>
        <p:spPr>
          <a:xfrm>
            <a:off x="29263120" y="12602155"/>
            <a:ext cx="141568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 dirty="0" smtClean="0">
                <a:solidFill>
                  <a:srgbClr val="4F81BD"/>
                </a:solidFill>
              </a:rPr>
              <a:t>Results on FB15k-401: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matrix multiplication better captures relation composition! 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42" name="Picture 141" descr="distmult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7104" y="22539456"/>
            <a:ext cx="7207068" cy="3817494"/>
          </a:xfrm>
          <a:prstGeom prst="rect">
            <a:avLst/>
          </a:prstGeom>
        </p:spPr>
      </p:pic>
      <p:pic>
        <p:nvPicPr>
          <p:cNvPr id="143" name="Picture 142" descr="distadd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4821" y="22539454"/>
            <a:ext cx="6960285" cy="3686776"/>
          </a:xfrm>
          <a:prstGeom prst="rect">
            <a:avLst/>
          </a:prstGeom>
        </p:spPr>
      </p:pic>
      <p:graphicFrame>
        <p:nvGraphicFramePr>
          <p:cNvPr id="144" name="Object 1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659152"/>
              </p:ext>
            </p:extLst>
          </p:nvPr>
        </p:nvGraphicFramePr>
        <p:xfrm>
          <a:off x="22270528" y="17986440"/>
          <a:ext cx="1016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Equation" r:id="rId35" imgW="101600" imgH="114300" progId="Equation.DSMT4">
                  <p:embed/>
                </p:oleObj>
              </mc:Choice>
              <mc:Fallback>
                <p:oleObj name="Equation" r:id="rId35" imgW="101600" imgH="1143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22270528" y="17986440"/>
                        <a:ext cx="101600" cy="114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6" name="TextBox 145"/>
          <p:cNvSpPr txBox="1"/>
          <p:nvPr/>
        </p:nvSpPr>
        <p:spPr>
          <a:xfrm>
            <a:off x="29241966" y="21926662"/>
            <a:ext cx="73792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 dirty="0">
                <a:solidFill>
                  <a:schemeClr val="accent1"/>
                </a:solidFill>
              </a:rPr>
              <a:t>t</a:t>
            </a:r>
            <a:r>
              <a:rPr lang="en-US" sz="3200" b="1" u="sng" dirty="0" smtClean="0">
                <a:solidFill>
                  <a:schemeClr val="accent1"/>
                </a:solidFill>
              </a:rPr>
              <a:t>-SNE visualization of relation </a:t>
            </a:r>
            <a:r>
              <a:rPr lang="en-US" sz="3200" b="1" u="sng" dirty="0" err="1" smtClean="0">
                <a:solidFill>
                  <a:schemeClr val="accent1"/>
                </a:solidFill>
              </a:rPr>
              <a:t>embeddings</a:t>
            </a:r>
            <a:endParaRPr lang="en-US" sz="3200" b="1" i="1" u="sng" dirty="0">
              <a:solidFill>
                <a:schemeClr val="accent1"/>
              </a:solidFill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30021085" y="26171878"/>
            <a:ext cx="6888271" cy="446272"/>
          </a:xfrm>
          <a:prstGeom prst="rect">
            <a:avLst/>
          </a:prstGeom>
          <a:noFill/>
        </p:spPr>
        <p:txBody>
          <a:bodyPr wrap="square" lIns="76197" tIns="38098" rIns="76197" bIns="38098" rtlCol="0">
            <a:spAutoFit/>
          </a:bodyPr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Figure </a:t>
            </a:r>
            <a:r>
              <a:rPr lang="en-US" sz="2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5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Relation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embeddings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DistAdd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37146142" y="26214927"/>
            <a:ext cx="5747400" cy="446272"/>
          </a:xfrm>
          <a:prstGeom prst="rect">
            <a:avLst/>
          </a:prstGeom>
          <a:noFill/>
        </p:spPr>
        <p:txBody>
          <a:bodyPr wrap="square" lIns="76197" tIns="38098" rIns="76197" bIns="38098" rtlCol="0">
            <a:spAutoFit/>
          </a:bodyPr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Figure 6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Relation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embeddings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DistMult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9" name="Oval 148"/>
          <p:cNvSpPr/>
          <p:nvPr/>
        </p:nvSpPr>
        <p:spPr>
          <a:xfrm>
            <a:off x="32750914" y="24041804"/>
            <a:ext cx="183671" cy="180975"/>
          </a:xfrm>
          <a:prstGeom prst="ellipse">
            <a:avLst/>
          </a:prstGeom>
          <a:noFill/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/>
          <p:cNvSpPr/>
          <p:nvPr/>
        </p:nvSpPr>
        <p:spPr>
          <a:xfrm>
            <a:off x="29276798" y="28297238"/>
            <a:ext cx="13853584" cy="3193689"/>
          </a:xfrm>
          <a:prstGeom prst="rect">
            <a:avLst/>
          </a:prstGeom>
          <a:noFill/>
          <a:ln w="28575" cmpd="sng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1" name="Picture 150" descr="latex-image-1.pdf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5323" y="28382275"/>
            <a:ext cx="12305951" cy="339538"/>
          </a:xfrm>
          <a:prstGeom prst="rect">
            <a:avLst/>
          </a:prstGeom>
        </p:spPr>
      </p:pic>
      <p:pic>
        <p:nvPicPr>
          <p:cNvPr id="152" name="Picture 151" descr="latex-image-1.pdf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6487" y="28815564"/>
            <a:ext cx="11187926" cy="329581"/>
          </a:xfrm>
          <a:prstGeom prst="rect">
            <a:avLst/>
          </a:prstGeom>
        </p:spPr>
      </p:pic>
      <p:pic>
        <p:nvPicPr>
          <p:cNvPr id="153" name="Picture 152" descr="latex-image-1.pdf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8955" y="29212628"/>
            <a:ext cx="13562001" cy="307849"/>
          </a:xfrm>
          <a:prstGeom prst="rect">
            <a:avLst/>
          </a:prstGeom>
        </p:spPr>
      </p:pic>
      <p:pic>
        <p:nvPicPr>
          <p:cNvPr id="154" name="Picture 153" descr="latex-image-1.pdf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3411" y="29637318"/>
            <a:ext cx="11103745" cy="339536"/>
          </a:xfrm>
          <a:prstGeom prst="rect">
            <a:avLst/>
          </a:prstGeom>
        </p:spPr>
      </p:pic>
      <p:pic>
        <p:nvPicPr>
          <p:cNvPr id="155" name="Picture 154" descr="latex-image-1.pdf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0239" y="30267922"/>
            <a:ext cx="13736511" cy="322699"/>
          </a:xfrm>
          <a:prstGeom prst="rect">
            <a:avLst/>
          </a:prstGeom>
        </p:spPr>
      </p:pic>
      <p:pic>
        <p:nvPicPr>
          <p:cNvPr id="156" name="Picture 155" descr="latex-image-1.pdf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1305" y="30672825"/>
            <a:ext cx="13591211" cy="318679"/>
          </a:xfrm>
          <a:prstGeom prst="rect">
            <a:avLst/>
          </a:prstGeom>
        </p:spPr>
      </p:pic>
      <p:sp>
        <p:nvSpPr>
          <p:cNvPr id="157" name="Cloud 156"/>
          <p:cNvSpPr/>
          <p:nvPr/>
        </p:nvSpPr>
        <p:spPr>
          <a:xfrm>
            <a:off x="29879996" y="22830138"/>
            <a:ext cx="1988039" cy="988645"/>
          </a:xfrm>
          <a:prstGeom prst="cloud">
            <a:avLst/>
          </a:prstGeom>
          <a:solidFill>
            <a:srgbClr val="FFFFFF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TextBox 157"/>
          <p:cNvSpPr txBox="1"/>
          <p:nvPr/>
        </p:nvSpPr>
        <p:spPr>
          <a:xfrm>
            <a:off x="30044215" y="22885491"/>
            <a:ext cx="174699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celebrity_frienship</a:t>
            </a:r>
            <a:endParaRPr lang="en-US" sz="1600" dirty="0" smtClean="0"/>
          </a:p>
          <a:p>
            <a:r>
              <a:rPr lang="en-US" sz="1600" dirty="0" err="1" smtClean="0"/>
              <a:t>location_division</a:t>
            </a:r>
            <a:endParaRPr lang="en-US" sz="1600" dirty="0"/>
          </a:p>
          <a:p>
            <a:r>
              <a:rPr lang="en-US" sz="1600" dirty="0" smtClean="0"/>
              <a:t>influenced</a:t>
            </a:r>
          </a:p>
          <a:p>
            <a:endParaRPr lang="en-US" sz="1600" dirty="0"/>
          </a:p>
        </p:txBody>
      </p:sp>
      <p:cxnSp>
        <p:nvCxnSpPr>
          <p:cNvPr id="159" name="Straight Arrow Connector 158"/>
          <p:cNvCxnSpPr>
            <a:stCxn id="149" idx="1"/>
          </p:cNvCxnSpPr>
          <p:nvPr/>
        </p:nvCxnSpPr>
        <p:spPr>
          <a:xfrm flipH="1" flipV="1">
            <a:off x="31817464" y="23508406"/>
            <a:ext cx="960348" cy="559901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0" name="Oval 159"/>
          <p:cNvSpPr/>
          <p:nvPr/>
        </p:nvSpPr>
        <p:spPr>
          <a:xfrm>
            <a:off x="37046335" y="24740967"/>
            <a:ext cx="331178" cy="253266"/>
          </a:xfrm>
          <a:prstGeom prst="ellipse">
            <a:avLst/>
          </a:prstGeom>
          <a:noFill/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1" name="Straight Arrow Connector 160"/>
          <p:cNvCxnSpPr/>
          <p:nvPr/>
        </p:nvCxnSpPr>
        <p:spPr>
          <a:xfrm>
            <a:off x="37244162" y="24994233"/>
            <a:ext cx="171449" cy="365125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2" name="Cloud 161"/>
          <p:cNvSpPr/>
          <p:nvPr/>
        </p:nvSpPr>
        <p:spPr>
          <a:xfrm>
            <a:off x="37177487" y="25210133"/>
            <a:ext cx="2021176" cy="866775"/>
          </a:xfrm>
          <a:prstGeom prst="cloud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TextBox 162"/>
          <p:cNvSpPr txBox="1"/>
          <p:nvPr/>
        </p:nvSpPr>
        <p:spPr>
          <a:xfrm>
            <a:off x="37343868" y="25210133"/>
            <a:ext cx="18547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celebrity_friendship</a:t>
            </a:r>
            <a:endParaRPr lang="en-US" sz="1600" dirty="0" smtClean="0"/>
          </a:p>
          <a:p>
            <a:r>
              <a:rPr lang="en-US" sz="1600" dirty="0" err="1"/>
              <a:t>c</a:t>
            </a:r>
            <a:r>
              <a:rPr lang="en-US" sz="1600" dirty="0" err="1" smtClean="0"/>
              <a:t>elebrity_dated</a:t>
            </a:r>
            <a:endParaRPr lang="en-US" sz="1600" dirty="0" smtClean="0"/>
          </a:p>
          <a:p>
            <a:r>
              <a:rPr lang="en-US" sz="1600" dirty="0" err="1" smtClean="0"/>
              <a:t>persion</a:t>
            </a:r>
            <a:r>
              <a:rPr lang="en-US" sz="1600" dirty="0" err="1"/>
              <a:t>_</a:t>
            </a:r>
            <a:r>
              <a:rPr lang="en-US" sz="1600" dirty="0" err="1" smtClean="0"/>
              <a:t>spouse</a:t>
            </a:r>
            <a:endParaRPr lang="en-US" sz="1600" dirty="0" smtClean="0"/>
          </a:p>
        </p:txBody>
      </p:sp>
      <p:sp>
        <p:nvSpPr>
          <p:cNvPr id="164" name="Oval 163"/>
          <p:cNvSpPr/>
          <p:nvPr/>
        </p:nvSpPr>
        <p:spPr>
          <a:xfrm>
            <a:off x="37411459" y="23905207"/>
            <a:ext cx="975703" cy="454025"/>
          </a:xfrm>
          <a:prstGeom prst="ellipse">
            <a:avLst/>
          </a:prstGeom>
          <a:noFill/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5" name="Straight Arrow Connector 164"/>
          <p:cNvCxnSpPr/>
          <p:nvPr/>
        </p:nvCxnSpPr>
        <p:spPr>
          <a:xfrm flipH="1" flipV="1">
            <a:off x="37698188" y="23590883"/>
            <a:ext cx="123826" cy="33655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6" name="Cloud 165"/>
          <p:cNvSpPr/>
          <p:nvPr/>
        </p:nvSpPr>
        <p:spPr>
          <a:xfrm>
            <a:off x="36612337" y="22746333"/>
            <a:ext cx="1838326" cy="866775"/>
          </a:xfrm>
          <a:prstGeom prst="cloud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TextBox 166"/>
          <p:cNvSpPr txBox="1"/>
          <p:nvPr/>
        </p:nvSpPr>
        <p:spPr>
          <a:xfrm>
            <a:off x="36814168" y="22754061"/>
            <a:ext cx="16346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Location_division</a:t>
            </a:r>
            <a:endParaRPr lang="en-US" sz="1600" dirty="0" smtClean="0"/>
          </a:p>
          <a:p>
            <a:r>
              <a:rPr lang="en-US" sz="1600" dirty="0" err="1" smtClean="0"/>
              <a:t>Capital_of</a:t>
            </a:r>
            <a:endParaRPr lang="en-US" sz="1600" dirty="0" smtClean="0"/>
          </a:p>
          <a:p>
            <a:r>
              <a:rPr lang="en-US" sz="1600" dirty="0" err="1"/>
              <a:t>h</a:t>
            </a:r>
            <a:r>
              <a:rPr lang="en-US" sz="1600" dirty="0" err="1" smtClean="0"/>
              <a:t>ub_county</a:t>
            </a:r>
            <a:endParaRPr lang="en-US" sz="1600" dirty="0" smtClean="0"/>
          </a:p>
        </p:txBody>
      </p:sp>
      <p:sp>
        <p:nvSpPr>
          <p:cNvPr id="170" name="Rectangle 169"/>
          <p:cNvSpPr/>
          <p:nvPr/>
        </p:nvSpPr>
        <p:spPr>
          <a:xfrm>
            <a:off x="709035" y="7842279"/>
            <a:ext cx="13265502" cy="9165121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3" name="Rectangle 172"/>
          <p:cNvSpPr/>
          <p:nvPr/>
        </p:nvSpPr>
        <p:spPr>
          <a:xfrm>
            <a:off x="709035" y="17488413"/>
            <a:ext cx="13265502" cy="5277508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4" name="Rectangle 173"/>
          <p:cNvSpPr/>
          <p:nvPr/>
        </p:nvSpPr>
        <p:spPr>
          <a:xfrm>
            <a:off x="709035" y="23251863"/>
            <a:ext cx="13265502" cy="9015566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5" name="Rectangle 174"/>
          <p:cNvSpPr/>
          <p:nvPr/>
        </p:nvSpPr>
        <p:spPr>
          <a:xfrm>
            <a:off x="14468297" y="7842279"/>
            <a:ext cx="14153020" cy="9165121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6" name="Rectangle 175"/>
          <p:cNvSpPr/>
          <p:nvPr/>
        </p:nvSpPr>
        <p:spPr>
          <a:xfrm>
            <a:off x="29087120" y="7842279"/>
            <a:ext cx="14153020" cy="12508763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7" name="Rectangle 176"/>
          <p:cNvSpPr/>
          <p:nvPr/>
        </p:nvSpPr>
        <p:spPr>
          <a:xfrm>
            <a:off x="29178035" y="20882439"/>
            <a:ext cx="14003801" cy="712419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Additional results</a:t>
            </a:r>
            <a:endParaRPr lang="en-US" sz="3600" dirty="0"/>
          </a:p>
        </p:txBody>
      </p:sp>
      <p:sp>
        <p:nvSpPr>
          <p:cNvPr id="178" name="TextBox 177"/>
          <p:cNvSpPr txBox="1"/>
          <p:nvPr/>
        </p:nvSpPr>
        <p:spPr>
          <a:xfrm>
            <a:off x="1975521" y="5960390"/>
            <a:ext cx="40019076" cy="1308046"/>
          </a:xfrm>
          <a:prstGeom prst="rect">
            <a:avLst/>
          </a:prstGeom>
          <a:noFill/>
        </p:spPr>
        <p:txBody>
          <a:bodyPr wrap="square" lIns="76197" tIns="38098" rIns="76197" bIns="38098" rtlCol="0">
            <a:spAutoFit/>
          </a:bodyPr>
          <a:lstStyle/>
          <a:p>
            <a:pPr algn="ctr"/>
            <a:r>
              <a:rPr lang="en-US" sz="8000" i="1" dirty="0" smtClean="0">
                <a:solidFill>
                  <a:schemeClr val="accent6">
                    <a:lumMod val="75000"/>
                  </a:schemeClr>
                </a:solidFill>
              </a:rPr>
              <a:t>Fast and Accurate! Horn-clause Rule Mining using </a:t>
            </a:r>
            <a:r>
              <a:rPr lang="en-US" sz="8000" i="1" dirty="0">
                <a:solidFill>
                  <a:schemeClr val="accent6">
                    <a:lumMod val="75000"/>
                  </a:schemeClr>
                </a:solidFill>
              </a:rPr>
              <a:t>Knowledge Base </a:t>
            </a:r>
            <a:r>
              <a:rPr lang="en-US" sz="8000" i="1" dirty="0" smtClean="0">
                <a:solidFill>
                  <a:schemeClr val="accent6">
                    <a:lumMod val="75000"/>
                  </a:schemeClr>
                </a:solidFill>
              </a:rPr>
              <a:t>Embedding.</a:t>
            </a:r>
            <a:endParaRPr lang="en-US" sz="80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047753" y="24813344"/>
            <a:ext cx="12646180" cy="6934665"/>
            <a:chOff x="813310" y="23964491"/>
            <a:chExt cx="12646180" cy="6934665"/>
          </a:xfrm>
        </p:grpSpPr>
        <p:sp>
          <p:nvSpPr>
            <p:cNvPr id="43" name="Rounded Rectangle 42"/>
            <p:cNvSpPr/>
            <p:nvPr/>
          </p:nvSpPr>
          <p:spPr>
            <a:xfrm>
              <a:off x="3535252" y="27249816"/>
              <a:ext cx="1789651" cy="425890"/>
            </a:xfrm>
            <a:prstGeom prst="roundRect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>
              <a:off x="3805551" y="27343099"/>
              <a:ext cx="203662" cy="22296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2896684" y="28621731"/>
              <a:ext cx="3040377" cy="406200"/>
            </a:xfrm>
            <a:prstGeom prst="roundRect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  <p:cxnSp>
          <p:nvCxnSpPr>
            <p:cNvPr id="46" name="Straight Connector 45"/>
            <p:cNvCxnSpPr/>
            <p:nvPr/>
          </p:nvCxnSpPr>
          <p:spPr>
            <a:xfrm flipH="1">
              <a:off x="2894531" y="27648295"/>
              <a:ext cx="639570" cy="986759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5297490" y="27693978"/>
              <a:ext cx="621298" cy="95021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 flipV="1">
              <a:off x="4429495" y="26645405"/>
              <a:ext cx="1435582" cy="582604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 flipH="1" flipV="1">
              <a:off x="7659210" y="26685722"/>
              <a:ext cx="1521386" cy="551423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 flipV="1">
              <a:off x="6736024" y="25602199"/>
              <a:ext cx="0" cy="474921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Rectangle 50"/>
            <p:cNvSpPr/>
            <p:nvPr/>
          </p:nvSpPr>
          <p:spPr>
            <a:xfrm>
              <a:off x="3272973" y="29765786"/>
              <a:ext cx="2333127" cy="507827"/>
            </a:xfrm>
            <a:prstGeom prst="rect">
              <a:avLst/>
            </a:prstGeom>
          </p:spPr>
          <p:txBody>
            <a:bodyPr wrap="none" lIns="76197" tIns="38098" rIns="76197" bIns="38098">
              <a:spAutoFit/>
            </a:bodyPr>
            <a:lstStyle/>
            <a:p>
              <a:r>
                <a:rPr lang="en-US" sz="28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Nicole Kidman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6183937" y="29793684"/>
              <a:ext cx="1859039" cy="507827"/>
            </a:xfrm>
            <a:prstGeom prst="rect">
              <a:avLst/>
            </a:prstGeom>
          </p:spPr>
          <p:txBody>
            <a:bodyPr wrap="none" lIns="76197" tIns="38098" rIns="76197" bIns="38098">
              <a:spAutoFit/>
            </a:bodyPr>
            <a:lstStyle/>
            <a:p>
              <a:r>
                <a:rPr lang="en-US" sz="28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N</a:t>
              </a:r>
              <a:r>
                <a:rPr lang="en-US" sz="28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ationality</a:t>
              </a:r>
              <a:endPara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8926503" y="29793196"/>
              <a:ext cx="1553266" cy="507827"/>
            </a:xfrm>
            <a:prstGeom prst="rect">
              <a:avLst/>
            </a:prstGeom>
          </p:spPr>
          <p:txBody>
            <a:bodyPr wrap="none" lIns="76197" tIns="38098" rIns="76197" bIns="38098">
              <a:spAutoFit/>
            </a:bodyPr>
            <a:lstStyle/>
            <a:p>
              <a:r>
                <a:rPr lang="en-US" sz="28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Australia</a:t>
              </a:r>
              <a:endPara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4149822" y="27349313"/>
              <a:ext cx="203662" cy="22296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4487882" y="27349312"/>
              <a:ext cx="203662" cy="22296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4844214" y="27349313"/>
              <a:ext cx="203662" cy="22296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3089960" y="28701538"/>
              <a:ext cx="203662" cy="22296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/>
            <p:cNvSpPr/>
            <p:nvPr/>
          </p:nvSpPr>
          <p:spPr>
            <a:xfrm>
              <a:off x="3434231" y="28707752"/>
              <a:ext cx="203662" cy="22296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3772291" y="28707751"/>
              <a:ext cx="203662" cy="22296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>
              <a:off x="4128623" y="28707752"/>
              <a:ext cx="203662" cy="22296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/>
            <p:cNvSpPr/>
            <p:nvPr/>
          </p:nvSpPr>
          <p:spPr>
            <a:xfrm>
              <a:off x="4497017" y="28710674"/>
              <a:ext cx="203662" cy="22296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/>
            <p:cNvSpPr/>
            <p:nvPr/>
          </p:nvSpPr>
          <p:spPr>
            <a:xfrm>
              <a:off x="4841288" y="28716888"/>
              <a:ext cx="203662" cy="22296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5179348" y="28716887"/>
              <a:ext cx="203662" cy="22296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5535680" y="28716888"/>
              <a:ext cx="203662" cy="22296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  <p:sp>
          <p:nvSpPr>
            <p:cNvPr id="65" name="Rounded Rectangle 64"/>
            <p:cNvSpPr/>
            <p:nvPr/>
          </p:nvSpPr>
          <p:spPr>
            <a:xfrm>
              <a:off x="8457026" y="27246892"/>
              <a:ext cx="1789651" cy="425890"/>
            </a:xfrm>
            <a:prstGeom prst="roundRect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>
              <a:off x="8727325" y="27340175"/>
              <a:ext cx="203662" cy="22296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  <p:sp>
          <p:nvSpPr>
            <p:cNvPr id="67" name="Rounded Rectangle 66"/>
            <p:cNvSpPr/>
            <p:nvPr/>
          </p:nvSpPr>
          <p:spPr>
            <a:xfrm>
              <a:off x="7818458" y="28618807"/>
              <a:ext cx="3040377" cy="406200"/>
            </a:xfrm>
            <a:prstGeom prst="roundRect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  <p:cxnSp>
          <p:nvCxnSpPr>
            <p:cNvPr id="68" name="Straight Connector 67"/>
            <p:cNvCxnSpPr/>
            <p:nvPr/>
          </p:nvCxnSpPr>
          <p:spPr>
            <a:xfrm flipH="1">
              <a:off x="7816305" y="27645371"/>
              <a:ext cx="639570" cy="986759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10219264" y="27691054"/>
              <a:ext cx="621298" cy="95021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Oval 69"/>
            <p:cNvSpPr/>
            <p:nvPr/>
          </p:nvSpPr>
          <p:spPr>
            <a:xfrm>
              <a:off x="9071596" y="27346389"/>
              <a:ext cx="203662" cy="22296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/>
            <p:cNvSpPr/>
            <p:nvPr/>
          </p:nvSpPr>
          <p:spPr>
            <a:xfrm>
              <a:off x="9409656" y="27346388"/>
              <a:ext cx="203662" cy="22296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9765988" y="27346389"/>
              <a:ext cx="203662" cy="22296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8011734" y="28698614"/>
              <a:ext cx="203662" cy="22296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8356005" y="28704828"/>
              <a:ext cx="203662" cy="22296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8694065" y="28704827"/>
              <a:ext cx="203662" cy="22296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9050397" y="28704828"/>
              <a:ext cx="203662" cy="22296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9418791" y="28707750"/>
              <a:ext cx="203662" cy="22296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9763062" y="28713964"/>
              <a:ext cx="203662" cy="22296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/>
            <p:cNvSpPr/>
            <p:nvPr/>
          </p:nvSpPr>
          <p:spPr>
            <a:xfrm>
              <a:off x="10101122" y="28713963"/>
              <a:ext cx="203662" cy="22296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80" name="Object 7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38055906"/>
                </p:ext>
              </p:extLst>
            </p:nvPr>
          </p:nvGraphicFramePr>
          <p:xfrm>
            <a:off x="5802899" y="26026446"/>
            <a:ext cx="1914525" cy="7985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7" name="Equation" r:id="rId43" imgW="698500" imgH="292100" progId="Equation.DSMT4">
                    <p:embed/>
                  </p:oleObj>
                </mc:Choice>
                <mc:Fallback>
                  <p:oleObj name="Equation" r:id="rId43" imgW="698500" imgH="2921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4"/>
                        <a:stretch>
                          <a:fillRect/>
                        </a:stretch>
                      </p:blipFill>
                      <p:spPr>
                        <a:xfrm>
                          <a:off x="5802899" y="26026446"/>
                          <a:ext cx="1914525" cy="7985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1" name="Object 8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23851017"/>
                </p:ext>
              </p:extLst>
            </p:nvPr>
          </p:nvGraphicFramePr>
          <p:xfrm>
            <a:off x="1615109" y="28544989"/>
            <a:ext cx="1169217" cy="5709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8" name="Equation" r:id="rId45" imgW="520700" imgH="254000" progId="Equation.DSMT4">
                    <p:embed/>
                  </p:oleObj>
                </mc:Choice>
                <mc:Fallback>
                  <p:oleObj name="Equation" r:id="rId45" imgW="520700" imgH="2540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6"/>
                        <a:stretch>
                          <a:fillRect/>
                        </a:stretch>
                      </p:blipFill>
                      <p:spPr>
                        <a:xfrm>
                          <a:off x="1615109" y="28544989"/>
                          <a:ext cx="1169217" cy="57095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" name="Object 8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6537358"/>
                </p:ext>
              </p:extLst>
            </p:nvPr>
          </p:nvGraphicFramePr>
          <p:xfrm>
            <a:off x="10954810" y="28578699"/>
            <a:ext cx="1094626" cy="5200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9" name="Equation" r:id="rId47" imgW="533400" imgH="254000" progId="Equation.DSMT4">
                    <p:embed/>
                  </p:oleObj>
                </mc:Choice>
                <mc:Fallback>
                  <p:oleObj name="Equation" r:id="rId47" imgW="533400" imgH="2540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8"/>
                        <a:stretch>
                          <a:fillRect/>
                        </a:stretch>
                      </p:blipFill>
                      <p:spPr>
                        <a:xfrm>
                          <a:off x="10954810" y="28578699"/>
                          <a:ext cx="1094626" cy="52000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3" name="Object 8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12205123"/>
                </p:ext>
              </p:extLst>
            </p:nvPr>
          </p:nvGraphicFramePr>
          <p:xfrm>
            <a:off x="813310" y="27159755"/>
            <a:ext cx="2600199" cy="5982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00" name="Equation" r:id="rId49" imgW="1104900" imgH="254000" progId="Equation.DSMT4">
                    <p:embed/>
                  </p:oleObj>
                </mc:Choice>
                <mc:Fallback>
                  <p:oleObj name="Equation" r:id="rId49" imgW="1104900" imgH="2540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0"/>
                        <a:stretch>
                          <a:fillRect/>
                        </a:stretch>
                      </p:blipFill>
                      <p:spPr>
                        <a:xfrm>
                          <a:off x="813310" y="27159755"/>
                          <a:ext cx="2600199" cy="5982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4" name="Object 8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90267564"/>
                </p:ext>
              </p:extLst>
            </p:nvPr>
          </p:nvGraphicFramePr>
          <p:xfrm>
            <a:off x="4139005" y="27932113"/>
            <a:ext cx="520700" cy="417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01" name="Equation" r:id="rId51" imgW="190500" imgH="152400" progId="Equation.DSMT4">
                    <p:embed/>
                  </p:oleObj>
                </mc:Choice>
                <mc:Fallback>
                  <p:oleObj name="Equation" r:id="rId51" imgW="190500" imgH="1524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2"/>
                        <a:stretch>
                          <a:fillRect/>
                        </a:stretch>
                      </p:blipFill>
                      <p:spPr>
                        <a:xfrm>
                          <a:off x="4139005" y="27932113"/>
                          <a:ext cx="520700" cy="4175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5" name="Object 8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17073579"/>
                </p:ext>
              </p:extLst>
            </p:nvPr>
          </p:nvGraphicFramePr>
          <p:xfrm>
            <a:off x="9124737" y="27956600"/>
            <a:ext cx="520700" cy="417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02" name="Equation" r:id="rId53" imgW="190500" imgH="152400" progId="Equation.DSMT4">
                    <p:embed/>
                  </p:oleObj>
                </mc:Choice>
                <mc:Fallback>
                  <p:oleObj name="Equation" r:id="rId53" imgW="190500" imgH="1524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2"/>
                        <a:stretch>
                          <a:fillRect/>
                        </a:stretch>
                      </p:blipFill>
                      <p:spPr>
                        <a:xfrm>
                          <a:off x="9124737" y="27956600"/>
                          <a:ext cx="520700" cy="4175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6" name="Object 8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98933261"/>
                </p:ext>
              </p:extLst>
            </p:nvPr>
          </p:nvGraphicFramePr>
          <p:xfrm>
            <a:off x="4095755" y="29142180"/>
            <a:ext cx="382587" cy="5572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03" name="Equation" r:id="rId54" imgW="139700" imgH="203200" progId="Equation.DSMT4">
                    <p:embed/>
                  </p:oleObj>
                </mc:Choice>
                <mc:Fallback>
                  <p:oleObj name="Equation" r:id="rId54" imgW="139700" imgH="2032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5"/>
                        <a:stretch>
                          <a:fillRect/>
                        </a:stretch>
                      </p:blipFill>
                      <p:spPr>
                        <a:xfrm>
                          <a:off x="4095755" y="29142180"/>
                          <a:ext cx="382587" cy="5572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7" name="Object 8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5796158"/>
                </p:ext>
              </p:extLst>
            </p:nvPr>
          </p:nvGraphicFramePr>
          <p:xfrm>
            <a:off x="6749666" y="29298988"/>
            <a:ext cx="312737" cy="3476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04" name="Equation" r:id="rId56" imgW="114300" imgH="127000" progId="Equation.DSMT4">
                    <p:embed/>
                  </p:oleObj>
                </mc:Choice>
                <mc:Fallback>
                  <p:oleObj name="Equation" r:id="rId56" imgW="114300" imgH="1270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7"/>
                        <a:stretch>
                          <a:fillRect/>
                        </a:stretch>
                      </p:blipFill>
                      <p:spPr>
                        <a:xfrm>
                          <a:off x="6749666" y="29298988"/>
                          <a:ext cx="312737" cy="34766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8" name="Object 8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855095"/>
                </p:ext>
              </p:extLst>
            </p:nvPr>
          </p:nvGraphicFramePr>
          <p:xfrm>
            <a:off x="9090771" y="29200917"/>
            <a:ext cx="450850" cy="557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05" name="Equation" r:id="rId58" imgW="165100" imgH="203200" progId="Equation.DSMT4">
                    <p:embed/>
                  </p:oleObj>
                </mc:Choice>
                <mc:Fallback>
                  <p:oleObj name="Equation" r:id="rId58" imgW="165100" imgH="2032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9"/>
                        <a:stretch>
                          <a:fillRect/>
                        </a:stretch>
                      </p:blipFill>
                      <p:spPr>
                        <a:xfrm>
                          <a:off x="9090771" y="29200917"/>
                          <a:ext cx="450850" cy="5572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9" name="Object 8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09465830"/>
                </p:ext>
              </p:extLst>
            </p:nvPr>
          </p:nvGraphicFramePr>
          <p:xfrm>
            <a:off x="6191756" y="24994785"/>
            <a:ext cx="1878012" cy="6254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06" name="Equation" r:id="rId60" imgW="685800" imgH="228600" progId="Equation.DSMT4">
                    <p:embed/>
                  </p:oleObj>
                </mc:Choice>
                <mc:Fallback>
                  <p:oleObj name="Equation" r:id="rId60" imgW="685800" imgH="2286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1"/>
                        <a:stretch>
                          <a:fillRect/>
                        </a:stretch>
                      </p:blipFill>
                      <p:spPr>
                        <a:xfrm>
                          <a:off x="6191756" y="24994785"/>
                          <a:ext cx="1878012" cy="6254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0" name="Rectangle 89"/>
            <p:cNvSpPr/>
            <p:nvPr/>
          </p:nvSpPr>
          <p:spPr>
            <a:xfrm>
              <a:off x="2729825" y="30468273"/>
              <a:ext cx="8121051" cy="430883"/>
            </a:xfrm>
            <a:prstGeom prst="rect">
              <a:avLst/>
            </a:prstGeom>
          </p:spPr>
          <p:txBody>
            <a:bodyPr wrap="none" lIns="76197" tIns="38098" rIns="76197" bIns="38098">
              <a:spAutoFit/>
            </a:bodyPr>
            <a:lstStyle/>
            <a:p>
              <a:r>
                <a:rPr lang="en-US" sz="23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Figure </a:t>
              </a:r>
              <a:r>
                <a:rPr lang="en-US" sz="23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3</a:t>
              </a:r>
              <a:r>
                <a:rPr lang="en-US" sz="23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: A neural network framework for multi-relational learning</a:t>
              </a:r>
              <a:endParaRPr lang="en-US" sz="23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graphicFrame>
          <p:nvGraphicFramePr>
            <p:cNvPr id="91" name="Object 9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28615049"/>
                </p:ext>
              </p:extLst>
            </p:nvPr>
          </p:nvGraphicFramePr>
          <p:xfrm>
            <a:off x="10395152" y="27090073"/>
            <a:ext cx="2660650" cy="598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07" name="Equation" r:id="rId62" imgW="1130300" imgH="254000" progId="Equation.DSMT4">
                    <p:embed/>
                  </p:oleObj>
                </mc:Choice>
                <mc:Fallback>
                  <p:oleObj name="Equation" r:id="rId62" imgW="1130300" imgH="2540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3"/>
                        <a:stretch>
                          <a:fillRect/>
                        </a:stretch>
                      </p:blipFill>
                      <p:spPr>
                        <a:xfrm>
                          <a:off x="10395152" y="27090073"/>
                          <a:ext cx="2660650" cy="5984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" name="Object 9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70956593"/>
                </p:ext>
              </p:extLst>
            </p:nvPr>
          </p:nvGraphicFramePr>
          <p:xfrm>
            <a:off x="8360569" y="24522711"/>
            <a:ext cx="5083980" cy="7159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08" name="Equation" r:id="rId64" imgW="2667000" imgH="393700" progId="Equation.DSMT4">
                    <p:embed/>
                  </p:oleObj>
                </mc:Choice>
                <mc:Fallback>
                  <p:oleObj name="Equation" r:id="rId64" imgW="2667000" imgH="3937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5"/>
                        <a:stretch>
                          <a:fillRect/>
                        </a:stretch>
                      </p:blipFill>
                      <p:spPr>
                        <a:xfrm>
                          <a:off x="8360569" y="24522711"/>
                          <a:ext cx="5083980" cy="71599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3" name="TextBox 92"/>
            <p:cNvSpPr txBox="1"/>
            <p:nvPr/>
          </p:nvSpPr>
          <p:spPr>
            <a:xfrm>
              <a:off x="8364593" y="23994373"/>
              <a:ext cx="212818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4F81BD"/>
                  </a:solidFill>
                </a:rPr>
                <a:t>Ranking loss</a:t>
              </a:r>
              <a:r>
                <a:rPr lang="en-US" sz="2800" b="1" dirty="0" smtClean="0">
                  <a:solidFill>
                    <a:srgbClr val="2E75B6"/>
                  </a:solidFill>
                </a:rPr>
                <a:t>:</a:t>
              </a:r>
              <a:endParaRPr lang="en-US" sz="2800" b="1" dirty="0">
                <a:solidFill>
                  <a:srgbClr val="2E75B6"/>
                </a:solidFill>
              </a:endParaRPr>
            </a:p>
          </p:txBody>
        </p:sp>
        <p:sp>
          <p:nvSpPr>
            <p:cNvPr id="94" name="Rectangle 93"/>
            <p:cNvSpPr/>
            <p:nvPr/>
          </p:nvSpPr>
          <p:spPr>
            <a:xfrm>
              <a:off x="8215182" y="23964491"/>
              <a:ext cx="5244308" cy="1284923"/>
            </a:xfrm>
            <a:prstGeom prst="rect">
              <a:avLst/>
            </a:prstGeom>
            <a:noFill/>
            <a:ln w="28575" cmpd="sng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/>
            <p:cNvSpPr/>
            <p:nvPr/>
          </p:nvSpPr>
          <p:spPr>
            <a:xfrm>
              <a:off x="10423374" y="28716888"/>
              <a:ext cx="203662" cy="22296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6197" tIns="38098" rIns="76197" bIns="38098"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6" name="Straight Connector 5"/>
          <p:cNvCxnSpPr/>
          <p:nvPr/>
        </p:nvCxnSpPr>
        <p:spPr>
          <a:xfrm>
            <a:off x="0" y="5458272"/>
            <a:ext cx="438912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2" name="Picture 181"/>
          <p:cNvPicPr>
            <a:picLocks noChangeAspect="1"/>
          </p:cNvPicPr>
          <p:nvPr/>
        </p:nvPicPr>
        <p:blipFill rotWithShape="1">
          <a:blip r:embed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invGray">
          <a:xfrm>
            <a:off x="581067" y="316937"/>
            <a:ext cx="1737002" cy="182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95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828</Words>
  <Application>Microsoft Office PowerPoint</Application>
  <PresentationFormat>Custom</PresentationFormat>
  <Paragraphs>219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Cambria Math</vt:lpstr>
      <vt:lpstr>Wingdings</vt:lpstr>
      <vt:lpstr>Office Theme</vt:lpstr>
      <vt:lpstr>Equation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2015-05-06T18:37:47Z</dcterms:created>
  <dcterms:modified xsi:type="dcterms:W3CDTF">2015-05-06T18:37:57Z</dcterms:modified>
</cp:coreProperties>
</file>