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651" r:id="rId2"/>
    <p:sldId id="700" r:id="rId3"/>
    <p:sldId id="686" r:id="rId4"/>
    <p:sldId id="654" r:id="rId5"/>
    <p:sldId id="701" r:id="rId6"/>
    <p:sldId id="657" r:id="rId7"/>
    <p:sldId id="658" r:id="rId8"/>
    <p:sldId id="659" r:id="rId9"/>
    <p:sldId id="660" r:id="rId10"/>
    <p:sldId id="661" r:id="rId11"/>
    <p:sldId id="662" r:id="rId12"/>
    <p:sldId id="702" r:id="rId13"/>
    <p:sldId id="687" r:id="rId14"/>
    <p:sldId id="688" r:id="rId15"/>
    <p:sldId id="689" r:id="rId16"/>
    <p:sldId id="690" r:id="rId17"/>
    <p:sldId id="691" r:id="rId18"/>
    <p:sldId id="693" r:id="rId19"/>
    <p:sldId id="694" r:id="rId20"/>
    <p:sldId id="703" r:id="rId21"/>
    <p:sldId id="705" r:id="rId22"/>
    <p:sldId id="695" r:id="rId23"/>
    <p:sldId id="706" r:id="rId24"/>
    <p:sldId id="697" r:id="rId25"/>
    <p:sldId id="698" r:id="rId26"/>
    <p:sldId id="699" r:id="rId27"/>
    <p:sldId id="681" r:id="rId28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88616" autoAdjust="0"/>
  </p:normalViewPr>
  <p:slideViewPr>
    <p:cSldViewPr>
      <p:cViewPr varScale="1">
        <p:scale>
          <a:sx n="103" d="100"/>
          <a:sy n="103" d="100"/>
        </p:scale>
        <p:origin x="-18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file:///D:\Research\U-Air\Analysis\feature\POI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file:///D:\Research\U-Air\Analysis\feature\Roadnet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areaChart>
        <c:grouping val="percentStacked"/>
        <c:varyColors val="0"/>
        <c:ser>
          <c:idx val="0"/>
          <c:order val="0"/>
          <c:tx>
            <c:strRef>
              <c:f>工作表2!$B$1</c:f>
              <c:strCache>
                <c:ptCount val="1"/>
                <c:pt idx="0">
                  <c:v>AQI-G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工作表2!$A$2:$A$5</c:f>
              <c:strCache>
                <c:ptCount val="4"/>
                <c:pt idx="0">
                  <c:v>0~50</c:v>
                </c:pt>
                <c:pt idx="1">
                  <c:v>51~100</c:v>
                </c:pt>
                <c:pt idx="2">
                  <c:v>101~150</c:v>
                </c:pt>
                <c:pt idx="3">
                  <c:v>&gt;150</c:v>
                </c:pt>
              </c:strCache>
            </c:strRef>
          </c:cat>
          <c:val>
            <c:numRef>
              <c:f>工作表2!$B$2:$B$5</c:f>
              <c:numCache>
                <c:formatCode>General</c:formatCode>
                <c:ptCount val="4"/>
                <c:pt idx="0">
                  <c:v>0.147302423254567</c:v>
                </c:pt>
                <c:pt idx="1">
                  <c:v>0.0994193610562328</c:v>
                </c:pt>
                <c:pt idx="2">
                  <c:v>0.0994193610562328</c:v>
                </c:pt>
                <c:pt idx="3">
                  <c:v>0.161077979982005</c:v>
                </c:pt>
              </c:numCache>
            </c:numRef>
          </c:val>
        </c:ser>
        <c:ser>
          <c:idx val="1"/>
          <c:order val="1"/>
          <c:tx>
            <c:strRef>
              <c:f>工作表2!$C$1</c:f>
              <c:strCache>
                <c:ptCount val="1"/>
                <c:pt idx="0">
                  <c:v>AQI-M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工作表2!$A$2:$A$5</c:f>
              <c:strCache>
                <c:ptCount val="4"/>
                <c:pt idx="0">
                  <c:v>0~50</c:v>
                </c:pt>
                <c:pt idx="1">
                  <c:v>51~100</c:v>
                </c:pt>
                <c:pt idx="2">
                  <c:v>101~150</c:v>
                </c:pt>
                <c:pt idx="3">
                  <c:v>&gt;150</c:v>
                </c:pt>
              </c:strCache>
            </c:strRef>
          </c:cat>
          <c:val>
            <c:numRef>
              <c:f>工作表2!$C$2:$C$5</c:f>
              <c:numCache>
                <c:formatCode>General</c:formatCode>
                <c:ptCount val="4"/>
                <c:pt idx="0">
                  <c:v>0.179178630287217</c:v>
                </c:pt>
                <c:pt idx="1">
                  <c:v>0.15491133811979</c:v>
                </c:pt>
                <c:pt idx="2">
                  <c:v>0.15491133811979</c:v>
                </c:pt>
                <c:pt idx="3">
                  <c:v>0.234193289418835</c:v>
                </c:pt>
              </c:numCache>
            </c:numRef>
          </c:val>
        </c:ser>
        <c:ser>
          <c:idx val="2"/>
          <c:order val="2"/>
          <c:tx>
            <c:strRef>
              <c:f>工作表2!$D$1</c:f>
              <c:strCache>
                <c:ptCount val="1"/>
                <c:pt idx="0">
                  <c:v>AQI-U-S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工作表2!$A$2:$A$5</c:f>
              <c:strCache>
                <c:ptCount val="4"/>
                <c:pt idx="0">
                  <c:v>0~50</c:v>
                </c:pt>
                <c:pt idx="1">
                  <c:v>51~100</c:v>
                </c:pt>
                <c:pt idx="2">
                  <c:v>101~150</c:v>
                </c:pt>
                <c:pt idx="3">
                  <c:v>&gt;150</c:v>
                </c:pt>
              </c:strCache>
            </c:strRef>
          </c:cat>
          <c:val>
            <c:numRef>
              <c:f>工作表2!$D$2:$D$5</c:f>
              <c:numCache>
                <c:formatCode>General</c:formatCode>
                <c:ptCount val="4"/>
                <c:pt idx="0">
                  <c:v>0.197301067461262</c:v>
                </c:pt>
                <c:pt idx="1">
                  <c:v>0.19505011323664</c:v>
                </c:pt>
                <c:pt idx="2">
                  <c:v>0.19505011323664</c:v>
                </c:pt>
                <c:pt idx="3">
                  <c:v>0.299594980722711</c:v>
                </c:pt>
              </c:numCache>
            </c:numRef>
          </c:val>
        </c:ser>
        <c:ser>
          <c:idx val="3"/>
          <c:order val="3"/>
          <c:tx>
            <c:strRef>
              <c:f>工作表2!$E$1</c:f>
              <c:strCache>
                <c:ptCount val="1"/>
                <c:pt idx="0">
                  <c:v>AQI-U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工作表2!$A$2:$A$5</c:f>
              <c:strCache>
                <c:ptCount val="4"/>
                <c:pt idx="0">
                  <c:v>0~50</c:v>
                </c:pt>
                <c:pt idx="1">
                  <c:v>51~100</c:v>
                </c:pt>
                <c:pt idx="2">
                  <c:v>101~150</c:v>
                </c:pt>
                <c:pt idx="3">
                  <c:v>&gt;150</c:v>
                </c:pt>
              </c:strCache>
            </c:strRef>
          </c:cat>
          <c:val>
            <c:numRef>
              <c:f>工作表2!$E$2:$E$5</c:f>
              <c:numCache>
                <c:formatCode>General</c:formatCode>
                <c:ptCount val="4"/>
                <c:pt idx="0">
                  <c:v>0.306213450072158</c:v>
                </c:pt>
                <c:pt idx="1">
                  <c:v>0.345721100563774</c:v>
                </c:pt>
                <c:pt idx="2">
                  <c:v>0.345721100563774</c:v>
                </c:pt>
                <c:pt idx="3">
                  <c:v>0.502861664534987</c:v>
                </c:pt>
              </c:numCache>
            </c:numRef>
          </c:val>
        </c:ser>
        <c:ser>
          <c:idx val="4"/>
          <c:order val="4"/>
          <c:tx>
            <c:strRef>
              <c:f>工作表2!$F$1</c:f>
              <c:strCache>
                <c:ptCount val="1"/>
                <c:pt idx="0">
                  <c:v>AQI-VU</c:v>
                </c:pt>
              </c:strCache>
            </c:strRef>
          </c:tx>
          <c:spPr>
            <a:solidFill>
              <a:srgbClr val="7030A0"/>
            </a:solidFill>
          </c:spPr>
          <c:cat>
            <c:strRef>
              <c:f>工作表2!$A$2:$A$5</c:f>
              <c:strCache>
                <c:ptCount val="4"/>
                <c:pt idx="0">
                  <c:v>0~50</c:v>
                </c:pt>
                <c:pt idx="1">
                  <c:v>51~100</c:v>
                </c:pt>
                <c:pt idx="2">
                  <c:v>101~150</c:v>
                </c:pt>
                <c:pt idx="3">
                  <c:v>&gt;150</c:v>
                </c:pt>
              </c:strCache>
            </c:strRef>
          </c:cat>
          <c:val>
            <c:numRef>
              <c:f>工作表2!$F$2:$F$5</c:f>
              <c:numCache>
                <c:formatCode>General</c:formatCode>
                <c:ptCount val="4"/>
                <c:pt idx="0">
                  <c:v>0.117285159486486</c:v>
                </c:pt>
                <c:pt idx="1">
                  <c:v>0.130589553317593</c:v>
                </c:pt>
                <c:pt idx="2">
                  <c:v>0.130589553317593</c:v>
                </c:pt>
                <c:pt idx="3">
                  <c:v>0.203347093767474</c:v>
                </c:pt>
              </c:numCache>
            </c:numRef>
          </c:val>
        </c:ser>
        <c:ser>
          <c:idx val="5"/>
          <c:order val="5"/>
          <c:tx>
            <c:strRef>
              <c:f>工作表2!$G$1</c:f>
              <c:strCache>
                <c:ptCount val="1"/>
                <c:pt idx="0">
                  <c:v>AQI-H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 w="25400">
              <a:noFill/>
            </a:ln>
          </c:spPr>
          <c:cat>
            <c:strRef>
              <c:f>工作表2!$A$2:$A$5</c:f>
              <c:strCache>
                <c:ptCount val="4"/>
                <c:pt idx="0">
                  <c:v>0~50</c:v>
                </c:pt>
                <c:pt idx="1">
                  <c:v>51~100</c:v>
                </c:pt>
                <c:pt idx="2">
                  <c:v>101~150</c:v>
                </c:pt>
                <c:pt idx="3">
                  <c:v>&gt;150</c:v>
                </c:pt>
              </c:strCache>
            </c:strRef>
          </c:cat>
          <c:val>
            <c:numRef>
              <c:f>工作表2!$G$2:$G$5</c:f>
              <c:numCache>
                <c:formatCode>General</c:formatCode>
                <c:ptCount val="4"/>
                <c:pt idx="0">
                  <c:v>0.0527192694383099</c:v>
                </c:pt>
                <c:pt idx="1">
                  <c:v>0.0743085337059702</c:v>
                </c:pt>
                <c:pt idx="2">
                  <c:v>0.0743085337059702</c:v>
                </c:pt>
                <c:pt idx="3">
                  <c:v>0.0989249915739886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189549976"/>
        <c:axId val="-1186483096"/>
      </c:areaChart>
      <c:catAx>
        <c:axId val="-11895499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Number</a:t>
                </a:r>
                <a:r>
                  <a:rPr lang="en-US" b="0" baseline="0"/>
                  <a:t> of vehicle sevice</a:t>
                </a:r>
                <a:endParaRPr lang="zh-TW" b="0"/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crossAx val="-1186483096"/>
        <c:crosses val="autoZero"/>
        <c:auto val="1"/>
        <c:lblAlgn val="ctr"/>
        <c:lblOffset val="100"/>
        <c:noMultiLvlLbl val="0"/>
      </c:catAx>
      <c:valAx>
        <c:axId val="-118648309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 algn="ctr" rtl="0">
                  <a:defRPr b="0"/>
                </a:pPr>
                <a:r>
                  <a:rPr lang="en-US" b="0"/>
                  <a:t>Porttion of instances with different AQI classes</a:t>
                </a:r>
                <a:endParaRPr lang="zh-TW" b="0"/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crossAx val="-1189549976"/>
        <c:crosses val="autoZero"/>
        <c:crossBetween val="midCat"/>
      </c:valAx>
    </c:plotArea>
    <c:legend>
      <c:legendPos val="r"/>
      <c:layout/>
      <c:overlay val="0"/>
      <c:spPr>
        <a:ln>
          <a:solidFill>
            <a:schemeClr val="bg1">
              <a:lumMod val="85000"/>
            </a:schemeClr>
          </a:solidFill>
        </a:ln>
      </c:spPr>
    </c:legend>
    <c:plotVisOnly val="1"/>
    <c:dispBlanksAs val="zero"/>
    <c:showDLblsOverMax val="0"/>
  </c:chart>
  <c:spPr>
    <a:ln>
      <a:noFill/>
    </a:ln>
  </c:spPr>
  <c:txPr>
    <a:bodyPr/>
    <a:lstStyle/>
    <a:p>
      <a:pPr>
        <a:defRPr sz="1200"/>
      </a:pPr>
      <a:endParaRPr lang="zh-TW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areaChart>
        <c:grouping val="percentStacked"/>
        <c:varyColors val="0"/>
        <c:ser>
          <c:idx val="0"/>
          <c:order val="0"/>
          <c:tx>
            <c:strRef>
              <c:f>Roadnet1!$B$1</c:f>
              <c:strCache>
                <c:ptCount val="1"/>
                <c:pt idx="0">
                  <c:v>AQI-G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Roadnet1!$A$2:$A$6</c:f>
              <c:strCache>
                <c:ptCount val="5"/>
                <c:pt idx="0">
                  <c:v>5~10</c:v>
                </c:pt>
                <c:pt idx="1">
                  <c:v>10~15</c:v>
                </c:pt>
                <c:pt idx="2">
                  <c:v>15~20</c:v>
                </c:pt>
                <c:pt idx="3">
                  <c:v>20~25</c:v>
                </c:pt>
                <c:pt idx="4">
                  <c:v>25~30</c:v>
                </c:pt>
              </c:strCache>
            </c:strRef>
          </c:cat>
          <c:val>
            <c:numRef>
              <c:f>Roadnet1!$B$2:$B$6</c:f>
              <c:numCache>
                <c:formatCode>General</c:formatCode>
                <c:ptCount val="5"/>
                <c:pt idx="0">
                  <c:v>0.149422521655438</c:v>
                </c:pt>
                <c:pt idx="1">
                  <c:v>0.122196768748493</c:v>
                </c:pt>
                <c:pt idx="2">
                  <c:v>0.122196768748493</c:v>
                </c:pt>
                <c:pt idx="3">
                  <c:v>0.111022789480394</c:v>
                </c:pt>
                <c:pt idx="4">
                  <c:v>0.106077173543276</c:v>
                </c:pt>
              </c:numCache>
            </c:numRef>
          </c:val>
        </c:ser>
        <c:ser>
          <c:idx val="1"/>
          <c:order val="1"/>
          <c:tx>
            <c:strRef>
              <c:f>Roadnet1!$C$1</c:f>
              <c:strCache>
                <c:ptCount val="1"/>
                <c:pt idx="0">
                  <c:v>AQI-M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Roadnet1!$A$2:$A$6</c:f>
              <c:strCache>
                <c:ptCount val="5"/>
                <c:pt idx="0">
                  <c:v>5~10</c:v>
                </c:pt>
                <c:pt idx="1">
                  <c:v>10~15</c:v>
                </c:pt>
                <c:pt idx="2">
                  <c:v>15~20</c:v>
                </c:pt>
                <c:pt idx="3">
                  <c:v>20~25</c:v>
                </c:pt>
                <c:pt idx="4">
                  <c:v>25~30</c:v>
                </c:pt>
              </c:strCache>
            </c:strRef>
          </c:cat>
          <c:val>
            <c:numRef>
              <c:f>Roadnet1!$C$2:$C$6</c:f>
              <c:numCache>
                <c:formatCode>General</c:formatCode>
                <c:ptCount val="5"/>
                <c:pt idx="0">
                  <c:v>0.18330125120308</c:v>
                </c:pt>
                <c:pt idx="1">
                  <c:v>0.164172896069448</c:v>
                </c:pt>
                <c:pt idx="2">
                  <c:v>0.164172896069448</c:v>
                </c:pt>
                <c:pt idx="3">
                  <c:v>0.158099051875626</c:v>
                </c:pt>
                <c:pt idx="4">
                  <c:v>0.148235894445254</c:v>
                </c:pt>
              </c:numCache>
            </c:numRef>
          </c:val>
        </c:ser>
        <c:ser>
          <c:idx val="2"/>
          <c:order val="2"/>
          <c:tx>
            <c:strRef>
              <c:f>Roadnet1!$D$1</c:f>
              <c:strCache>
                <c:ptCount val="1"/>
                <c:pt idx="0">
                  <c:v>AQI-U-S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Roadnet1!$A$2:$A$6</c:f>
              <c:strCache>
                <c:ptCount val="5"/>
                <c:pt idx="0">
                  <c:v>5~10</c:v>
                </c:pt>
                <c:pt idx="1">
                  <c:v>10~15</c:v>
                </c:pt>
                <c:pt idx="2">
                  <c:v>15~20</c:v>
                </c:pt>
                <c:pt idx="3">
                  <c:v>20~25</c:v>
                </c:pt>
                <c:pt idx="4">
                  <c:v>25~30</c:v>
                </c:pt>
              </c:strCache>
            </c:strRef>
          </c:cat>
          <c:val>
            <c:numRef>
              <c:f>Roadnet1!$D$2:$D$6</c:f>
              <c:numCache>
                <c:formatCode>General</c:formatCode>
                <c:ptCount val="5"/>
                <c:pt idx="0">
                  <c:v>0.192737407763876</c:v>
                </c:pt>
                <c:pt idx="1">
                  <c:v>0.198619483964312</c:v>
                </c:pt>
                <c:pt idx="2">
                  <c:v>0.198619483964312</c:v>
                </c:pt>
                <c:pt idx="3">
                  <c:v>0.195872796854417</c:v>
                </c:pt>
                <c:pt idx="4">
                  <c:v>0.208242212178646</c:v>
                </c:pt>
              </c:numCache>
            </c:numRef>
          </c:val>
        </c:ser>
        <c:ser>
          <c:idx val="3"/>
          <c:order val="3"/>
          <c:tx>
            <c:strRef>
              <c:f>Roadnet1!$E$1</c:f>
              <c:strCache>
                <c:ptCount val="1"/>
                <c:pt idx="0">
                  <c:v>AQI-U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Roadnet1!$A$2:$A$6</c:f>
              <c:strCache>
                <c:ptCount val="5"/>
                <c:pt idx="0">
                  <c:v>5~10</c:v>
                </c:pt>
                <c:pt idx="1">
                  <c:v>10~15</c:v>
                </c:pt>
                <c:pt idx="2">
                  <c:v>15~20</c:v>
                </c:pt>
                <c:pt idx="3">
                  <c:v>20~25</c:v>
                </c:pt>
                <c:pt idx="4">
                  <c:v>25~30</c:v>
                </c:pt>
              </c:strCache>
            </c:strRef>
          </c:cat>
          <c:val>
            <c:numRef>
              <c:f>Roadnet1!$E$2:$E$6</c:f>
              <c:numCache>
                <c:formatCode>General</c:formatCode>
                <c:ptCount val="5"/>
                <c:pt idx="0">
                  <c:v>0.305794834777029</c:v>
                </c:pt>
                <c:pt idx="1">
                  <c:v>0.325988666505908</c:v>
                </c:pt>
                <c:pt idx="2">
                  <c:v>0.325988666505908</c:v>
                </c:pt>
                <c:pt idx="3">
                  <c:v>0.337396544957793</c:v>
                </c:pt>
                <c:pt idx="4">
                  <c:v>0.334426787189581</c:v>
                </c:pt>
              </c:numCache>
            </c:numRef>
          </c:val>
        </c:ser>
        <c:ser>
          <c:idx val="4"/>
          <c:order val="4"/>
          <c:tx>
            <c:strRef>
              <c:f>Roadnet1!$F$1</c:f>
              <c:strCache>
                <c:ptCount val="1"/>
                <c:pt idx="0">
                  <c:v>AQI-VU</c:v>
                </c:pt>
              </c:strCache>
            </c:strRef>
          </c:tx>
          <c:spPr>
            <a:solidFill>
              <a:srgbClr val="7030A0"/>
            </a:solidFill>
          </c:spPr>
          <c:cat>
            <c:strRef>
              <c:f>Roadnet1!$A$2:$A$6</c:f>
              <c:strCache>
                <c:ptCount val="5"/>
                <c:pt idx="0">
                  <c:v>5~10</c:v>
                </c:pt>
                <c:pt idx="1">
                  <c:v>10~15</c:v>
                </c:pt>
                <c:pt idx="2">
                  <c:v>15~20</c:v>
                </c:pt>
                <c:pt idx="3">
                  <c:v>20~25</c:v>
                </c:pt>
                <c:pt idx="4">
                  <c:v>25~30</c:v>
                </c:pt>
              </c:strCache>
            </c:strRef>
          </c:cat>
          <c:val>
            <c:numRef>
              <c:f>Roadnet1!$F$2:$F$6</c:f>
              <c:numCache>
                <c:formatCode>General</c:formatCode>
                <c:ptCount val="5"/>
                <c:pt idx="0">
                  <c:v>0.114990375360924</c:v>
                </c:pt>
                <c:pt idx="1">
                  <c:v>0.131016397395708</c:v>
                </c:pt>
                <c:pt idx="2">
                  <c:v>0.131016397395708</c:v>
                </c:pt>
                <c:pt idx="3">
                  <c:v>0.13512084648784</c:v>
                </c:pt>
                <c:pt idx="4">
                  <c:v>0.135527530738203</c:v>
                </c:pt>
              </c:numCache>
            </c:numRef>
          </c:val>
        </c:ser>
        <c:ser>
          <c:idx val="5"/>
          <c:order val="5"/>
          <c:tx>
            <c:strRef>
              <c:f>Roadnet1!$G$1</c:f>
              <c:strCache>
                <c:ptCount val="1"/>
                <c:pt idx="0">
                  <c:v>AQI-H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 w="25400">
              <a:noFill/>
            </a:ln>
          </c:spPr>
          <c:cat>
            <c:strRef>
              <c:f>Roadnet1!$A$2:$A$6</c:f>
              <c:strCache>
                <c:ptCount val="5"/>
                <c:pt idx="0">
                  <c:v>5~10</c:v>
                </c:pt>
                <c:pt idx="1">
                  <c:v>10~15</c:v>
                </c:pt>
                <c:pt idx="2">
                  <c:v>15~20</c:v>
                </c:pt>
                <c:pt idx="3">
                  <c:v>20~25</c:v>
                </c:pt>
                <c:pt idx="4">
                  <c:v>25~30</c:v>
                </c:pt>
              </c:strCache>
            </c:strRef>
          </c:cat>
          <c:val>
            <c:numRef>
              <c:f>Roadnet1!$G$2:$G$6</c:f>
              <c:numCache>
                <c:formatCode>General</c:formatCode>
                <c:ptCount val="5"/>
                <c:pt idx="0">
                  <c:v>0.0537536092396535</c:v>
                </c:pt>
                <c:pt idx="1">
                  <c:v>0.0580057873161321</c:v>
                </c:pt>
                <c:pt idx="2">
                  <c:v>0.0580057873161321</c:v>
                </c:pt>
                <c:pt idx="3">
                  <c:v>0.0624879703439294</c:v>
                </c:pt>
                <c:pt idx="4">
                  <c:v>0.0674904019050396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039885832"/>
        <c:axId val="-1039892808"/>
      </c:areaChart>
      <c:catAx>
        <c:axId val="-10398858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 dirty="0"/>
                  <a:t>Length of </a:t>
                </a:r>
                <a:r>
                  <a:rPr lang="en-US" b="0" dirty="0" smtClean="0"/>
                  <a:t>road</a:t>
                </a:r>
                <a:r>
                  <a:rPr lang="en-US" b="0" baseline="0" dirty="0" smtClean="0"/>
                  <a:t> segment</a:t>
                </a:r>
                <a:r>
                  <a:rPr lang="en-US" b="0" dirty="0" smtClean="0"/>
                  <a:t>(km</a:t>
                </a:r>
                <a:r>
                  <a:rPr lang="en-US" b="0" dirty="0"/>
                  <a:t>)</a:t>
                </a:r>
                <a:endParaRPr lang="zh-TW" b="0" dirty="0"/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crossAx val="-1039892808"/>
        <c:crosses val="autoZero"/>
        <c:auto val="1"/>
        <c:lblAlgn val="ctr"/>
        <c:lblOffset val="100"/>
        <c:noMultiLvlLbl val="0"/>
      </c:catAx>
      <c:valAx>
        <c:axId val="-10398928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Porttion of instances with different AQI classes</a:t>
                </a:r>
                <a:endParaRPr lang="zh-TW" b="0"/>
              </a:p>
            </c:rich>
          </c:tx>
          <c:layout/>
          <c:overlay val="0"/>
        </c:title>
        <c:numFmt formatCode="0%" sourceLinked="1"/>
        <c:majorTickMark val="out"/>
        <c:minorTickMark val="none"/>
        <c:tickLblPos val="nextTo"/>
        <c:crossAx val="-103988583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86361253949342"/>
          <c:y val="0.0880033935152045"/>
          <c:w val="0.196787837954438"/>
          <c:h val="0.589717648930247"/>
        </c:manualLayout>
      </c:layout>
      <c:overlay val="0"/>
      <c:spPr>
        <a:ln>
          <a:solidFill>
            <a:schemeClr val="bg1">
              <a:lumMod val="85000"/>
            </a:schemeClr>
          </a:solidFill>
        </a:ln>
      </c:spPr>
    </c:legend>
    <c:plotVisOnly val="1"/>
    <c:dispBlanksAs val="zero"/>
    <c:showDLblsOverMax val="0"/>
  </c:chart>
  <c:spPr>
    <a:ln>
      <a:noFill/>
    </a:ln>
  </c:spPr>
  <c:txPr>
    <a:bodyPr/>
    <a:lstStyle/>
    <a:p>
      <a:pPr>
        <a:defRPr sz="1200"/>
      </a:pPr>
      <a:endParaRPr lang="zh-TW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Relationship Id="rId2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8D05D0-F3EC-0149-B07B-EC9B84A5CF8D}" type="datetimeFigureOut">
              <a:rPr kumimoji="1" lang="zh-TW" altLang="en-US" smtClean="0"/>
              <a:pPr/>
              <a:t>15/8/11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47696C-8FE8-AA44-9C5A-A718A6D7574B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383313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7D331AE-22E2-4708-9945-9A1A24F308EC}" type="datetimeFigureOut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70E73CB0-1627-4D83-ABA9-87A5953583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0034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3750" cy="3454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33F7C-AAA6-4EDE-9C0C-60CF3AF048E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3606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 since there</a:t>
            </a:r>
            <a:r>
              <a:rPr lang="zh-TW" altLang="en-US" dirty="0" smtClean="0"/>
              <a:t> </a:t>
            </a:r>
            <a:r>
              <a:rPr lang="en-US" altLang="zh-TW" dirty="0" smtClean="0"/>
              <a:t>is</a:t>
            </a:r>
            <a:r>
              <a:rPr lang="zh-TW" altLang="en-US" dirty="0" smtClean="0"/>
              <a:t> </a:t>
            </a:r>
            <a:r>
              <a:rPr lang="en-US" altLang="zh-TW" dirty="0" smtClean="0"/>
              <a:t>no observed values for the candidate deployment locations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0A9DEF-F05C-4BD1-8904-A52BDCF8DED1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5743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C9014-A052-C74C-82A9-273CE9AFCE58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Prof. Shou-de Lin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CE189-14C9-FF4F-AE6C-DE309B5E25E8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Prof. Shou-de Lin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F59B-4F2C-F044-94B7-D3F43B29D7D1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Prof. Shou-de Lin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F9E0-CF1E-894E-8396-EE906DF3D6B2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Prof. Shou-de Lin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117A5-9D91-F540-919D-5A6C72840B74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Prof. Shou-de Lin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76A95-A6C6-D343-95C6-2C9E37A145C7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Prof. Shou-de Lin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DB07-C838-4D4B-A344-652D086BEC97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Prof. Shou-de Lin</a:t>
            </a: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7A354-F733-5A42-B593-2505AA426FE4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Prof. Shou-de Lin</a:t>
            </a: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1AF18-1A7C-6B43-B847-304E3502DCB6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Prof. Shou-de Lin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84A2C-3105-A04A-9B0C-20DAFD06FE17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Prof. Shou-de Lin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1B9E6-588B-684B-9E08-1D8A65EA4E3A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Prof. Shou-de Lin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0BACA-7948-3A40-B7E6-5807C89A856B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smtClean="0"/>
              <a:t>Prof. Shou-de Lin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E00CB-8501-4F2D-848A-75EE1E677C4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Relationship Id="rId3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7.e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18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9512" y="1495762"/>
            <a:ext cx="8708573" cy="2441118"/>
          </a:xfrm>
        </p:spPr>
        <p:txBody>
          <a:bodyPr>
            <a:noAutofit/>
          </a:bodyPr>
          <a:lstStyle/>
          <a:p>
            <a:r>
              <a:rPr lang="en-US" altLang="zh-TW" sz="3600" dirty="0">
                <a:latin typeface="Arial" pitchFamily="34" charset="0"/>
                <a:cs typeface="Arial" pitchFamily="34" charset="0"/>
              </a:rPr>
              <a:t>Inferring Air Quality for Station Location </a:t>
            </a:r>
            <a:br>
              <a:rPr lang="en-US" altLang="zh-TW" sz="3600" dirty="0">
                <a:latin typeface="Arial" pitchFamily="34" charset="0"/>
                <a:cs typeface="Arial" pitchFamily="34" charset="0"/>
              </a:rPr>
            </a:br>
            <a:r>
              <a:rPr lang="en-US" altLang="zh-TW" sz="3600" dirty="0">
                <a:latin typeface="Arial" pitchFamily="34" charset="0"/>
                <a:cs typeface="Arial" pitchFamily="34" charset="0"/>
              </a:rPr>
              <a:t>Recommendation Based on Urban Big Data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0" y="5843791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dirty="0"/>
              <a:t>Joint work </a:t>
            </a:r>
            <a:r>
              <a:rPr kumimoji="1" lang="en-US" altLang="zh-TW" sz="2800" dirty="0" smtClean="0"/>
              <a:t>with </a:t>
            </a:r>
            <a:r>
              <a:rPr kumimoji="1" lang="en-US" altLang="zh-TW" sz="2800" dirty="0" smtClean="0"/>
              <a:t>Dr.</a:t>
            </a:r>
            <a:r>
              <a:rPr kumimoji="1" lang="zh-TW" altLang="en-US" sz="2800" dirty="0" smtClean="0"/>
              <a:t> </a:t>
            </a:r>
            <a:r>
              <a:rPr lang="en-US" altLang="zh-TW" sz="2800" dirty="0" err="1" smtClean="0"/>
              <a:t>Hsun</a:t>
            </a:r>
            <a:r>
              <a:rPr lang="en-US" altLang="zh-TW" sz="2800" dirty="0"/>
              <a:t>-Ping </a:t>
            </a:r>
            <a:r>
              <a:rPr lang="en-US" altLang="zh-TW" sz="2800" dirty="0" smtClean="0"/>
              <a:t>Hsieh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from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NTU</a:t>
            </a:r>
            <a:r>
              <a:rPr lang="en-US" altLang="zh-TW" sz="2800" dirty="0" smtClean="0"/>
              <a:t>, </a:t>
            </a:r>
            <a:r>
              <a:rPr lang="en-US" altLang="zh-TW" sz="2800" dirty="0"/>
              <a:t>and Dr. Yu Zheng from MSRA</a:t>
            </a:r>
            <a:endParaRPr kumimoji="1" lang="zh-TW" altLang="en-US" sz="2800" dirty="0"/>
          </a:p>
        </p:txBody>
      </p:sp>
      <p:sp>
        <p:nvSpPr>
          <p:cNvPr id="5" name="子標題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dirty="0" err="1" smtClean="0">
                <a:solidFill>
                  <a:schemeClr val="tx1"/>
                </a:solidFill>
                <a:latin typeface="+mj-lt"/>
              </a:rPr>
              <a:t>Shou</a:t>
            </a:r>
            <a:r>
              <a:rPr lang="en-US" altLang="zh-TW" dirty="0" smtClean="0">
                <a:solidFill>
                  <a:schemeClr val="tx1"/>
                </a:solidFill>
                <a:latin typeface="+mj-lt"/>
              </a:rPr>
              <a:t>-De Lin</a:t>
            </a:r>
          </a:p>
          <a:p>
            <a:r>
              <a:rPr kumimoji="1" lang="en-US" altLang="zh-TW" dirty="0" smtClean="0">
                <a:solidFill>
                  <a:schemeClr val="tx1"/>
                </a:solidFill>
                <a:latin typeface="+mj-lt"/>
              </a:rPr>
              <a:t>Computer Science Department</a:t>
            </a:r>
          </a:p>
          <a:p>
            <a:r>
              <a:rPr kumimoji="1" lang="en-US" altLang="zh-TW" dirty="0" smtClean="0">
                <a:solidFill>
                  <a:schemeClr val="tx1"/>
                </a:solidFill>
                <a:latin typeface="+mj-lt"/>
              </a:rPr>
              <a:t>National Taiwan University</a:t>
            </a:r>
          </a:p>
        </p:txBody>
      </p:sp>
      <p:pic>
        <p:nvPicPr>
          <p:cNvPr id="7" name="Picture 2" descr="http://research.microsoft.com/en-us/events/chinahci2010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8640"/>
            <a:ext cx="338341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8640"/>
            <a:ext cx="50419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699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0"/>
            <a:ext cx="61722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Land-Usage (POI) </a:t>
            </a:r>
            <a:r>
              <a:rPr lang="en-US" altLang="zh-TW" dirty="0" smtClean="0"/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908720"/>
            <a:ext cx="7823879" cy="3762372"/>
          </a:xfrm>
        </p:spPr>
        <p:txBody>
          <a:bodyPr>
            <a:normAutofit/>
          </a:bodyPr>
          <a:lstStyle/>
          <a:p>
            <a:r>
              <a:rPr lang="en-US" altLang="zh-TW" sz="2800" dirty="0" smtClean="0"/>
              <a:t>They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are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used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to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i</a:t>
            </a:r>
            <a:r>
              <a:rPr lang="en-US" sz="2800" dirty="0" smtClean="0"/>
              <a:t>ndicate </a:t>
            </a:r>
            <a:r>
              <a:rPr lang="en-US" sz="2800" dirty="0"/>
              <a:t>the </a:t>
            </a:r>
            <a:r>
              <a:rPr lang="en-US" sz="2800" dirty="0">
                <a:solidFill>
                  <a:srgbClr val="00B0F0"/>
                </a:solidFill>
              </a:rPr>
              <a:t>land </a:t>
            </a:r>
            <a:r>
              <a:rPr lang="en-US" sz="2800" dirty="0" smtClean="0">
                <a:solidFill>
                  <a:srgbClr val="00B0F0"/>
                </a:solidFill>
              </a:rPr>
              <a:t>us</a:t>
            </a:r>
            <a:r>
              <a:rPr lang="en-US" altLang="zh-TW" sz="2800" dirty="0" smtClean="0">
                <a:solidFill>
                  <a:srgbClr val="00B0F0"/>
                </a:solidFill>
              </a:rPr>
              <a:t>age</a:t>
            </a:r>
            <a:r>
              <a:rPr lang="en-US" sz="2800" dirty="0" smtClean="0"/>
              <a:t> </a:t>
            </a:r>
            <a:r>
              <a:rPr lang="en-US" sz="2800" dirty="0"/>
              <a:t>and the </a:t>
            </a:r>
            <a:r>
              <a:rPr lang="en-US" sz="2800" dirty="0">
                <a:solidFill>
                  <a:srgbClr val="00B0F0"/>
                </a:solidFill>
              </a:rPr>
              <a:t>function</a:t>
            </a:r>
            <a:r>
              <a:rPr lang="en-US" sz="2800" dirty="0"/>
              <a:t> of the region 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76872"/>
            <a:ext cx="6395191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477832"/>
              </p:ext>
            </p:extLst>
          </p:nvPr>
        </p:nvGraphicFramePr>
        <p:xfrm>
          <a:off x="2339752" y="393305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019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Road Network </a:t>
            </a:r>
            <a:r>
              <a:rPr lang="en-US" altLang="zh-TW" dirty="0" smtClean="0"/>
              <a:t>Features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381125"/>
            <a:ext cx="8712968" cy="2767955"/>
          </a:xfrm>
        </p:spPr>
        <p:txBody>
          <a:bodyPr>
            <a:normAutofit fontScale="85000" lnSpcReduction="20000"/>
          </a:bodyPr>
          <a:lstStyle/>
          <a:p>
            <a:r>
              <a:rPr lang="en-US" altLang="zh-CN" dirty="0" smtClean="0"/>
              <a:t>Features</a:t>
            </a:r>
            <a:r>
              <a:rPr lang="en-US" altLang="zh-CN" dirty="0"/>
              <a:t>:</a:t>
            </a:r>
          </a:p>
          <a:p>
            <a:pPr lvl="1"/>
            <a:r>
              <a:rPr lang="en-US" altLang="zh-CN" dirty="0"/>
              <a:t>Total length of </a:t>
            </a:r>
            <a:r>
              <a:rPr lang="en-US" altLang="zh-CN" dirty="0" smtClean="0"/>
              <a:t>highways</a:t>
            </a:r>
            <a:r>
              <a:rPr lang="zh-TW" altLang="en-US" dirty="0" smtClean="0"/>
              <a:t> </a:t>
            </a:r>
            <a:r>
              <a:rPr lang="en-US" altLang="zh-TW" dirty="0" smtClean="0"/>
              <a:t>in</a:t>
            </a:r>
            <a:r>
              <a:rPr lang="zh-TW" altLang="en-US" dirty="0" smtClean="0"/>
              <a:t> </a:t>
            </a:r>
            <a:r>
              <a:rPr lang="en-US" altLang="zh-TW" dirty="0" smtClean="0"/>
              <a:t>this</a:t>
            </a:r>
            <a:r>
              <a:rPr lang="zh-TW" altLang="en-US" dirty="0" smtClean="0"/>
              <a:t> </a:t>
            </a:r>
            <a:r>
              <a:rPr lang="en-US" altLang="zh-TW" dirty="0" smtClean="0"/>
              <a:t>grid</a:t>
            </a:r>
            <a:endParaRPr lang="en-US" altLang="zh-CN" dirty="0"/>
          </a:p>
          <a:p>
            <a:pPr lvl="1"/>
            <a:r>
              <a:rPr lang="en-US" altLang="zh-CN" dirty="0"/>
              <a:t>Total length of other (low-level) road segments</a:t>
            </a:r>
          </a:p>
          <a:p>
            <a:pPr lvl="1"/>
            <a:r>
              <a:rPr lang="en-US" altLang="zh-CN" dirty="0"/>
              <a:t>The number of intersections in the </a:t>
            </a:r>
            <a:r>
              <a:rPr lang="en-US" altLang="zh-CN" dirty="0" smtClean="0"/>
              <a:t>grid</a:t>
            </a:r>
          </a:p>
          <a:p>
            <a:r>
              <a:rPr lang="en-US" altLang="zh-CN" dirty="0" smtClean="0"/>
              <a:t>Why </a:t>
            </a:r>
            <a:r>
              <a:rPr lang="en-US" altLang="zh-CN" dirty="0"/>
              <a:t>road networks</a:t>
            </a:r>
            <a:r>
              <a:rPr lang="en-US" altLang="zh-TW" dirty="0"/>
              <a:t>?</a:t>
            </a:r>
            <a:endParaRPr lang="en-US" altLang="zh-CN" dirty="0"/>
          </a:p>
          <a:p>
            <a:pPr lvl="1"/>
            <a:r>
              <a:rPr lang="en-US" altLang="zh-TW" dirty="0"/>
              <a:t>Obtaining</a:t>
            </a:r>
            <a:r>
              <a:rPr lang="zh-TW" altLang="en-US" dirty="0"/>
              <a:t> </a:t>
            </a:r>
            <a:r>
              <a:rPr lang="en-US" altLang="zh-TW" dirty="0"/>
              <a:t>real-time</a:t>
            </a:r>
            <a:r>
              <a:rPr lang="zh-TW" altLang="en-US" dirty="0"/>
              <a:t> </a:t>
            </a:r>
            <a:r>
              <a:rPr lang="en-US" altLang="zh-TW" dirty="0"/>
              <a:t>traffic</a:t>
            </a:r>
            <a:r>
              <a:rPr lang="zh-TW" altLang="en-US" dirty="0"/>
              <a:t> </a:t>
            </a:r>
            <a:r>
              <a:rPr lang="en-US" altLang="zh-TW" dirty="0"/>
              <a:t>info</a:t>
            </a:r>
            <a:r>
              <a:rPr lang="zh-TW" altLang="en-US" dirty="0"/>
              <a:t> </a:t>
            </a:r>
            <a:r>
              <a:rPr lang="en-US" altLang="zh-TW" dirty="0"/>
              <a:t>is</a:t>
            </a:r>
            <a:r>
              <a:rPr lang="zh-TW" altLang="en-US" dirty="0"/>
              <a:t> </a:t>
            </a:r>
            <a:r>
              <a:rPr lang="en-US" altLang="zh-TW" dirty="0"/>
              <a:t>costly</a:t>
            </a:r>
            <a:endParaRPr lang="en-US" altLang="zh-CN" dirty="0"/>
          </a:p>
          <a:p>
            <a:pPr lvl="1"/>
            <a:r>
              <a:rPr lang="en-US" altLang="zh-TW" dirty="0"/>
              <a:t>Road</a:t>
            </a:r>
            <a:r>
              <a:rPr lang="zh-TW" altLang="en-US" dirty="0"/>
              <a:t> </a:t>
            </a:r>
            <a:r>
              <a:rPr lang="en-US" altLang="zh-TW" dirty="0"/>
              <a:t>Network</a:t>
            </a:r>
            <a:r>
              <a:rPr lang="zh-TW" altLang="en-US" dirty="0"/>
              <a:t> </a:t>
            </a:r>
            <a:r>
              <a:rPr lang="en-US" altLang="zh-TW" dirty="0"/>
              <a:t>h</a:t>
            </a:r>
            <a:r>
              <a:rPr lang="en-US" altLang="zh-CN" dirty="0"/>
              <a:t>ave a strong correlation with traffic </a:t>
            </a:r>
            <a:r>
              <a:rPr lang="en-US" altLang="zh-CN" dirty="0" smtClean="0"/>
              <a:t>flows</a:t>
            </a:r>
            <a:endParaRPr lang="en-US" altLang="zh-C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4538443"/>
            <a:ext cx="2114550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2093123" y="4642030"/>
            <a:ext cx="1971673" cy="1553767"/>
            <a:chOff x="3133725" y="3338511"/>
            <a:chExt cx="2628897" cy="2071689"/>
          </a:xfrm>
        </p:grpSpPr>
        <p:sp>
          <p:nvSpPr>
            <p:cNvPr id="5" name="Oval 4"/>
            <p:cNvSpPr/>
            <p:nvPr/>
          </p:nvSpPr>
          <p:spPr>
            <a:xfrm>
              <a:off x="4376733" y="3581399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6" name="Oval 5"/>
            <p:cNvSpPr/>
            <p:nvPr/>
          </p:nvSpPr>
          <p:spPr>
            <a:xfrm>
              <a:off x="4371965" y="41148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7" name="Oval 6"/>
            <p:cNvSpPr/>
            <p:nvPr/>
          </p:nvSpPr>
          <p:spPr>
            <a:xfrm>
              <a:off x="4348159" y="4410074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8" name="Oval 7"/>
            <p:cNvSpPr/>
            <p:nvPr/>
          </p:nvSpPr>
          <p:spPr>
            <a:xfrm>
              <a:off x="4981578" y="4400547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9" name="Oval 8"/>
            <p:cNvSpPr/>
            <p:nvPr/>
          </p:nvSpPr>
          <p:spPr>
            <a:xfrm>
              <a:off x="4972056" y="4071936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0" name="Oval 9"/>
            <p:cNvSpPr/>
            <p:nvPr/>
          </p:nvSpPr>
          <p:spPr>
            <a:xfrm>
              <a:off x="5310185" y="40386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1" name="Oval 10"/>
            <p:cNvSpPr/>
            <p:nvPr/>
          </p:nvSpPr>
          <p:spPr>
            <a:xfrm>
              <a:off x="4938713" y="3543299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2" name="Oval 11"/>
            <p:cNvSpPr/>
            <p:nvPr/>
          </p:nvSpPr>
          <p:spPr>
            <a:xfrm>
              <a:off x="4333865" y="53340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3" name="Oval 12"/>
            <p:cNvSpPr/>
            <p:nvPr/>
          </p:nvSpPr>
          <p:spPr>
            <a:xfrm>
              <a:off x="4829169" y="50292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4" name="Oval 13"/>
            <p:cNvSpPr/>
            <p:nvPr/>
          </p:nvSpPr>
          <p:spPr>
            <a:xfrm>
              <a:off x="5105400" y="47244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5" name="Oval 14"/>
            <p:cNvSpPr/>
            <p:nvPr/>
          </p:nvSpPr>
          <p:spPr>
            <a:xfrm>
              <a:off x="5381622" y="4686301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6" name="Oval 15"/>
            <p:cNvSpPr/>
            <p:nvPr/>
          </p:nvSpPr>
          <p:spPr>
            <a:xfrm>
              <a:off x="3200400" y="41148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7" name="Oval 16"/>
            <p:cNvSpPr/>
            <p:nvPr/>
          </p:nvSpPr>
          <p:spPr>
            <a:xfrm>
              <a:off x="3238500" y="3581399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8" name="Oval 17"/>
            <p:cNvSpPr/>
            <p:nvPr/>
          </p:nvSpPr>
          <p:spPr>
            <a:xfrm>
              <a:off x="3152775" y="46482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19" name="Oval 18"/>
            <p:cNvSpPr/>
            <p:nvPr/>
          </p:nvSpPr>
          <p:spPr>
            <a:xfrm>
              <a:off x="3133725" y="4962525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0" name="Oval 19"/>
            <p:cNvSpPr/>
            <p:nvPr/>
          </p:nvSpPr>
          <p:spPr>
            <a:xfrm>
              <a:off x="5253035" y="53340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1" name="Oval 20"/>
            <p:cNvSpPr/>
            <p:nvPr/>
          </p:nvSpPr>
          <p:spPr>
            <a:xfrm>
              <a:off x="5534022" y="5072062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2" name="Oval 21"/>
            <p:cNvSpPr/>
            <p:nvPr/>
          </p:nvSpPr>
          <p:spPr>
            <a:xfrm>
              <a:off x="5557829" y="4486274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3" name="Oval 22"/>
            <p:cNvSpPr/>
            <p:nvPr/>
          </p:nvSpPr>
          <p:spPr>
            <a:xfrm>
              <a:off x="5610222" y="40386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4" name="Oval 23"/>
            <p:cNvSpPr/>
            <p:nvPr/>
          </p:nvSpPr>
          <p:spPr>
            <a:xfrm>
              <a:off x="5591166" y="3548058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5" name="Oval 24"/>
            <p:cNvSpPr/>
            <p:nvPr/>
          </p:nvSpPr>
          <p:spPr>
            <a:xfrm>
              <a:off x="5586394" y="33528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6" name="Oval 25"/>
            <p:cNvSpPr/>
            <p:nvPr/>
          </p:nvSpPr>
          <p:spPr>
            <a:xfrm>
              <a:off x="4929185" y="3338511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7" name="Oval 26"/>
            <p:cNvSpPr/>
            <p:nvPr/>
          </p:nvSpPr>
          <p:spPr>
            <a:xfrm>
              <a:off x="4648200" y="3343274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9" name="Oval 28"/>
            <p:cNvSpPr/>
            <p:nvPr/>
          </p:nvSpPr>
          <p:spPr>
            <a:xfrm>
              <a:off x="5686422" y="4924425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0" name="Oval 29"/>
            <p:cNvSpPr/>
            <p:nvPr/>
          </p:nvSpPr>
          <p:spPr>
            <a:xfrm>
              <a:off x="5414951" y="4371974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1" name="Oval 30"/>
            <p:cNvSpPr/>
            <p:nvPr/>
          </p:nvSpPr>
          <p:spPr>
            <a:xfrm>
              <a:off x="5186351" y="4191000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2" name="Oval 31"/>
            <p:cNvSpPr/>
            <p:nvPr/>
          </p:nvSpPr>
          <p:spPr>
            <a:xfrm>
              <a:off x="4948241" y="3819526"/>
              <a:ext cx="76200" cy="762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34" name="Freeform 33"/>
          <p:cNvSpPr/>
          <p:nvPr/>
        </p:nvSpPr>
        <p:spPr>
          <a:xfrm>
            <a:off x="2481265" y="4557493"/>
            <a:ext cx="481013" cy="1381125"/>
          </a:xfrm>
          <a:custGeom>
            <a:avLst/>
            <a:gdLst>
              <a:gd name="connsiteX0" fmla="*/ 0 w 641350"/>
              <a:gd name="connsiteY0" fmla="*/ 1841500 h 1841500"/>
              <a:gd name="connsiteX1" fmla="*/ 165100 w 641350"/>
              <a:gd name="connsiteY1" fmla="*/ 1365250 h 1841500"/>
              <a:gd name="connsiteX2" fmla="*/ 342900 w 641350"/>
              <a:gd name="connsiteY2" fmla="*/ 984250 h 1841500"/>
              <a:gd name="connsiteX3" fmla="*/ 495300 w 641350"/>
              <a:gd name="connsiteY3" fmla="*/ 342900 h 1841500"/>
              <a:gd name="connsiteX4" fmla="*/ 641350 w 641350"/>
              <a:gd name="connsiteY4" fmla="*/ 0 h 184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350" h="1841500">
                <a:moveTo>
                  <a:pt x="0" y="1841500"/>
                </a:moveTo>
                <a:cubicBezTo>
                  <a:pt x="53975" y="1674812"/>
                  <a:pt x="107950" y="1508125"/>
                  <a:pt x="165100" y="1365250"/>
                </a:cubicBezTo>
                <a:cubicBezTo>
                  <a:pt x="222250" y="1222375"/>
                  <a:pt x="287867" y="1154642"/>
                  <a:pt x="342900" y="984250"/>
                </a:cubicBezTo>
                <a:cubicBezTo>
                  <a:pt x="397933" y="813858"/>
                  <a:pt x="445558" y="506942"/>
                  <a:pt x="495300" y="342900"/>
                </a:cubicBezTo>
                <a:cubicBezTo>
                  <a:pt x="545042" y="178858"/>
                  <a:pt x="593196" y="89429"/>
                  <a:pt x="641350" y="0"/>
                </a:cubicBezTo>
              </a:path>
            </a:pathLst>
          </a:custGeom>
          <a:noFill/>
          <a:ln w="57150">
            <a:solidFill>
              <a:srgbClr val="0E13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5" name="Freeform 34"/>
          <p:cNvSpPr/>
          <p:nvPr/>
        </p:nvSpPr>
        <p:spPr>
          <a:xfrm>
            <a:off x="2071689" y="5895755"/>
            <a:ext cx="1176338" cy="704850"/>
          </a:xfrm>
          <a:custGeom>
            <a:avLst/>
            <a:gdLst>
              <a:gd name="connsiteX0" fmla="*/ 1568450 w 1568450"/>
              <a:gd name="connsiteY0" fmla="*/ 939800 h 939800"/>
              <a:gd name="connsiteX1" fmla="*/ 590550 w 1568450"/>
              <a:gd name="connsiteY1" fmla="*/ 196850 h 939800"/>
              <a:gd name="connsiteX2" fmla="*/ 0 w 1568450"/>
              <a:gd name="connsiteY2" fmla="*/ 0 h 93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68450" h="939800">
                <a:moveTo>
                  <a:pt x="1568450" y="939800"/>
                </a:moveTo>
                <a:cubicBezTo>
                  <a:pt x="1210204" y="646641"/>
                  <a:pt x="851958" y="353483"/>
                  <a:pt x="590550" y="196850"/>
                </a:cubicBezTo>
                <a:cubicBezTo>
                  <a:pt x="329142" y="40217"/>
                  <a:pt x="164571" y="20108"/>
                  <a:pt x="0" y="0"/>
                </a:cubicBezTo>
              </a:path>
            </a:pathLst>
          </a:custGeom>
          <a:noFill/>
          <a:ln w="57150">
            <a:solidFill>
              <a:srgbClr val="0E13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aphicFrame>
        <p:nvGraphicFramePr>
          <p:cNvPr id="38" name="圖表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0073460"/>
              </p:ext>
            </p:extLst>
          </p:nvPr>
        </p:nvGraphicFramePr>
        <p:xfrm>
          <a:off x="4355976" y="4061785"/>
          <a:ext cx="4357688" cy="2828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投影片編號版面配置區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648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Goals, motivation and challenge</a:t>
            </a:r>
          </a:p>
          <a:p>
            <a:r>
              <a:rPr lang="en-US" altLang="zh-TW" dirty="0" smtClean="0"/>
              <a:t>Related work and Data Analysis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Solutions</a:t>
            </a:r>
          </a:p>
          <a:p>
            <a:r>
              <a:rPr lang="en-US" altLang="zh-TW" dirty="0" smtClean="0"/>
              <a:t>Experiment Results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F9E0-CF1E-894E-8396-EE906DF3D6B2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7290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流程圖: 資料 3"/>
          <p:cNvSpPr/>
          <p:nvPr/>
        </p:nvSpPr>
        <p:spPr>
          <a:xfrm>
            <a:off x="2722979" y="1248378"/>
            <a:ext cx="4528192" cy="724038"/>
          </a:xfrm>
          <a:prstGeom prst="flowChartInputOutpu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接點 4"/>
          <p:cNvCxnSpPr/>
          <p:nvPr/>
        </p:nvCxnSpPr>
        <p:spPr>
          <a:xfrm>
            <a:off x="3483530" y="1372644"/>
            <a:ext cx="3608750" cy="18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>
            <a:off x="3285740" y="1505022"/>
            <a:ext cx="3662524" cy="108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3132667" y="1655233"/>
            <a:ext cx="3589866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2913792" y="1789285"/>
            <a:ext cx="3643641" cy="988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flipV="1">
            <a:off x="2981501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線接點 118"/>
          <p:cNvCxnSpPr/>
          <p:nvPr/>
        </p:nvCxnSpPr>
        <p:spPr>
          <a:xfrm flipV="1">
            <a:off x="3222763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接點 119"/>
          <p:cNvCxnSpPr/>
          <p:nvPr/>
        </p:nvCxnSpPr>
        <p:spPr>
          <a:xfrm flipV="1">
            <a:off x="3444337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接點 120"/>
          <p:cNvCxnSpPr/>
          <p:nvPr/>
        </p:nvCxnSpPr>
        <p:spPr>
          <a:xfrm flipV="1">
            <a:off x="3648534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接點 121"/>
          <p:cNvCxnSpPr/>
          <p:nvPr/>
        </p:nvCxnSpPr>
        <p:spPr>
          <a:xfrm flipV="1">
            <a:off x="3854907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接點 122"/>
          <p:cNvCxnSpPr/>
          <p:nvPr/>
        </p:nvCxnSpPr>
        <p:spPr>
          <a:xfrm flipV="1">
            <a:off x="4075390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接點 123"/>
          <p:cNvCxnSpPr/>
          <p:nvPr/>
        </p:nvCxnSpPr>
        <p:spPr>
          <a:xfrm flipV="1">
            <a:off x="4271513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線接點 124"/>
          <p:cNvCxnSpPr/>
          <p:nvPr/>
        </p:nvCxnSpPr>
        <p:spPr>
          <a:xfrm flipV="1">
            <a:off x="4487360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接點 125"/>
          <p:cNvCxnSpPr/>
          <p:nvPr/>
        </p:nvCxnSpPr>
        <p:spPr>
          <a:xfrm flipV="1">
            <a:off x="4687251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接點 126"/>
          <p:cNvCxnSpPr/>
          <p:nvPr/>
        </p:nvCxnSpPr>
        <p:spPr>
          <a:xfrm flipV="1">
            <a:off x="4873457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線接點 128"/>
          <p:cNvCxnSpPr/>
          <p:nvPr/>
        </p:nvCxnSpPr>
        <p:spPr>
          <a:xfrm flipV="1">
            <a:off x="5082422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接點 129"/>
          <p:cNvCxnSpPr/>
          <p:nvPr/>
        </p:nvCxnSpPr>
        <p:spPr>
          <a:xfrm flipV="1">
            <a:off x="5280742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接點 130"/>
          <p:cNvCxnSpPr/>
          <p:nvPr/>
        </p:nvCxnSpPr>
        <p:spPr>
          <a:xfrm flipV="1">
            <a:off x="5508064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接點 131"/>
          <p:cNvCxnSpPr/>
          <p:nvPr/>
        </p:nvCxnSpPr>
        <p:spPr>
          <a:xfrm flipV="1">
            <a:off x="5710966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接點 132"/>
          <p:cNvCxnSpPr/>
          <p:nvPr/>
        </p:nvCxnSpPr>
        <p:spPr>
          <a:xfrm flipV="1">
            <a:off x="5919018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接點 133"/>
          <p:cNvCxnSpPr/>
          <p:nvPr/>
        </p:nvCxnSpPr>
        <p:spPr>
          <a:xfrm flipV="1">
            <a:off x="6131360" y="1248379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流程圖: 資料 136"/>
          <p:cNvSpPr/>
          <p:nvPr/>
        </p:nvSpPr>
        <p:spPr>
          <a:xfrm>
            <a:off x="2722979" y="3158855"/>
            <a:ext cx="4528192" cy="724038"/>
          </a:xfrm>
          <a:prstGeom prst="flowChartInputOutpu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8" name="直線接點 137"/>
          <p:cNvCxnSpPr/>
          <p:nvPr/>
        </p:nvCxnSpPr>
        <p:spPr>
          <a:xfrm>
            <a:off x="3483530" y="3283121"/>
            <a:ext cx="3608750" cy="18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接點 138"/>
          <p:cNvCxnSpPr/>
          <p:nvPr/>
        </p:nvCxnSpPr>
        <p:spPr>
          <a:xfrm>
            <a:off x="3285740" y="3415499"/>
            <a:ext cx="3662524" cy="108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接點 139"/>
          <p:cNvCxnSpPr/>
          <p:nvPr/>
        </p:nvCxnSpPr>
        <p:spPr>
          <a:xfrm>
            <a:off x="3132667" y="3565710"/>
            <a:ext cx="3589866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接點 140"/>
          <p:cNvCxnSpPr/>
          <p:nvPr/>
        </p:nvCxnSpPr>
        <p:spPr>
          <a:xfrm>
            <a:off x="2913792" y="3699762"/>
            <a:ext cx="3643641" cy="988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直線接點 141"/>
          <p:cNvCxnSpPr/>
          <p:nvPr/>
        </p:nvCxnSpPr>
        <p:spPr>
          <a:xfrm flipV="1">
            <a:off x="2981501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線接點 142"/>
          <p:cNvCxnSpPr/>
          <p:nvPr/>
        </p:nvCxnSpPr>
        <p:spPr>
          <a:xfrm flipV="1">
            <a:off x="3222763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接點 143"/>
          <p:cNvCxnSpPr/>
          <p:nvPr/>
        </p:nvCxnSpPr>
        <p:spPr>
          <a:xfrm flipV="1">
            <a:off x="3444337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線接點 144"/>
          <p:cNvCxnSpPr/>
          <p:nvPr/>
        </p:nvCxnSpPr>
        <p:spPr>
          <a:xfrm flipV="1">
            <a:off x="3648534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線接點 145"/>
          <p:cNvCxnSpPr/>
          <p:nvPr/>
        </p:nvCxnSpPr>
        <p:spPr>
          <a:xfrm flipV="1">
            <a:off x="3854907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線接點 146"/>
          <p:cNvCxnSpPr/>
          <p:nvPr/>
        </p:nvCxnSpPr>
        <p:spPr>
          <a:xfrm flipV="1">
            <a:off x="4075390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線接點 147"/>
          <p:cNvCxnSpPr/>
          <p:nvPr/>
        </p:nvCxnSpPr>
        <p:spPr>
          <a:xfrm flipV="1">
            <a:off x="4271513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直線接點 148"/>
          <p:cNvCxnSpPr/>
          <p:nvPr/>
        </p:nvCxnSpPr>
        <p:spPr>
          <a:xfrm flipV="1">
            <a:off x="4487360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線接點 149"/>
          <p:cNvCxnSpPr/>
          <p:nvPr/>
        </p:nvCxnSpPr>
        <p:spPr>
          <a:xfrm flipV="1">
            <a:off x="4687251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線接點 150"/>
          <p:cNvCxnSpPr/>
          <p:nvPr/>
        </p:nvCxnSpPr>
        <p:spPr>
          <a:xfrm flipV="1">
            <a:off x="4873457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線接點 151"/>
          <p:cNvCxnSpPr/>
          <p:nvPr/>
        </p:nvCxnSpPr>
        <p:spPr>
          <a:xfrm flipV="1">
            <a:off x="5082422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線接點 152"/>
          <p:cNvCxnSpPr/>
          <p:nvPr/>
        </p:nvCxnSpPr>
        <p:spPr>
          <a:xfrm flipV="1">
            <a:off x="5280742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線接點 153"/>
          <p:cNvCxnSpPr/>
          <p:nvPr/>
        </p:nvCxnSpPr>
        <p:spPr>
          <a:xfrm flipV="1">
            <a:off x="5508064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直線接點 154"/>
          <p:cNvCxnSpPr/>
          <p:nvPr/>
        </p:nvCxnSpPr>
        <p:spPr>
          <a:xfrm flipV="1">
            <a:off x="5710966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線接點 155"/>
          <p:cNvCxnSpPr/>
          <p:nvPr/>
        </p:nvCxnSpPr>
        <p:spPr>
          <a:xfrm flipV="1">
            <a:off x="5919018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直線接點 156"/>
          <p:cNvCxnSpPr/>
          <p:nvPr/>
        </p:nvCxnSpPr>
        <p:spPr>
          <a:xfrm flipV="1">
            <a:off x="6131360" y="3158856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流程圖: 資料 158"/>
          <p:cNvSpPr/>
          <p:nvPr/>
        </p:nvSpPr>
        <p:spPr>
          <a:xfrm>
            <a:off x="2722979" y="4410797"/>
            <a:ext cx="4528192" cy="724038"/>
          </a:xfrm>
          <a:prstGeom prst="flowChartInputOutpu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0" name="直線接點 159"/>
          <p:cNvCxnSpPr/>
          <p:nvPr/>
        </p:nvCxnSpPr>
        <p:spPr>
          <a:xfrm>
            <a:off x="3483530" y="4535063"/>
            <a:ext cx="3608750" cy="18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線接點 160"/>
          <p:cNvCxnSpPr/>
          <p:nvPr/>
        </p:nvCxnSpPr>
        <p:spPr>
          <a:xfrm>
            <a:off x="3285740" y="4667441"/>
            <a:ext cx="3662524" cy="108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線接點 161"/>
          <p:cNvCxnSpPr/>
          <p:nvPr/>
        </p:nvCxnSpPr>
        <p:spPr>
          <a:xfrm>
            <a:off x="3132667" y="4817652"/>
            <a:ext cx="3589866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線接點 162"/>
          <p:cNvCxnSpPr/>
          <p:nvPr/>
        </p:nvCxnSpPr>
        <p:spPr>
          <a:xfrm>
            <a:off x="2913792" y="4951704"/>
            <a:ext cx="3643641" cy="988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線接點 163"/>
          <p:cNvCxnSpPr/>
          <p:nvPr/>
        </p:nvCxnSpPr>
        <p:spPr>
          <a:xfrm flipV="1">
            <a:off x="2981501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線接點 164"/>
          <p:cNvCxnSpPr/>
          <p:nvPr/>
        </p:nvCxnSpPr>
        <p:spPr>
          <a:xfrm flipV="1">
            <a:off x="3222763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接點 165"/>
          <p:cNvCxnSpPr/>
          <p:nvPr/>
        </p:nvCxnSpPr>
        <p:spPr>
          <a:xfrm flipV="1">
            <a:off x="3444337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線接點 166"/>
          <p:cNvCxnSpPr/>
          <p:nvPr/>
        </p:nvCxnSpPr>
        <p:spPr>
          <a:xfrm flipV="1">
            <a:off x="3648534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線接點 167"/>
          <p:cNvCxnSpPr/>
          <p:nvPr/>
        </p:nvCxnSpPr>
        <p:spPr>
          <a:xfrm flipV="1">
            <a:off x="3854907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線接點 168"/>
          <p:cNvCxnSpPr/>
          <p:nvPr/>
        </p:nvCxnSpPr>
        <p:spPr>
          <a:xfrm flipV="1">
            <a:off x="4075390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線接點 169"/>
          <p:cNvCxnSpPr/>
          <p:nvPr/>
        </p:nvCxnSpPr>
        <p:spPr>
          <a:xfrm flipV="1">
            <a:off x="4271513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線接點 170"/>
          <p:cNvCxnSpPr/>
          <p:nvPr/>
        </p:nvCxnSpPr>
        <p:spPr>
          <a:xfrm flipV="1">
            <a:off x="4487360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直線接點 171"/>
          <p:cNvCxnSpPr/>
          <p:nvPr/>
        </p:nvCxnSpPr>
        <p:spPr>
          <a:xfrm flipV="1">
            <a:off x="4687251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直線接點 172"/>
          <p:cNvCxnSpPr/>
          <p:nvPr/>
        </p:nvCxnSpPr>
        <p:spPr>
          <a:xfrm flipV="1">
            <a:off x="4873457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線接點 173"/>
          <p:cNvCxnSpPr/>
          <p:nvPr/>
        </p:nvCxnSpPr>
        <p:spPr>
          <a:xfrm flipV="1">
            <a:off x="5082422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線接點 174"/>
          <p:cNvCxnSpPr/>
          <p:nvPr/>
        </p:nvCxnSpPr>
        <p:spPr>
          <a:xfrm flipV="1">
            <a:off x="5280742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線接點 175"/>
          <p:cNvCxnSpPr/>
          <p:nvPr/>
        </p:nvCxnSpPr>
        <p:spPr>
          <a:xfrm flipV="1">
            <a:off x="5508064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線接點 176"/>
          <p:cNvCxnSpPr/>
          <p:nvPr/>
        </p:nvCxnSpPr>
        <p:spPr>
          <a:xfrm flipV="1">
            <a:off x="5710966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直線接點 177"/>
          <p:cNvCxnSpPr/>
          <p:nvPr/>
        </p:nvCxnSpPr>
        <p:spPr>
          <a:xfrm flipV="1">
            <a:off x="5919018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線接點 178"/>
          <p:cNvCxnSpPr/>
          <p:nvPr/>
        </p:nvCxnSpPr>
        <p:spPr>
          <a:xfrm flipV="1">
            <a:off x="6131360" y="4410798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流程圖: 資料 180"/>
          <p:cNvSpPr/>
          <p:nvPr/>
        </p:nvSpPr>
        <p:spPr>
          <a:xfrm>
            <a:off x="2722979" y="5643414"/>
            <a:ext cx="4528192" cy="724038"/>
          </a:xfrm>
          <a:prstGeom prst="flowChartInputOutpu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82" name="直線接點 181"/>
          <p:cNvCxnSpPr/>
          <p:nvPr/>
        </p:nvCxnSpPr>
        <p:spPr>
          <a:xfrm>
            <a:off x="3483530" y="5767680"/>
            <a:ext cx="3608750" cy="18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線接點 182"/>
          <p:cNvCxnSpPr/>
          <p:nvPr/>
        </p:nvCxnSpPr>
        <p:spPr>
          <a:xfrm>
            <a:off x="3285740" y="5900058"/>
            <a:ext cx="3662524" cy="108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線接點 183"/>
          <p:cNvCxnSpPr/>
          <p:nvPr/>
        </p:nvCxnSpPr>
        <p:spPr>
          <a:xfrm>
            <a:off x="3132667" y="6050269"/>
            <a:ext cx="3589866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線接點 184"/>
          <p:cNvCxnSpPr/>
          <p:nvPr/>
        </p:nvCxnSpPr>
        <p:spPr>
          <a:xfrm>
            <a:off x="2913792" y="6184321"/>
            <a:ext cx="3643641" cy="988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線接點 185"/>
          <p:cNvCxnSpPr/>
          <p:nvPr/>
        </p:nvCxnSpPr>
        <p:spPr>
          <a:xfrm flipV="1">
            <a:off x="2981501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線接點 186"/>
          <p:cNvCxnSpPr/>
          <p:nvPr/>
        </p:nvCxnSpPr>
        <p:spPr>
          <a:xfrm flipV="1">
            <a:off x="3222763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直線接點 187"/>
          <p:cNvCxnSpPr/>
          <p:nvPr/>
        </p:nvCxnSpPr>
        <p:spPr>
          <a:xfrm flipV="1">
            <a:off x="3444337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線接點 188"/>
          <p:cNvCxnSpPr/>
          <p:nvPr/>
        </p:nvCxnSpPr>
        <p:spPr>
          <a:xfrm flipV="1">
            <a:off x="3648534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線接點 189"/>
          <p:cNvCxnSpPr/>
          <p:nvPr/>
        </p:nvCxnSpPr>
        <p:spPr>
          <a:xfrm flipV="1">
            <a:off x="3854907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線接點 190"/>
          <p:cNvCxnSpPr/>
          <p:nvPr/>
        </p:nvCxnSpPr>
        <p:spPr>
          <a:xfrm flipV="1">
            <a:off x="4075390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線接點 191"/>
          <p:cNvCxnSpPr/>
          <p:nvPr/>
        </p:nvCxnSpPr>
        <p:spPr>
          <a:xfrm flipV="1">
            <a:off x="4271513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線接點 192"/>
          <p:cNvCxnSpPr/>
          <p:nvPr/>
        </p:nvCxnSpPr>
        <p:spPr>
          <a:xfrm flipV="1">
            <a:off x="4487360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線接點 193"/>
          <p:cNvCxnSpPr/>
          <p:nvPr/>
        </p:nvCxnSpPr>
        <p:spPr>
          <a:xfrm flipV="1">
            <a:off x="4687251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線接點 194"/>
          <p:cNvCxnSpPr/>
          <p:nvPr/>
        </p:nvCxnSpPr>
        <p:spPr>
          <a:xfrm flipV="1">
            <a:off x="4873457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線接點 195"/>
          <p:cNvCxnSpPr/>
          <p:nvPr/>
        </p:nvCxnSpPr>
        <p:spPr>
          <a:xfrm flipV="1">
            <a:off x="5082422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線接點 196"/>
          <p:cNvCxnSpPr/>
          <p:nvPr/>
        </p:nvCxnSpPr>
        <p:spPr>
          <a:xfrm flipV="1">
            <a:off x="5280742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線接點 197"/>
          <p:cNvCxnSpPr/>
          <p:nvPr/>
        </p:nvCxnSpPr>
        <p:spPr>
          <a:xfrm flipV="1">
            <a:off x="5508064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直線接點 198"/>
          <p:cNvCxnSpPr/>
          <p:nvPr/>
        </p:nvCxnSpPr>
        <p:spPr>
          <a:xfrm flipV="1">
            <a:off x="5710966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線接點 199"/>
          <p:cNvCxnSpPr/>
          <p:nvPr/>
        </p:nvCxnSpPr>
        <p:spPr>
          <a:xfrm flipV="1">
            <a:off x="5919018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直線接點 200"/>
          <p:cNvCxnSpPr/>
          <p:nvPr/>
        </p:nvCxnSpPr>
        <p:spPr>
          <a:xfrm flipV="1">
            <a:off x="6131360" y="5643415"/>
            <a:ext cx="893611" cy="72403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Construct</a:t>
            </a:r>
            <a:r>
              <a:rPr lang="zh-TW" altLang="en-US" dirty="0" smtClean="0"/>
              <a:t> </a:t>
            </a:r>
            <a:r>
              <a:rPr lang="en-US" altLang="zh-TW" dirty="0" smtClean="0"/>
              <a:t>3D</a:t>
            </a:r>
            <a:r>
              <a:rPr lang="zh-TW" altLang="en-US" dirty="0" smtClean="0"/>
              <a:t> </a:t>
            </a:r>
            <a:r>
              <a:rPr lang="en-US" altLang="zh-TW" dirty="0" smtClean="0"/>
              <a:t>Graph</a:t>
            </a:r>
            <a:r>
              <a:rPr lang="zh-TW" altLang="en-US" dirty="0" smtClean="0"/>
              <a:t> </a:t>
            </a:r>
            <a:r>
              <a:rPr lang="en-US" altLang="zh-TW" dirty="0" smtClean="0"/>
              <a:t>to</a:t>
            </a:r>
            <a:r>
              <a:rPr lang="zh-TW" altLang="en-US" dirty="0" smtClean="0"/>
              <a:t> </a:t>
            </a:r>
            <a:r>
              <a:rPr lang="en-US" altLang="zh-TW" dirty="0" smtClean="0"/>
              <a:t>Connect</a:t>
            </a:r>
            <a:r>
              <a:rPr lang="zh-TW" altLang="en-US" dirty="0" smtClean="0"/>
              <a:t> </a:t>
            </a:r>
            <a:r>
              <a:rPr lang="en-US" altLang="zh-TW" dirty="0" smtClean="0"/>
              <a:t>Grids</a:t>
            </a:r>
            <a:endParaRPr lang="zh-TW" altLang="en-US" dirty="0"/>
          </a:p>
        </p:txBody>
      </p:sp>
      <p:sp>
        <p:nvSpPr>
          <p:cNvPr id="22" name="橢圓 21"/>
          <p:cNvSpPr/>
          <p:nvPr/>
        </p:nvSpPr>
        <p:spPr>
          <a:xfrm>
            <a:off x="5846719" y="1528374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4070935" y="1261096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5595141" y="3313609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3585877" y="1661102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橢圓 44"/>
          <p:cNvSpPr/>
          <p:nvPr/>
        </p:nvSpPr>
        <p:spPr>
          <a:xfrm>
            <a:off x="5820458" y="3425115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橢圓 45"/>
          <p:cNvSpPr/>
          <p:nvPr/>
        </p:nvSpPr>
        <p:spPr>
          <a:xfrm>
            <a:off x="4089917" y="3169586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橢圓 46"/>
          <p:cNvSpPr/>
          <p:nvPr/>
        </p:nvSpPr>
        <p:spPr>
          <a:xfrm>
            <a:off x="4652286" y="3583903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橢圓 47"/>
          <p:cNvSpPr/>
          <p:nvPr/>
        </p:nvSpPr>
        <p:spPr>
          <a:xfrm>
            <a:off x="3595144" y="3578511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8" name="橢圓 67"/>
          <p:cNvSpPr/>
          <p:nvPr/>
        </p:nvSpPr>
        <p:spPr>
          <a:xfrm>
            <a:off x="5838007" y="4694277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橢圓 68"/>
          <p:cNvSpPr/>
          <p:nvPr/>
        </p:nvSpPr>
        <p:spPr>
          <a:xfrm>
            <a:off x="4105704" y="4418852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橢圓 69"/>
          <p:cNvSpPr/>
          <p:nvPr/>
        </p:nvSpPr>
        <p:spPr>
          <a:xfrm>
            <a:off x="4659708" y="483316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橢圓 70"/>
          <p:cNvSpPr/>
          <p:nvPr/>
        </p:nvSpPr>
        <p:spPr>
          <a:xfrm>
            <a:off x="3588565" y="4833168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橢圓 71"/>
          <p:cNvSpPr/>
          <p:nvPr/>
        </p:nvSpPr>
        <p:spPr>
          <a:xfrm>
            <a:off x="5580112" y="4545136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橢圓 90"/>
          <p:cNvSpPr/>
          <p:nvPr/>
        </p:nvSpPr>
        <p:spPr>
          <a:xfrm>
            <a:off x="5826489" y="5920706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" name="橢圓 91"/>
          <p:cNvSpPr/>
          <p:nvPr/>
        </p:nvSpPr>
        <p:spPr>
          <a:xfrm>
            <a:off x="4107250" y="5646655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3" name="橢圓 92"/>
          <p:cNvSpPr/>
          <p:nvPr/>
        </p:nvSpPr>
        <p:spPr>
          <a:xfrm>
            <a:off x="4659708" y="6057304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4" name="橢圓 93"/>
          <p:cNvSpPr/>
          <p:nvPr/>
        </p:nvSpPr>
        <p:spPr>
          <a:xfrm>
            <a:off x="3597495" y="6057304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5" name="橢圓 94"/>
          <p:cNvSpPr/>
          <p:nvPr/>
        </p:nvSpPr>
        <p:spPr>
          <a:xfrm>
            <a:off x="5595141" y="5777572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文字方塊 95"/>
          <p:cNvSpPr txBox="1"/>
          <p:nvPr/>
        </p:nvSpPr>
        <p:spPr>
          <a:xfrm>
            <a:off x="7554746" y="1380820"/>
            <a:ext cx="1032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>
                <a:ea typeface="Cambria Math" panose="02040503050406030204" pitchFamily="18" charset="0"/>
              </a:rPr>
              <a:t>T=1</a:t>
            </a:r>
            <a:endParaRPr lang="zh-TW" altLang="en-US" sz="2800" dirty="0"/>
          </a:p>
        </p:txBody>
      </p:sp>
      <p:sp>
        <p:nvSpPr>
          <p:cNvPr id="97" name="文字方塊 96"/>
          <p:cNvSpPr txBox="1"/>
          <p:nvPr/>
        </p:nvSpPr>
        <p:spPr>
          <a:xfrm>
            <a:off x="7540642" y="3265820"/>
            <a:ext cx="1032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>
                <a:ea typeface="Cambria Math" panose="02040503050406030204" pitchFamily="18" charset="0"/>
              </a:rPr>
              <a:t>T=t-2</a:t>
            </a:r>
            <a:endParaRPr lang="zh-TW" altLang="en-US" sz="2800" dirty="0"/>
          </a:p>
        </p:txBody>
      </p:sp>
      <p:sp>
        <p:nvSpPr>
          <p:cNvPr id="98" name="文字方塊 97"/>
          <p:cNvSpPr txBox="1"/>
          <p:nvPr/>
        </p:nvSpPr>
        <p:spPr>
          <a:xfrm>
            <a:off x="7506036" y="4437112"/>
            <a:ext cx="1032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>
                <a:ea typeface="Cambria Math" panose="02040503050406030204" pitchFamily="18" charset="0"/>
              </a:rPr>
              <a:t>T=t-1</a:t>
            </a:r>
            <a:endParaRPr lang="zh-TW" altLang="en-US" sz="2800" dirty="0"/>
          </a:p>
        </p:txBody>
      </p:sp>
      <p:sp>
        <p:nvSpPr>
          <p:cNvPr id="99" name="文字方塊 98"/>
          <p:cNvSpPr txBox="1"/>
          <p:nvPr/>
        </p:nvSpPr>
        <p:spPr>
          <a:xfrm>
            <a:off x="7471386" y="5733256"/>
            <a:ext cx="1032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>
                <a:ea typeface="Cambria Math" panose="02040503050406030204" pitchFamily="18" charset="0"/>
              </a:rPr>
              <a:t>T=t</a:t>
            </a:r>
            <a:endParaRPr lang="zh-TW" altLang="en-US" sz="2800" dirty="0"/>
          </a:p>
        </p:txBody>
      </p:sp>
      <p:sp>
        <p:nvSpPr>
          <p:cNvPr id="100" name="文字方塊 99"/>
          <p:cNvSpPr txBox="1"/>
          <p:nvPr/>
        </p:nvSpPr>
        <p:spPr>
          <a:xfrm rot="5400000">
            <a:off x="7687941" y="2358479"/>
            <a:ext cx="998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/>
              <a:t>……</a:t>
            </a:r>
            <a:endParaRPr lang="zh-TW" altLang="en-US" sz="3600" dirty="0"/>
          </a:p>
        </p:txBody>
      </p:sp>
      <p:sp>
        <p:nvSpPr>
          <p:cNvPr id="102" name="矩形 101"/>
          <p:cNvSpPr/>
          <p:nvPr/>
        </p:nvSpPr>
        <p:spPr>
          <a:xfrm>
            <a:off x="313005" y="2216209"/>
            <a:ext cx="360000" cy="36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3" name="橢圓 102"/>
          <p:cNvSpPr/>
          <p:nvPr/>
        </p:nvSpPr>
        <p:spPr>
          <a:xfrm>
            <a:off x="310073" y="2211500"/>
            <a:ext cx="360000" cy="360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4" name="矩形 103"/>
          <p:cNvSpPr/>
          <p:nvPr/>
        </p:nvSpPr>
        <p:spPr>
          <a:xfrm>
            <a:off x="313005" y="2781521"/>
            <a:ext cx="360000" cy="36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5" name="文字方塊 104"/>
          <p:cNvSpPr txBox="1"/>
          <p:nvPr/>
        </p:nvSpPr>
        <p:spPr>
          <a:xfrm>
            <a:off x="804681" y="2105380"/>
            <a:ext cx="2639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ea typeface="Cambria Math" panose="02040503050406030204" pitchFamily="18" charset="0"/>
              </a:rPr>
              <a:t>: </a:t>
            </a:r>
            <a:r>
              <a:rPr lang="en-US" altLang="zh-TW" sz="2000" dirty="0" smtClean="0">
                <a:solidFill>
                  <a:srgbClr val="006699"/>
                </a:solidFill>
                <a:ea typeface="Cambria Math" panose="02040503050406030204" pitchFamily="18" charset="0"/>
              </a:rPr>
              <a:t>labeled node </a:t>
            </a:r>
            <a:br>
              <a:rPr lang="en-US" altLang="zh-TW" sz="2000" dirty="0" smtClean="0">
                <a:solidFill>
                  <a:srgbClr val="006699"/>
                </a:solidFill>
                <a:ea typeface="Cambria Math" panose="02040503050406030204" pitchFamily="18" charset="0"/>
              </a:rPr>
            </a:br>
            <a:r>
              <a:rPr lang="en-US" altLang="zh-TW" sz="2000" dirty="0" smtClean="0">
                <a:solidFill>
                  <a:srgbClr val="006699"/>
                </a:solidFill>
                <a:ea typeface="Cambria Math" panose="02040503050406030204" pitchFamily="18" charset="0"/>
              </a:rPr>
              <a:t>(locations with sensors)</a:t>
            </a:r>
            <a:endParaRPr lang="zh-TW" altLang="en-US" sz="2000" dirty="0">
              <a:solidFill>
                <a:srgbClr val="006699"/>
              </a:solidFill>
            </a:endParaRPr>
          </a:p>
        </p:txBody>
      </p:sp>
      <p:sp>
        <p:nvSpPr>
          <p:cNvPr id="106" name="文字方塊 105"/>
          <p:cNvSpPr txBox="1"/>
          <p:nvPr/>
        </p:nvSpPr>
        <p:spPr>
          <a:xfrm>
            <a:off x="811149" y="2751711"/>
            <a:ext cx="21026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ea typeface="Cambria Math" panose="02040503050406030204" pitchFamily="18" charset="0"/>
              </a:rPr>
              <a:t>: </a:t>
            </a:r>
            <a:r>
              <a:rPr lang="en-US" altLang="zh-TW" sz="2000" dirty="0" smtClean="0">
                <a:solidFill>
                  <a:srgbClr val="008000"/>
                </a:solidFill>
                <a:ea typeface="Cambria Math" panose="02040503050406030204" pitchFamily="18" charset="0"/>
              </a:rPr>
              <a:t>unlabeled</a:t>
            </a:r>
            <a:r>
              <a:rPr lang="en-US" altLang="zh-TW" sz="2000" dirty="0" smtClean="0">
                <a:ea typeface="Cambria Math" panose="02040503050406030204" pitchFamily="18" charset="0"/>
              </a:rPr>
              <a:t> </a:t>
            </a:r>
            <a:r>
              <a:rPr lang="en-US" altLang="zh-TW" sz="2000" dirty="0" smtClean="0">
                <a:solidFill>
                  <a:srgbClr val="008000"/>
                </a:solidFill>
                <a:ea typeface="Cambria Math" panose="02040503050406030204" pitchFamily="18" charset="0"/>
              </a:rPr>
              <a:t>node</a:t>
            </a:r>
          </a:p>
          <a:p>
            <a:r>
              <a:rPr lang="en-US" altLang="zh-TW" sz="2000" dirty="0" smtClean="0">
                <a:solidFill>
                  <a:srgbClr val="008000"/>
                </a:solidFill>
                <a:ea typeface="Cambria Math" panose="02040503050406030204" pitchFamily="18" charset="0"/>
              </a:rPr>
              <a:t>(locations</a:t>
            </a:r>
            <a:r>
              <a:rPr lang="zh-TW" altLang="en-US" sz="2000" dirty="0" smtClean="0">
                <a:solidFill>
                  <a:srgbClr val="008000"/>
                </a:solidFill>
                <a:ea typeface="Cambria Math" panose="02040503050406030204" pitchFamily="18" charset="0"/>
              </a:rPr>
              <a:t> </a:t>
            </a:r>
            <a:r>
              <a:rPr lang="en-US" altLang="zh-TW" sz="2000" dirty="0" smtClean="0">
                <a:solidFill>
                  <a:srgbClr val="008000"/>
                </a:solidFill>
                <a:ea typeface="Cambria Math" panose="02040503050406030204" pitchFamily="18" charset="0"/>
              </a:rPr>
              <a:t>without</a:t>
            </a:r>
            <a:r>
              <a:rPr lang="zh-TW" altLang="en-US" sz="2000" dirty="0" smtClean="0">
                <a:solidFill>
                  <a:srgbClr val="008000"/>
                </a:solidFill>
                <a:ea typeface="Cambria Math" panose="02040503050406030204" pitchFamily="18" charset="0"/>
              </a:rPr>
              <a:t> </a:t>
            </a:r>
            <a:r>
              <a:rPr lang="en-US" altLang="zh-TW" sz="2000" dirty="0" smtClean="0">
                <a:solidFill>
                  <a:srgbClr val="008000"/>
                </a:solidFill>
                <a:ea typeface="Cambria Math" panose="02040503050406030204" pitchFamily="18" charset="0"/>
              </a:rPr>
              <a:t>sensors)</a:t>
            </a:r>
            <a:endParaRPr lang="zh-TW" altLang="en-US" sz="2000" dirty="0">
              <a:solidFill>
                <a:srgbClr val="008000"/>
              </a:solidFill>
            </a:endParaRPr>
          </a:p>
        </p:txBody>
      </p:sp>
      <p:sp>
        <p:nvSpPr>
          <p:cNvPr id="107" name="文字方塊 106"/>
          <p:cNvSpPr txBox="1"/>
          <p:nvPr/>
        </p:nvSpPr>
        <p:spPr>
          <a:xfrm rot="5400000">
            <a:off x="4796082" y="2358480"/>
            <a:ext cx="998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/>
              <a:t>……</a:t>
            </a:r>
            <a:endParaRPr lang="zh-TW" altLang="en-US" sz="3600" dirty="0"/>
          </a:p>
        </p:txBody>
      </p:sp>
      <p:sp>
        <p:nvSpPr>
          <p:cNvPr id="202" name="橢圓 201"/>
          <p:cNvSpPr/>
          <p:nvPr/>
        </p:nvSpPr>
        <p:spPr>
          <a:xfrm>
            <a:off x="5602837" y="1386140"/>
            <a:ext cx="108000" cy="108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9099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936104"/>
          </a:xfrm>
        </p:spPr>
        <p:txBody>
          <a:bodyPr>
            <a:noAutofit/>
          </a:bodyPr>
          <a:lstStyle/>
          <a:p>
            <a:r>
              <a:rPr lang="en-US" altLang="zh-TW" sz="3600" dirty="0" smtClean="0"/>
              <a:t>Learning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and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Inference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in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a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Graphical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Model</a:t>
            </a:r>
            <a:endParaRPr lang="zh-TW" altLang="en-US" sz="3600" dirty="0"/>
          </a:p>
        </p:txBody>
      </p:sp>
      <p:grpSp>
        <p:nvGrpSpPr>
          <p:cNvPr id="4" name="群組 3"/>
          <p:cNvGrpSpPr/>
          <p:nvPr/>
        </p:nvGrpSpPr>
        <p:grpSpPr>
          <a:xfrm>
            <a:off x="4716016" y="3966854"/>
            <a:ext cx="3441605" cy="1086760"/>
            <a:chOff x="3169233" y="1466094"/>
            <a:chExt cx="3848223" cy="1635547"/>
          </a:xfrm>
        </p:grpSpPr>
        <p:sp>
          <p:nvSpPr>
            <p:cNvPr id="5" name="平行四邊形 4"/>
            <p:cNvSpPr/>
            <p:nvPr/>
          </p:nvSpPr>
          <p:spPr>
            <a:xfrm>
              <a:off x="3169233" y="1466094"/>
              <a:ext cx="3848223" cy="1635547"/>
            </a:xfrm>
            <a:prstGeom prst="parallelogram">
              <a:avLst>
                <a:gd name="adj" fmla="val 43897"/>
              </a:avLst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mbria Math" panose="02040503050406030204" pitchFamily="18" charset="0"/>
              </a:endParaRPr>
            </a:p>
          </p:txBody>
        </p:sp>
        <p:sp>
          <p:nvSpPr>
            <p:cNvPr id="6" name="橢圓 5"/>
            <p:cNvSpPr/>
            <p:nvPr/>
          </p:nvSpPr>
          <p:spPr>
            <a:xfrm>
              <a:off x="5135593" y="1489213"/>
              <a:ext cx="483786" cy="432277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7" name="橢圓 6"/>
            <p:cNvSpPr/>
            <p:nvPr/>
          </p:nvSpPr>
          <p:spPr>
            <a:xfrm>
              <a:off x="4823860" y="2096785"/>
              <a:ext cx="446123" cy="39728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3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8" name="橢圓 7"/>
            <p:cNvSpPr/>
            <p:nvPr/>
          </p:nvSpPr>
          <p:spPr>
            <a:xfrm>
              <a:off x="4190806" y="1515107"/>
              <a:ext cx="418968" cy="397284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4</a:t>
              </a:r>
              <a:endParaRPr lang="zh-TW" altLang="en-US" b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9" name="橢圓 8"/>
            <p:cNvSpPr/>
            <p:nvPr/>
          </p:nvSpPr>
          <p:spPr>
            <a:xfrm>
              <a:off x="4259727" y="2532705"/>
              <a:ext cx="465267" cy="43602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5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10" name="橢圓 9"/>
            <p:cNvSpPr/>
            <p:nvPr/>
          </p:nvSpPr>
          <p:spPr>
            <a:xfrm>
              <a:off x="5392818" y="2565137"/>
              <a:ext cx="484618" cy="453146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4714413" y="5458125"/>
            <a:ext cx="3214091" cy="1086760"/>
            <a:chOff x="3169233" y="1466094"/>
            <a:chExt cx="3848223" cy="1635547"/>
          </a:xfrm>
        </p:grpSpPr>
        <p:sp>
          <p:nvSpPr>
            <p:cNvPr id="12" name="平行四邊形 11"/>
            <p:cNvSpPr/>
            <p:nvPr/>
          </p:nvSpPr>
          <p:spPr>
            <a:xfrm>
              <a:off x="3169233" y="1466094"/>
              <a:ext cx="3848223" cy="1635547"/>
            </a:xfrm>
            <a:prstGeom prst="parallelogram">
              <a:avLst>
                <a:gd name="adj" fmla="val 43897"/>
              </a:avLst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mbria Math" panose="02040503050406030204" pitchFamily="18" charset="0"/>
              </a:endParaRPr>
            </a:p>
          </p:txBody>
        </p:sp>
        <p:sp>
          <p:nvSpPr>
            <p:cNvPr id="13" name="橢圓 12"/>
            <p:cNvSpPr/>
            <p:nvPr/>
          </p:nvSpPr>
          <p:spPr>
            <a:xfrm>
              <a:off x="5135593" y="1489213"/>
              <a:ext cx="483786" cy="432277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14" name="橢圓 13"/>
            <p:cNvSpPr/>
            <p:nvPr/>
          </p:nvSpPr>
          <p:spPr>
            <a:xfrm>
              <a:off x="4823860" y="2096785"/>
              <a:ext cx="446123" cy="39728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3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15" name="橢圓 14"/>
            <p:cNvSpPr/>
            <p:nvPr/>
          </p:nvSpPr>
          <p:spPr>
            <a:xfrm>
              <a:off x="4190806" y="1515107"/>
              <a:ext cx="418968" cy="397284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4</a:t>
              </a:r>
              <a:endParaRPr lang="zh-TW" altLang="en-US" b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16" name="橢圓 15"/>
            <p:cNvSpPr/>
            <p:nvPr/>
          </p:nvSpPr>
          <p:spPr>
            <a:xfrm>
              <a:off x="4259727" y="2532705"/>
              <a:ext cx="465267" cy="43602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5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17" name="橢圓 16"/>
            <p:cNvSpPr/>
            <p:nvPr/>
          </p:nvSpPr>
          <p:spPr>
            <a:xfrm>
              <a:off x="5392818" y="2565137"/>
              <a:ext cx="484618" cy="453146"/>
            </a:xfrm>
            <a:prstGeom prst="ellipse">
              <a:avLst/>
            </a:prstGeom>
            <a:solidFill>
              <a:srgbClr val="00B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</p:txBody>
        </p:sp>
      </p:grpSp>
      <p:grpSp>
        <p:nvGrpSpPr>
          <p:cNvPr id="18" name="群組 17"/>
          <p:cNvGrpSpPr/>
          <p:nvPr/>
        </p:nvGrpSpPr>
        <p:grpSpPr>
          <a:xfrm>
            <a:off x="4704787" y="2531398"/>
            <a:ext cx="3379386" cy="1086760"/>
            <a:chOff x="3169233" y="1428372"/>
            <a:chExt cx="3848223" cy="1635547"/>
          </a:xfrm>
        </p:grpSpPr>
        <p:sp>
          <p:nvSpPr>
            <p:cNvPr id="19" name="平行四邊形 18"/>
            <p:cNvSpPr/>
            <p:nvPr/>
          </p:nvSpPr>
          <p:spPr>
            <a:xfrm>
              <a:off x="3169233" y="1428372"/>
              <a:ext cx="3848223" cy="1635547"/>
            </a:xfrm>
            <a:prstGeom prst="parallelogram">
              <a:avLst>
                <a:gd name="adj" fmla="val 43897"/>
              </a:avLst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mbria Math" panose="02040503050406030204" pitchFamily="18" charset="0"/>
              </a:endParaRPr>
            </a:p>
          </p:txBody>
        </p:sp>
        <p:sp>
          <p:nvSpPr>
            <p:cNvPr id="20" name="橢圓 19"/>
            <p:cNvSpPr/>
            <p:nvPr/>
          </p:nvSpPr>
          <p:spPr>
            <a:xfrm>
              <a:off x="5135593" y="1489213"/>
              <a:ext cx="483786" cy="432277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21" name="橢圓 20"/>
            <p:cNvSpPr/>
            <p:nvPr/>
          </p:nvSpPr>
          <p:spPr>
            <a:xfrm>
              <a:off x="4823860" y="2096785"/>
              <a:ext cx="446123" cy="39728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3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22" name="橢圓 21"/>
            <p:cNvSpPr/>
            <p:nvPr/>
          </p:nvSpPr>
          <p:spPr>
            <a:xfrm>
              <a:off x="4190806" y="1515107"/>
              <a:ext cx="418968" cy="397284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4</a:t>
              </a:r>
              <a:endParaRPr lang="zh-TW" altLang="en-US" b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23" name="橢圓 22"/>
            <p:cNvSpPr/>
            <p:nvPr/>
          </p:nvSpPr>
          <p:spPr>
            <a:xfrm>
              <a:off x="4259727" y="2532705"/>
              <a:ext cx="465267" cy="43602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5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24" name="橢圓 23"/>
            <p:cNvSpPr/>
            <p:nvPr/>
          </p:nvSpPr>
          <p:spPr>
            <a:xfrm>
              <a:off x="5392818" y="2565137"/>
              <a:ext cx="484618" cy="453146"/>
            </a:xfrm>
            <a:prstGeom prst="ellipse">
              <a:avLst/>
            </a:prstGeom>
            <a:solidFill>
              <a:srgbClr val="7030A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4714413" y="1196752"/>
            <a:ext cx="3443208" cy="1086760"/>
            <a:chOff x="3169233" y="1466094"/>
            <a:chExt cx="3848223" cy="1635547"/>
          </a:xfrm>
        </p:grpSpPr>
        <p:sp>
          <p:nvSpPr>
            <p:cNvPr id="26" name="平行四邊形 25"/>
            <p:cNvSpPr/>
            <p:nvPr/>
          </p:nvSpPr>
          <p:spPr>
            <a:xfrm>
              <a:off x="3169233" y="1466094"/>
              <a:ext cx="3848223" cy="1635547"/>
            </a:xfrm>
            <a:prstGeom prst="parallelogram">
              <a:avLst>
                <a:gd name="adj" fmla="val 43897"/>
              </a:avLst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mbria Math" panose="02040503050406030204" pitchFamily="18" charset="0"/>
              </a:endParaRPr>
            </a:p>
          </p:txBody>
        </p:sp>
        <p:sp>
          <p:nvSpPr>
            <p:cNvPr id="27" name="橢圓 26"/>
            <p:cNvSpPr/>
            <p:nvPr/>
          </p:nvSpPr>
          <p:spPr>
            <a:xfrm>
              <a:off x="5135593" y="1489213"/>
              <a:ext cx="483786" cy="432277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28" name="橢圓 27"/>
            <p:cNvSpPr/>
            <p:nvPr/>
          </p:nvSpPr>
          <p:spPr>
            <a:xfrm>
              <a:off x="4823860" y="2096785"/>
              <a:ext cx="446123" cy="39728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3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29" name="橢圓 28"/>
            <p:cNvSpPr/>
            <p:nvPr/>
          </p:nvSpPr>
          <p:spPr>
            <a:xfrm>
              <a:off x="4190806" y="1515107"/>
              <a:ext cx="418968" cy="397284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4</a:t>
              </a:r>
              <a:endParaRPr lang="zh-TW" altLang="en-US" b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30" name="橢圓 29"/>
            <p:cNvSpPr/>
            <p:nvPr/>
          </p:nvSpPr>
          <p:spPr>
            <a:xfrm>
              <a:off x="4259727" y="2532705"/>
              <a:ext cx="465267" cy="436021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5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31" name="橢圓 30"/>
            <p:cNvSpPr/>
            <p:nvPr/>
          </p:nvSpPr>
          <p:spPr>
            <a:xfrm>
              <a:off x="5392818" y="2565137"/>
              <a:ext cx="484618" cy="453146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</p:txBody>
        </p:sp>
      </p:grpSp>
      <p:sp>
        <p:nvSpPr>
          <p:cNvPr id="33" name="文字方塊 32"/>
          <p:cNvSpPr txBox="1"/>
          <p:nvPr/>
        </p:nvSpPr>
        <p:spPr>
          <a:xfrm>
            <a:off x="8003548" y="1380820"/>
            <a:ext cx="1032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>
                <a:ea typeface="Cambria Math" panose="02040503050406030204" pitchFamily="18" charset="0"/>
              </a:rPr>
              <a:t>T=1</a:t>
            </a:r>
            <a:endParaRPr lang="zh-TW" altLang="en-US" sz="2800" dirty="0"/>
          </a:p>
        </p:txBody>
      </p:sp>
      <p:sp>
        <p:nvSpPr>
          <p:cNvPr id="34" name="文字方塊 33"/>
          <p:cNvSpPr txBox="1"/>
          <p:nvPr/>
        </p:nvSpPr>
        <p:spPr>
          <a:xfrm>
            <a:off x="7989444" y="2996952"/>
            <a:ext cx="1032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>
                <a:ea typeface="Cambria Math" panose="02040503050406030204" pitchFamily="18" charset="0"/>
              </a:rPr>
              <a:t>T=t-2</a:t>
            </a:r>
            <a:endParaRPr lang="zh-TW" altLang="en-US" sz="2800" dirty="0"/>
          </a:p>
        </p:txBody>
      </p:sp>
      <p:sp>
        <p:nvSpPr>
          <p:cNvPr id="35" name="文字方塊 34"/>
          <p:cNvSpPr txBox="1"/>
          <p:nvPr/>
        </p:nvSpPr>
        <p:spPr>
          <a:xfrm>
            <a:off x="7954838" y="4437112"/>
            <a:ext cx="1032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>
                <a:ea typeface="Cambria Math" panose="02040503050406030204" pitchFamily="18" charset="0"/>
              </a:rPr>
              <a:t>T=t-1</a:t>
            </a:r>
            <a:endParaRPr lang="zh-TW" altLang="en-US" sz="2800" dirty="0"/>
          </a:p>
        </p:txBody>
      </p:sp>
      <p:sp>
        <p:nvSpPr>
          <p:cNvPr id="36" name="文字方塊 35"/>
          <p:cNvSpPr txBox="1"/>
          <p:nvPr/>
        </p:nvSpPr>
        <p:spPr>
          <a:xfrm>
            <a:off x="7920188" y="5733256"/>
            <a:ext cx="1032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dirty="0" smtClean="0">
                <a:ea typeface="Cambria Math" panose="02040503050406030204" pitchFamily="18" charset="0"/>
              </a:rPr>
              <a:t>T=t</a:t>
            </a:r>
            <a:endParaRPr lang="zh-TW" altLang="en-US" sz="2800" dirty="0"/>
          </a:p>
        </p:txBody>
      </p:sp>
      <p:sp>
        <p:nvSpPr>
          <p:cNvPr id="37" name="文字方塊 36"/>
          <p:cNvSpPr txBox="1"/>
          <p:nvPr/>
        </p:nvSpPr>
        <p:spPr>
          <a:xfrm rot="5400000">
            <a:off x="8136743" y="2236699"/>
            <a:ext cx="998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 smtClean="0"/>
              <a:t>……</a:t>
            </a:r>
            <a:endParaRPr lang="zh-TW" altLang="en-US" sz="3600" dirty="0"/>
          </a:p>
        </p:txBody>
      </p:sp>
      <p:sp>
        <p:nvSpPr>
          <p:cNvPr id="39" name="文字方塊 38"/>
          <p:cNvSpPr txBox="1"/>
          <p:nvPr/>
        </p:nvSpPr>
        <p:spPr>
          <a:xfrm>
            <a:off x="323529" y="1648970"/>
            <a:ext cx="38884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</a:rPr>
              <a:t>Probabilistic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dirty="0" smtClean="0">
                <a:solidFill>
                  <a:srgbClr val="FF0000"/>
                </a:solidFill>
              </a:rPr>
              <a:t>Graphical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dirty="0" smtClean="0">
                <a:solidFill>
                  <a:srgbClr val="FF0000"/>
                </a:solidFill>
              </a:rPr>
              <a:t>Model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dirty="0" smtClean="0">
                <a:solidFill>
                  <a:srgbClr val="FF0000"/>
                </a:solidFill>
              </a:rPr>
              <a:t>(PGM)</a:t>
            </a:r>
            <a:r>
              <a:rPr lang="zh-TW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zh-TW" sz="2400" dirty="0" smtClean="0"/>
              <a:t>assumes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each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node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in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the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graph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is</a:t>
            </a:r>
            <a:r>
              <a:rPr lang="zh-TW" altLang="en-US" sz="2400" dirty="0" smtClean="0"/>
              <a:t> </a:t>
            </a:r>
            <a:r>
              <a:rPr lang="en-US" altLang="zh-TW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a</a:t>
            </a:r>
            <a:r>
              <a:rPr lang="zh-TW" alt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zh-TW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random</a:t>
            </a:r>
            <a:r>
              <a:rPr lang="zh-TW" alt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zh-TW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variable,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while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the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link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weights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capture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the</a:t>
            </a:r>
            <a:r>
              <a:rPr lang="zh-TW" altLang="en-US" sz="2400" dirty="0" smtClean="0"/>
              <a:t> </a:t>
            </a:r>
            <a:r>
              <a:rPr lang="en-US" altLang="zh-TW" sz="2400" dirty="0" smtClean="0">
                <a:solidFill>
                  <a:srgbClr val="B3A2C7"/>
                </a:solidFill>
              </a:rPr>
              <a:t>correlation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between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random</a:t>
            </a:r>
            <a:r>
              <a:rPr lang="zh-TW" altLang="en-US" sz="2400" dirty="0" smtClean="0"/>
              <a:t> </a:t>
            </a:r>
            <a:r>
              <a:rPr lang="en-US" altLang="zh-TW" sz="2400" dirty="0" smtClean="0"/>
              <a:t>variables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54041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Connections in the Graph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501024" y="2328023"/>
            <a:ext cx="103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ea typeface="Cambria Math" panose="02040503050406030204" pitchFamily="18" charset="0"/>
              </a:rPr>
              <a:t>T=t-2</a:t>
            </a:r>
            <a:endParaRPr lang="zh-TW" altLang="en-US" sz="24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519175" y="3799746"/>
            <a:ext cx="103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ea typeface="Cambria Math" panose="02040503050406030204" pitchFamily="18" charset="0"/>
              </a:rPr>
              <a:t>T=t-1</a:t>
            </a:r>
            <a:endParaRPr lang="zh-TW" altLang="en-US" sz="24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561679" y="5026414"/>
            <a:ext cx="103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ea typeface="Cambria Math" panose="02040503050406030204" pitchFamily="18" charset="0"/>
              </a:rPr>
              <a:t>T=t</a:t>
            </a:r>
            <a:endParaRPr lang="zh-TW" altLang="en-US" sz="2400" dirty="0"/>
          </a:p>
        </p:txBody>
      </p:sp>
      <p:sp>
        <p:nvSpPr>
          <p:cNvPr id="7" name="平行四邊形 6"/>
          <p:cNvSpPr/>
          <p:nvPr/>
        </p:nvSpPr>
        <p:spPr>
          <a:xfrm>
            <a:off x="1979712" y="3415250"/>
            <a:ext cx="3441605" cy="1086760"/>
          </a:xfrm>
          <a:prstGeom prst="parallelogram">
            <a:avLst>
              <a:gd name="adj" fmla="val 43897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mbria Math" panose="02040503050406030204" pitchFamily="18" charset="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3738299" y="3430612"/>
            <a:ext cx="432667" cy="28723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3459505" y="3834321"/>
            <a:ext cx="398984" cy="26398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93342" y="3447817"/>
            <a:ext cx="374698" cy="26398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endParaRPr lang="zh-TW" altLang="en-US" b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2954980" y="4123973"/>
            <a:ext cx="416105" cy="28972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3968344" y="4145523"/>
            <a:ext cx="433411" cy="301099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zh-TW" altLang="en-US" b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p:sp>
        <p:nvSpPr>
          <p:cNvPr id="13" name="平行四邊形 12"/>
          <p:cNvSpPr/>
          <p:nvPr/>
        </p:nvSpPr>
        <p:spPr>
          <a:xfrm>
            <a:off x="2174919" y="4786819"/>
            <a:ext cx="3214091" cy="1086760"/>
          </a:xfrm>
          <a:prstGeom prst="parallelogram">
            <a:avLst>
              <a:gd name="adj" fmla="val 43897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mbria Math" panose="02040503050406030204" pitchFamily="18" charset="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3817251" y="4802181"/>
            <a:ext cx="404065" cy="28723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3556887" y="5205890"/>
            <a:ext cx="372608" cy="26398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3028151" y="4819386"/>
            <a:ext cx="349928" cy="2639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endParaRPr lang="zh-TW" altLang="en-US" b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p:sp>
        <p:nvSpPr>
          <p:cNvPr id="17" name="橢圓 16"/>
          <p:cNvSpPr/>
          <p:nvPr/>
        </p:nvSpPr>
        <p:spPr>
          <a:xfrm>
            <a:off x="3085715" y="5495542"/>
            <a:ext cx="388598" cy="28972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4032089" y="5517092"/>
            <a:ext cx="404760" cy="301099"/>
          </a:xfrm>
          <a:prstGeom prst="ellipse">
            <a:avLst/>
          </a:prstGeom>
          <a:solidFill>
            <a:srgbClr val="00B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zh-TW" altLang="en-US" b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p:sp>
        <p:nvSpPr>
          <p:cNvPr id="19" name="平行四邊形 18"/>
          <p:cNvSpPr/>
          <p:nvPr/>
        </p:nvSpPr>
        <p:spPr>
          <a:xfrm>
            <a:off x="1979712" y="1998196"/>
            <a:ext cx="3379386" cy="1086760"/>
          </a:xfrm>
          <a:prstGeom prst="parallelogram">
            <a:avLst>
              <a:gd name="adj" fmla="val 43897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mbria Math" panose="02040503050406030204" pitchFamily="18" charset="0"/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3706506" y="2038623"/>
            <a:ext cx="424845" cy="28723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3432752" y="2442332"/>
            <a:ext cx="391771" cy="26398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2876825" y="2055828"/>
            <a:ext cx="367924" cy="263980"/>
          </a:xfrm>
          <a:prstGeom prst="ellipse">
            <a:avLst/>
          </a:prstGeom>
          <a:solidFill>
            <a:schemeClr val="accent2">
              <a:lumMod val="5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endParaRPr lang="zh-TW" altLang="en-US" b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2937349" y="2731984"/>
            <a:ext cx="408583" cy="28972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24" name="橢圓 23"/>
          <p:cNvSpPr/>
          <p:nvPr/>
        </p:nvSpPr>
        <p:spPr>
          <a:xfrm>
            <a:off x="3932393" y="2753534"/>
            <a:ext cx="425576" cy="301099"/>
          </a:xfrm>
          <a:prstGeom prst="ellipse">
            <a:avLst/>
          </a:prstGeom>
          <a:solidFill>
            <a:srgbClr val="7030A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zh-TW" altLang="en-US" b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248742" y="2325855"/>
            <a:ext cx="805269" cy="3235332"/>
            <a:chOff x="5242293" y="1981702"/>
            <a:chExt cx="805269" cy="3235332"/>
          </a:xfrm>
        </p:grpSpPr>
        <p:cxnSp>
          <p:nvCxnSpPr>
            <p:cNvPr id="26" name="直線接點 25"/>
            <p:cNvCxnSpPr>
              <a:stCxn id="9" idx="7"/>
              <a:endCxn id="8" idx="4"/>
            </p:cNvCxnSpPr>
            <p:nvPr/>
          </p:nvCxnSpPr>
          <p:spPr>
            <a:xfrm flipV="1">
              <a:off x="5756256" y="3373691"/>
              <a:ext cx="154574" cy="15513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/>
            <p:cNvCxnSpPr>
              <a:stCxn id="9" idx="3"/>
              <a:endCxn id="11" idx="7"/>
            </p:cNvCxnSpPr>
            <p:nvPr/>
          </p:nvCxnSpPr>
          <p:spPr>
            <a:xfrm flipH="1">
              <a:off x="5266345" y="3715489"/>
              <a:ext cx="207787" cy="10676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/>
            <p:cNvCxnSpPr>
              <a:stCxn id="9" idx="5"/>
              <a:endCxn id="12" idx="1"/>
            </p:cNvCxnSpPr>
            <p:nvPr/>
          </p:nvCxnSpPr>
          <p:spPr>
            <a:xfrm>
              <a:off x="5756256" y="3715489"/>
              <a:ext cx="231757" cy="12997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/>
            <p:cNvCxnSpPr>
              <a:stCxn id="15" idx="7"/>
              <a:endCxn id="14" idx="4"/>
            </p:cNvCxnSpPr>
            <p:nvPr/>
          </p:nvCxnSpPr>
          <p:spPr>
            <a:xfrm flipV="1">
              <a:off x="5831125" y="4745260"/>
              <a:ext cx="144356" cy="15513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/>
            <p:cNvCxnSpPr>
              <a:stCxn id="15" idx="3"/>
              <a:endCxn id="17" idx="7"/>
            </p:cNvCxnSpPr>
            <p:nvPr/>
          </p:nvCxnSpPr>
          <p:spPr>
            <a:xfrm flipH="1">
              <a:off x="5373601" y="5087058"/>
              <a:ext cx="194050" cy="10676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/>
            <p:cNvCxnSpPr>
              <a:stCxn id="15" idx="5"/>
              <a:endCxn id="18" idx="1"/>
            </p:cNvCxnSpPr>
            <p:nvPr/>
          </p:nvCxnSpPr>
          <p:spPr>
            <a:xfrm>
              <a:off x="5831125" y="5087058"/>
              <a:ext cx="216437" cy="12997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/>
            <p:cNvCxnSpPr>
              <a:stCxn id="21" idx="7"/>
              <a:endCxn id="20" idx="4"/>
            </p:cNvCxnSpPr>
            <p:nvPr/>
          </p:nvCxnSpPr>
          <p:spPr>
            <a:xfrm flipV="1">
              <a:off x="5723346" y="1981702"/>
              <a:ext cx="151780" cy="15513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/>
            <p:cNvCxnSpPr>
              <a:stCxn id="21" idx="3"/>
              <a:endCxn id="23" idx="7"/>
            </p:cNvCxnSpPr>
            <p:nvPr/>
          </p:nvCxnSpPr>
          <p:spPr>
            <a:xfrm flipH="1">
              <a:off x="5242293" y="2323500"/>
              <a:ext cx="204030" cy="10676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/>
            <p:cNvCxnSpPr>
              <a:stCxn id="21" idx="5"/>
              <a:endCxn id="24" idx="1"/>
            </p:cNvCxnSpPr>
            <p:nvPr/>
          </p:nvCxnSpPr>
          <p:spPr>
            <a:xfrm>
              <a:off x="5723346" y="2323500"/>
              <a:ext cx="227568" cy="12997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群組 34"/>
          <p:cNvGrpSpPr/>
          <p:nvPr/>
        </p:nvGrpSpPr>
        <p:grpSpPr>
          <a:xfrm>
            <a:off x="3059832" y="2182239"/>
            <a:ext cx="1173682" cy="3485403"/>
            <a:chOff x="5016984" y="1838086"/>
            <a:chExt cx="1173682" cy="3485403"/>
          </a:xfrm>
        </p:grpSpPr>
        <p:cxnSp>
          <p:nvCxnSpPr>
            <p:cNvPr id="36" name="直線接點 35"/>
            <p:cNvCxnSpPr>
              <a:stCxn id="8" idx="2"/>
              <a:endCxn id="10" idx="6"/>
            </p:cNvCxnSpPr>
            <p:nvPr/>
          </p:nvCxnSpPr>
          <p:spPr>
            <a:xfrm flipH="1">
              <a:off x="5224237" y="3230075"/>
              <a:ext cx="470259" cy="5579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/>
            <p:cNvCxnSpPr>
              <a:stCxn id="9" idx="1"/>
              <a:endCxn id="10" idx="5"/>
            </p:cNvCxnSpPr>
            <p:nvPr/>
          </p:nvCxnSpPr>
          <p:spPr>
            <a:xfrm flipH="1" flipV="1">
              <a:off x="5169364" y="3328985"/>
              <a:ext cx="304768" cy="199842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接點 37"/>
            <p:cNvCxnSpPr>
              <a:stCxn id="14" idx="2"/>
              <a:endCxn id="16" idx="6"/>
            </p:cNvCxnSpPr>
            <p:nvPr/>
          </p:nvCxnSpPr>
          <p:spPr>
            <a:xfrm flipH="1">
              <a:off x="5334276" y="4601644"/>
              <a:ext cx="439172" cy="5579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接點 38"/>
            <p:cNvCxnSpPr>
              <a:stCxn id="15" idx="1"/>
              <a:endCxn id="16" idx="5"/>
            </p:cNvCxnSpPr>
            <p:nvPr/>
          </p:nvCxnSpPr>
          <p:spPr>
            <a:xfrm flipH="1" flipV="1">
              <a:off x="5283030" y="4700554"/>
              <a:ext cx="284621" cy="199842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/>
            <p:cNvCxnSpPr>
              <a:stCxn id="20" idx="2"/>
              <a:endCxn id="22" idx="6"/>
            </p:cNvCxnSpPr>
            <p:nvPr/>
          </p:nvCxnSpPr>
          <p:spPr>
            <a:xfrm flipH="1">
              <a:off x="5200946" y="1838086"/>
              <a:ext cx="461757" cy="5579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/>
            <p:cNvCxnSpPr>
              <a:stCxn id="21" idx="1"/>
              <a:endCxn id="22" idx="5"/>
            </p:cNvCxnSpPr>
            <p:nvPr/>
          </p:nvCxnSpPr>
          <p:spPr>
            <a:xfrm flipH="1" flipV="1">
              <a:off x="5147065" y="1936996"/>
              <a:ext cx="299258" cy="199842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/>
            <p:cNvCxnSpPr>
              <a:stCxn id="20" idx="5"/>
              <a:endCxn id="24" idx="0"/>
            </p:cNvCxnSpPr>
            <p:nvPr/>
          </p:nvCxnSpPr>
          <p:spPr>
            <a:xfrm>
              <a:off x="6025331" y="1939638"/>
              <a:ext cx="76047" cy="469743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/>
            <p:cNvCxnSpPr>
              <a:stCxn id="23" idx="6"/>
              <a:endCxn id="24" idx="2"/>
            </p:cNvCxnSpPr>
            <p:nvPr/>
          </p:nvCxnSpPr>
          <p:spPr>
            <a:xfrm>
              <a:off x="5302129" y="2532691"/>
              <a:ext cx="586461" cy="2724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/>
            <p:cNvCxnSpPr>
              <a:stCxn id="23" idx="0"/>
              <a:endCxn id="22" idx="4"/>
            </p:cNvCxnSpPr>
            <p:nvPr/>
          </p:nvCxnSpPr>
          <p:spPr>
            <a:xfrm flipH="1" flipV="1">
              <a:off x="5016984" y="1975655"/>
              <a:ext cx="80854" cy="41217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/>
            <p:cNvCxnSpPr>
              <a:stCxn id="11" idx="0"/>
              <a:endCxn id="10" idx="4"/>
            </p:cNvCxnSpPr>
            <p:nvPr/>
          </p:nvCxnSpPr>
          <p:spPr>
            <a:xfrm flipH="1" flipV="1">
              <a:off x="5036888" y="3367644"/>
              <a:ext cx="82342" cy="41217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/>
            <p:cNvCxnSpPr>
              <a:stCxn id="12" idx="0"/>
              <a:endCxn id="8" idx="5"/>
            </p:cNvCxnSpPr>
            <p:nvPr/>
          </p:nvCxnSpPr>
          <p:spPr>
            <a:xfrm flipH="1" flipV="1">
              <a:off x="6063800" y="3331627"/>
              <a:ext cx="77447" cy="469743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接點 46"/>
            <p:cNvCxnSpPr>
              <a:stCxn id="17" idx="0"/>
              <a:endCxn id="16" idx="4"/>
            </p:cNvCxnSpPr>
            <p:nvPr/>
          </p:nvCxnSpPr>
          <p:spPr>
            <a:xfrm flipH="1" flipV="1">
              <a:off x="5159312" y="4739213"/>
              <a:ext cx="76899" cy="41217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接點 47"/>
            <p:cNvCxnSpPr>
              <a:stCxn id="18" idx="0"/>
              <a:endCxn id="14" idx="5"/>
            </p:cNvCxnSpPr>
            <p:nvPr/>
          </p:nvCxnSpPr>
          <p:spPr>
            <a:xfrm flipH="1" flipV="1">
              <a:off x="6118339" y="4703196"/>
              <a:ext cx="72327" cy="469743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/>
            <p:cNvCxnSpPr>
              <a:stCxn id="11" idx="6"/>
              <a:endCxn id="12" idx="2"/>
            </p:cNvCxnSpPr>
            <p:nvPr/>
          </p:nvCxnSpPr>
          <p:spPr>
            <a:xfrm>
              <a:off x="5327282" y="3924680"/>
              <a:ext cx="597259" cy="2724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/>
            <p:cNvCxnSpPr>
              <a:stCxn id="17" idx="6"/>
              <a:endCxn id="18" idx="2"/>
            </p:cNvCxnSpPr>
            <p:nvPr/>
          </p:nvCxnSpPr>
          <p:spPr>
            <a:xfrm>
              <a:off x="5430510" y="5296249"/>
              <a:ext cx="557776" cy="2724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群組 50"/>
          <p:cNvGrpSpPr/>
          <p:nvPr/>
        </p:nvGrpSpPr>
        <p:grpSpPr>
          <a:xfrm>
            <a:off x="2899995" y="2182239"/>
            <a:ext cx="1319913" cy="3471783"/>
            <a:chOff x="4893546" y="1755991"/>
            <a:chExt cx="1319913" cy="3471783"/>
          </a:xfrm>
        </p:grpSpPr>
        <p:cxnSp>
          <p:nvCxnSpPr>
            <p:cNvPr id="52" name="弧形接點 51"/>
            <p:cNvCxnSpPr>
              <a:stCxn id="20" idx="6"/>
              <a:endCxn id="8" idx="6"/>
            </p:cNvCxnSpPr>
            <p:nvPr/>
          </p:nvCxnSpPr>
          <p:spPr>
            <a:xfrm>
              <a:off x="6087548" y="1755991"/>
              <a:ext cx="39615" cy="1391989"/>
            </a:xfrm>
            <a:prstGeom prst="curvedConnector3">
              <a:avLst>
                <a:gd name="adj1" fmla="val 677054"/>
              </a:avLst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弧形接點 52"/>
            <p:cNvCxnSpPr/>
            <p:nvPr/>
          </p:nvCxnSpPr>
          <p:spPr>
            <a:xfrm>
              <a:off x="6173844" y="3160793"/>
              <a:ext cx="39615" cy="1391989"/>
            </a:xfrm>
            <a:prstGeom prst="curvedConnector3">
              <a:avLst>
                <a:gd name="adj1" fmla="val 677054"/>
              </a:avLst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弧形接點 53"/>
            <p:cNvCxnSpPr/>
            <p:nvPr/>
          </p:nvCxnSpPr>
          <p:spPr>
            <a:xfrm>
              <a:off x="4931973" y="2440020"/>
              <a:ext cx="39615" cy="1391989"/>
            </a:xfrm>
            <a:prstGeom prst="curvedConnector3">
              <a:avLst>
                <a:gd name="adj1" fmla="val -879046"/>
              </a:avLst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弧形接點 54"/>
            <p:cNvCxnSpPr/>
            <p:nvPr/>
          </p:nvCxnSpPr>
          <p:spPr>
            <a:xfrm>
              <a:off x="5033162" y="3835785"/>
              <a:ext cx="39615" cy="1391989"/>
            </a:xfrm>
            <a:prstGeom prst="curvedConnector3">
              <a:avLst>
                <a:gd name="adj1" fmla="val -879046"/>
              </a:avLst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接點 55"/>
            <p:cNvCxnSpPr>
              <a:stCxn id="21" idx="4"/>
              <a:endCxn id="9" idx="0"/>
            </p:cNvCxnSpPr>
            <p:nvPr/>
          </p:nvCxnSpPr>
          <p:spPr>
            <a:xfrm>
              <a:off x="5584835" y="2280064"/>
              <a:ext cx="30359" cy="1128009"/>
            </a:xfrm>
            <a:prstGeom prst="line">
              <a:avLst/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弧形接點 56"/>
            <p:cNvCxnSpPr>
              <a:stCxn id="23" idx="2"/>
              <a:endCxn id="17" idx="2"/>
            </p:cNvCxnSpPr>
            <p:nvPr/>
          </p:nvCxnSpPr>
          <p:spPr>
            <a:xfrm rot="10800000" flipH="1" flipV="1">
              <a:off x="4893546" y="2450596"/>
              <a:ext cx="148366" cy="2763558"/>
            </a:xfrm>
            <a:prstGeom prst="curvedConnector3">
              <a:avLst>
                <a:gd name="adj1" fmla="val -154078"/>
              </a:avLst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弧形接點 57"/>
            <p:cNvCxnSpPr>
              <a:stCxn id="20" idx="6"/>
              <a:endCxn id="14" idx="6"/>
            </p:cNvCxnSpPr>
            <p:nvPr/>
          </p:nvCxnSpPr>
          <p:spPr>
            <a:xfrm>
              <a:off x="6087548" y="1755991"/>
              <a:ext cx="89965" cy="2763558"/>
            </a:xfrm>
            <a:prstGeom prst="curvedConnector3">
              <a:avLst>
                <a:gd name="adj1" fmla="val 354099"/>
              </a:avLst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接點 58"/>
            <p:cNvCxnSpPr>
              <a:stCxn id="9" idx="4"/>
              <a:endCxn id="15" idx="0"/>
            </p:cNvCxnSpPr>
            <p:nvPr/>
          </p:nvCxnSpPr>
          <p:spPr>
            <a:xfrm>
              <a:off x="5615194" y="3672053"/>
              <a:ext cx="84194" cy="1107589"/>
            </a:xfrm>
            <a:prstGeom prst="line">
              <a:avLst/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弧形接點 59"/>
            <p:cNvCxnSpPr>
              <a:stCxn id="21" idx="2"/>
              <a:endCxn id="15" idx="2"/>
            </p:cNvCxnSpPr>
            <p:nvPr/>
          </p:nvCxnSpPr>
          <p:spPr>
            <a:xfrm rot="10800000" flipH="1" flipV="1">
              <a:off x="5388948" y="2148074"/>
              <a:ext cx="124135" cy="2763558"/>
            </a:xfrm>
            <a:prstGeom prst="curvedConnector3">
              <a:avLst>
                <a:gd name="adj1" fmla="val -184154"/>
              </a:avLst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文字方塊 60"/>
          <p:cNvSpPr txBox="1"/>
          <p:nvPr/>
        </p:nvSpPr>
        <p:spPr>
          <a:xfrm>
            <a:off x="5297508" y="2115853"/>
            <a:ext cx="3485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ea typeface="Cambria Math" panose="02040503050406030204" pitchFamily="18" charset="0"/>
              </a:rPr>
              <a:t>Connect unlabeled nodes to </a:t>
            </a:r>
            <a:r>
              <a:rPr lang="en-US" altLang="zh-TW" sz="2400" dirty="0" smtClean="0">
                <a:solidFill>
                  <a:srgbClr val="FF0000"/>
                </a:solidFill>
                <a:ea typeface="Cambria Math" panose="02040503050406030204" pitchFamily="18" charset="0"/>
              </a:rPr>
              <a:t>geo-close</a:t>
            </a:r>
            <a:r>
              <a:rPr lang="en-US" altLang="zh-TW" sz="2400" dirty="0" smtClean="0">
                <a:ea typeface="Cambria Math" panose="02040503050406030204" pitchFamily="18" charset="0"/>
              </a:rPr>
              <a:t> neighbors</a:t>
            </a:r>
            <a:endParaRPr lang="zh-TW" altLang="en-US" sz="2400" dirty="0"/>
          </a:p>
        </p:txBody>
      </p:sp>
      <p:sp>
        <p:nvSpPr>
          <p:cNvPr id="62" name="文字方塊 61"/>
          <p:cNvSpPr txBox="1"/>
          <p:nvPr/>
        </p:nvSpPr>
        <p:spPr>
          <a:xfrm>
            <a:off x="5247279" y="3590416"/>
            <a:ext cx="3531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ea typeface="Cambria Math" panose="02040503050406030204" pitchFamily="18" charset="0"/>
              </a:rPr>
              <a:t>Connect unlabeled nodes to </a:t>
            </a:r>
            <a:r>
              <a:rPr lang="en-US" altLang="zh-TW" sz="2400" dirty="0" smtClean="0">
                <a:solidFill>
                  <a:srgbClr val="FF0000"/>
                </a:solidFill>
                <a:ea typeface="Cambria Math" panose="02040503050406030204" pitchFamily="18" charset="0"/>
              </a:rPr>
              <a:t>all labeled </a:t>
            </a:r>
            <a:r>
              <a:rPr lang="en-US" altLang="zh-TW" sz="2400" dirty="0" smtClean="0">
                <a:ea typeface="Cambria Math" panose="02040503050406030204" pitchFamily="18" charset="0"/>
              </a:rPr>
              <a:t>nodes</a:t>
            </a:r>
            <a:endParaRPr lang="zh-TW" altLang="en-US" sz="2400" dirty="0"/>
          </a:p>
        </p:txBody>
      </p:sp>
      <p:sp>
        <p:nvSpPr>
          <p:cNvPr id="63" name="文字方塊 62"/>
          <p:cNvSpPr txBox="1"/>
          <p:nvPr/>
        </p:nvSpPr>
        <p:spPr>
          <a:xfrm>
            <a:off x="5252375" y="4820959"/>
            <a:ext cx="3461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ea typeface="Cambria Math" panose="02040503050406030204" pitchFamily="18" charset="0"/>
              </a:rPr>
              <a:t>Connect unlabeled nodes to their corresponding </a:t>
            </a:r>
            <a:r>
              <a:rPr lang="en-US" altLang="zh-TW" sz="2400" dirty="0" smtClean="0">
                <a:solidFill>
                  <a:srgbClr val="FF0000"/>
                </a:solidFill>
                <a:ea typeface="Cambria Math" panose="02040503050406030204" pitchFamily="18" charset="0"/>
              </a:rPr>
              <a:t>historical</a:t>
            </a:r>
            <a:r>
              <a:rPr lang="en-US" altLang="zh-TW" sz="2400" dirty="0" smtClean="0">
                <a:ea typeface="Cambria Math" panose="02040503050406030204" pitchFamily="18" charset="0"/>
              </a:rPr>
              <a:t> nodes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02592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圓角矩形 73"/>
          <p:cNvSpPr/>
          <p:nvPr/>
        </p:nvSpPr>
        <p:spPr>
          <a:xfrm>
            <a:off x="5504906" y="4581128"/>
            <a:ext cx="3639094" cy="1717836"/>
          </a:xfrm>
          <a:prstGeom prst="roundRect">
            <a:avLst>
              <a:gd name="adj" fmla="val 9255"/>
            </a:avLst>
          </a:pr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Weights in the Graph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501024" y="2328023"/>
            <a:ext cx="103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ea typeface="Cambria Math" panose="02040503050406030204" pitchFamily="18" charset="0"/>
              </a:rPr>
              <a:t>T=t-2</a:t>
            </a:r>
            <a:endParaRPr lang="zh-TW" altLang="en-US" sz="24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519175" y="3799746"/>
            <a:ext cx="103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ea typeface="Cambria Math" panose="02040503050406030204" pitchFamily="18" charset="0"/>
              </a:rPr>
              <a:t>T=t-1</a:t>
            </a:r>
            <a:endParaRPr lang="zh-TW" altLang="en-US" sz="24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561679" y="5026414"/>
            <a:ext cx="1032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dirty="0" smtClean="0">
                <a:ea typeface="Cambria Math" panose="02040503050406030204" pitchFamily="18" charset="0"/>
              </a:rPr>
              <a:t>T=t</a:t>
            </a:r>
            <a:endParaRPr lang="zh-TW" altLang="en-US" sz="2400" dirty="0"/>
          </a:p>
        </p:txBody>
      </p:sp>
      <p:sp>
        <p:nvSpPr>
          <p:cNvPr id="7" name="平行四邊形 6"/>
          <p:cNvSpPr/>
          <p:nvPr/>
        </p:nvSpPr>
        <p:spPr>
          <a:xfrm>
            <a:off x="1979712" y="3415250"/>
            <a:ext cx="3441605" cy="1086760"/>
          </a:xfrm>
          <a:prstGeom prst="parallelogram">
            <a:avLst>
              <a:gd name="adj" fmla="val 43897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mbria Math" panose="02040503050406030204" pitchFamily="18" charset="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3738299" y="3430612"/>
            <a:ext cx="432667" cy="28723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3459505" y="3834321"/>
            <a:ext cx="398984" cy="26398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93342" y="3447817"/>
            <a:ext cx="374698" cy="26398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endParaRPr lang="zh-TW" altLang="en-US" b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2954980" y="4123973"/>
            <a:ext cx="416105" cy="28972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3968344" y="4145523"/>
            <a:ext cx="433411" cy="301099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zh-TW" altLang="en-US" b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p:sp>
        <p:nvSpPr>
          <p:cNvPr id="13" name="平行四邊形 12"/>
          <p:cNvSpPr/>
          <p:nvPr/>
        </p:nvSpPr>
        <p:spPr>
          <a:xfrm>
            <a:off x="2174919" y="4786819"/>
            <a:ext cx="3214091" cy="1086760"/>
          </a:xfrm>
          <a:prstGeom prst="parallelogram">
            <a:avLst>
              <a:gd name="adj" fmla="val 43897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mbria Math" panose="02040503050406030204" pitchFamily="18" charset="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3817251" y="4802181"/>
            <a:ext cx="404065" cy="28723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3556887" y="5205890"/>
            <a:ext cx="372608" cy="26398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3028151" y="4819386"/>
            <a:ext cx="349928" cy="26398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endParaRPr lang="zh-TW" altLang="en-US" b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p:sp>
        <p:nvSpPr>
          <p:cNvPr id="17" name="橢圓 16"/>
          <p:cNvSpPr/>
          <p:nvPr/>
        </p:nvSpPr>
        <p:spPr>
          <a:xfrm>
            <a:off x="3085715" y="5495542"/>
            <a:ext cx="388598" cy="28972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4032089" y="5517092"/>
            <a:ext cx="404760" cy="301099"/>
          </a:xfrm>
          <a:prstGeom prst="ellipse">
            <a:avLst/>
          </a:prstGeom>
          <a:solidFill>
            <a:srgbClr val="00B05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zh-TW" altLang="en-US" b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p:sp>
        <p:nvSpPr>
          <p:cNvPr id="19" name="平行四邊形 18"/>
          <p:cNvSpPr/>
          <p:nvPr/>
        </p:nvSpPr>
        <p:spPr>
          <a:xfrm>
            <a:off x="1979712" y="1998196"/>
            <a:ext cx="3379386" cy="1086760"/>
          </a:xfrm>
          <a:prstGeom prst="parallelogram">
            <a:avLst>
              <a:gd name="adj" fmla="val 43897"/>
            </a:avLst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Cambria Math" panose="02040503050406030204" pitchFamily="18" charset="0"/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3706506" y="2038623"/>
            <a:ext cx="424845" cy="28723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3432752" y="2442332"/>
            <a:ext cx="391771" cy="26398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2876825" y="2055828"/>
            <a:ext cx="367924" cy="263980"/>
          </a:xfrm>
          <a:prstGeom prst="ellipse">
            <a:avLst/>
          </a:prstGeom>
          <a:solidFill>
            <a:schemeClr val="accent2">
              <a:lumMod val="5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endParaRPr lang="zh-TW" altLang="en-US" b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2937349" y="2731984"/>
            <a:ext cx="408583" cy="28972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endParaRPr lang="zh-TW" altLang="en-US" b="1" dirty="0">
              <a:solidFill>
                <a:schemeClr val="tx1"/>
              </a:solidFill>
              <a:latin typeface="Cambria Math" panose="02040503050406030204" pitchFamily="18" charset="0"/>
            </a:endParaRPr>
          </a:p>
        </p:txBody>
      </p:sp>
      <p:sp>
        <p:nvSpPr>
          <p:cNvPr id="24" name="橢圓 23"/>
          <p:cNvSpPr/>
          <p:nvPr/>
        </p:nvSpPr>
        <p:spPr>
          <a:xfrm>
            <a:off x="3932393" y="2753534"/>
            <a:ext cx="425576" cy="301099"/>
          </a:xfrm>
          <a:prstGeom prst="ellipse">
            <a:avLst/>
          </a:prstGeom>
          <a:solidFill>
            <a:srgbClr val="7030A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zh-TW" altLang="en-US" b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248742" y="2325855"/>
            <a:ext cx="805269" cy="3235332"/>
            <a:chOff x="5242293" y="1981702"/>
            <a:chExt cx="805269" cy="3235332"/>
          </a:xfrm>
        </p:grpSpPr>
        <p:cxnSp>
          <p:nvCxnSpPr>
            <p:cNvPr id="26" name="直線接點 25"/>
            <p:cNvCxnSpPr>
              <a:stCxn id="9" idx="7"/>
              <a:endCxn id="8" idx="4"/>
            </p:cNvCxnSpPr>
            <p:nvPr/>
          </p:nvCxnSpPr>
          <p:spPr>
            <a:xfrm flipV="1">
              <a:off x="5756256" y="3373691"/>
              <a:ext cx="154574" cy="15513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/>
            <p:cNvCxnSpPr>
              <a:stCxn id="9" idx="3"/>
              <a:endCxn id="11" idx="7"/>
            </p:cNvCxnSpPr>
            <p:nvPr/>
          </p:nvCxnSpPr>
          <p:spPr>
            <a:xfrm flipH="1">
              <a:off x="5266345" y="3715489"/>
              <a:ext cx="207787" cy="10676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/>
            <p:cNvCxnSpPr>
              <a:stCxn id="9" idx="5"/>
              <a:endCxn id="12" idx="1"/>
            </p:cNvCxnSpPr>
            <p:nvPr/>
          </p:nvCxnSpPr>
          <p:spPr>
            <a:xfrm>
              <a:off x="5756256" y="3715489"/>
              <a:ext cx="231757" cy="12997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/>
            <p:cNvCxnSpPr>
              <a:stCxn id="15" idx="7"/>
              <a:endCxn id="14" idx="4"/>
            </p:cNvCxnSpPr>
            <p:nvPr/>
          </p:nvCxnSpPr>
          <p:spPr>
            <a:xfrm flipV="1">
              <a:off x="5831125" y="4745260"/>
              <a:ext cx="144356" cy="15513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/>
            <p:cNvCxnSpPr>
              <a:stCxn id="15" idx="3"/>
              <a:endCxn id="17" idx="7"/>
            </p:cNvCxnSpPr>
            <p:nvPr/>
          </p:nvCxnSpPr>
          <p:spPr>
            <a:xfrm flipH="1">
              <a:off x="5373601" y="5087058"/>
              <a:ext cx="194050" cy="10676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/>
            <p:cNvCxnSpPr>
              <a:stCxn id="15" idx="5"/>
              <a:endCxn id="18" idx="1"/>
            </p:cNvCxnSpPr>
            <p:nvPr/>
          </p:nvCxnSpPr>
          <p:spPr>
            <a:xfrm>
              <a:off x="5831125" y="5087058"/>
              <a:ext cx="216437" cy="12997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/>
            <p:cNvCxnSpPr>
              <a:stCxn id="21" idx="7"/>
              <a:endCxn id="20" idx="4"/>
            </p:cNvCxnSpPr>
            <p:nvPr/>
          </p:nvCxnSpPr>
          <p:spPr>
            <a:xfrm flipV="1">
              <a:off x="5723346" y="1981702"/>
              <a:ext cx="151780" cy="15513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/>
            <p:cNvCxnSpPr>
              <a:stCxn id="21" idx="3"/>
              <a:endCxn id="23" idx="7"/>
            </p:cNvCxnSpPr>
            <p:nvPr/>
          </p:nvCxnSpPr>
          <p:spPr>
            <a:xfrm flipH="1">
              <a:off x="5242293" y="2323500"/>
              <a:ext cx="204030" cy="10676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/>
            <p:cNvCxnSpPr>
              <a:stCxn id="21" idx="5"/>
              <a:endCxn id="24" idx="1"/>
            </p:cNvCxnSpPr>
            <p:nvPr/>
          </p:nvCxnSpPr>
          <p:spPr>
            <a:xfrm>
              <a:off x="5723346" y="2323500"/>
              <a:ext cx="227568" cy="12997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群組 34"/>
          <p:cNvGrpSpPr/>
          <p:nvPr/>
        </p:nvGrpSpPr>
        <p:grpSpPr>
          <a:xfrm>
            <a:off x="3059832" y="2182239"/>
            <a:ext cx="1173682" cy="3485403"/>
            <a:chOff x="5016984" y="1838086"/>
            <a:chExt cx="1173682" cy="3485403"/>
          </a:xfrm>
        </p:grpSpPr>
        <p:cxnSp>
          <p:nvCxnSpPr>
            <p:cNvPr id="36" name="直線接點 35"/>
            <p:cNvCxnSpPr>
              <a:stCxn id="8" idx="2"/>
              <a:endCxn id="10" idx="6"/>
            </p:cNvCxnSpPr>
            <p:nvPr/>
          </p:nvCxnSpPr>
          <p:spPr>
            <a:xfrm flipH="1">
              <a:off x="5224237" y="3230075"/>
              <a:ext cx="470259" cy="5579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/>
            <p:cNvCxnSpPr>
              <a:stCxn id="9" idx="1"/>
              <a:endCxn id="10" idx="5"/>
            </p:cNvCxnSpPr>
            <p:nvPr/>
          </p:nvCxnSpPr>
          <p:spPr>
            <a:xfrm flipH="1" flipV="1">
              <a:off x="5169364" y="3328985"/>
              <a:ext cx="304768" cy="199842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接點 37"/>
            <p:cNvCxnSpPr>
              <a:stCxn id="14" idx="2"/>
              <a:endCxn id="16" idx="6"/>
            </p:cNvCxnSpPr>
            <p:nvPr/>
          </p:nvCxnSpPr>
          <p:spPr>
            <a:xfrm flipH="1">
              <a:off x="5334276" y="4601644"/>
              <a:ext cx="439172" cy="5579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接點 38"/>
            <p:cNvCxnSpPr>
              <a:stCxn id="15" idx="1"/>
              <a:endCxn id="16" idx="5"/>
            </p:cNvCxnSpPr>
            <p:nvPr/>
          </p:nvCxnSpPr>
          <p:spPr>
            <a:xfrm flipH="1" flipV="1">
              <a:off x="5283030" y="4700554"/>
              <a:ext cx="284621" cy="199842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/>
            <p:cNvCxnSpPr>
              <a:stCxn id="20" idx="2"/>
              <a:endCxn id="22" idx="6"/>
            </p:cNvCxnSpPr>
            <p:nvPr/>
          </p:nvCxnSpPr>
          <p:spPr>
            <a:xfrm flipH="1">
              <a:off x="5200946" y="1838086"/>
              <a:ext cx="461757" cy="5579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/>
            <p:cNvCxnSpPr>
              <a:stCxn id="21" idx="1"/>
              <a:endCxn id="22" idx="5"/>
            </p:cNvCxnSpPr>
            <p:nvPr/>
          </p:nvCxnSpPr>
          <p:spPr>
            <a:xfrm flipH="1" flipV="1">
              <a:off x="5147065" y="1936996"/>
              <a:ext cx="299258" cy="199842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接點 41"/>
            <p:cNvCxnSpPr>
              <a:stCxn id="20" idx="5"/>
              <a:endCxn id="24" idx="0"/>
            </p:cNvCxnSpPr>
            <p:nvPr/>
          </p:nvCxnSpPr>
          <p:spPr>
            <a:xfrm>
              <a:off x="6025331" y="1939638"/>
              <a:ext cx="76047" cy="469743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接點 42"/>
            <p:cNvCxnSpPr>
              <a:stCxn id="23" idx="6"/>
              <a:endCxn id="24" idx="2"/>
            </p:cNvCxnSpPr>
            <p:nvPr/>
          </p:nvCxnSpPr>
          <p:spPr>
            <a:xfrm>
              <a:off x="5302129" y="2532691"/>
              <a:ext cx="586461" cy="2724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/>
            <p:cNvCxnSpPr>
              <a:stCxn id="23" idx="0"/>
              <a:endCxn id="22" idx="4"/>
            </p:cNvCxnSpPr>
            <p:nvPr/>
          </p:nvCxnSpPr>
          <p:spPr>
            <a:xfrm flipH="1" flipV="1">
              <a:off x="5016984" y="1975655"/>
              <a:ext cx="80854" cy="41217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/>
            <p:cNvCxnSpPr>
              <a:stCxn id="11" idx="0"/>
              <a:endCxn id="10" idx="4"/>
            </p:cNvCxnSpPr>
            <p:nvPr/>
          </p:nvCxnSpPr>
          <p:spPr>
            <a:xfrm flipH="1" flipV="1">
              <a:off x="5036888" y="3367644"/>
              <a:ext cx="82342" cy="41217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/>
            <p:cNvCxnSpPr>
              <a:stCxn id="12" idx="0"/>
              <a:endCxn id="8" idx="5"/>
            </p:cNvCxnSpPr>
            <p:nvPr/>
          </p:nvCxnSpPr>
          <p:spPr>
            <a:xfrm flipH="1" flipV="1">
              <a:off x="6063800" y="3331627"/>
              <a:ext cx="77447" cy="469743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接點 46"/>
            <p:cNvCxnSpPr>
              <a:stCxn id="17" idx="0"/>
              <a:endCxn id="16" idx="4"/>
            </p:cNvCxnSpPr>
            <p:nvPr/>
          </p:nvCxnSpPr>
          <p:spPr>
            <a:xfrm flipH="1" flipV="1">
              <a:off x="5159312" y="4739213"/>
              <a:ext cx="76899" cy="412176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接點 47"/>
            <p:cNvCxnSpPr>
              <a:stCxn id="18" idx="0"/>
              <a:endCxn id="14" idx="5"/>
            </p:cNvCxnSpPr>
            <p:nvPr/>
          </p:nvCxnSpPr>
          <p:spPr>
            <a:xfrm flipH="1" flipV="1">
              <a:off x="6118339" y="4703196"/>
              <a:ext cx="72327" cy="469743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/>
            <p:cNvCxnSpPr>
              <a:stCxn id="11" idx="6"/>
              <a:endCxn id="12" idx="2"/>
            </p:cNvCxnSpPr>
            <p:nvPr/>
          </p:nvCxnSpPr>
          <p:spPr>
            <a:xfrm>
              <a:off x="5327282" y="3924680"/>
              <a:ext cx="597259" cy="2724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/>
            <p:cNvCxnSpPr>
              <a:stCxn id="17" idx="6"/>
              <a:endCxn id="18" idx="2"/>
            </p:cNvCxnSpPr>
            <p:nvPr/>
          </p:nvCxnSpPr>
          <p:spPr>
            <a:xfrm>
              <a:off x="5430510" y="5296249"/>
              <a:ext cx="557776" cy="2724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群組 50"/>
          <p:cNvGrpSpPr/>
          <p:nvPr/>
        </p:nvGrpSpPr>
        <p:grpSpPr>
          <a:xfrm>
            <a:off x="2899995" y="2182239"/>
            <a:ext cx="1319913" cy="3471783"/>
            <a:chOff x="4893546" y="1755991"/>
            <a:chExt cx="1319913" cy="3471783"/>
          </a:xfrm>
        </p:grpSpPr>
        <p:cxnSp>
          <p:nvCxnSpPr>
            <p:cNvPr id="52" name="弧形接點 51"/>
            <p:cNvCxnSpPr>
              <a:stCxn id="20" idx="6"/>
              <a:endCxn id="8" idx="6"/>
            </p:cNvCxnSpPr>
            <p:nvPr/>
          </p:nvCxnSpPr>
          <p:spPr>
            <a:xfrm>
              <a:off x="6087548" y="1755991"/>
              <a:ext cx="39615" cy="1391989"/>
            </a:xfrm>
            <a:prstGeom prst="curvedConnector3">
              <a:avLst>
                <a:gd name="adj1" fmla="val 677054"/>
              </a:avLst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弧形接點 52"/>
            <p:cNvCxnSpPr/>
            <p:nvPr/>
          </p:nvCxnSpPr>
          <p:spPr>
            <a:xfrm>
              <a:off x="6173844" y="3160793"/>
              <a:ext cx="39615" cy="1391989"/>
            </a:xfrm>
            <a:prstGeom prst="curvedConnector3">
              <a:avLst>
                <a:gd name="adj1" fmla="val 677054"/>
              </a:avLst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弧形接點 53"/>
            <p:cNvCxnSpPr/>
            <p:nvPr/>
          </p:nvCxnSpPr>
          <p:spPr>
            <a:xfrm>
              <a:off x="4931973" y="2440020"/>
              <a:ext cx="39615" cy="1391989"/>
            </a:xfrm>
            <a:prstGeom prst="curvedConnector3">
              <a:avLst>
                <a:gd name="adj1" fmla="val -879046"/>
              </a:avLst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弧形接點 54"/>
            <p:cNvCxnSpPr/>
            <p:nvPr/>
          </p:nvCxnSpPr>
          <p:spPr>
            <a:xfrm>
              <a:off x="5033162" y="3835785"/>
              <a:ext cx="39615" cy="1391989"/>
            </a:xfrm>
            <a:prstGeom prst="curvedConnector3">
              <a:avLst>
                <a:gd name="adj1" fmla="val -879046"/>
              </a:avLst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接點 55"/>
            <p:cNvCxnSpPr>
              <a:stCxn id="21" idx="4"/>
              <a:endCxn id="9" idx="0"/>
            </p:cNvCxnSpPr>
            <p:nvPr/>
          </p:nvCxnSpPr>
          <p:spPr>
            <a:xfrm>
              <a:off x="5584835" y="2280064"/>
              <a:ext cx="30359" cy="1128009"/>
            </a:xfrm>
            <a:prstGeom prst="line">
              <a:avLst/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弧形接點 56"/>
            <p:cNvCxnSpPr>
              <a:stCxn id="23" idx="2"/>
              <a:endCxn id="17" idx="2"/>
            </p:cNvCxnSpPr>
            <p:nvPr/>
          </p:nvCxnSpPr>
          <p:spPr>
            <a:xfrm rot="10800000" flipH="1" flipV="1">
              <a:off x="4893546" y="2450596"/>
              <a:ext cx="148366" cy="2763558"/>
            </a:xfrm>
            <a:prstGeom prst="curvedConnector3">
              <a:avLst>
                <a:gd name="adj1" fmla="val -154078"/>
              </a:avLst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弧形接點 57"/>
            <p:cNvCxnSpPr>
              <a:stCxn id="20" idx="6"/>
              <a:endCxn id="14" idx="6"/>
            </p:cNvCxnSpPr>
            <p:nvPr/>
          </p:nvCxnSpPr>
          <p:spPr>
            <a:xfrm>
              <a:off x="6087548" y="1755991"/>
              <a:ext cx="89965" cy="2763558"/>
            </a:xfrm>
            <a:prstGeom prst="curvedConnector3">
              <a:avLst>
                <a:gd name="adj1" fmla="val 354099"/>
              </a:avLst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接點 58"/>
            <p:cNvCxnSpPr>
              <a:stCxn id="9" idx="4"/>
              <a:endCxn id="15" idx="0"/>
            </p:cNvCxnSpPr>
            <p:nvPr/>
          </p:nvCxnSpPr>
          <p:spPr>
            <a:xfrm>
              <a:off x="5615194" y="3672053"/>
              <a:ext cx="84194" cy="1107589"/>
            </a:xfrm>
            <a:prstGeom prst="line">
              <a:avLst/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弧形接點 59"/>
            <p:cNvCxnSpPr>
              <a:stCxn id="21" idx="2"/>
              <a:endCxn id="15" idx="2"/>
            </p:cNvCxnSpPr>
            <p:nvPr/>
          </p:nvCxnSpPr>
          <p:spPr>
            <a:xfrm rot="10800000" flipH="1" flipV="1">
              <a:off x="5388948" y="2148074"/>
              <a:ext cx="124135" cy="2763558"/>
            </a:xfrm>
            <a:prstGeom prst="curvedConnector3">
              <a:avLst>
                <a:gd name="adj1" fmla="val -184154"/>
              </a:avLst>
            </a:prstGeom>
            <a:ln w="158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文字方塊 60"/>
          <p:cNvSpPr txBox="1"/>
          <p:nvPr/>
        </p:nvSpPr>
        <p:spPr>
          <a:xfrm>
            <a:off x="5934575" y="1370085"/>
            <a:ext cx="3209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en-US" altLang="zh-TW" sz="2000" baseline="30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 ,t-1</a:t>
            </a:r>
            <a:r>
              <a:rPr lang="en-US" altLang="zh-TW" sz="20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11</a:t>
            </a:r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altLang="zh-TW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en-US" altLang="zh-TW" sz="2000" baseline="30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 ,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t-2</a:t>
            </a:r>
            <a:r>
              <a:rPr lang="en-US" altLang="zh-TW" sz="20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11</a:t>
            </a:r>
            <a:r>
              <a:rPr lang="en-US" altLang="zh-TW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t-1 </a:t>
            </a:r>
            <a:r>
              <a:rPr lang="en-US" altLang="zh-TW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,t-2</a:t>
            </a:r>
            <a:r>
              <a:rPr lang="en-US" altLang="zh-TW" sz="20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11</a:t>
            </a:r>
            <a:endParaRPr lang="zh-TW" altLang="en-US" sz="2000" dirty="0">
              <a:latin typeface="Cambria Math" panose="02040503050406030204" pitchFamily="18" charset="0"/>
            </a:endParaRPr>
          </a:p>
          <a:p>
            <a:pPr algn="ctr"/>
            <a:r>
              <a:rPr lang="en-US" altLang="zh-TW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en-US" altLang="zh-TW" sz="2000" baseline="30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 ,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t-1</a:t>
            </a:r>
            <a:r>
              <a:rPr lang="en-US" altLang="zh-TW" sz="20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altLang="zh-TW" sz="20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altLang="zh-TW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en-US" altLang="zh-TW" sz="2000" baseline="30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 ,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t-2</a:t>
            </a:r>
            <a:r>
              <a:rPr lang="en-US" altLang="zh-TW" sz="20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altLang="zh-TW" sz="20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w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t-1 </a:t>
            </a:r>
            <a:r>
              <a:rPr lang="en-US" altLang="zh-TW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t-2</a:t>
            </a:r>
            <a:r>
              <a:rPr lang="en-US" altLang="zh-TW" sz="20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en-US" altLang="zh-TW" sz="200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zh-TW" altLang="en-US" sz="2000" dirty="0">
              <a:latin typeface="Cambria Math" panose="02040503050406030204" pitchFamily="18" charset="0"/>
            </a:endParaRPr>
          </a:p>
          <a:p>
            <a:pPr algn="ctr"/>
            <a:r>
              <a:rPr lang="en-US" altLang="zh-TW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en-US" altLang="zh-TW" sz="2000" baseline="30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 ,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12</a:t>
            </a:r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altLang="zh-TW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en-US" altLang="zh-TW" sz="2000" baseline="30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 ,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13</a:t>
            </a:r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altLang="zh-TW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en-US" altLang="zh-TW" sz="2000" baseline="30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 ,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14</a:t>
            </a:r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altLang="zh-TW" sz="2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en-US" altLang="zh-TW" sz="2000" baseline="30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TW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23</a:t>
            </a:r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altLang="zh-TW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en-US" altLang="zh-TW" sz="2000" baseline="30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 ,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25</a:t>
            </a:r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altLang="zh-TW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en-US" altLang="zh-TW" sz="2000" baseline="30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 ,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34</a:t>
            </a:r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US" altLang="zh-TW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w</a:t>
            </a:r>
            <a:r>
              <a:rPr lang="en-US" altLang="zh-TW" sz="2000" baseline="30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 ,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35</a:t>
            </a:r>
            <a:r>
              <a:rPr lang="en-US" altLang="zh-TW" sz="2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,w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 </a:t>
            </a:r>
            <a:r>
              <a:rPr lang="en-US" altLang="zh-TW" sz="20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,</a:t>
            </a:r>
            <a:r>
              <a:rPr lang="en-US" altLang="zh-TW" sz="2000" baseline="30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t</a:t>
            </a:r>
            <a:r>
              <a:rPr lang="en-US" altLang="zh-TW" sz="20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45</a:t>
            </a:r>
          </a:p>
        </p:txBody>
      </p:sp>
      <p:sp>
        <p:nvSpPr>
          <p:cNvPr id="62" name="向左箭號 61"/>
          <p:cNvSpPr/>
          <p:nvPr/>
        </p:nvSpPr>
        <p:spPr>
          <a:xfrm rot="19663282">
            <a:off x="5051972" y="2732878"/>
            <a:ext cx="907561" cy="512179"/>
          </a:xfrm>
          <a:prstGeom prst="leftArrow">
            <a:avLst>
              <a:gd name="adj1" fmla="val 50000"/>
              <a:gd name="adj2" fmla="val 6683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3" name="向左箭號 62"/>
          <p:cNvSpPr/>
          <p:nvPr/>
        </p:nvSpPr>
        <p:spPr>
          <a:xfrm rot="5400000">
            <a:off x="6794203" y="2985927"/>
            <a:ext cx="1034347" cy="582211"/>
          </a:xfrm>
          <a:prstGeom prst="leftArrow">
            <a:avLst>
              <a:gd name="adj1" fmla="val 50000"/>
              <a:gd name="adj2" fmla="val 6088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7" name="Picture 11" descr="C:\Users\yuzheng\AppData\Local\Microsoft\Windows\Temporary Internet Files\Content.IE5\M511QNQ7\MP900400948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63" b="34441"/>
          <a:stretch/>
        </p:blipFill>
        <p:spPr bwMode="auto">
          <a:xfrm>
            <a:off x="6822281" y="4793521"/>
            <a:ext cx="995575" cy="84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文字方塊 67"/>
          <p:cNvSpPr txBox="1"/>
          <p:nvPr/>
        </p:nvSpPr>
        <p:spPr>
          <a:xfrm>
            <a:off x="5243666" y="5646327"/>
            <a:ext cx="1560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ea typeface="Cambria Math" panose="02040503050406030204" pitchFamily="18" charset="0"/>
              </a:rPr>
              <a:t>Location</a:t>
            </a:r>
            <a:br>
              <a:rPr lang="en-US" altLang="zh-TW" dirty="0" smtClean="0">
                <a:ea typeface="Cambria Math" panose="02040503050406030204" pitchFamily="18" charset="0"/>
              </a:rPr>
            </a:br>
            <a:r>
              <a:rPr lang="en-US" altLang="zh-TW" dirty="0" smtClean="0">
                <a:ea typeface="Cambria Math" panose="02040503050406030204" pitchFamily="18" charset="0"/>
              </a:rPr>
              <a:t>Data</a:t>
            </a:r>
            <a:endParaRPr lang="zh-TW" altLang="en-US" dirty="0"/>
          </a:p>
        </p:txBody>
      </p:sp>
      <p:sp>
        <p:nvSpPr>
          <p:cNvPr id="69" name="文字方塊 68"/>
          <p:cNvSpPr txBox="1"/>
          <p:nvPr/>
        </p:nvSpPr>
        <p:spPr>
          <a:xfrm>
            <a:off x="7788601" y="5686619"/>
            <a:ext cx="1393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ea typeface="Cambria Math" panose="02040503050406030204" pitchFamily="18" charset="0"/>
              </a:rPr>
              <a:t>Weather</a:t>
            </a:r>
            <a:endParaRPr lang="zh-TW" altLang="en-US" dirty="0"/>
          </a:p>
        </p:txBody>
      </p:sp>
      <p:sp>
        <p:nvSpPr>
          <p:cNvPr id="70" name="文字方塊 69"/>
          <p:cNvSpPr txBox="1"/>
          <p:nvPr/>
        </p:nvSpPr>
        <p:spPr>
          <a:xfrm>
            <a:off x="6571418" y="5646327"/>
            <a:ext cx="1528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ea typeface="Cambria Math" panose="02040503050406030204" pitchFamily="18" charset="0"/>
              </a:rPr>
              <a:t>Road</a:t>
            </a:r>
            <a:br>
              <a:rPr lang="en-US" altLang="zh-TW" dirty="0" smtClean="0">
                <a:ea typeface="Cambria Math" panose="02040503050406030204" pitchFamily="18" charset="0"/>
              </a:rPr>
            </a:br>
            <a:r>
              <a:rPr lang="en-US" altLang="zh-TW" dirty="0" smtClean="0">
                <a:ea typeface="Cambria Math" panose="02040503050406030204" pitchFamily="18" charset="0"/>
              </a:rPr>
              <a:t>Network</a:t>
            </a:r>
            <a:endParaRPr lang="zh-TW" altLang="en-US" dirty="0"/>
          </a:p>
        </p:txBody>
      </p:sp>
      <p:pic>
        <p:nvPicPr>
          <p:cNvPr id="71" name="Picture 8" descr="http://www.writeawriting.com/wp-content/uploads/2011/05/How-To-Write-A-Weather-Repor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398" y="4792247"/>
            <a:ext cx="1035689" cy="84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8" descr="http://cdn.tripwiremagazine.com/wp-content/uploads/2012/06/point-of-interest-auto-google-map-plugin_thum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0" t="2959" r="29981" b="44811"/>
          <a:stretch/>
        </p:blipFill>
        <p:spPr bwMode="auto">
          <a:xfrm>
            <a:off x="5576043" y="4774594"/>
            <a:ext cx="1052473" cy="859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226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957751" cy="128089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The Graph-based Inference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-12147" y="1628801"/>
            <a:ext cx="9052560" cy="3960440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Assumption: Connected</a:t>
            </a:r>
            <a:r>
              <a:rPr lang="zh-TW" altLang="en-US" dirty="0" smtClean="0"/>
              <a:t> </a:t>
            </a:r>
            <a:r>
              <a:rPr lang="en-US" altLang="zh-TW" dirty="0" smtClean="0"/>
              <a:t>nodes </a:t>
            </a:r>
            <a:r>
              <a:rPr lang="en-US" altLang="zh-TW" dirty="0"/>
              <a:t>should have </a:t>
            </a:r>
            <a:r>
              <a:rPr lang="en-US" altLang="zh-TW" dirty="0">
                <a:solidFill>
                  <a:srgbClr val="FF0000"/>
                </a:solidFill>
              </a:rPr>
              <a:t>similar label </a:t>
            </a:r>
            <a:r>
              <a:rPr lang="en-US" altLang="zh-TW" dirty="0" smtClean="0">
                <a:solidFill>
                  <a:srgbClr val="FF0000"/>
                </a:solidFill>
              </a:rPr>
              <a:t>distribution</a:t>
            </a:r>
            <a:r>
              <a:rPr lang="en-US" altLang="zh-TW" dirty="0" smtClean="0"/>
              <a:t>,</a:t>
            </a:r>
            <a:r>
              <a:rPr lang="zh-TW" altLang="en-US" dirty="0" smtClean="0"/>
              <a:t> </a:t>
            </a:r>
            <a:r>
              <a:rPr lang="en-US" altLang="zh-TW" dirty="0" smtClean="0"/>
              <a:t>and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strength</a:t>
            </a:r>
            <a:r>
              <a:rPr lang="zh-TW" altLang="en-US" dirty="0" smtClean="0"/>
              <a:t> </a:t>
            </a:r>
            <a:r>
              <a:rPr lang="en-US" altLang="zh-TW" dirty="0" smtClean="0"/>
              <a:t>of</a:t>
            </a:r>
            <a:r>
              <a:rPr lang="zh-TW" altLang="en-US" dirty="0" smtClean="0"/>
              <a:t> </a:t>
            </a:r>
            <a:r>
              <a:rPr lang="en-US" altLang="zh-TW" dirty="0" smtClean="0"/>
              <a:t>correlation</a:t>
            </a:r>
            <a:r>
              <a:rPr lang="zh-TW" altLang="en-US" dirty="0" smtClean="0"/>
              <a:t> </a:t>
            </a:r>
            <a:r>
              <a:rPr lang="en-US" altLang="zh-TW" dirty="0" smtClean="0"/>
              <a:t>are</a:t>
            </a:r>
            <a:r>
              <a:rPr lang="zh-TW" altLang="en-US" dirty="0" smtClean="0"/>
              <a:t> </a:t>
            </a:r>
            <a:r>
              <a:rPr lang="en-US" altLang="zh-TW" dirty="0" smtClean="0"/>
              <a:t>determined</a:t>
            </a:r>
            <a:r>
              <a:rPr lang="zh-TW" altLang="en-US" dirty="0" smtClean="0"/>
              <a:t> </a:t>
            </a:r>
            <a:r>
              <a:rPr lang="en-US" altLang="zh-TW" dirty="0" smtClean="0"/>
              <a:t>by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weight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/>
              <a:t>between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them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pPr lvl="1"/>
            <a:r>
              <a:rPr lang="en-US" altLang="zh-TW" dirty="0"/>
              <a:t>C</a:t>
            </a:r>
            <a:r>
              <a:rPr lang="en-US" altLang="zh-TW" dirty="0" smtClean="0"/>
              <a:t>hoose the </a:t>
            </a:r>
            <a:r>
              <a:rPr lang="en-US" altLang="zh-TW" dirty="0" smtClean="0">
                <a:solidFill>
                  <a:srgbClr val="00B0F0"/>
                </a:solidFill>
              </a:rPr>
              <a:t>global loss function </a:t>
            </a:r>
            <a:r>
              <a:rPr lang="en-US" altLang="zh-TW" dirty="0" smtClean="0"/>
              <a:t>to minimize:</a:t>
            </a:r>
            <a:endParaRPr lang="zh-TW" altLang="zh-TW" dirty="0"/>
          </a:p>
          <a:p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	where </a:t>
            </a:r>
          </a:p>
          <a:p>
            <a:pPr lvl="1"/>
            <a:r>
              <a:rPr lang="en-US" altLang="zh-TW" dirty="0" err="1" smtClean="0"/>
              <a:t>w</a:t>
            </a:r>
            <a:r>
              <a:rPr lang="en-US" altLang="zh-TW" baseline="-25000" dirty="0" err="1" smtClean="0"/>
              <a:t>ij</a:t>
            </a:r>
            <a:r>
              <a:rPr lang="zh-TW" altLang="en-US" dirty="0" smtClean="0"/>
              <a:t> </a:t>
            </a:r>
            <a:r>
              <a:rPr lang="en-US" altLang="zh-TW" dirty="0" smtClean="0"/>
              <a:t>captures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correlation</a:t>
            </a:r>
            <a:r>
              <a:rPr lang="zh-TW" altLang="en-US" dirty="0" smtClean="0"/>
              <a:t> </a:t>
            </a:r>
            <a:r>
              <a:rPr lang="en-US" altLang="zh-TW" dirty="0" smtClean="0"/>
              <a:t>between</a:t>
            </a:r>
            <a:r>
              <a:rPr lang="zh-TW" altLang="en-US" dirty="0" smtClean="0"/>
              <a:t> </a:t>
            </a:r>
            <a:r>
              <a:rPr lang="en-US" altLang="zh-TW" dirty="0" smtClean="0"/>
              <a:t>nodes</a:t>
            </a:r>
            <a:endParaRPr lang="en-US" altLang="zh-TW" b="0" baseline="-25000" dirty="0" smtClean="0"/>
          </a:p>
          <a:p>
            <a:pPr lvl="1"/>
            <a:r>
              <a:rPr lang="en-US" altLang="zh-TW" dirty="0" smtClean="0"/>
              <a:t>D(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)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 </a:t>
            </a:r>
            <a:r>
              <a:rPr lang="en-US" altLang="zh-TW" dirty="0"/>
              <a:t>corresponding AQI </a:t>
            </a:r>
            <a:r>
              <a:rPr lang="en-US" altLang="zh-TW" dirty="0" smtClean="0"/>
              <a:t>distribution for node 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 </a:t>
            </a:r>
          </a:p>
          <a:p>
            <a:pPr lvl="1"/>
            <a:r>
              <a:rPr lang="en-US" altLang="zh-TW" dirty="0" smtClean="0"/>
              <a:t>D(</a:t>
            </a:r>
            <a:r>
              <a:rPr lang="en-US" altLang="zh-TW" dirty="0" err="1" smtClean="0"/>
              <a:t>i</a:t>
            </a:r>
            <a:r>
              <a:rPr lang="en-US" altLang="zh-TW" dirty="0" smtClean="0"/>
              <a:t>)-D(j</a:t>
            </a:r>
            <a:r>
              <a:rPr lang="en-US" altLang="zh-TW" dirty="0" smtClean="0"/>
              <a:t>)</a:t>
            </a:r>
            <a:r>
              <a:rPr lang="en-US" altLang="zh-TW" dirty="0" smtClean="0"/>
              <a:t>:</a:t>
            </a:r>
            <a:r>
              <a:rPr lang="en-US" altLang="zh-TW" dirty="0" smtClean="0"/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difference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of distribution</a:t>
            </a:r>
            <a:endParaRPr lang="zh-TW" altLang="en-US" dirty="0">
              <a:solidFill>
                <a:srgbClr val="FF0000"/>
              </a:solidFill>
            </a:endParaRPr>
          </a:p>
        </p:txBody>
      </p:sp>
      <p:grpSp>
        <p:nvGrpSpPr>
          <p:cNvPr id="109" name="群組 108"/>
          <p:cNvGrpSpPr/>
          <p:nvPr/>
        </p:nvGrpSpPr>
        <p:grpSpPr>
          <a:xfrm>
            <a:off x="5436096" y="5589240"/>
            <a:ext cx="3214091" cy="1086760"/>
            <a:chOff x="2882364" y="5425021"/>
            <a:chExt cx="3214091" cy="1086760"/>
          </a:xfrm>
        </p:grpSpPr>
        <p:sp>
          <p:nvSpPr>
            <p:cNvPr id="74" name="平行四邊形 73"/>
            <p:cNvSpPr/>
            <p:nvPr/>
          </p:nvSpPr>
          <p:spPr>
            <a:xfrm>
              <a:off x="2882364" y="5425021"/>
              <a:ext cx="3214091" cy="1086760"/>
            </a:xfrm>
            <a:prstGeom prst="parallelogram">
              <a:avLst>
                <a:gd name="adj" fmla="val 43897"/>
              </a:avLst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Cambria Math" panose="02040503050406030204" pitchFamily="18" charset="0"/>
              </a:endParaRPr>
            </a:p>
          </p:txBody>
        </p:sp>
        <p:sp>
          <p:nvSpPr>
            <p:cNvPr id="75" name="橢圓 74"/>
            <p:cNvSpPr/>
            <p:nvPr/>
          </p:nvSpPr>
          <p:spPr>
            <a:xfrm>
              <a:off x="4524696" y="5440383"/>
              <a:ext cx="404065" cy="287232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1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76" name="橢圓 75"/>
            <p:cNvSpPr/>
            <p:nvPr/>
          </p:nvSpPr>
          <p:spPr>
            <a:xfrm>
              <a:off x="4264332" y="5844092"/>
              <a:ext cx="372608" cy="263980"/>
            </a:xfrm>
            <a:prstGeom prst="ellipse">
              <a:avLst/>
            </a:prstGeom>
            <a:solidFill>
              <a:srgbClr val="00B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3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77" name="橢圓 76"/>
            <p:cNvSpPr/>
            <p:nvPr/>
          </p:nvSpPr>
          <p:spPr>
            <a:xfrm>
              <a:off x="3735596" y="5457588"/>
              <a:ext cx="349928" cy="263980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4</a:t>
              </a:r>
              <a:endParaRPr lang="zh-TW" altLang="en-US" b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</p:txBody>
        </p:sp>
        <p:sp>
          <p:nvSpPr>
            <p:cNvPr id="78" name="橢圓 77"/>
            <p:cNvSpPr/>
            <p:nvPr/>
          </p:nvSpPr>
          <p:spPr>
            <a:xfrm>
              <a:off x="3793160" y="6133744"/>
              <a:ext cx="388598" cy="289720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5</a:t>
              </a:r>
              <a:endParaRPr lang="zh-TW" altLang="en-US" b="1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79" name="橢圓 78"/>
            <p:cNvSpPr/>
            <p:nvPr/>
          </p:nvSpPr>
          <p:spPr>
            <a:xfrm>
              <a:off x="4739534" y="6155294"/>
              <a:ext cx="404760" cy="301099"/>
            </a:xfrm>
            <a:prstGeom prst="ellipse">
              <a:avLst/>
            </a:prstGeom>
            <a:solidFill>
              <a:srgbClr val="00B050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2</a:t>
              </a:r>
              <a:endParaRPr lang="zh-TW" altLang="en-US" b="1" dirty="0">
                <a:solidFill>
                  <a:schemeClr val="bg1"/>
                </a:solidFill>
                <a:latin typeface="Cambria Math" panose="02040503050406030204" pitchFamily="18" charset="0"/>
              </a:endParaRPr>
            </a:p>
          </p:txBody>
        </p:sp>
        <p:cxnSp>
          <p:nvCxnSpPr>
            <p:cNvPr id="84" name="直線接點 83"/>
            <p:cNvCxnSpPr>
              <a:endCxn id="76" idx="1"/>
            </p:cNvCxnSpPr>
            <p:nvPr/>
          </p:nvCxnSpPr>
          <p:spPr>
            <a:xfrm>
              <a:off x="4040380" y="5694507"/>
              <a:ext cx="278519" cy="188244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接點 84"/>
            <p:cNvCxnSpPr>
              <a:stCxn id="76" idx="7"/>
              <a:endCxn id="75" idx="4"/>
            </p:cNvCxnSpPr>
            <p:nvPr/>
          </p:nvCxnSpPr>
          <p:spPr>
            <a:xfrm flipV="1">
              <a:off x="4582373" y="5727615"/>
              <a:ext cx="144356" cy="155136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接點 85"/>
            <p:cNvCxnSpPr>
              <a:stCxn id="76" idx="3"/>
              <a:endCxn id="78" idx="7"/>
            </p:cNvCxnSpPr>
            <p:nvPr/>
          </p:nvCxnSpPr>
          <p:spPr>
            <a:xfrm flipH="1">
              <a:off x="4124849" y="6069413"/>
              <a:ext cx="194050" cy="10676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接點 86"/>
            <p:cNvCxnSpPr/>
            <p:nvPr/>
          </p:nvCxnSpPr>
          <p:spPr>
            <a:xfrm>
              <a:off x="4602342" y="6038371"/>
              <a:ext cx="216437" cy="129976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接點 91"/>
            <p:cNvCxnSpPr>
              <a:stCxn id="78" idx="0"/>
              <a:endCxn id="77" idx="4"/>
            </p:cNvCxnSpPr>
            <p:nvPr/>
          </p:nvCxnSpPr>
          <p:spPr>
            <a:xfrm flipH="1" flipV="1">
              <a:off x="3910560" y="5721568"/>
              <a:ext cx="76899" cy="412176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接點 92"/>
            <p:cNvCxnSpPr>
              <a:stCxn id="79" idx="0"/>
              <a:endCxn id="75" idx="5"/>
            </p:cNvCxnSpPr>
            <p:nvPr/>
          </p:nvCxnSpPr>
          <p:spPr>
            <a:xfrm flipH="1" flipV="1">
              <a:off x="4869587" y="5685551"/>
              <a:ext cx="72327" cy="469743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接點 93"/>
            <p:cNvCxnSpPr>
              <a:stCxn id="75" idx="2"/>
            </p:cNvCxnSpPr>
            <p:nvPr/>
          </p:nvCxnSpPr>
          <p:spPr>
            <a:xfrm flipH="1">
              <a:off x="4085525" y="5583999"/>
              <a:ext cx="439171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線接點 96"/>
            <p:cNvCxnSpPr>
              <a:stCxn id="79" idx="2"/>
              <a:endCxn id="78" idx="6"/>
            </p:cNvCxnSpPr>
            <p:nvPr/>
          </p:nvCxnSpPr>
          <p:spPr>
            <a:xfrm flipH="1" flipV="1">
              <a:off x="4181758" y="6278604"/>
              <a:ext cx="557776" cy="2724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群組 111"/>
          <p:cNvGrpSpPr/>
          <p:nvPr/>
        </p:nvGrpSpPr>
        <p:grpSpPr>
          <a:xfrm>
            <a:off x="7884368" y="5013176"/>
            <a:ext cx="1541049" cy="1092153"/>
            <a:chOff x="5325034" y="4977014"/>
            <a:chExt cx="1541049" cy="1092153"/>
          </a:xfrm>
        </p:grpSpPr>
        <p:sp>
          <p:nvSpPr>
            <p:cNvPr id="113" name="橢圓形圖說文字 112"/>
            <p:cNvSpPr/>
            <p:nvPr/>
          </p:nvSpPr>
          <p:spPr>
            <a:xfrm rot="2960153">
              <a:off x="5259402" y="5042646"/>
              <a:ext cx="1092153" cy="960889"/>
            </a:xfrm>
            <a:prstGeom prst="wedgeEllipseCallout">
              <a:avLst/>
            </a:prstGeom>
            <a:noFill/>
            <a:scene3d>
              <a:camera prst="orthographicFront">
                <a:rot lat="10800000" lon="1080000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14" name="群組 113"/>
            <p:cNvGrpSpPr/>
            <p:nvPr/>
          </p:nvGrpSpPr>
          <p:grpSpPr>
            <a:xfrm>
              <a:off x="5388616" y="5066800"/>
              <a:ext cx="1477467" cy="804644"/>
              <a:chOff x="8008107" y="5898283"/>
              <a:chExt cx="1477467" cy="804644"/>
            </a:xfrm>
          </p:grpSpPr>
          <p:grpSp>
            <p:nvGrpSpPr>
              <p:cNvPr id="115" name="群組 114"/>
              <p:cNvGrpSpPr/>
              <p:nvPr/>
            </p:nvGrpSpPr>
            <p:grpSpPr>
              <a:xfrm>
                <a:off x="8008107" y="5898283"/>
                <a:ext cx="734350" cy="611172"/>
                <a:chOff x="7210432" y="3452327"/>
                <a:chExt cx="734350" cy="611172"/>
              </a:xfrm>
            </p:grpSpPr>
            <p:grpSp>
              <p:nvGrpSpPr>
                <p:cNvPr id="117" name="群組 116"/>
                <p:cNvGrpSpPr/>
                <p:nvPr/>
              </p:nvGrpSpPr>
              <p:grpSpPr>
                <a:xfrm>
                  <a:off x="7335976" y="3596470"/>
                  <a:ext cx="608806" cy="463426"/>
                  <a:chOff x="2267744" y="445294"/>
                  <a:chExt cx="608806" cy="463426"/>
                </a:xfrm>
              </p:grpSpPr>
              <p:sp>
                <p:nvSpPr>
                  <p:cNvPr id="125" name="矩形 124"/>
                  <p:cNvSpPr/>
                  <p:nvPr/>
                </p:nvSpPr>
                <p:spPr>
                  <a:xfrm>
                    <a:off x="2267744" y="476672"/>
                    <a:ext cx="576064" cy="432048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26" name="矩形 125"/>
                  <p:cNvSpPr/>
                  <p:nvPr/>
                </p:nvSpPr>
                <p:spPr>
                  <a:xfrm>
                    <a:off x="2273077" y="445294"/>
                    <a:ext cx="603473" cy="45485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sp>
              <p:nvSpPr>
                <p:cNvPr id="118" name="矩形 117"/>
                <p:cNvSpPr/>
                <p:nvPr/>
              </p:nvSpPr>
              <p:spPr>
                <a:xfrm>
                  <a:off x="7372241" y="3885097"/>
                  <a:ext cx="69529" cy="161925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19" name="矩形 118"/>
                <p:cNvSpPr/>
                <p:nvPr/>
              </p:nvSpPr>
              <p:spPr>
                <a:xfrm>
                  <a:off x="7448441" y="3985680"/>
                  <a:ext cx="69529" cy="61342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20" name="矩形 119"/>
                <p:cNvSpPr/>
                <p:nvPr/>
              </p:nvSpPr>
              <p:spPr>
                <a:xfrm>
                  <a:off x="7524641" y="3792623"/>
                  <a:ext cx="69529" cy="254399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21" name="矩形 120"/>
                <p:cNvSpPr/>
                <p:nvPr/>
              </p:nvSpPr>
              <p:spPr>
                <a:xfrm>
                  <a:off x="7603222" y="4001303"/>
                  <a:ext cx="69529" cy="45719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22" name="矩形 121"/>
                <p:cNvSpPr/>
                <p:nvPr/>
              </p:nvSpPr>
              <p:spPr>
                <a:xfrm>
                  <a:off x="7687660" y="3988786"/>
                  <a:ext cx="66721" cy="74713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23" name="矩形 122"/>
                <p:cNvSpPr/>
                <p:nvPr/>
              </p:nvSpPr>
              <p:spPr>
                <a:xfrm>
                  <a:off x="7758003" y="3972310"/>
                  <a:ext cx="69529" cy="74712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24" name="文字方塊 123"/>
                <p:cNvSpPr txBox="1"/>
                <p:nvPr/>
              </p:nvSpPr>
              <p:spPr>
                <a:xfrm>
                  <a:off x="7210432" y="3452327"/>
                  <a:ext cx="243978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TW" sz="900" i="1" dirty="0"/>
                    <a:t>P</a:t>
                  </a:r>
                  <a:endParaRPr lang="zh-TW" altLang="en-US" sz="900" i="1" dirty="0"/>
                </a:p>
              </p:txBody>
            </p:sp>
          </p:grpSp>
          <p:sp>
            <p:nvSpPr>
              <p:cNvPr id="116" name="文字方塊 115"/>
              <p:cNvSpPr txBox="1"/>
              <p:nvPr/>
            </p:nvSpPr>
            <p:spPr>
              <a:xfrm>
                <a:off x="8033135" y="6482867"/>
                <a:ext cx="1452439" cy="220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83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</a:t>
                </a:r>
                <a:r>
                  <a:rPr lang="en-US" altLang="zh-TW" sz="83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zh-TW" sz="83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</a:t>
                </a:r>
                <a:r>
                  <a:rPr lang="en-US" altLang="zh-TW" sz="83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zh-TW" sz="83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</a:t>
                </a:r>
                <a:r>
                  <a:rPr lang="en-US" altLang="zh-TW" sz="83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en-US" altLang="zh-TW" sz="83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</a:t>
                </a:r>
                <a:r>
                  <a:rPr lang="en-US" altLang="zh-TW" sz="83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</a:t>
                </a:r>
                <a:r>
                  <a:rPr lang="en-US" altLang="zh-TW" sz="83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</a:t>
                </a:r>
                <a:r>
                  <a:rPr lang="en-US" altLang="zh-TW" sz="83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5</a:t>
                </a:r>
                <a:r>
                  <a:rPr lang="en-US" altLang="zh-TW" sz="83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</a:t>
                </a:r>
                <a:r>
                  <a:rPr lang="en-US" altLang="zh-TW" sz="83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6</a:t>
                </a:r>
                <a:endParaRPr lang="zh-TW" altLang="en-US" sz="830" baseline="-25000" dirty="0">
                  <a:latin typeface="Cambria Math" panose="02040503050406030204" pitchFamily="18" charset="0"/>
                </a:endParaRPr>
              </a:p>
            </p:txBody>
          </p:sp>
        </p:grpSp>
      </p:grp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284984"/>
            <a:ext cx="4661768" cy="891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251520" y="6021288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dirty="0" smtClean="0"/>
              <a:t>Then</a:t>
            </a:r>
            <a:r>
              <a:rPr kumimoji="1" lang="zh-TW" altLang="en-US" sz="2800" dirty="0" smtClean="0"/>
              <a:t> </a:t>
            </a:r>
            <a:r>
              <a:rPr kumimoji="1" lang="en-US" altLang="zh-TW" sz="2800" dirty="0" smtClean="0"/>
              <a:t>how</a:t>
            </a:r>
            <a:r>
              <a:rPr kumimoji="1" lang="zh-TW" altLang="en-US" sz="2800" dirty="0" smtClean="0"/>
              <a:t> </a:t>
            </a:r>
            <a:r>
              <a:rPr kumimoji="1" lang="en-US" altLang="zh-TW" sz="2800" dirty="0" smtClean="0"/>
              <a:t>to</a:t>
            </a:r>
            <a:r>
              <a:rPr kumimoji="1" lang="zh-TW" altLang="en-US" sz="2800" dirty="0" smtClean="0"/>
              <a:t> </a:t>
            </a:r>
            <a:r>
              <a:rPr kumimoji="1" lang="en-US" altLang="zh-TW" sz="2800" dirty="0" smtClean="0"/>
              <a:t>determine</a:t>
            </a:r>
            <a:r>
              <a:rPr kumimoji="1" lang="zh-TW" altLang="en-US" sz="2800" dirty="0" smtClean="0"/>
              <a:t> </a:t>
            </a:r>
            <a:r>
              <a:rPr kumimoji="1" lang="en-US" altLang="zh-TW" sz="2800" dirty="0" smtClean="0"/>
              <a:t>weights</a:t>
            </a:r>
            <a:r>
              <a:rPr kumimoji="1" lang="en-US" altLang="zh-TW" sz="2800" dirty="0" smtClean="0"/>
              <a:t>?</a:t>
            </a:r>
            <a:endParaRPr kumimoji="1"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24243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8452" y="0"/>
            <a:ext cx="8705460" cy="1280890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Learning</a:t>
            </a:r>
            <a:r>
              <a:rPr lang="zh-TW" altLang="en-US" dirty="0" smtClean="0"/>
              <a:t> </a:t>
            </a:r>
            <a:r>
              <a:rPr lang="en-US" altLang="zh-TW" dirty="0" err="1" smtClean="0"/>
              <a:t>hyperparameters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404310"/>
            <a:ext cx="8969821" cy="4833002"/>
          </a:xfrm>
        </p:spPr>
        <p:txBody>
          <a:bodyPr>
            <a:normAutofit fontScale="77500" lnSpcReduction="20000"/>
          </a:bodyPr>
          <a:lstStyle/>
          <a:p>
            <a:r>
              <a:rPr lang="en-US" altLang="zh-TW" dirty="0" smtClean="0"/>
              <a:t>MLE</a:t>
            </a:r>
            <a:r>
              <a:rPr lang="zh-TW" altLang="en-US" dirty="0" smtClean="0"/>
              <a:t> </a:t>
            </a:r>
            <a:r>
              <a:rPr lang="en-US" altLang="zh-TW" dirty="0" err="1" smtClean="0"/>
              <a:t>doesn</a:t>
            </a:r>
            <a:r>
              <a:rPr lang="fr-FR" altLang="zh-TW" dirty="0" smtClean="0"/>
              <a:t>’</a:t>
            </a:r>
            <a:r>
              <a:rPr lang="en-US" altLang="zh-TW" dirty="0" smtClean="0"/>
              <a:t>t</a:t>
            </a:r>
            <a:r>
              <a:rPr lang="zh-TW" altLang="en-US" dirty="0" smtClean="0"/>
              <a:t> </a:t>
            </a:r>
            <a:r>
              <a:rPr lang="en-US" altLang="zh-TW" dirty="0" smtClean="0"/>
              <a:t>work</a:t>
            </a:r>
            <a:r>
              <a:rPr lang="zh-TW" altLang="en-US" dirty="0" smtClean="0"/>
              <a:t> </a:t>
            </a:r>
            <a:r>
              <a:rPr lang="en-US" altLang="zh-TW" dirty="0" smtClean="0"/>
              <a:t>because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records</a:t>
            </a:r>
            <a:r>
              <a:rPr lang="zh-TW" altLang="en-US" dirty="0" smtClean="0"/>
              <a:t> </a:t>
            </a:r>
            <a:r>
              <a:rPr lang="en-US" altLang="zh-TW" dirty="0" smtClean="0"/>
              <a:t>for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unlabeled</a:t>
            </a:r>
            <a:r>
              <a:rPr lang="zh-TW" altLang="en-US" dirty="0" smtClean="0"/>
              <a:t> </a:t>
            </a:r>
            <a:r>
              <a:rPr lang="en-US" altLang="zh-TW" dirty="0" smtClean="0"/>
              <a:t>nodes</a:t>
            </a:r>
            <a:r>
              <a:rPr lang="zh-TW" altLang="en-US" dirty="0" smtClean="0"/>
              <a:t> </a:t>
            </a:r>
            <a:r>
              <a:rPr lang="en-US" altLang="zh-TW" dirty="0" smtClean="0"/>
              <a:t>is</a:t>
            </a:r>
            <a:r>
              <a:rPr lang="zh-TW" altLang="en-US" dirty="0" smtClean="0"/>
              <a:t> </a:t>
            </a:r>
            <a:r>
              <a:rPr lang="en-US" altLang="zh-TW" dirty="0" smtClean="0"/>
              <a:t>not</a:t>
            </a:r>
            <a:r>
              <a:rPr lang="zh-TW" altLang="en-US" dirty="0" smtClean="0"/>
              <a:t> </a:t>
            </a:r>
            <a:r>
              <a:rPr lang="en-US" altLang="zh-TW" dirty="0" smtClean="0"/>
              <a:t>available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r>
              <a:rPr lang="en-US" altLang="zh-TW" dirty="0" smtClean="0"/>
              <a:t>Idea: whatever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distribution</a:t>
            </a:r>
            <a:r>
              <a:rPr lang="zh-TW" altLang="en-US" dirty="0" smtClean="0"/>
              <a:t> </a:t>
            </a:r>
            <a:r>
              <a:rPr lang="en-US" altLang="zh-TW" dirty="0" smtClean="0"/>
              <a:t>inferred</a:t>
            </a:r>
            <a:r>
              <a:rPr lang="zh-TW" altLang="en-US" dirty="0" smtClean="0"/>
              <a:t> </a:t>
            </a:r>
            <a:r>
              <a:rPr lang="en-US" altLang="zh-TW" dirty="0" smtClean="0"/>
              <a:t>by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model</a:t>
            </a:r>
            <a:r>
              <a:rPr lang="en-US" altLang="zh-TW" dirty="0" smtClean="0"/>
              <a:t>,</a:t>
            </a:r>
            <a:r>
              <a:rPr lang="zh-TW" altLang="en-US" dirty="0" smtClean="0"/>
              <a:t> </a:t>
            </a:r>
            <a:r>
              <a:rPr lang="en-US" altLang="zh-TW" dirty="0" smtClean="0"/>
              <a:t>it</a:t>
            </a:r>
            <a:r>
              <a:rPr lang="zh-TW" altLang="en-US" dirty="0" smtClean="0"/>
              <a:t> </a:t>
            </a:r>
            <a:r>
              <a:rPr lang="en-US" altLang="zh-TW" dirty="0" smtClean="0"/>
              <a:t>has</a:t>
            </a:r>
            <a:r>
              <a:rPr lang="zh-TW" altLang="en-US" dirty="0" smtClean="0"/>
              <a:t> </a:t>
            </a:r>
            <a:r>
              <a:rPr lang="en-US" altLang="zh-TW" dirty="0" smtClean="0"/>
              <a:t>to</a:t>
            </a:r>
            <a:r>
              <a:rPr lang="zh-TW" altLang="en-US" dirty="0" smtClean="0"/>
              <a:t> </a:t>
            </a:r>
            <a:r>
              <a:rPr lang="en-US" altLang="zh-TW" dirty="0" smtClean="0"/>
              <a:t>be</a:t>
            </a:r>
            <a:r>
              <a:rPr lang="zh-TW" altLang="en-US" dirty="0" smtClean="0"/>
              <a:t> </a:t>
            </a:r>
            <a:r>
              <a:rPr lang="en-US" altLang="zh-TW" dirty="0" smtClean="0"/>
              <a:t>skewed</a:t>
            </a:r>
            <a:r>
              <a:rPr lang="zh-TW" altLang="en-US" dirty="0" smtClean="0"/>
              <a:t> </a:t>
            </a:r>
            <a:r>
              <a:rPr lang="en-US" altLang="zh-TW" dirty="0" smtClean="0"/>
              <a:t>(so</a:t>
            </a:r>
            <a:r>
              <a:rPr lang="zh-TW" altLang="en-US" dirty="0" smtClean="0"/>
              <a:t> </a:t>
            </a:r>
            <a:r>
              <a:rPr lang="en-US" altLang="zh-TW" dirty="0" smtClean="0"/>
              <a:t>in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decision</a:t>
            </a:r>
            <a:r>
              <a:rPr lang="zh-TW" altLang="en-US" dirty="0" smtClean="0"/>
              <a:t> </a:t>
            </a:r>
            <a:r>
              <a:rPr lang="en-US" altLang="zh-TW" dirty="0" smtClean="0"/>
              <a:t>phase</a:t>
            </a:r>
            <a:r>
              <a:rPr lang="zh-TW" altLang="en-US" dirty="0" smtClean="0"/>
              <a:t> </a:t>
            </a:r>
            <a:r>
              <a:rPr lang="en-US" altLang="zh-TW" dirty="0" smtClean="0"/>
              <a:t>we</a:t>
            </a:r>
            <a:r>
              <a:rPr lang="zh-TW" altLang="en-US" dirty="0" smtClean="0"/>
              <a:t> </a:t>
            </a:r>
            <a:r>
              <a:rPr lang="en-US" altLang="zh-TW" dirty="0" smtClean="0"/>
              <a:t>can</a:t>
            </a:r>
            <a:r>
              <a:rPr lang="zh-TW" altLang="en-US" dirty="0" smtClean="0"/>
              <a:t> </a:t>
            </a:r>
            <a:r>
              <a:rPr lang="en-US" altLang="zh-TW" dirty="0" smtClean="0"/>
              <a:t>easily</a:t>
            </a:r>
            <a:r>
              <a:rPr lang="zh-TW" altLang="en-US" dirty="0" smtClean="0"/>
              <a:t> </a:t>
            </a:r>
            <a:r>
              <a:rPr lang="en-US" altLang="zh-TW" dirty="0" smtClean="0"/>
              <a:t>make</a:t>
            </a:r>
            <a:r>
              <a:rPr lang="zh-TW" altLang="en-US" dirty="0" smtClean="0"/>
              <a:t> </a:t>
            </a:r>
            <a:r>
              <a:rPr lang="en-US" altLang="zh-TW" dirty="0" smtClean="0"/>
              <a:t>prediction)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Our solution: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adjust </a:t>
            </a:r>
            <a:r>
              <a:rPr lang="en-US" altLang="zh-TW" dirty="0">
                <a:solidFill>
                  <a:srgbClr val="FF0000"/>
                </a:solidFill>
              </a:rPr>
              <a:t>the </a:t>
            </a:r>
            <a:r>
              <a:rPr lang="en-US" altLang="zh-TW" dirty="0" err="1">
                <a:solidFill>
                  <a:srgbClr val="FF0000"/>
                </a:solidFill>
              </a:rPr>
              <a:t>σ</a:t>
            </a:r>
            <a:r>
              <a:rPr lang="en-US" altLang="zh-TW" i="1" baseline="-25000" dirty="0" err="1">
                <a:solidFill>
                  <a:srgbClr val="FF0000"/>
                </a:solidFill>
                <a:latin typeface="Times New Roman"/>
                <a:cs typeface="Times New Roman"/>
              </a:rPr>
              <a:t>k</a:t>
            </a:r>
            <a:r>
              <a:rPr lang="en-US" altLang="zh-TW" dirty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to </a:t>
            </a:r>
            <a:r>
              <a:rPr lang="en-US" altLang="zh-TW" u="sng" dirty="0" smtClean="0">
                <a:solidFill>
                  <a:srgbClr val="FF0000"/>
                </a:solidFill>
              </a:rPr>
              <a:t>minimize average label entropy for</a:t>
            </a:r>
            <a:r>
              <a:rPr lang="zh-TW" altLang="en-US" u="sng" dirty="0" smtClean="0">
                <a:solidFill>
                  <a:srgbClr val="FF0000"/>
                </a:solidFill>
              </a:rPr>
              <a:t> </a:t>
            </a:r>
            <a:r>
              <a:rPr lang="en-US" altLang="zh-TW" u="sng" dirty="0" smtClean="0">
                <a:solidFill>
                  <a:srgbClr val="FF0000"/>
                </a:solidFill>
              </a:rPr>
              <a:t>the</a:t>
            </a:r>
            <a:r>
              <a:rPr lang="zh-TW" altLang="en-US" u="sng" dirty="0" smtClean="0">
                <a:solidFill>
                  <a:srgbClr val="FF0000"/>
                </a:solidFill>
              </a:rPr>
              <a:t> </a:t>
            </a:r>
            <a:r>
              <a:rPr lang="en-US" altLang="zh-TW" u="sng" dirty="0" smtClean="0">
                <a:solidFill>
                  <a:srgbClr val="FF0000"/>
                </a:solidFill>
              </a:rPr>
              <a:t>unlabeled</a:t>
            </a:r>
            <a:r>
              <a:rPr lang="zh-TW" altLang="en-US" u="sng" dirty="0" smtClean="0">
                <a:solidFill>
                  <a:srgbClr val="FF0000"/>
                </a:solidFill>
              </a:rPr>
              <a:t> </a:t>
            </a:r>
            <a:r>
              <a:rPr lang="en-US" altLang="zh-TW" u="sng" dirty="0" smtClean="0">
                <a:solidFill>
                  <a:srgbClr val="FF0000"/>
                </a:solidFill>
              </a:rPr>
              <a:t>nodes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en-US" altLang="zh-TW" dirty="0"/>
              <a:t>The average label </a:t>
            </a:r>
            <a:r>
              <a:rPr lang="en-US" altLang="zh-TW" dirty="0" smtClean="0"/>
              <a:t>entropy </a:t>
            </a:r>
            <a:r>
              <a:rPr lang="en-US" altLang="zh-TW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H</a:t>
            </a:r>
            <a:r>
              <a:rPr lang="en-US" altLang="zh-TW" dirty="0" smtClean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en-US" altLang="zh-TW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D</a:t>
            </a:r>
            <a:r>
              <a:rPr lang="en-US" altLang="zh-TW" i="1" baseline="-25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U</a:t>
            </a:r>
            <a:r>
              <a:rPr lang="en-US" altLang="zh-TW" dirty="0" smtClean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lang="en-US" altLang="zh-TW" dirty="0" smtClean="0">
                <a:latin typeface="Times New Roman"/>
                <a:cs typeface="Times New Roman"/>
              </a:rPr>
              <a:t>  </a:t>
            </a:r>
            <a:r>
              <a:rPr lang="en-US" altLang="zh-TW" dirty="0" smtClean="0"/>
              <a:t>for </a:t>
            </a:r>
            <a:r>
              <a:rPr lang="en-US" altLang="zh-TW" dirty="0"/>
              <a:t>the labeling function </a:t>
            </a:r>
            <a:r>
              <a:rPr lang="en-US" altLang="zh-TW" dirty="0" smtClean="0"/>
              <a:t>of 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unlabeled </a:t>
            </a:r>
            <a:r>
              <a:rPr lang="en-US" altLang="zh-TW" dirty="0"/>
              <a:t>nodes </a:t>
            </a:r>
            <a:r>
              <a:rPr lang="en-US" altLang="zh-TW" dirty="0" smtClean="0"/>
              <a:t>can</a:t>
            </a:r>
            <a:r>
              <a:rPr lang="zh-TW" altLang="en-US" dirty="0" smtClean="0"/>
              <a:t> </a:t>
            </a:r>
            <a:r>
              <a:rPr lang="en-US" altLang="zh-TW" dirty="0" smtClean="0"/>
              <a:t>be defined</a:t>
            </a:r>
            <a:r>
              <a:rPr lang="zh-CN" altLang="en-US" dirty="0" smtClean="0"/>
              <a:t> </a:t>
            </a:r>
            <a:r>
              <a:rPr lang="en-US" altLang="zh-CN" dirty="0" smtClean="0"/>
              <a:t>as</a:t>
            </a:r>
          </a:p>
          <a:p>
            <a:pPr marL="0" indent="0">
              <a:buNone/>
            </a:pPr>
            <a:r>
              <a:rPr lang="en-US" altLang="zh-TW" dirty="0" smtClean="0"/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</a:t>
            </a:r>
          </a:p>
          <a:p>
            <a:pPr marL="0" indent="0">
              <a:buNone/>
            </a:pPr>
            <a:r>
              <a:rPr lang="en-US" altLang="zh-TW" dirty="0" smtClean="0"/>
              <a:t>We can then perform </a:t>
            </a:r>
            <a:r>
              <a:rPr lang="en-US" altLang="zh-TW" dirty="0" smtClean="0">
                <a:solidFill>
                  <a:srgbClr val="FF0000"/>
                </a:solidFill>
              </a:rPr>
              <a:t>gradient descent</a:t>
            </a:r>
            <a:r>
              <a:rPr lang="zh-TW" altLang="en-US" dirty="0" smtClean="0">
                <a:solidFill>
                  <a:srgbClr val="FF0000"/>
                </a:solidFill>
              </a:rPr>
              <a:t>                      </a:t>
            </a:r>
            <a:r>
              <a:rPr lang="en-US" altLang="zh-TW" dirty="0" smtClean="0">
                <a:solidFill>
                  <a:srgbClr val="FF0000"/>
                </a:solidFill>
              </a:rPr>
              <a:t>to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update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the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parameter                </a:t>
            </a:r>
            <a:r>
              <a:rPr lang="en-US" altLang="zh-TW" dirty="0" smtClean="0"/>
              <a:t> </a:t>
            </a:r>
            <a:endParaRPr lang="en-US" altLang="zh-TW" dirty="0"/>
          </a:p>
          <a:p>
            <a:pPr marL="0" indent="0">
              <a:buNone/>
            </a:pP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0864210"/>
              </p:ext>
            </p:extLst>
          </p:nvPr>
        </p:nvGraphicFramePr>
        <p:xfrm>
          <a:off x="5220072" y="3717032"/>
          <a:ext cx="2131436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707" name="方程式" r:id="rId3" imgW="939800" imgH="317500" progId="Equation.3">
                  <p:embed/>
                </p:oleObj>
              </mc:Choice>
              <mc:Fallback>
                <p:oleObj name="方程式" r:id="rId3" imgW="9398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20072" y="3717032"/>
                        <a:ext cx="2131436" cy="720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2158145"/>
              </p:ext>
            </p:extLst>
          </p:nvPr>
        </p:nvGraphicFramePr>
        <p:xfrm>
          <a:off x="5364088" y="4725144"/>
          <a:ext cx="1266825" cy="97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708" name="方程式" r:id="rId5" imgW="558800" imgH="431800" progId="Equation.3">
                  <p:embed/>
                </p:oleObj>
              </mc:Choice>
              <mc:Fallback>
                <p:oleObj name="方程式" r:id="rId5" imgW="5588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64088" y="4725144"/>
                        <a:ext cx="1266825" cy="979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1614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1" y="167640"/>
            <a:ext cx="8983979" cy="701040"/>
          </a:xfrm>
        </p:spPr>
        <p:txBody>
          <a:bodyPr>
            <a:normAutofit/>
          </a:bodyPr>
          <a:lstStyle/>
          <a:p>
            <a:pPr algn="ctr"/>
            <a:r>
              <a:rPr lang="en-US" altLang="zh-TW" sz="3600" dirty="0" smtClean="0"/>
              <a:t>The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Framework</a:t>
            </a:r>
            <a:endParaRPr lang="zh-TW" alt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53" y="1007707"/>
            <a:ext cx="8902247" cy="5766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77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Goal, </a:t>
            </a:r>
            <a:r>
              <a:rPr lang="en-US" altLang="zh-TW" dirty="0" smtClean="0">
                <a:solidFill>
                  <a:srgbClr val="FF0000"/>
                </a:solidFill>
              </a:rPr>
              <a:t>motivation and challenge</a:t>
            </a:r>
          </a:p>
          <a:p>
            <a:r>
              <a:rPr lang="en-US" altLang="zh-TW" dirty="0" smtClean="0"/>
              <a:t>Related work and </a:t>
            </a:r>
            <a:r>
              <a:rPr lang="en-US" altLang="zh-TW" dirty="0" smtClean="0"/>
              <a:t>d</a:t>
            </a:r>
            <a:r>
              <a:rPr lang="en-US" altLang="zh-TW" dirty="0" smtClean="0"/>
              <a:t>ata </a:t>
            </a:r>
            <a:r>
              <a:rPr lang="en-US" altLang="zh-TW" dirty="0" smtClean="0"/>
              <a:t>a</a:t>
            </a:r>
            <a:r>
              <a:rPr lang="en-US" altLang="zh-TW" dirty="0" smtClean="0"/>
              <a:t>nalysis</a:t>
            </a:r>
            <a:endParaRPr lang="en-US" altLang="zh-TW" dirty="0" smtClean="0"/>
          </a:p>
          <a:p>
            <a:r>
              <a:rPr lang="en-US" altLang="zh-TW" dirty="0" smtClean="0"/>
              <a:t>Solutions</a:t>
            </a:r>
          </a:p>
          <a:p>
            <a:r>
              <a:rPr lang="en-US" altLang="zh-TW" dirty="0" smtClean="0"/>
              <a:t>Experiment Results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F9E0-CF1E-894E-8396-EE906DF3D6B2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134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Goals, motivation and challenge</a:t>
            </a:r>
          </a:p>
          <a:p>
            <a:r>
              <a:rPr lang="en-US" altLang="zh-TW" dirty="0" smtClean="0"/>
              <a:t>Related work and Data Analysis</a:t>
            </a:r>
          </a:p>
          <a:p>
            <a:r>
              <a:rPr lang="en-US" altLang="zh-TW" dirty="0" smtClean="0"/>
              <a:t>Solutions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Experiment Results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F9E0-CF1E-894E-8396-EE906DF3D6B2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8293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85773"/>
            <a:ext cx="8352928" cy="742950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>Experiments: Air Quality Dataset</a:t>
            </a:r>
            <a:endParaRPr lang="zh-CN" alt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521513" y="1784174"/>
          <a:ext cx="5728448" cy="25052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8644"/>
                <a:gridCol w="1671236"/>
                <a:gridCol w="2128568"/>
              </a:tblGrid>
              <a:tr h="188890">
                <a:tc gridSpan="2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1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Data sources</a:t>
                      </a:r>
                      <a:endParaRPr lang="zh-CN" sz="15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altLang="zh-TW" sz="1100" dirty="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Statistics</a:t>
                      </a:r>
                      <a:endParaRPr lang="zh-CN" sz="15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41148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POI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2012 </a:t>
                      </a:r>
                      <a:r>
                        <a:rPr lang="en-US" sz="1200" dirty="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Q3 (Factory, Vehicle</a:t>
                      </a:r>
                      <a:r>
                        <a:rPr lang="en-US" sz="1200" baseline="0" dirty="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 service, park, entertainment…</a:t>
                      </a:r>
                      <a:r>
                        <a:rPr lang="en-US" sz="1200" baseline="0" dirty="0" err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etc</a:t>
                      </a:r>
                      <a:r>
                        <a:rPr lang="en-US" sz="1200" dirty="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)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de-CH" sz="12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272,109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188890">
                <a:tc rowSpan="4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Road</a:t>
                      </a:r>
                      <a:endParaRPr lang="zh-CN" sz="120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#. Road Segments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de-CH" sz="12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162,246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13716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200" dirty="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Highways length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de-CH" sz="12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1,497km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23686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2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Roads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de-CH" sz="12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18,525km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20117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#. Intersec.</a:t>
                      </a:r>
                      <a:endParaRPr lang="zh-CN" sz="120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de-CH" sz="1200" dirty="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49,981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137160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AQI &amp; </a:t>
                      </a:r>
                      <a:r>
                        <a:rPr lang="en-US" altLang="zh-TW" sz="1200" b="1" kern="1200" dirty="0" smtClean="0">
                          <a:solidFill>
                            <a:schemeClr val="lt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a:t>Meteorological data</a:t>
                      </a:r>
                      <a:endParaRPr lang="zh-CN" altLang="zh-TW" sz="1200" b="1" kern="1200" dirty="0" smtClean="0">
                        <a:solidFill>
                          <a:schemeClr val="lt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600"/>
                        </a:spcAft>
                      </a:pP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#. Station</a:t>
                      </a:r>
                      <a:endParaRPr lang="zh-CN" sz="120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de-CH" sz="12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22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13716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en-US" sz="120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Hours</a:t>
                      </a:r>
                      <a:endParaRPr lang="zh-CN" sz="120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de-CH" sz="1200" dirty="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10449*22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35529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Time spans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de-CH" sz="1200" dirty="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8/24/2012-10/31/2013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</a:tr>
              <a:tr h="236861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Urban Size (grids)</a:t>
                      </a:r>
                      <a:endParaRPr lang="zh-CN" sz="1200" dirty="0">
                        <a:effectLst/>
                        <a:latin typeface="Cambria Math" panose="02040503050406030204" pitchFamily="18" charset="0"/>
                        <a:ea typeface="Times New Roman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a:t>1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a:t>km </a:t>
                      </a:r>
                      <a:r>
                        <a:rPr lang="zh-TW" altLang="en-US" sz="1200" kern="1200" dirty="0" smtClean="0">
                          <a:solidFill>
                            <a:schemeClr val="dk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a:t>* </a:t>
                      </a: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a:t>1km</a:t>
                      </a:r>
                      <a:r>
                        <a:rPr lang="zh-TW" altLang="en-US" sz="1200" kern="1200" dirty="0" smtClean="0">
                          <a:solidFill>
                            <a:schemeClr val="dk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a:t>*</a:t>
                      </a:r>
                      <a:r>
                        <a:rPr lang="en-US" altLang="zh-TW" sz="1200" kern="1200" dirty="0" smtClean="0">
                          <a:solidFill>
                            <a:schemeClr val="dk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a:t>2500</a:t>
                      </a:r>
                      <a:endParaRPr lang="zh-CN" sz="1200" kern="1200" dirty="0">
                        <a:solidFill>
                          <a:schemeClr val="dk1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/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1188639" y="1333072"/>
            <a:ext cx="6684532" cy="4572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100" dirty="0">
                <a:latin typeface="Cambria Math" panose="02040503050406030204" pitchFamily="18" charset="0"/>
                <a:ea typeface="Cambria Math" panose="02040503050406030204" pitchFamily="18" charset="0"/>
              </a:rPr>
              <a:t>PM2.5 and PM 10 in Beijing</a:t>
            </a:r>
            <a:endParaRPr lang="en-US" altLang="zh-CN" sz="135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342892" lvl="1" indent="0">
              <a:buNone/>
            </a:pPr>
            <a:endParaRPr lang="en-US" altLang="zh-CN" sz="135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342892" lvl="1" indent="0">
              <a:buNone/>
            </a:pPr>
            <a:endParaRPr lang="en-US" altLang="zh-CN" sz="135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endParaRPr lang="en-US" altLang="zh-CN" sz="900" dirty="0">
              <a:solidFill>
                <a:schemeClr val="dk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77137"/>
          <a:stretch/>
        </p:blipFill>
        <p:spPr>
          <a:xfrm>
            <a:off x="6397945" y="2057404"/>
            <a:ext cx="2202124" cy="2189735"/>
          </a:xfrm>
          <a:prstGeom prst="rect">
            <a:avLst/>
          </a:prstGeom>
        </p:spPr>
      </p:pic>
      <p:graphicFrame>
        <p:nvGraphicFramePr>
          <p:cNvPr id="6" name="表格 5"/>
          <p:cNvGraphicFramePr>
            <a:graphicFrameLocks noGrp="1"/>
          </p:cNvGraphicFramePr>
          <p:nvPr>
            <p:extLst/>
          </p:nvPr>
        </p:nvGraphicFramePr>
        <p:xfrm>
          <a:off x="1031673" y="4376790"/>
          <a:ext cx="5366272" cy="23938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8030"/>
                <a:gridCol w="1999733"/>
                <a:gridCol w="2288509"/>
              </a:tblGrid>
              <a:tr h="188087"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 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PM</a:t>
                      </a:r>
                      <a:r>
                        <a:rPr lang="en-US" sz="1200" kern="800" baseline="-250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10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PM</a:t>
                      </a:r>
                      <a:r>
                        <a:rPr lang="en-US" sz="1200" kern="800" baseline="-250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2.5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</a:tr>
              <a:tr h="188087"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Good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445,167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211,519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</a:tr>
              <a:tr h="376175"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Moderate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846,297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289,464</a:t>
                      </a:r>
                      <a:endParaRPr lang="zh-TW" sz="1200" kern="80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</a:tr>
              <a:tr h="513007">
                <a:tc>
                  <a:txBody>
                    <a:bodyPr/>
                    <a:lstStyle/>
                    <a:p>
                      <a:pPr indent="152400" algn="ctr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Unhealthy for sensitive groups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383,287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352,588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</a:tr>
              <a:tr h="376175"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Unhealthy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146,709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596,913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</a:tr>
              <a:tr h="376175"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Very </a:t>
                      </a:r>
                      <a:b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a:b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unhealthy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54,261</a:t>
                      </a:r>
                      <a:endParaRPr lang="zh-TW" sz="1200" kern="80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234,955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</a:tr>
              <a:tr h="376175"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Hazardous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26,337</a:t>
                      </a:r>
                      <a:endParaRPr lang="zh-TW" sz="1200" kern="80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  <a:tc>
                  <a:txBody>
                    <a:bodyPr/>
                    <a:lstStyle/>
                    <a:p>
                      <a:pPr indent="15240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en-US" sz="1200" kern="80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111,850</a:t>
                      </a:r>
                      <a:endParaRPr lang="zh-TW" sz="1200" kern="800" dirty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48042" marR="48042" marT="0" marB="0" anchor="ctr"/>
                </a:tc>
              </a:tr>
            </a:tbl>
          </a:graphicData>
        </a:graphic>
      </p:graphicFrame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4389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467544" y="245410"/>
            <a:ext cx="8426717" cy="608545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Results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6892615" y="4081714"/>
            <a:ext cx="1008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PM 10</a:t>
            </a:r>
            <a:endParaRPr lang="zh-TW" altLang="en-US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463773" y="1141679"/>
            <a:ext cx="1008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PM 2.5</a:t>
            </a:r>
            <a:endParaRPr lang="zh-TW" altLang="en-US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 rot="16200000">
            <a:off x="4840142" y="5462704"/>
            <a:ext cx="861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Calibri" panose="020F0502020204030204" pitchFamily="34" charset="0"/>
              </a:rPr>
              <a:t>F-score</a:t>
            </a:r>
            <a:endParaRPr lang="zh-TW" altLang="en-US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 rot="16200000">
            <a:off x="4156776" y="2465788"/>
            <a:ext cx="861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  <a:latin typeface="Calibri" panose="020F0502020204030204" pitchFamily="34" charset="0"/>
              </a:rPr>
              <a:t>F-score</a:t>
            </a:r>
            <a:endParaRPr lang="zh-TW" altLang="en-US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4521568"/>
            <a:ext cx="3296427" cy="231958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252" y="1454129"/>
            <a:ext cx="3807240" cy="2376462"/>
          </a:xfrm>
          <a:prstGeom prst="rect">
            <a:avLst/>
          </a:prstGeom>
        </p:spPr>
      </p:pic>
      <p:grpSp>
        <p:nvGrpSpPr>
          <p:cNvPr id="25" name="群組 24"/>
          <p:cNvGrpSpPr/>
          <p:nvPr/>
        </p:nvGrpSpPr>
        <p:grpSpPr>
          <a:xfrm>
            <a:off x="7576392" y="4392228"/>
            <a:ext cx="1136821" cy="1941013"/>
            <a:chOff x="3006811" y="1395311"/>
            <a:chExt cx="1136821" cy="1941013"/>
          </a:xfrm>
        </p:grpSpPr>
        <p:sp>
          <p:nvSpPr>
            <p:cNvPr id="23" name="矩形 22"/>
            <p:cNvSpPr/>
            <p:nvPr/>
          </p:nvSpPr>
          <p:spPr>
            <a:xfrm>
              <a:off x="3006811" y="1681463"/>
              <a:ext cx="1136821" cy="1654861"/>
            </a:xfrm>
            <a:prstGeom prst="rect">
              <a:avLst/>
            </a:prstGeom>
            <a:noFill/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3019584" y="1395311"/>
              <a:ext cx="11240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b="1" dirty="0" smtClean="0">
                  <a:solidFill>
                    <a:srgbClr val="92D05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Our method</a:t>
              </a:r>
              <a:endParaRPr lang="zh-TW" altLang="en-US" sz="1400" b="1" dirty="0">
                <a:solidFill>
                  <a:srgbClr val="92D050"/>
                </a:solidFill>
                <a:latin typeface="Cambria Math" panose="02040503050406030204" pitchFamily="18" charset="0"/>
              </a:endParaRP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7175157" y="1429676"/>
            <a:ext cx="1363888" cy="1941013"/>
            <a:chOff x="3006811" y="1395311"/>
            <a:chExt cx="1136821" cy="1941013"/>
          </a:xfrm>
        </p:grpSpPr>
        <p:sp>
          <p:nvSpPr>
            <p:cNvPr id="27" name="矩形 26"/>
            <p:cNvSpPr/>
            <p:nvPr/>
          </p:nvSpPr>
          <p:spPr>
            <a:xfrm>
              <a:off x="3006811" y="1681463"/>
              <a:ext cx="1136821" cy="1654861"/>
            </a:xfrm>
            <a:prstGeom prst="rect">
              <a:avLst/>
            </a:prstGeom>
            <a:noFill/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3019584" y="1395311"/>
              <a:ext cx="11240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400" b="1" dirty="0" smtClean="0">
                  <a:solidFill>
                    <a:srgbClr val="92D05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Our method</a:t>
              </a:r>
              <a:endParaRPr lang="zh-TW" altLang="en-US" sz="1400" b="1" dirty="0">
                <a:solidFill>
                  <a:srgbClr val="92D050"/>
                </a:solidFill>
                <a:latin typeface="Cambria Math" panose="02040503050406030204" pitchFamily="18" charset="0"/>
              </a:endParaRPr>
            </a:p>
          </p:txBody>
        </p:sp>
      </p:grpSp>
      <p:sp>
        <p:nvSpPr>
          <p:cNvPr id="29" name="Content Placeholder 2"/>
          <p:cNvSpPr>
            <a:spLocks noGrp="1"/>
          </p:cNvSpPr>
          <p:nvPr>
            <p:ph idx="1"/>
          </p:nvPr>
        </p:nvSpPr>
        <p:spPr>
          <a:xfrm>
            <a:off x="0" y="908720"/>
            <a:ext cx="4355976" cy="5949280"/>
          </a:xfrm>
        </p:spPr>
        <p:txBody>
          <a:bodyPr>
            <a:normAutofit/>
          </a:bodyPr>
          <a:lstStyle/>
          <a:p>
            <a:r>
              <a:rPr lang="en-US" altLang="zh-TW" sz="2800" dirty="0" smtClean="0"/>
              <a:t>Leave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One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Out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Evaluation</a:t>
            </a:r>
            <a:endParaRPr lang="en-US" altLang="zh-CN" sz="2800" dirty="0" smtClean="0"/>
          </a:p>
          <a:p>
            <a:pPr lvl="1"/>
            <a:r>
              <a:rPr lang="en-US" altLang="zh-CN" sz="2000" dirty="0" smtClean="0"/>
              <a:t>Take turns to hide </a:t>
            </a:r>
            <a:r>
              <a:rPr lang="en-US" altLang="zh-CN" sz="2000" dirty="0"/>
              <a:t>all AQI labels of </a:t>
            </a:r>
            <a:r>
              <a:rPr lang="en-US" altLang="zh-CN" sz="2000" dirty="0" smtClean="0"/>
              <a:t>each station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for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prediction</a:t>
            </a:r>
            <a:r>
              <a:rPr lang="en-US" altLang="zh-CN" sz="2000" dirty="0" smtClean="0"/>
              <a:t> </a:t>
            </a:r>
            <a:endParaRPr lang="en-US" altLang="zh-CN" sz="2000" dirty="0"/>
          </a:p>
          <a:p>
            <a:r>
              <a:rPr lang="en-US" altLang="zh-CN" sz="2800" dirty="0" smtClean="0"/>
              <a:t>Competitors</a:t>
            </a:r>
          </a:p>
          <a:p>
            <a:pPr lvl="1"/>
            <a:r>
              <a:rPr lang="en-US" altLang="zh-CN" sz="2400" dirty="0"/>
              <a:t>Semi-supervised method</a:t>
            </a:r>
          </a:p>
          <a:p>
            <a:pPr lvl="2"/>
            <a:r>
              <a:rPr lang="en-US" altLang="zh-CN" sz="1800" dirty="0"/>
              <a:t>Co-training framework: CRF+ANN (KDD 2013)</a:t>
            </a:r>
          </a:p>
          <a:p>
            <a:pPr lvl="2"/>
            <a:r>
              <a:rPr lang="en-US" altLang="zh-CN" sz="1800" dirty="0"/>
              <a:t>Graph-based SSL using RBF function </a:t>
            </a:r>
            <a:r>
              <a:rPr lang="en-US" altLang="zh-CN" sz="1800" dirty="0" smtClean="0"/>
              <a:t>(ICML </a:t>
            </a:r>
            <a:r>
              <a:rPr lang="en-US" altLang="zh-CN" sz="1800" dirty="0"/>
              <a:t>2003)</a:t>
            </a:r>
          </a:p>
          <a:p>
            <a:pPr lvl="1"/>
            <a:r>
              <a:rPr lang="en-US" altLang="zh-CN" sz="2400" dirty="0" smtClean="0"/>
              <a:t>Regression </a:t>
            </a:r>
            <a:r>
              <a:rPr lang="en-US" altLang="zh-CN" sz="2400" dirty="0" smtClean="0"/>
              <a:t>method</a:t>
            </a:r>
            <a:r>
              <a:rPr lang="en-US" altLang="zh-TW" sz="2400" dirty="0" smtClean="0"/>
              <a:t>: SVR</a:t>
            </a:r>
            <a:endParaRPr lang="en-US" altLang="zh-CN" sz="1000" dirty="0"/>
          </a:p>
          <a:p>
            <a:pPr lvl="1"/>
            <a:r>
              <a:rPr lang="en-US" altLang="zh-CN" sz="2400" dirty="0"/>
              <a:t>Interpolation method </a:t>
            </a:r>
          </a:p>
          <a:p>
            <a:pPr lvl="2"/>
            <a:r>
              <a:rPr lang="en-US" altLang="zh-TW" sz="1800" dirty="0"/>
              <a:t>Spatial KNN</a:t>
            </a:r>
          </a:p>
          <a:p>
            <a:pPr lvl="2"/>
            <a:r>
              <a:rPr lang="en-US" altLang="zh-TW" sz="1800" dirty="0"/>
              <a:t>Inverse distance weighted</a:t>
            </a:r>
          </a:p>
          <a:p>
            <a:pPr lvl="2"/>
            <a:r>
              <a:rPr lang="en-US" altLang="zh-TW" sz="1800" dirty="0"/>
              <a:t>Ordinary </a:t>
            </a:r>
            <a:r>
              <a:rPr lang="en-US" altLang="zh-TW" sz="1800" dirty="0" err="1"/>
              <a:t>Kriging</a:t>
            </a:r>
            <a:endParaRPr lang="en-US" altLang="zh-TW" sz="1800" dirty="0"/>
          </a:p>
          <a:p>
            <a:pPr marL="685783" lvl="2" indent="0">
              <a:buNone/>
            </a:pPr>
            <a:endParaRPr lang="en-US" altLang="zh-TW" sz="1050" dirty="0"/>
          </a:p>
          <a:p>
            <a:pPr lvl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348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Goal</a:t>
            </a:r>
            <a:r>
              <a:rPr lang="en-US" altLang="zh-TW" dirty="0" smtClean="0"/>
              <a:t>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1</a:t>
            </a:r>
            <a:r>
              <a:rPr lang="en-US" altLang="zh-TW" baseline="30000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st</a:t>
            </a:r>
            <a:r>
              <a:rPr lang="zh-TW" altLang="en-US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goal:</a:t>
            </a:r>
            <a:r>
              <a:rPr lang="zh-TW" altLang="en-US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Given </a:t>
            </a:r>
            <a:r>
              <a:rPr lang="en-US" altLang="zh-TW" dirty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historical data of a small set of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air-quality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monitors, </a:t>
            </a:r>
            <a:r>
              <a:rPr lang="en-US" altLang="zh-TW" dirty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infer the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PM2.5 and PM10 values </a:t>
            </a:r>
            <a:r>
              <a:rPr lang="en-US" altLang="zh-TW" dirty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of </a:t>
            </a:r>
            <a:r>
              <a:rPr lang="en-US" altLang="zh-TW" dirty="0">
                <a:latin typeface="+mj-lt"/>
                <a:cs typeface="Arial" panose="020B0604020202020204" pitchFamily="34" charset="0"/>
              </a:rPr>
              <a:t>arbitrary locations without sensors </a:t>
            </a:r>
            <a:r>
              <a:rPr lang="en-US" altLang="zh-TW" dirty="0" smtClean="0">
                <a:latin typeface="+mj-lt"/>
                <a:cs typeface="Arial" panose="020B0604020202020204" pitchFamily="34" charset="0"/>
              </a:rPr>
              <a:t>deployed</a:t>
            </a:r>
          </a:p>
          <a:p>
            <a:r>
              <a:rPr lang="en-US" altLang="zh-TW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2</a:t>
            </a:r>
            <a:r>
              <a:rPr lang="en-US" altLang="zh-TW" baseline="30000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nd</a:t>
            </a:r>
            <a:r>
              <a:rPr lang="zh-TW" altLang="en-US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goal:</a:t>
            </a:r>
            <a:r>
              <a:rPr lang="zh-TW" altLang="en-US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Recommend </a:t>
            </a:r>
            <a:r>
              <a:rPr lang="en-US" altLang="zh-TW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deployment locations for new </a:t>
            </a:r>
            <a:r>
              <a:rPr lang="en-US" altLang="zh-TW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monitoring</a:t>
            </a:r>
            <a:r>
              <a:rPr lang="zh-TW" altLang="en-US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stations</a:t>
            </a:r>
            <a:endParaRPr lang="en-US" altLang="zh-TW" kern="0" dirty="0" smtClean="0">
              <a:solidFill>
                <a:srgbClr val="FF0000"/>
              </a:solidFill>
              <a:latin typeface="+mj-lt"/>
            </a:endParaRPr>
          </a:p>
          <a:p>
            <a:r>
              <a:rPr lang="en-US" altLang="zh-TW" kern="0" dirty="0" smtClean="0">
                <a:latin typeface="+mj-lt"/>
                <a:sym typeface="Wingdings"/>
              </a:rPr>
              <a:t>Motivation:</a:t>
            </a:r>
            <a:r>
              <a:rPr lang="zh-TW" altLang="en-US" kern="0" dirty="0" smtClean="0">
                <a:latin typeface="+mj-lt"/>
                <a:sym typeface="Wingdings"/>
              </a:rPr>
              <a:t> </a:t>
            </a:r>
            <a:r>
              <a:rPr lang="en-US" altLang="zh-TW" kern="0" dirty="0" smtClean="0">
                <a:latin typeface="+mj-lt"/>
              </a:rPr>
              <a:t>It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is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not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cost-effective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to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deploy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sensors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everywhere</a:t>
            </a:r>
          </a:p>
          <a:p>
            <a:pPr lvl="1"/>
            <a:r>
              <a:rPr lang="en-US" altLang="zh-TW" kern="0" dirty="0" smtClean="0">
                <a:latin typeface="+mj-lt"/>
              </a:rPr>
              <a:t>still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want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to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know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the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sensor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values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of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locations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without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sensors</a:t>
            </a:r>
          </a:p>
          <a:p>
            <a:pPr lvl="1"/>
            <a:r>
              <a:rPr lang="en-US" altLang="zh-TW" kern="0" dirty="0" smtClean="0">
                <a:latin typeface="+mj-lt"/>
              </a:rPr>
              <a:t>need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to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optimize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the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utility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in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deploying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new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sensors</a:t>
            </a:r>
            <a:r>
              <a:rPr lang="zh-TW" altLang="en-US" kern="0" dirty="0" smtClean="0">
                <a:latin typeface="+mj-lt"/>
              </a:rPr>
              <a:t> </a:t>
            </a:r>
            <a:endParaRPr lang="en-US" altLang="zh-TW" kern="0" dirty="0" smtClean="0">
              <a:latin typeface="+mj-lt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F9E0-CF1E-894E-8396-EE906DF3D6B2}" type="datetime1">
              <a:rPr lang="zh-TW" altLang="en-US" smtClean="0"/>
              <a:pPr/>
              <a:t>15/8/12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2502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Where to Deploy the </a:t>
            </a:r>
            <a:r>
              <a:rPr lang="en-US" altLang="zh-TW" dirty="0" smtClean="0"/>
              <a:t>Next </a:t>
            </a:r>
            <a:r>
              <a:rPr lang="en-US" altLang="zh-TW" dirty="0"/>
              <a:t>Monitoring </a:t>
            </a:r>
            <a:r>
              <a:rPr lang="en-US" altLang="zh-TW" dirty="0" smtClean="0"/>
              <a:t>Stations?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143000"/>
            <a:ext cx="9036496" cy="5715000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Idea: deploying a new sensor to a location to </a:t>
            </a:r>
            <a:r>
              <a:rPr lang="en-US" altLang="zh-TW" dirty="0"/>
              <a:t>significantly </a:t>
            </a:r>
            <a:r>
              <a:rPr lang="en-US" altLang="zh-TW" dirty="0">
                <a:solidFill>
                  <a:srgbClr val="FF0000"/>
                </a:solidFill>
              </a:rPr>
              <a:t>b</a:t>
            </a:r>
            <a:r>
              <a:rPr lang="en-US" altLang="zh-TW" dirty="0" smtClean="0">
                <a:solidFill>
                  <a:srgbClr val="FF0000"/>
                </a:solidFill>
              </a:rPr>
              <a:t>oost </a:t>
            </a:r>
            <a:r>
              <a:rPr lang="en-US" altLang="zh-TW" dirty="0">
                <a:solidFill>
                  <a:srgbClr val="FF0000"/>
                </a:solidFill>
              </a:rPr>
              <a:t>the </a:t>
            </a:r>
            <a:r>
              <a:rPr lang="en-US" altLang="zh-TW" dirty="0" smtClean="0">
                <a:solidFill>
                  <a:srgbClr val="FF0000"/>
                </a:solidFill>
              </a:rPr>
              <a:t>accuracy of the inference model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Challenge: cannot </a:t>
            </a:r>
            <a:r>
              <a:rPr lang="en-US" altLang="zh-TW" dirty="0"/>
              <a:t>directly measure the </a:t>
            </a:r>
            <a:r>
              <a:rPr lang="en-US" altLang="zh-TW" dirty="0">
                <a:solidFill>
                  <a:schemeClr val="accent6"/>
                </a:solidFill>
              </a:rPr>
              <a:t>improvement</a:t>
            </a:r>
            <a:r>
              <a:rPr lang="en-US" altLang="zh-TW" dirty="0"/>
              <a:t> on inference </a:t>
            </a:r>
            <a:r>
              <a:rPr lang="en-US" altLang="zh-TW" dirty="0" smtClean="0"/>
              <a:t>accuracy</a:t>
            </a:r>
            <a:endParaRPr lang="en-US" altLang="zh-TW" dirty="0"/>
          </a:p>
          <a:p>
            <a:r>
              <a:rPr lang="en-US" altLang="zh-TW" dirty="0" smtClean="0"/>
              <a:t>Surrogate: </a:t>
            </a:r>
            <a:r>
              <a:rPr lang="en-US" altLang="zh-TW" dirty="0"/>
              <a:t>Minimize the </a:t>
            </a:r>
            <a:r>
              <a:rPr lang="en-US" altLang="zh-TW" dirty="0">
                <a:solidFill>
                  <a:srgbClr val="FF0000"/>
                </a:solidFill>
              </a:rPr>
              <a:t>uncertainty </a:t>
            </a:r>
            <a:r>
              <a:rPr lang="en-US" altLang="zh-TW" dirty="0"/>
              <a:t>of a </a:t>
            </a:r>
            <a:r>
              <a:rPr lang="en-US" altLang="zh-TW" dirty="0">
                <a:solidFill>
                  <a:srgbClr val="0070C0"/>
                </a:solidFill>
              </a:rPr>
              <a:t>relatively accurate </a:t>
            </a:r>
            <a:r>
              <a:rPr lang="en-US" altLang="zh-TW" dirty="0" smtClean="0">
                <a:solidFill>
                  <a:srgbClr val="0070C0"/>
                </a:solidFill>
              </a:rPr>
              <a:t>inference model</a:t>
            </a:r>
          </a:p>
          <a:p>
            <a:pPr lvl="1"/>
            <a:r>
              <a:rPr lang="en-US" altLang="zh-TW" dirty="0" smtClean="0"/>
              <a:t>The uncertainty can be modeled as the total </a:t>
            </a:r>
            <a:r>
              <a:rPr lang="en-US" altLang="zh-TW" dirty="0" smtClean="0">
                <a:solidFill>
                  <a:srgbClr val="FF0000"/>
                </a:solidFill>
              </a:rPr>
              <a:t>entropy</a:t>
            </a:r>
            <a:r>
              <a:rPr lang="en-US" altLang="zh-TW" dirty="0" smtClean="0"/>
              <a:t> of the random </a:t>
            </a:r>
            <a:r>
              <a:rPr lang="en-US" altLang="zh-TW" dirty="0" smtClean="0"/>
              <a:t>variables</a:t>
            </a:r>
          </a:p>
          <a:p>
            <a:r>
              <a:rPr lang="en-US" altLang="zh-TW" dirty="0" smtClean="0"/>
              <a:t>Naïve</a:t>
            </a:r>
            <a:r>
              <a:rPr lang="zh-TW" altLang="en-US" dirty="0" smtClean="0"/>
              <a:t> </a:t>
            </a:r>
            <a:r>
              <a:rPr lang="en-US" altLang="zh-TW" dirty="0"/>
              <a:t>solution:</a:t>
            </a:r>
            <a:r>
              <a:rPr lang="zh-TW" altLang="en-US" dirty="0"/>
              <a:t> </a:t>
            </a:r>
            <a:r>
              <a:rPr lang="en-US" altLang="zh-TW" dirty="0"/>
              <a:t>simply</a:t>
            </a:r>
            <a:r>
              <a:rPr lang="zh-TW" altLang="en-US" dirty="0"/>
              <a:t> </a:t>
            </a:r>
            <a:r>
              <a:rPr lang="en-US" altLang="zh-TW" dirty="0" smtClean="0"/>
              <a:t>pick</a:t>
            </a:r>
            <a:r>
              <a:rPr lang="zh-TW" altLang="en-US" dirty="0" smtClean="0"/>
              <a:t> </a:t>
            </a:r>
            <a:r>
              <a:rPr lang="en-US" altLang="zh-TW" dirty="0" smtClean="0"/>
              <a:t>k</a:t>
            </a:r>
            <a:r>
              <a:rPr lang="zh-TW" altLang="en-US" dirty="0" smtClean="0"/>
              <a:t> </a:t>
            </a:r>
            <a:r>
              <a:rPr lang="en-US" altLang="zh-TW" dirty="0"/>
              <a:t>locations</a:t>
            </a:r>
            <a:r>
              <a:rPr lang="zh-TW" altLang="en-US" dirty="0"/>
              <a:t> </a:t>
            </a:r>
            <a:r>
              <a:rPr lang="en-US" altLang="zh-TW" dirty="0"/>
              <a:t>with</a:t>
            </a:r>
            <a:r>
              <a:rPr lang="zh-TW" altLang="en-US" dirty="0"/>
              <a:t> </a:t>
            </a:r>
            <a:r>
              <a:rPr lang="en-US" altLang="zh-TW" dirty="0"/>
              <a:t>the</a:t>
            </a:r>
            <a:r>
              <a:rPr lang="zh-TW" altLang="en-US" dirty="0"/>
              <a:t> </a:t>
            </a:r>
            <a:r>
              <a:rPr lang="en-US" altLang="zh-TW" dirty="0">
                <a:solidFill>
                  <a:srgbClr val="E46C0A"/>
                </a:solidFill>
              </a:rPr>
              <a:t>highest</a:t>
            </a:r>
            <a:r>
              <a:rPr lang="zh-TW" altLang="en-US" dirty="0">
                <a:solidFill>
                  <a:srgbClr val="E46C0A"/>
                </a:solidFill>
              </a:rPr>
              <a:t> </a:t>
            </a:r>
            <a:r>
              <a:rPr lang="en-US" altLang="zh-TW" dirty="0" smtClean="0">
                <a:solidFill>
                  <a:srgbClr val="E46C0A"/>
                </a:solidFill>
              </a:rPr>
              <a:t>entropy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 smtClean="0"/>
              <a:t>Drawback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r>
              <a:rPr lang="en-US" altLang="zh-TW" dirty="0"/>
              <a:t>they</a:t>
            </a:r>
            <a:r>
              <a:rPr lang="zh-TW" altLang="en-US" dirty="0"/>
              <a:t> </a:t>
            </a:r>
            <a:r>
              <a:rPr lang="en-US" altLang="zh-TW" dirty="0"/>
              <a:t>can</a:t>
            </a:r>
            <a:r>
              <a:rPr lang="zh-TW" altLang="en-US" dirty="0"/>
              <a:t> </a:t>
            </a:r>
            <a:r>
              <a:rPr lang="en-US" altLang="zh-TW" dirty="0"/>
              <a:t>be</a:t>
            </a:r>
            <a:r>
              <a:rPr lang="zh-TW" altLang="en-US" dirty="0"/>
              <a:t> </a:t>
            </a:r>
            <a:r>
              <a:rPr lang="en-US" altLang="zh-TW" dirty="0">
                <a:solidFill>
                  <a:srgbClr val="E46C0A"/>
                </a:solidFill>
              </a:rPr>
              <a:t>correlated</a:t>
            </a:r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64984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52536" y="46856"/>
            <a:ext cx="9505056" cy="1143000"/>
          </a:xfrm>
        </p:spPr>
        <p:txBody>
          <a:bodyPr>
            <a:normAutofit/>
          </a:bodyPr>
          <a:lstStyle/>
          <a:p>
            <a:r>
              <a:rPr lang="en-US" altLang="zh-TW" sz="3500" dirty="0" smtClean="0"/>
              <a:t>Greedy-based </a:t>
            </a:r>
            <a:r>
              <a:rPr lang="en-US" altLang="zh-TW" sz="3500" dirty="0"/>
              <a:t>E</a:t>
            </a:r>
            <a:r>
              <a:rPr lang="en-US" altLang="zh-TW" sz="3500" dirty="0" smtClean="0"/>
              <a:t>ntropy Minimization(GEM) Model</a:t>
            </a:r>
            <a:endParaRPr lang="zh-TW" altLang="en-US" sz="35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980728"/>
            <a:ext cx="4283968" cy="6120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dirty="0" smtClean="0"/>
              <a:t>Steps</a:t>
            </a:r>
            <a:r>
              <a:rPr lang="en-US" altLang="zh-TW" dirty="0" smtClean="0"/>
              <a:t>: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Us</a:t>
            </a:r>
            <a:r>
              <a:rPr lang="en-US" altLang="zh-TW" dirty="0" smtClean="0"/>
              <a:t>e</a:t>
            </a:r>
            <a:r>
              <a:rPr lang="en-US" altLang="zh-TW" dirty="0" smtClean="0"/>
              <a:t> </a:t>
            </a:r>
            <a:r>
              <a:rPr lang="en-US" altLang="zh-TW" dirty="0" smtClean="0"/>
              <a:t>the </a:t>
            </a:r>
            <a:r>
              <a:rPr lang="en-US" altLang="zh-TW" dirty="0" smtClean="0"/>
              <a:t>labeled</a:t>
            </a:r>
            <a:r>
              <a:rPr lang="zh-TW" altLang="en-US" dirty="0" smtClean="0"/>
              <a:t> </a:t>
            </a:r>
            <a:r>
              <a:rPr lang="en-US" altLang="zh-TW" dirty="0" smtClean="0"/>
              <a:t>set</a:t>
            </a:r>
            <a:r>
              <a:rPr lang="zh-TW" altLang="en-US" dirty="0" smtClean="0"/>
              <a:t> </a:t>
            </a:r>
            <a:r>
              <a:rPr lang="en-US" altLang="zh-TW" dirty="0" smtClean="0"/>
              <a:t>to</a:t>
            </a:r>
            <a:r>
              <a:rPr lang="zh-TW" altLang="en-US" dirty="0" smtClean="0"/>
              <a:t> </a:t>
            </a:r>
            <a:r>
              <a:rPr lang="en-US" altLang="zh-TW" dirty="0" smtClean="0"/>
              <a:t>learn</a:t>
            </a:r>
            <a:r>
              <a:rPr lang="zh-TW" altLang="en-US" dirty="0" smtClean="0"/>
              <a:t> </a:t>
            </a:r>
            <a:r>
              <a:rPr lang="en-US" altLang="zh-TW" dirty="0" smtClean="0"/>
              <a:t>an</a:t>
            </a:r>
            <a:r>
              <a:rPr lang="zh-TW" altLang="en-US" dirty="0" smtClean="0"/>
              <a:t> </a:t>
            </a:r>
            <a:r>
              <a:rPr lang="en-US" altLang="zh-TW" dirty="0" smtClean="0"/>
              <a:t>influence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I</a:t>
            </a:r>
            <a:r>
              <a:rPr lang="en-US" altLang="zh-TW" dirty="0" smtClean="0"/>
              <a:t>nfer </a:t>
            </a:r>
            <a:r>
              <a:rPr lang="en-US" altLang="zh-TW" dirty="0" smtClean="0"/>
              <a:t>the values of all nodes.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Obtain </a:t>
            </a:r>
            <a:r>
              <a:rPr lang="en-US" altLang="zh-TW" dirty="0" smtClean="0"/>
              <a:t>the most confident node</a:t>
            </a:r>
            <a:r>
              <a:rPr lang="en-US" altLang="zh-TW" dirty="0" smtClean="0"/>
              <a:t>, </a:t>
            </a:r>
            <a:r>
              <a:rPr lang="en-US" altLang="zh-TW" dirty="0" smtClean="0"/>
              <a:t>label</a:t>
            </a:r>
            <a:r>
              <a:rPr lang="zh-TW" altLang="en-US" dirty="0" smtClean="0"/>
              <a:t> </a:t>
            </a:r>
            <a:r>
              <a:rPr lang="en-US" altLang="zh-TW" dirty="0" smtClean="0"/>
              <a:t>it</a:t>
            </a:r>
            <a:r>
              <a:rPr lang="zh-TW" altLang="en-US" dirty="0" smtClean="0"/>
              <a:t> </a:t>
            </a:r>
            <a:r>
              <a:rPr lang="en-US" altLang="zh-TW" dirty="0" smtClean="0"/>
              <a:t>using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most</a:t>
            </a:r>
            <a:r>
              <a:rPr lang="zh-TW" altLang="en-US" dirty="0" smtClean="0"/>
              <a:t> </a:t>
            </a:r>
            <a:r>
              <a:rPr lang="en-US" altLang="zh-TW" dirty="0" smtClean="0"/>
              <a:t>likely</a:t>
            </a:r>
            <a:r>
              <a:rPr lang="zh-TW" altLang="en-US" dirty="0" smtClean="0"/>
              <a:t> </a:t>
            </a:r>
            <a:r>
              <a:rPr lang="en-US" altLang="zh-TW" dirty="0" smtClean="0"/>
              <a:t>value,</a:t>
            </a:r>
            <a:r>
              <a:rPr lang="zh-TW" altLang="en-US" dirty="0" smtClean="0"/>
              <a:t> </a:t>
            </a:r>
            <a:r>
              <a:rPr lang="en-US" altLang="zh-TW" dirty="0" smtClean="0"/>
              <a:t>and</a:t>
            </a:r>
            <a:r>
              <a:rPr lang="zh-TW" altLang="en-US" dirty="0" smtClean="0"/>
              <a:t> </a:t>
            </a:r>
            <a:r>
              <a:rPr lang="en-US" altLang="zh-TW" dirty="0" smtClean="0"/>
              <a:t>put</a:t>
            </a:r>
            <a:r>
              <a:rPr lang="zh-TW" altLang="en-US" dirty="0" smtClean="0"/>
              <a:t> </a:t>
            </a:r>
            <a:r>
              <a:rPr lang="en-US" altLang="zh-TW" dirty="0" smtClean="0"/>
              <a:t>it</a:t>
            </a:r>
            <a:r>
              <a:rPr lang="zh-TW" altLang="en-US" dirty="0" smtClean="0"/>
              <a:t> </a:t>
            </a:r>
            <a:r>
              <a:rPr lang="en-US" altLang="zh-TW" dirty="0" smtClean="0"/>
              <a:t>into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labeled</a:t>
            </a:r>
            <a:r>
              <a:rPr lang="zh-TW" altLang="en-US" dirty="0" smtClean="0"/>
              <a:t> </a:t>
            </a:r>
            <a:r>
              <a:rPr lang="en-US" altLang="zh-TW" dirty="0" smtClean="0"/>
              <a:t>set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Go </a:t>
            </a:r>
            <a:r>
              <a:rPr lang="en-US" altLang="zh-TW" dirty="0" smtClean="0"/>
              <a:t>back to step </a:t>
            </a:r>
            <a:r>
              <a:rPr lang="en-US" altLang="zh-TW" dirty="0" smtClean="0"/>
              <a:t>1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</p:txBody>
      </p:sp>
      <p:pic>
        <p:nvPicPr>
          <p:cNvPr id="4" name="圖片 3"/>
          <p:cNvPicPr/>
          <p:nvPr/>
        </p:nvPicPr>
        <p:blipFill rotWithShape="1">
          <a:blip r:embed="rId2"/>
          <a:srcRect l="33463" t="18046" r="18317" b="10059"/>
          <a:stretch/>
        </p:blipFill>
        <p:spPr bwMode="auto">
          <a:xfrm>
            <a:off x="4409467" y="1628800"/>
            <a:ext cx="4752528" cy="42491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19183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Experiments</a:t>
            </a:r>
            <a:r>
              <a:rPr lang="zh-TW" altLang="en-US" dirty="0" smtClean="0"/>
              <a:t> </a:t>
            </a:r>
            <a:r>
              <a:rPr lang="en-US" altLang="zh-TW" dirty="0" smtClean="0"/>
              <a:t>Results: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improvement</a:t>
            </a:r>
            <a:r>
              <a:rPr lang="zh-TW" altLang="en-US" dirty="0" smtClean="0"/>
              <a:t> </a:t>
            </a:r>
            <a:r>
              <a:rPr lang="en-US" altLang="zh-TW" dirty="0" smtClean="0"/>
              <a:t>of</a:t>
            </a:r>
            <a:r>
              <a:rPr lang="zh-TW" altLang="en-US" dirty="0" smtClean="0"/>
              <a:t> </a:t>
            </a:r>
            <a:r>
              <a:rPr lang="en-US" altLang="zh-TW" dirty="0" smtClean="0"/>
              <a:t>influence</a:t>
            </a:r>
            <a:r>
              <a:rPr lang="zh-TW" altLang="en-US" dirty="0" smtClean="0"/>
              <a:t> </a:t>
            </a:r>
            <a:r>
              <a:rPr lang="en-US" altLang="zh-TW" dirty="0" smtClean="0"/>
              <a:t>quality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41" y="1628800"/>
            <a:ext cx="3999652" cy="316835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1628800"/>
            <a:ext cx="3764378" cy="3168352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 rotWithShape="1">
          <a:blip r:embed="rId4"/>
          <a:srcRect l="59091" t="56567" r="7946" b="30981"/>
          <a:stretch/>
        </p:blipFill>
        <p:spPr>
          <a:xfrm>
            <a:off x="1547664" y="5085184"/>
            <a:ext cx="6408712" cy="1224136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2416256" y="1383352"/>
            <a:ext cx="1008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PM 10</a:t>
            </a:r>
            <a:endParaRPr lang="zh-TW" altLang="en-US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652120" y="1417638"/>
            <a:ext cx="1008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Calibri" panose="020F0502020204030204" pitchFamily="34" charset="0"/>
                <a:ea typeface="Cambria Math" panose="02040503050406030204" pitchFamily="18" charset="0"/>
              </a:rPr>
              <a:t>PM 2.5</a:t>
            </a:r>
            <a:endParaRPr lang="zh-TW" altLang="en-US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064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7" y="277269"/>
            <a:ext cx="7783468" cy="775467"/>
          </a:xfrm>
        </p:spPr>
        <p:txBody>
          <a:bodyPr/>
          <a:lstStyle/>
          <a:p>
            <a:r>
              <a:rPr lang="en-US" altLang="zh-TW" dirty="0" smtClean="0"/>
              <a:t>Final</a:t>
            </a:r>
            <a:r>
              <a:rPr lang="zh-TW" altLang="en-US" dirty="0" smtClean="0"/>
              <a:t> </a:t>
            </a:r>
            <a:r>
              <a:rPr lang="en-US" altLang="zh-TW" dirty="0" smtClean="0"/>
              <a:t>Remark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019503"/>
            <a:ext cx="8787377" cy="5707118"/>
          </a:xfrm>
        </p:spPr>
        <p:txBody>
          <a:bodyPr>
            <a:normAutofit/>
          </a:bodyPr>
          <a:lstStyle/>
          <a:p>
            <a:r>
              <a:rPr lang="en-US" altLang="zh-TW" sz="3600" dirty="0" smtClean="0">
                <a:solidFill>
                  <a:schemeClr val="tx1"/>
                </a:solidFill>
              </a:rPr>
              <a:t>The</a:t>
            </a:r>
            <a:r>
              <a:rPr lang="zh-TW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</a:rPr>
              <a:t>proposed</a:t>
            </a:r>
            <a:r>
              <a:rPr lang="zh-TW" altLang="en-US" sz="3600" dirty="0" smtClean="0">
                <a:solidFill>
                  <a:schemeClr val="tx1"/>
                </a:solidFill>
              </a:rPr>
              <a:t> </a:t>
            </a:r>
            <a:r>
              <a:rPr lang="en-US" altLang="zh-TW" sz="3600" dirty="0" smtClean="0">
                <a:solidFill>
                  <a:schemeClr val="tx1"/>
                </a:solidFill>
              </a:rPr>
              <a:t>model </a:t>
            </a:r>
            <a:r>
              <a:rPr lang="en-US" altLang="zh-TW" sz="3600" dirty="0" smtClean="0"/>
              <a:t>can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be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applied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to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other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types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of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sensors</a:t>
            </a:r>
            <a:endParaRPr lang="en-US" altLang="zh-TW" sz="3600" dirty="0" smtClean="0"/>
          </a:p>
          <a:p>
            <a:pPr lvl="1"/>
            <a:r>
              <a:rPr lang="en-US" altLang="zh-TW" sz="3200" dirty="0" smtClean="0"/>
              <a:t>It </a:t>
            </a:r>
            <a:r>
              <a:rPr lang="en-US" altLang="zh-TW" sz="3200" dirty="0"/>
              <a:t>is a data-driven </a:t>
            </a:r>
            <a:r>
              <a:rPr lang="en-US" altLang="zh-TW" sz="3200" dirty="0" smtClean="0"/>
              <a:t>solution, </a:t>
            </a:r>
            <a:r>
              <a:rPr lang="en-US" altLang="zh-TW" sz="3200" dirty="0"/>
              <a:t>no need to know the physical meaning of </a:t>
            </a:r>
            <a:r>
              <a:rPr lang="en-US" altLang="zh-TW" sz="3200" dirty="0" smtClean="0"/>
              <a:t>signal </a:t>
            </a:r>
            <a:r>
              <a:rPr lang="en-US" altLang="zh-TW" sz="3200" dirty="0"/>
              <a:t>or the underlying diffusion models </a:t>
            </a:r>
          </a:p>
          <a:p>
            <a:pPr lvl="1"/>
            <a:r>
              <a:rPr lang="en-US" altLang="zh-TW" sz="3200" dirty="0" smtClean="0"/>
              <a:t>A</a:t>
            </a:r>
            <a:r>
              <a:rPr lang="en-US" altLang="zh-TW" sz="3200" dirty="0" smtClean="0"/>
              <a:t>dditional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information </a:t>
            </a:r>
            <a:r>
              <a:rPr lang="en-US" altLang="zh-TW" sz="3200" dirty="0" smtClean="0"/>
              <a:t>can </a:t>
            </a:r>
            <a:r>
              <a:rPr lang="en-US" altLang="zh-TW" sz="3200" dirty="0" smtClean="0"/>
              <a:t>be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modeled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as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features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to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jointly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determine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the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weight</a:t>
            </a:r>
            <a:endParaRPr lang="en-US" altLang="zh-TW" sz="3200" dirty="0" smtClean="0"/>
          </a:p>
          <a:p>
            <a:pPr marL="457200" lvl="1" indent="0">
              <a:buNone/>
            </a:pPr>
            <a:endParaRPr lang="en-US" altLang="zh-TW" sz="3200" dirty="0">
              <a:solidFill>
                <a:schemeClr val="tx1"/>
              </a:solidFill>
            </a:endParaRPr>
          </a:p>
          <a:p>
            <a:pPr lvl="1"/>
            <a:endParaRPr lang="zh-TW" altLang="en-US" sz="3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矩形 4"/>
          <p:cNvSpPr/>
          <p:nvPr/>
        </p:nvSpPr>
        <p:spPr>
          <a:xfrm>
            <a:off x="2483768" y="5517232"/>
            <a:ext cx="4572000" cy="584776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altLang="zh-TW" sz="3200" dirty="0" smtClean="0"/>
              <a:t>Thank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You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!!</a:t>
            </a:r>
            <a:endParaRPr lang="en-US" altLang="zh-TW" sz="3200" dirty="0"/>
          </a:p>
        </p:txBody>
      </p:sp>
    </p:spTree>
    <p:extLst>
      <p:ext uri="{BB962C8B-B14F-4D97-AF65-F5344CB8AC3E}">
        <p14:creationId xmlns:p14="http://schemas.microsoft.com/office/powerpoint/2010/main" val="2713579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Goal</a:t>
            </a:r>
            <a:r>
              <a:rPr lang="en-US" altLang="zh-TW" dirty="0" smtClean="0"/>
              <a:t>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1</a:t>
            </a:r>
            <a:r>
              <a:rPr lang="en-US" altLang="zh-TW" baseline="30000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st</a:t>
            </a:r>
            <a:r>
              <a:rPr lang="zh-TW" altLang="en-US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goal:</a:t>
            </a:r>
            <a:r>
              <a:rPr lang="zh-TW" altLang="en-US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Given </a:t>
            </a:r>
            <a:r>
              <a:rPr lang="en-US" altLang="zh-TW" dirty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historical data of a small set of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air-quality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monitors, </a:t>
            </a:r>
            <a:r>
              <a:rPr lang="en-US" altLang="zh-TW" dirty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infer the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air</a:t>
            </a:r>
            <a:r>
              <a:rPr lang="zh-TW" altLang="en-US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quality</a:t>
            </a:r>
            <a:r>
              <a:rPr lang="zh-TW" altLang="en-US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values</a:t>
            </a:r>
            <a:r>
              <a:rPr lang="zh-TW" altLang="en-US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(i.e.</a:t>
            </a:r>
            <a:r>
              <a:rPr lang="zh-TW" altLang="en-US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PM2.5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and 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PM10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)</a:t>
            </a:r>
            <a:r>
              <a:rPr lang="en-US" altLang="zh-TW" dirty="0" smtClean="0"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 of </a:t>
            </a:r>
            <a:r>
              <a:rPr lang="en-US" altLang="zh-TW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arbitrary locations </a:t>
            </a:r>
            <a:r>
              <a:rPr lang="en-US" altLang="zh-TW" dirty="0">
                <a:latin typeface="+mj-lt"/>
                <a:cs typeface="Arial" panose="020B0604020202020204" pitchFamily="34" charset="0"/>
              </a:rPr>
              <a:t>without sensors </a:t>
            </a:r>
            <a:r>
              <a:rPr lang="en-US" altLang="zh-TW" dirty="0" smtClean="0">
                <a:latin typeface="+mj-lt"/>
                <a:cs typeface="Arial" panose="020B0604020202020204" pitchFamily="34" charset="0"/>
              </a:rPr>
              <a:t>deployed</a:t>
            </a:r>
          </a:p>
          <a:p>
            <a:r>
              <a:rPr lang="en-US" altLang="zh-TW" dirty="0" smtClean="0">
                <a:latin typeface="+mj-lt"/>
                <a:cs typeface="Arial" panose="020B0604020202020204" pitchFamily="34" charset="0"/>
              </a:rPr>
              <a:t>2</a:t>
            </a:r>
            <a:r>
              <a:rPr lang="en-US" altLang="zh-TW" baseline="30000" dirty="0" smtClean="0">
                <a:latin typeface="+mj-lt"/>
                <a:cs typeface="Arial" panose="020B0604020202020204" pitchFamily="34" charset="0"/>
              </a:rPr>
              <a:t>nd</a:t>
            </a:r>
            <a:r>
              <a:rPr lang="zh-TW" altLang="en-US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latin typeface="+mj-lt"/>
                <a:cs typeface="Arial" panose="020B0604020202020204" pitchFamily="34" charset="0"/>
              </a:rPr>
              <a:t>goal:</a:t>
            </a:r>
            <a:r>
              <a:rPr lang="zh-TW" altLang="en-US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latin typeface="+mj-lt"/>
                <a:cs typeface="Arial" panose="020B0604020202020204" pitchFamily="34" charset="0"/>
              </a:rPr>
              <a:t>Recommend </a:t>
            </a:r>
            <a:r>
              <a:rPr lang="en-US" altLang="zh-TW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deployment locations</a:t>
            </a:r>
            <a:r>
              <a:rPr lang="en-US" altLang="zh-TW" dirty="0">
                <a:latin typeface="+mj-lt"/>
                <a:cs typeface="Arial" panose="020B0604020202020204" pitchFamily="34" charset="0"/>
              </a:rPr>
              <a:t> for new </a:t>
            </a:r>
            <a:r>
              <a:rPr lang="en-US" altLang="zh-TW" dirty="0" smtClean="0">
                <a:latin typeface="+mj-lt"/>
                <a:cs typeface="Arial" panose="020B0604020202020204" pitchFamily="34" charset="0"/>
              </a:rPr>
              <a:t>monitoring</a:t>
            </a:r>
            <a:r>
              <a:rPr lang="zh-TW" altLang="en-US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dirty="0" smtClean="0">
                <a:latin typeface="+mj-lt"/>
                <a:cs typeface="Arial" panose="020B0604020202020204" pitchFamily="34" charset="0"/>
              </a:rPr>
              <a:t>stations</a:t>
            </a:r>
            <a:endParaRPr lang="en-US" altLang="zh-TW" kern="0" dirty="0" smtClean="0">
              <a:latin typeface="+mj-lt"/>
            </a:endParaRPr>
          </a:p>
          <a:p>
            <a:r>
              <a:rPr lang="en-US" altLang="zh-TW" kern="0" dirty="0" smtClean="0">
                <a:latin typeface="+mj-lt"/>
                <a:sym typeface="Wingdings"/>
              </a:rPr>
              <a:t>Motivation:</a:t>
            </a:r>
            <a:r>
              <a:rPr lang="zh-TW" altLang="en-US" kern="0" dirty="0" smtClean="0">
                <a:latin typeface="+mj-lt"/>
                <a:sym typeface="Wingdings"/>
              </a:rPr>
              <a:t> </a:t>
            </a:r>
            <a:r>
              <a:rPr lang="en-US" altLang="zh-TW" kern="0" dirty="0" smtClean="0">
                <a:latin typeface="+mj-lt"/>
              </a:rPr>
              <a:t>It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is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not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cost-effective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to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deploy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sensors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everywhere</a:t>
            </a:r>
          </a:p>
          <a:p>
            <a:pPr lvl="1"/>
            <a:r>
              <a:rPr lang="en-US" altLang="zh-TW" kern="0" dirty="0" smtClean="0">
                <a:latin typeface="+mj-lt"/>
              </a:rPr>
              <a:t>still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want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to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know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the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sensor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values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of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locations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without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sensors</a:t>
            </a:r>
          </a:p>
          <a:p>
            <a:pPr lvl="1"/>
            <a:r>
              <a:rPr lang="en-US" altLang="zh-TW" kern="0" dirty="0" smtClean="0">
                <a:latin typeface="+mj-lt"/>
              </a:rPr>
              <a:t>need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to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optimize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the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utility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in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deploying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new</a:t>
            </a:r>
            <a:r>
              <a:rPr lang="zh-TW" altLang="en-US" kern="0" dirty="0" smtClean="0">
                <a:latin typeface="+mj-lt"/>
              </a:rPr>
              <a:t> </a:t>
            </a:r>
            <a:r>
              <a:rPr lang="en-US" altLang="zh-TW" kern="0" dirty="0" smtClean="0">
                <a:latin typeface="+mj-lt"/>
              </a:rPr>
              <a:t>sensors</a:t>
            </a:r>
            <a:r>
              <a:rPr lang="zh-TW" altLang="en-US" kern="0" dirty="0" smtClean="0">
                <a:latin typeface="+mj-lt"/>
              </a:rPr>
              <a:t> </a:t>
            </a:r>
            <a:endParaRPr lang="en-US" altLang="zh-TW" kern="0" dirty="0" smtClean="0">
              <a:latin typeface="+mj-lt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F9E0-CF1E-894E-8396-EE906DF3D6B2}" type="datetime1">
              <a:rPr lang="zh-TW" altLang="en-US" smtClean="0"/>
              <a:pPr/>
              <a:t>15/8/12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3399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2" t="16515" r="6192" b="2110"/>
          <a:stretch/>
        </p:blipFill>
        <p:spPr bwMode="auto">
          <a:xfrm>
            <a:off x="290170" y="0"/>
            <a:ext cx="8566331" cy="615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群組 23"/>
          <p:cNvGrpSpPr/>
          <p:nvPr/>
        </p:nvGrpSpPr>
        <p:grpSpPr>
          <a:xfrm>
            <a:off x="1011580" y="661271"/>
            <a:ext cx="6846437" cy="4586338"/>
            <a:chOff x="1011580" y="661271"/>
            <a:chExt cx="6846437" cy="4586338"/>
          </a:xfrm>
        </p:grpSpPr>
        <p:pic>
          <p:nvPicPr>
            <p:cNvPr id="6" name="Picture 4" descr="http://2.bp.blogspot.com/-EW4PCF8Ax3k/Un13iqY-OII/AAAAAAAABd0/4PaSFM5XfSY/s1600/question-mar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973319" y="4671579"/>
              <a:ext cx="770007" cy="576030"/>
            </a:xfrm>
            <a:prstGeom prst="rect">
              <a:avLst/>
            </a:prstGeom>
            <a:noFill/>
          </p:spPr>
        </p:pic>
        <p:pic>
          <p:nvPicPr>
            <p:cNvPr id="7" name="Picture 4" descr="http://2.bp.blogspot.com/-EW4PCF8Ax3k/Un13iqY-OII/AAAAAAAABd0/4PaSFM5XfSY/s1600/question-mar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92661" y="4312489"/>
              <a:ext cx="770007" cy="576030"/>
            </a:xfrm>
            <a:prstGeom prst="rect">
              <a:avLst/>
            </a:prstGeom>
            <a:noFill/>
          </p:spPr>
        </p:pic>
        <p:pic>
          <p:nvPicPr>
            <p:cNvPr id="8" name="Picture 4" descr="http://2.bp.blogspot.com/-EW4PCF8Ax3k/Un13iqY-OII/AAAAAAAABd0/4PaSFM5XfSY/s1600/question-mar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86160" y="3546252"/>
              <a:ext cx="770007" cy="576030"/>
            </a:xfrm>
            <a:prstGeom prst="rect">
              <a:avLst/>
            </a:prstGeom>
            <a:noFill/>
          </p:spPr>
        </p:pic>
        <p:pic>
          <p:nvPicPr>
            <p:cNvPr id="9" name="Picture 4" descr="http://2.bp.blogspot.com/-EW4PCF8Ax3k/Un13iqY-OII/AAAAAAAABd0/4PaSFM5XfSY/s1600/question-mar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88010" y="831687"/>
              <a:ext cx="770007" cy="576030"/>
            </a:xfrm>
            <a:prstGeom prst="rect">
              <a:avLst/>
            </a:prstGeom>
            <a:noFill/>
          </p:spPr>
        </p:pic>
        <p:pic>
          <p:nvPicPr>
            <p:cNvPr id="10" name="Picture 4" descr="http://2.bp.blogspot.com/-EW4PCF8Ax3k/Un13iqY-OII/AAAAAAAABd0/4PaSFM5XfSY/s1600/question-mar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464350" y="1962977"/>
              <a:ext cx="770007" cy="576030"/>
            </a:xfrm>
            <a:prstGeom prst="rect">
              <a:avLst/>
            </a:prstGeom>
            <a:noFill/>
          </p:spPr>
        </p:pic>
        <p:pic>
          <p:nvPicPr>
            <p:cNvPr id="11" name="Picture 4" descr="http://2.bp.blogspot.com/-EW4PCF8Ax3k/Un13iqY-OII/AAAAAAAABd0/4PaSFM5XfSY/s1600/question-mar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19312" y="4527206"/>
              <a:ext cx="770007" cy="576030"/>
            </a:xfrm>
            <a:prstGeom prst="rect">
              <a:avLst/>
            </a:prstGeom>
            <a:noFill/>
          </p:spPr>
        </p:pic>
        <p:pic>
          <p:nvPicPr>
            <p:cNvPr id="15" name="Picture 4" descr="http://2.bp.blogspot.com/-EW4PCF8Ax3k/Un13iqY-OII/AAAAAAAABd0/4PaSFM5XfSY/s1600/question-mar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13882" y="1380028"/>
              <a:ext cx="770007" cy="576030"/>
            </a:xfrm>
            <a:prstGeom prst="rect">
              <a:avLst/>
            </a:prstGeom>
            <a:noFill/>
          </p:spPr>
        </p:pic>
        <p:pic>
          <p:nvPicPr>
            <p:cNvPr id="16" name="Picture 4" descr="http://2.bp.blogspot.com/-EW4PCF8Ax3k/Un13iqY-OII/AAAAAAAABd0/4PaSFM5XfSY/s1600/question-mar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02736" y="3999188"/>
              <a:ext cx="770007" cy="576030"/>
            </a:xfrm>
            <a:prstGeom prst="rect">
              <a:avLst/>
            </a:prstGeom>
            <a:noFill/>
          </p:spPr>
        </p:pic>
        <p:pic>
          <p:nvPicPr>
            <p:cNvPr id="17" name="Picture 4" descr="http://2.bp.blogspot.com/-EW4PCF8Ax3k/Un13iqY-OII/AAAAAAAABd0/4PaSFM5XfSY/s1600/question-mar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88008" y="2352058"/>
              <a:ext cx="770007" cy="576030"/>
            </a:xfrm>
            <a:prstGeom prst="rect">
              <a:avLst/>
            </a:prstGeom>
            <a:noFill/>
          </p:spPr>
        </p:pic>
        <p:pic>
          <p:nvPicPr>
            <p:cNvPr id="18" name="Picture 4" descr="http://2.bp.blogspot.com/-EW4PCF8Ax3k/Un13iqY-OII/AAAAAAAABd0/4PaSFM5XfSY/s1600/question-mar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30719" y="1711416"/>
              <a:ext cx="770007" cy="576030"/>
            </a:xfrm>
            <a:prstGeom prst="rect">
              <a:avLst/>
            </a:prstGeom>
            <a:noFill/>
          </p:spPr>
        </p:pic>
        <p:pic>
          <p:nvPicPr>
            <p:cNvPr id="20" name="Picture 4" descr="http://2.bp.blogspot.com/-EW4PCF8Ax3k/Un13iqY-OII/AAAAAAAABd0/4PaSFM5XfSY/s1600/question-mar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22993" y="831687"/>
              <a:ext cx="770007" cy="576030"/>
            </a:xfrm>
            <a:prstGeom prst="rect">
              <a:avLst/>
            </a:prstGeom>
            <a:noFill/>
          </p:spPr>
        </p:pic>
        <p:pic>
          <p:nvPicPr>
            <p:cNvPr id="21" name="Picture 4" descr="http://2.bp.blogspot.com/-EW4PCF8Ax3k/Un13iqY-OII/AAAAAAAABd0/4PaSFM5XfSY/s1600/question-mar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17639" y="661271"/>
              <a:ext cx="770007" cy="576030"/>
            </a:xfrm>
            <a:prstGeom prst="rect">
              <a:avLst/>
            </a:prstGeom>
            <a:noFill/>
          </p:spPr>
        </p:pic>
        <p:pic>
          <p:nvPicPr>
            <p:cNvPr id="22" name="Picture 4" descr="http://2.bp.blogspot.com/-EW4PCF8Ax3k/Un13iqY-OII/AAAAAAAABd0/4PaSFM5XfSY/s1600/question-mark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11580" y="3041136"/>
              <a:ext cx="770007" cy="576030"/>
            </a:xfrm>
            <a:prstGeom prst="rect">
              <a:avLst/>
            </a:prstGeom>
            <a:noFill/>
          </p:spPr>
        </p:pic>
      </p:grp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5528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Goals, motivation and challenge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Related work and Data Analysis</a:t>
            </a:r>
          </a:p>
          <a:p>
            <a:r>
              <a:rPr lang="en-US" altLang="zh-TW" dirty="0" smtClean="0"/>
              <a:t>Solutions</a:t>
            </a:r>
          </a:p>
          <a:p>
            <a:r>
              <a:rPr lang="en-US" altLang="zh-TW" dirty="0" smtClean="0"/>
              <a:t>Experiment Results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F9E0-CF1E-894E-8396-EE906DF3D6B2}" type="datetime1">
              <a:rPr lang="zh-TW" altLang="en-US" smtClean="0"/>
              <a:pPr/>
              <a:t>15/8/11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00CB-8501-4F2D-848A-75EE1E677C40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3774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Related work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457325"/>
            <a:ext cx="8635305" cy="5289464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dirty="0"/>
              <a:t>Emission </a:t>
            </a:r>
            <a:r>
              <a:rPr lang="en-US" altLang="zh-TW" dirty="0" smtClean="0"/>
              <a:t>Models </a:t>
            </a:r>
          </a:p>
          <a:p>
            <a:pPr lvl="1"/>
            <a:r>
              <a:rPr lang="en-US" altLang="zh-TW" dirty="0" smtClean="0"/>
              <a:t>Interpolation</a:t>
            </a:r>
            <a:r>
              <a:rPr lang="en-US" altLang="zh-TW" dirty="0"/>
              <a:t>[</a:t>
            </a:r>
            <a:r>
              <a:rPr lang="en-US" altLang="zh-TW" dirty="0" err="1"/>
              <a:t>Donkelaar</a:t>
            </a:r>
            <a:r>
              <a:rPr lang="en-US" altLang="zh-TW" dirty="0"/>
              <a:t> et al. 2006</a:t>
            </a:r>
            <a:r>
              <a:rPr lang="en-US" altLang="zh-TW" dirty="0" smtClean="0"/>
              <a:t>]</a:t>
            </a:r>
          </a:p>
          <a:p>
            <a:pPr lvl="2"/>
            <a:r>
              <a:rPr lang="en-US" altLang="zh-TW" dirty="0" smtClean="0"/>
              <a:t>Low accuracy</a:t>
            </a:r>
          </a:p>
          <a:p>
            <a:pPr lvl="1"/>
            <a:r>
              <a:rPr lang="en-US" altLang="zh-TW" dirty="0"/>
              <a:t>D</a:t>
            </a:r>
            <a:r>
              <a:rPr lang="en-US" altLang="zh-TW" dirty="0" smtClean="0"/>
              <a:t>ispersion models[</a:t>
            </a:r>
            <a:r>
              <a:rPr lang="en-US" altLang="zh-TW" dirty="0" err="1" smtClean="0"/>
              <a:t>Hasenfratz</a:t>
            </a:r>
            <a:r>
              <a:rPr lang="en-US" altLang="zh-TW" dirty="0" smtClean="0"/>
              <a:t> et al. 2012]</a:t>
            </a:r>
          </a:p>
          <a:p>
            <a:pPr lvl="2"/>
            <a:r>
              <a:rPr lang="en-US" altLang="zh-TW" dirty="0" smtClean="0"/>
              <a:t>A</a:t>
            </a:r>
            <a:r>
              <a:rPr lang="zh-TW" altLang="en-US" dirty="0" smtClean="0"/>
              <a:t> </a:t>
            </a:r>
            <a:r>
              <a:rPr lang="en-US" altLang="zh-TW" dirty="0" smtClean="0"/>
              <a:t>simulation</a:t>
            </a:r>
            <a:r>
              <a:rPr lang="zh-TW" altLang="en-US" dirty="0" smtClean="0"/>
              <a:t> </a:t>
            </a:r>
            <a:r>
              <a:rPr lang="en-US" altLang="zh-TW" dirty="0" smtClean="0"/>
              <a:t>model</a:t>
            </a:r>
            <a:r>
              <a:rPr lang="zh-TW" altLang="en-US" dirty="0" smtClean="0"/>
              <a:t> </a:t>
            </a:r>
            <a:r>
              <a:rPr lang="en-US" altLang="zh-TW" dirty="0" smtClean="0"/>
              <a:t>for</a:t>
            </a:r>
            <a:r>
              <a:rPr lang="zh-TW" altLang="en-US" dirty="0" smtClean="0"/>
              <a:t> </a:t>
            </a:r>
            <a:r>
              <a:rPr lang="en-US" altLang="zh-TW" dirty="0" smtClean="0"/>
              <a:t>air</a:t>
            </a:r>
            <a:r>
              <a:rPr lang="zh-TW" altLang="en-US" dirty="0" smtClean="0"/>
              <a:t> </a:t>
            </a:r>
            <a:r>
              <a:rPr lang="en-US" altLang="zh-TW" dirty="0" smtClean="0"/>
              <a:t>pollutant</a:t>
            </a:r>
            <a:r>
              <a:rPr lang="zh-TW" altLang="en-US" dirty="0" smtClean="0"/>
              <a:t> </a:t>
            </a:r>
            <a:r>
              <a:rPr lang="en-US" altLang="zh-TW" dirty="0" smtClean="0"/>
              <a:t>dispersion.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r>
              <a:rPr lang="en-US" altLang="zh-TW" dirty="0"/>
              <a:t>Satellite Remote </a:t>
            </a:r>
            <a:r>
              <a:rPr lang="en-US" altLang="zh-TW" dirty="0" smtClean="0"/>
              <a:t>Sensing [Jiang et al. 2011]</a:t>
            </a:r>
          </a:p>
          <a:p>
            <a:pPr lvl="1"/>
            <a:r>
              <a:rPr lang="en-US" altLang="zh-TW" dirty="0" smtClean="0"/>
              <a:t>Hard to </a:t>
            </a:r>
            <a:r>
              <a:rPr lang="en-US" altLang="zh-TW" dirty="0" smtClean="0"/>
              <a:t>obtain</a:t>
            </a:r>
            <a:r>
              <a:rPr lang="zh-TW" altLang="en-US" dirty="0" smtClean="0"/>
              <a:t> </a:t>
            </a:r>
            <a:r>
              <a:rPr lang="en-US" altLang="zh-TW" dirty="0" smtClean="0"/>
              <a:t>real</a:t>
            </a:r>
            <a:r>
              <a:rPr lang="en-US" altLang="zh-TW" dirty="0" smtClean="0"/>
              <a:t>-time data</a:t>
            </a:r>
          </a:p>
          <a:p>
            <a:r>
              <a:rPr lang="en-US" altLang="zh-TW" dirty="0" smtClean="0"/>
              <a:t>Crowdsourcing[Martin et al. 2008] [Vardoulakis et al. 2013]</a:t>
            </a:r>
          </a:p>
          <a:p>
            <a:pPr lvl="1"/>
            <a:r>
              <a:rPr lang="en-US" altLang="zh-TW" dirty="0" smtClean="0"/>
              <a:t>c</a:t>
            </a:r>
            <a:r>
              <a:rPr lang="en-US" altLang="zh-TW" dirty="0" smtClean="0"/>
              <a:t>ould</a:t>
            </a:r>
            <a:r>
              <a:rPr lang="zh-TW" altLang="en-US" dirty="0" smtClean="0"/>
              <a:t> </a:t>
            </a:r>
            <a:r>
              <a:rPr lang="en-US" altLang="zh-TW" dirty="0" smtClean="0"/>
              <a:t>cost</a:t>
            </a:r>
            <a:r>
              <a:rPr lang="zh-TW" altLang="en-US" dirty="0" smtClean="0"/>
              <a:t> </a:t>
            </a:r>
            <a:r>
              <a:rPr lang="en-US" altLang="zh-TW" dirty="0" smtClean="0"/>
              <a:t>t</a:t>
            </a:r>
            <a:r>
              <a:rPr lang="en-US" altLang="zh-TW" dirty="0" smtClean="0"/>
              <a:t>ime</a:t>
            </a:r>
            <a:r>
              <a:rPr lang="zh-TW" altLang="en-US" dirty="0" smtClean="0"/>
              <a:t> </a:t>
            </a:r>
            <a:r>
              <a:rPr lang="en-US" altLang="zh-TW" dirty="0" smtClean="0"/>
              <a:t>and</a:t>
            </a:r>
            <a:r>
              <a:rPr lang="zh-TW" altLang="en-US" dirty="0" smtClean="0"/>
              <a:t> </a:t>
            </a:r>
            <a:r>
              <a:rPr lang="en-US" altLang="zh-TW" dirty="0" smtClean="0"/>
              <a:t>money</a:t>
            </a:r>
            <a:endParaRPr lang="en-US" altLang="zh-TW" dirty="0" smtClean="0"/>
          </a:p>
          <a:p>
            <a:r>
              <a:rPr lang="en-US" altLang="zh-CN" dirty="0" smtClean="0"/>
              <a:t>Co</a:t>
            </a:r>
            <a:r>
              <a:rPr lang="en-US" altLang="zh-CN" dirty="0"/>
              <a:t>-</a:t>
            </a:r>
            <a:r>
              <a:rPr lang="en-US" altLang="zh-CN" dirty="0" smtClean="0"/>
              <a:t>Training</a:t>
            </a:r>
            <a:r>
              <a:rPr lang="zh-TW" altLang="en-US" dirty="0" smtClean="0"/>
              <a:t> </a:t>
            </a:r>
            <a:r>
              <a:rPr lang="en-US" altLang="zh-CN" dirty="0" smtClean="0"/>
              <a:t>Based </a:t>
            </a:r>
            <a:r>
              <a:rPr lang="en-US" altLang="zh-TW" dirty="0" smtClean="0"/>
              <a:t>Prediction</a:t>
            </a:r>
            <a:r>
              <a:rPr lang="en-US" altLang="zh-CN" dirty="0" smtClean="0"/>
              <a:t> [</a:t>
            </a:r>
            <a:r>
              <a:rPr lang="en-US" altLang="zh-CN" dirty="0" err="1" smtClean="0"/>
              <a:t>Zheng</a:t>
            </a:r>
            <a:r>
              <a:rPr lang="en-US" altLang="zh-CN" dirty="0" smtClean="0"/>
              <a:t>. et al. </a:t>
            </a:r>
            <a:r>
              <a:rPr lang="en-US" altLang="zh-TW" dirty="0" smtClean="0"/>
              <a:t>2013]</a:t>
            </a:r>
          </a:p>
          <a:p>
            <a:pPr lvl="1"/>
            <a:r>
              <a:rPr lang="en-US" altLang="zh-TW" dirty="0" smtClean="0"/>
              <a:t>Performance</a:t>
            </a:r>
            <a:r>
              <a:rPr lang="zh-TW" altLang="en-US" dirty="0" smtClean="0"/>
              <a:t> </a:t>
            </a:r>
            <a:r>
              <a:rPr lang="en-US" altLang="zh-TW" dirty="0" smtClean="0"/>
              <a:t>suffered</a:t>
            </a:r>
            <a:r>
              <a:rPr lang="zh-TW" altLang="en-US" dirty="0" smtClean="0"/>
              <a:t> </a:t>
            </a:r>
            <a:r>
              <a:rPr lang="en-US" altLang="zh-TW" dirty="0" smtClean="0"/>
              <a:t>when</a:t>
            </a:r>
            <a:r>
              <a:rPr lang="zh-TW" altLang="en-US" dirty="0" smtClean="0"/>
              <a:t> </a:t>
            </a:r>
            <a:r>
              <a:rPr lang="en-US" altLang="zh-TW" dirty="0" smtClean="0"/>
              <a:t>only</a:t>
            </a:r>
            <a:r>
              <a:rPr lang="zh-TW" altLang="en-US" dirty="0" smtClean="0"/>
              <a:t> </a:t>
            </a:r>
            <a:r>
              <a:rPr lang="en-US" altLang="zh-TW" dirty="0" smtClean="0"/>
              <a:t>sparse</a:t>
            </a:r>
            <a:r>
              <a:rPr lang="zh-TW" altLang="en-US" dirty="0" smtClean="0"/>
              <a:t> </a:t>
            </a:r>
            <a:r>
              <a:rPr lang="en-US" altLang="zh-TW" dirty="0" smtClean="0"/>
              <a:t>data</a:t>
            </a:r>
            <a:r>
              <a:rPr lang="zh-TW" altLang="en-US" dirty="0" smtClean="0"/>
              <a:t> </a:t>
            </a:r>
            <a:r>
              <a:rPr lang="en-US" altLang="zh-TW" dirty="0" smtClean="0"/>
              <a:t>are</a:t>
            </a:r>
            <a:r>
              <a:rPr lang="zh-TW" altLang="en-US" dirty="0" smtClean="0"/>
              <a:t> </a:t>
            </a:r>
            <a:r>
              <a:rPr lang="en-US" altLang="zh-TW" dirty="0" smtClean="0"/>
              <a:t>available</a:t>
            </a:r>
            <a:endParaRPr lang="en-US" altLang="zh-TW" dirty="0"/>
          </a:p>
          <a:p>
            <a:pPr marL="457200" lvl="1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774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2" t="16515" r="6192" b="2110"/>
          <a:stretch/>
        </p:blipFill>
        <p:spPr bwMode="auto">
          <a:xfrm>
            <a:off x="2195736" y="548680"/>
            <a:ext cx="5025842" cy="3611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http://2.bp.blogspot.com/-EW4PCF8Ax3k/Un13iqY-OII/AAAAAAAABd0/4PaSFM5XfSY/s1600/question-mar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212976"/>
            <a:ext cx="770007" cy="576030"/>
          </a:xfrm>
          <a:prstGeom prst="rect">
            <a:avLst/>
          </a:prstGeom>
          <a:noFill/>
        </p:spPr>
      </p:pic>
      <p:sp>
        <p:nvSpPr>
          <p:cNvPr id="43" name="橢圓形圖說文字 42"/>
          <p:cNvSpPr/>
          <p:nvPr/>
        </p:nvSpPr>
        <p:spPr>
          <a:xfrm>
            <a:off x="3851920" y="2564904"/>
            <a:ext cx="1383884" cy="567558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Unhealthy</a:t>
            </a:r>
            <a:endParaRPr lang="zh-TW" altLang="en-US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標題 1"/>
          <p:cNvSpPr>
            <a:spLocks noGrp="1"/>
          </p:cNvSpPr>
          <p:nvPr>
            <p:ph type="title"/>
          </p:nvPr>
        </p:nvSpPr>
        <p:spPr>
          <a:xfrm>
            <a:off x="233946" y="79000"/>
            <a:ext cx="8658534" cy="510321"/>
          </a:xfrm>
        </p:spPr>
        <p:txBody>
          <a:bodyPr>
            <a:noAutofit/>
          </a:bodyPr>
          <a:lstStyle/>
          <a:p>
            <a:r>
              <a:rPr lang="en-US" altLang="zh-TW" sz="3200" dirty="0" smtClean="0"/>
              <a:t>Wh</a:t>
            </a:r>
            <a:r>
              <a:rPr lang="en-US" altLang="zh-CN" sz="3200" dirty="0" smtClean="0"/>
              <a:t>at</a:t>
            </a:r>
            <a:r>
              <a:rPr lang="en-US" altLang="zh-TW" sz="3200" dirty="0" smtClean="0"/>
              <a:t> </a:t>
            </a:r>
            <a:r>
              <a:rPr lang="en-US" altLang="zh-TW" sz="3200" dirty="0" smtClean="0"/>
              <a:t>k</a:t>
            </a:r>
            <a:r>
              <a:rPr lang="en-US" altLang="zh-TW" sz="3200" dirty="0" smtClean="0"/>
              <a:t>ind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of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auxiliary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Information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to</a:t>
            </a:r>
            <a:r>
              <a:rPr lang="zh-TW" altLang="en-US" sz="3200" dirty="0" smtClean="0"/>
              <a:t> </a:t>
            </a:r>
            <a:r>
              <a:rPr lang="en-US" altLang="zh-TW" sz="3200" dirty="0" smtClean="0"/>
              <a:t>e</a:t>
            </a:r>
            <a:r>
              <a:rPr lang="en-US" altLang="zh-TW" sz="3200" dirty="0" smtClean="0"/>
              <a:t>xploit</a:t>
            </a:r>
            <a:r>
              <a:rPr lang="en-US" altLang="zh-TW" sz="3200" dirty="0" smtClean="0"/>
              <a:t>?</a:t>
            </a:r>
            <a:endParaRPr lang="zh-TW" altLang="en-US" sz="3200" dirty="0"/>
          </a:p>
        </p:txBody>
      </p:sp>
      <p:grpSp>
        <p:nvGrpSpPr>
          <p:cNvPr id="14" name="群組 13"/>
          <p:cNvGrpSpPr/>
          <p:nvPr/>
        </p:nvGrpSpPr>
        <p:grpSpPr>
          <a:xfrm>
            <a:off x="539553" y="3068962"/>
            <a:ext cx="8604448" cy="3274600"/>
            <a:chOff x="2538407" y="3729519"/>
            <a:chExt cx="6605593" cy="2666403"/>
          </a:xfrm>
        </p:grpSpPr>
        <p:cxnSp>
          <p:nvCxnSpPr>
            <p:cNvPr id="50" name="直線單箭頭接點 49"/>
            <p:cNvCxnSpPr/>
            <p:nvPr/>
          </p:nvCxnSpPr>
          <p:spPr>
            <a:xfrm flipV="1">
              <a:off x="3222430" y="3729519"/>
              <a:ext cx="2141573" cy="1388725"/>
            </a:xfrm>
            <a:prstGeom prst="straightConnector1">
              <a:avLst/>
            </a:prstGeom>
            <a:ln w="25400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單箭頭接點 50"/>
            <p:cNvCxnSpPr/>
            <p:nvPr/>
          </p:nvCxnSpPr>
          <p:spPr>
            <a:xfrm flipH="1" flipV="1">
              <a:off x="5689377" y="3905420"/>
              <a:ext cx="384797" cy="1007846"/>
            </a:xfrm>
            <a:prstGeom prst="straightConnector1">
              <a:avLst/>
            </a:prstGeom>
            <a:ln w="25400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單箭頭接點 51"/>
            <p:cNvCxnSpPr/>
            <p:nvPr/>
          </p:nvCxnSpPr>
          <p:spPr>
            <a:xfrm flipV="1">
              <a:off x="4501131" y="3801438"/>
              <a:ext cx="993995" cy="1164678"/>
            </a:xfrm>
            <a:prstGeom prst="straightConnector1">
              <a:avLst/>
            </a:prstGeom>
            <a:ln w="25400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群組 11"/>
            <p:cNvGrpSpPr/>
            <p:nvPr/>
          </p:nvGrpSpPr>
          <p:grpSpPr>
            <a:xfrm>
              <a:off x="2538407" y="4843561"/>
              <a:ext cx="6605593" cy="1552361"/>
              <a:chOff x="2538407" y="4843561"/>
              <a:chExt cx="6605593" cy="1552361"/>
            </a:xfrm>
          </p:grpSpPr>
          <p:pic>
            <p:nvPicPr>
              <p:cNvPr id="45" name="Picture 11" descr="C:\Users\yuzheng\AppData\Local\Microsoft\Windows\Temporary Internet Files\Content.IE5\M511QNQ7\MP900400948[1].jp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8263" b="34441"/>
              <a:stretch/>
            </p:blipFill>
            <p:spPr bwMode="auto">
              <a:xfrm>
                <a:off x="4056363" y="4891565"/>
                <a:ext cx="1084482" cy="9178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6" name="文字方塊 45"/>
              <p:cNvSpPr txBox="1"/>
              <p:nvPr/>
            </p:nvSpPr>
            <p:spPr>
              <a:xfrm>
                <a:off x="2752854" y="5769535"/>
                <a:ext cx="12083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Point-of -Interest</a:t>
                </a:r>
                <a:endParaRPr lang="zh-TW" altLang="en-US" sz="1400" dirty="0">
                  <a:latin typeface="Cambria Math" panose="02040503050406030204" pitchFamily="18" charset="0"/>
                </a:endParaRPr>
              </a:p>
            </p:txBody>
          </p:sp>
          <p:sp>
            <p:nvSpPr>
              <p:cNvPr id="47" name="文字方塊 46"/>
              <p:cNvSpPr txBox="1"/>
              <p:nvPr/>
            </p:nvSpPr>
            <p:spPr>
              <a:xfrm>
                <a:off x="5583750" y="5858575"/>
                <a:ext cx="139348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Weather</a:t>
                </a:r>
                <a:endParaRPr lang="zh-TW" altLang="en-US" sz="1400" dirty="0">
                  <a:latin typeface="Cambria Math" panose="02040503050406030204" pitchFamily="18" charset="0"/>
                </a:endParaRPr>
              </a:p>
            </p:txBody>
          </p:sp>
          <p:sp>
            <p:nvSpPr>
              <p:cNvPr id="48" name="文字方塊 47"/>
              <p:cNvSpPr txBox="1"/>
              <p:nvPr/>
            </p:nvSpPr>
            <p:spPr>
              <a:xfrm>
                <a:off x="4054776" y="5858576"/>
                <a:ext cx="152897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Road-network</a:t>
                </a:r>
                <a:endParaRPr lang="zh-TW" altLang="en-US" sz="1400" dirty="0">
                  <a:latin typeface="Cambria Math" panose="02040503050406030204" pitchFamily="18" charset="0"/>
                </a:endParaRPr>
              </a:p>
            </p:txBody>
          </p:sp>
          <p:pic>
            <p:nvPicPr>
              <p:cNvPr id="49" name="Picture 8" descr="http://www.writeawriting.com/wp-content/uploads/2011/05/How-To-Write-A-Weather-Report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0768" y="4909145"/>
                <a:ext cx="1223606" cy="8439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3" name="Picture 8" descr="http://cdn.tripwiremagazine.com/wp-content/uploads/2012/06/point-of-interest-auto-google-map-plugin_thumb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470" t="2959" r="29981" b="44811"/>
              <a:stretch/>
            </p:blipFill>
            <p:spPr bwMode="auto">
              <a:xfrm>
                <a:off x="2538407" y="4870946"/>
                <a:ext cx="1129447" cy="9228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2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92" t="19430" r="24607" b="11207"/>
              <a:stretch/>
            </p:blipFill>
            <p:spPr bwMode="auto">
              <a:xfrm>
                <a:off x="7126662" y="4843561"/>
                <a:ext cx="1743224" cy="15523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5" name="文字方塊 54"/>
              <p:cNvSpPr txBox="1"/>
              <p:nvPr/>
            </p:nvSpPr>
            <p:spPr>
              <a:xfrm>
                <a:off x="6629140" y="5940990"/>
                <a:ext cx="2514860" cy="4260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Historical &amp; real-time air Quality data</a:t>
                </a:r>
                <a:br>
                  <a:rPr lang="en-US" altLang="zh-TW" sz="1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r>
                  <a:rPr lang="en-US" altLang="zh-TW" sz="1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(from monitoring stations)</a:t>
                </a:r>
                <a:endParaRPr lang="zh-TW" altLang="en-US" sz="1400" dirty="0">
                  <a:latin typeface="Cambria Math" panose="02040503050406030204" pitchFamily="18" charset="0"/>
                </a:endParaRPr>
              </a:p>
            </p:txBody>
          </p:sp>
        </p:grpSp>
        <p:cxnSp>
          <p:nvCxnSpPr>
            <p:cNvPr id="56" name="直線單箭頭接點 55"/>
            <p:cNvCxnSpPr>
              <a:stCxn id="54" idx="0"/>
            </p:cNvCxnSpPr>
            <p:nvPr/>
          </p:nvCxnSpPr>
          <p:spPr>
            <a:xfrm flipH="1" flipV="1">
              <a:off x="6145018" y="3758437"/>
              <a:ext cx="1853256" cy="1085124"/>
            </a:xfrm>
            <a:prstGeom prst="straightConnector1">
              <a:avLst/>
            </a:prstGeom>
            <a:ln w="25400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圓角矩形 2"/>
          <p:cNvSpPr/>
          <p:nvPr/>
        </p:nvSpPr>
        <p:spPr>
          <a:xfrm>
            <a:off x="179512" y="4293096"/>
            <a:ext cx="5976664" cy="172819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  <a:alpha val="4000"/>
                </a:schemeClr>
              </a:gs>
              <a:gs pos="80000">
                <a:schemeClr val="accent1">
                  <a:shade val="93000"/>
                  <a:satMod val="130000"/>
                  <a:alpha val="4000"/>
                </a:schemeClr>
              </a:gs>
              <a:gs pos="100000">
                <a:schemeClr val="accent1">
                  <a:shade val="94000"/>
                  <a:satMod val="135000"/>
                  <a:alpha val="4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5" name="直線箭頭接點 4"/>
          <p:cNvCxnSpPr/>
          <p:nvPr/>
        </p:nvCxnSpPr>
        <p:spPr>
          <a:xfrm>
            <a:off x="3203848" y="602128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2267744" y="648866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 smtClean="0"/>
              <a:t>Features</a:t>
            </a:r>
            <a:r>
              <a:rPr kumimoji="1" lang="zh-TW" altLang="en-US" dirty="0" smtClean="0"/>
              <a:t>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6298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385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Preprocessing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08912" cy="429387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altLang="zh-CN" sz="2400" dirty="0"/>
          </a:p>
          <a:p>
            <a:r>
              <a:rPr lang="en-US" altLang="zh-CN" dirty="0" smtClean="0"/>
              <a:t>Partition </a:t>
            </a:r>
            <a:r>
              <a:rPr lang="en-US" altLang="zh-CN" dirty="0"/>
              <a:t>a city into disjoint grids</a:t>
            </a:r>
          </a:p>
          <a:p>
            <a:r>
              <a:rPr lang="en-US" altLang="zh-CN" dirty="0"/>
              <a:t>Extract features for each grid </a:t>
            </a:r>
            <a:endParaRPr lang="en-US" altLang="zh-CN" dirty="0" smtClean="0"/>
          </a:p>
          <a:p>
            <a:pPr lvl="1"/>
            <a:r>
              <a:rPr lang="en-US" altLang="zh-TW" dirty="0" smtClean="0"/>
              <a:t>X-Y</a:t>
            </a:r>
            <a:r>
              <a:rPr lang="en-US" altLang="zh-CN" dirty="0" smtClean="0"/>
              <a:t> coordination</a:t>
            </a:r>
            <a:endParaRPr lang="en-US" altLang="zh-CN" dirty="0"/>
          </a:p>
          <a:p>
            <a:pPr lvl="1"/>
            <a:r>
              <a:rPr lang="en-US" altLang="zh-CN" dirty="0" smtClean="0">
                <a:solidFill>
                  <a:srgbClr val="FF0000"/>
                </a:solidFill>
              </a:rPr>
              <a:t>Meteorological </a:t>
            </a:r>
            <a:r>
              <a:rPr lang="en-US" altLang="zh-CN" dirty="0">
                <a:solidFill>
                  <a:srgbClr val="FF0000"/>
                </a:solidFill>
              </a:rPr>
              <a:t>features</a:t>
            </a:r>
            <a:endParaRPr lang="zh-CN" altLang="en-US" dirty="0">
              <a:solidFill>
                <a:srgbClr val="FF0000"/>
              </a:solidFill>
            </a:endParaRPr>
          </a:p>
          <a:p>
            <a:pPr lvl="1"/>
            <a:r>
              <a:rPr lang="en-US" altLang="zh-CN" dirty="0">
                <a:solidFill>
                  <a:srgbClr val="FF0000"/>
                </a:solidFill>
              </a:rPr>
              <a:t>POI features</a:t>
            </a:r>
          </a:p>
          <a:p>
            <a:pPr lvl="1"/>
            <a:r>
              <a:rPr lang="en-US" altLang="zh-CN" dirty="0">
                <a:solidFill>
                  <a:srgbClr val="FF0000"/>
                </a:solidFill>
              </a:rPr>
              <a:t>Road network </a:t>
            </a:r>
            <a:r>
              <a:rPr lang="en-US" altLang="zh-CN" dirty="0" smtClean="0">
                <a:solidFill>
                  <a:srgbClr val="FF0000"/>
                </a:solidFill>
              </a:rPr>
              <a:t>features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en-US" altLang="zh-TW" sz="3600" dirty="0" smtClean="0"/>
              <a:t>Assume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e</a:t>
            </a:r>
            <a:r>
              <a:rPr lang="en-US" altLang="zh-TW" sz="3600" dirty="0" smtClean="0"/>
              <a:t>ach grid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has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a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single</a:t>
            </a:r>
            <a:r>
              <a:rPr lang="zh-TW" altLang="en-US" sz="3600" dirty="0" smtClean="0"/>
              <a:t> </a:t>
            </a:r>
            <a:r>
              <a:rPr lang="en-US" altLang="zh-TW" sz="3600" dirty="0"/>
              <a:t>air-quality</a:t>
            </a:r>
            <a:r>
              <a:rPr lang="zh-TW" altLang="en-US" sz="3600" dirty="0"/>
              <a:t> </a:t>
            </a:r>
            <a:r>
              <a:rPr lang="en-US" altLang="zh-TW" sz="3600" dirty="0"/>
              <a:t>value</a:t>
            </a:r>
            <a:r>
              <a:rPr lang="zh-TW" altLang="en-US" sz="3600" dirty="0"/>
              <a:t> </a:t>
            </a:r>
            <a:endParaRPr lang="en-US" altLang="zh-TW" sz="3600" dirty="0" smtClean="0"/>
          </a:p>
          <a:p>
            <a:pPr lvl="1"/>
            <a:r>
              <a:rPr lang="en-US" altLang="zh-TW" dirty="0" smtClean="0"/>
              <a:t>c</a:t>
            </a:r>
            <a:r>
              <a:rPr lang="en-US" altLang="zh-TW" dirty="0" smtClean="0"/>
              <a:t>an </a:t>
            </a:r>
            <a:r>
              <a:rPr lang="en-US" altLang="zh-TW" dirty="0" smtClean="0"/>
              <a:t>be treated as a regression or multi-class classification problem</a:t>
            </a:r>
          </a:p>
          <a:p>
            <a:pPr lvl="1"/>
            <a:endParaRPr lang="en-US" altLang="zh-TW" dirty="0"/>
          </a:p>
          <a:p>
            <a:pPr lvl="1"/>
            <a:endParaRPr lang="zh-TW" altLang="en-US" dirty="0"/>
          </a:p>
          <a:p>
            <a:pPr lvl="1"/>
            <a:endParaRPr lang="zh-TW" altLang="en-US" dirty="0"/>
          </a:p>
          <a:p>
            <a:pPr lvl="1"/>
            <a:endParaRPr lang="en-US" altLang="zh-CN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1451472"/>
            <a:ext cx="120015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7584922" y="1706491"/>
            <a:ext cx="682358" cy="707009"/>
            <a:chOff x="6385776" y="2150270"/>
            <a:chExt cx="1122305" cy="1177200"/>
          </a:xfrm>
        </p:grpSpPr>
        <p:sp>
          <p:nvSpPr>
            <p:cNvPr id="4" name="Rectangle 3"/>
            <p:cNvSpPr/>
            <p:nvPr/>
          </p:nvSpPr>
          <p:spPr>
            <a:xfrm>
              <a:off x="6747539" y="2544516"/>
              <a:ext cx="381920" cy="396000"/>
            </a:xfrm>
            <a:prstGeom prst="rect">
              <a:avLst/>
            </a:prstGeom>
            <a:pattFill prst="ltUpDiag">
              <a:fgClr>
                <a:srgbClr val="0E13EC"/>
              </a:fgClr>
              <a:bgClr>
                <a:schemeClr val="bg1"/>
              </a:bgClr>
            </a:pattFill>
            <a:ln>
              <a:solidFill>
                <a:srgbClr val="0E13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385776" y="2150270"/>
              <a:ext cx="1122305" cy="1177200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609" y="5157192"/>
            <a:ext cx="5285559" cy="1718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563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Meteorological </a:t>
            </a:r>
            <a:r>
              <a:rPr lang="en-US" altLang="zh-TW" sz="4000" dirty="0" smtClean="0"/>
              <a:t>features</a:t>
            </a:r>
            <a:endParaRPr lang="en-US" altLang="zh-CN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074667"/>
            <a:ext cx="7928621" cy="3394472"/>
          </a:xfrm>
        </p:spPr>
        <p:txBody>
          <a:bodyPr>
            <a:normAutofit/>
          </a:bodyPr>
          <a:lstStyle/>
          <a:p>
            <a:r>
              <a:rPr lang="en-US" sz="2000" dirty="0"/>
              <a:t>Rainy, Sunny, </a:t>
            </a:r>
            <a:r>
              <a:rPr lang="en-US" altLang="zh-CN" sz="2000" dirty="0"/>
              <a:t>Cloudy, Foggy</a:t>
            </a:r>
          </a:p>
          <a:p>
            <a:r>
              <a:rPr lang="en-US" sz="2000" dirty="0"/>
              <a:t>Wind speed</a:t>
            </a:r>
          </a:p>
          <a:p>
            <a:r>
              <a:rPr lang="en-US" altLang="zh-CN" sz="2000" dirty="0"/>
              <a:t>Temperature</a:t>
            </a:r>
          </a:p>
          <a:p>
            <a:r>
              <a:rPr lang="en-US" altLang="zh-CN" sz="2000" dirty="0"/>
              <a:t>Humidity</a:t>
            </a:r>
          </a:p>
          <a:p>
            <a:r>
              <a:rPr lang="en-US" altLang="zh-CN" sz="2000" dirty="0"/>
              <a:t>Barometer pressure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530712" y="5565911"/>
            <a:ext cx="222048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50" dirty="0">
                <a:latin typeface="Cambria Math" panose="02040503050406030204" pitchFamily="18" charset="0"/>
                <a:ea typeface="Cambria Math" panose="02040503050406030204" pitchFamily="18" charset="0"/>
              </a:rPr>
              <a:t>AQI of PM</a:t>
            </a:r>
            <a:r>
              <a:rPr lang="en-US" altLang="zh-CN" sz="1350" baseline="-25000" dirty="0">
                <a:latin typeface="Cambria Math" panose="02040503050406030204" pitchFamily="18" charset="0"/>
                <a:ea typeface="Cambria Math" panose="02040503050406030204" pitchFamily="18" charset="0"/>
              </a:rPr>
              <a:t>2.5</a:t>
            </a:r>
            <a:endParaRPr lang="en-US" altLang="zh-CN" sz="135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altLang="zh-CN" sz="1350" dirty="0">
                <a:latin typeface="Cambria Math" panose="02040503050406030204" pitchFamily="18" charset="0"/>
                <a:ea typeface="Cambria Math" panose="02040503050406030204" pitchFamily="18" charset="0"/>
              </a:rPr>
              <a:t>2012.8~2013.10 in Beijing</a:t>
            </a:r>
            <a:endParaRPr lang="zh-CN" altLang="en-US" sz="1350" dirty="0">
              <a:latin typeface="Cambria Math" panose="02040503050406030204" pitchFamily="18" charset="0"/>
            </a:endParaRPr>
          </a:p>
        </p:txBody>
      </p:sp>
      <p:pic>
        <p:nvPicPr>
          <p:cNvPr id="9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29" t="19049" r="16311" b="12177"/>
          <a:stretch/>
        </p:blipFill>
        <p:spPr bwMode="auto">
          <a:xfrm>
            <a:off x="4347688" y="2509603"/>
            <a:ext cx="4686700" cy="3056308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文字方塊 43"/>
          <p:cNvSpPr txBox="1"/>
          <p:nvPr/>
        </p:nvSpPr>
        <p:spPr>
          <a:xfrm>
            <a:off x="3094316" y="2771660"/>
            <a:ext cx="1366364" cy="22157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863"/>
              </a:lnSpc>
            </a:pPr>
            <a:r>
              <a:rPr lang="en-US" sz="1400" kern="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Temperature</a:t>
            </a:r>
            <a:endParaRPr lang="zh-TW" altLang="en-US" sz="1400" kern="800" dirty="0">
              <a:latin typeface="Cambria Math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1" name="文字方塊 33"/>
          <p:cNvSpPr txBox="1"/>
          <p:nvPr/>
        </p:nvSpPr>
        <p:spPr>
          <a:xfrm>
            <a:off x="3361966" y="3476868"/>
            <a:ext cx="1302309" cy="15025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863"/>
              </a:lnSpc>
            </a:pPr>
            <a:r>
              <a:rPr lang="en-US" sz="1400" kern="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Humidity</a:t>
            </a:r>
            <a:endParaRPr lang="zh-TW" altLang="en-US" sz="1400" kern="800" dirty="0">
              <a:latin typeface="Cambria Math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2" name="文字方塊 36"/>
          <p:cNvSpPr txBox="1"/>
          <p:nvPr/>
        </p:nvSpPr>
        <p:spPr>
          <a:xfrm>
            <a:off x="3207307" y="4181862"/>
            <a:ext cx="1302309" cy="8620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863"/>
              </a:lnSpc>
            </a:pPr>
            <a:r>
              <a:rPr lang="en-US" sz="1400" kern="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Pressure</a:t>
            </a:r>
            <a:endParaRPr lang="zh-TW" altLang="en-US" sz="1400" kern="800" dirty="0">
              <a:latin typeface="Cambria Math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3" name="文字方塊 38"/>
          <p:cNvSpPr txBox="1"/>
          <p:nvPr/>
        </p:nvSpPr>
        <p:spPr>
          <a:xfrm>
            <a:off x="3108600" y="5021401"/>
            <a:ext cx="1239087" cy="29169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863"/>
              </a:lnSpc>
            </a:pPr>
            <a:r>
              <a:rPr lang="en-US" sz="1400" kern="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Wind speed</a:t>
            </a:r>
            <a:endParaRPr lang="zh-TW" altLang="en-US" sz="1400" kern="800" dirty="0">
              <a:latin typeface="Cambria Math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4" name="文字方塊 4"/>
          <p:cNvSpPr txBox="1"/>
          <p:nvPr/>
        </p:nvSpPr>
        <p:spPr>
          <a:xfrm>
            <a:off x="4668444" y="2326154"/>
            <a:ext cx="862268" cy="1939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863"/>
              </a:lnSpc>
            </a:pPr>
            <a:r>
              <a:rPr lang="en-US" sz="1400" kern="80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Spring</a:t>
            </a:r>
            <a:endParaRPr lang="zh-TW" altLang="en-US" sz="1400" kern="800">
              <a:latin typeface="Cambria Math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5" name="文字方塊 6"/>
          <p:cNvSpPr txBox="1"/>
          <p:nvPr/>
        </p:nvSpPr>
        <p:spPr>
          <a:xfrm>
            <a:off x="5646778" y="2326154"/>
            <a:ext cx="934997" cy="19392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863"/>
              </a:lnSpc>
            </a:pPr>
            <a:r>
              <a:rPr lang="en-US" sz="1400" kern="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Summer</a:t>
            </a:r>
            <a:endParaRPr lang="zh-TW" altLang="en-US" sz="1400" kern="800" dirty="0">
              <a:latin typeface="Cambria Math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6" name="文字方塊 10"/>
          <p:cNvSpPr txBox="1"/>
          <p:nvPr/>
        </p:nvSpPr>
        <p:spPr>
          <a:xfrm>
            <a:off x="6983227" y="2326153"/>
            <a:ext cx="458629" cy="17335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863"/>
              </a:lnSpc>
            </a:pPr>
            <a:r>
              <a:rPr lang="en-US" sz="1400" kern="80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Fall</a:t>
            </a:r>
            <a:endParaRPr lang="zh-TW" altLang="en-US" sz="1400" kern="800">
              <a:latin typeface="Cambria Math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7" name="文字方塊 28"/>
          <p:cNvSpPr txBox="1"/>
          <p:nvPr/>
        </p:nvSpPr>
        <p:spPr>
          <a:xfrm>
            <a:off x="8013925" y="2330413"/>
            <a:ext cx="978334" cy="35837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863"/>
              </a:lnSpc>
            </a:pPr>
            <a:r>
              <a:rPr lang="en-US" sz="1400" kern="800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Winter</a:t>
            </a:r>
            <a:endParaRPr lang="zh-TW" altLang="en-US" sz="1400" kern="800" dirty="0">
              <a:latin typeface="Cambria Math" panose="020405030504060302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18" name="圖片 1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69" t="47115" r="24800" b="25473"/>
          <a:stretch/>
        </p:blipFill>
        <p:spPr>
          <a:xfrm>
            <a:off x="8022392" y="5565910"/>
            <a:ext cx="869181" cy="1190489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33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30049</TotalTime>
  <Words>1346</Words>
  <Application>Microsoft Macintosh PowerPoint</Application>
  <PresentationFormat>如螢幕大小 (4:3)</PresentationFormat>
  <Paragraphs>321</Paragraphs>
  <Slides>27</Slides>
  <Notes>2</Notes>
  <HiddenSlides>2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伺服器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9" baseType="lpstr">
      <vt:lpstr>Office Theme</vt:lpstr>
      <vt:lpstr>方程式</vt:lpstr>
      <vt:lpstr>Inferring Air Quality for Station Location  Recommendation Based on Urban Big Data</vt:lpstr>
      <vt:lpstr>Outline</vt:lpstr>
      <vt:lpstr>Goals</vt:lpstr>
      <vt:lpstr>PowerPoint 簡報</vt:lpstr>
      <vt:lpstr>Outline</vt:lpstr>
      <vt:lpstr>Related work</vt:lpstr>
      <vt:lpstr>What kind of auxiliary Information to exploit?</vt:lpstr>
      <vt:lpstr>Preprocessing</vt:lpstr>
      <vt:lpstr>Meteorological features</vt:lpstr>
      <vt:lpstr>Land-Usage (POI) Features</vt:lpstr>
      <vt:lpstr>Road Network Features</vt:lpstr>
      <vt:lpstr>Outline</vt:lpstr>
      <vt:lpstr>Construct 3D Graph to Connect Grids</vt:lpstr>
      <vt:lpstr>Learning and Inference in a Graphical Model</vt:lpstr>
      <vt:lpstr>Connections in the Graph</vt:lpstr>
      <vt:lpstr>Weights in the Graph</vt:lpstr>
      <vt:lpstr>The Graph-based Inference Model</vt:lpstr>
      <vt:lpstr>Learning hyperparameters </vt:lpstr>
      <vt:lpstr>The Framework</vt:lpstr>
      <vt:lpstr>Outline</vt:lpstr>
      <vt:lpstr>Experiments: Air Quality Dataset</vt:lpstr>
      <vt:lpstr>Results</vt:lpstr>
      <vt:lpstr>Goals</vt:lpstr>
      <vt:lpstr>Where to Deploy the Next Monitoring Stations?</vt:lpstr>
      <vt:lpstr>Greedy-based Entropy Minimization(GEM) Model</vt:lpstr>
      <vt:lpstr>Experiments Results: the improvement of influence quality</vt:lpstr>
      <vt:lpstr>Final Remark</vt:lpstr>
    </vt:vector>
  </TitlesOfParts>
  <Company>ntu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Machine Learning (1/2)</dc:title>
  <dc:creator>shou-de lin</dc:creator>
  <cp:lastModifiedBy>MAC MAC</cp:lastModifiedBy>
  <cp:revision>871</cp:revision>
  <dcterms:created xsi:type="dcterms:W3CDTF">2009-11-26T14:06:58Z</dcterms:created>
  <dcterms:modified xsi:type="dcterms:W3CDTF">2015-08-14T14:07:08Z</dcterms:modified>
</cp:coreProperties>
</file>