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x-msvide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29"/>
  </p:notesMasterIdLst>
  <p:handoutMasterIdLst>
    <p:handoutMasterId r:id="rId30"/>
  </p:handoutMasterIdLst>
  <p:sldIdLst>
    <p:sldId id="917" r:id="rId2"/>
    <p:sldId id="829" r:id="rId3"/>
    <p:sldId id="736" r:id="rId4"/>
    <p:sldId id="778" r:id="rId5"/>
    <p:sldId id="874" r:id="rId6"/>
    <p:sldId id="860" r:id="rId7"/>
    <p:sldId id="680" r:id="rId8"/>
    <p:sldId id="831" r:id="rId9"/>
    <p:sldId id="846" r:id="rId10"/>
    <p:sldId id="832" r:id="rId11"/>
    <p:sldId id="702" r:id="rId12"/>
    <p:sldId id="707" r:id="rId13"/>
    <p:sldId id="759" r:id="rId14"/>
    <p:sldId id="833" r:id="rId15"/>
    <p:sldId id="862" r:id="rId16"/>
    <p:sldId id="834" r:id="rId17"/>
    <p:sldId id="835" r:id="rId18"/>
    <p:sldId id="837" r:id="rId19"/>
    <p:sldId id="838" r:id="rId20"/>
    <p:sldId id="841" r:id="rId21"/>
    <p:sldId id="840" r:id="rId22"/>
    <p:sldId id="842" r:id="rId23"/>
    <p:sldId id="843" r:id="rId24"/>
    <p:sldId id="752" r:id="rId25"/>
    <p:sldId id="872" r:id="rId26"/>
    <p:sldId id="853" r:id="rId27"/>
    <p:sldId id="919" r:id="rId28"/>
  </p:sldIdLst>
  <p:sldSz cx="9144000" cy="6858000" type="screen4x3"/>
  <p:notesSz cx="9918700" cy="6794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EEEEEE"/>
    <a:srgbClr val="EAEAEA"/>
    <a:srgbClr val="F0AD00"/>
    <a:srgbClr val="0404EC"/>
    <a:srgbClr val="101010"/>
    <a:srgbClr val="111111"/>
    <a:srgbClr val="4A7EBB"/>
    <a:srgbClr val="99FFBB"/>
    <a:srgbClr val="652D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5" autoAdjust="0"/>
    <p:restoredTop sz="77243" autoAdjust="0"/>
  </p:normalViewPr>
  <p:slideViewPr>
    <p:cSldViewPr>
      <p:cViewPr>
        <p:scale>
          <a:sx n="75" d="100"/>
          <a:sy n="75" d="100"/>
        </p:scale>
        <p:origin x="2376" y="67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s\conferences\2011%20-%20%5bCVPR%5d%20-%20Body%20Part%20Recognition\ExperimentalResults\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s\conferences\2011%20-%20CVPR%20-%20Body%20Part%20Recognition\ExperimentalResults\Resul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s\conferences\2011%20-%20%5bCVPR%5d%20-%20Body%20Part%20Recognition\ExperimentalResults\Resul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s\tech%20reports\Exemplar\V1\ExperimentalResults\Resul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D:\docs\conferences\2011%20-%20CVPR%20-%20Body%20Part%20Recognition\ExperimentalResults\Results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ocs\conferences\2011%20-%20CVPR%20-%20Body%20Part%20Recognition\ExperimentalResults\Results.xlsx" TargetMode="External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085499759286005"/>
          <c:y val="5.1400554097404488E-2"/>
          <c:w val="0.64887998555716031"/>
          <c:h val="0.78712321987436928"/>
        </c:manualLayout>
      </c:layout>
      <c:scatterChart>
        <c:scatterStyle val="lineMarker"/>
        <c:varyColors val="0"/>
        <c:ser>
          <c:idx val="0"/>
          <c:order val="0"/>
          <c:tx>
            <c:v>900k training images</c:v>
          </c:tx>
          <c:spPr>
            <a:ln w="57150">
              <a:solidFill>
                <a:schemeClr val="accent3"/>
              </a:solidFill>
            </a:ln>
          </c:spPr>
          <c:marker>
            <c:symbol val="triangle"/>
            <c:size val="10"/>
            <c:spPr>
              <a:solidFill>
                <a:schemeClr val="accent3"/>
              </a:solidFill>
              <a:ln w="57150">
                <a:solidFill>
                  <a:schemeClr val="accent3"/>
                </a:solidFill>
              </a:ln>
            </c:spPr>
          </c:marker>
          <c:xVal>
            <c:numRef>
              <c:f>'Depth of Trees'!$C$97:$C$115</c:f>
              <c:numCache>
                <c:formatCode>General</c:formatCode>
                <c:ptCount val="19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</c:numCache>
            </c:numRef>
          </c:xVal>
          <c:yVal>
            <c:numRef>
              <c:f>'Depth of Trees'!$F$97:$F$115</c:f>
              <c:numCache>
                <c:formatCode>0.0%</c:formatCode>
                <c:ptCount val="19"/>
                <c:pt idx="0">
                  <c:v>5.8680263252958498E-2</c:v>
                </c:pt>
                <c:pt idx="1">
                  <c:v>0.107818394280046</c:v>
                </c:pt>
                <c:pt idx="2">
                  <c:v>0.14206978052526201</c:v>
                </c:pt>
                <c:pt idx="3">
                  <c:v>0.18821532487836701</c:v>
                </c:pt>
                <c:pt idx="4">
                  <c:v>0.22743115777985401</c:v>
                </c:pt>
                <c:pt idx="5">
                  <c:v>0.25778392764234098</c:v>
                </c:pt>
                <c:pt idx="6">
                  <c:v>0.28520071772344302</c:v>
                </c:pt>
                <c:pt idx="7">
                  <c:v>0.315193088397826</c:v>
                </c:pt>
                <c:pt idx="8">
                  <c:v>0.34884695541923499</c:v>
                </c:pt>
                <c:pt idx="9">
                  <c:v>0.37874522247947801</c:v>
                </c:pt>
                <c:pt idx="10">
                  <c:v>0.408026385610051</c:v>
                </c:pt>
                <c:pt idx="11">
                  <c:v>0.43450343816581699</c:v>
                </c:pt>
                <c:pt idx="12">
                  <c:v>0.45984843748944498</c:v>
                </c:pt>
                <c:pt idx="13">
                  <c:v>0.48369554000987097</c:v>
                </c:pt>
                <c:pt idx="14">
                  <c:v>0.50663326480404403</c:v>
                </c:pt>
                <c:pt idx="15">
                  <c:v>0.52879794234241395</c:v>
                </c:pt>
                <c:pt idx="16">
                  <c:v>0.54941017370040701</c:v>
                </c:pt>
                <c:pt idx="17">
                  <c:v>0.56806983110587805</c:v>
                </c:pt>
                <c:pt idx="18">
                  <c:v>0.58626230385960298</c:v>
                </c:pt>
              </c:numCache>
            </c:numRef>
          </c:yVal>
          <c:smooth val="0"/>
        </c:ser>
        <c:ser>
          <c:idx val="3"/>
          <c:order val="1"/>
          <c:tx>
            <c:v>15k training images</c:v>
          </c:tx>
          <c:spPr>
            <a:ln w="50800"/>
          </c:spPr>
          <c:marker>
            <c:spPr>
              <a:ln w="57150"/>
            </c:spPr>
          </c:marker>
          <c:xVal>
            <c:numRef>
              <c:f>'Depth of Trees'!$C$66:$C$84</c:f>
              <c:numCache>
                <c:formatCode>General</c:formatCode>
                <c:ptCount val="19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</c:numCache>
            </c:numRef>
          </c:xVal>
          <c:yVal>
            <c:numRef>
              <c:f>'Depth of Trees'!$D$66:$D$84</c:f>
              <c:numCache>
                <c:formatCode>0.0%</c:formatCode>
                <c:ptCount val="19"/>
                <c:pt idx="0">
                  <c:v>6.59E-2</c:v>
                </c:pt>
                <c:pt idx="1">
                  <c:v>0.123</c:v>
                </c:pt>
                <c:pt idx="2">
                  <c:v>0.16400000000000001</c:v>
                </c:pt>
                <c:pt idx="3">
                  <c:v>0.19539999999999999</c:v>
                </c:pt>
                <c:pt idx="4">
                  <c:v>0.23100000000000001</c:v>
                </c:pt>
                <c:pt idx="5">
                  <c:v>0.26100000000000001</c:v>
                </c:pt>
                <c:pt idx="6">
                  <c:v>0.28899999999999998</c:v>
                </c:pt>
                <c:pt idx="7">
                  <c:v>0.317</c:v>
                </c:pt>
                <c:pt idx="8">
                  <c:v>0.34399999999999997</c:v>
                </c:pt>
                <c:pt idx="9">
                  <c:v>0.372</c:v>
                </c:pt>
                <c:pt idx="10">
                  <c:v>0.39400000000000002</c:v>
                </c:pt>
                <c:pt idx="11">
                  <c:v>0.41799999999999998</c:v>
                </c:pt>
                <c:pt idx="12">
                  <c:v>0.438</c:v>
                </c:pt>
                <c:pt idx="13">
                  <c:v>0.45500000000000002</c:v>
                </c:pt>
                <c:pt idx="14">
                  <c:v>0.46700000000000003</c:v>
                </c:pt>
                <c:pt idx="15">
                  <c:v>0.47499999999999998</c:v>
                </c:pt>
                <c:pt idx="16">
                  <c:v>0.47799999999999998</c:v>
                </c:pt>
                <c:pt idx="17">
                  <c:v>0.47799999999999998</c:v>
                </c:pt>
                <c:pt idx="18">
                  <c:v>0.47299999999999998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1920696"/>
        <c:axId val="241918344"/>
      </c:scatterChart>
      <c:valAx>
        <c:axId val="241920696"/>
        <c:scaling>
          <c:orientation val="minMax"/>
          <c:max val="20"/>
          <c:min val="8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GB" sz="2400" dirty="0"/>
                  <a:t>Depth of trees</a:t>
                </a:r>
              </a:p>
            </c:rich>
          </c:tx>
          <c:layout>
            <c:manualLayout>
              <c:xMode val="edge"/>
              <c:yMode val="edge"/>
              <c:x val="0.40472866562584664"/>
              <c:y val="0.9163277966947452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18344"/>
        <c:crosses val="autoZero"/>
        <c:crossBetween val="midCat"/>
        <c:majorUnit val="4"/>
      </c:valAx>
      <c:valAx>
        <c:axId val="241918344"/>
        <c:scaling>
          <c:orientation val="minMax"/>
          <c:min val="0.30000000000000004"/>
        </c:scaling>
        <c:delete val="0"/>
        <c:axPos val="l"/>
        <c:majorGridlines>
          <c:spPr>
            <a:ln>
              <a:solidFill>
                <a:schemeClr val="bg1">
                  <a:lumMod val="75000"/>
                  <a:lumOff val="2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GB" sz="2400"/>
                  <a:t>Average per-class</a:t>
                </a:r>
                <a:r>
                  <a:rPr lang="en-GB" sz="2400" baseline="0"/>
                  <a:t> accuracy</a:t>
                </a:r>
                <a:endParaRPr lang="en-GB" sz="2400"/>
              </a:p>
            </c:rich>
          </c:tx>
          <c:layout>
            <c:manualLayout>
              <c:xMode val="edge"/>
              <c:yMode val="edge"/>
              <c:x val="3.3466188941969409E-3"/>
              <c:y val="7.3664718347082964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20696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07239308626724"/>
          <c:y val="6.6305034964816115E-2"/>
          <c:w val="0.66610936826228351"/>
          <c:h val="0.75050268280050247"/>
        </c:manualLayout>
      </c:layout>
      <c:scatterChart>
        <c:scatterStyle val="lineMarker"/>
        <c:varyColors val="0"/>
        <c:ser>
          <c:idx val="0"/>
          <c:order val="0"/>
          <c:tx>
            <c:v>900k training images</c:v>
          </c:tx>
          <c:spPr>
            <a:ln w="57150">
              <a:solidFill>
                <a:schemeClr val="accent3"/>
              </a:solidFill>
            </a:ln>
          </c:spPr>
          <c:marker>
            <c:symbol val="triangle"/>
            <c:size val="10"/>
            <c:spPr>
              <a:solidFill>
                <a:schemeClr val="accent3"/>
              </a:solidFill>
              <a:ln w="57150">
                <a:solidFill>
                  <a:schemeClr val="accent3"/>
                </a:solidFill>
              </a:ln>
            </c:spPr>
          </c:marker>
          <c:xVal>
            <c:numRef>
              <c:f>'Depth of Trees'!$C$97:$C$115</c:f>
              <c:numCache>
                <c:formatCode>General</c:formatCode>
                <c:ptCount val="19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</c:numCache>
            </c:numRef>
          </c:xVal>
          <c:yVal>
            <c:numRef>
              <c:f>'Depth of Trees'!$G$97:$G$115</c:f>
              <c:numCache>
                <c:formatCode>0.0%</c:formatCode>
                <c:ptCount val="19"/>
                <c:pt idx="0">
                  <c:v>6.3350987629430699E-2</c:v>
                </c:pt>
                <c:pt idx="1">
                  <c:v>0.118405514448521</c:v>
                </c:pt>
                <c:pt idx="2">
                  <c:v>0.17755064671182499</c:v>
                </c:pt>
                <c:pt idx="3">
                  <c:v>0.236610892740026</c:v>
                </c:pt>
                <c:pt idx="4">
                  <c:v>0.28752116370464298</c:v>
                </c:pt>
                <c:pt idx="5">
                  <c:v>0.34339948672899201</c:v>
                </c:pt>
                <c:pt idx="6">
                  <c:v>0.38371744087784598</c:v>
                </c:pt>
                <c:pt idx="7">
                  <c:v>0.40510194586071202</c:v>
                </c:pt>
                <c:pt idx="8">
                  <c:v>0.42590690172553403</c:v>
                </c:pt>
                <c:pt idx="9">
                  <c:v>0.46334673487726202</c:v>
                </c:pt>
                <c:pt idx="10">
                  <c:v>0.48190092295765602</c:v>
                </c:pt>
                <c:pt idx="11">
                  <c:v>0.50073197665536695</c:v>
                </c:pt>
                <c:pt idx="12">
                  <c:v>0.52062119366050996</c:v>
                </c:pt>
                <c:pt idx="13">
                  <c:v>0.53848467920516396</c:v>
                </c:pt>
                <c:pt idx="14">
                  <c:v>0.55123247560900501</c:v>
                </c:pt>
                <c:pt idx="15">
                  <c:v>0.56632226730871105</c:v>
                </c:pt>
                <c:pt idx="16">
                  <c:v>0.57586799552279999</c:v>
                </c:pt>
                <c:pt idx="17">
                  <c:v>0.58462110489221897</c:v>
                </c:pt>
                <c:pt idx="18">
                  <c:v>0.59286276638536095</c:v>
                </c:pt>
              </c:numCache>
            </c:numRef>
          </c:yVal>
          <c:smooth val="0"/>
        </c:ser>
        <c:ser>
          <c:idx val="3"/>
          <c:order val="1"/>
          <c:tx>
            <c:v>15k training images</c:v>
          </c:tx>
          <c:spPr>
            <a:ln w="50800"/>
          </c:spPr>
          <c:marker>
            <c:spPr>
              <a:ln w="57150"/>
            </c:spPr>
          </c:marker>
          <c:xVal>
            <c:numRef>
              <c:f>'Depth of Trees'!$C$66:$C$84</c:f>
              <c:numCache>
                <c:formatCode>General</c:formatCode>
                <c:ptCount val="19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</c:numCache>
            </c:numRef>
          </c:xVal>
          <c:yVal>
            <c:numRef>
              <c:f>'Depth of Trees'!$E$66:$E$84</c:f>
              <c:numCache>
                <c:formatCode>0.0%</c:formatCode>
                <c:ptCount val="19"/>
                <c:pt idx="0">
                  <c:v>7.4999999999999997E-2</c:v>
                </c:pt>
                <c:pt idx="1">
                  <c:v>0.151</c:v>
                </c:pt>
                <c:pt idx="2">
                  <c:v>0.19500000000000001</c:v>
                </c:pt>
                <c:pt idx="3">
                  <c:v>0.253</c:v>
                </c:pt>
                <c:pt idx="4">
                  <c:v>0.29699999999999999</c:v>
                </c:pt>
                <c:pt idx="5">
                  <c:v>0.34200000000000003</c:v>
                </c:pt>
                <c:pt idx="6">
                  <c:v>0.379</c:v>
                </c:pt>
                <c:pt idx="7">
                  <c:v>0.41099999999999998</c:v>
                </c:pt>
                <c:pt idx="8">
                  <c:v>0.42899999999999999</c:v>
                </c:pt>
                <c:pt idx="9">
                  <c:v>0.44900000000000001</c:v>
                </c:pt>
                <c:pt idx="10">
                  <c:v>0.46600000000000003</c:v>
                </c:pt>
                <c:pt idx="11">
                  <c:v>0.49</c:v>
                </c:pt>
                <c:pt idx="12">
                  <c:v>0.50800000000000001</c:v>
                </c:pt>
                <c:pt idx="13">
                  <c:v>0.51800000000000002</c:v>
                </c:pt>
                <c:pt idx="14">
                  <c:v>0.52700000000000002</c:v>
                </c:pt>
                <c:pt idx="15">
                  <c:v>0.53200000000000003</c:v>
                </c:pt>
                <c:pt idx="16">
                  <c:v>0.53300000000000003</c:v>
                </c:pt>
                <c:pt idx="17">
                  <c:v>0.52800000000000002</c:v>
                </c:pt>
                <c:pt idx="18">
                  <c:v>0.52100000000000002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1917168"/>
        <c:axId val="241918736"/>
      </c:scatterChart>
      <c:valAx>
        <c:axId val="241917168"/>
        <c:scaling>
          <c:orientation val="minMax"/>
          <c:max val="20"/>
          <c:min val="5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GB" sz="2400" dirty="0"/>
                  <a:t>Depth of trees</a:t>
                </a:r>
              </a:p>
            </c:rich>
          </c:tx>
          <c:layout>
            <c:manualLayout>
              <c:xMode val="edge"/>
              <c:yMode val="edge"/>
              <c:x val="0.38618557544102305"/>
              <c:y val="0.8881454486277737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18736"/>
        <c:crosses val="autoZero"/>
        <c:crossBetween val="midCat"/>
      </c:valAx>
      <c:valAx>
        <c:axId val="241918736"/>
        <c:scaling>
          <c:orientation val="minMax"/>
          <c:min val="0.30000000000000004"/>
        </c:scaling>
        <c:delete val="0"/>
        <c:axPos val="l"/>
        <c:majorGridlines>
          <c:spPr>
            <a:ln>
              <a:solidFill>
                <a:schemeClr val="bg1">
                  <a:lumMod val="75000"/>
                  <a:lumOff val="25000"/>
                </a:schemeClr>
              </a:solidFill>
            </a:ln>
          </c:spPr>
        </c:majorGridlines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17168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70134156777332"/>
          <c:y val="6.0879080255813095E-2"/>
          <c:w val="0.59190027890845376"/>
          <c:h val="0.74669742338545708"/>
        </c:manualLayout>
      </c:layout>
      <c:scatterChart>
        <c:scatterStyle val="lineMarker"/>
        <c:varyColors val="0"/>
        <c:ser>
          <c:idx val="1"/>
          <c:order val="0"/>
          <c:tx>
            <c:strRef>
              <c:f>'Number of Trees'!$H$34</c:f>
              <c:strCache>
                <c:ptCount val="1"/>
                <c:pt idx="0">
                  <c:v>Synthetic test set</c:v>
                </c:pt>
              </c:strCache>
            </c:strRef>
          </c:tx>
          <c:spPr>
            <a:ln w="57150">
              <a:solidFill>
                <a:schemeClr val="accent1"/>
              </a:solidFill>
            </a:ln>
          </c:spPr>
          <c:marker>
            <c:symbol val="diamond"/>
            <c:size val="10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</c:spPr>
          </c:marker>
          <c:xVal>
            <c:numRef>
              <c:f>'Number of Trees'!$H$35:$H$40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xVal>
          <c:yVal>
            <c:numRef>
              <c:f>'Number of Trees'!$I$35:$I$40</c:f>
              <c:numCache>
                <c:formatCode>0.0%</c:formatCode>
                <c:ptCount val="6"/>
                <c:pt idx="0">
                  <c:v>0.41499999999999998</c:v>
                </c:pt>
                <c:pt idx="1">
                  <c:v>0.45299999999999996</c:v>
                </c:pt>
                <c:pt idx="2">
                  <c:v>0.48100000000000004</c:v>
                </c:pt>
                <c:pt idx="3">
                  <c:v>0.5</c:v>
                </c:pt>
                <c:pt idx="4">
                  <c:v>0.51300000000000001</c:v>
                </c:pt>
                <c:pt idx="5">
                  <c:v>0.52200000000000002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1914424"/>
        <c:axId val="241919128"/>
      </c:scatterChart>
      <c:valAx>
        <c:axId val="241914424"/>
        <c:scaling>
          <c:orientation val="minMax"/>
          <c:max val="6"/>
          <c:min val="1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GB" sz="2400" dirty="0"/>
                  <a:t>Number of</a:t>
                </a:r>
                <a:r>
                  <a:rPr lang="en-GB" sz="2400" baseline="0" dirty="0"/>
                  <a:t> trees</a:t>
                </a:r>
              </a:p>
            </c:rich>
          </c:tx>
          <c:layout>
            <c:manualLayout>
              <c:xMode val="edge"/>
              <c:yMode val="edge"/>
              <c:x val="0.30534816015502964"/>
              <c:y val="0.9095347265799693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19128"/>
        <c:crosses val="autoZero"/>
        <c:crossBetween val="midCat"/>
        <c:majorUnit val="1"/>
      </c:valAx>
      <c:valAx>
        <c:axId val="241919128"/>
        <c:scaling>
          <c:orientation val="minMax"/>
          <c:max val="0.57000000000000006"/>
          <c:min val="0.4"/>
        </c:scaling>
        <c:delete val="0"/>
        <c:axPos val="l"/>
        <c:majorGridlines>
          <c:spPr>
            <a:ln>
              <a:solidFill>
                <a:schemeClr val="bg1">
                  <a:lumMod val="75000"/>
                  <a:lumOff val="2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GB" sz="2400"/>
                  <a:t>Average per-class accuracy</a:t>
                </a:r>
              </a:p>
            </c:rich>
          </c:tx>
          <c:layout>
            <c:manualLayout>
              <c:xMode val="edge"/>
              <c:yMode val="edge"/>
              <c:x val="5.1785964928167777E-5"/>
              <c:y val="8.78985619755277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14424"/>
        <c:crosses val="autoZero"/>
        <c:crossBetween val="midCat"/>
        <c:majorUnit val="5.000000000000001E-2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116130032561"/>
          <c:y val="5.1400554097404488E-2"/>
          <c:w val="0.81602873764756478"/>
          <c:h val="0.77768511424262698"/>
        </c:manualLayout>
      </c:layout>
      <c:scatterChart>
        <c:scatterStyle val="lineMarker"/>
        <c:varyColors val="0"/>
        <c:ser>
          <c:idx val="1"/>
          <c:order val="0"/>
          <c:tx>
            <c:strRef>
              <c:f>'Window Size'!$F$7</c:f>
              <c:strCache>
                <c:ptCount val="1"/>
                <c:pt idx="0">
                  <c:v>Synthetic test data</c:v>
                </c:pt>
              </c:strCache>
            </c:strRef>
          </c:tx>
          <c:spPr>
            <a:ln w="57150"/>
          </c:spPr>
          <c:marker>
            <c:spPr>
              <a:ln w="57150"/>
            </c:spPr>
          </c:marker>
          <c:xVal>
            <c:numRef>
              <c:f>'Window Size'!$C$8:$C$12</c:f>
              <c:numCache>
                <c:formatCode>General</c:formatCode>
                <c:ptCount val="5"/>
                <c:pt idx="0">
                  <c:v>30.72</c:v>
                </c:pt>
                <c:pt idx="1">
                  <c:v>63.488</c:v>
                </c:pt>
                <c:pt idx="2">
                  <c:v>129.024</c:v>
                </c:pt>
                <c:pt idx="3">
                  <c:v>194.56</c:v>
                </c:pt>
                <c:pt idx="4">
                  <c:v>260.096</c:v>
                </c:pt>
              </c:numCache>
            </c:numRef>
          </c:xVal>
          <c:yVal>
            <c:numRef>
              <c:f>'Window Size'!$F$8:$F$12</c:f>
              <c:numCache>
                <c:formatCode>0.00%</c:formatCode>
                <c:ptCount val="5"/>
                <c:pt idx="0">
                  <c:v>0.35199999999999998</c:v>
                </c:pt>
                <c:pt idx="1">
                  <c:v>0.45400000000000001</c:v>
                </c:pt>
                <c:pt idx="2">
                  <c:v>0.47599999999999998</c:v>
                </c:pt>
                <c:pt idx="3">
                  <c:v>0.47899999999999998</c:v>
                </c:pt>
                <c:pt idx="4">
                  <c:v>0.47199999999999998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1920304"/>
        <c:axId val="241921088"/>
      </c:scatterChart>
      <c:valAx>
        <c:axId val="241920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GB" sz="2400" dirty="0"/>
                  <a:t>Maximum probe offset </a:t>
                </a:r>
                <a:r>
                  <a:rPr lang="en-GB" sz="2400" dirty="0" smtClean="0"/>
                  <a:t>(</a:t>
                </a:r>
                <a:r>
                  <a:rPr lang="en-GB" sz="2400" dirty="0"/>
                  <a:t>pixel meters)</a:t>
                </a:r>
              </a:p>
            </c:rich>
          </c:tx>
          <c:layout>
            <c:manualLayout>
              <c:xMode val="edge"/>
              <c:yMode val="edge"/>
              <c:x val="0.3178072663404094"/>
              <c:y val="0.91076574656283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21088"/>
        <c:crosses val="autoZero"/>
        <c:crossBetween val="midCat"/>
      </c:valAx>
      <c:valAx>
        <c:axId val="241921088"/>
        <c:scaling>
          <c:orientation val="minMax"/>
          <c:min val="0.30000000000000004"/>
        </c:scaling>
        <c:delete val="0"/>
        <c:axPos val="l"/>
        <c:majorGridlines>
          <c:spPr>
            <a:ln>
              <a:solidFill>
                <a:schemeClr val="bg1">
                  <a:lumMod val="75000"/>
                  <a:lumOff val="2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GB" sz="2400"/>
                  <a:t>Average per-class accuracy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20304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994062810606924"/>
          <c:y val="3.7853687153161758E-2"/>
          <c:w val="0.76589950728385003"/>
          <c:h val="0.78917631610276096"/>
        </c:manualLayout>
      </c:layout>
      <c:scatterChart>
        <c:scatterStyle val="lineMarker"/>
        <c:varyColors val="0"/>
        <c:ser>
          <c:idx val="0"/>
          <c:order val="0"/>
          <c:tx>
            <c:v>Synthetic test set</c:v>
          </c:tx>
          <c:spPr>
            <a:ln w="57150"/>
          </c:spPr>
          <c:marker>
            <c:spPr>
              <a:ln w="57150"/>
            </c:spPr>
          </c:marker>
          <c:xVal>
            <c:numRef>
              <c:f>'Number of Training Images'!$C$26:$C$36</c:f>
              <c:numCache>
                <c:formatCode>General</c:formatCode>
                <c:ptCount val="11"/>
                <c:pt idx="0">
                  <c:v>30</c:v>
                </c:pt>
                <c:pt idx="1">
                  <c:v>150</c:v>
                </c:pt>
                <c:pt idx="2">
                  <c:v>300</c:v>
                </c:pt>
                <c:pt idx="3">
                  <c:v>1500</c:v>
                </c:pt>
                <c:pt idx="4">
                  <c:v>3000</c:v>
                </c:pt>
                <c:pt idx="5">
                  <c:v>15000</c:v>
                </c:pt>
                <c:pt idx="6">
                  <c:v>30000</c:v>
                </c:pt>
                <c:pt idx="7">
                  <c:v>30000</c:v>
                </c:pt>
                <c:pt idx="8">
                  <c:v>150000</c:v>
                </c:pt>
                <c:pt idx="9">
                  <c:v>300000</c:v>
                </c:pt>
                <c:pt idx="10">
                  <c:v>900000</c:v>
                </c:pt>
              </c:numCache>
            </c:numRef>
          </c:xVal>
          <c:yVal>
            <c:numRef>
              <c:f>'Number of Training Images'!$D$26:$D$36</c:f>
              <c:numCache>
                <c:formatCode>0.0%</c:formatCode>
                <c:ptCount val="11"/>
                <c:pt idx="0">
                  <c:v>0.14799999999999999</c:v>
                </c:pt>
                <c:pt idx="1">
                  <c:v>0.20599999999999999</c:v>
                </c:pt>
                <c:pt idx="2">
                  <c:v>0.249</c:v>
                </c:pt>
                <c:pt idx="3">
                  <c:v>0.34399999999999997</c:v>
                </c:pt>
                <c:pt idx="4">
                  <c:v>0.38900000000000001</c:v>
                </c:pt>
                <c:pt idx="5">
                  <c:v>0.48799999999999999</c:v>
                </c:pt>
                <c:pt idx="6">
                  <c:v>0.52200000000000002</c:v>
                </c:pt>
                <c:pt idx="7">
                  <c:v>0.52200000000000002</c:v>
                </c:pt>
                <c:pt idx="8">
                  <c:v>0.56699999999999995</c:v>
                </c:pt>
                <c:pt idx="9">
                  <c:v>0.57699999999999996</c:v>
                </c:pt>
                <c:pt idx="10">
                  <c:v>0.58599999999999997</c:v>
                </c:pt>
              </c:numCache>
            </c:numRef>
          </c:yVal>
          <c:smooth val="0"/>
        </c:ser>
        <c:ser>
          <c:idx val="2"/>
          <c:order val="1"/>
          <c:tx>
            <c:v>Real test set</c:v>
          </c:tx>
          <c:spPr>
            <a:ln w="57150"/>
          </c:spPr>
          <c:marker>
            <c:spPr>
              <a:ln w="57150"/>
            </c:spPr>
          </c:marker>
          <c:xVal>
            <c:numRef>
              <c:f>'Number of Training Images'!$C$26:$C$36</c:f>
              <c:numCache>
                <c:formatCode>General</c:formatCode>
                <c:ptCount val="11"/>
                <c:pt idx="0">
                  <c:v>30</c:v>
                </c:pt>
                <c:pt idx="1">
                  <c:v>150</c:v>
                </c:pt>
                <c:pt idx="2">
                  <c:v>300</c:v>
                </c:pt>
                <c:pt idx="3">
                  <c:v>1500</c:v>
                </c:pt>
                <c:pt idx="4">
                  <c:v>3000</c:v>
                </c:pt>
                <c:pt idx="5">
                  <c:v>15000</c:v>
                </c:pt>
                <c:pt idx="6">
                  <c:v>30000</c:v>
                </c:pt>
                <c:pt idx="7">
                  <c:v>30000</c:v>
                </c:pt>
                <c:pt idx="8">
                  <c:v>150000</c:v>
                </c:pt>
                <c:pt idx="9">
                  <c:v>300000</c:v>
                </c:pt>
                <c:pt idx="10">
                  <c:v>900000</c:v>
                </c:pt>
              </c:numCache>
            </c:numRef>
          </c:xVal>
          <c:yVal>
            <c:numRef>
              <c:f>'Number of Training Images'!$E$26:$E$36</c:f>
              <c:numCache>
                <c:formatCode>0.0%</c:formatCode>
                <c:ptCount val="11"/>
                <c:pt idx="0">
                  <c:v>0.19700000000000001</c:v>
                </c:pt>
                <c:pt idx="1">
                  <c:v>0.316</c:v>
                </c:pt>
                <c:pt idx="2">
                  <c:v>0.32200000000000001</c:v>
                </c:pt>
                <c:pt idx="3">
                  <c:v>0.40699999999999997</c:v>
                </c:pt>
                <c:pt idx="4">
                  <c:v>0.44900000000000001</c:v>
                </c:pt>
                <c:pt idx="5">
                  <c:v>0.52800000000000002</c:v>
                </c:pt>
                <c:pt idx="6">
                  <c:v>0.55500000000000005</c:v>
                </c:pt>
                <c:pt idx="7">
                  <c:v>0.55700000000000005</c:v>
                </c:pt>
                <c:pt idx="8">
                  <c:v>0.58299999999999996</c:v>
                </c:pt>
                <c:pt idx="9">
                  <c:v>0.58699999999999997</c:v>
                </c:pt>
                <c:pt idx="10">
                  <c:v>0.59299999999999997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1914816"/>
        <c:axId val="241915208"/>
      </c:scatterChart>
      <c:valAx>
        <c:axId val="241914816"/>
        <c:scaling>
          <c:logBase val="10"/>
          <c:orientation val="minMax"/>
          <c:max val="1000000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 dirty="0" smtClean="0"/>
                  <a:t>Number of </a:t>
                </a:r>
                <a:r>
                  <a:rPr lang="en-US" sz="2400" dirty="0"/>
                  <a:t>training images (log scale)</a:t>
                </a:r>
              </a:p>
            </c:rich>
          </c:tx>
          <c:layout>
            <c:manualLayout>
              <c:xMode val="edge"/>
              <c:yMode val="edge"/>
              <c:x val="0.24236544225756412"/>
              <c:y val="0.9264643763330278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15208"/>
        <c:crosses val="autoZero"/>
        <c:crossBetween val="midCat"/>
      </c:valAx>
      <c:valAx>
        <c:axId val="241915208"/>
        <c:scaling>
          <c:orientation val="minMax"/>
          <c:max val="0.60000000000000009"/>
          <c:min val="0.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GB" sz="2400"/>
                  <a:t>Average per-class accuracy</a:t>
                </a:r>
              </a:p>
            </c:rich>
          </c:tx>
          <c:layout>
            <c:manualLayout>
              <c:xMode val="edge"/>
              <c:yMode val="edge"/>
              <c:x val="0"/>
              <c:y val="0.10673868423430595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14816"/>
        <c:crosses val="autoZero"/>
        <c:crossBetween val="midCat"/>
      </c:valAx>
      <c:spPr>
        <a:solidFill>
          <a:sysClr val="windowText" lastClr="000000"/>
        </a:solidFill>
      </c:spPr>
    </c:plotArea>
    <c:legend>
      <c:legendPos val="r"/>
      <c:layout>
        <c:manualLayout>
          <c:xMode val="edge"/>
          <c:yMode val="edge"/>
          <c:x val="0.46681566718530154"/>
          <c:y val="0.52876489369484114"/>
          <c:w val="0.3929648041731561"/>
          <c:h val="0.14943161199728625"/>
        </c:manualLayout>
      </c:layout>
      <c:overlay val="0"/>
      <c:spPr>
        <a:solidFill>
          <a:sysClr val="windowText" lastClr="000000"/>
        </a:solidFill>
      </c:spPr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994062810606924"/>
          <c:y val="3.7853687153161758E-2"/>
          <c:w val="0.76589950728385003"/>
          <c:h val="0.78917631610276096"/>
        </c:manualLayout>
      </c:layout>
      <c:scatterChart>
        <c:scatterStyle val="lineMarker"/>
        <c:varyColors val="0"/>
        <c:ser>
          <c:idx val="0"/>
          <c:order val="0"/>
          <c:tx>
            <c:v>Synthetic test set</c:v>
          </c:tx>
          <c:spPr>
            <a:ln w="57150"/>
          </c:spPr>
          <c:marker>
            <c:spPr>
              <a:ln w="57150"/>
            </c:spPr>
          </c:marker>
          <c:xVal>
            <c:numRef>
              <c:f>'Number of Training Images'!$C$26:$C$36</c:f>
              <c:numCache>
                <c:formatCode>General</c:formatCode>
                <c:ptCount val="11"/>
                <c:pt idx="0">
                  <c:v>30</c:v>
                </c:pt>
                <c:pt idx="1">
                  <c:v>150</c:v>
                </c:pt>
                <c:pt idx="2">
                  <c:v>300</c:v>
                </c:pt>
                <c:pt idx="3">
                  <c:v>1500</c:v>
                </c:pt>
                <c:pt idx="4">
                  <c:v>3000</c:v>
                </c:pt>
                <c:pt idx="5">
                  <c:v>15000</c:v>
                </c:pt>
                <c:pt idx="6">
                  <c:v>30000</c:v>
                </c:pt>
                <c:pt idx="7">
                  <c:v>30000</c:v>
                </c:pt>
                <c:pt idx="8">
                  <c:v>150000</c:v>
                </c:pt>
                <c:pt idx="9">
                  <c:v>300000</c:v>
                </c:pt>
                <c:pt idx="10">
                  <c:v>900000</c:v>
                </c:pt>
              </c:numCache>
            </c:numRef>
          </c:xVal>
          <c:yVal>
            <c:numRef>
              <c:f>'Number of Training Images'!$D$26:$D$36</c:f>
              <c:numCache>
                <c:formatCode>0.0%</c:formatCode>
                <c:ptCount val="11"/>
                <c:pt idx="0">
                  <c:v>0.14799999999999999</c:v>
                </c:pt>
                <c:pt idx="1">
                  <c:v>0.20599999999999999</c:v>
                </c:pt>
                <c:pt idx="2">
                  <c:v>0.249</c:v>
                </c:pt>
                <c:pt idx="3">
                  <c:v>0.34399999999999997</c:v>
                </c:pt>
                <c:pt idx="4">
                  <c:v>0.38900000000000001</c:v>
                </c:pt>
                <c:pt idx="5">
                  <c:v>0.48799999999999999</c:v>
                </c:pt>
                <c:pt idx="6">
                  <c:v>0.52200000000000002</c:v>
                </c:pt>
                <c:pt idx="7">
                  <c:v>0.52200000000000002</c:v>
                </c:pt>
                <c:pt idx="8">
                  <c:v>0.56699999999999995</c:v>
                </c:pt>
                <c:pt idx="9">
                  <c:v>0.57699999999999996</c:v>
                </c:pt>
                <c:pt idx="10">
                  <c:v>0.58599999999999997</c:v>
                </c:pt>
              </c:numCache>
            </c:numRef>
          </c:yVal>
          <c:smooth val="0"/>
        </c:ser>
        <c:ser>
          <c:idx val="2"/>
          <c:order val="1"/>
          <c:tx>
            <c:v>Real test set</c:v>
          </c:tx>
          <c:spPr>
            <a:ln w="57150"/>
          </c:spPr>
          <c:marker>
            <c:spPr>
              <a:ln w="57150"/>
            </c:spPr>
          </c:marker>
          <c:xVal>
            <c:numRef>
              <c:f>'Number of Training Images'!$C$26:$C$36</c:f>
              <c:numCache>
                <c:formatCode>General</c:formatCode>
                <c:ptCount val="11"/>
                <c:pt idx="0">
                  <c:v>30</c:v>
                </c:pt>
                <c:pt idx="1">
                  <c:v>150</c:v>
                </c:pt>
                <c:pt idx="2">
                  <c:v>300</c:v>
                </c:pt>
                <c:pt idx="3">
                  <c:v>1500</c:v>
                </c:pt>
                <c:pt idx="4">
                  <c:v>3000</c:v>
                </c:pt>
                <c:pt idx="5">
                  <c:v>15000</c:v>
                </c:pt>
                <c:pt idx="6">
                  <c:v>30000</c:v>
                </c:pt>
                <c:pt idx="7">
                  <c:v>30000</c:v>
                </c:pt>
                <c:pt idx="8">
                  <c:v>150000</c:v>
                </c:pt>
                <c:pt idx="9">
                  <c:v>300000</c:v>
                </c:pt>
                <c:pt idx="10">
                  <c:v>900000</c:v>
                </c:pt>
              </c:numCache>
            </c:numRef>
          </c:xVal>
          <c:yVal>
            <c:numRef>
              <c:f>'Number of Training Images'!$E$26:$E$36</c:f>
              <c:numCache>
                <c:formatCode>0.0%</c:formatCode>
                <c:ptCount val="11"/>
                <c:pt idx="0">
                  <c:v>0.19700000000000001</c:v>
                </c:pt>
                <c:pt idx="1">
                  <c:v>0.316</c:v>
                </c:pt>
                <c:pt idx="2">
                  <c:v>0.32200000000000001</c:v>
                </c:pt>
                <c:pt idx="3">
                  <c:v>0.40699999999999997</c:v>
                </c:pt>
                <c:pt idx="4">
                  <c:v>0.44900000000000001</c:v>
                </c:pt>
                <c:pt idx="5">
                  <c:v>0.52800000000000002</c:v>
                </c:pt>
                <c:pt idx="6">
                  <c:v>0.55500000000000005</c:v>
                </c:pt>
                <c:pt idx="7">
                  <c:v>0.55700000000000005</c:v>
                </c:pt>
                <c:pt idx="8">
                  <c:v>0.58299999999999996</c:v>
                </c:pt>
                <c:pt idx="9">
                  <c:v>0.58699999999999997</c:v>
                </c:pt>
                <c:pt idx="10">
                  <c:v>0.59299999999999997</c:v>
                </c:pt>
              </c:numCache>
            </c:numRef>
          </c:yVal>
          <c:smooth val="0"/>
        </c:ser>
        <c:ser>
          <c:idx val="1"/>
          <c:order val="2"/>
          <c:tx>
            <c:v>Silhouette (scale)</c:v>
          </c:tx>
          <c:spPr>
            <a:ln w="57150"/>
          </c:spPr>
          <c:marker>
            <c:spPr>
              <a:ln w="57150"/>
            </c:spPr>
          </c:marker>
          <c:xVal>
            <c:numRef>
              <c:f>'Number of Training Images'!$C$41:$C$42</c:f>
              <c:numCache>
                <c:formatCode>General</c:formatCode>
                <c:ptCount val="2"/>
                <c:pt idx="0">
                  <c:v>15000</c:v>
                </c:pt>
                <c:pt idx="1">
                  <c:v>300000</c:v>
                </c:pt>
              </c:numCache>
            </c:numRef>
          </c:xVal>
          <c:yVal>
            <c:numRef>
              <c:f>'Number of Training Images'!$D$41:$D$42</c:f>
              <c:numCache>
                <c:formatCode>0.00%</c:formatCode>
                <c:ptCount val="2"/>
                <c:pt idx="0">
                  <c:v>0.37839818980099299</c:v>
                </c:pt>
                <c:pt idx="1">
                  <c:v>0.45944000000000002</c:v>
                </c:pt>
              </c:numCache>
            </c:numRef>
          </c:yVal>
          <c:smooth val="0"/>
        </c:ser>
        <c:ser>
          <c:idx val="3"/>
          <c:order val="3"/>
          <c:tx>
            <c:v>Silhouette (no scale)</c:v>
          </c:tx>
          <c:spPr>
            <a:ln w="57150"/>
          </c:spPr>
          <c:marker>
            <c:spPr>
              <a:ln w="57150"/>
            </c:spPr>
          </c:marker>
          <c:xVal>
            <c:numRef>
              <c:f>'Number of Training Images'!$C$41:$C$42</c:f>
              <c:numCache>
                <c:formatCode>General</c:formatCode>
                <c:ptCount val="2"/>
                <c:pt idx="0">
                  <c:v>15000</c:v>
                </c:pt>
                <c:pt idx="1">
                  <c:v>300000</c:v>
                </c:pt>
              </c:numCache>
            </c:numRef>
          </c:xVal>
          <c:yVal>
            <c:numRef>
              <c:f>'Number of Training Images'!$F$41:$F$42</c:f>
              <c:numCache>
                <c:formatCode>0.00%</c:formatCode>
                <c:ptCount val="2"/>
                <c:pt idx="0">
                  <c:v>0.33780861713569399</c:v>
                </c:pt>
                <c:pt idx="1">
                  <c:v>0.422890445862947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1915992"/>
        <c:axId val="242241512"/>
      </c:scatterChart>
      <c:valAx>
        <c:axId val="241915992"/>
        <c:scaling>
          <c:logBase val="10"/>
          <c:orientation val="minMax"/>
          <c:max val="1000000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 dirty="0" smtClean="0"/>
                  <a:t>Number of </a:t>
                </a:r>
                <a:r>
                  <a:rPr lang="en-US" sz="2400" dirty="0"/>
                  <a:t>training images (log scale)</a:t>
                </a:r>
              </a:p>
            </c:rich>
          </c:tx>
          <c:layout>
            <c:manualLayout>
              <c:xMode val="edge"/>
              <c:yMode val="edge"/>
              <c:x val="0.24236544225756412"/>
              <c:y val="0.9264643763330278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2241512"/>
        <c:crosses val="autoZero"/>
        <c:crossBetween val="midCat"/>
      </c:valAx>
      <c:valAx>
        <c:axId val="242241512"/>
        <c:scaling>
          <c:orientation val="minMax"/>
          <c:max val="0.60000000000000009"/>
          <c:min val="0.1"/>
        </c:scaling>
        <c:delete val="0"/>
        <c:axPos val="l"/>
        <c:majorGridlines>
          <c:spPr>
            <a:ln>
              <a:solidFill>
                <a:sysClr val="windowText" lastClr="000000">
                  <a:lumMod val="75000"/>
                  <a:lumOff val="2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GB" sz="2400" dirty="0"/>
                  <a:t>Average </a:t>
                </a:r>
                <a:r>
                  <a:rPr lang="en-GB" sz="2400" dirty="0" smtClean="0"/>
                  <a:t>per-class </a:t>
                </a:r>
                <a:r>
                  <a:rPr lang="en-GB" sz="2400" dirty="0"/>
                  <a:t>accuracy</a:t>
                </a:r>
              </a:p>
            </c:rich>
          </c:tx>
          <c:layout>
            <c:manualLayout>
              <c:xMode val="edge"/>
              <c:yMode val="edge"/>
              <c:x val="0"/>
              <c:y val="0.10901567863038965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41915992"/>
        <c:crosses val="autoZero"/>
        <c:crossBetween val="midCat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46681566718530154"/>
          <c:y val="0.5173799217144226"/>
          <c:w val="0.44074200338371011"/>
          <c:h val="0.29515925334664389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953937421339242"/>
          <c:y val="4.6191957507366904E-2"/>
          <c:w val="0.71946183789285911"/>
          <c:h val="0.55929929743256035"/>
        </c:manualLayout>
      </c:layout>
      <c:barChart>
        <c:barDir val="col"/>
        <c:grouping val="clustered"/>
        <c:varyColors val="0"/>
        <c:ser>
          <c:idx val="2"/>
          <c:order val="0"/>
          <c:tx>
            <c:v>Joint prediction from inferred body parts</c:v>
          </c:tx>
          <c:invertIfNegative val="0"/>
          <c:dPt>
            <c:idx val="16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cat>
            <c:strRef>
              <c:f>'Average Precisions'!$F$6:$F$22</c:f>
              <c:strCache>
                <c:ptCount val="17"/>
                <c:pt idx="0">
                  <c:v>Center Head</c:v>
                </c:pt>
                <c:pt idx="1">
                  <c:v>Center Neck</c:v>
                </c:pt>
                <c:pt idx="2">
                  <c:v>Left Shoulder</c:v>
                </c:pt>
                <c:pt idx="3">
                  <c:v>Right Shoulder</c:v>
                </c:pt>
                <c:pt idx="4">
                  <c:v>Left Elbow</c:v>
                </c:pt>
                <c:pt idx="5">
                  <c:v>Right Elbow</c:v>
                </c:pt>
                <c:pt idx="6">
                  <c:v>Left Wrist</c:v>
                </c:pt>
                <c:pt idx="7">
                  <c:v>Right Wrist</c:v>
                </c:pt>
                <c:pt idx="8">
                  <c:v>Left Hand</c:v>
                </c:pt>
                <c:pt idx="9">
                  <c:v>Right Hand</c:v>
                </c:pt>
                <c:pt idx="10">
                  <c:v>Left Knee</c:v>
                </c:pt>
                <c:pt idx="11">
                  <c:v>Right Knee</c:v>
                </c:pt>
                <c:pt idx="12">
                  <c:v>Left Ankle</c:v>
                </c:pt>
                <c:pt idx="13">
                  <c:v>Right Ankle</c:v>
                </c:pt>
                <c:pt idx="14">
                  <c:v>Left Foot</c:v>
                </c:pt>
                <c:pt idx="15">
                  <c:v>Right Foot</c:v>
                </c:pt>
                <c:pt idx="16">
                  <c:v>Mean AP</c:v>
                </c:pt>
              </c:strCache>
            </c:strRef>
          </c:cat>
          <c:val>
            <c:numRef>
              <c:f>'Average Precisions'!$H$6:$H$22</c:f>
              <c:numCache>
                <c:formatCode>0.000</c:formatCode>
                <c:ptCount val="17"/>
                <c:pt idx="0">
                  <c:v>0.90094943774864245</c:v>
                </c:pt>
                <c:pt idx="1">
                  <c:v>0.85730367068286428</c:v>
                </c:pt>
                <c:pt idx="2">
                  <c:v>0.72400800077275507</c:v>
                </c:pt>
                <c:pt idx="3">
                  <c:v>0.73601875289812513</c:v>
                </c:pt>
                <c:pt idx="4">
                  <c:v>0.75558081364911089</c:v>
                </c:pt>
                <c:pt idx="5">
                  <c:v>0.76121119999959141</c:v>
                </c:pt>
                <c:pt idx="6">
                  <c:v>0.75378156285877818</c:v>
                </c:pt>
                <c:pt idx="7">
                  <c:v>0.75344663262911471</c:v>
                </c:pt>
                <c:pt idx="8">
                  <c:v>0.66515007380163327</c:v>
                </c:pt>
                <c:pt idx="9">
                  <c:v>0.66224781286932155</c:v>
                </c:pt>
                <c:pt idx="10">
                  <c:v>0.58460811375324762</c:v>
                </c:pt>
                <c:pt idx="11">
                  <c:v>0.57718977453410925</c:v>
                </c:pt>
                <c:pt idx="12">
                  <c:v>0.74447670340671979</c:v>
                </c:pt>
                <c:pt idx="13">
                  <c:v>0.74677603695208294</c:v>
                </c:pt>
                <c:pt idx="14">
                  <c:v>0.7370681222799097</c:v>
                </c:pt>
                <c:pt idx="15">
                  <c:v>0.73146740778195685</c:v>
                </c:pt>
                <c:pt idx="16">
                  <c:v>0.73070525728862257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97395336"/>
        <c:axId val="397393376"/>
      </c:barChart>
      <c:catAx>
        <c:axId val="397395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397393376"/>
        <c:crosses val="autoZero"/>
        <c:auto val="1"/>
        <c:lblAlgn val="ctr"/>
        <c:lblOffset val="100"/>
        <c:noMultiLvlLbl val="0"/>
      </c:catAx>
      <c:valAx>
        <c:axId val="397393376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chemeClr val="bg1">
                  <a:lumMod val="75000"/>
                  <a:lumOff val="2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GB" sz="2400"/>
                  <a:t>Average precision</a:t>
                </a:r>
              </a:p>
            </c:rich>
          </c:tx>
          <c:layout/>
          <c:overlay val="0"/>
        </c:title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397395336"/>
        <c:crosses val="autoZero"/>
        <c:crossBetween val="between"/>
        <c:majorUnit val="0.1"/>
      </c:valAx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953937421339242"/>
          <c:y val="4.6191957507366904E-2"/>
          <c:w val="0.71946183789285911"/>
          <c:h val="0.55929929743256035"/>
        </c:manualLayout>
      </c:layout>
      <c:barChart>
        <c:barDir val="col"/>
        <c:grouping val="clustered"/>
        <c:varyColors val="0"/>
        <c:ser>
          <c:idx val="1"/>
          <c:order val="0"/>
          <c:tx>
            <c:v>Joint prediction from ground truth body parts</c:v>
          </c:tx>
          <c:invertIfNegative val="0"/>
          <c:dPt>
            <c:idx val="16"/>
            <c:invertIfNegative val="0"/>
            <c:bubble3D val="0"/>
            <c:spPr>
              <a:solidFill>
                <a:srgbClr val="0070C0"/>
              </a:solidFill>
            </c:spPr>
          </c:dPt>
          <c:cat>
            <c:strRef>
              <c:f>'Average Precisions'!$F$6:$F$22</c:f>
              <c:strCache>
                <c:ptCount val="17"/>
                <c:pt idx="0">
                  <c:v>Center Head</c:v>
                </c:pt>
                <c:pt idx="1">
                  <c:v>Center Neck</c:v>
                </c:pt>
                <c:pt idx="2">
                  <c:v>Left Shoulder</c:v>
                </c:pt>
                <c:pt idx="3">
                  <c:v>Right Shoulder</c:v>
                </c:pt>
                <c:pt idx="4">
                  <c:v>Left Elbow</c:v>
                </c:pt>
                <c:pt idx="5">
                  <c:v>Right Elbow</c:v>
                </c:pt>
                <c:pt idx="6">
                  <c:v>Left Wrist</c:v>
                </c:pt>
                <c:pt idx="7">
                  <c:v>Right Wrist</c:v>
                </c:pt>
                <c:pt idx="8">
                  <c:v>Left Hand</c:v>
                </c:pt>
                <c:pt idx="9">
                  <c:v>Right Hand</c:v>
                </c:pt>
                <c:pt idx="10">
                  <c:v>Left Knee</c:v>
                </c:pt>
                <c:pt idx="11">
                  <c:v>Right Knee</c:v>
                </c:pt>
                <c:pt idx="12">
                  <c:v>Left Ankle</c:v>
                </c:pt>
                <c:pt idx="13">
                  <c:v>Right Ankle</c:v>
                </c:pt>
                <c:pt idx="14">
                  <c:v>Left Foot</c:v>
                </c:pt>
                <c:pt idx="15">
                  <c:v>Right Foot</c:v>
                </c:pt>
                <c:pt idx="16">
                  <c:v>Mean AP</c:v>
                </c:pt>
              </c:strCache>
            </c:strRef>
          </c:cat>
          <c:val>
            <c:numRef>
              <c:f>'Average Precisions'!$G$6:$G$22</c:f>
              <c:numCache>
                <c:formatCode>General</c:formatCode>
                <c:ptCount val="17"/>
                <c:pt idx="0">
                  <c:v>0.9247900906250146</c:v>
                </c:pt>
                <c:pt idx="1">
                  <c:v>0.89656043835538624</c:v>
                </c:pt>
                <c:pt idx="2">
                  <c:v>0.86735044117210336</c:v>
                </c:pt>
                <c:pt idx="3">
                  <c:v>0.86382522097350067</c:v>
                </c:pt>
                <c:pt idx="4">
                  <c:v>0.98261210015721234</c:v>
                </c:pt>
                <c:pt idx="5">
                  <c:v>0.98091574201973641</c:v>
                </c:pt>
                <c:pt idx="6">
                  <c:v>0.97603066778955494</c:v>
                </c:pt>
                <c:pt idx="7">
                  <c:v>0.98414423221976433</c:v>
                </c:pt>
                <c:pt idx="8">
                  <c:v>0.87639639830924509</c:v>
                </c:pt>
                <c:pt idx="9">
                  <c:v>0.87707658137963851</c:v>
                </c:pt>
                <c:pt idx="10">
                  <c:v>0.92555010554559192</c:v>
                </c:pt>
                <c:pt idx="11">
                  <c:v>0.92545429338276775</c:v>
                </c:pt>
                <c:pt idx="12">
                  <c:v>0.97711218172785719</c:v>
                </c:pt>
                <c:pt idx="13">
                  <c:v>0.97313433071609878</c:v>
                </c:pt>
                <c:pt idx="14">
                  <c:v>0.82121692421701364</c:v>
                </c:pt>
                <c:pt idx="15">
                  <c:v>0.80089189348400769</c:v>
                </c:pt>
                <c:pt idx="16" formatCode="0.000">
                  <c:v>0.91581635262965566</c:v>
                </c:pt>
              </c:numCache>
            </c:numRef>
          </c:val>
        </c:ser>
        <c:ser>
          <c:idx val="2"/>
          <c:order val="1"/>
          <c:tx>
            <c:v>Joint prediction from inferred body parts</c:v>
          </c:tx>
          <c:invertIfNegative val="0"/>
          <c:dPt>
            <c:idx val="16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cat>
            <c:strRef>
              <c:f>'Average Precisions'!$F$6:$F$22</c:f>
              <c:strCache>
                <c:ptCount val="17"/>
                <c:pt idx="0">
                  <c:v>Center Head</c:v>
                </c:pt>
                <c:pt idx="1">
                  <c:v>Center Neck</c:v>
                </c:pt>
                <c:pt idx="2">
                  <c:v>Left Shoulder</c:v>
                </c:pt>
                <c:pt idx="3">
                  <c:v>Right Shoulder</c:v>
                </c:pt>
                <c:pt idx="4">
                  <c:v>Left Elbow</c:v>
                </c:pt>
                <c:pt idx="5">
                  <c:v>Right Elbow</c:v>
                </c:pt>
                <c:pt idx="6">
                  <c:v>Left Wrist</c:v>
                </c:pt>
                <c:pt idx="7">
                  <c:v>Right Wrist</c:v>
                </c:pt>
                <c:pt idx="8">
                  <c:v>Left Hand</c:v>
                </c:pt>
                <c:pt idx="9">
                  <c:v>Right Hand</c:v>
                </c:pt>
                <c:pt idx="10">
                  <c:v>Left Knee</c:v>
                </c:pt>
                <c:pt idx="11">
                  <c:v>Right Knee</c:v>
                </c:pt>
                <c:pt idx="12">
                  <c:v>Left Ankle</c:v>
                </c:pt>
                <c:pt idx="13">
                  <c:v>Right Ankle</c:v>
                </c:pt>
                <c:pt idx="14">
                  <c:v>Left Foot</c:v>
                </c:pt>
                <c:pt idx="15">
                  <c:v>Right Foot</c:v>
                </c:pt>
                <c:pt idx="16">
                  <c:v>Mean AP</c:v>
                </c:pt>
              </c:strCache>
            </c:strRef>
          </c:cat>
          <c:val>
            <c:numRef>
              <c:f>'Average Precisions'!$H$6:$H$22</c:f>
              <c:numCache>
                <c:formatCode>0.000</c:formatCode>
                <c:ptCount val="17"/>
                <c:pt idx="0">
                  <c:v>0.90094943774864245</c:v>
                </c:pt>
                <c:pt idx="1">
                  <c:v>0.85730367068286428</c:v>
                </c:pt>
                <c:pt idx="2">
                  <c:v>0.72400800077275507</c:v>
                </c:pt>
                <c:pt idx="3">
                  <c:v>0.73601875289812513</c:v>
                </c:pt>
                <c:pt idx="4">
                  <c:v>0.75558081364911089</c:v>
                </c:pt>
                <c:pt idx="5">
                  <c:v>0.76121119999959141</c:v>
                </c:pt>
                <c:pt idx="6">
                  <c:v>0.75378156285877818</c:v>
                </c:pt>
                <c:pt idx="7">
                  <c:v>0.75344663262911471</c:v>
                </c:pt>
                <c:pt idx="8">
                  <c:v>0.66515007380163327</c:v>
                </c:pt>
                <c:pt idx="9">
                  <c:v>0.66224781286932155</c:v>
                </c:pt>
                <c:pt idx="10">
                  <c:v>0.58460811375324762</c:v>
                </c:pt>
                <c:pt idx="11">
                  <c:v>0.57718977453410925</c:v>
                </c:pt>
                <c:pt idx="12">
                  <c:v>0.74447670340671979</c:v>
                </c:pt>
                <c:pt idx="13">
                  <c:v>0.74677603695208294</c:v>
                </c:pt>
                <c:pt idx="14">
                  <c:v>0.7370681222799097</c:v>
                </c:pt>
                <c:pt idx="15">
                  <c:v>0.73146740778195685</c:v>
                </c:pt>
                <c:pt idx="16">
                  <c:v>0.73070525728862257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16750968"/>
        <c:axId val="316751752"/>
      </c:barChart>
      <c:catAx>
        <c:axId val="316750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316751752"/>
        <c:crosses val="autoZero"/>
        <c:auto val="1"/>
        <c:lblAlgn val="ctr"/>
        <c:lblOffset val="100"/>
        <c:noMultiLvlLbl val="0"/>
      </c:catAx>
      <c:valAx>
        <c:axId val="316751752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ysClr val="windowText" lastClr="000000">
                  <a:lumMod val="75000"/>
                  <a:lumOff val="2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GB" sz="2400"/>
                  <a:t>Average precision</a:t>
                </a:r>
              </a:p>
            </c:rich>
          </c:tx>
          <c:layout/>
          <c:overlay val="0"/>
        </c:title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316750968"/>
        <c:crosses val="autoZero"/>
        <c:crossBetween val="between"/>
        <c:majorUnit val="0.1"/>
      </c:valAx>
      <c:spPr>
        <a:solidFill>
          <a:sysClr val="windowText" lastClr="000000"/>
        </a:solidFill>
      </c:spPr>
    </c:plotArea>
    <c:legend>
      <c:legendPos val="l"/>
      <c:layout>
        <c:manualLayout>
          <c:xMode val="edge"/>
          <c:yMode val="edge"/>
          <c:x val="0.23203469530891238"/>
          <c:y val="0.42844908960370987"/>
          <c:w val="0.65315980588602951"/>
          <c:h val="0.1411920384951881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0.84562</cdr:x>
      <cdr:y>0.54814</cdr:y>
    </cdr:from>
    <cdr:to>
      <cdr:x>0.90775</cdr:x>
      <cdr:y>0.71597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6518645" y="3057248"/>
          <a:ext cx="478954" cy="93610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9810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18303" y="0"/>
            <a:ext cx="429810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D5E1B-83DF-470D-8F1A-A93367F289E2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3596"/>
            <a:ext cx="429810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18303" y="6453596"/>
            <a:ext cx="429810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0D589-95FA-4490-A74A-B541F9A0F08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075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9810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18304" y="0"/>
            <a:ext cx="429810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62E78-3329-412A-9710-0316BE56C443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0725" y="509588"/>
            <a:ext cx="33972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1870" y="3227389"/>
            <a:ext cx="7934960" cy="305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3597"/>
            <a:ext cx="429810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18304" y="6453597"/>
            <a:ext cx="429810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9C9E4-B0AE-4BE6-BF52-DA2656203BA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140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68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614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44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582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8876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075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445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005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794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392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165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0999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411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099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185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23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36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84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746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9C9E4-B0AE-4BE6-BF52-DA2656203BAD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95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0" y="1"/>
            <a:ext cx="9143999" cy="1000108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57299"/>
            <a:ext cx="8229600" cy="5043502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EEFD1FD-4A07-4495-93AA-8C4C744302CF}" type="datetimeFigureOut">
              <a:rPr lang="en-US" smtClean="0"/>
              <a:pPr/>
              <a:t>11/8/2012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807CCD5-8A31-4C80-BBE8-AB7538AC6BC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hyperlink" Target="http://2.bp.blogspot.com/_NcSxbK86vWU/TBuoPqPOmEI/AAAAAAAAAuQ/H9WU3IAnbVg/s1600/kinect_001.png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57.png"/><Relationship Id="rId7" Type="http://schemas.openxmlformats.org/officeDocument/2006/relationships/image" Target="../media/image4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3.png"/><Relationship Id="rId18" Type="http://schemas.microsoft.com/office/2007/relationships/hdphoto" Target="../media/hdphoto38.wdp"/><Relationship Id="rId26" Type="http://schemas.microsoft.com/office/2007/relationships/hdphoto" Target="../media/hdphoto42.wdp"/><Relationship Id="rId39" Type="http://schemas.openxmlformats.org/officeDocument/2006/relationships/image" Target="../media/image76.png"/><Relationship Id="rId21" Type="http://schemas.openxmlformats.org/officeDocument/2006/relationships/image" Target="../media/image67.png"/><Relationship Id="rId34" Type="http://schemas.microsoft.com/office/2007/relationships/hdphoto" Target="../media/hdphoto46.wdp"/><Relationship Id="rId42" Type="http://schemas.microsoft.com/office/2007/relationships/hdphoto" Target="../media/hdphoto50.wdp"/><Relationship Id="rId47" Type="http://schemas.openxmlformats.org/officeDocument/2006/relationships/image" Target="../media/image80.png"/><Relationship Id="rId50" Type="http://schemas.microsoft.com/office/2007/relationships/hdphoto" Target="../media/hdphoto54.wdp"/><Relationship Id="rId55" Type="http://schemas.openxmlformats.org/officeDocument/2006/relationships/image" Target="../media/image84.png"/><Relationship Id="rId63" Type="http://schemas.openxmlformats.org/officeDocument/2006/relationships/image" Target="../media/image88.png"/><Relationship Id="rId68" Type="http://schemas.microsoft.com/office/2007/relationships/hdphoto" Target="../media/hdphoto63.wdp"/><Relationship Id="rId76" Type="http://schemas.microsoft.com/office/2007/relationships/hdphoto" Target="../media/hdphoto67.wdp"/><Relationship Id="rId7" Type="http://schemas.openxmlformats.org/officeDocument/2006/relationships/image" Target="../media/image60.png"/><Relationship Id="rId71" Type="http://schemas.openxmlformats.org/officeDocument/2006/relationships/image" Target="../media/image92.png"/><Relationship Id="rId2" Type="http://schemas.openxmlformats.org/officeDocument/2006/relationships/notesSlide" Target="../notesSlides/notesSlide12.xml"/><Relationship Id="rId16" Type="http://schemas.microsoft.com/office/2007/relationships/hdphoto" Target="../media/hdphoto37.wdp"/><Relationship Id="rId29" Type="http://schemas.openxmlformats.org/officeDocument/2006/relationships/image" Target="../media/image71.png"/><Relationship Id="rId11" Type="http://schemas.openxmlformats.org/officeDocument/2006/relationships/image" Target="../media/image62.png"/><Relationship Id="rId24" Type="http://schemas.microsoft.com/office/2007/relationships/hdphoto" Target="../media/hdphoto41.wdp"/><Relationship Id="rId32" Type="http://schemas.microsoft.com/office/2007/relationships/hdphoto" Target="../media/hdphoto45.wdp"/><Relationship Id="rId37" Type="http://schemas.openxmlformats.org/officeDocument/2006/relationships/image" Target="../media/image75.png"/><Relationship Id="rId40" Type="http://schemas.microsoft.com/office/2007/relationships/hdphoto" Target="../media/hdphoto49.wdp"/><Relationship Id="rId45" Type="http://schemas.openxmlformats.org/officeDocument/2006/relationships/image" Target="../media/image79.png"/><Relationship Id="rId53" Type="http://schemas.openxmlformats.org/officeDocument/2006/relationships/image" Target="../media/image83.png"/><Relationship Id="rId58" Type="http://schemas.microsoft.com/office/2007/relationships/hdphoto" Target="../media/hdphoto58.wdp"/><Relationship Id="rId66" Type="http://schemas.microsoft.com/office/2007/relationships/hdphoto" Target="../media/hdphoto62.wdp"/><Relationship Id="rId74" Type="http://schemas.microsoft.com/office/2007/relationships/hdphoto" Target="../media/hdphoto66.wdp"/><Relationship Id="rId5" Type="http://schemas.openxmlformats.org/officeDocument/2006/relationships/image" Target="../media/image59.png"/><Relationship Id="rId15" Type="http://schemas.openxmlformats.org/officeDocument/2006/relationships/image" Target="../media/image64.png"/><Relationship Id="rId23" Type="http://schemas.openxmlformats.org/officeDocument/2006/relationships/image" Target="../media/image68.png"/><Relationship Id="rId28" Type="http://schemas.microsoft.com/office/2007/relationships/hdphoto" Target="../media/hdphoto43.wdp"/><Relationship Id="rId36" Type="http://schemas.microsoft.com/office/2007/relationships/hdphoto" Target="../media/hdphoto47.wdp"/><Relationship Id="rId49" Type="http://schemas.openxmlformats.org/officeDocument/2006/relationships/image" Target="../media/image81.png"/><Relationship Id="rId57" Type="http://schemas.openxmlformats.org/officeDocument/2006/relationships/image" Target="../media/image85.png"/><Relationship Id="rId61" Type="http://schemas.openxmlformats.org/officeDocument/2006/relationships/image" Target="../media/image87.png"/><Relationship Id="rId10" Type="http://schemas.microsoft.com/office/2007/relationships/hdphoto" Target="../media/hdphoto34.wdp"/><Relationship Id="rId19" Type="http://schemas.openxmlformats.org/officeDocument/2006/relationships/image" Target="../media/image66.png"/><Relationship Id="rId31" Type="http://schemas.openxmlformats.org/officeDocument/2006/relationships/image" Target="../media/image72.png"/><Relationship Id="rId44" Type="http://schemas.microsoft.com/office/2007/relationships/hdphoto" Target="../media/hdphoto51.wdp"/><Relationship Id="rId52" Type="http://schemas.microsoft.com/office/2007/relationships/hdphoto" Target="../media/hdphoto55.wdp"/><Relationship Id="rId60" Type="http://schemas.microsoft.com/office/2007/relationships/hdphoto" Target="../media/hdphoto59.wdp"/><Relationship Id="rId65" Type="http://schemas.openxmlformats.org/officeDocument/2006/relationships/image" Target="../media/image89.png"/><Relationship Id="rId73" Type="http://schemas.openxmlformats.org/officeDocument/2006/relationships/image" Target="../media/image93.png"/><Relationship Id="rId4" Type="http://schemas.microsoft.com/office/2007/relationships/hdphoto" Target="../media/hdphoto31.wdp"/><Relationship Id="rId9" Type="http://schemas.openxmlformats.org/officeDocument/2006/relationships/image" Target="../media/image61.png"/><Relationship Id="rId14" Type="http://schemas.microsoft.com/office/2007/relationships/hdphoto" Target="../media/hdphoto36.wdp"/><Relationship Id="rId22" Type="http://schemas.microsoft.com/office/2007/relationships/hdphoto" Target="../media/hdphoto40.wdp"/><Relationship Id="rId27" Type="http://schemas.openxmlformats.org/officeDocument/2006/relationships/image" Target="../media/image70.png"/><Relationship Id="rId30" Type="http://schemas.microsoft.com/office/2007/relationships/hdphoto" Target="../media/hdphoto44.wdp"/><Relationship Id="rId35" Type="http://schemas.openxmlformats.org/officeDocument/2006/relationships/image" Target="../media/image74.png"/><Relationship Id="rId43" Type="http://schemas.openxmlformats.org/officeDocument/2006/relationships/image" Target="../media/image78.png"/><Relationship Id="rId48" Type="http://schemas.microsoft.com/office/2007/relationships/hdphoto" Target="../media/hdphoto53.wdp"/><Relationship Id="rId56" Type="http://schemas.microsoft.com/office/2007/relationships/hdphoto" Target="../media/hdphoto57.wdp"/><Relationship Id="rId64" Type="http://schemas.microsoft.com/office/2007/relationships/hdphoto" Target="../media/hdphoto61.wdp"/><Relationship Id="rId69" Type="http://schemas.openxmlformats.org/officeDocument/2006/relationships/image" Target="../media/image91.png"/><Relationship Id="rId8" Type="http://schemas.microsoft.com/office/2007/relationships/hdphoto" Target="../media/hdphoto33.wdp"/><Relationship Id="rId51" Type="http://schemas.openxmlformats.org/officeDocument/2006/relationships/image" Target="../media/image82.png"/><Relationship Id="rId72" Type="http://schemas.microsoft.com/office/2007/relationships/hdphoto" Target="../media/hdphoto65.wdp"/><Relationship Id="rId3" Type="http://schemas.openxmlformats.org/officeDocument/2006/relationships/image" Target="../media/image58.png"/><Relationship Id="rId12" Type="http://schemas.microsoft.com/office/2007/relationships/hdphoto" Target="../media/hdphoto35.wdp"/><Relationship Id="rId17" Type="http://schemas.openxmlformats.org/officeDocument/2006/relationships/image" Target="../media/image65.png"/><Relationship Id="rId25" Type="http://schemas.openxmlformats.org/officeDocument/2006/relationships/image" Target="../media/image69.png"/><Relationship Id="rId33" Type="http://schemas.openxmlformats.org/officeDocument/2006/relationships/image" Target="../media/image73.png"/><Relationship Id="rId38" Type="http://schemas.microsoft.com/office/2007/relationships/hdphoto" Target="../media/hdphoto48.wdp"/><Relationship Id="rId46" Type="http://schemas.microsoft.com/office/2007/relationships/hdphoto" Target="../media/hdphoto52.wdp"/><Relationship Id="rId59" Type="http://schemas.openxmlformats.org/officeDocument/2006/relationships/image" Target="../media/image86.png"/><Relationship Id="rId67" Type="http://schemas.openxmlformats.org/officeDocument/2006/relationships/image" Target="../media/image90.png"/><Relationship Id="rId20" Type="http://schemas.microsoft.com/office/2007/relationships/hdphoto" Target="../media/hdphoto39.wdp"/><Relationship Id="rId41" Type="http://schemas.openxmlformats.org/officeDocument/2006/relationships/image" Target="../media/image77.png"/><Relationship Id="rId54" Type="http://schemas.microsoft.com/office/2007/relationships/hdphoto" Target="../media/hdphoto56.wdp"/><Relationship Id="rId62" Type="http://schemas.microsoft.com/office/2007/relationships/hdphoto" Target="../media/hdphoto60.wdp"/><Relationship Id="rId70" Type="http://schemas.microsoft.com/office/2007/relationships/hdphoto" Target="../media/hdphoto64.wdp"/><Relationship Id="rId75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chart" Target="../charts/chart3.xml"/><Relationship Id="rId7" Type="http://schemas.microsoft.com/office/2007/relationships/hdphoto" Target="../media/hdphoto69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microsoft.com/office/2007/relationships/hdphoto" Target="../media/hdphoto71.wdp"/><Relationship Id="rId5" Type="http://schemas.microsoft.com/office/2007/relationships/hdphoto" Target="../media/hdphoto68.wdp"/><Relationship Id="rId10" Type="http://schemas.openxmlformats.org/officeDocument/2006/relationships/image" Target="../media/image99.png"/><Relationship Id="rId4" Type="http://schemas.openxmlformats.org/officeDocument/2006/relationships/image" Target="../media/image96.png"/><Relationship Id="rId9" Type="http://schemas.microsoft.com/office/2007/relationships/hdphoto" Target="../media/hdphoto70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microsoft.com/office/2007/relationships/hdphoto" Target="../media/hdphoto76.wdp"/><Relationship Id="rId3" Type="http://schemas.openxmlformats.org/officeDocument/2006/relationships/chart" Target="../charts/chart4.xml"/><Relationship Id="rId7" Type="http://schemas.microsoft.com/office/2007/relationships/hdphoto" Target="../media/hdphoto73.wdp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microsoft.com/office/2007/relationships/hdphoto" Target="../media/hdphoto75.wdp"/><Relationship Id="rId5" Type="http://schemas.microsoft.com/office/2007/relationships/hdphoto" Target="../media/hdphoto72.wdp"/><Relationship Id="rId15" Type="http://schemas.microsoft.com/office/2007/relationships/hdphoto" Target="../media/hdphoto77.wdp"/><Relationship Id="rId10" Type="http://schemas.openxmlformats.org/officeDocument/2006/relationships/image" Target="../media/image103.png"/><Relationship Id="rId4" Type="http://schemas.openxmlformats.org/officeDocument/2006/relationships/image" Target="../media/image100.png"/><Relationship Id="rId9" Type="http://schemas.microsoft.com/office/2007/relationships/hdphoto" Target="../media/hdphoto74.wdp"/><Relationship Id="rId14" Type="http://schemas.openxmlformats.org/officeDocument/2006/relationships/image" Target="../media/image10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09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1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3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video" Target="../media/media5.wmv"/><Relationship Id="rId13" Type="http://schemas.openxmlformats.org/officeDocument/2006/relationships/image" Target="../media/image115.png"/><Relationship Id="rId3" Type="http://schemas.microsoft.com/office/2007/relationships/media" Target="../media/media4.wmv"/><Relationship Id="rId7" Type="http://schemas.microsoft.com/office/2007/relationships/media" Target="../media/media5.wmv"/><Relationship Id="rId12" Type="http://schemas.openxmlformats.org/officeDocument/2006/relationships/image" Target="../media/image110.png"/><Relationship Id="rId2" Type="http://schemas.openxmlformats.org/officeDocument/2006/relationships/video" Target="../media/media2.wmv"/><Relationship Id="rId16" Type="http://schemas.openxmlformats.org/officeDocument/2006/relationships/image" Target="../media/image4.png"/><Relationship Id="rId1" Type="http://schemas.microsoft.com/office/2007/relationships/media" Target="../media/media2.wmv"/><Relationship Id="rId6" Type="http://schemas.openxmlformats.org/officeDocument/2006/relationships/video" Target="../media/media3.wmv"/><Relationship Id="rId11" Type="http://schemas.openxmlformats.org/officeDocument/2006/relationships/image" Target="../media/image114.png"/><Relationship Id="rId5" Type="http://schemas.microsoft.com/office/2007/relationships/media" Target="../media/media3.wmv"/><Relationship Id="rId15" Type="http://schemas.openxmlformats.org/officeDocument/2006/relationships/hyperlink" Target="http://2.bp.blogspot.com/_NcSxbK86vWU/TBuoPqPOmEI/AAAAAAAAAuQ/H9WU3IAnbVg/s1600/kinect_001.png" TargetMode="External"/><Relationship Id="rId10" Type="http://schemas.openxmlformats.org/officeDocument/2006/relationships/image" Target="../media/image109.png"/><Relationship Id="rId4" Type="http://schemas.openxmlformats.org/officeDocument/2006/relationships/video" Target="../media/media4.wm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video" Target="../media/media6.avi"/><Relationship Id="rId1" Type="http://schemas.microsoft.com/office/2007/relationships/media" Target="../media/media6.avi"/><Relationship Id="rId6" Type="http://schemas.openxmlformats.org/officeDocument/2006/relationships/image" Target="../media/image4.png"/><Relationship Id="rId5" Type="http://schemas.openxmlformats.org/officeDocument/2006/relationships/hyperlink" Target="http://2.bp.blogspot.com/_NcSxbK86vWU/TBuoPqPOmEI/AAAAAAAAAuQ/H9WU3IAnbVg/s1600/kinect_001.png" TargetMode="External"/><Relationship Id="rId4" Type="http://schemas.openxmlformats.org/officeDocument/2006/relationships/image" Target="../media/image1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microsoft.com/office/2007/relationships/hdphoto" Target="../media/hdphoto6.wdp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microsoft.com/office/2007/relationships/hdphoto" Target="../media/hdphoto4.wdp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microsoft.com/office/2007/relationships/hdphoto" Target="../media/hdphoto5.wdp"/><Relationship Id="rId10" Type="http://schemas.openxmlformats.org/officeDocument/2006/relationships/image" Target="../media/image20.png"/><Relationship Id="rId19" Type="http://schemas.openxmlformats.org/officeDocument/2006/relationships/image" Target="../media/image26.png"/><Relationship Id="rId4" Type="http://schemas.openxmlformats.org/officeDocument/2006/relationships/image" Target="../media/image15.png"/><Relationship Id="rId9" Type="http://schemas.microsoft.com/office/2007/relationships/hdphoto" Target="../media/hdphoto3.wdp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3" Type="http://schemas.microsoft.com/office/2007/relationships/hdphoto" Target="../media/hdphoto10.wdp"/><Relationship Id="rId18" Type="http://schemas.openxmlformats.org/officeDocument/2006/relationships/image" Target="../media/image37.png"/><Relationship Id="rId26" Type="http://schemas.microsoft.com/office/2007/relationships/hdphoto" Target="../media/hdphoto15.wdp"/><Relationship Id="rId39" Type="http://schemas.openxmlformats.org/officeDocument/2006/relationships/image" Target="../media/image48.png"/><Relationship Id="rId21" Type="http://schemas.openxmlformats.org/officeDocument/2006/relationships/image" Target="../media/image39.png"/><Relationship Id="rId34" Type="http://schemas.microsoft.com/office/2007/relationships/hdphoto" Target="../media/hdphoto19.wdp"/><Relationship Id="rId42" Type="http://schemas.microsoft.com/office/2007/relationships/hdphoto" Target="../media/hdphoto23.wdp"/><Relationship Id="rId47" Type="http://schemas.openxmlformats.org/officeDocument/2006/relationships/image" Target="../media/image52.png"/><Relationship Id="rId50" Type="http://schemas.microsoft.com/office/2007/relationships/hdphoto" Target="../media/hdphoto27.wdp"/><Relationship Id="rId55" Type="http://schemas.openxmlformats.org/officeDocument/2006/relationships/image" Target="../media/image56.png"/><Relationship Id="rId7" Type="http://schemas.microsoft.com/office/2007/relationships/hdphoto" Target="../media/hdphoto8.wdp"/><Relationship Id="rId12" Type="http://schemas.openxmlformats.org/officeDocument/2006/relationships/image" Target="../media/image33.png"/><Relationship Id="rId17" Type="http://schemas.openxmlformats.org/officeDocument/2006/relationships/image" Target="../media/image36.png"/><Relationship Id="rId25" Type="http://schemas.openxmlformats.org/officeDocument/2006/relationships/image" Target="../media/image41.png"/><Relationship Id="rId33" Type="http://schemas.openxmlformats.org/officeDocument/2006/relationships/image" Target="../media/image45.png"/><Relationship Id="rId38" Type="http://schemas.microsoft.com/office/2007/relationships/hdphoto" Target="../media/hdphoto21.wdp"/><Relationship Id="rId46" Type="http://schemas.microsoft.com/office/2007/relationships/hdphoto" Target="../media/hdphoto25.wdp"/><Relationship Id="rId2" Type="http://schemas.openxmlformats.org/officeDocument/2006/relationships/notesSlide" Target="../notesSlides/notesSlide8.xml"/><Relationship Id="rId16" Type="http://schemas.microsoft.com/office/2007/relationships/hdphoto" Target="../media/hdphoto11.wdp"/><Relationship Id="rId20" Type="http://schemas.openxmlformats.org/officeDocument/2006/relationships/image" Target="../media/image38.png"/><Relationship Id="rId29" Type="http://schemas.openxmlformats.org/officeDocument/2006/relationships/image" Target="../media/image43.png"/><Relationship Id="rId41" Type="http://schemas.openxmlformats.org/officeDocument/2006/relationships/image" Target="../media/image49.png"/><Relationship Id="rId54" Type="http://schemas.microsoft.com/office/2007/relationships/hdphoto" Target="../media/hdphoto2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24" Type="http://schemas.microsoft.com/office/2007/relationships/hdphoto" Target="../media/hdphoto14.wdp"/><Relationship Id="rId32" Type="http://schemas.microsoft.com/office/2007/relationships/hdphoto" Target="../media/hdphoto18.wdp"/><Relationship Id="rId37" Type="http://schemas.openxmlformats.org/officeDocument/2006/relationships/image" Target="../media/image47.png"/><Relationship Id="rId40" Type="http://schemas.microsoft.com/office/2007/relationships/hdphoto" Target="../media/hdphoto22.wdp"/><Relationship Id="rId45" Type="http://schemas.openxmlformats.org/officeDocument/2006/relationships/image" Target="../media/image51.png"/><Relationship Id="rId53" Type="http://schemas.openxmlformats.org/officeDocument/2006/relationships/image" Target="../media/image55.png"/><Relationship Id="rId5" Type="http://schemas.openxmlformats.org/officeDocument/2006/relationships/image" Target="../media/image28.png"/><Relationship Id="rId15" Type="http://schemas.openxmlformats.org/officeDocument/2006/relationships/image" Target="../media/image35.png"/><Relationship Id="rId23" Type="http://schemas.openxmlformats.org/officeDocument/2006/relationships/image" Target="../media/image40.png"/><Relationship Id="rId28" Type="http://schemas.microsoft.com/office/2007/relationships/hdphoto" Target="../media/hdphoto16.wdp"/><Relationship Id="rId36" Type="http://schemas.microsoft.com/office/2007/relationships/hdphoto" Target="../media/hdphoto20.wdp"/><Relationship Id="rId49" Type="http://schemas.openxmlformats.org/officeDocument/2006/relationships/image" Target="../media/image53.png"/><Relationship Id="rId10" Type="http://schemas.microsoft.com/office/2007/relationships/hdphoto" Target="../media/hdphoto9.wdp"/><Relationship Id="rId19" Type="http://schemas.microsoft.com/office/2007/relationships/hdphoto" Target="../media/hdphoto12.wdp"/><Relationship Id="rId31" Type="http://schemas.openxmlformats.org/officeDocument/2006/relationships/image" Target="../media/image44.png"/><Relationship Id="rId44" Type="http://schemas.microsoft.com/office/2007/relationships/hdphoto" Target="../media/hdphoto24.wdp"/><Relationship Id="rId52" Type="http://schemas.microsoft.com/office/2007/relationships/hdphoto" Target="../media/hdphoto28.wdp"/><Relationship Id="rId4" Type="http://schemas.microsoft.com/office/2007/relationships/hdphoto" Target="../media/hdphoto7.wdp"/><Relationship Id="rId9" Type="http://schemas.openxmlformats.org/officeDocument/2006/relationships/image" Target="../media/image31.png"/><Relationship Id="rId14" Type="http://schemas.openxmlformats.org/officeDocument/2006/relationships/image" Target="../media/image34.png"/><Relationship Id="rId22" Type="http://schemas.microsoft.com/office/2007/relationships/hdphoto" Target="../media/hdphoto13.wdp"/><Relationship Id="rId27" Type="http://schemas.openxmlformats.org/officeDocument/2006/relationships/image" Target="../media/image42.png"/><Relationship Id="rId30" Type="http://schemas.microsoft.com/office/2007/relationships/hdphoto" Target="../media/hdphoto17.wdp"/><Relationship Id="rId35" Type="http://schemas.openxmlformats.org/officeDocument/2006/relationships/image" Target="../media/image46.png"/><Relationship Id="rId43" Type="http://schemas.openxmlformats.org/officeDocument/2006/relationships/image" Target="../media/image50.png"/><Relationship Id="rId48" Type="http://schemas.microsoft.com/office/2007/relationships/hdphoto" Target="../media/hdphoto26.wdp"/><Relationship Id="rId56" Type="http://schemas.microsoft.com/office/2007/relationships/hdphoto" Target="../media/hdphoto30.wdp"/><Relationship Id="rId8" Type="http://schemas.openxmlformats.org/officeDocument/2006/relationships/image" Target="../media/image30.png"/><Relationship Id="rId51" Type="http://schemas.openxmlformats.org/officeDocument/2006/relationships/image" Target="../media/image54.png"/><Relationship Id="rId3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13192" cy="1636776"/>
          </a:xfrm>
        </p:spPr>
        <p:txBody>
          <a:bodyPr>
            <a:noAutofit/>
          </a:bodyPr>
          <a:lstStyle/>
          <a:p>
            <a:r>
              <a:rPr lang="en-GB" sz="3600" dirty="0" smtClean="0"/>
              <a:t>Real-Time Human Pose Recognition</a:t>
            </a:r>
            <a:br>
              <a:rPr lang="en-GB" sz="3600" dirty="0" smtClean="0"/>
            </a:br>
            <a:r>
              <a:rPr lang="en-GB" sz="3600" dirty="0" smtClean="0"/>
              <a:t>in Parts from Single Depth Images</a:t>
            </a:r>
            <a:endParaRPr lang="en-GB" sz="3600" dirty="0"/>
          </a:p>
        </p:txBody>
      </p:sp>
      <p:grpSp>
        <p:nvGrpSpPr>
          <p:cNvPr id="7" name="Group 6"/>
          <p:cNvGrpSpPr/>
          <p:nvPr/>
        </p:nvGrpSpPr>
        <p:grpSpPr>
          <a:xfrm>
            <a:off x="251520" y="2505844"/>
            <a:ext cx="3927734" cy="4595564"/>
            <a:chOff x="8714556" y="1988840"/>
            <a:chExt cx="3927734" cy="4595564"/>
          </a:xfrm>
        </p:grpSpPr>
        <p:pic>
          <p:nvPicPr>
            <p:cNvPr id="8" name="Picture 2" descr="D:\kinect\Data\Depth Sequences\Sequence 3\CVPR\Results\frame 000047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417" b="93542" l="23375" r="36750"/>
                      </a14:imgEffect>
                      <a14:imgEffect>
                        <a14:artisticBlur/>
                      </a14:imgEffect>
                      <a14:imgEffect>
                        <a14:sharpenSoften amoun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21" r="64133"/>
            <a:stretch/>
          </p:blipFill>
          <p:spPr bwMode="auto">
            <a:xfrm>
              <a:off x="8714556" y="1988840"/>
              <a:ext cx="3782244" cy="459556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8714556" y="2020788"/>
              <a:ext cx="3927734" cy="4288532"/>
            </a:xfrm>
            <a:prstGeom prst="rect">
              <a:avLst/>
            </a:pr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267744" y="2989401"/>
            <a:ext cx="6468906" cy="163121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2000" dirty="0" smtClean="0">
                <a:solidFill>
                  <a:srgbClr val="FFC000"/>
                </a:solidFill>
                <a:effectLst/>
              </a:rPr>
              <a:t>Jamie Shotton, Andrew Fitzgibbon, Mat Cook,</a:t>
            </a:r>
            <a:br>
              <a:rPr lang="en-GB" sz="2000" dirty="0" smtClean="0">
                <a:solidFill>
                  <a:srgbClr val="FFC000"/>
                </a:solidFill>
                <a:effectLst/>
              </a:rPr>
            </a:br>
            <a:r>
              <a:rPr lang="en-GB" sz="2000" dirty="0" smtClean="0">
                <a:solidFill>
                  <a:srgbClr val="FFC000"/>
                </a:solidFill>
                <a:effectLst/>
              </a:rPr>
              <a:t>Toby Sharp, Mark Finocchio, Richard Moore,</a:t>
            </a:r>
            <a:br>
              <a:rPr lang="en-GB" sz="2000" dirty="0" smtClean="0">
                <a:solidFill>
                  <a:srgbClr val="FFC000"/>
                </a:solidFill>
                <a:effectLst/>
              </a:rPr>
            </a:br>
            <a:r>
              <a:rPr lang="en-GB" sz="2000" dirty="0" smtClean="0">
                <a:solidFill>
                  <a:srgbClr val="FFC000"/>
                </a:solidFill>
                <a:effectLst/>
              </a:rPr>
              <a:t>Alex Kipman, Andrew Blake</a:t>
            </a:r>
          </a:p>
          <a:p>
            <a:pPr algn="r"/>
            <a:endParaRPr lang="en-GB" sz="2000" dirty="0">
              <a:solidFill>
                <a:srgbClr val="FFC000"/>
              </a:solidFill>
            </a:endParaRPr>
          </a:p>
          <a:p>
            <a:pPr algn="r"/>
            <a:r>
              <a:rPr lang="en-GB" sz="2000" dirty="0" smtClean="0">
                <a:solidFill>
                  <a:srgbClr val="FFC000"/>
                </a:solidFill>
                <a:effectLst/>
              </a:rPr>
              <a:t>CVPR 2011</a:t>
            </a:r>
          </a:p>
        </p:txBody>
      </p:sp>
      <p:pic>
        <p:nvPicPr>
          <p:cNvPr id="11" name="Picture 10" descr="MSRC_WO.png"/>
          <p:cNvPicPr>
            <a:picLocks noChangeAspect="1"/>
          </p:cNvPicPr>
          <p:nvPr/>
        </p:nvPicPr>
        <p:blipFill rotWithShape="1">
          <a:blip r:embed="rId4"/>
          <a:srcRect b="35665"/>
          <a:stretch/>
        </p:blipFill>
        <p:spPr>
          <a:xfrm>
            <a:off x="3491880" y="5805131"/>
            <a:ext cx="2304360" cy="720080"/>
          </a:xfrm>
          <a:prstGeom prst="rect">
            <a:avLst/>
          </a:prstGeom>
        </p:spPr>
      </p:pic>
      <p:pic>
        <p:nvPicPr>
          <p:cNvPr id="13" name="Picture 2" descr="http://2.bp.blogspot.com/_NcSxbK86vWU/TBuoPqPOmEI/AAAAAAAAAuQ/H9WU3IAnbVg/s400/kinect_001.pn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4" t="48088" b="25321"/>
          <a:stretch/>
        </p:blipFill>
        <p:spPr bwMode="auto">
          <a:xfrm>
            <a:off x="6299335" y="5870389"/>
            <a:ext cx="2376412" cy="598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10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605" y="1214422"/>
            <a:ext cx="3495675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252728"/>
          </a:xfrm>
        </p:spPr>
        <p:txBody>
          <a:bodyPr>
            <a:normAutofit/>
          </a:bodyPr>
          <a:lstStyle/>
          <a:p>
            <a:r>
              <a:rPr lang="en-GB" dirty="0" smtClean="0"/>
              <a:t>Fast </a:t>
            </a:r>
            <a:r>
              <a:rPr lang="en-GB" dirty="0"/>
              <a:t>depth image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9"/>
            <a:ext cx="3970784" cy="1357322"/>
          </a:xfrm>
        </p:spPr>
        <p:txBody>
          <a:bodyPr>
            <a:normAutofit/>
          </a:bodyPr>
          <a:lstStyle/>
          <a:p>
            <a:r>
              <a:rPr lang="en-GB" sz="2800" dirty="0" smtClean="0"/>
              <a:t>Depth comparisons</a:t>
            </a:r>
          </a:p>
          <a:p>
            <a:pPr lvl="1"/>
            <a:r>
              <a:rPr lang="en-GB" sz="2400" dirty="0" smtClean="0"/>
              <a:t>very fast to compute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84071" y="1214422"/>
            <a:ext cx="779381" cy="92333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input</a:t>
            </a:r>
          </a:p>
          <a:p>
            <a:pPr algn="ctr"/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</a:t>
            </a:r>
            <a:b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image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grpSp>
        <p:nvGrpSpPr>
          <p:cNvPr id="4" name="Group 19"/>
          <p:cNvGrpSpPr/>
          <p:nvPr/>
        </p:nvGrpSpPr>
        <p:grpSpPr>
          <a:xfrm>
            <a:off x="5739718" y="2214554"/>
            <a:ext cx="1086528" cy="786518"/>
            <a:chOff x="5811156" y="2214554"/>
            <a:chExt cx="1086528" cy="786518"/>
          </a:xfrm>
        </p:grpSpPr>
        <p:sp>
          <p:nvSpPr>
            <p:cNvPr id="5" name="Plus 4"/>
            <p:cNvSpPr/>
            <p:nvPr/>
          </p:nvSpPr>
          <p:spPr>
            <a:xfrm>
              <a:off x="6353113" y="2304015"/>
              <a:ext cx="410606" cy="410606"/>
            </a:xfrm>
            <a:prstGeom prst="mathPlus">
              <a:avLst>
                <a:gd name="adj1" fmla="val 12381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Plus 5"/>
            <p:cNvSpPr/>
            <p:nvPr/>
          </p:nvSpPr>
          <p:spPr>
            <a:xfrm rot="2700000">
              <a:off x="5811156" y="2392300"/>
              <a:ext cx="299878" cy="299878"/>
            </a:xfrm>
            <a:prstGeom prst="mathPlus">
              <a:avLst>
                <a:gd name="adj1" fmla="val 12381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C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533482" y="247785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 smtClean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x</a:t>
              </a:r>
              <a:endParaRPr lang="en-GB" sz="16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Palatino Linotype" pitchFamily="18" charset="0"/>
                <a:cs typeface="Times New Roman" pitchFamily="18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rot="10800000" flipV="1">
              <a:off x="5951220" y="2499360"/>
              <a:ext cx="594360" cy="45720"/>
            </a:xfrm>
            <a:prstGeom prst="straightConnector1">
              <a:avLst/>
            </a:prstGeom>
            <a:ln w="19050">
              <a:solidFill>
                <a:schemeClr val="bg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6072198" y="2214554"/>
              <a:ext cx="3433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 smtClean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Δ</a:t>
              </a:r>
              <a:endParaRPr lang="en-GB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9" name="Group 40"/>
          <p:cNvGrpSpPr/>
          <p:nvPr/>
        </p:nvGrpSpPr>
        <p:grpSpPr>
          <a:xfrm>
            <a:off x="5436945" y="2862939"/>
            <a:ext cx="1086528" cy="786518"/>
            <a:chOff x="5811156" y="2214554"/>
            <a:chExt cx="1086528" cy="786518"/>
          </a:xfrm>
        </p:grpSpPr>
        <p:sp>
          <p:nvSpPr>
            <p:cNvPr id="42" name="Plus 41"/>
            <p:cNvSpPr/>
            <p:nvPr/>
          </p:nvSpPr>
          <p:spPr>
            <a:xfrm>
              <a:off x="6353113" y="2304015"/>
              <a:ext cx="410606" cy="410606"/>
            </a:xfrm>
            <a:prstGeom prst="mathPlus">
              <a:avLst>
                <a:gd name="adj1" fmla="val 12381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Plus 42"/>
            <p:cNvSpPr/>
            <p:nvPr/>
          </p:nvSpPr>
          <p:spPr>
            <a:xfrm rot="2700000">
              <a:off x="5811156" y="2392300"/>
              <a:ext cx="299878" cy="299878"/>
            </a:xfrm>
            <a:prstGeom prst="mathPlus">
              <a:avLst>
                <a:gd name="adj1" fmla="val 12381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C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533482" y="247785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x</a:t>
              </a:r>
              <a:endParaRPr lang="en-GB" sz="16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Palatino Linotype" pitchFamily="18" charset="0"/>
                <a:cs typeface="Times New Roman" pitchFamily="18" charset="0"/>
              </a:endParaRPr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rot="10800000" flipV="1">
              <a:off x="5951220" y="2499360"/>
              <a:ext cx="594360" cy="45720"/>
            </a:xfrm>
            <a:prstGeom prst="straightConnector1">
              <a:avLst/>
            </a:prstGeom>
            <a:ln w="19050">
              <a:solidFill>
                <a:schemeClr val="bg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6072198" y="2214554"/>
              <a:ext cx="3433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 smtClean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Δ</a:t>
              </a:r>
              <a:endParaRPr lang="en-GB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12" name="Group 47"/>
          <p:cNvGrpSpPr/>
          <p:nvPr/>
        </p:nvGrpSpPr>
        <p:grpSpPr>
          <a:xfrm>
            <a:off x="6695587" y="2225446"/>
            <a:ext cx="1086528" cy="786518"/>
            <a:chOff x="5811156" y="2214554"/>
            <a:chExt cx="1086528" cy="786518"/>
          </a:xfrm>
        </p:grpSpPr>
        <p:sp>
          <p:nvSpPr>
            <p:cNvPr id="49" name="Plus 48"/>
            <p:cNvSpPr/>
            <p:nvPr/>
          </p:nvSpPr>
          <p:spPr>
            <a:xfrm>
              <a:off x="6353113" y="2304015"/>
              <a:ext cx="410606" cy="410606"/>
            </a:xfrm>
            <a:prstGeom prst="mathPlus">
              <a:avLst>
                <a:gd name="adj1" fmla="val 12381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Plus 49"/>
            <p:cNvSpPr/>
            <p:nvPr/>
          </p:nvSpPr>
          <p:spPr>
            <a:xfrm rot="2700000">
              <a:off x="5811156" y="2392300"/>
              <a:ext cx="299878" cy="299878"/>
            </a:xfrm>
            <a:prstGeom prst="mathPlus">
              <a:avLst>
                <a:gd name="adj1" fmla="val 12381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C000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533482" y="247785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x</a:t>
              </a:r>
              <a:endParaRPr lang="en-GB" sz="16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Palatino Linotype" pitchFamily="18" charset="0"/>
                <a:cs typeface="Times New Roman" pitchFamily="18" charset="0"/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rot="10800000" flipV="1">
              <a:off x="5951220" y="2499360"/>
              <a:ext cx="594360" cy="45720"/>
            </a:xfrm>
            <a:prstGeom prst="straightConnector1">
              <a:avLst/>
            </a:prstGeom>
            <a:ln w="19050">
              <a:solidFill>
                <a:schemeClr val="bg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>
              <a:off x="6072198" y="2214554"/>
              <a:ext cx="3433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 smtClean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Δ</a:t>
              </a:r>
              <a:endParaRPr lang="en-GB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14" name="Group 54"/>
          <p:cNvGrpSpPr/>
          <p:nvPr/>
        </p:nvGrpSpPr>
        <p:grpSpPr>
          <a:xfrm>
            <a:off x="6929454" y="1201372"/>
            <a:ext cx="659874" cy="1153039"/>
            <a:chOff x="6237810" y="1848033"/>
            <a:chExt cx="659874" cy="1153039"/>
          </a:xfrm>
        </p:grpSpPr>
        <p:sp>
          <p:nvSpPr>
            <p:cNvPr id="56" name="Plus 55"/>
            <p:cNvSpPr/>
            <p:nvPr/>
          </p:nvSpPr>
          <p:spPr>
            <a:xfrm>
              <a:off x="6353113" y="2304015"/>
              <a:ext cx="410606" cy="410606"/>
            </a:xfrm>
            <a:prstGeom prst="mathPlus">
              <a:avLst>
                <a:gd name="adj1" fmla="val 12381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Plus 56"/>
            <p:cNvSpPr/>
            <p:nvPr/>
          </p:nvSpPr>
          <p:spPr>
            <a:xfrm rot="2700000">
              <a:off x="6418301" y="1848033"/>
              <a:ext cx="299878" cy="299878"/>
            </a:xfrm>
            <a:prstGeom prst="mathPlus">
              <a:avLst>
                <a:gd name="adj1" fmla="val 12381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C000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533482" y="247785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 smtClean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x</a:t>
              </a:r>
              <a:endParaRPr lang="en-GB" sz="16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Palatino Linotype" pitchFamily="18" charset="0"/>
                <a:cs typeface="Times New Roman" pitchFamily="18" charset="0"/>
              </a:endParaRPr>
            </a:p>
          </p:txBody>
        </p:sp>
        <p:cxnSp>
          <p:nvCxnSpPr>
            <p:cNvPr id="59" name="Straight Arrow Connector 58"/>
            <p:cNvCxnSpPr/>
            <p:nvPr/>
          </p:nvCxnSpPr>
          <p:spPr>
            <a:xfrm rot="5400000" flipH="1" flipV="1">
              <a:off x="6304903" y="2238525"/>
              <a:ext cx="501512" cy="20160"/>
            </a:xfrm>
            <a:prstGeom prst="straightConnector1">
              <a:avLst/>
            </a:prstGeom>
            <a:ln w="19050">
              <a:solidFill>
                <a:schemeClr val="bg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60"/>
            <p:cNvSpPr/>
            <p:nvPr/>
          </p:nvSpPr>
          <p:spPr>
            <a:xfrm>
              <a:off x="6237810" y="2047855"/>
              <a:ext cx="3433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 smtClean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Δ</a:t>
              </a:r>
              <a:endParaRPr lang="en-GB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17" name="Group 63"/>
          <p:cNvGrpSpPr/>
          <p:nvPr/>
        </p:nvGrpSpPr>
        <p:grpSpPr>
          <a:xfrm>
            <a:off x="6500826" y="1630000"/>
            <a:ext cx="659874" cy="1153039"/>
            <a:chOff x="6237810" y="1848033"/>
            <a:chExt cx="659874" cy="1153039"/>
          </a:xfrm>
        </p:grpSpPr>
        <p:sp>
          <p:nvSpPr>
            <p:cNvPr id="65" name="Plus 64"/>
            <p:cNvSpPr/>
            <p:nvPr/>
          </p:nvSpPr>
          <p:spPr>
            <a:xfrm>
              <a:off x="6353113" y="2304015"/>
              <a:ext cx="410606" cy="410606"/>
            </a:xfrm>
            <a:prstGeom prst="mathPlus">
              <a:avLst>
                <a:gd name="adj1" fmla="val 12381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Plus 65"/>
            <p:cNvSpPr/>
            <p:nvPr/>
          </p:nvSpPr>
          <p:spPr>
            <a:xfrm rot="2700000">
              <a:off x="6418301" y="1848033"/>
              <a:ext cx="299878" cy="299878"/>
            </a:xfrm>
            <a:prstGeom prst="mathPlus">
              <a:avLst>
                <a:gd name="adj1" fmla="val 12381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C000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533482" y="247785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x</a:t>
              </a:r>
              <a:endParaRPr lang="en-GB" sz="16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Palatino Linotype" pitchFamily="18" charset="0"/>
                <a:cs typeface="Times New Roman" pitchFamily="18" charset="0"/>
              </a:endParaRPr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 rot="5400000" flipH="1" flipV="1">
              <a:off x="6304903" y="2238525"/>
              <a:ext cx="501512" cy="20160"/>
            </a:xfrm>
            <a:prstGeom prst="straightConnector1">
              <a:avLst/>
            </a:prstGeom>
            <a:ln w="19050">
              <a:solidFill>
                <a:schemeClr val="bg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6237810" y="2047855"/>
              <a:ext cx="3433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 smtClean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Δ</a:t>
              </a:r>
              <a:endParaRPr lang="en-GB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20" name="Group 77"/>
          <p:cNvGrpSpPr/>
          <p:nvPr/>
        </p:nvGrpSpPr>
        <p:grpSpPr>
          <a:xfrm>
            <a:off x="6715140" y="2630132"/>
            <a:ext cx="659874" cy="1153039"/>
            <a:chOff x="6237810" y="1848033"/>
            <a:chExt cx="659874" cy="1153039"/>
          </a:xfrm>
        </p:grpSpPr>
        <p:sp>
          <p:nvSpPr>
            <p:cNvPr id="79" name="Plus 78"/>
            <p:cNvSpPr/>
            <p:nvPr/>
          </p:nvSpPr>
          <p:spPr>
            <a:xfrm>
              <a:off x="6353113" y="2304015"/>
              <a:ext cx="410606" cy="410606"/>
            </a:xfrm>
            <a:prstGeom prst="mathPlus">
              <a:avLst>
                <a:gd name="adj1" fmla="val 12381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Plus 79"/>
            <p:cNvSpPr/>
            <p:nvPr/>
          </p:nvSpPr>
          <p:spPr>
            <a:xfrm rot="2700000">
              <a:off x="6418301" y="1848033"/>
              <a:ext cx="299878" cy="299878"/>
            </a:xfrm>
            <a:prstGeom prst="mathPlus">
              <a:avLst>
                <a:gd name="adj1" fmla="val 12381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C000"/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533482" y="247785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x</a:t>
              </a:r>
              <a:endParaRPr lang="en-GB" sz="16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Palatino Linotype" pitchFamily="18" charset="0"/>
                <a:cs typeface="Times New Roman" pitchFamily="18" charset="0"/>
              </a:endParaRPr>
            </a:p>
          </p:txBody>
        </p:sp>
        <p:cxnSp>
          <p:nvCxnSpPr>
            <p:cNvPr id="82" name="Straight Arrow Connector 81"/>
            <p:cNvCxnSpPr/>
            <p:nvPr/>
          </p:nvCxnSpPr>
          <p:spPr>
            <a:xfrm rot="5400000" flipH="1" flipV="1">
              <a:off x="6304903" y="2238525"/>
              <a:ext cx="501512" cy="20160"/>
            </a:xfrm>
            <a:prstGeom prst="straightConnector1">
              <a:avLst/>
            </a:prstGeom>
            <a:ln w="19050">
              <a:solidFill>
                <a:schemeClr val="bg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6237810" y="2047855"/>
              <a:ext cx="3433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 smtClean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Palatino Linotype" pitchFamily="18" charset="0"/>
                  <a:cs typeface="Times New Roman" pitchFamily="18" charset="0"/>
                </a:rPr>
                <a:t>Δ</a:t>
              </a:r>
              <a:endParaRPr lang="en-GB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5579752" y="1650670"/>
            <a:ext cx="1785950" cy="1785950"/>
          </a:xfrm>
          <a:prstGeom prst="rect">
            <a:avLst/>
          </a:prstGeom>
          <a:noFill/>
          <a:ln w="19050" cmpd="sng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179043" y="2671037"/>
            <a:ext cx="4825005" cy="1366979"/>
            <a:chOff x="191745" y="2008247"/>
            <a:chExt cx="4825005" cy="13669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259632" y="2486373"/>
                  <a:ext cx="375711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/>
                              </a:rPr>
                              <m:t>𝐼</m:t>
                            </m:r>
                            <m:r>
                              <a:rPr lang="en-GB" sz="2400" b="0" i="1" smtClean="0">
                                <a:latin typeface="Cambria Math"/>
                              </a:rPr>
                              <m:t>, </m:t>
                            </m:r>
                            <m:r>
                              <m:rPr>
                                <m:nor/>
                              </m:rPr>
                              <a:rPr lang="en-GB" sz="2400" b="1" i="0" smtClean="0">
                                <a:latin typeface="Cambria Math"/>
                              </a:rPr>
                              <m:t>x</m:t>
                            </m:r>
                          </m:e>
                        </m:d>
                        <m:r>
                          <a:rPr lang="en-GB" sz="2400" b="0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/>
                              </a:rPr>
                              <m:t>𝐼</m:t>
                            </m:r>
                          </m:sub>
                        </m:sSub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GB" sz="2400" b="1" i="0" smtClean="0">
                                <a:latin typeface="Cambria Math"/>
                              </a:rPr>
                              <m:t>x</m:t>
                            </m:r>
                          </m:e>
                        </m:d>
                        <m:r>
                          <a:rPr lang="en-GB" sz="2400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/>
                              </a:rPr>
                              <m:t>𝐼</m:t>
                            </m:r>
                          </m:sub>
                        </m:sSub>
                        <m:r>
                          <a:rPr lang="en-GB" sz="2400" b="0" i="1" smtClean="0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b="1" i="0" smtClean="0">
                            <a:latin typeface="Cambria Math"/>
                          </a:rPr>
                          <m:t>x</m:t>
                        </m:r>
                        <m:r>
                          <a:rPr lang="en-GB" sz="2400" b="0" i="1" smtClean="0"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/>
                          </a:rPr>
                          <m:t>Δ</m:t>
                        </m:r>
                        <m:r>
                          <a:rPr lang="en-GB" sz="24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9632" y="2486373"/>
                  <a:ext cx="3757118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162" r="-162" b="-171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TextBox 72"/>
            <p:cNvSpPr txBox="1"/>
            <p:nvPr/>
          </p:nvSpPr>
          <p:spPr>
            <a:xfrm>
              <a:off x="1405700" y="2008247"/>
              <a:ext cx="779380" cy="369332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FFC000"/>
                  </a:solidFill>
                  <a:effectLst/>
                </a:rPr>
                <a:t>image</a:t>
              </a:r>
              <a:endParaRPr lang="en-GB" i="1" dirty="0">
                <a:solidFill>
                  <a:srgbClr val="FFC000"/>
                </a:solidFill>
                <a:effectLst/>
              </a:endParaRPr>
            </a:p>
          </p:txBody>
        </p:sp>
        <p:sp>
          <p:nvSpPr>
            <p:cNvPr id="74" name="Right Brace 73"/>
            <p:cNvSpPr/>
            <p:nvPr/>
          </p:nvSpPr>
          <p:spPr>
            <a:xfrm rot="16200000" flipV="1">
              <a:off x="1734690" y="2314319"/>
              <a:ext cx="109736" cy="185027"/>
            </a:xfrm>
            <a:prstGeom prst="rightBrace">
              <a:avLst>
                <a:gd name="adj1" fmla="val 127682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609003" y="2008247"/>
              <a:ext cx="748923" cy="369332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FFC000"/>
                  </a:solidFill>
                  <a:effectLst/>
                </a:rPr>
                <a:t>depth</a:t>
              </a:r>
              <a:endParaRPr lang="en-GB" i="1" dirty="0">
                <a:solidFill>
                  <a:srgbClr val="FFC000"/>
                </a:solidFill>
                <a:effectLst/>
              </a:endParaRPr>
            </a:p>
          </p:txBody>
        </p:sp>
        <p:sp>
          <p:nvSpPr>
            <p:cNvPr id="76" name="Right Brace 75"/>
            <p:cNvSpPr/>
            <p:nvPr/>
          </p:nvSpPr>
          <p:spPr>
            <a:xfrm rot="16200000" flipV="1">
              <a:off x="2921165" y="2150996"/>
              <a:ext cx="109736" cy="511674"/>
            </a:xfrm>
            <a:prstGeom prst="rightBrace">
              <a:avLst>
                <a:gd name="adj1" fmla="val 127682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100759" y="3005894"/>
              <a:ext cx="1858202" cy="369332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FFC000"/>
                  </a:solidFill>
                  <a:effectLst/>
                </a:rPr>
                <a:t>image coordinate</a:t>
              </a:r>
              <a:endParaRPr lang="en-GB" i="1" dirty="0">
                <a:solidFill>
                  <a:srgbClr val="FFC000"/>
                </a:solidFill>
                <a:effectLst/>
              </a:endParaRPr>
            </a:p>
          </p:txBody>
        </p:sp>
        <p:sp>
          <p:nvSpPr>
            <p:cNvPr id="78" name="Right Brace 77"/>
            <p:cNvSpPr/>
            <p:nvPr/>
          </p:nvSpPr>
          <p:spPr>
            <a:xfrm rot="5400000" flipV="1">
              <a:off x="1957087" y="2926790"/>
              <a:ext cx="109736" cy="194788"/>
            </a:xfrm>
            <a:prstGeom prst="rightBrace">
              <a:avLst>
                <a:gd name="adj1" fmla="val 127682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553525" y="2008247"/>
              <a:ext cx="1354858" cy="369332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FFC000"/>
                  </a:solidFill>
                  <a:effectLst/>
                </a:rPr>
                <a:t>offset depth</a:t>
              </a:r>
              <a:endParaRPr lang="en-GB" i="1" dirty="0">
                <a:solidFill>
                  <a:srgbClr val="FFC000"/>
                </a:solidFill>
                <a:effectLst/>
              </a:endParaRPr>
            </a:p>
          </p:txBody>
        </p:sp>
        <p:sp>
          <p:nvSpPr>
            <p:cNvPr id="89" name="Right Brace 88"/>
            <p:cNvSpPr/>
            <p:nvPr/>
          </p:nvSpPr>
          <p:spPr>
            <a:xfrm rot="16200000" flipV="1">
              <a:off x="4172917" y="1801977"/>
              <a:ext cx="109736" cy="1209712"/>
            </a:xfrm>
            <a:prstGeom prst="rightBrace">
              <a:avLst>
                <a:gd name="adj1" fmla="val 127682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91745" y="2402602"/>
              <a:ext cx="1045479" cy="646331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 smtClean="0">
                  <a:solidFill>
                    <a:srgbClr val="FFC000"/>
                  </a:solidFill>
                  <a:effectLst/>
                </a:rPr>
                <a:t>feature</a:t>
              </a:r>
              <a:br>
                <a:rPr lang="en-GB" dirty="0" smtClean="0">
                  <a:solidFill>
                    <a:srgbClr val="FFC000"/>
                  </a:solidFill>
                  <a:effectLst/>
                </a:rPr>
              </a:br>
              <a:r>
                <a:rPr lang="en-GB" dirty="0" smtClean="0">
                  <a:solidFill>
                    <a:srgbClr val="FFC000"/>
                  </a:solidFill>
                  <a:effectLst/>
                </a:rPr>
                <a:t>response</a:t>
              </a:r>
              <a:endParaRPr lang="en-GB" i="1" dirty="0"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39753" y="5797713"/>
            <a:ext cx="2880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8872" indent="0" algn="r">
              <a:buNone/>
            </a:pPr>
            <a:r>
              <a:rPr lang="en-GB" sz="2400" dirty="0"/>
              <a:t>Background pixels</a:t>
            </a:r>
            <a:br>
              <a:rPr lang="en-GB" sz="2400" dirty="0"/>
            </a:br>
            <a:r>
              <a:rPr lang="en-GB" sz="2400" i="1" dirty="0">
                <a:latin typeface="Palatino Linotype" pitchFamily="18" charset="0"/>
              </a:rPr>
              <a:t>d = </a:t>
            </a:r>
            <a:r>
              <a:rPr lang="en-GB" sz="2400" dirty="0"/>
              <a:t>large constant</a:t>
            </a:r>
          </a:p>
          <a:p>
            <a:pPr algn="r">
              <a:buNone/>
            </a:pPr>
            <a:endParaRPr lang="en-GB" sz="2400" dirty="0"/>
          </a:p>
        </p:txBody>
      </p:sp>
      <p:sp>
        <p:nvSpPr>
          <p:cNvPr id="60" name="TextBox 59"/>
          <p:cNvSpPr txBox="1"/>
          <p:nvPr/>
        </p:nvSpPr>
        <p:spPr>
          <a:xfrm>
            <a:off x="1159049" y="5160613"/>
            <a:ext cx="3576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C000"/>
                </a:solidFill>
              </a:rPr>
              <a:t>scales inversely with depth</a:t>
            </a:r>
            <a:endParaRPr lang="en-GB" sz="2400" dirty="0">
              <a:solidFill>
                <a:srgbClr val="FFC000"/>
              </a:solidFill>
            </a:endParaRPr>
          </a:p>
        </p:txBody>
      </p:sp>
      <p:sp>
        <p:nvSpPr>
          <p:cNvPr id="62" name="Right Brace 61"/>
          <p:cNvSpPr/>
          <p:nvPr/>
        </p:nvSpPr>
        <p:spPr>
          <a:xfrm rot="5400000">
            <a:off x="2884842" y="4782782"/>
            <a:ext cx="142876" cy="642942"/>
          </a:xfrm>
          <a:prstGeom prst="rightBrace">
            <a:avLst>
              <a:gd name="adj1" fmla="val 90090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896517" y="4173463"/>
                <a:ext cx="1515800" cy="788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b="0" i="0" smtClean="0">
                          <a:latin typeface="Cambria Math"/>
                        </a:rPr>
                        <m:t>Δ</m:t>
                      </m:r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0" smtClean="0">
                              <a:latin typeface="Cambria Math"/>
                            </a:rPr>
                            <m:t>𝐯</m:t>
                          </m:r>
                        </m:num>
                        <m:den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/>
                                </a:rPr>
                                <m:t>𝐼</m:t>
                              </m:r>
                            </m:sub>
                          </m:sSub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GB" sz="2400" b="1">
                                  <a:latin typeface="Cambria Math"/>
                                </a:rPr>
                                <m:t>x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517" y="4173463"/>
                <a:ext cx="1515800" cy="78816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404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252728"/>
          </a:xfrm>
        </p:spPr>
        <p:txBody>
          <a:bodyPr>
            <a:normAutofit/>
          </a:bodyPr>
          <a:lstStyle/>
          <a:p>
            <a:r>
              <a:rPr lang="en-GB" dirty="0" smtClean="0"/>
              <a:t>Decision tree classification</a:t>
            </a:r>
            <a:endParaRPr lang="en-GB" b="1" dirty="0"/>
          </a:p>
        </p:txBody>
      </p:sp>
      <p:cxnSp>
        <p:nvCxnSpPr>
          <p:cNvPr id="5" name="Straight Connector 4"/>
          <p:cNvCxnSpPr>
            <a:stCxn id="19" idx="3"/>
            <a:endCxn id="20" idx="0"/>
          </p:cNvCxnSpPr>
          <p:nvPr/>
        </p:nvCxnSpPr>
        <p:spPr bwMode="auto">
          <a:xfrm rot="5400000">
            <a:off x="4082561" y="2291603"/>
            <a:ext cx="1068790" cy="2077104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6" name="Straight Connector 5"/>
          <p:cNvCxnSpPr>
            <a:stCxn id="19" idx="5"/>
            <a:endCxn id="21" idx="0"/>
          </p:cNvCxnSpPr>
          <p:nvPr/>
        </p:nvCxnSpPr>
        <p:spPr bwMode="auto">
          <a:xfrm rot="16200000" flipH="1">
            <a:off x="6329470" y="2423036"/>
            <a:ext cx="1068790" cy="1814238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7" name="Straight Connector 6"/>
          <p:cNvCxnSpPr>
            <a:stCxn id="20" idx="3"/>
            <a:endCxn id="25" idx="0"/>
          </p:cNvCxnSpPr>
          <p:nvPr/>
        </p:nvCxnSpPr>
        <p:spPr bwMode="auto">
          <a:xfrm rot="5400000">
            <a:off x="2464706" y="4191026"/>
            <a:ext cx="925928" cy="1000231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8" name="Straight Connector 7"/>
          <p:cNvCxnSpPr>
            <a:stCxn id="20" idx="5"/>
            <a:endCxn id="30" idx="0"/>
          </p:cNvCxnSpPr>
          <p:nvPr/>
        </p:nvCxnSpPr>
        <p:spPr bwMode="auto">
          <a:xfrm rot="16200000" flipH="1">
            <a:off x="3722613" y="4234586"/>
            <a:ext cx="925928" cy="913109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9" name="Oval 18"/>
          <p:cNvSpPr/>
          <p:nvPr/>
        </p:nvSpPr>
        <p:spPr bwMode="auto">
          <a:xfrm>
            <a:off x="5593119" y="2432133"/>
            <a:ext cx="426016" cy="426016"/>
          </a:xfrm>
          <a:prstGeom prst="ellipse">
            <a:avLst/>
          </a:prstGeom>
          <a:solidFill>
            <a:schemeClr val="tx1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3365396" y="3864550"/>
            <a:ext cx="426016" cy="426016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7557976" y="3864550"/>
            <a:ext cx="426016" cy="426016"/>
          </a:xfrm>
          <a:prstGeom prst="ellipse">
            <a:avLst/>
          </a:prstGeom>
          <a:solidFill>
            <a:schemeClr val="tx1"/>
          </a:solidFill>
          <a:ln w="5715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2214546" y="5154105"/>
            <a:ext cx="426016" cy="426016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lvl="0" algn="ctr">
              <a:defRPr/>
            </a:pPr>
            <a:endParaRPr lang="en-GB" sz="2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4429124" y="5154105"/>
            <a:ext cx="426016" cy="426016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lvl="0" algn="ctr">
              <a:defRPr/>
            </a:pPr>
            <a:endParaRPr lang="en-GB" sz="2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72198" y="1000108"/>
            <a:ext cx="2500330" cy="1055608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accent1"/>
                </a:solidFill>
                <a:latin typeface="Calibri" pitchFamily="34" charset="0"/>
              </a:rPr>
              <a:t>image window</a:t>
            </a:r>
          </a:p>
          <a:p>
            <a:pPr algn="ctr"/>
            <a:r>
              <a:rPr lang="en-GB" sz="2800" dirty="0" smtClean="0">
                <a:solidFill>
                  <a:schemeClr val="accent1"/>
                </a:solidFill>
                <a:latin typeface="Calibri" pitchFamily="34" charset="0"/>
              </a:rPr>
              <a:t>centred at </a:t>
            </a:r>
            <a:r>
              <a:rPr lang="en-GB" sz="2800" b="1" dirty="0">
                <a:solidFill>
                  <a:schemeClr val="accent1"/>
                </a:solidFill>
                <a:latin typeface="Palatino Linotype" pitchFamily="18" charset="0"/>
              </a:rPr>
              <a:t>x</a:t>
            </a:r>
          </a:p>
        </p:txBody>
      </p:sp>
      <p:cxnSp>
        <p:nvCxnSpPr>
          <p:cNvPr id="45" name="Straight Arrow Connector 44"/>
          <p:cNvCxnSpPr>
            <a:endCxn id="19" idx="0"/>
          </p:cNvCxnSpPr>
          <p:nvPr/>
        </p:nvCxnSpPr>
        <p:spPr bwMode="auto">
          <a:xfrm rot="5400000">
            <a:off x="5723217" y="1940275"/>
            <a:ext cx="574769" cy="408947"/>
          </a:xfrm>
          <a:prstGeom prst="straightConnector1">
            <a:avLst/>
          </a:prstGeom>
          <a:solidFill>
            <a:srgbClr val="999999"/>
          </a:solidFill>
          <a:ln w="57150" cap="flat" cmpd="sng" algn="ctr">
            <a:solidFill>
              <a:srgbClr val="FF99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9" name="TextBox 68"/>
          <p:cNvSpPr txBox="1"/>
          <p:nvPr/>
        </p:nvSpPr>
        <p:spPr>
          <a:xfrm>
            <a:off x="4357686" y="2995016"/>
            <a:ext cx="714108" cy="510778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alibri" pitchFamily="34" charset="0"/>
              </a:rPr>
              <a:t>no</a:t>
            </a:r>
            <a:endParaRPr lang="en-GB" sz="2400" i="1" baseline="-25000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Calibri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7158" y="1214422"/>
            <a:ext cx="33575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effectLst/>
              </a:rPr>
              <a:t>Toy example:</a:t>
            </a:r>
          </a:p>
          <a:p>
            <a:r>
              <a:rPr lang="en-GB" sz="2800" dirty="0" smtClean="0"/>
              <a:t>distinguish</a:t>
            </a:r>
            <a:br>
              <a:rPr lang="en-GB" sz="2800" dirty="0" smtClean="0"/>
            </a:br>
            <a:r>
              <a:rPr lang="en-GB" sz="2800" dirty="0" smtClean="0"/>
              <a:t>left (</a:t>
            </a:r>
            <a:r>
              <a:rPr lang="en-GB" sz="2800" dirty="0" smtClean="0">
                <a:latin typeface="Palatino Linotype" pitchFamily="18" charset="0"/>
              </a:rPr>
              <a:t>L</a:t>
            </a:r>
            <a:r>
              <a:rPr lang="en-GB" sz="2800" dirty="0" smtClean="0"/>
              <a:t>) and right (</a:t>
            </a:r>
            <a:r>
              <a:rPr lang="en-GB" sz="2800" dirty="0" smtClean="0">
                <a:latin typeface="Palatino Linotype" pitchFamily="18" charset="0"/>
              </a:rPr>
              <a:t>R</a:t>
            </a:r>
            <a:r>
              <a:rPr lang="en-GB" sz="2800" dirty="0" smtClean="0"/>
              <a:t>)</a:t>
            </a:r>
            <a:br>
              <a:rPr lang="en-GB" sz="2800" dirty="0" smtClean="0"/>
            </a:br>
            <a:r>
              <a:rPr lang="en-GB" sz="2800" dirty="0" smtClean="0"/>
              <a:t>sides of the body</a:t>
            </a:r>
            <a:endParaRPr lang="en-GB" sz="2800" dirty="0">
              <a:effectLst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71736" y="4429132"/>
            <a:ext cx="714108" cy="510778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alibri" pitchFamily="34" charset="0"/>
              </a:rPr>
              <a:t>no</a:t>
            </a:r>
            <a:endParaRPr lang="en-GB" sz="2400" i="1" baseline="-25000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57620" y="4429132"/>
            <a:ext cx="714108" cy="510778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alibri" pitchFamily="34" charset="0"/>
              </a:rPr>
              <a:t>yes</a:t>
            </a:r>
            <a:endParaRPr lang="en-GB" sz="2400" i="1" baseline="-25000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67488" y="2995016"/>
            <a:ext cx="714108" cy="510778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alibri" pitchFamily="34" charset="0"/>
              </a:rPr>
              <a:t>yes</a:t>
            </a:r>
            <a:endParaRPr lang="en-GB" sz="2400" i="1" baseline="-25000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Calibri" pitchFamily="34" charset="0"/>
            </a:endParaRPr>
          </a:p>
        </p:txBody>
      </p:sp>
      <p:grpSp>
        <p:nvGrpSpPr>
          <p:cNvPr id="125" name="Group 124"/>
          <p:cNvGrpSpPr/>
          <p:nvPr/>
        </p:nvGrpSpPr>
        <p:grpSpPr>
          <a:xfrm>
            <a:off x="7072330" y="4357694"/>
            <a:ext cx="1315959" cy="857256"/>
            <a:chOff x="7072330" y="4429132"/>
            <a:chExt cx="1315959" cy="857256"/>
          </a:xfrm>
        </p:grpSpPr>
        <p:grpSp>
          <p:nvGrpSpPr>
            <p:cNvPr id="58" name="Group 107"/>
            <p:cNvGrpSpPr/>
            <p:nvPr/>
          </p:nvGrpSpPr>
          <p:grpSpPr bwMode="auto">
            <a:xfrm>
              <a:off x="7645781" y="4500571"/>
              <a:ext cx="742508" cy="459490"/>
              <a:chOff x="2252402" y="2129709"/>
              <a:chExt cx="227932" cy="141041"/>
            </a:xfrm>
          </p:grpSpPr>
          <p:cxnSp>
            <p:nvCxnSpPr>
              <p:cNvPr id="61" name="Straight Connector 60"/>
              <p:cNvCxnSpPr/>
              <p:nvPr/>
            </p:nvCxnSpPr>
            <p:spPr bwMode="auto">
              <a:xfrm rot="5400000">
                <a:off x="2343711" y="2200230"/>
                <a:ext cx="141041" cy="0"/>
              </a:xfrm>
              <a:prstGeom prst="line">
                <a:avLst/>
              </a:prstGeom>
              <a:noFill/>
              <a:ln w="1524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 rot="5400000">
                <a:off x="2289194" y="2255050"/>
                <a:ext cx="31401" cy="0"/>
              </a:xfrm>
              <a:prstGeom prst="line">
                <a:avLst/>
              </a:prstGeom>
              <a:noFill/>
              <a:ln w="1524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77" name="Straight Arrow Connector 76"/>
              <p:cNvCxnSpPr/>
              <p:nvPr/>
            </p:nvCxnSpPr>
            <p:spPr bwMode="auto">
              <a:xfrm rot="5400000" flipH="1" flipV="1">
                <a:off x="2182523" y="2199833"/>
                <a:ext cx="140246" cy="487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  <p:cxnSp>
            <p:nvCxnSpPr>
              <p:cNvPr id="78" name="Straight Arrow Connector 77"/>
              <p:cNvCxnSpPr/>
              <p:nvPr/>
            </p:nvCxnSpPr>
            <p:spPr bwMode="auto">
              <a:xfrm>
                <a:off x="2252646" y="2269956"/>
                <a:ext cx="227688" cy="487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</p:grpSp>
        <p:sp>
          <p:nvSpPr>
            <p:cNvPr id="59" name="TextBox 58"/>
            <p:cNvSpPr txBox="1"/>
            <p:nvPr/>
          </p:nvSpPr>
          <p:spPr bwMode="auto">
            <a:xfrm>
              <a:off x="7671520" y="4886278"/>
              <a:ext cx="69615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L   R</a:t>
              </a:r>
            </a:p>
          </p:txBody>
        </p:sp>
        <p:sp>
          <p:nvSpPr>
            <p:cNvPr id="60" name="TextBox 59"/>
            <p:cNvSpPr txBox="1"/>
            <p:nvPr/>
          </p:nvSpPr>
          <p:spPr bwMode="auto">
            <a:xfrm>
              <a:off x="7072330" y="4429132"/>
              <a:ext cx="61427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P(</a:t>
              </a:r>
              <a:r>
                <a:rPr kumimoji="0" lang="en-GB" sz="2000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)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3898983" y="5643578"/>
            <a:ext cx="1315959" cy="857256"/>
            <a:chOff x="3784235" y="5715015"/>
            <a:chExt cx="1315959" cy="857256"/>
          </a:xfrm>
        </p:grpSpPr>
        <p:grpSp>
          <p:nvGrpSpPr>
            <p:cNvPr id="109" name="Group 107"/>
            <p:cNvGrpSpPr/>
            <p:nvPr/>
          </p:nvGrpSpPr>
          <p:grpSpPr bwMode="auto">
            <a:xfrm>
              <a:off x="4357686" y="5787247"/>
              <a:ext cx="742508" cy="458698"/>
              <a:chOff x="2252402" y="2129954"/>
              <a:chExt cx="227932" cy="140798"/>
            </a:xfrm>
          </p:grpSpPr>
          <p:cxnSp>
            <p:nvCxnSpPr>
              <p:cNvPr id="110" name="Straight Connector 109"/>
              <p:cNvCxnSpPr/>
              <p:nvPr/>
            </p:nvCxnSpPr>
            <p:spPr bwMode="auto">
              <a:xfrm rot="5400000">
                <a:off x="2370021" y="2226542"/>
                <a:ext cx="88420" cy="0"/>
              </a:xfrm>
              <a:prstGeom prst="line">
                <a:avLst/>
              </a:prstGeom>
              <a:noFill/>
              <a:ln w="1524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1" name="Straight Connector 110"/>
              <p:cNvCxnSpPr/>
              <p:nvPr/>
            </p:nvCxnSpPr>
            <p:spPr bwMode="auto">
              <a:xfrm rot="5400000">
                <a:off x="2267266" y="2233123"/>
                <a:ext cx="75258" cy="0"/>
              </a:xfrm>
              <a:prstGeom prst="line">
                <a:avLst/>
              </a:prstGeom>
              <a:noFill/>
              <a:ln w="1524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2" name="Straight Arrow Connector 111"/>
              <p:cNvCxnSpPr/>
              <p:nvPr/>
            </p:nvCxnSpPr>
            <p:spPr bwMode="auto">
              <a:xfrm rot="5400000" flipH="1" flipV="1">
                <a:off x="2182523" y="2199833"/>
                <a:ext cx="140246" cy="487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  <p:cxnSp>
            <p:nvCxnSpPr>
              <p:cNvPr id="113" name="Straight Arrow Connector 112"/>
              <p:cNvCxnSpPr/>
              <p:nvPr/>
            </p:nvCxnSpPr>
            <p:spPr bwMode="auto">
              <a:xfrm>
                <a:off x="2252646" y="2269956"/>
                <a:ext cx="227688" cy="487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</p:grpSp>
        <p:sp>
          <p:nvSpPr>
            <p:cNvPr id="114" name="TextBox 113"/>
            <p:cNvSpPr txBox="1"/>
            <p:nvPr/>
          </p:nvSpPr>
          <p:spPr bwMode="auto">
            <a:xfrm>
              <a:off x="4383425" y="6172161"/>
              <a:ext cx="69615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L   R</a:t>
              </a:r>
            </a:p>
          </p:txBody>
        </p:sp>
        <p:sp>
          <p:nvSpPr>
            <p:cNvPr id="115" name="TextBox 114"/>
            <p:cNvSpPr txBox="1"/>
            <p:nvPr/>
          </p:nvSpPr>
          <p:spPr bwMode="auto">
            <a:xfrm>
              <a:off x="3784235" y="5715015"/>
              <a:ext cx="61427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P(</a:t>
              </a:r>
              <a:r>
                <a:rPr kumimoji="0" lang="en-GB" sz="2000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)</a:t>
              </a: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1684405" y="5643578"/>
            <a:ext cx="1315959" cy="857256"/>
            <a:chOff x="1641095" y="5786453"/>
            <a:chExt cx="1315959" cy="857256"/>
          </a:xfrm>
        </p:grpSpPr>
        <p:grpSp>
          <p:nvGrpSpPr>
            <p:cNvPr id="116" name="Group 107"/>
            <p:cNvGrpSpPr/>
            <p:nvPr/>
          </p:nvGrpSpPr>
          <p:grpSpPr bwMode="auto">
            <a:xfrm>
              <a:off x="2214546" y="5858685"/>
              <a:ext cx="742508" cy="458698"/>
              <a:chOff x="2252402" y="2129954"/>
              <a:chExt cx="227932" cy="140798"/>
            </a:xfrm>
          </p:grpSpPr>
          <p:cxnSp>
            <p:nvCxnSpPr>
              <p:cNvPr id="117" name="Straight Connector 116"/>
              <p:cNvCxnSpPr/>
              <p:nvPr/>
            </p:nvCxnSpPr>
            <p:spPr bwMode="auto">
              <a:xfrm rot="5400000">
                <a:off x="2398530" y="2255051"/>
                <a:ext cx="31402" cy="0"/>
              </a:xfrm>
              <a:prstGeom prst="line">
                <a:avLst/>
              </a:prstGeom>
              <a:noFill/>
              <a:ln w="1524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8" name="Straight Connector 117"/>
              <p:cNvCxnSpPr/>
              <p:nvPr/>
            </p:nvCxnSpPr>
            <p:spPr bwMode="auto">
              <a:xfrm rot="5400000">
                <a:off x="2245338" y="2211194"/>
                <a:ext cx="119114" cy="0"/>
              </a:xfrm>
              <a:prstGeom prst="line">
                <a:avLst/>
              </a:prstGeom>
              <a:noFill/>
              <a:ln w="1524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9" name="Straight Arrow Connector 118"/>
              <p:cNvCxnSpPr/>
              <p:nvPr/>
            </p:nvCxnSpPr>
            <p:spPr bwMode="auto">
              <a:xfrm rot="5400000" flipH="1" flipV="1">
                <a:off x="2182523" y="2199833"/>
                <a:ext cx="140246" cy="487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  <p:cxnSp>
            <p:nvCxnSpPr>
              <p:cNvPr id="120" name="Straight Arrow Connector 119"/>
              <p:cNvCxnSpPr/>
              <p:nvPr/>
            </p:nvCxnSpPr>
            <p:spPr bwMode="auto">
              <a:xfrm>
                <a:off x="2252646" y="2269956"/>
                <a:ext cx="227688" cy="487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</p:grpSp>
        <p:sp>
          <p:nvSpPr>
            <p:cNvPr id="121" name="TextBox 120"/>
            <p:cNvSpPr txBox="1"/>
            <p:nvPr/>
          </p:nvSpPr>
          <p:spPr bwMode="auto">
            <a:xfrm>
              <a:off x="2240285" y="6243599"/>
              <a:ext cx="69615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L   R</a:t>
              </a:r>
            </a:p>
          </p:txBody>
        </p:sp>
        <p:sp>
          <p:nvSpPr>
            <p:cNvPr id="122" name="TextBox 121"/>
            <p:cNvSpPr txBox="1"/>
            <p:nvPr/>
          </p:nvSpPr>
          <p:spPr bwMode="auto">
            <a:xfrm>
              <a:off x="1641095" y="5786453"/>
              <a:ext cx="61427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P(</a:t>
              </a:r>
              <a:r>
                <a:rPr kumimoji="0" lang="en-GB" sz="2000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)</a:t>
              </a: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5822172" y="2294230"/>
            <a:ext cx="3052584" cy="578882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 smtClean="0">
                <a:latin typeface="Palatino Linotype" pitchFamily="18" charset="0"/>
              </a:rPr>
              <a:t>f</a:t>
            </a:r>
            <a:r>
              <a:rPr lang="en-GB" sz="2800" dirty="0" smtClean="0">
                <a:latin typeface="Palatino Linotype" pitchFamily="18" charset="0"/>
              </a:rPr>
              <a:t>(</a:t>
            </a:r>
            <a:r>
              <a:rPr lang="en-GB" sz="2800" i="1" dirty="0" smtClean="0">
                <a:latin typeface="Palatino Linotype" pitchFamily="18" charset="0"/>
              </a:rPr>
              <a:t>I, </a:t>
            </a:r>
            <a:r>
              <a:rPr lang="en-GB" sz="2800" b="1" dirty="0" smtClean="0">
                <a:latin typeface="Palatino Linotype" pitchFamily="18" charset="0"/>
              </a:rPr>
              <a:t>x</a:t>
            </a:r>
            <a:r>
              <a:rPr lang="en-GB" sz="2800" dirty="0" smtClean="0">
                <a:latin typeface="Palatino Linotype" pitchFamily="18" charset="0"/>
              </a:rPr>
              <a:t>;</a:t>
            </a:r>
            <a:r>
              <a:rPr lang="el-G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 Δ</a:t>
            </a:r>
            <a:r>
              <a:rPr lang="en-GB" sz="2800" baseline="-25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1</a:t>
            </a:r>
            <a:r>
              <a:rPr lang="en-GB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) &gt; </a:t>
            </a:r>
            <a:r>
              <a:rPr lang="el-GR" sz="2800" i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θ</a:t>
            </a:r>
            <a:r>
              <a:rPr lang="en-GB" sz="2800" i="1" baseline="-25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1</a:t>
            </a:r>
            <a:endParaRPr lang="en-GB" sz="2800" i="1" baseline="-25000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571868" y="3731228"/>
            <a:ext cx="3052584" cy="578882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 smtClean="0">
                <a:latin typeface="Palatino Linotype" pitchFamily="18" charset="0"/>
              </a:rPr>
              <a:t>f</a:t>
            </a:r>
            <a:r>
              <a:rPr lang="en-GB" sz="2800" dirty="0" smtClean="0">
                <a:latin typeface="Palatino Linotype" pitchFamily="18" charset="0"/>
              </a:rPr>
              <a:t>(</a:t>
            </a:r>
            <a:r>
              <a:rPr lang="en-GB" sz="2800" i="1" dirty="0" smtClean="0">
                <a:latin typeface="Palatino Linotype" pitchFamily="18" charset="0"/>
              </a:rPr>
              <a:t>I</a:t>
            </a:r>
            <a:r>
              <a:rPr lang="en-GB" sz="2800" i="1" dirty="0">
                <a:latin typeface="Palatino Linotype" pitchFamily="18" charset="0"/>
              </a:rPr>
              <a:t>, </a:t>
            </a:r>
            <a:r>
              <a:rPr lang="en-GB" sz="2800" b="1" dirty="0" smtClean="0">
                <a:latin typeface="Palatino Linotype" pitchFamily="18" charset="0"/>
              </a:rPr>
              <a:t>x</a:t>
            </a:r>
            <a:r>
              <a:rPr lang="en-GB" sz="2800" dirty="0" smtClean="0">
                <a:latin typeface="Palatino Linotype" pitchFamily="18" charset="0"/>
              </a:rPr>
              <a:t>;</a:t>
            </a:r>
            <a:r>
              <a:rPr lang="el-G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 Δ</a:t>
            </a:r>
            <a:r>
              <a:rPr lang="en-GB" sz="2800" baseline="-25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2</a:t>
            </a:r>
            <a:r>
              <a:rPr lang="en-GB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) &gt; </a:t>
            </a:r>
            <a:r>
              <a:rPr lang="el-GR" sz="2800" i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θ</a:t>
            </a:r>
            <a:r>
              <a:rPr lang="en-GB" sz="2800" i="1" baseline="-25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2</a:t>
            </a:r>
            <a:endParaRPr lang="en-GB" sz="2800" i="1" baseline="-25000" dirty="0">
              <a:solidFill>
                <a:srgbClr val="FFC000"/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-24"/>
            <a:ext cx="8229600" cy="1252728"/>
          </a:xfrm>
        </p:spPr>
        <p:txBody>
          <a:bodyPr>
            <a:normAutofit/>
          </a:bodyPr>
          <a:lstStyle/>
          <a:p>
            <a:r>
              <a:rPr lang="en-GB" dirty="0" smtClean="0"/>
              <a:t>Training decision trees</a:t>
            </a:r>
            <a:endParaRPr lang="en-GB" b="1" dirty="0"/>
          </a:p>
        </p:txBody>
      </p:sp>
      <p:cxnSp>
        <p:nvCxnSpPr>
          <p:cNvPr id="5" name="Straight Connector 4"/>
          <p:cNvCxnSpPr>
            <a:stCxn id="19" idx="3"/>
            <a:endCxn id="20" idx="0"/>
          </p:cNvCxnSpPr>
          <p:nvPr/>
        </p:nvCxnSpPr>
        <p:spPr bwMode="auto">
          <a:xfrm rot="5400000">
            <a:off x="2737290" y="2113008"/>
            <a:ext cx="1283104" cy="2362856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6" name="Straight Connector 5"/>
          <p:cNvCxnSpPr>
            <a:stCxn id="19" idx="5"/>
            <a:endCxn id="79" idx="0"/>
          </p:cNvCxnSpPr>
          <p:nvPr/>
        </p:nvCxnSpPr>
        <p:spPr bwMode="auto">
          <a:xfrm rot="16200000" flipH="1">
            <a:off x="5281082" y="2233310"/>
            <a:ext cx="1283104" cy="2122252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7" name="Straight Connector 6"/>
          <p:cNvCxnSpPr>
            <a:stCxn id="20" idx="3"/>
          </p:cNvCxnSpPr>
          <p:nvPr/>
        </p:nvCxnSpPr>
        <p:spPr bwMode="auto">
          <a:xfrm rot="5400000">
            <a:off x="1601549" y="4269639"/>
            <a:ext cx="415271" cy="475223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ysDot"/>
          </a:ln>
          <a:effectLst/>
        </p:spPr>
      </p:cxnSp>
      <p:cxnSp>
        <p:nvCxnSpPr>
          <p:cNvPr id="8" name="Straight Connector 7"/>
          <p:cNvCxnSpPr>
            <a:stCxn id="20" idx="5"/>
          </p:cNvCxnSpPr>
          <p:nvPr/>
        </p:nvCxnSpPr>
        <p:spPr bwMode="auto">
          <a:xfrm rot="16200000" flipH="1">
            <a:off x="2326065" y="4321582"/>
            <a:ext cx="429546" cy="385611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ysDot"/>
          </a:ln>
          <a:effectLst/>
        </p:spPr>
      </p:cxnSp>
      <p:sp>
        <p:nvSpPr>
          <p:cNvPr id="19" name="Oval 18"/>
          <p:cNvSpPr/>
          <p:nvPr/>
        </p:nvSpPr>
        <p:spPr bwMode="auto">
          <a:xfrm>
            <a:off x="4497881" y="2289257"/>
            <a:ext cx="426016" cy="426016"/>
          </a:xfrm>
          <a:prstGeom prst="ellipse">
            <a:avLst/>
          </a:prstGeom>
          <a:solidFill>
            <a:schemeClr val="tx1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984406" y="3935988"/>
            <a:ext cx="426016" cy="426016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endParaRPr lang="en-GB" sz="2000" i="1" dirty="0">
              <a:solidFill>
                <a:prstClr val="black"/>
              </a:solidFill>
              <a:latin typeface="Palatino Linotype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72472" y="1107072"/>
            <a:ext cx="2039366" cy="578882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 err="1">
                <a:solidFill>
                  <a:srgbClr val="FF9900"/>
                </a:solidFill>
                <a:latin typeface="Palatino Linotype" pitchFamily="18" charset="0"/>
              </a:rPr>
              <a:t>Q</a:t>
            </a:r>
            <a:r>
              <a:rPr lang="en-GB" sz="2800" i="1" baseline="-25000" dirty="0" err="1" smtClean="0">
                <a:solidFill>
                  <a:srgbClr val="FF9900"/>
                </a:solidFill>
                <a:latin typeface="Palatino Linotype" pitchFamily="18" charset="0"/>
              </a:rPr>
              <a:t>n</a:t>
            </a:r>
            <a:r>
              <a:rPr lang="en-GB" sz="2800" i="1" dirty="0" smtClean="0">
                <a:solidFill>
                  <a:srgbClr val="FF9900"/>
                </a:solidFill>
                <a:latin typeface="Palatino Linotype" pitchFamily="18" charset="0"/>
              </a:rPr>
              <a:t> =   (I, x)</a:t>
            </a:r>
            <a:endParaRPr lang="en-GB" sz="2800" i="1" dirty="0">
              <a:solidFill>
                <a:srgbClr val="FF9900"/>
              </a:solidFill>
              <a:latin typeface="Palatino Linotype" pitchFamily="18" charset="0"/>
            </a:endParaRPr>
          </a:p>
        </p:txBody>
      </p:sp>
      <p:cxnSp>
        <p:nvCxnSpPr>
          <p:cNvPr id="45" name="Straight Arrow Connector 44"/>
          <p:cNvCxnSpPr>
            <a:endCxn id="19" idx="0"/>
          </p:cNvCxnSpPr>
          <p:nvPr/>
        </p:nvCxnSpPr>
        <p:spPr bwMode="auto">
          <a:xfrm rot="10800000" flipV="1">
            <a:off x="4710890" y="1571611"/>
            <a:ext cx="766137" cy="717645"/>
          </a:xfrm>
          <a:prstGeom prst="straightConnector1">
            <a:avLst/>
          </a:prstGeom>
          <a:solidFill>
            <a:srgbClr val="999999"/>
          </a:solidFill>
          <a:ln w="57150" cap="flat" cmpd="sng" algn="ctr">
            <a:solidFill>
              <a:srgbClr val="FF99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TextBox 53"/>
          <p:cNvSpPr txBox="1"/>
          <p:nvPr/>
        </p:nvSpPr>
        <p:spPr>
          <a:xfrm>
            <a:off x="4615760" y="2169076"/>
            <a:ext cx="3052584" cy="578882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 smtClean="0">
                <a:latin typeface="Palatino Linotype" pitchFamily="18" charset="0"/>
              </a:rPr>
              <a:t>f</a:t>
            </a:r>
            <a:r>
              <a:rPr lang="en-GB" sz="2800" dirty="0" smtClean="0">
                <a:latin typeface="Palatino Linotype" pitchFamily="18" charset="0"/>
              </a:rPr>
              <a:t>(</a:t>
            </a:r>
            <a:r>
              <a:rPr lang="en-GB" sz="2800" i="1" dirty="0" smtClean="0">
                <a:latin typeface="Palatino Linotype" pitchFamily="18" charset="0"/>
              </a:rPr>
              <a:t>I, </a:t>
            </a:r>
            <a:r>
              <a:rPr lang="en-GB" sz="2800" b="1" dirty="0" smtClean="0">
                <a:latin typeface="Palatino Linotype" pitchFamily="18" charset="0"/>
              </a:rPr>
              <a:t>x</a:t>
            </a:r>
            <a:r>
              <a:rPr lang="en-GB" sz="2800" dirty="0" smtClean="0">
                <a:latin typeface="Palatino Linotype" pitchFamily="18" charset="0"/>
              </a:rPr>
              <a:t>;</a:t>
            </a:r>
            <a:r>
              <a:rPr lang="el-G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 Δ</a:t>
            </a:r>
            <a:r>
              <a:rPr lang="en-GB" sz="2800" i="1" baseline="-25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n</a:t>
            </a:r>
            <a:r>
              <a:rPr lang="en-GB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) &gt; </a:t>
            </a:r>
            <a:r>
              <a:rPr lang="el-GR" sz="2800" i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θ</a:t>
            </a:r>
            <a:r>
              <a:rPr lang="en-GB" sz="2800" i="1" baseline="-25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n</a:t>
            </a:r>
            <a:endParaRPr lang="en-GB" sz="2800" i="1" baseline="-25000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262448" y="2852140"/>
            <a:ext cx="714108" cy="510778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alibri" pitchFamily="34" charset="0"/>
              </a:rPr>
              <a:t>no</a:t>
            </a:r>
            <a:endParaRPr lang="en-GB" sz="2400" i="1" baseline="-25000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72250" y="2852140"/>
            <a:ext cx="714108" cy="510778"/>
          </a:xfrm>
          <a:prstGeom prst="round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alibri" pitchFamily="34" charset="0"/>
              </a:rPr>
              <a:t>yes</a:t>
            </a:r>
            <a:endParaRPr lang="en-GB" sz="2400" i="1" baseline="-25000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Calibri" pitchFamily="34" charset="0"/>
            </a:endParaRPr>
          </a:p>
        </p:txBody>
      </p:sp>
      <p:sp>
        <p:nvSpPr>
          <p:cNvPr id="24" name="Double Brace 23"/>
          <p:cNvSpPr/>
          <p:nvPr/>
        </p:nvSpPr>
        <p:spPr>
          <a:xfrm>
            <a:off x="6386883" y="1171597"/>
            <a:ext cx="930769" cy="428628"/>
          </a:xfrm>
          <a:prstGeom prst="bracePair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2" name="Group 91"/>
          <p:cNvGrpSpPr/>
          <p:nvPr/>
        </p:nvGrpSpPr>
        <p:grpSpPr>
          <a:xfrm>
            <a:off x="6786578" y="3286124"/>
            <a:ext cx="1806473" cy="1328804"/>
            <a:chOff x="2034513" y="1429037"/>
            <a:chExt cx="1806473" cy="1328804"/>
          </a:xfrm>
        </p:grpSpPr>
        <p:grpSp>
          <p:nvGrpSpPr>
            <p:cNvPr id="62" name="Group 107"/>
            <p:cNvGrpSpPr/>
            <p:nvPr/>
          </p:nvGrpSpPr>
          <p:grpSpPr bwMode="auto">
            <a:xfrm>
              <a:off x="2677315" y="1495412"/>
              <a:ext cx="1163671" cy="936110"/>
              <a:chOff x="2252646" y="1983412"/>
              <a:chExt cx="357190" cy="287340"/>
            </a:xfrm>
          </p:grpSpPr>
          <p:cxnSp>
            <p:nvCxnSpPr>
              <p:cNvPr id="63" name="Straight Connector 62"/>
              <p:cNvCxnSpPr/>
              <p:nvPr/>
            </p:nvCxnSpPr>
            <p:spPr bwMode="auto">
              <a:xfrm rot="5400000">
                <a:off x="2354575" y="2266014"/>
                <a:ext cx="9475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 bwMode="auto">
              <a:xfrm rot="5400000">
                <a:off x="2316938" y="2189266"/>
                <a:ext cx="162970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 bwMode="auto">
              <a:xfrm rot="5400000">
                <a:off x="2338546" y="2171765"/>
                <a:ext cx="196522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67" name="Straight Connector 66"/>
              <p:cNvCxnSpPr/>
              <p:nvPr/>
            </p:nvCxnSpPr>
            <p:spPr bwMode="auto">
              <a:xfrm rot="5400000">
                <a:off x="2437562" y="2233122"/>
                <a:ext cx="75259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68" name="Straight Connector 67"/>
              <p:cNvCxnSpPr/>
              <p:nvPr/>
            </p:nvCxnSpPr>
            <p:spPr bwMode="auto">
              <a:xfrm rot="5400000">
                <a:off x="2420398" y="2178302"/>
                <a:ext cx="184900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 bwMode="auto">
              <a:xfrm rot="5400000">
                <a:off x="2502639" y="2222158"/>
                <a:ext cx="97187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71" name="Straight Connector 70"/>
              <p:cNvCxnSpPr/>
              <p:nvPr/>
            </p:nvCxnSpPr>
            <p:spPr bwMode="auto">
              <a:xfrm rot="5400000">
                <a:off x="2250408" y="2200230"/>
                <a:ext cx="141043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 rot="5400000">
                <a:off x="2168169" y="2156374"/>
                <a:ext cx="228754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73" name="Straight Arrow Connector 72"/>
              <p:cNvCxnSpPr/>
              <p:nvPr/>
            </p:nvCxnSpPr>
            <p:spPr bwMode="auto">
              <a:xfrm rot="5400000" flipH="1" flipV="1">
                <a:off x="2110100" y="2125958"/>
                <a:ext cx="286544" cy="1452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  <p:cxnSp>
            <p:nvCxnSpPr>
              <p:cNvPr id="74" name="Straight Arrow Connector 73"/>
              <p:cNvCxnSpPr/>
              <p:nvPr/>
            </p:nvCxnSpPr>
            <p:spPr bwMode="auto">
              <a:xfrm>
                <a:off x="2252646" y="2269956"/>
                <a:ext cx="357190" cy="796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</p:grpSp>
        <p:sp>
          <p:nvSpPr>
            <p:cNvPr id="75" name="TextBox 74"/>
            <p:cNvSpPr txBox="1"/>
            <p:nvPr/>
          </p:nvSpPr>
          <p:spPr bwMode="auto">
            <a:xfrm>
              <a:off x="3515598" y="2357731"/>
              <a:ext cx="28886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</a:p>
          </p:txBody>
        </p:sp>
        <p:sp>
          <p:nvSpPr>
            <p:cNvPr id="76" name="TextBox 75"/>
            <p:cNvSpPr txBox="1"/>
            <p:nvPr/>
          </p:nvSpPr>
          <p:spPr bwMode="auto">
            <a:xfrm>
              <a:off x="2034513" y="1429037"/>
              <a:ext cx="68159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P</a:t>
              </a:r>
              <a:r>
                <a:rPr kumimoji="0" lang="en-GB" sz="2000" b="0" i="1" u="none" strike="noStrike" kern="120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r</a:t>
              </a: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(</a:t>
              </a:r>
              <a:r>
                <a:rPr kumimoji="0" lang="en-GB" sz="2000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)</a:t>
              </a:r>
            </a:p>
          </p:txBody>
        </p:sp>
      </p:grpSp>
      <p:cxnSp>
        <p:nvCxnSpPr>
          <p:cNvPr id="77" name="Straight Connector 76"/>
          <p:cNvCxnSpPr>
            <a:stCxn id="79" idx="3"/>
          </p:cNvCxnSpPr>
          <p:nvPr/>
        </p:nvCxnSpPr>
        <p:spPr bwMode="auto">
          <a:xfrm rot="5400000">
            <a:off x="6423614" y="4305358"/>
            <a:ext cx="415271" cy="403785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ysDot"/>
          </a:ln>
          <a:effectLst/>
        </p:spPr>
      </p:cxnSp>
      <p:cxnSp>
        <p:nvCxnSpPr>
          <p:cNvPr id="78" name="Straight Connector 77"/>
          <p:cNvCxnSpPr>
            <a:stCxn id="79" idx="5"/>
          </p:cNvCxnSpPr>
          <p:nvPr/>
        </p:nvCxnSpPr>
        <p:spPr bwMode="auto">
          <a:xfrm rot="16200000" flipH="1">
            <a:off x="7110018" y="4323975"/>
            <a:ext cx="415271" cy="366549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ysDot"/>
          </a:ln>
          <a:effectLst/>
        </p:spPr>
      </p:cxnSp>
      <p:sp>
        <p:nvSpPr>
          <p:cNvPr id="79" name="Oval 78"/>
          <p:cNvSpPr/>
          <p:nvPr/>
        </p:nvSpPr>
        <p:spPr bwMode="auto">
          <a:xfrm>
            <a:off x="6770752" y="3935988"/>
            <a:ext cx="426016" cy="426016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7" name="Group 106"/>
          <p:cNvGrpSpPr/>
          <p:nvPr/>
        </p:nvGrpSpPr>
        <p:grpSpPr>
          <a:xfrm>
            <a:off x="2324084" y="1214422"/>
            <a:ext cx="2124862" cy="1423396"/>
            <a:chOff x="1913734" y="1429037"/>
            <a:chExt cx="2124862" cy="1423396"/>
          </a:xfrm>
        </p:grpSpPr>
        <p:grpSp>
          <p:nvGrpSpPr>
            <p:cNvPr id="108" name="Group 107"/>
            <p:cNvGrpSpPr/>
            <p:nvPr/>
          </p:nvGrpSpPr>
          <p:grpSpPr bwMode="auto">
            <a:xfrm>
              <a:off x="2676714" y="1495405"/>
              <a:ext cx="1163576" cy="936109"/>
              <a:chOff x="2252646" y="1983412"/>
              <a:chExt cx="357190" cy="287340"/>
            </a:xfrm>
          </p:grpSpPr>
          <p:cxnSp>
            <p:nvCxnSpPr>
              <p:cNvPr id="111" name="Straight Connector 110"/>
              <p:cNvCxnSpPr/>
              <p:nvPr/>
            </p:nvCxnSpPr>
            <p:spPr bwMode="auto">
              <a:xfrm rot="5400000">
                <a:off x="2249313" y="2160752"/>
                <a:ext cx="219999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2" name="Straight Connector 111"/>
              <p:cNvCxnSpPr/>
              <p:nvPr/>
            </p:nvCxnSpPr>
            <p:spPr bwMode="auto">
              <a:xfrm rot="5400000">
                <a:off x="2299387" y="2171716"/>
                <a:ext cx="198071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3" name="Straight Connector 112"/>
              <p:cNvCxnSpPr/>
              <p:nvPr/>
            </p:nvCxnSpPr>
            <p:spPr bwMode="auto">
              <a:xfrm rot="5400000">
                <a:off x="2338546" y="2171765"/>
                <a:ext cx="196522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4" name="Straight Connector 113"/>
              <p:cNvCxnSpPr/>
              <p:nvPr/>
            </p:nvCxnSpPr>
            <p:spPr bwMode="auto">
              <a:xfrm rot="5400000">
                <a:off x="2387120" y="2182680"/>
                <a:ext cx="176143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5" name="Straight Connector 114"/>
              <p:cNvCxnSpPr/>
              <p:nvPr/>
            </p:nvCxnSpPr>
            <p:spPr bwMode="auto">
              <a:xfrm rot="5400000">
                <a:off x="2413813" y="2171716"/>
                <a:ext cx="198071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6" name="Straight Connector 115"/>
              <p:cNvCxnSpPr/>
              <p:nvPr/>
            </p:nvCxnSpPr>
            <p:spPr bwMode="auto">
              <a:xfrm rot="5400000">
                <a:off x="2463160" y="2182680"/>
                <a:ext cx="176143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7" name="Straight Connector 116"/>
              <p:cNvCxnSpPr/>
              <p:nvPr/>
            </p:nvCxnSpPr>
            <p:spPr bwMode="auto">
              <a:xfrm rot="5400000">
                <a:off x="2223394" y="2171765"/>
                <a:ext cx="196522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8" name="Straight Connector 117"/>
              <p:cNvCxnSpPr/>
              <p:nvPr/>
            </p:nvCxnSpPr>
            <p:spPr bwMode="auto">
              <a:xfrm rot="5400000">
                <a:off x="2194474" y="2182680"/>
                <a:ext cx="176143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19" name="Straight Arrow Connector 118"/>
              <p:cNvCxnSpPr/>
              <p:nvPr/>
            </p:nvCxnSpPr>
            <p:spPr bwMode="auto">
              <a:xfrm rot="5400000" flipH="1" flipV="1">
                <a:off x="2110100" y="2125958"/>
                <a:ext cx="286544" cy="1452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  <p:cxnSp>
            <p:nvCxnSpPr>
              <p:cNvPr id="120" name="Straight Arrow Connector 119"/>
              <p:cNvCxnSpPr/>
              <p:nvPr/>
            </p:nvCxnSpPr>
            <p:spPr bwMode="auto">
              <a:xfrm>
                <a:off x="2252646" y="2269956"/>
                <a:ext cx="357190" cy="796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</p:grpSp>
        <p:sp>
          <p:nvSpPr>
            <p:cNvPr id="109" name="TextBox 108"/>
            <p:cNvSpPr txBox="1"/>
            <p:nvPr/>
          </p:nvSpPr>
          <p:spPr bwMode="auto">
            <a:xfrm>
              <a:off x="2380770" y="2390768"/>
              <a:ext cx="16578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+mn-cs"/>
                </a:rPr>
                <a:t> body part </a:t>
              </a:r>
              <a:r>
                <a:rPr kumimoji="0" lang="en-GB" sz="2400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</a:p>
          </p:txBody>
        </p:sp>
        <p:sp>
          <p:nvSpPr>
            <p:cNvPr id="110" name="TextBox 109"/>
            <p:cNvSpPr txBox="1"/>
            <p:nvPr/>
          </p:nvSpPr>
          <p:spPr bwMode="auto">
            <a:xfrm>
              <a:off x="1913734" y="1429037"/>
              <a:ext cx="8210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u="none" strike="noStrike" kern="120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P</a:t>
              </a:r>
              <a:r>
                <a:rPr kumimoji="0" lang="en-GB" sz="2400" b="0" i="1" u="none" strike="noStrike" kern="1200" cap="none" spc="0" normalizeH="0" baseline="-25000" noProof="0" dirty="0" err="1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n</a:t>
              </a:r>
              <a:r>
                <a:rPr kumimoji="0" lang="en-GB" sz="24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(</a:t>
              </a:r>
              <a:r>
                <a:rPr kumimoji="0" lang="en-GB" sz="2400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  <a:r>
                <a:rPr kumimoji="0" lang="en-GB" sz="24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)</a:t>
              </a: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71406" y="3143248"/>
            <a:ext cx="1779190" cy="1328804"/>
            <a:chOff x="2061100" y="1429037"/>
            <a:chExt cx="1779190" cy="1328804"/>
          </a:xfrm>
        </p:grpSpPr>
        <p:grpSp>
          <p:nvGrpSpPr>
            <p:cNvPr id="122" name="Group 107"/>
            <p:cNvGrpSpPr/>
            <p:nvPr/>
          </p:nvGrpSpPr>
          <p:grpSpPr bwMode="auto">
            <a:xfrm>
              <a:off x="2676714" y="1495405"/>
              <a:ext cx="1163576" cy="936109"/>
              <a:chOff x="2252646" y="1983412"/>
              <a:chExt cx="357190" cy="287340"/>
            </a:xfrm>
          </p:grpSpPr>
          <p:cxnSp>
            <p:nvCxnSpPr>
              <p:cNvPr id="125" name="Straight Connector 124"/>
              <p:cNvCxnSpPr/>
              <p:nvPr/>
            </p:nvCxnSpPr>
            <p:spPr bwMode="auto">
              <a:xfrm rot="5400000">
                <a:off x="2228479" y="2139192"/>
                <a:ext cx="262393" cy="726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26" name="Straight Connector 125"/>
              <p:cNvCxnSpPr/>
              <p:nvPr/>
            </p:nvCxnSpPr>
            <p:spPr bwMode="auto">
              <a:xfrm rot="5400000">
                <a:off x="2333641" y="2204518"/>
                <a:ext cx="131015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 bwMode="auto">
              <a:xfrm rot="5400000">
                <a:off x="2338546" y="2171765"/>
                <a:ext cx="196522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 bwMode="auto">
              <a:xfrm rot="5400000">
                <a:off x="2377656" y="2171765"/>
                <a:ext cx="196522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 rot="5400000">
                <a:off x="2497197" y="2253649"/>
                <a:ext cx="32754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30" name="Straight Connector 129"/>
              <p:cNvCxnSpPr/>
              <p:nvPr/>
            </p:nvCxnSpPr>
            <p:spPr bwMode="auto">
              <a:xfrm rot="5400000">
                <a:off x="2420943" y="2139011"/>
                <a:ext cx="262029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31" name="Straight Connector 130"/>
              <p:cNvCxnSpPr/>
              <p:nvPr/>
            </p:nvCxnSpPr>
            <p:spPr bwMode="auto">
              <a:xfrm rot="5400000">
                <a:off x="2223394" y="2171765"/>
                <a:ext cx="196522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32" name="Straight Connector 131"/>
              <p:cNvCxnSpPr/>
              <p:nvPr/>
            </p:nvCxnSpPr>
            <p:spPr bwMode="auto">
              <a:xfrm rot="5400000">
                <a:off x="2217764" y="2204518"/>
                <a:ext cx="131015" cy="1452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33" name="Straight Arrow Connector 132"/>
              <p:cNvCxnSpPr/>
              <p:nvPr/>
            </p:nvCxnSpPr>
            <p:spPr bwMode="auto">
              <a:xfrm rot="5400000" flipH="1" flipV="1">
                <a:off x="2110100" y="2125958"/>
                <a:ext cx="286544" cy="1452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  <p:cxnSp>
            <p:nvCxnSpPr>
              <p:cNvPr id="134" name="Straight Arrow Connector 133"/>
              <p:cNvCxnSpPr/>
              <p:nvPr/>
            </p:nvCxnSpPr>
            <p:spPr bwMode="auto">
              <a:xfrm>
                <a:off x="2252646" y="2269956"/>
                <a:ext cx="357190" cy="796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</p:grpSp>
        <p:sp>
          <p:nvSpPr>
            <p:cNvPr id="123" name="TextBox 122"/>
            <p:cNvSpPr txBox="1"/>
            <p:nvPr/>
          </p:nvSpPr>
          <p:spPr bwMode="auto">
            <a:xfrm>
              <a:off x="3515598" y="2357731"/>
              <a:ext cx="28886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</a:p>
          </p:txBody>
        </p:sp>
        <p:sp>
          <p:nvSpPr>
            <p:cNvPr id="124" name="TextBox 123"/>
            <p:cNvSpPr txBox="1"/>
            <p:nvPr/>
          </p:nvSpPr>
          <p:spPr bwMode="auto">
            <a:xfrm>
              <a:off x="2061100" y="1429037"/>
              <a:ext cx="66236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P</a:t>
              </a:r>
              <a:r>
                <a:rPr kumimoji="0" lang="en-GB" sz="2000" b="0" i="1" u="none" strike="noStrike" kern="120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l</a:t>
              </a: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(</a:t>
              </a:r>
              <a:r>
                <a:rPr kumimoji="0" lang="en-GB" sz="2000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  <a:r>
                <a:rPr kumimoji="0" lang="en-GB" sz="2000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)</a:t>
              </a:r>
            </a:p>
          </p:txBody>
        </p:sp>
      </p:grpSp>
      <p:sp>
        <p:nvSpPr>
          <p:cNvPr id="153" name="TextBox 152"/>
          <p:cNvSpPr txBox="1"/>
          <p:nvPr/>
        </p:nvSpPr>
        <p:spPr>
          <a:xfrm>
            <a:off x="285720" y="4975223"/>
            <a:ext cx="6858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Take (</a:t>
            </a:r>
            <a:r>
              <a:rPr lang="el-GR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Δ</a:t>
            </a:r>
            <a:r>
              <a:rPr lang="en-GB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, </a:t>
            </a:r>
            <a:r>
              <a:rPr lang="el-GR" sz="2800" i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θ</a:t>
            </a:r>
            <a:r>
              <a:rPr lang="en-GB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)</a:t>
            </a:r>
            <a:r>
              <a:rPr lang="en-GB" sz="2800" i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GB" sz="2800" dirty="0" smtClean="0"/>
              <a:t>that maximises</a:t>
            </a:r>
            <a:br>
              <a:rPr lang="en-GB" sz="2800" dirty="0" smtClean="0"/>
            </a:br>
            <a:r>
              <a:rPr lang="en-GB" sz="2800" dirty="0" smtClean="0"/>
              <a:t>information gain: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4543742" y="2257734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Palatino Linotype" pitchFamily="18" charset="0"/>
              </a:rPr>
              <a:t>n</a:t>
            </a:r>
            <a:endParaRPr lang="en-GB" sz="2400" i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2066272" y="3931589"/>
            <a:ext cx="2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Palatino Linotype" pitchFamily="18" charset="0"/>
              </a:rPr>
              <a:t>l</a:t>
            </a:r>
            <a:endParaRPr lang="en-GB" sz="2400" i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6829654" y="3898586"/>
            <a:ext cx="306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 smtClean="0">
                <a:solidFill>
                  <a:schemeClr val="bg1"/>
                </a:solidFill>
                <a:latin typeface="Palatino Linotype" pitchFamily="18" charset="0"/>
              </a:rPr>
              <a:t>r</a:t>
            </a:r>
            <a:endParaRPr lang="en-GB" sz="2400" i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5857884" y="5330153"/>
            <a:ext cx="3143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effectLst/>
              </a:rPr>
              <a:t>Goal: 	</a:t>
            </a:r>
            <a:r>
              <a:rPr lang="en-GB" sz="2800" dirty="0" smtClean="0">
                <a:solidFill>
                  <a:srgbClr val="00B050"/>
                </a:solidFill>
              </a:rPr>
              <a:t>drive entropy</a:t>
            </a:r>
            <a:br>
              <a:rPr lang="en-GB" sz="2800" dirty="0" smtClean="0">
                <a:solidFill>
                  <a:srgbClr val="00B050"/>
                </a:solidFill>
              </a:rPr>
            </a:br>
            <a:r>
              <a:rPr lang="en-GB" sz="2800" dirty="0" smtClean="0">
                <a:solidFill>
                  <a:srgbClr val="00B050"/>
                </a:solidFill>
              </a:rPr>
              <a:t>	at leaf nodes</a:t>
            </a:r>
            <a:br>
              <a:rPr lang="en-GB" sz="2800" dirty="0" smtClean="0">
                <a:solidFill>
                  <a:srgbClr val="00B050"/>
                </a:solidFill>
              </a:rPr>
            </a:br>
            <a:r>
              <a:rPr lang="en-GB" sz="2800" dirty="0" smtClean="0">
                <a:solidFill>
                  <a:srgbClr val="00B050"/>
                </a:solidFill>
              </a:rPr>
              <a:t>	to zero</a:t>
            </a:r>
            <a:endParaRPr lang="en-GB" sz="2800" dirty="0">
              <a:solidFill>
                <a:srgbClr val="00B050"/>
              </a:solidFill>
              <a:effectLst/>
            </a:endParaRPr>
          </a:p>
        </p:txBody>
      </p:sp>
      <p:sp>
        <p:nvSpPr>
          <p:cNvPr id="163" name="Down Arrow 162"/>
          <p:cNvSpPr/>
          <p:nvPr/>
        </p:nvSpPr>
        <p:spPr>
          <a:xfrm>
            <a:off x="4350206" y="3214686"/>
            <a:ext cx="714380" cy="1214446"/>
          </a:xfrm>
          <a:prstGeom prst="downArrow">
            <a:avLst/>
          </a:prstGeom>
          <a:solidFill>
            <a:srgbClr val="00B050"/>
          </a:solidFill>
          <a:ln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TextBox 163"/>
          <p:cNvSpPr txBox="1"/>
          <p:nvPr/>
        </p:nvSpPr>
        <p:spPr>
          <a:xfrm>
            <a:off x="4056974" y="3214686"/>
            <a:ext cx="1300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reduce</a:t>
            </a:r>
            <a:br>
              <a:rPr lang="en-GB" sz="2400" dirty="0" smtClean="0"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</a:br>
            <a:r>
              <a:rPr lang="en-GB" sz="2400" dirty="0" smtClean="0"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entropy</a:t>
            </a:r>
            <a:endParaRPr lang="en-GB" sz="2400" dirty="0">
              <a:effectLst>
                <a:glow rad="2286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6305407" y="495722"/>
            <a:ext cx="26686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000" dirty="0" smtClean="0"/>
              <a:t>[</a:t>
            </a:r>
            <a:r>
              <a:rPr lang="en-GB" sz="2000" dirty="0" err="1" smtClean="0"/>
              <a:t>Breiman</a:t>
            </a:r>
            <a:r>
              <a:rPr lang="en-GB" sz="2000" dirty="0" smtClean="0"/>
              <a:t> </a:t>
            </a:r>
            <a:r>
              <a:rPr lang="en-GB" sz="2000" i="1" dirty="0" smtClean="0"/>
              <a:t>et al. </a:t>
            </a:r>
            <a:r>
              <a:rPr lang="en-GB" sz="2000" dirty="0" smtClean="0"/>
              <a:t>84]</a:t>
            </a:r>
            <a:endParaRPr lang="en-GB" sz="1600" dirty="0"/>
          </a:p>
        </p:txBody>
      </p:sp>
      <p:sp>
        <p:nvSpPr>
          <p:cNvPr id="166" name="Rectangle 165"/>
          <p:cNvSpPr/>
          <p:nvPr/>
        </p:nvSpPr>
        <p:spPr>
          <a:xfrm>
            <a:off x="6970328" y="962725"/>
            <a:ext cx="1714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dirty="0" smtClean="0">
                <a:solidFill>
                  <a:srgbClr val="F0AD00"/>
                </a:solidFill>
                <a:latin typeface="Calibri" pitchFamily="34" charset="0"/>
              </a:rPr>
              <a:t>for all pixels</a:t>
            </a:r>
            <a:endParaRPr lang="en-GB" sz="2800" i="1" dirty="0">
              <a:solidFill>
                <a:srgbClr val="F0AD00"/>
              </a:solidFill>
              <a:latin typeface="Palatino Linotype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1406" y="5872540"/>
                <a:ext cx="4700998" cy="868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b="0" i="0" smtClean="0">
                          <a:latin typeface="Cambria Math"/>
                        </a:rPr>
                        <m:t>Δ</m:t>
                      </m:r>
                      <m:r>
                        <a:rPr lang="en-GB" sz="2400" b="0" i="1" smtClean="0">
                          <a:latin typeface="Cambria Math"/>
                        </a:rPr>
                        <m:t>𝐸</m:t>
                      </m:r>
                      <m:r>
                        <a:rPr lang="en-GB" sz="24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2400" b="0" i="0" smtClean="0">
                                      <a:latin typeface="Cambria Math"/>
                                    </a:rPr>
                                    <m:t>l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GB" sz="2400" b="0" i="1" smtClean="0">
                          <a:latin typeface="Cambria Math"/>
                        </a:rPr>
                        <m:t>𝐸</m:t>
                      </m:r>
                      <m:r>
                        <a:rPr lang="en-GB" sz="24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/>
                            </a:rPr>
                            <m:t>l</m:t>
                          </m:r>
                        </m:sub>
                      </m:sSub>
                      <m:r>
                        <a:rPr lang="en-GB" sz="2400" b="0" i="1" smtClean="0">
                          <a:latin typeface="Cambria Math"/>
                        </a:rPr>
                        <m:t>)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2400" b="0" i="0" smtClean="0">
                                      <a:latin typeface="Cambria Math"/>
                                    </a:rPr>
                                    <m:t>r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GB" sz="2400" i="1"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GB" sz="2400" i="1">
                          <a:latin typeface="Cambria Math"/>
                        </a:rPr>
                        <m:t>𝐸</m:t>
                      </m:r>
                      <m:r>
                        <a:rPr lang="en-GB" sz="240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latin typeface="Cambria Math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/>
                            </a:rPr>
                            <m:t>r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6" y="5872540"/>
                <a:ext cx="4700998" cy="8688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4" grpId="0"/>
      <p:bldP spid="69" grpId="0"/>
      <p:bldP spid="39" grpId="0"/>
      <p:bldP spid="79" grpId="0" animBg="1"/>
      <p:bldP spid="153" grpId="0"/>
      <p:bldP spid="157" grpId="0"/>
      <p:bldP spid="158" grpId="0"/>
      <p:bldP spid="163" grpId="0" animBg="1"/>
      <p:bldP spid="164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585" b="100000" l="32995" r="80711">
                        <a14:backgroundMark x1="48731" y1="67317" x2="48731" y2="6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79" y="3743716"/>
            <a:ext cx="2626994" cy="2733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94" b="97449" l="7614" r="908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8378"/>
            <a:ext cx="2626995" cy="261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861" b="100000" l="42188" r="66927">
                        <a14:foregroundMark x1="47396" y1="84028" x2="44792" y2="99653"/>
                        <a14:foregroundMark x1="53385" y1="92361" x2="53125" y2="99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36912"/>
            <a:ext cx="5120640" cy="384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 preferRelativeResize="0"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347" b="90278" l="27865" r="72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882" y="740648"/>
            <a:ext cx="5120640" cy="384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6801639" y="4191471"/>
            <a:ext cx="113685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01639" y="4191471"/>
            <a:ext cx="115608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2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01639" y="4191471"/>
            <a:ext cx="113845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3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01639" y="4191471"/>
            <a:ext cx="115768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4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01639" y="4191471"/>
            <a:ext cx="114646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5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01639" y="4191471"/>
            <a:ext cx="116089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6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01639" y="4191471"/>
            <a:ext cx="113043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7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01639" y="4191471"/>
            <a:ext cx="115768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8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01639" y="4191471"/>
            <a:ext cx="116089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9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801639" y="4191471"/>
            <a:ext cx="129554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10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801639" y="4191471"/>
            <a:ext cx="127470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11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801639" y="4191471"/>
            <a:ext cx="129394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12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801639" y="4191471"/>
            <a:ext cx="126880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13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801639" y="4191471"/>
            <a:ext cx="129554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14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01639" y="4191471"/>
            <a:ext cx="128432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801639" y="4191471"/>
            <a:ext cx="129875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16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801639" y="4191471"/>
            <a:ext cx="126226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17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801639" y="4191471"/>
            <a:ext cx="129554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18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252728"/>
          </a:xfrm>
        </p:spPr>
        <p:txBody>
          <a:bodyPr/>
          <a:lstStyle/>
          <a:p>
            <a:r>
              <a:rPr lang="en-GB" dirty="0" smtClean="0"/>
              <a:t>Depth of trees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808228" y="1256813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input depth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96562" y="1256813"/>
            <a:ext cx="2510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ground truth parts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41566" y="1256813"/>
            <a:ext cx="2645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inferred parts (soft)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30" name="Picture 6" descr="C:\Users\jamiesho.EUROPE\Desktop\JOB TALK\MSRC Interview Talk - June 2009\PartsVsDepth\im-0-2-2.png"/>
          <p:cNvPicPr preferRelativeResize="0"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31" name="Picture 7" descr="C:\Users\jamiesho.EUROPE\Desktop\JOB TALK\MSRC Interview Talk - June 2009\PartsVsDepth\im-0-2-3.png"/>
          <p:cNvPicPr preferRelativeResize="0"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32" name="Picture 8" descr="C:\Users\jamiesho.EUROPE\Desktop\JOB TALK\MSRC Interview Talk - June 2009\PartsVsDepth\im-0-2-4.png"/>
          <p:cNvPicPr preferRelativeResize="0"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33" name="Picture 9" descr="C:\Users\jamiesho.EUROPE\Desktop\JOB TALK\MSRC Interview Talk - June 2009\PartsVsDepth\im-0-2-5.png"/>
          <p:cNvPicPr preferRelativeResize="0"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foregroundMark x1="47500" y1="54167" x2="47500" y2="650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34" name="Picture 10" descr="C:\Users\jamiesho.EUROPE\Desktop\JOB TALK\MSRC Interview Talk - June 2009\PartsVsDepth\im-0-2-6.png"/>
          <p:cNvPicPr preferRelativeResize="0"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35" name="Picture 11" descr="C:\Users\jamiesho.EUROPE\Desktop\JOB TALK\MSRC Interview Talk - June 2009\PartsVsDepth\im-0-2-7.png"/>
          <p:cNvPicPr preferRelativeResize="0"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55000" y1="84167" x2="53750" y2="58333"/>
                        <a14:foregroundMark x1="51250" y1="33333" x2="54375" y2="416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36" name="Picture 12" descr="C:\Users\jamiesho.EUROPE\Desktop\JOB TALK\MSRC Interview Talk - June 2009\PartsVsDepth\im-0-2-8.png"/>
          <p:cNvPicPr preferRelativeResize="0"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37" name="Picture 13" descr="C:\Users\jamiesho.EUROPE\Desktop\JOB TALK\MSRC Interview Talk - June 2009\PartsVsDepth\im-0-2-9.png"/>
          <p:cNvPicPr preferRelativeResize="0"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38" name="Picture 14" descr="C:\Users\jamiesho.EUROPE\Desktop\JOB TALK\MSRC Interview Talk - June 2009\PartsVsDepth\im-0-2-10.png"/>
          <p:cNvPicPr preferRelativeResize="0"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10000" r="90000">
                        <a14:foregroundMark x1="32500" y1="44167" x2="46250" y2="43333"/>
                        <a14:foregroundMark x1="67500" y1="45833" x2="70000" y2="43333"/>
                        <a14:foregroundMark x1="30000" y1="45000" x2="33125" y2="441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39" name="Picture 15" descr="C:\Users\jamiesho.EUROPE\Desktop\JOB TALK\MSRC Interview Talk - June 2009\PartsVsDepth\im-0-2-11.png"/>
          <p:cNvPicPr preferRelativeResize="0"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40" name="Picture 16" descr="C:\Users\jamiesho.EUROPE\Desktop\JOB TALK\MSRC Interview Talk - June 2009\PartsVsDepth\im-0-2-12.png"/>
          <p:cNvPicPr preferRelativeResize="0">
            <a:picLocks noChangeAspect="1" noChangeArrowheads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41" name="Picture 17" descr="C:\Users\jamiesho.EUROPE\Desktop\JOB TALK\MSRC Interview Talk - June 2009\PartsVsDepth\im-0-2-13.png"/>
          <p:cNvPicPr preferRelativeResize="0"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42" name="Picture 18" descr="C:\Users\jamiesho.EUROPE\Desktop\JOB TALK\MSRC Interview Talk - June 2009\PartsVsDepth\im-0-2-14.png"/>
          <p:cNvPicPr preferRelativeResize="0">
            <a:picLocks noChangeAspect="1" noChangeArrowheads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43" name="Picture 19" descr="C:\Users\jamiesho.EUROPE\Desktop\JOB TALK\MSRC Interview Talk - June 2009\PartsVsDepth\im-0-2-15.png"/>
          <p:cNvPicPr preferRelativeResize="0"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44" name="Picture 20" descr="C:\Users\jamiesho.EUROPE\Desktop\JOB TALK\MSRC Interview Talk - June 2009\PartsVsDepth\im-0-2-16.png"/>
          <p:cNvPicPr preferRelativeResize="0"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45" name="Picture 21" descr="C:\Users\jamiesho.EUROPE\Desktop\JOB TALK\MSRC Interview Talk - June 2009\PartsVsDepth\im-0-2-17.png"/>
          <p:cNvPicPr preferRelativeResize="0">
            <a:picLocks noChangeAspect="1" noChangeArrowheads="1"/>
          </p:cNvPicPr>
          <p:nvPr/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1028" name="Picture 4" descr="C:\Users\jamiesho.EUROPE\Desktop\JOB TALK\MSRC Interview Talk - June 2009\PartsVsDepth\im-0-2-18.png"/>
          <p:cNvPicPr preferRelativeResize="0"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2346" y="672203"/>
            <a:ext cx="5120640" cy="3840480"/>
          </a:xfrm>
          <a:prstGeom prst="rect">
            <a:avLst/>
          </a:prstGeom>
          <a:noFill/>
        </p:spPr>
      </p:pic>
      <p:pic>
        <p:nvPicPr>
          <p:cNvPr id="8" name="Picture 6" descr="C:\Users\jamiesho.EUROPE\Desktop\JOB TALK\MSRC Interview Talk - June 2009\PartsVsDepth\im-1-2-2.png"/>
          <p:cNvPicPr preferRelativeResize="0">
            <a:picLocks noChangeAspect="1" noChangeArrowheads="1"/>
          </p:cNvPicPr>
          <p:nvPr/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9" name="Picture 7" descr="C:\Users\jamiesho.EUROPE\Desktop\JOB TALK\MSRC Interview Talk - June 2009\PartsVsDepth\im-1-2-3.png"/>
          <p:cNvPicPr preferRelativeResize="0">
            <a:picLocks noChangeAspect="1" noChangeArrowheads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0" name="Picture 8" descr="C:\Users\jamiesho.EUROPE\Desktop\JOB TALK\MSRC Interview Talk - June 2009\PartsVsDepth\im-1-2-4.png"/>
          <p:cNvPicPr preferRelativeResize="0">
            <a:picLocks noChangeAspect="1" noChangeArrowheads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10000" b="100000" l="10000" r="90000">
                        <a14:foregroundMark x1="52500" y1="67500" x2="58750" y2="675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1" name="Picture 9" descr="C:\Users\jamiesho.EUROPE\Desktop\JOB TALK\MSRC Interview Talk - June 2009\PartsVsDepth\im-1-2-5.png"/>
          <p:cNvPicPr preferRelativeResize="0">
            <a:picLocks noChangeAspect="1" noChangeArrowheads="1"/>
          </p:cNvPicPr>
          <p:nvPr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ackgroundRemoval t="10000" b="100000" l="10000" r="90000">
                        <a14:foregroundMark x1="45625" y1="79167" x2="46250" y2="95833"/>
                        <a14:foregroundMark x1="53750" y1="84167" x2="53750" y2="9333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2" name="Picture 10" descr="C:\Users\jamiesho.EUROPE\Desktop\JOB TALK\MSRC Interview Talk - June 2009\PartsVsDepth\im-1-2-6.png"/>
          <p:cNvPicPr preferRelativeResize="0">
            <a:picLocks noChangeAspect="1" noChangeArrowheads="1"/>
          </p:cNvPicPr>
          <p:nvPr/>
        </p:nvPicPr>
        <p:blipFill>
          <a:blip r:embed="rId53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ackgroundRemoval t="10000" b="100000" l="10000" r="90000">
                        <a14:foregroundMark x1="53125" y1="70000" x2="58125" y2="666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3" name="Picture 11" descr="C:\Users\jamiesho.EUROPE\Desktop\JOB TALK\MSRC Interview Talk - June 2009\PartsVsDepth\im-1-2-7.png"/>
          <p:cNvPicPr preferRelativeResize="0">
            <a:picLocks noChangeAspect="1" noChangeArrowheads="1"/>
          </p:cNvPicPr>
          <p:nvPr/>
        </p:nvPicPr>
        <p:blipFill>
          <a:blip r:embed="rId55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4" name="Picture 12" descr="C:\Users\jamiesho.EUROPE\Desktop\JOB TALK\MSRC Interview Talk - June 2009\PartsVsDepth\im-1-2-8.png"/>
          <p:cNvPicPr preferRelativeResize="0">
            <a:picLocks noChangeAspect="1" noChangeArrowheads="1"/>
          </p:cNvPicPr>
          <p:nvPr/>
        </p:nvPicPr>
        <p:blipFill>
          <a:blip r:embed="rId57">
            <a:extLst>
              <a:ext uri="{BEBA8EAE-BF5A-486C-A8C5-ECC9F3942E4B}">
                <a14:imgProps xmlns:a14="http://schemas.microsoft.com/office/drawing/2010/main">
                  <a14:imgLayer r:embed="rId58">
                    <a14:imgEffect>
                      <a14:backgroundRemoval t="10000" b="100000" l="10000" r="90000">
                        <a14:foregroundMark x1="52500" y1="73333" x2="58750" y2="650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5" name="Picture 13" descr="C:\Users\jamiesho.EUROPE\Desktop\JOB TALK\MSRC Interview Talk - June 2009\PartsVsDepth\im-1-2-9.png"/>
          <p:cNvPicPr preferRelativeResize="0">
            <a:picLocks noChangeAspect="1" noChangeArrowheads="1"/>
          </p:cNvPicPr>
          <p:nvPr/>
        </p:nvPicPr>
        <p:blipFill>
          <a:blip r:embed="rId59">
            <a:extLst>
              <a:ext uri="{BEBA8EAE-BF5A-486C-A8C5-ECC9F3942E4B}">
                <a14:imgProps xmlns:a14="http://schemas.microsoft.com/office/drawing/2010/main">
                  <a14:imgLayer r:embed="rId60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6" name="Picture 14" descr="C:\Users\jamiesho.EUROPE\Desktop\JOB TALK\MSRC Interview Talk - June 2009\PartsVsDepth\im-1-2-10.png"/>
          <p:cNvPicPr preferRelativeResize="0">
            <a:picLocks noChangeAspect="1" noChangeArrowheads="1"/>
          </p:cNvPicPr>
          <p:nvPr/>
        </p:nvPicPr>
        <p:blipFill>
          <a:blip r:embed="rId61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7" name="Picture 15" descr="C:\Users\jamiesho.EUROPE\Desktop\JOB TALK\MSRC Interview Talk - June 2009\PartsVsDepth\im-1-2-11.png"/>
          <p:cNvPicPr preferRelativeResize="0">
            <a:picLocks noChangeAspect="1" noChangeArrowheads="1"/>
          </p:cNvPicPr>
          <p:nvPr/>
        </p:nvPicPr>
        <p:blipFill>
          <a:blip r:embed="rId63">
            <a:extLst>
              <a:ext uri="{BEBA8EAE-BF5A-486C-A8C5-ECC9F3942E4B}">
                <a14:imgProps xmlns:a14="http://schemas.microsoft.com/office/drawing/2010/main">
                  <a14:imgLayer r:embed="rId64">
                    <a14:imgEffect>
                      <a14:backgroundRemoval t="10000" b="100000" l="10000" r="90000">
                        <a14:foregroundMark x1="48750" y1="67500" x2="59375" y2="6583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8" name="Picture 16" descr="C:\Users\jamiesho.EUROPE\Desktop\JOB TALK\MSRC Interview Talk - June 2009\PartsVsDepth\im-1-2-12.png"/>
          <p:cNvPicPr preferRelativeResize="0">
            <a:picLocks noChangeAspect="1" noChangeArrowheads="1"/>
          </p:cNvPicPr>
          <p:nvPr/>
        </p:nvPicPr>
        <p:blipFill>
          <a:blip r:embed="rId65">
            <a:extLst>
              <a:ext uri="{BEBA8EAE-BF5A-486C-A8C5-ECC9F3942E4B}">
                <a14:imgProps xmlns:a14="http://schemas.microsoft.com/office/drawing/2010/main">
                  <a14:imgLayer r:embed="rId66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19" name="Picture 17" descr="C:\Users\jamiesho.EUROPE\Desktop\JOB TALK\MSRC Interview Talk - June 2009\PartsVsDepth\im-1-2-13.png"/>
          <p:cNvPicPr preferRelativeResize="0">
            <a:picLocks noChangeAspect="1" noChangeArrowheads="1"/>
          </p:cNvPicPr>
          <p:nvPr/>
        </p:nvPicPr>
        <p:blipFill>
          <a:blip r:embed="rId67">
            <a:extLst>
              <a:ext uri="{BEBA8EAE-BF5A-486C-A8C5-ECC9F3942E4B}">
                <a14:imgProps xmlns:a14="http://schemas.microsoft.com/office/drawing/2010/main">
                  <a14:imgLayer r:embed="rId68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20" name="Picture 18" descr="C:\Users\jamiesho.EUROPE\Desktop\JOB TALK\MSRC Interview Talk - June 2009\PartsVsDepth\im-1-2-14.png"/>
          <p:cNvPicPr preferRelativeResize="0">
            <a:picLocks noChangeAspect="1" noChangeArrowheads="1"/>
          </p:cNvPicPr>
          <p:nvPr/>
        </p:nvPicPr>
        <p:blipFill>
          <a:blip r:embed="rId69">
            <a:extLst>
              <a:ext uri="{BEBA8EAE-BF5A-486C-A8C5-ECC9F3942E4B}">
                <a14:imgProps xmlns:a14="http://schemas.microsoft.com/office/drawing/2010/main">
                  <a14:imgLayer r:embed="rId70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23" name="Picture 21" descr="C:\Users\jamiesho.EUROPE\Desktop\JOB TALK\MSRC Interview Talk - June 2009\PartsVsDepth\im-1-2-17.png"/>
          <p:cNvPicPr preferRelativeResize="0">
            <a:picLocks noChangeAspect="1" noChangeArrowheads="1"/>
          </p:cNvPicPr>
          <p:nvPr/>
        </p:nvPicPr>
        <p:blipFill>
          <a:blip r:embed="rId71">
            <a:extLst>
              <a:ext uri="{BEBA8EAE-BF5A-486C-A8C5-ECC9F3942E4B}">
                <a14:imgProps xmlns:a14="http://schemas.microsoft.com/office/drawing/2010/main">
                  <a14:imgLayer r:embed="rId72">
                    <a14:imgEffect>
                      <a14:backgroundRemoval t="10000" b="100000" l="10000" r="90000">
                        <a14:foregroundMark x1="54375" y1="64167" x2="56875" y2="7083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21" name="Picture 19" descr="C:\Users\jamiesho.EUROPE\Desktop\JOB TALK\MSRC Interview Talk - June 2009\PartsVsDepth\im-1-2-15.png"/>
          <p:cNvPicPr preferRelativeResize="0">
            <a:picLocks noChangeAspect="1" noChangeArrowheads="1"/>
          </p:cNvPicPr>
          <p:nvPr/>
        </p:nvPicPr>
        <p:blipFill>
          <a:blip r:embed="rId73">
            <a:extLst>
              <a:ext uri="{BEBA8EAE-BF5A-486C-A8C5-ECC9F3942E4B}">
                <a14:imgProps xmlns:a14="http://schemas.microsoft.com/office/drawing/2010/main">
                  <a14:imgLayer r:embed="rId74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22" name="Picture 20" descr="C:\Users\jamiesho.EUROPE\Desktop\JOB TALK\MSRC Interview Talk - June 2009\PartsVsDepth\im-1-2-16.png"/>
          <p:cNvPicPr preferRelativeResize="0">
            <a:picLocks noChangeAspect="1" noChangeArrowheads="1"/>
          </p:cNvPicPr>
          <p:nvPr/>
        </p:nvPicPr>
        <p:blipFill>
          <a:blip r:embed="rId75">
            <a:extLst>
              <a:ext uri="{BEBA8EAE-BF5A-486C-A8C5-ECC9F3942E4B}">
                <a14:imgProps xmlns:a14="http://schemas.microsoft.com/office/drawing/2010/main">
                  <a14:imgLayer r:embed="rId76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  <p:pic>
        <p:nvPicPr>
          <p:cNvPr id="84" name="Picture 19" descr="C:\Users\jamiesho.EUROPE\Desktop\JOB TALK\MSRC Interview Talk - June 2009\PartsVsDepth\im-1-2-15.png"/>
          <p:cNvPicPr preferRelativeResize="0">
            <a:picLocks noChangeAspect="1" noChangeArrowheads="1"/>
          </p:cNvPicPr>
          <p:nvPr/>
        </p:nvPicPr>
        <p:blipFill>
          <a:blip r:embed="rId73">
            <a:extLst>
              <a:ext uri="{BEBA8EAE-BF5A-486C-A8C5-ECC9F3942E4B}">
                <a14:imgProps xmlns:a14="http://schemas.microsoft.com/office/drawing/2010/main">
                  <a14:imgLayer r:embed="rId74">
                    <a14:imgEffect>
                      <a14:backgroundRemoval t="10000" b="10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5120640" cy="384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934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40"/>
            <a:ext cx="8229600" cy="1252728"/>
          </a:xfrm>
        </p:spPr>
        <p:txBody>
          <a:bodyPr/>
          <a:lstStyle/>
          <a:p>
            <a:r>
              <a:rPr lang="en-GB" dirty="0" smtClean="0"/>
              <a:t>Depth of trees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9821396"/>
              </p:ext>
            </p:extLst>
          </p:nvPr>
        </p:nvGraphicFramePr>
        <p:xfrm>
          <a:off x="251520" y="1556792"/>
          <a:ext cx="4320480" cy="4901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9970963"/>
              </p:ext>
            </p:extLst>
          </p:nvPr>
        </p:nvGraphicFramePr>
        <p:xfrm>
          <a:off x="4499992" y="1484784"/>
          <a:ext cx="449999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80244" y="1830016"/>
            <a:ext cx="2675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synthetic test data</a:t>
            </a:r>
            <a:endParaRPr lang="en-GB" sz="2400" b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37709" y="1830016"/>
            <a:ext cx="1939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real test data</a:t>
            </a:r>
            <a:endParaRPr lang="en-GB" sz="2400" b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868144" y="512289"/>
            <a:ext cx="3029601" cy="792863"/>
            <a:chOff x="5868144" y="512289"/>
            <a:chExt cx="3029601" cy="792863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25167" r="46294" b="63833"/>
            <a:stretch/>
          </p:blipFill>
          <p:spPr bwMode="auto">
            <a:xfrm>
              <a:off x="5868144" y="512289"/>
              <a:ext cx="413594" cy="792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96" t="25167" r="23574" b="63833"/>
            <a:stretch/>
          </p:blipFill>
          <p:spPr bwMode="auto">
            <a:xfrm>
              <a:off x="6372200" y="512289"/>
              <a:ext cx="2525545" cy="792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5884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61545"/>
            <a:ext cx="8229600" cy="2203759"/>
          </a:xfrm>
        </p:spPr>
        <p:txBody>
          <a:bodyPr>
            <a:normAutofit/>
          </a:bodyPr>
          <a:lstStyle/>
          <a:p>
            <a:r>
              <a:rPr lang="en-GB" dirty="0" smtClean="0"/>
              <a:t>Trained on different random subset of images</a:t>
            </a:r>
          </a:p>
          <a:p>
            <a:pPr lvl="1"/>
            <a:r>
              <a:rPr lang="en-GB" dirty="0" smtClean="0"/>
              <a:t>“bagging” helps avoid over-fitting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Average tree posteriors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229600" cy="1252728"/>
          </a:xfrm>
        </p:spPr>
        <p:txBody>
          <a:bodyPr>
            <a:normAutofit/>
          </a:bodyPr>
          <a:lstStyle/>
          <a:p>
            <a:r>
              <a:rPr lang="en-GB" dirty="0"/>
              <a:t>Decision </a:t>
            </a:r>
            <a:r>
              <a:rPr lang="en-GB" dirty="0" smtClean="0"/>
              <a:t>forest classifier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762027" y="260648"/>
            <a:ext cx="22024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2000" dirty="0" smtClean="0"/>
              <a:t>[</a:t>
            </a:r>
            <a:r>
              <a:rPr lang="en-GB" sz="2000" dirty="0" err="1" smtClean="0"/>
              <a:t>Amit</a:t>
            </a:r>
            <a:r>
              <a:rPr lang="en-GB" sz="2000" dirty="0" smtClean="0"/>
              <a:t> &amp; </a:t>
            </a:r>
            <a:r>
              <a:rPr lang="en-GB" sz="2000" dirty="0" err="1" smtClean="0"/>
              <a:t>Geman</a:t>
            </a:r>
            <a:r>
              <a:rPr lang="en-GB" sz="2000" dirty="0" smtClean="0"/>
              <a:t> 97]</a:t>
            </a:r>
          </a:p>
          <a:p>
            <a:pPr algn="r"/>
            <a:r>
              <a:rPr lang="en-GB" sz="2000" dirty="0" smtClean="0"/>
              <a:t>[</a:t>
            </a:r>
            <a:r>
              <a:rPr lang="en-GB" sz="2000" dirty="0" err="1" smtClean="0"/>
              <a:t>Breiman</a:t>
            </a:r>
            <a:r>
              <a:rPr lang="en-GB" sz="2000" dirty="0" smtClean="0"/>
              <a:t> 01]</a:t>
            </a:r>
            <a:br>
              <a:rPr lang="en-GB" sz="2000" dirty="0" smtClean="0"/>
            </a:br>
            <a:r>
              <a:rPr lang="en-GB" sz="2000" dirty="0" smtClean="0"/>
              <a:t>[</a:t>
            </a:r>
            <a:r>
              <a:rPr lang="en-GB" sz="2000" dirty="0" err="1" smtClean="0"/>
              <a:t>Geurts</a:t>
            </a:r>
            <a:r>
              <a:rPr lang="en-GB" sz="2000" dirty="0" smtClean="0"/>
              <a:t> </a:t>
            </a:r>
            <a:r>
              <a:rPr lang="en-GB" sz="2000" i="1" dirty="0" smtClean="0"/>
              <a:t>et al.</a:t>
            </a:r>
            <a:r>
              <a:rPr lang="en-GB" sz="2000" dirty="0" smtClean="0"/>
              <a:t> 06]</a:t>
            </a:r>
          </a:p>
        </p:txBody>
      </p:sp>
      <p:cxnSp>
        <p:nvCxnSpPr>
          <p:cNvPr id="5" name="Straight Connector 4"/>
          <p:cNvCxnSpPr>
            <a:stCxn id="19" idx="3"/>
            <a:endCxn id="20" idx="0"/>
          </p:cNvCxnSpPr>
          <p:nvPr/>
        </p:nvCxnSpPr>
        <p:spPr>
          <a:xfrm rot="5400000">
            <a:off x="1848560" y="1710070"/>
            <a:ext cx="205177" cy="668174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6" name="Straight Connector 5"/>
          <p:cNvCxnSpPr>
            <a:stCxn id="19" idx="5"/>
            <a:endCxn id="21" idx="0"/>
          </p:cNvCxnSpPr>
          <p:nvPr/>
        </p:nvCxnSpPr>
        <p:spPr>
          <a:xfrm rot="16200000" flipH="1">
            <a:off x="2505343" y="1807710"/>
            <a:ext cx="205177" cy="472894"/>
          </a:xfrm>
          <a:prstGeom prst="line">
            <a:avLst/>
          </a:prstGeom>
          <a:noFill/>
          <a:ln w="28575" cap="flat" cmpd="sng" algn="ctr">
            <a:solidFill>
              <a:srgbClr val="FF9900"/>
            </a:solidFill>
            <a:prstDash val="solid"/>
            <a:headEnd type="none" w="med" len="med"/>
            <a:tailEnd type="arrow" w="med" len="med"/>
          </a:ln>
          <a:effectLst/>
        </p:spPr>
      </p:cxnSp>
      <p:cxnSp>
        <p:nvCxnSpPr>
          <p:cNvPr id="7" name="Straight Connector 6"/>
          <p:cNvCxnSpPr>
            <a:stCxn id="20" idx="3"/>
            <a:endCxn id="25" idx="0"/>
          </p:cNvCxnSpPr>
          <p:nvPr/>
        </p:nvCxnSpPr>
        <p:spPr>
          <a:xfrm rot="5400000">
            <a:off x="1330382" y="2257131"/>
            <a:ext cx="249829" cy="237282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8" name="Straight Connector 7"/>
          <p:cNvCxnSpPr>
            <a:stCxn id="20" idx="5"/>
            <a:endCxn id="30" idx="0"/>
          </p:cNvCxnSpPr>
          <p:nvPr/>
        </p:nvCxnSpPr>
        <p:spPr>
          <a:xfrm rot="16200000" flipH="1">
            <a:off x="1656126" y="2254917"/>
            <a:ext cx="249829" cy="241708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9" name="Straight Connector 8"/>
          <p:cNvCxnSpPr>
            <a:stCxn id="21" idx="3"/>
            <a:endCxn id="22" idx="0"/>
          </p:cNvCxnSpPr>
          <p:nvPr/>
        </p:nvCxnSpPr>
        <p:spPr>
          <a:xfrm rot="5400000">
            <a:off x="2486699" y="2186130"/>
            <a:ext cx="249829" cy="379283"/>
          </a:xfrm>
          <a:prstGeom prst="line">
            <a:avLst/>
          </a:prstGeom>
          <a:noFill/>
          <a:ln w="28575" cap="flat" cmpd="sng" algn="ctr">
            <a:solidFill>
              <a:srgbClr val="FF9900"/>
            </a:solidFill>
            <a:prstDash val="solid"/>
            <a:headEnd type="none" w="med" len="med"/>
            <a:tailEnd type="arrow" w="med" len="med"/>
          </a:ln>
          <a:effectLst/>
        </p:spPr>
      </p:cxnSp>
      <p:cxnSp>
        <p:nvCxnSpPr>
          <p:cNvPr id="10" name="Straight Connector 9"/>
          <p:cNvCxnSpPr>
            <a:stCxn id="21" idx="5"/>
            <a:endCxn id="23" idx="0"/>
          </p:cNvCxnSpPr>
          <p:nvPr/>
        </p:nvCxnSpPr>
        <p:spPr>
          <a:xfrm rot="16200000" flipH="1">
            <a:off x="2933138" y="2205223"/>
            <a:ext cx="249829" cy="341096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1" name="Straight Connector 10"/>
          <p:cNvCxnSpPr>
            <a:stCxn id="23" idx="5"/>
            <a:endCxn id="27" idx="0"/>
          </p:cNvCxnSpPr>
          <p:nvPr/>
        </p:nvCxnSpPr>
        <p:spPr>
          <a:xfrm rot="16200000" flipH="1">
            <a:off x="3231011" y="2645512"/>
            <a:ext cx="282499" cy="201071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2" name="Straight Connector 11"/>
          <p:cNvCxnSpPr>
            <a:stCxn id="22" idx="5"/>
            <a:endCxn id="29" idx="0"/>
          </p:cNvCxnSpPr>
          <p:nvPr/>
        </p:nvCxnSpPr>
        <p:spPr>
          <a:xfrm rot="16200000" flipH="1">
            <a:off x="2424381" y="2645513"/>
            <a:ext cx="282499" cy="201070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3" name="Straight Connector 12"/>
          <p:cNvCxnSpPr>
            <a:stCxn id="25" idx="5"/>
            <a:endCxn id="26" idx="0"/>
          </p:cNvCxnSpPr>
          <p:nvPr/>
        </p:nvCxnSpPr>
        <p:spPr>
          <a:xfrm rot="16200000" flipH="1">
            <a:off x="1339065" y="2645512"/>
            <a:ext cx="282499" cy="201071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4" name="Straight Connector 13"/>
          <p:cNvCxnSpPr>
            <a:stCxn id="25" idx="3"/>
            <a:endCxn id="31" idx="0"/>
          </p:cNvCxnSpPr>
          <p:nvPr/>
        </p:nvCxnSpPr>
        <p:spPr>
          <a:xfrm rot="5400000">
            <a:off x="1051746" y="2645513"/>
            <a:ext cx="282499" cy="201071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5" name="Straight Connector 14"/>
          <p:cNvCxnSpPr>
            <a:stCxn id="22" idx="3"/>
            <a:endCxn id="24" idx="0"/>
          </p:cNvCxnSpPr>
          <p:nvPr/>
        </p:nvCxnSpPr>
        <p:spPr>
          <a:xfrm rot="5400000">
            <a:off x="2137062" y="2645513"/>
            <a:ext cx="282499" cy="201071"/>
          </a:xfrm>
          <a:prstGeom prst="line">
            <a:avLst/>
          </a:prstGeom>
          <a:noFill/>
          <a:ln w="28575" cap="flat" cmpd="sng" algn="ctr">
            <a:solidFill>
              <a:srgbClr val="FF9900"/>
            </a:solidFill>
            <a:prstDash val="solid"/>
            <a:headEnd type="none" w="med" len="med"/>
            <a:tailEnd type="arrow" w="med" len="med"/>
          </a:ln>
          <a:effectLst/>
        </p:spPr>
      </p:cxnSp>
      <p:cxnSp>
        <p:nvCxnSpPr>
          <p:cNvPr id="16" name="Straight Connector 15"/>
          <p:cNvCxnSpPr>
            <a:stCxn id="23" idx="3"/>
            <a:endCxn id="28" idx="0"/>
          </p:cNvCxnSpPr>
          <p:nvPr/>
        </p:nvCxnSpPr>
        <p:spPr>
          <a:xfrm rot="5400000">
            <a:off x="2943691" y="2645513"/>
            <a:ext cx="282499" cy="201070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7" name="Straight Connector 16"/>
          <p:cNvCxnSpPr>
            <a:stCxn id="24" idx="3"/>
            <a:endCxn id="32" idx="0"/>
          </p:cNvCxnSpPr>
          <p:nvPr/>
        </p:nvCxnSpPr>
        <p:spPr>
          <a:xfrm rot="5400000">
            <a:off x="1915685" y="3132265"/>
            <a:ext cx="359822" cy="78112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8" name="Straight Connector 17"/>
          <p:cNvCxnSpPr>
            <a:stCxn id="24" idx="5"/>
            <a:endCxn id="33" idx="0"/>
          </p:cNvCxnSpPr>
          <p:nvPr/>
        </p:nvCxnSpPr>
        <p:spPr>
          <a:xfrm rot="16200000" flipH="1">
            <a:off x="2080783" y="3131526"/>
            <a:ext cx="359822" cy="79587"/>
          </a:xfrm>
          <a:prstGeom prst="line">
            <a:avLst/>
          </a:prstGeom>
          <a:noFill/>
          <a:ln w="28575" cap="flat" cmpd="sng" algn="ctr">
            <a:solidFill>
              <a:srgbClr val="FF9900"/>
            </a:solidFill>
            <a:prstDash val="solid"/>
            <a:headEnd type="none" w="med" len="med"/>
            <a:tailEnd type="arrow" w="med" len="med"/>
          </a:ln>
          <a:effectLst/>
        </p:spPr>
      </p:cxnSp>
      <p:sp>
        <p:nvSpPr>
          <p:cNvPr id="19" name="Oval 18"/>
          <p:cNvSpPr/>
          <p:nvPr/>
        </p:nvSpPr>
        <p:spPr>
          <a:xfrm>
            <a:off x="2267373" y="1837457"/>
            <a:ext cx="121974" cy="12197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556074" y="2146745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783392" y="2146745"/>
            <a:ext cx="121974" cy="12197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360984" y="2500686"/>
            <a:ext cx="121974" cy="12197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167614" y="2500686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2116788" y="2887298"/>
            <a:ext cx="121974" cy="12197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275667" y="2500686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1519862" y="2887298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411809" y="2887298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923419" y="2887298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605177" y="2887298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840907" y="2500686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1031472" y="2887298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1995552" y="3351232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2239500" y="3351232"/>
            <a:ext cx="121974" cy="12197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FF99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>
            <a:stCxn id="26" idx="3"/>
            <a:endCxn id="36" idx="0"/>
          </p:cNvCxnSpPr>
          <p:nvPr/>
        </p:nvCxnSpPr>
        <p:spPr>
          <a:xfrm rot="5400000">
            <a:off x="1318277" y="3131782"/>
            <a:ext cx="359822" cy="79076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5" name="Straight Connector 34"/>
          <p:cNvCxnSpPr>
            <a:stCxn id="26" idx="5"/>
            <a:endCxn id="37" idx="0"/>
          </p:cNvCxnSpPr>
          <p:nvPr/>
        </p:nvCxnSpPr>
        <p:spPr>
          <a:xfrm rot="16200000" flipH="1">
            <a:off x="1483376" y="3132009"/>
            <a:ext cx="359822" cy="78623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6" name="Oval 35"/>
          <p:cNvSpPr/>
          <p:nvPr/>
        </p:nvSpPr>
        <p:spPr>
          <a:xfrm>
            <a:off x="1397662" y="3351232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1641611" y="3351232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8" name="Straight Connector 37"/>
          <p:cNvCxnSpPr>
            <a:stCxn id="52" idx="3"/>
            <a:endCxn id="53" idx="0"/>
          </p:cNvCxnSpPr>
          <p:nvPr/>
        </p:nvCxnSpPr>
        <p:spPr>
          <a:xfrm rot="5400000">
            <a:off x="6071528" y="1739020"/>
            <a:ext cx="205177" cy="610274"/>
          </a:xfrm>
          <a:prstGeom prst="line">
            <a:avLst/>
          </a:prstGeom>
          <a:noFill/>
          <a:ln w="28575" cap="flat" cmpd="sng" algn="ctr">
            <a:solidFill>
              <a:srgbClr val="FF9900"/>
            </a:solidFill>
            <a:prstDash val="solid"/>
            <a:headEnd type="none" w="med" len="med"/>
            <a:tailEnd type="arrow" w="med" len="med"/>
          </a:ln>
          <a:effectLst/>
        </p:spPr>
      </p:cxnSp>
      <p:cxnSp>
        <p:nvCxnSpPr>
          <p:cNvPr id="39" name="Straight Connector 38"/>
          <p:cNvCxnSpPr>
            <a:stCxn id="52" idx="5"/>
            <a:endCxn id="54" idx="1"/>
          </p:cNvCxnSpPr>
          <p:nvPr/>
        </p:nvCxnSpPr>
        <p:spPr>
          <a:xfrm rot="16200000" flipH="1">
            <a:off x="6765981" y="1741090"/>
            <a:ext cx="223039" cy="623996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0" name="Straight Connector 39"/>
          <p:cNvCxnSpPr>
            <a:stCxn id="53" idx="3"/>
            <a:endCxn id="58" idx="0"/>
          </p:cNvCxnSpPr>
          <p:nvPr/>
        </p:nvCxnSpPr>
        <p:spPr>
          <a:xfrm rot="5400000">
            <a:off x="5535312" y="2210143"/>
            <a:ext cx="249829" cy="331258"/>
          </a:xfrm>
          <a:prstGeom prst="line">
            <a:avLst/>
          </a:prstGeom>
          <a:noFill/>
          <a:ln w="28575" cap="flat" cmpd="sng" algn="ctr">
            <a:solidFill>
              <a:srgbClr val="FF9900"/>
            </a:solidFill>
            <a:prstDash val="solid"/>
            <a:headEnd type="none" w="med" len="med"/>
            <a:tailEnd type="arrow" w="med" len="med"/>
          </a:ln>
          <a:effectLst/>
        </p:spPr>
      </p:cxnSp>
      <p:cxnSp>
        <p:nvCxnSpPr>
          <p:cNvPr id="41" name="Straight Connector 40"/>
          <p:cNvCxnSpPr>
            <a:stCxn id="53" idx="5"/>
            <a:endCxn id="78" idx="0"/>
          </p:cNvCxnSpPr>
          <p:nvPr/>
        </p:nvCxnSpPr>
        <p:spPr>
          <a:xfrm rot="16200000" flipH="1">
            <a:off x="5958933" y="2204028"/>
            <a:ext cx="249829" cy="343486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2" name="Straight Connector 41"/>
          <p:cNvCxnSpPr>
            <a:stCxn id="54" idx="3"/>
            <a:endCxn id="55" idx="0"/>
          </p:cNvCxnSpPr>
          <p:nvPr/>
        </p:nvCxnSpPr>
        <p:spPr>
          <a:xfrm rot="5400000">
            <a:off x="6884594" y="2195781"/>
            <a:ext cx="249829" cy="359982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3" name="Straight Connector 42"/>
          <p:cNvCxnSpPr>
            <a:stCxn id="54" idx="5"/>
            <a:endCxn id="56" idx="0"/>
          </p:cNvCxnSpPr>
          <p:nvPr/>
        </p:nvCxnSpPr>
        <p:spPr>
          <a:xfrm rot="16200000" flipH="1">
            <a:off x="7338663" y="2187943"/>
            <a:ext cx="249829" cy="375658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4" name="Straight Connector 43"/>
          <p:cNvCxnSpPr>
            <a:stCxn id="56" idx="5"/>
            <a:endCxn id="69" idx="0"/>
          </p:cNvCxnSpPr>
          <p:nvPr/>
        </p:nvCxnSpPr>
        <p:spPr>
          <a:xfrm rot="16200000" flipH="1">
            <a:off x="7653816" y="2645512"/>
            <a:ext cx="282499" cy="201071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5" name="Straight Connector 44"/>
          <p:cNvCxnSpPr>
            <a:stCxn id="55" idx="5"/>
            <a:endCxn id="61" idx="0"/>
          </p:cNvCxnSpPr>
          <p:nvPr/>
        </p:nvCxnSpPr>
        <p:spPr>
          <a:xfrm rot="16200000" flipH="1">
            <a:off x="6810093" y="2667346"/>
            <a:ext cx="282499" cy="157404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6" name="Straight Connector 45"/>
          <p:cNvCxnSpPr>
            <a:stCxn id="58" idx="5"/>
            <a:endCxn id="59" idx="0"/>
          </p:cNvCxnSpPr>
          <p:nvPr/>
        </p:nvCxnSpPr>
        <p:spPr>
          <a:xfrm rot="16200000" flipH="1">
            <a:off x="5497007" y="2645512"/>
            <a:ext cx="282499" cy="201071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7" name="Straight Connector 46"/>
          <p:cNvCxnSpPr>
            <a:stCxn id="58" idx="3"/>
            <a:endCxn id="62" idx="0"/>
          </p:cNvCxnSpPr>
          <p:nvPr/>
        </p:nvCxnSpPr>
        <p:spPr>
          <a:xfrm rot="5400000">
            <a:off x="5209688" y="2645513"/>
            <a:ext cx="282499" cy="201071"/>
          </a:xfrm>
          <a:prstGeom prst="line">
            <a:avLst/>
          </a:prstGeom>
          <a:noFill/>
          <a:ln w="28575" cap="flat" cmpd="sng" algn="ctr">
            <a:solidFill>
              <a:srgbClr val="FF9900"/>
            </a:solidFill>
            <a:prstDash val="solid"/>
            <a:headEnd type="none" w="med" len="med"/>
            <a:tailEnd type="arrow" w="med" len="med"/>
          </a:ln>
          <a:effectLst/>
        </p:spPr>
      </p:cxnSp>
      <p:cxnSp>
        <p:nvCxnSpPr>
          <p:cNvPr id="48" name="Straight Connector 47"/>
          <p:cNvCxnSpPr>
            <a:stCxn id="55" idx="3"/>
            <a:endCxn id="57" idx="0"/>
          </p:cNvCxnSpPr>
          <p:nvPr/>
        </p:nvCxnSpPr>
        <p:spPr>
          <a:xfrm rot="5400000">
            <a:off x="6580122" y="2681026"/>
            <a:ext cx="282499" cy="130042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9" name="Straight Connector 48"/>
          <p:cNvCxnSpPr>
            <a:stCxn id="56" idx="3"/>
            <a:endCxn id="60" idx="0"/>
          </p:cNvCxnSpPr>
          <p:nvPr/>
        </p:nvCxnSpPr>
        <p:spPr>
          <a:xfrm rot="5400000">
            <a:off x="7366497" y="2645513"/>
            <a:ext cx="282499" cy="201070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52" name="Oval 51"/>
          <p:cNvSpPr/>
          <p:nvPr/>
        </p:nvSpPr>
        <p:spPr>
          <a:xfrm>
            <a:off x="6461391" y="1837457"/>
            <a:ext cx="121974" cy="12197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807992" y="2146745"/>
            <a:ext cx="121974" cy="12197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7171636" y="2146745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6768530" y="2500686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7590418" y="2500686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6595362" y="2887297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5433609" y="2500686"/>
            <a:ext cx="121974" cy="12197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5677805" y="2887297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7346225" y="2887297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6969058" y="2887297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5189414" y="2887297"/>
            <a:ext cx="121974" cy="12197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FF99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7834614" y="2887297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0" name="Straight Connector 69"/>
          <p:cNvCxnSpPr>
            <a:stCxn id="78" idx="3"/>
            <a:endCxn id="75" idx="0"/>
          </p:cNvCxnSpPr>
          <p:nvPr/>
        </p:nvCxnSpPr>
        <p:spPr>
          <a:xfrm rot="5400000">
            <a:off x="5986386" y="2665572"/>
            <a:ext cx="286854" cy="165307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71" name="Straight Connector 70"/>
          <p:cNvCxnSpPr>
            <a:stCxn id="78" idx="5"/>
            <a:endCxn id="74" idx="0"/>
          </p:cNvCxnSpPr>
          <p:nvPr/>
        </p:nvCxnSpPr>
        <p:spPr>
          <a:xfrm rot="16200000" flipH="1">
            <a:off x="6223277" y="2680236"/>
            <a:ext cx="286854" cy="135977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72" name="Straight Connector 71"/>
          <p:cNvCxnSpPr>
            <a:stCxn id="75" idx="3"/>
            <a:endCxn id="76" idx="0"/>
          </p:cNvCxnSpPr>
          <p:nvPr/>
        </p:nvCxnSpPr>
        <p:spPr>
          <a:xfrm rot="16200000" flipH="1">
            <a:off x="5949377" y="3136670"/>
            <a:ext cx="359822" cy="78007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73" name="Straight Connector 72"/>
          <p:cNvCxnSpPr>
            <a:stCxn id="75" idx="5"/>
            <a:endCxn id="77" idx="0"/>
          </p:cNvCxnSpPr>
          <p:nvPr/>
        </p:nvCxnSpPr>
        <p:spPr>
          <a:xfrm rot="5400000">
            <a:off x="5784279" y="3135829"/>
            <a:ext cx="359822" cy="79692"/>
          </a:xfrm>
          <a:prstGeom prst="line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74" name="Oval 73"/>
          <p:cNvSpPr/>
          <p:nvPr/>
        </p:nvSpPr>
        <p:spPr>
          <a:xfrm flipH="1">
            <a:off x="6373705" y="2891652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sng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val 74"/>
          <p:cNvSpPr/>
          <p:nvPr/>
        </p:nvSpPr>
        <p:spPr>
          <a:xfrm flipH="1">
            <a:off x="5986172" y="2891652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sng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val 75"/>
          <p:cNvSpPr/>
          <p:nvPr/>
        </p:nvSpPr>
        <p:spPr>
          <a:xfrm flipH="1">
            <a:off x="6107304" y="3355586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sng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val 76"/>
          <p:cNvSpPr/>
          <p:nvPr/>
        </p:nvSpPr>
        <p:spPr>
          <a:xfrm flipH="1">
            <a:off x="5863355" y="3355586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sng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6194603" y="2500686"/>
            <a:ext cx="121974" cy="12197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964767" y="1963688"/>
            <a:ext cx="10358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latin typeface="Calibri"/>
              </a:rPr>
              <a:t>……</a:t>
            </a:r>
            <a:r>
              <a:rPr lang="en-GB" sz="32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  <a:endParaRPr lang="en-GB" sz="3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28596" y="1801762"/>
            <a:ext cx="917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GB" sz="2400" kern="1200" dirty="0">
                <a:latin typeface="+mj-lt"/>
                <a:ea typeface="+mn-ea"/>
                <a:cs typeface="+mn-cs"/>
              </a:rPr>
              <a:t>tree </a:t>
            </a:r>
            <a:r>
              <a:rPr lang="en-GB" sz="2400" dirty="0" smtClean="0">
                <a:latin typeface="Palatino Linotype" pitchFamily="18" charset="0"/>
              </a:rPr>
              <a:t>1</a:t>
            </a:r>
            <a:endParaRPr lang="en-GB" sz="2400" kern="1200" baseline="-25000" dirty="0">
              <a:latin typeface="Palatino Linotype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7379533" y="1828291"/>
            <a:ext cx="1550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GB" sz="2400" kern="1200" dirty="0">
                <a:latin typeface="+mj-lt"/>
                <a:ea typeface="+mn-ea"/>
                <a:cs typeface="+mn-cs"/>
              </a:rPr>
              <a:t>tree </a:t>
            </a:r>
            <a:r>
              <a:rPr lang="en-GB" sz="2400" i="1" dirty="0" smtClean="0">
                <a:latin typeface="Palatino Linotype" pitchFamily="18" charset="0"/>
              </a:rPr>
              <a:t>T</a:t>
            </a:r>
            <a:endParaRPr lang="en-GB" sz="2400" i="1" kern="1200" baseline="-25000" dirty="0">
              <a:latin typeface="Palatino Linotype" pitchFamily="18" charset="0"/>
            </a:endParaRPr>
          </a:p>
        </p:txBody>
      </p:sp>
      <p:cxnSp>
        <p:nvCxnSpPr>
          <p:cNvPr id="111" name="Straight Arrow Connector 110"/>
          <p:cNvCxnSpPr>
            <a:endCxn id="19" idx="0"/>
          </p:cNvCxnSpPr>
          <p:nvPr/>
        </p:nvCxnSpPr>
        <p:spPr bwMode="auto">
          <a:xfrm rot="10800000" flipV="1">
            <a:off x="2328360" y="1673169"/>
            <a:ext cx="167192" cy="164287"/>
          </a:xfrm>
          <a:prstGeom prst="straightConnector1">
            <a:avLst/>
          </a:prstGeom>
          <a:solidFill>
            <a:srgbClr val="999999"/>
          </a:solidFill>
          <a:ln w="28575" cap="flat" cmpd="sng" algn="ctr">
            <a:solidFill>
              <a:srgbClr val="FF99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3" name="Straight Arrow Connector 122"/>
          <p:cNvCxnSpPr>
            <a:endCxn id="52" idx="0"/>
          </p:cNvCxnSpPr>
          <p:nvPr/>
        </p:nvCxnSpPr>
        <p:spPr bwMode="auto">
          <a:xfrm rot="10800000" flipV="1">
            <a:off x="6522378" y="1692219"/>
            <a:ext cx="154646" cy="145237"/>
          </a:xfrm>
          <a:prstGeom prst="straightConnector1">
            <a:avLst/>
          </a:prstGeom>
          <a:solidFill>
            <a:srgbClr val="999999"/>
          </a:solidFill>
          <a:ln w="28575" cap="flat" cmpd="sng" algn="ctr">
            <a:solidFill>
              <a:srgbClr val="FF99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56" name="Group 155"/>
          <p:cNvGrpSpPr/>
          <p:nvPr/>
        </p:nvGrpSpPr>
        <p:grpSpPr>
          <a:xfrm>
            <a:off x="2357422" y="3197974"/>
            <a:ext cx="1384390" cy="882506"/>
            <a:chOff x="1847231" y="1429037"/>
            <a:chExt cx="1980828" cy="1262716"/>
          </a:xfrm>
        </p:grpSpPr>
        <p:grpSp>
          <p:nvGrpSpPr>
            <p:cNvPr id="157" name="Group 107"/>
            <p:cNvGrpSpPr/>
            <p:nvPr/>
          </p:nvGrpSpPr>
          <p:grpSpPr bwMode="auto">
            <a:xfrm>
              <a:off x="2676710" y="1495405"/>
              <a:ext cx="829576" cy="936109"/>
              <a:chOff x="2252646" y="1983412"/>
              <a:chExt cx="254660" cy="287340"/>
            </a:xfrm>
          </p:grpSpPr>
          <p:cxnSp>
            <p:nvCxnSpPr>
              <p:cNvPr id="160" name="Straight Connector 159"/>
              <p:cNvCxnSpPr/>
              <p:nvPr/>
            </p:nvCxnSpPr>
            <p:spPr bwMode="auto">
              <a:xfrm rot="5400000">
                <a:off x="2303593" y="2215032"/>
                <a:ext cx="111439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61" name="Straight Connector 160"/>
              <p:cNvCxnSpPr/>
              <p:nvPr/>
            </p:nvCxnSpPr>
            <p:spPr bwMode="auto">
              <a:xfrm rot="5400000">
                <a:off x="2389766" y="2262095"/>
                <a:ext cx="17314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62" name="Straight Connector 161"/>
              <p:cNvCxnSpPr/>
              <p:nvPr/>
            </p:nvCxnSpPr>
            <p:spPr bwMode="auto">
              <a:xfrm rot="5400000">
                <a:off x="2396049" y="2230719"/>
                <a:ext cx="80064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66" name="Straight Connector 165"/>
              <p:cNvCxnSpPr/>
              <p:nvPr/>
            </p:nvCxnSpPr>
            <p:spPr bwMode="auto">
              <a:xfrm rot="5400000">
                <a:off x="2296585" y="2246407"/>
                <a:ext cx="48689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67" name="Straight Connector 166"/>
              <p:cNvCxnSpPr>
                <a:stCxn id="159" idx="3"/>
              </p:cNvCxnSpPr>
              <p:nvPr/>
            </p:nvCxnSpPr>
            <p:spPr bwMode="auto">
              <a:xfrm flipH="1">
                <a:off x="2282546" y="2044145"/>
                <a:ext cx="767" cy="226607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68" name="Straight Arrow Connector 167"/>
              <p:cNvCxnSpPr/>
              <p:nvPr/>
            </p:nvCxnSpPr>
            <p:spPr bwMode="auto">
              <a:xfrm rot="5400000" flipH="1" flipV="1">
                <a:off x="2110100" y="2125958"/>
                <a:ext cx="286544" cy="1452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  <p:cxnSp>
            <p:nvCxnSpPr>
              <p:cNvPr id="169" name="Straight Arrow Connector 168"/>
              <p:cNvCxnSpPr/>
              <p:nvPr/>
            </p:nvCxnSpPr>
            <p:spPr bwMode="auto">
              <a:xfrm>
                <a:off x="2252646" y="2269956"/>
                <a:ext cx="254660" cy="697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</p:grpSp>
        <p:sp>
          <p:nvSpPr>
            <p:cNvPr id="158" name="TextBox 157"/>
            <p:cNvSpPr txBox="1"/>
            <p:nvPr/>
          </p:nvSpPr>
          <p:spPr bwMode="auto">
            <a:xfrm>
              <a:off x="3428508" y="2163302"/>
              <a:ext cx="399551" cy="5284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</a:p>
          </p:txBody>
        </p:sp>
        <p:sp>
          <p:nvSpPr>
            <p:cNvPr id="159" name="TextBox 158"/>
            <p:cNvSpPr txBox="1"/>
            <p:nvPr/>
          </p:nvSpPr>
          <p:spPr bwMode="auto">
            <a:xfrm>
              <a:off x="1847231" y="1429037"/>
              <a:ext cx="929378" cy="5284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P</a:t>
              </a:r>
              <a:r>
                <a:rPr kumimoji="0" lang="en-GB" b="0" u="none" strike="noStrike" kern="120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1</a:t>
              </a:r>
              <a:r>
                <a:rPr kumimoji="0" lang="en-GB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(</a:t>
              </a:r>
              <a:r>
                <a:rPr kumimoji="0" lang="en-GB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  <a:r>
                <a:rPr kumimoji="0" lang="en-GB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)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4357686" y="2749506"/>
            <a:ext cx="1357654" cy="946792"/>
            <a:chOff x="1806344" y="1429037"/>
            <a:chExt cx="1942574" cy="1354697"/>
          </a:xfrm>
        </p:grpSpPr>
        <p:grpSp>
          <p:nvGrpSpPr>
            <p:cNvPr id="171" name="Group 107"/>
            <p:cNvGrpSpPr/>
            <p:nvPr/>
          </p:nvGrpSpPr>
          <p:grpSpPr bwMode="auto">
            <a:xfrm>
              <a:off x="2676706" y="1495403"/>
              <a:ext cx="805975" cy="936112"/>
              <a:chOff x="2252645" y="1983412"/>
              <a:chExt cx="247415" cy="287341"/>
            </a:xfrm>
          </p:grpSpPr>
          <p:cxnSp>
            <p:nvCxnSpPr>
              <p:cNvPr id="174" name="Straight Connector 173"/>
              <p:cNvCxnSpPr/>
              <p:nvPr/>
            </p:nvCxnSpPr>
            <p:spPr bwMode="auto">
              <a:xfrm rot="5400000">
                <a:off x="2346645" y="2258087"/>
                <a:ext cx="25333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75" name="Straight Connector 174"/>
              <p:cNvCxnSpPr/>
              <p:nvPr/>
            </p:nvCxnSpPr>
            <p:spPr bwMode="auto">
              <a:xfrm rot="5400000">
                <a:off x="2370068" y="2242399"/>
                <a:ext cx="56708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76" name="Straight Connector 175"/>
              <p:cNvCxnSpPr/>
              <p:nvPr/>
            </p:nvCxnSpPr>
            <p:spPr bwMode="auto">
              <a:xfrm rot="5400000">
                <a:off x="2360664" y="2195336"/>
                <a:ext cx="150834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80" name="Straight Connector 179"/>
              <p:cNvCxnSpPr/>
              <p:nvPr/>
            </p:nvCxnSpPr>
            <p:spPr bwMode="auto">
              <a:xfrm rot="5400000">
                <a:off x="2276887" y="2226711"/>
                <a:ext cx="88084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81" name="Straight Connector 180"/>
              <p:cNvCxnSpPr/>
              <p:nvPr/>
            </p:nvCxnSpPr>
            <p:spPr bwMode="auto">
              <a:xfrm rot="5400000">
                <a:off x="2175753" y="2163961"/>
                <a:ext cx="213585" cy="0"/>
              </a:xfrm>
              <a:prstGeom prst="line">
                <a:avLst/>
              </a:prstGeom>
              <a:noFill/>
              <a:ln w="76200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82" name="Straight Arrow Connector 181"/>
              <p:cNvCxnSpPr/>
              <p:nvPr/>
            </p:nvCxnSpPr>
            <p:spPr bwMode="auto">
              <a:xfrm rot="5400000" flipH="1" flipV="1">
                <a:off x="2110100" y="2125958"/>
                <a:ext cx="286544" cy="1452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  <p:cxnSp>
            <p:nvCxnSpPr>
              <p:cNvPr id="183" name="Straight Arrow Connector 182"/>
              <p:cNvCxnSpPr/>
              <p:nvPr/>
            </p:nvCxnSpPr>
            <p:spPr bwMode="auto">
              <a:xfrm>
                <a:off x="2252645" y="2270056"/>
                <a:ext cx="247415" cy="697"/>
              </a:xfrm>
              <a:prstGeom prst="straightConnector1">
                <a:avLst/>
              </a:prstGeom>
              <a:noFill/>
              <a:ln w="9525" cap="rnd" cmpd="sng" algn="ctr">
                <a:solidFill>
                  <a:schemeClr val="tx1"/>
                </a:solidFill>
                <a:prstDash val="solid"/>
                <a:tailEnd type="triangle" w="sm" len="sm"/>
              </a:ln>
              <a:effectLst/>
            </p:spPr>
          </p:cxnSp>
        </p:grpSp>
        <p:sp>
          <p:nvSpPr>
            <p:cNvPr id="172" name="TextBox 171"/>
            <p:cNvSpPr txBox="1"/>
            <p:nvPr/>
          </p:nvSpPr>
          <p:spPr bwMode="auto">
            <a:xfrm>
              <a:off x="3349367" y="2255283"/>
              <a:ext cx="399551" cy="5284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</a:p>
          </p:txBody>
        </p:sp>
        <p:sp>
          <p:nvSpPr>
            <p:cNvPr id="173" name="TextBox 172"/>
            <p:cNvSpPr txBox="1"/>
            <p:nvPr/>
          </p:nvSpPr>
          <p:spPr bwMode="auto">
            <a:xfrm>
              <a:off x="1806344" y="1429037"/>
              <a:ext cx="954609" cy="5284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P</a:t>
              </a:r>
              <a:r>
                <a:rPr kumimoji="0" lang="en-GB" b="0" i="1" u="none" strike="noStrike" kern="120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T</a:t>
              </a:r>
              <a:r>
                <a:rPr kumimoji="0" lang="en-GB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(</a:t>
              </a:r>
              <a:r>
                <a:rPr kumimoji="0" lang="en-GB" b="0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c</a:t>
              </a:r>
              <a:r>
                <a:rPr kumimoji="0" lang="en-GB" b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Palatino Linotype" pitchFamily="18" charset="0"/>
                </a:rPr>
                <a:t>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404140" y="1423804"/>
                <a:ext cx="7359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(</m:t>
                      </m:r>
                      <m:r>
                        <a:rPr lang="en-GB" b="0" i="1" smtClean="0">
                          <a:latin typeface="Cambria Math"/>
                        </a:rPr>
                        <m:t>𝐼</m:t>
                      </m:r>
                      <m:r>
                        <a:rPr lang="en-GB" b="0" i="1" smtClean="0">
                          <a:latin typeface="Cambria Math"/>
                        </a:rPr>
                        <m:t>, </m:t>
                      </m:r>
                      <m:r>
                        <m:rPr>
                          <m:nor/>
                        </m:rPr>
                        <a:rPr lang="en-GB" b="1" i="0" smtClean="0">
                          <a:latin typeface="Cambria Math"/>
                        </a:rPr>
                        <m:t>x</m:t>
                      </m:r>
                      <m:r>
                        <a:rPr lang="en-GB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4140" y="1423804"/>
                <a:ext cx="735971" cy="369332"/>
              </a:xfrm>
              <a:prstGeom prst="rect">
                <a:avLst/>
              </a:prstGeom>
              <a:blipFill rotWithShape="1"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6712148" y="1412776"/>
                <a:ext cx="7359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(</m:t>
                      </m:r>
                      <m:r>
                        <a:rPr lang="en-GB" b="0" i="1" smtClean="0">
                          <a:latin typeface="Cambria Math"/>
                        </a:rPr>
                        <m:t>𝐼</m:t>
                      </m:r>
                      <m:r>
                        <a:rPr lang="en-GB" b="0" i="1" smtClean="0">
                          <a:latin typeface="Cambria Math"/>
                        </a:rPr>
                        <m:t>, </m:t>
                      </m:r>
                      <m:r>
                        <m:rPr>
                          <m:nor/>
                        </m:rPr>
                        <a:rPr lang="en-GB" b="1" i="0" smtClean="0">
                          <a:latin typeface="Cambria Math"/>
                        </a:rPr>
                        <m:t>x</m:t>
                      </m:r>
                      <m:r>
                        <a:rPr lang="en-GB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148" y="1412776"/>
                <a:ext cx="735971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860032" y="5128726"/>
                <a:ext cx="4172937" cy="1303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𝑐</m:t>
                          </m:r>
                        </m:e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𝐼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GB" sz="2800" b="1" i="0" smtClean="0">
                              <a:latin typeface="Cambria Math"/>
                            </a:rPr>
                            <m:t>x</m:t>
                          </m:r>
                        </m:e>
                      </m:d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28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GB" sz="2800" b="0" i="1" smtClean="0">
                              <a:latin typeface="Cambria Math"/>
                            </a:rPr>
                            <m:t>𝑇</m:t>
                          </m:r>
                        </m:sup>
                        <m:e>
                          <m:sSub>
                            <m:sSub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8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GB" sz="28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GB" sz="28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|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𝐼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GB" sz="2800" b="1" i="0" smtClean="0">
                              <a:latin typeface="Cambria Math"/>
                            </a:rPr>
                            <m:t>x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5128726"/>
                <a:ext cx="4172937" cy="13038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658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55976"/>
            <a:ext cx="8229600" cy="1252728"/>
          </a:xfrm>
        </p:spPr>
        <p:txBody>
          <a:bodyPr/>
          <a:lstStyle/>
          <a:p>
            <a:r>
              <a:rPr lang="en-GB" dirty="0" smtClean="0"/>
              <a:t>Number of trees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5795843" y="980728"/>
            <a:ext cx="1800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ground truth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27984" y="3964994"/>
            <a:ext cx="784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 tree</a:t>
            </a:r>
            <a:endParaRPr lang="en-GB" sz="2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046664" y="3964994"/>
            <a:ext cx="889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 trees</a:t>
            </a:r>
            <a:endParaRPr lang="en-GB" sz="2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732671" y="3964994"/>
            <a:ext cx="907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 trees</a:t>
            </a:r>
            <a:endParaRPr lang="en-GB" sz="2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381241" y="3543399"/>
            <a:ext cx="4223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inferred body parts (most likely)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125934"/>
              </p:ext>
            </p:extLst>
          </p:nvPr>
        </p:nvGraphicFramePr>
        <p:xfrm>
          <a:off x="334288" y="1351081"/>
          <a:ext cx="3533776" cy="4814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01" b="97899" l="7200" r="89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13300" y="1391593"/>
            <a:ext cx="1011537" cy="19269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01" b="97479" l="10219" r="824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45232" y="4437112"/>
            <a:ext cx="1109800" cy="19269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81" b="97479" l="9489" r="832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45438" y="4437112"/>
            <a:ext cx="1109800" cy="19269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01" b="97899" l="8029" r="824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45643" y="4402078"/>
            <a:ext cx="1109800" cy="19269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48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Chart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088581"/>
              </p:ext>
            </p:extLst>
          </p:nvPr>
        </p:nvGraphicFramePr>
        <p:xfrm>
          <a:off x="251520" y="1033519"/>
          <a:ext cx="8649003" cy="5472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55976"/>
            <a:ext cx="8229600" cy="1252728"/>
          </a:xfrm>
        </p:spPr>
        <p:txBody>
          <a:bodyPr/>
          <a:lstStyle/>
          <a:p>
            <a:r>
              <a:rPr lang="en-GB" dirty="0" smtClean="0"/>
              <a:t>Feature window size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337596" y="2483246"/>
            <a:ext cx="5650314" cy="2755604"/>
            <a:chOff x="3505034" y="2564904"/>
            <a:chExt cx="5315437" cy="2592288"/>
          </a:xfrm>
        </p:grpSpPr>
        <p:sp>
          <p:nvSpPr>
            <p:cNvPr id="4" name="Rectangle 3"/>
            <p:cNvSpPr/>
            <p:nvPr/>
          </p:nvSpPr>
          <p:spPr>
            <a:xfrm>
              <a:off x="3505034" y="2564904"/>
              <a:ext cx="5315437" cy="259228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505035" y="2711829"/>
              <a:ext cx="5206971" cy="2445363"/>
              <a:chOff x="4081100" y="2927852"/>
              <a:chExt cx="4258886" cy="2000111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5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81100" y="3212976"/>
                <a:ext cx="580349" cy="11714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6098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693173" y="3212976"/>
                <a:ext cx="485997" cy="11714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528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292080" y="3212976"/>
                <a:ext cx="553095" cy="11714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6911" b="100000" l="0" r="98291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936542" y="3212976"/>
                <a:ext cx="556989" cy="11714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8537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546798" y="3212976"/>
                <a:ext cx="613883" cy="11714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935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7492013" y="3212976"/>
                <a:ext cx="579946" cy="117142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2" name="TextBox 31"/>
              <p:cNvSpPr txBox="1"/>
              <p:nvPr/>
            </p:nvSpPr>
            <p:spPr>
              <a:xfrm>
                <a:off x="4187173" y="4348969"/>
                <a:ext cx="341156" cy="3272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 smtClean="0">
                    <a:effectLst/>
                  </a:rPr>
                  <a:t>31</a:t>
                </a:r>
                <a:endParaRPr lang="en-GB" sz="2000" dirty="0">
                  <a:effectLst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761437" y="4348969"/>
                <a:ext cx="356890" cy="3272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 smtClean="0">
                    <a:effectLst/>
                  </a:rPr>
                  <a:t>63</a:t>
                </a:r>
                <a:endParaRPr lang="en-GB" sz="2000" dirty="0">
                  <a:effectLst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334913" y="4348969"/>
                <a:ext cx="463091" cy="3272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 smtClean="0">
                    <a:effectLst/>
                  </a:rPr>
                  <a:t>129</a:t>
                </a:r>
                <a:endParaRPr lang="en-GB" sz="2000" dirty="0">
                  <a:effectLst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5949876" y="4348969"/>
                <a:ext cx="456535" cy="3272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 smtClean="0">
                    <a:effectLst/>
                  </a:rPr>
                  <a:t>195</a:t>
                </a:r>
                <a:endParaRPr lang="en-GB" sz="2000" dirty="0">
                  <a:effectLst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556367" y="4348969"/>
                <a:ext cx="476202" cy="3272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 smtClean="0">
                    <a:effectLst/>
                  </a:rPr>
                  <a:t>260</a:t>
                </a:r>
                <a:endParaRPr lang="en-GB" sz="2000" dirty="0">
                  <a:effectLst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7401305" y="4348969"/>
                <a:ext cx="776451" cy="5789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000" dirty="0" smtClean="0">
                    <a:effectLst/>
                  </a:rPr>
                  <a:t>ground</a:t>
                </a:r>
                <a:br>
                  <a:rPr lang="en-GB" sz="2000" dirty="0" smtClean="0">
                    <a:effectLst/>
                  </a:rPr>
                </a:br>
                <a:r>
                  <a:rPr lang="en-GB" sz="2000" dirty="0" smtClean="0">
                    <a:effectLst/>
                  </a:rPr>
                  <a:t>truth</a:t>
                </a:r>
                <a:endParaRPr lang="en-GB" sz="2000" dirty="0">
                  <a:effectLst/>
                </a:endParaRPr>
              </a:p>
            </p:txBody>
          </p:sp>
          <p:grpSp>
            <p:nvGrpSpPr>
              <p:cNvPr id="41" name="Group 40"/>
              <p:cNvGrpSpPr/>
              <p:nvPr/>
            </p:nvGrpSpPr>
            <p:grpSpPr>
              <a:xfrm>
                <a:off x="7097986" y="2927852"/>
                <a:ext cx="1242000" cy="1242000"/>
                <a:chOff x="2356710" y="5094998"/>
                <a:chExt cx="1242000" cy="1242000"/>
              </a:xfrm>
            </p:grpSpPr>
            <p:sp>
              <p:nvSpPr>
                <p:cNvPr id="42" name="Rectangle 41"/>
                <p:cNvSpPr/>
                <p:nvPr/>
              </p:nvSpPr>
              <p:spPr>
                <a:xfrm>
                  <a:off x="2903910" y="5642198"/>
                  <a:ext cx="147600" cy="147600"/>
                </a:xfrm>
                <a:prstGeom prst="rect">
                  <a:avLst/>
                </a:prstGeom>
                <a:noFill/>
                <a:ln w="38100" cmpd="sng">
                  <a:solidFill>
                    <a:srgbClr val="FFFF00">
                      <a:alpha val="55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" name="Rectangle 42"/>
                <p:cNvSpPr/>
                <p:nvPr/>
              </p:nvSpPr>
              <p:spPr>
                <a:xfrm>
                  <a:off x="2826510" y="5564798"/>
                  <a:ext cx="302400" cy="302400"/>
                </a:xfrm>
                <a:prstGeom prst="rect">
                  <a:avLst/>
                </a:prstGeom>
                <a:noFill/>
                <a:ln w="38100" cmpd="sng">
                  <a:solidFill>
                    <a:srgbClr val="FFFF00">
                      <a:alpha val="55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2669910" y="5408198"/>
                  <a:ext cx="615600" cy="615600"/>
                </a:xfrm>
                <a:prstGeom prst="rect">
                  <a:avLst/>
                </a:prstGeom>
                <a:noFill/>
                <a:ln w="38100" cmpd="sng">
                  <a:solidFill>
                    <a:srgbClr val="FFFF00">
                      <a:alpha val="55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2513310" y="5251598"/>
                  <a:ext cx="928800" cy="928800"/>
                </a:xfrm>
                <a:prstGeom prst="rect">
                  <a:avLst/>
                </a:prstGeom>
                <a:noFill/>
                <a:ln w="38100" cmpd="sng">
                  <a:solidFill>
                    <a:srgbClr val="FFFF00">
                      <a:alpha val="55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2356710" y="5094998"/>
                  <a:ext cx="1242000" cy="1242000"/>
                </a:xfrm>
                <a:prstGeom prst="rect">
                  <a:avLst/>
                </a:prstGeom>
                <a:noFill/>
                <a:ln w="38100" cmpd="sng">
                  <a:solidFill>
                    <a:srgbClr val="FFFF00">
                      <a:alpha val="55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9525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1212369"/>
              </p:ext>
            </p:extLst>
          </p:nvPr>
        </p:nvGraphicFramePr>
        <p:xfrm>
          <a:off x="395536" y="1019824"/>
          <a:ext cx="7708698" cy="5577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9" name="Chart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0665338"/>
              </p:ext>
            </p:extLst>
          </p:nvPr>
        </p:nvGraphicFramePr>
        <p:xfrm>
          <a:off x="395536" y="1019824"/>
          <a:ext cx="7708698" cy="5577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55976"/>
            <a:ext cx="8229600" cy="1252728"/>
          </a:xfrm>
        </p:spPr>
        <p:txBody>
          <a:bodyPr/>
          <a:lstStyle/>
          <a:p>
            <a:r>
              <a:rPr lang="en-GB" dirty="0" smtClean="0"/>
              <a:t>Number of training images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524328" y="1340768"/>
            <a:ext cx="15263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NB trees fixed</a:t>
            </a:r>
          </a:p>
          <a:p>
            <a:pPr algn="ctr"/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maximum</a:t>
            </a:r>
            <a:b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depth 20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6046416" cy="5488577"/>
          </a:xfrm>
        </p:spPr>
        <p:txBody>
          <a:bodyPr>
            <a:normAutofit lnSpcReduction="10000"/>
          </a:bodyPr>
          <a:lstStyle/>
          <a:p>
            <a:r>
              <a:rPr lang="en-GB" dirty="0"/>
              <a:t>Define 3D world space </a:t>
            </a:r>
            <a:r>
              <a:rPr lang="en-GB" dirty="0" smtClean="0"/>
              <a:t>density:</a:t>
            </a:r>
          </a:p>
          <a:p>
            <a:endParaRPr lang="en-GB" dirty="0">
              <a:effectLst/>
            </a:endParaRPr>
          </a:p>
          <a:p>
            <a:endParaRPr lang="en-GB" dirty="0" smtClean="0"/>
          </a:p>
          <a:p>
            <a:endParaRPr lang="en-GB" dirty="0">
              <a:effectLst/>
            </a:endParaRPr>
          </a:p>
          <a:p>
            <a:endParaRPr lang="en-GB" dirty="0" smtClean="0"/>
          </a:p>
          <a:p>
            <a:endParaRPr lang="en-GB" dirty="0">
              <a:effectLst/>
            </a:endParaRPr>
          </a:p>
          <a:p>
            <a:endParaRPr lang="en-GB" dirty="0" smtClean="0"/>
          </a:p>
          <a:p>
            <a:endParaRPr lang="en-GB" dirty="0">
              <a:effectLst/>
            </a:endParaRPr>
          </a:p>
          <a:p>
            <a:endParaRPr lang="en-GB" dirty="0" smtClean="0"/>
          </a:p>
          <a:p>
            <a:endParaRPr lang="en-GB" dirty="0" smtClean="0">
              <a:effectLst/>
            </a:endParaRPr>
          </a:p>
          <a:p>
            <a:endParaRPr lang="en-GB" dirty="0">
              <a:effectLst/>
            </a:endParaRPr>
          </a:p>
          <a:p>
            <a:r>
              <a:rPr lang="en-GB" dirty="0" smtClean="0"/>
              <a:t>Mean shift for mode detection</a:t>
            </a:r>
            <a:endParaRPr lang="en-GB" dirty="0" smtClean="0">
              <a:effectLst/>
            </a:endParaRPr>
          </a:p>
          <a:p>
            <a:pPr marL="118872" indent="0">
              <a:buNone/>
            </a:pPr>
            <a:endParaRPr lang="en-GB" dirty="0" smtClean="0">
              <a:effectLst/>
            </a:endParaRPr>
          </a:p>
          <a:p>
            <a:pPr marL="118872" indent="0">
              <a:buNone/>
            </a:pPr>
            <a:endParaRPr lang="en-GB" dirty="0" smtClean="0">
              <a:effectLst/>
            </a:endParaRPr>
          </a:p>
          <a:p>
            <a:pPr marL="118872" indent="0">
              <a:buNone/>
            </a:pPr>
            <a:endParaRPr lang="en-GB" dirty="0">
              <a:effectLst/>
            </a:endParaRPr>
          </a:p>
          <a:p>
            <a:pPr marL="118872" indent="0">
              <a:buNone/>
            </a:pPr>
            <a:endParaRPr lang="en-GB" dirty="0" smtClean="0">
              <a:effectLst/>
            </a:endParaRPr>
          </a:p>
          <a:p>
            <a:pPr marL="118872" indent="0">
              <a:buNone/>
            </a:pPr>
            <a:endParaRPr lang="en-GB" dirty="0" smtClean="0">
              <a:effectLst/>
            </a:endParaRPr>
          </a:p>
          <a:p>
            <a:pPr marL="118872" indent="0">
              <a:buNone/>
            </a:pPr>
            <a:endParaRPr lang="en-GB" dirty="0">
              <a:effectLst/>
            </a:endParaRPr>
          </a:p>
          <a:p>
            <a:pPr marL="118872" indent="0">
              <a:buNone/>
            </a:pPr>
            <a:endParaRPr lang="en-GB" dirty="0" smtClean="0">
              <a:effectLst/>
            </a:endParaRPr>
          </a:p>
          <a:p>
            <a:pPr marL="118872" indent="0">
              <a:buNone/>
            </a:pPr>
            <a:endParaRPr lang="en-GB" dirty="0" smtClean="0">
              <a:effectLst/>
            </a:endParaRPr>
          </a:p>
          <a:p>
            <a:endParaRPr lang="en-GB" dirty="0" smtClean="0">
              <a:effectLst/>
            </a:endParaRPr>
          </a:p>
          <a:p>
            <a:endParaRPr lang="en-GB" dirty="0" smtClean="0">
              <a:effectLst/>
            </a:endParaRPr>
          </a:p>
          <a:p>
            <a:endParaRPr lang="en-GB" dirty="0" smtClean="0">
              <a:effectLst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79" y="4362616"/>
            <a:ext cx="3928931" cy="69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08632"/>
            <a:ext cx="5767207" cy="143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229600" cy="1252728"/>
          </a:xfrm>
        </p:spPr>
        <p:txBody>
          <a:bodyPr>
            <a:normAutofit/>
          </a:bodyPr>
          <a:lstStyle/>
          <a:p>
            <a:r>
              <a:rPr lang="en-GB" dirty="0" smtClean="0"/>
              <a:t>Body parts to joint hypotheses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6503616" y="2492896"/>
            <a:ext cx="2604888" cy="3456384"/>
            <a:chOff x="5061543" y="2636912"/>
            <a:chExt cx="2604888" cy="3456384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1042" b="76563" l="44021" r="55721"/>
                      </a14:imgEffect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rcRect l="43148" t="49089" r="43277" b="23567"/>
            <a:stretch>
              <a:fillRect/>
            </a:stretch>
          </p:blipFill>
          <p:spPr bwMode="auto">
            <a:xfrm>
              <a:off x="5061543" y="2636912"/>
              <a:ext cx="2604888" cy="2604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Multiply 5"/>
            <p:cNvSpPr/>
            <p:nvPr/>
          </p:nvSpPr>
          <p:spPr>
            <a:xfrm>
              <a:off x="5292080" y="2962672"/>
              <a:ext cx="250304" cy="250304"/>
            </a:xfrm>
            <a:prstGeom prst="mathMultiply">
              <a:avLst/>
            </a:prstGeom>
            <a:solidFill>
              <a:srgbClr val="F3961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Multiply 6"/>
            <p:cNvSpPr/>
            <p:nvPr/>
          </p:nvSpPr>
          <p:spPr>
            <a:xfrm>
              <a:off x="5401816" y="3610744"/>
              <a:ext cx="250304" cy="250304"/>
            </a:xfrm>
            <a:prstGeom prst="mathMultiply">
              <a:avLst/>
            </a:prstGeom>
            <a:solidFill>
              <a:srgbClr val="673D05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Multiply 7"/>
            <p:cNvSpPr/>
            <p:nvPr/>
          </p:nvSpPr>
          <p:spPr>
            <a:xfrm>
              <a:off x="5829049" y="3382548"/>
              <a:ext cx="250304" cy="250304"/>
            </a:xfrm>
            <a:prstGeom prst="mathMultiply">
              <a:avLst/>
            </a:prstGeom>
            <a:solidFill>
              <a:srgbClr val="29432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Multiply 8"/>
            <p:cNvSpPr/>
            <p:nvPr/>
          </p:nvSpPr>
          <p:spPr>
            <a:xfrm>
              <a:off x="6241193" y="3267423"/>
              <a:ext cx="250304" cy="250304"/>
            </a:xfrm>
            <a:prstGeom prst="mathMultiply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Multiply 9"/>
            <p:cNvSpPr/>
            <p:nvPr/>
          </p:nvSpPr>
          <p:spPr>
            <a:xfrm>
              <a:off x="6524901" y="3382548"/>
              <a:ext cx="250304" cy="250304"/>
            </a:xfrm>
            <a:prstGeom prst="mathMultiply">
              <a:avLst/>
            </a:prstGeom>
            <a:solidFill>
              <a:srgbClr val="2B4F5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Multiply 10"/>
            <p:cNvSpPr/>
            <p:nvPr/>
          </p:nvSpPr>
          <p:spPr>
            <a:xfrm>
              <a:off x="6893885" y="3747276"/>
              <a:ext cx="250304" cy="250304"/>
            </a:xfrm>
            <a:prstGeom prst="mathMultiply">
              <a:avLst/>
            </a:prstGeom>
            <a:solidFill>
              <a:srgbClr val="21216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Multiply 11"/>
            <p:cNvSpPr/>
            <p:nvPr/>
          </p:nvSpPr>
          <p:spPr>
            <a:xfrm>
              <a:off x="7232277" y="3199251"/>
              <a:ext cx="250304" cy="250304"/>
            </a:xfrm>
            <a:prstGeom prst="mathMultiply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Plus 12"/>
            <p:cNvSpPr/>
            <p:nvPr/>
          </p:nvSpPr>
          <p:spPr>
            <a:xfrm>
              <a:off x="6274597" y="2851183"/>
              <a:ext cx="250304" cy="250304"/>
            </a:xfrm>
            <a:prstGeom prst="mathPlus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4" name="Plus 13"/>
            <p:cNvSpPr/>
            <p:nvPr/>
          </p:nvSpPr>
          <p:spPr>
            <a:xfrm>
              <a:off x="6228258" y="3706822"/>
              <a:ext cx="250304" cy="250304"/>
            </a:xfrm>
            <a:prstGeom prst="mathPlus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5" name="Plus 14"/>
            <p:cNvSpPr/>
            <p:nvPr/>
          </p:nvSpPr>
          <p:spPr>
            <a:xfrm>
              <a:off x="6258657" y="4318351"/>
              <a:ext cx="250304" cy="250304"/>
            </a:xfrm>
            <a:prstGeom prst="mathPlus">
              <a:avLst/>
            </a:prstGeom>
            <a:solidFill>
              <a:srgbClr val="C0D5D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6" name="Multiply 15"/>
            <p:cNvSpPr/>
            <p:nvPr/>
          </p:nvSpPr>
          <p:spPr>
            <a:xfrm>
              <a:off x="6440204" y="5114943"/>
              <a:ext cx="250304" cy="250304"/>
            </a:xfrm>
            <a:prstGeom prst="mathMultiply">
              <a:avLst/>
            </a:prstGeom>
            <a:solidFill>
              <a:srgbClr val="B6388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7" name="Multiply 16"/>
            <p:cNvSpPr/>
            <p:nvPr/>
          </p:nvSpPr>
          <p:spPr>
            <a:xfrm>
              <a:off x="5954201" y="5114943"/>
              <a:ext cx="250304" cy="250304"/>
            </a:xfrm>
            <a:prstGeom prst="mathMultiply">
              <a:avLst/>
            </a:prstGeom>
            <a:solidFill>
              <a:srgbClr val="652D52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428424" y="5385410"/>
              <a:ext cx="1795684" cy="707886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3</a:t>
              </a:r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. hypothesize</a:t>
              </a:r>
              <a:b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</a:br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body joints</a:t>
              </a:r>
              <a:endParaRPr lang="en-GB" sz="2000" b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19" name="Right Arrow 18"/>
          <p:cNvSpPr/>
          <p:nvPr/>
        </p:nvSpPr>
        <p:spPr>
          <a:xfrm rot="5400000">
            <a:off x="7622210" y="6014507"/>
            <a:ext cx="367700" cy="429818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0" name="Right Arrow 19"/>
          <p:cNvSpPr/>
          <p:nvPr/>
        </p:nvSpPr>
        <p:spPr>
          <a:xfrm rot="6588896">
            <a:off x="7935525" y="2248195"/>
            <a:ext cx="367700" cy="429818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00715" y="6413266"/>
            <a:ext cx="410690" cy="40011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  <a:endParaRPr lang="en-GB" sz="2000" b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563" b="76563" l="43827" r="55721">
                        <a14:foregroundMark x1="49709" y1="69010" x2="48352" y2="75781"/>
                        <a14:foregroundMark x1="51390" y1="71615" x2="50808" y2="75911"/>
                      </a14:backgroundRemoval>
                    </a14:imgEffect>
                  </a14:imgLayer>
                </a14:imgProps>
              </a:ext>
            </a:extLst>
          </a:blip>
          <a:srcRect l="43148" t="49089" r="43277" b="23567"/>
          <a:stretch>
            <a:fillRect/>
          </a:stretch>
        </p:blipFill>
        <p:spPr bwMode="auto">
          <a:xfrm>
            <a:off x="7767821" y="930277"/>
            <a:ext cx="1220160" cy="122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969" b="43229" l="43633" r="56109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2879" t="15755" r="43546" b="56901"/>
          <a:stretch>
            <a:fillRect/>
          </a:stretch>
        </p:blipFill>
        <p:spPr bwMode="auto">
          <a:xfrm>
            <a:off x="6588224" y="930277"/>
            <a:ext cx="1220160" cy="122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7083436" y="1506341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</a:t>
            </a:r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8235564" y="150634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</a:t>
            </a:r>
            <a:endParaRPr lang="en-GB" dirty="0"/>
          </a:p>
        </p:txBody>
      </p:sp>
      <p:sp>
        <p:nvSpPr>
          <p:cNvPr id="28" name="Right Arrow 27"/>
          <p:cNvSpPr/>
          <p:nvPr/>
        </p:nvSpPr>
        <p:spPr>
          <a:xfrm>
            <a:off x="7645831" y="1613236"/>
            <a:ext cx="236446" cy="276390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89556" y="3892986"/>
            <a:ext cx="1367490" cy="369332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C000"/>
                </a:solidFill>
                <a:effectLst/>
              </a:rPr>
              <a:t>pixel index </a:t>
            </a:r>
            <a:r>
              <a:rPr lang="en-GB" b="1" i="1" dirty="0" smtClean="0">
                <a:solidFill>
                  <a:srgbClr val="FFC000"/>
                </a:solidFill>
                <a:effectLst/>
              </a:rPr>
              <a:t>i</a:t>
            </a:r>
            <a:endParaRPr lang="en-GB" b="1" i="1" dirty="0">
              <a:solidFill>
                <a:srgbClr val="FFC000"/>
              </a:solidFill>
              <a:effectLst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25130" y="3748970"/>
            <a:ext cx="1265090" cy="369332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C000"/>
                </a:solidFill>
                <a:effectLst/>
              </a:rPr>
              <a:t>bandwidth</a:t>
            </a:r>
            <a:endParaRPr lang="en-GB" b="1" i="1" dirty="0">
              <a:solidFill>
                <a:srgbClr val="FFC000"/>
              </a:solidFill>
              <a:effectLst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60582" y="1844824"/>
            <a:ext cx="1194366" cy="64633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C000"/>
                </a:solidFill>
                <a:effectLst/>
              </a:rPr>
              <a:t>3D </a:t>
            </a:r>
            <a:r>
              <a:rPr lang="en-GB" b="1" dirty="0" err="1" smtClean="0">
                <a:solidFill>
                  <a:srgbClr val="FFC000"/>
                </a:solidFill>
                <a:effectLst/>
              </a:rPr>
              <a:t>coord</a:t>
            </a:r>
            <a:r>
              <a:rPr lang="en-GB" b="1" dirty="0">
                <a:solidFill>
                  <a:srgbClr val="FFC000"/>
                </a:solidFill>
                <a:effectLst/>
              </a:rPr>
              <a:t/>
            </a:r>
            <a:br>
              <a:rPr lang="en-GB" b="1" dirty="0">
                <a:solidFill>
                  <a:srgbClr val="FFC000"/>
                </a:solidFill>
                <a:effectLst/>
              </a:rPr>
            </a:br>
            <a:r>
              <a:rPr lang="en-GB" b="1" dirty="0" smtClean="0">
                <a:solidFill>
                  <a:srgbClr val="FFC000"/>
                </a:solidFill>
                <a:effectLst/>
              </a:rPr>
              <a:t>of </a:t>
            </a:r>
            <a:r>
              <a:rPr lang="en-GB" b="1" i="1" dirty="0" smtClean="0">
                <a:solidFill>
                  <a:srgbClr val="FFC000"/>
                </a:solidFill>
              </a:rPr>
              <a:t>i </a:t>
            </a:r>
            <a:r>
              <a:rPr lang="en-GB" b="1" baseline="30000" dirty="0" err="1" smtClean="0">
                <a:solidFill>
                  <a:srgbClr val="FFC000"/>
                </a:solidFill>
              </a:rPr>
              <a:t>th</a:t>
            </a:r>
            <a:r>
              <a:rPr lang="en-GB" b="1" baseline="30000" dirty="0" smtClean="0">
                <a:solidFill>
                  <a:srgbClr val="FFC000"/>
                </a:solidFill>
              </a:rPr>
              <a:t> </a:t>
            </a:r>
            <a:r>
              <a:rPr lang="en-GB" b="1" dirty="0" smtClean="0">
                <a:solidFill>
                  <a:srgbClr val="FFC000"/>
                </a:solidFill>
                <a:effectLst/>
              </a:rPr>
              <a:t>pixel</a:t>
            </a:r>
            <a:endParaRPr lang="en-GB" b="1" i="1" dirty="0">
              <a:solidFill>
                <a:srgbClr val="FFC000"/>
              </a:solidFill>
              <a:effectLst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5953" y="2348880"/>
            <a:ext cx="1069524" cy="369332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C000"/>
                </a:solidFill>
                <a:effectLst/>
              </a:rPr>
              <a:t>3D </a:t>
            </a:r>
            <a:r>
              <a:rPr lang="en-GB" b="1" dirty="0" err="1" smtClean="0">
                <a:solidFill>
                  <a:srgbClr val="FFC000"/>
                </a:solidFill>
                <a:effectLst/>
              </a:rPr>
              <a:t>coord</a:t>
            </a:r>
            <a:endParaRPr lang="en-GB" b="1" i="1" dirty="0">
              <a:solidFill>
                <a:srgbClr val="FFC000"/>
              </a:solidFill>
              <a:effectLst/>
            </a:endParaRPr>
          </a:p>
        </p:txBody>
      </p:sp>
      <p:sp>
        <p:nvSpPr>
          <p:cNvPr id="25" name="Right Brace 24"/>
          <p:cNvSpPr/>
          <p:nvPr/>
        </p:nvSpPr>
        <p:spPr>
          <a:xfrm rot="5400000">
            <a:off x="2102862" y="3649583"/>
            <a:ext cx="109736" cy="432048"/>
          </a:xfrm>
          <a:prstGeom prst="rightBrace">
            <a:avLst>
              <a:gd name="adj1" fmla="val 127682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effectLst/>
            </a:endParaRPr>
          </a:p>
        </p:txBody>
      </p:sp>
      <p:sp>
        <p:nvSpPr>
          <p:cNvPr id="34" name="Right Brace 33"/>
          <p:cNvSpPr/>
          <p:nvPr/>
        </p:nvSpPr>
        <p:spPr>
          <a:xfrm rot="5400000">
            <a:off x="5002806" y="3536799"/>
            <a:ext cx="109736" cy="351671"/>
          </a:xfrm>
          <a:prstGeom prst="rightBrace">
            <a:avLst>
              <a:gd name="adj1" fmla="val 127682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ight Brace 34"/>
          <p:cNvSpPr/>
          <p:nvPr/>
        </p:nvSpPr>
        <p:spPr>
          <a:xfrm rot="16200000" flipV="1">
            <a:off x="5293994" y="2482283"/>
            <a:ext cx="109736" cy="216024"/>
          </a:xfrm>
          <a:prstGeom prst="rightBrace">
            <a:avLst>
              <a:gd name="adj1" fmla="val 127682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ight Brace 35"/>
          <p:cNvSpPr/>
          <p:nvPr/>
        </p:nvSpPr>
        <p:spPr>
          <a:xfrm rot="16200000" flipV="1">
            <a:off x="2697789" y="2502475"/>
            <a:ext cx="109736" cy="543099"/>
          </a:xfrm>
          <a:prstGeom prst="rightBrace">
            <a:avLst>
              <a:gd name="adj1" fmla="val 127682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ight Brace 36"/>
          <p:cNvSpPr/>
          <p:nvPr/>
        </p:nvSpPr>
        <p:spPr>
          <a:xfrm rot="16200000" flipV="1">
            <a:off x="1117636" y="2733775"/>
            <a:ext cx="109736" cy="185027"/>
          </a:xfrm>
          <a:prstGeom prst="rightBrace">
            <a:avLst>
              <a:gd name="adj1" fmla="val 127682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/>
          <p:cNvSpPr txBox="1"/>
          <p:nvPr/>
        </p:nvSpPr>
        <p:spPr>
          <a:xfrm>
            <a:off x="2311270" y="1988840"/>
            <a:ext cx="878767" cy="64633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C000"/>
                </a:solidFill>
                <a:effectLst/>
              </a:rPr>
              <a:t>pixel</a:t>
            </a:r>
            <a:br>
              <a:rPr lang="en-GB" b="1" dirty="0" smtClean="0">
                <a:solidFill>
                  <a:srgbClr val="FFC000"/>
                </a:solidFill>
                <a:effectLst/>
              </a:rPr>
            </a:br>
            <a:r>
              <a:rPr lang="en-GB" b="1" dirty="0" smtClean="0">
                <a:solidFill>
                  <a:srgbClr val="FFC000"/>
                </a:solidFill>
                <a:effectLst/>
              </a:rPr>
              <a:t>weight</a:t>
            </a:r>
            <a:endParaRPr lang="en-GB" b="1" i="1" dirty="0">
              <a:solidFill>
                <a:srgbClr val="FFC000"/>
              </a:solidFill>
              <a:effectLst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97858" y="5097378"/>
            <a:ext cx="1274708" cy="64633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C000"/>
                </a:solidFill>
                <a:effectLst/>
              </a:rPr>
              <a:t>inferred</a:t>
            </a:r>
            <a:br>
              <a:rPr lang="en-GB" b="1" dirty="0" smtClean="0">
                <a:solidFill>
                  <a:srgbClr val="FFC000"/>
                </a:solidFill>
                <a:effectLst/>
              </a:rPr>
            </a:br>
            <a:r>
              <a:rPr lang="en-GB" b="1" dirty="0" smtClean="0">
                <a:solidFill>
                  <a:srgbClr val="FFC000"/>
                </a:solidFill>
                <a:effectLst/>
              </a:rPr>
              <a:t>probability</a:t>
            </a:r>
            <a:endParaRPr lang="en-GB" b="1" i="1" dirty="0">
              <a:solidFill>
                <a:srgbClr val="FFC000"/>
              </a:solidFill>
              <a:effectLst/>
            </a:endParaRPr>
          </a:p>
        </p:txBody>
      </p:sp>
      <p:sp>
        <p:nvSpPr>
          <p:cNvPr id="40" name="Right Brace 39"/>
          <p:cNvSpPr/>
          <p:nvPr/>
        </p:nvSpPr>
        <p:spPr>
          <a:xfrm rot="5400000">
            <a:off x="2580438" y="4352372"/>
            <a:ext cx="109736" cy="1368152"/>
          </a:xfrm>
          <a:prstGeom prst="rightBrace">
            <a:avLst>
              <a:gd name="adj1" fmla="val 127682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effectLst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07614" y="5097378"/>
            <a:ext cx="1031051" cy="64633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C000"/>
                </a:solidFill>
                <a:effectLst/>
              </a:rPr>
              <a:t>depth at</a:t>
            </a:r>
            <a:br>
              <a:rPr lang="en-GB" b="1" dirty="0" smtClean="0">
                <a:solidFill>
                  <a:srgbClr val="FFC000"/>
                </a:solidFill>
                <a:effectLst/>
              </a:rPr>
            </a:br>
            <a:r>
              <a:rPr lang="en-GB" b="1" i="1" dirty="0" smtClean="0">
                <a:solidFill>
                  <a:srgbClr val="FFC000"/>
                </a:solidFill>
              </a:rPr>
              <a:t>i </a:t>
            </a:r>
            <a:r>
              <a:rPr lang="en-GB" b="1" baseline="30000" dirty="0" err="1" smtClean="0">
                <a:solidFill>
                  <a:srgbClr val="FFC000"/>
                </a:solidFill>
              </a:rPr>
              <a:t>th</a:t>
            </a:r>
            <a:r>
              <a:rPr lang="en-GB" b="1" i="1" dirty="0" smtClean="0">
                <a:solidFill>
                  <a:srgbClr val="FFC000"/>
                </a:solidFill>
              </a:rPr>
              <a:t> </a:t>
            </a:r>
            <a:r>
              <a:rPr lang="en-GB" b="1" dirty="0" smtClean="0">
                <a:solidFill>
                  <a:srgbClr val="FFC000"/>
                </a:solidFill>
                <a:effectLst/>
              </a:rPr>
              <a:t>pixel</a:t>
            </a:r>
            <a:endParaRPr lang="en-GB" b="1" i="1" dirty="0">
              <a:solidFill>
                <a:srgbClr val="FFC000"/>
              </a:solidFill>
              <a:effectLst/>
            </a:endParaRPr>
          </a:p>
        </p:txBody>
      </p:sp>
      <p:sp>
        <p:nvSpPr>
          <p:cNvPr id="42" name="Right Brace 41"/>
          <p:cNvSpPr/>
          <p:nvPr/>
        </p:nvSpPr>
        <p:spPr>
          <a:xfrm rot="5400000">
            <a:off x="4067410" y="4579493"/>
            <a:ext cx="109736" cy="913910"/>
          </a:xfrm>
          <a:prstGeom prst="rightBrace">
            <a:avLst>
              <a:gd name="adj1" fmla="val 127682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289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mission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17639"/>
            <a:ext cx="8229600" cy="1963689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 smtClean="0"/>
              <a:t>All </a:t>
            </a:r>
            <a:r>
              <a:rPr lang="en-GB" sz="3600" dirty="0"/>
              <a:t>human </a:t>
            </a:r>
            <a:r>
              <a:rPr lang="en-GB" sz="3600" dirty="0" smtClean="0"/>
              <a:t>poses, shapes &amp; sizes</a:t>
            </a:r>
            <a:endParaRPr lang="en-GB" sz="3600" dirty="0"/>
          </a:p>
          <a:p>
            <a:r>
              <a:rPr lang="en-GB" sz="3600" dirty="0" smtClean="0"/>
              <a:t>Limited compute budget</a:t>
            </a:r>
          </a:p>
          <a:p>
            <a:pPr lvl="1"/>
            <a:r>
              <a:rPr lang="en-GB" sz="3200" dirty="0" smtClean="0"/>
              <a:t>super-</a:t>
            </a:r>
            <a:r>
              <a:rPr lang="en-GB" sz="3200" dirty="0" smtClean="0"/>
              <a:t>real </a:t>
            </a:r>
            <a:r>
              <a:rPr lang="en-GB" sz="3200" dirty="0" smtClean="0"/>
              <a:t>time on Xbox </a:t>
            </a:r>
            <a:r>
              <a:rPr lang="en-GB" sz="3200" dirty="0" smtClean="0"/>
              <a:t>360</a:t>
            </a:r>
            <a:br>
              <a:rPr lang="en-GB" sz="3200" dirty="0" smtClean="0"/>
            </a:br>
            <a:r>
              <a:rPr lang="en-GB" sz="3200" dirty="0" smtClean="0"/>
              <a:t>to allow games </a:t>
            </a:r>
            <a:r>
              <a:rPr lang="en-GB" sz="3200" dirty="0" smtClean="0"/>
              <a:t>to run concurrently</a:t>
            </a:r>
            <a:endParaRPr lang="en-GB" sz="32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47664" y="1700808"/>
            <a:ext cx="6305872" cy="2016224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  <a:effectLst>
            <a:outerShdw blurRad="5715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GB" sz="1100" b="1" dirty="0" smtClean="0">
                <a:solidFill>
                  <a:srgbClr val="FFC000"/>
                </a:solidFill>
              </a:rPr>
              <a:t/>
            </a:r>
            <a:br>
              <a:rPr lang="en-GB" sz="1100" b="1" dirty="0" smtClean="0">
                <a:solidFill>
                  <a:srgbClr val="FFC000"/>
                </a:solidFill>
              </a:rPr>
            </a:br>
            <a:r>
              <a:rPr lang="en-GB" dirty="0" smtClean="0"/>
              <a:t>Auto-initialize</a:t>
            </a:r>
            <a:br>
              <a:rPr lang="en-GB" dirty="0" smtClean="0"/>
            </a:br>
            <a:r>
              <a:rPr lang="en-GB" dirty="0" smtClean="0"/>
              <a:t>a tracking algorithm</a:t>
            </a:r>
            <a:br>
              <a:rPr lang="en-GB" dirty="0" smtClean="0"/>
            </a:br>
            <a:r>
              <a:rPr lang="en-GB" dirty="0" smtClean="0"/>
              <a:t>&amp; recover from failures</a:t>
            </a:r>
            <a:endParaRPr lang="en-GB" sz="3200" dirty="0" smtClean="0"/>
          </a:p>
        </p:txBody>
      </p:sp>
    </p:spTree>
    <p:extLst>
      <p:ext uri="{BB962C8B-B14F-4D97-AF65-F5344CB8AC3E}">
        <p14:creationId xmlns:p14="http://schemas.microsoft.com/office/powerpoint/2010/main" val="70573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quence 3 16x9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701675"/>
            <a:ext cx="8229600" cy="4629150"/>
          </a:xfrm>
        </p:spPr>
      </p:pic>
      <p:sp>
        <p:nvSpPr>
          <p:cNvPr id="3" name="TextBox 2"/>
          <p:cNvSpPr txBox="1"/>
          <p:nvPr/>
        </p:nvSpPr>
        <p:spPr>
          <a:xfrm>
            <a:off x="1115616" y="5333146"/>
            <a:ext cx="1309974" cy="40011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front 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6894" y="5333146"/>
            <a:ext cx="1133644" cy="40011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top view</a:t>
            </a:r>
            <a:endParaRPr lang="en-GB" sz="2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5333146"/>
            <a:ext cx="1199367" cy="40011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side 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56357" y="188640"/>
            <a:ext cx="1739579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input depth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1245" y="188640"/>
            <a:ext cx="2717412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inferred body parts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00476" y="5661248"/>
            <a:ext cx="3190297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inferred joint positions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06132" y="6237312"/>
            <a:ext cx="3531736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tracking or smoothing</a:t>
            </a:r>
            <a:endParaRPr lang="en-GB" sz="2400" b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423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quence 5 16x9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701675"/>
            <a:ext cx="8229600" cy="4629150"/>
          </a:xfrm>
        </p:spPr>
      </p:pic>
      <p:sp>
        <p:nvSpPr>
          <p:cNvPr id="3" name="TextBox 2"/>
          <p:cNvSpPr txBox="1"/>
          <p:nvPr/>
        </p:nvSpPr>
        <p:spPr>
          <a:xfrm>
            <a:off x="1115616" y="5333146"/>
            <a:ext cx="1309974" cy="40011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front 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6894" y="5333146"/>
            <a:ext cx="1133644" cy="40011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top view</a:t>
            </a:r>
            <a:endParaRPr lang="en-GB" sz="2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5333146"/>
            <a:ext cx="1199367" cy="40011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side 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56357" y="188640"/>
            <a:ext cx="1739579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input depth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1245" y="188640"/>
            <a:ext cx="2717412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inferred body parts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00476" y="5661248"/>
            <a:ext cx="3190297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inferred joint positions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06131" y="6237312"/>
            <a:ext cx="3531737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</a:t>
            </a:r>
            <a:r>
              <a:rPr lang="en-GB" sz="2400" b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 tracking or smoothing</a:t>
            </a:r>
            <a:endParaRPr lang="en-GB" sz="2400" b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595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Joint prediction accuracy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914036"/>
              </p:ext>
            </p:extLst>
          </p:nvPr>
        </p:nvGraphicFramePr>
        <p:xfrm>
          <a:off x="755576" y="1628800"/>
          <a:ext cx="7704856" cy="4698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4" t="55330" r="31285" b="42157"/>
          <a:stretch/>
        </p:blipFill>
        <p:spPr bwMode="auto">
          <a:xfrm>
            <a:off x="2526748" y="3986237"/>
            <a:ext cx="5045627" cy="28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52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Joint prediction accuracy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6388874"/>
              </p:ext>
            </p:extLst>
          </p:nvPr>
        </p:nvGraphicFramePr>
        <p:xfrm>
          <a:off x="755576" y="1628800"/>
          <a:ext cx="7704856" cy="4698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5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27384"/>
            <a:ext cx="8229600" cy="1252728"/>
          </a:xfrm>
        </p:spPr>
        <p:txBody>
          <a:bodyPr>
            <a:normAutofit/>
          </a:bodyPr>
          <a:lstStyle/>
          <a:p>
            <a:r>
              <a:rPr lang="en-GB" dirty="0" smtClean="0"/>
              <a:t>From proposals to skeleton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5616624" cy="5184576"/>
          </a:xfrm>
        </p:spPr>
        <p:txBody>
          <a:bodyPr>
            <a:normAutofit fontScale="92500" lnSpcReduction="10000"/>
          </a:bodyPr>
          <a:lstStyle/>
          <a:p>
            <a:r>
              <a:rPr lang="en-GB" sz="4000" dirty="0" smtClean="0"/>
              <a:t>Use…</a:t>
            </a:r>
          </a:p>
          <a:p>
            <a:pPr lvl="1"/>
            <a:r>
              <a:rPr lang="en-GB" sz="3200" dirty="0" smtClean="0"/>
              <a:t>3D joint hypotheses</a:t>
            </a:r>
          </a:p>
          <a:p>
            <a:pPr lvl="1"/>
            <a:r>
              <a:rPr lang="en-GB" sz="3200" dirty="0" smtClean="0"/>
              <a:t>kinematic constraints</a:t>
            </a:r>
            <a:endParaRPr lang="en-GB" sz="4000" dirty="0" smtClean="0"/>
          </a:p>
          <a:p>
            <a:pPr lvl="1"/>
            <a:r>
              <a:rPr lang="en-GB" sz="3200" dirty="0"/>
              <a:t>t</a:t>
            </a:r>
            <a:r>
              <a:rPr lang="en-GB" sz="3200" dirty="0" smtClean="0"/>
              <a:t>emporal coherence</a:t>
            </a:r>
          </a:p>
          <a:p>
            <a:pPr marL="118872" indent="0">
              <a:buNone/>
            </a:pPr>
            <a:endParaRPr lang="en-GB" sz="4000" dirty="0" smtClean="0"/>
          </a:p>
          <a:p>
            <a:pPr lvl="0">
              <a:buClr>
                <a:srgbClr val="F0AD00"/>
              </a:buClr>
            </a:pPr>
            <a:r>
              <a:rPr lang="en-GB" sz="4000" dirty="0" smtClean="0">
                <a:solidFill>
                  <a:prstClr val="white"/>
                </a:solidFill>
              </a:rPr>
              <a:t>… to </a:t>
            </a:r>
            <a:r>
              <a:rPr lang="en-GB" sz="4000" dirty="0" smtClean="0">
                <a:solidFill>
                  <a:prstClr val="white"/>
                </a:solidFill>
              </a:rPr>
              <a:t>give</a:t>
            </a:r>
            <a:endParaRPr lang="en-GB" sz="4000" dirty="0" smtClean="0">
              <a:solidFill>
                <a:prstClr val="white"/>
              </a:solidFill>
            </a:endParaRPr>
          </a:p>
          <a:p>
            <a:pPr lvl="1"/>
            <a:r>
              <a:rPr lang="en-GB" sz="3200" dirty="0" smtClean="0">
                <a:solidFill>
                  <a:prstClr val="white"/>
                </a:solidFill>
              </a:rPr>
              <a:t>full </a:t>
            </a:r>
            <a:r>
              <a:rPr lang="en-GB" sz="3200" dirty="0" smtClean="0">
                <a:solidFill>
                  <a:prstClr val="white"/>
                </a:solidFill>
              </a:rPr>
              <a:t>skeleton</a:t>
            </a:r>
          </a:p>
          <a:p>
            <a:pPr lvl="1"/>
            <a:r>
              <a:rPr lang="en-GB" sz="3200" dirty="0">
                <a:solidFill>
                  <a:prstClr val="white"/>
                </a:solidFill>
              </a:rPr>
              <a:t>higher accuracy</a:t>
            </a:r>
          </a:p>
          <a:p>
            <a:pPr lvl="1"/>
            <a:r>
              <a:rPr lang="en-GB" sz="3200" dirty="0" smtClean="0">
                <a:solidFill>
                  <a:prstClr val="white"/>
                </a:solidFill>
              </a:rPr>
              <a:t>invisible </a:t>
            </a:r>
            <a:r>
              <a:rPr lang="en-GB" sz="3200" dirty="0" smtClean="0">
                <a:solidFill>
                  <a:prstClr val="white"/>
                </a:solidFill>
              </a:rPr>
              <a:t>joints</a:t>
            </a:r>
            <a:endParaRPr lang="en-GB" sz="4000" dirty="0"/>
          </a:p>
          <a:p>
            <a:pPr lvl="1"/>
            <a:r>
              <a:rPr lang="en-GB" sz="3200" dirty="0" smtClean="0"/>
              <a:t>multi-player</a:t>
            </a:r>
            <a:endParaRPr lang="en-GB" sz="3200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6156176" y="2492896"/>
            <a:ext cx="1180968" cy="1236936"/>
            <a:chOff x="5061543" y="2636912"/>
            <a:chExt cx="2604888" cy="2728335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1042" b="76563" l="44021" r="55721"/>
                      </a14:imgEffect>
                    </a14:imgLayer>
                  </a14:imgProps>
                </a:ext>
              </a:extLst>
            </a:blip>
            <a:srcRect l="43148" t="49089" r="43277" b="23567"/>
            <a:stretch>
              <a:fillRect/>
            </a:stretch>
          </p:blipFill>
          <p:spPr bwMode="auto">
            <a:xfrm>
              <a:off x="5061543" y="2636912"/>
              <a:ext cx="2604888" cy="2604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Multiply 5"/>
            <p:cNvSpPr/>
            <p:nvPr/>
          </p:nvSpPr>
          <p:spPr>
            <a:xfrm>
              <a:off x="5292080" y="2962672"/>
              <a:ext cx="250304" cy="250304"/>
            </a:xfrm>
            <a:prstGeom prst="mathMultiply">
              <a:avLst/>
            </a:prstGeom>
            <a:solidFill>
              <a:srgbClr val="F3961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Multiply 6"/>
            <p:cNvSpPr/>
            <p:nvPr/>
          </p:nvSpPr>
          <p:spPr>
            <a:xfrm>
              <a:off x="5401816" y="3610744"/>
              <a:ext cx="250304" cy="250304"/>
            </a:xfrm>
            <a:prstGeom prst="mathMultiply">
              <a:avLst/>
            </a:prstGeom>
            <a:solidFill>
              <a:srgbClr val="673D05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Multiply 7"/>
            <p:cNvSpPr/>
            <p:nvPr/>
          </p:nvSpPr>
          <p:spPr>
            <a:xfrm>
              <a:off x="5829049" y="3382548"/>
              <a:ext cx="250304" cy="250304"/>
            </a:xfrm>
            <a:prstGeom prst="mathMultiply">
              <a:avLst/>
            </a:prstGeom>
            <a:solidFill>
              <a:srgbClr val="29432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Multiply 8"/>
            <p:cNvSpPr/>
            <p:nvPr/>
          </p:nvSpPr>
          <p:spPr>
            <a:xfrm>
              <a:off x="6241193" y="3267423"/>
              <a:ext cx="250304" cy="250304"/>
            </a:xfrm>
            <a:prstGeom prst="mathMultiply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Multiply 9"/>
            <p:cNvSpPr/>
            <p:nvPr/>
          </p:nvSpPr>
          <p:spPr>
            <a:xfrm>
              <a:off x="6524901" y="3382548"/>
              <a:ext cx="250304" cy="250304"/>
            </a:xfrm>
            <a:prstGeom prst="mathMultiply">
              <a:avLst/>
            </a:prstGeom>
            <a:solidFill>
              <a:srgbClr val="2B4F5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Multiply 10"/>
            <p:cNvSpPr/>
            <p:nvPr/>
          </p:nvSpPr>
          <p:spPr>
            <a:xfrm>
              <a:off x="6893885" y="3747276"/>
              <a:ext cx="250304" cy="250304"/>
            </a:xfrm>
            <a:prstGeom prst="mathMultiply">
              <a:avLst/>
            </a:prstGeom>
            <a:solidFill>
              <a:srgbClr val="21216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Multiply 11"/>
            <p:cNvSpPr/>
            <p:nvPr/>
          </p:nvSpPr>
          <p:spPr>
            <a:xfrm>
              <a:off x="7232277" y="3199251"/>
              <a:ext cx="250304" cy="250304"/>
            </a:xfrm>
            <a:prstGeom prst="mathMultiply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Plus 12"/>
            <p:cNvSpPr/>
            <p:nvPr/>
          </p:nvSpPr>
          <p:spPr>
            <a:xfrm>
              <a:off x="6274597" y="2851183"/>
              <a:ext cx="250304" cy="250304"/>
            </a:xfrm>
            <a:prstGeom prst="mathPlus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4" name="Plus 13"/>
            <p:cNvSpPr/>
            <p:nvPr/>
          </p:nvSpPr>
          <p:spPr>
            <a:xfrm>
              <a:off x="6228258" y="3706822"/>
              <a:ext cx="250304" cy="250304"/>
            </a:xfrm>
            <a:prstGeom prst="mathPlus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5" name="Plus 14"/>
            <p:cNvSpPr/>
            <p:nvPr/>
          </p:nvSpPr>
          <p:spPr>
            <a:xfrm>
              <a:off x="6258657" y="4318351"/>
              <a:ext cx="250304" cy="250304"/>
            </a:xfrm>
            <a:prstGeom prst="mathPlus">
              <a:avLst/>
            </a:prstGeom>
            <a:solidFill>
              <a:srgbClr val="C0D5D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6" name="Multiply 15"/>
            <p:cNvSpPr/>
            <p:nvPr/>
          </p:nvSpPr>
          <p:spPr>
            <a:xfrm>
              <a:off x="6440204" y="5114943"/>
              <a:ext cx="250304" cy="250304"/>
            </a:xfrm>
            <a:prstGeom prst="mathMultiply">
              <a:avLst/>
            </a:prstGeom>
            <a:solidFill>
              <a:srgbClr val="B6388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7" name="Multiply 16"/>
            <p:cNvSpPr/>
            <p:nvPr/>
          </p:nvSpPr>
          <p:spPr>
            <a:xfrm>
              <a:off x="5954201" y="5114943"/>
              <a:ext cx="250304" cy="250304"/>
            </a:xfrm>
            <a:prstGeom prst="mathMultiply">
              <a:avLst/>
            </a:prstGeom>
            <a:solidFill>
              <a:srgbClr val="652D52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67213" y="3052274"/>
            <a:ext cx="2013500" cy="3451257"/>
            <a:chOff x="7406234" y="3746550"/>
            <a:chExt cx="1596492" cy="2736480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5"/>
            <a:srcRect l="41260" t="13498" r="44451" b="39430"/>
            <a:stretch/>
          </p:blipFill>
          <p:spPr bwMode="auto">
            <a:xfrm>
              <a:off x="7596336" y="3778783"/>
              <a:ext cx="1253641" cy="2447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glow>
                <a:schemeClr val="accent1">
                  <a:alpha val="40000"/>
                </a:schemeClr>
              </a:glow>
            </a:effectLst>
          </p:spPr>
        </p:pic>
        <p:sp>
          <p:nvSpPr>
            <p:cNvPr id="21" name="TextBox 20"/>
            <p:cNvSpPr txBox="1"/>
            <p:nvPr/>
          </p:nvSpPr>
          <p:spPr>
            <a:xfrm>
              <a:off x="7406234" y="6165785"/>
              <a:ext cx="1596492" cy="317245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4</a:t>
              </a:r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. track skeleton</a:t>
              </a:r>
            </a:p>
          </p:txBody>
        </p:sp>
        <p:sp>
          <p:nvSpPr>
            <p:cNvPr id="22" name="Multiply 21"/>
            <p:cNvSpPr/>
            <p:nvPr/>
          </p:nvSpPr>
          <p:spPr>
            <a:xfrm>
              <a:off x="8361254" y="4683678"/>
              <a:ext cx="160994" cy="160994"/>
            </a:xfrm>
            <a:prstGeom prst="mathMultiply">
              <a:avLst/>
            </a:prstGeom>
            <a:solidFill>
              <a:srgbClr val="92D05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Plus 22"/>
            <p:cNvSpPr/>
            <p:nvPr/>
          </p:nvSpPr>
          <p:spPr>
            <a:xfrm>
              <a:off x="8004841" y="4248388"/>
              <a:ext cx="160994" cy="160994"/>
            </a:xfrm>
            <a:prstGeom prst="mathPlus">
              <a:avLst/>
            </a:prstGeom>
            <a:solidFill>
              <a:srgbClr val="C0000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4" name="Multiply 23"/>
            <p:cNvSpPr/>
            <p:nvPr/>
          </p:nvSpPr>
          <p:spPr>
            <a:xfrm>
              <a:off x="8218181" y="4817810"/>
              <a:ext cx="160994" cy="160994"/>
            </a:xfrm>
            <a:prstGeom prst="mathMultiply">
              <a:avLst/>
            </a:prstGeom>
            <a:solidFill>
              <a:srgbClr val="29432A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Multiply 24"/>
            <p:cNvSpPr/>
            <p:nvPr/>
          </p:nvSpPr>
          <p:spPr>
            <a:xfrm>
              <a:off x="8491832" y="4722172"/>
              <a:ext cx="160994" cy="160994"/>
            </a:xfrm>
            <a:prstGeom prst="mathMultiply">
              <a:avLst/>
            </a:prstGeom>
            <a:solidFill>
              <a:srgbClr val="2B4F5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Multiply 25"/>
            <p:cNvSpPr/>
            <p:nvPr/>
          </p:nvSpPr>
          <p:spPr>
            <a:xfrm>
              <a:off x="8423830" y="4140591"/>
              <a:ext cx="160994" cy="160994"/>
            </a:xfrm>
            <a:prstGeom prst="mathMultiply">
              <a:avLst/>
            </a:prstGeom>
            <a:solidFill>
              <a:srgbClr val="21216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Multiply 26"/>
            <p:cNvSpPr/>
            <p:nvPr/>
          </p:nvSpPr>
          <p:spPr>
            <a:xfrm>
              <a:off x="8370503" y="3746550"/>
              <a:ext cx="160994" cy="160994"/>
            </a:xfrm>
            <a:prstGeom prst="mathMultiply">
              <a:avLst/>
            </a:prstGeom>
            <a:solidFill>
              <a:schemeClr val="accent2">
                <a:lumMod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Multiply 27"/>
            <p:cNvSpPr/>
            <p:nvPr/>
          </p:nvSpPr>
          <p:spPr>
            <a:xfrm>
              <a:off x="8048514" y="5071580"/>
              <a:ext cx="160994" cy="160994"/>
            </a:xfrm>
            <a:prstGeom prst="mathMultiply">
              <a:avLst/>
            </a:prstGeom>
            <a:solidFill>
              <a:srgbClr val="673D0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Multiply 28"/>
            <p:cNvSpPr/>
            <p:nvPr/>
          </p:nvSpPr>
          <p:spPr>
            <a:xfrm>
              <a:off x="7714941" y="4552095"/>
              <a:ext cx="160994" cy="160994"/>
            </a:xfrm>
            <a:prstGeom prst="mathMultiply">
              <a:avLst/>
            </a:prstGeom>
            <a:solidFill>
              <a:srgbClr val="F3961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Plus 29"/>
            <p:cNvSpPr/>
            <p:nvPr/>
          </p:nvSpPr>
          <p:spPr>
            <a:xfrm>
              <a:off x="8065032" y="5161674"/>
              <a:ext cx="160994" cy="160994"/>
            </a:xfrm>
            <a:prstGeom prst="mathPlus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31" name="Plus 30"/>
            <p:cNvSpPr/>
            <p:nvPr/>
          </p:nvSpPr>
          <p:spPr>
            <a:xfrm>
              <a:off x="8044737" y="5534367"/>
              <a:ext cx="160994" cy="160994"/>
            </a:xfrm>
            <a:prstGeom prst="mathPlus">
              <a:avLst/>
            </a:prstGeom>
            <a:solidFill>
              <a:srgbClr val="C0D5DC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32" name="Multiply 31"/>
            <p:cNvSpPr/>
            <p:nvPr/>
          </p:nvSpPr>
          <p:spPr>
            <a:xfrm>
              <a:off x="8224661" y="5925697"/>
              <a:ext cx="160994" cy="160994"/>
            </a:xfrm>
            <a:prstGeom prst="mathMultiply">
              <a:avLst/>
            </a:prstGeom>
            <a:solidFill>
              <a:srgbClr val="652D5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33" name="Multiply 32"/>
            <p:cNvSpPr/>
            <p:nvPr/>
          </p:nvSpPr>
          <p:spPr>
            <a:xfrm>
              <a:off x="8505877" y="6047140"/>
              <a:ext cx="160994" cy="160994"/>
            </a:xfrm>
            <a:prstGeom prst="mathMultiply">
              <a:avLst/>
            </a:prstGeom>
            <a:solidFill>
              <a:srgbClr val="B6388C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</p:grpSp>
      <p:pic>
        <p:nvPicPr>
          <p:cNvPr id="38" name="Picture 3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9" b="43229" l="43633" r="56109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2879" t="15755" r="43546" b="56901"/>
          <a:stretch>
            <a:fillRect/>
          </a:stretch>
        </p:blipFill>
        <p:spPr bwMode="auto">
          <a:xfrm>
            <a:off x="7818692" y="548680"/>
            <a:ext cx="1220160" cy="122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Rectangle 38"/>
          <p:cNvSpPr/>
          <p:nvPr/>
        </p:nvSpPr>
        <p:spPr>
          <a:xfrm>
            <a:off x="8313904" y="1124744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</a:t>
            </a:r>
            <a:endParaRPr lang="en-GB" dirty="0"/>
          </a:p>
        </p:txBody>
      </p: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563" b="76563" l="43827" r="55721">
                        <a14:foregroundMark x1="49709" y1="69010" x2="48352" y2="75781"/>
                        <a14:foregroundMark x1="51390" y1="71615" x2="50808" y2="75911"/>
                      </a14:backgroundRemoval>
                    </a14:imgEffect>
                  </a14:imgLayer>
                </a14:imgProps>
              </a:ext>
            </a:extLst>
          </a:blip>
          <a:srcRect l="43148" t="49089" r="43277" b="23567"/>
          <a:stretch>
            <a:fillRect/>
          </a:stretch>
        </p:blipFill>
        <p:spPr bwMode="auto">
          <a:xfrm>
            <a:off x="6586993" y="1017529"/>
            <a:ext cx="1220160" cy="122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Rectangle 39"/>
          <p:cNvSpPr/>
          <p:nvPr/>
        </p:nvSpPr>
        <p:spPr>
          <a:xfrm>
            <a:off x="7054736" y="159359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</a:t>
            </a:r>
            <a:endParaRPr lang="en-GB" dirty="0"/>
          </a:p>
        </p:txBody>
      </p:sp>
      <p:sp>
        <p:nvSpPr>
          <p:cNvPr id="45" name="Rectangle 44"/>
          <p:cNvSpPr/>
          <p:nvPr/>
        </p:nvSpPr>
        <p:spPr>
          <a:xfrm>
            <a:off x="6600800" y="300154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</a:t>
            </a:r>
            <a:endParaRPr lang="en-GB" dirty="0"/>
          </a:p>
        </p:txBody>
      </p:sp>
      <p:sp>
        <p:nvSpPr>
          <p:cNvPr id="41" name="Right Arrow 40"/>
          <p:cNvSpPr/>
          <p:nvPr/>
        </p:nvSpPr>
        <p:spPr>
          <a:xfrm rot="19157496" flipH="1">
            <a:off x="7802419" y="1308741"/>
            <a:ext cx="236446" cy="276390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4" name="Right Arrow 43"/>
          <p:cNvSpPr/>
          <p:nvPr/>
        </p:nvSpPr>
        <p:spPr>
          <a:xfrm rot="18554754" flipH="1">
            <a:off x="6922400" y="2377884"/>
            <a:ext cx="236446" cy="276390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6" name="Right Arrow 45"/>
          <p:cNvSpPr/>
          <p:nvPr/>
        </p:nvSpPr>
        <p:spPr>
          <a:xfrm rot="13278375" flipH="1">
            <a:off x="7298102" y="3400646"/>
            <a:ext cx="236446" cy="276390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64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2096"/>
            <a:ext cx="8229600" cy="1252728"/>
          </a:xfrm>
        </p:spPr>
        <p:txBody>
          <a:bodyPr>
            <a:noAutofit/>
          </a:bodyPr>
          <a:lstStyle/>
          <a:p>
            <a:r>
              <a:rPr lang="en-GB" sz="4400" dirty="0" smtClean="0"/>
              <a:t>Summary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8329642" cy="4176464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GB" sz="3600" dirty="0" smtClean="0"/>
              <a:t>Frame-by-frame gives robustness</a:t>
            </a:r>
            <a:br>
              <a:rPr lang="en-GB" sz="3600" dirty="0" smtClean="0"/>
            </a:br>
            <a:endParaRPr lang="en-GB" sz="3600" dirty="0" smtClean="0"/>
          </a:p>
          <a:p>
            <a:pPr lvl="1"/>
            <a:r>
              <a:rPr lang="en-GB" sz="3600" dirty="0" smtClean="0"/>
              <a:t>Body parts </a:t>
            </a:r>
            <a:r>
              <a:rPr lang="en-GB" sz="3600" dirty="0" smtClean="0"/>
              <a:t>representation for efficiency</a:t>
            </a:r>
            <a:br>
              <a:rPr lang="en-GB" sz="3600" dirty="0" smtClean="0"/>
            </a:br>
            <a:endParaRPr lang="en-GB" sz="3600" dirty="0" smtClean="0"/>
          </a:p>
          <a:p>
            <a:pPr lvl="1"/>
            <a:r>
              <a:rPr lang="en-GB" sz="3600" dirty="0" smtClean="0"/>
              <a:t>Fast, simple machine </a:t>
            </a:r>
            <a:r>
              <a:rPr lang="en-GB" sz="3600" dirty="0" smtClean="0"/>
              <a:t>learning</a:t>
            </a:r>
            <a:br>
              <a:rPr lang="en-GB" sz="3600" dirty="0" smtClean="0"/>
            </a:br>
            <a:endParaRPr lang="en-GB" sz="3600" dirty="0" smtClean="0"/>
          </a:p>
          <a:p>
            <a:pPr lvl="1"/>
            <a:r>
              <a:rPr lang="en-GB" sz="3600" dirty="0" smtClean="0"/>
              <a:t>Significant engineering to scale to a m</a:t>
            </a:r>
            <a:r>
              <a:rPr lang="en-GB" sz="3600" dirty="0" smtClean="0"/>
              <a:t>assive</a:t>
            </a:r>
            <a:r>
              <a:rPr lang="en-GB" sz="3600" dirty="0" smtClean="0"/>
              <a:t>, varied training data set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47700" y="6337312"/>
            <a:ext cx="8289900" cy="520688"/>
          </a:xfrm>
          <a:prstGeom prst="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563" b="76563" l="43827" r="55721">
                        <a14:foregroundMark x1="49709" y1="69010" x2="48352" y2="75781"/>
                        <a14:foregroundMark x1="51390" y1="71615" x2="50808" y2="75911"/>
                      </a14:backgroundRemoval>
                    </a14:imgEffect>
                  </a14:imgLayer>
                </a14:imgProps>
              </a:ext>
            </a:extLst>
          </a:blip>
          <a:srcRect l="43148" t="49089" r="43277" b="23567"/>
          <a:stretch>
            <a:fillRect/>
          </a:stretch>
        </p:blipFill>
        <p:spPr bwMode="auto">
          <a:xfrm>
            <a:off x="6647395" y="260648"/>
            <a:ext cx="2494645" cy="249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350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quence 3 16x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14680" t="4162" r="14936" b="52106"/>
          <a:stretch/>
        </p:blipFill>
        <p:spPr>
          <a:xfrm>
            <a:off x="733954" y="476674"/>
            <a:ext cx="3174359" cy="1109457"/>
          </a:xfrm>
          <a:prstGeom prst="rect">
            <a:avLst/>
          </a:prstGeom>
        </p:spPr>
      </p:pic>
      <p:pic>
        <p:nvPicPr>
          <p:cNvPr id="5" name="Sequence 3 16x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t="52331" b="3937"/>
          <a:stretch/>
        </p:blipFill>
        <p:spPr>
          <a:xfrm>
            <a:off x="3899107" y="476674"/>
            <a:ext cx="4510096" cy="1109457"/>
          </a:xfrm>
          <a:prstGeom prst="rect">
            <a:avLst/>
          </a:prstGeom>
        </p:spPr>
      </p:pic>
      <p:pic>
        <p:nvPicPr>
          <p:cNvPr id="6" name="Sequence 1 16x9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1"/>
          <a:srcRect l="14675" t="4195" r="14970" b="52163"/>
          <a:stretch/>
        </p:blipFill>
        <p:spPr>
          <a:xfrm>
            <a:off x="734024" y="1725318"/>
            <a:ext cx="3174218" cy="1107982"/>
          </a:xfrm>
          <a:prstGeom prst="rect">
            <a:avLst/>
          </a:prstGeom>
        </p:spPr>
      </p:pic>
      <p:pic>
        <p:nvPicPr>
          <p:cNvPr id="7" name="Sequence 1 16x9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1"/>
          <a:srcRect l="-1" t="52425" r="-1" b="3932"/>
          <a:stretch/>
        </p:blipFill>
        <p:spPr>
          <a:xfrm>
            <a:off x="3898264" y="1725318"/>
            <a:ext cx="4511782" cy="1107982"/>
          </a:xfrm>
          <a:prstGeom prst="rect">
            <a:avLst/>
          </a:prstGeom>
        </p:spPr>
      </p:pic>
      <p:pic>
        <p:nvPicPr>
          <p:cNvPr id="8" name="Sequence 5 16x9.wm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2"/>
          <a:srcRect l="14675" t="4194" r="14971" b="52163"/>
          <a:stretch/>
        </p:blipFill>
        <p:spPr>
          <a:xfrm>
            <a:off x="734024" y="4265236"/>
            <a:ext cx="3174218" cy="1107982"/>
          </a:xfrm>
          <a:prstGeom prst="rect">
            <a:avLst/>
          </a:prstGeom>
        </p:spPr>
      </p:pic>
      <p:pic>
        <p:nvPicPr>
          <p:cNvPr id="9" name="Sequence 5 16x9.wm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2"/>
          <a:srcRect l="-1" t="52425" r="-1" b="3932"/>
          <a:stretch/>
        </p:blipFill>
        <p:spPr>
          <a:xfrm>
            <a:off x="3898264" y="4265236"/>
            <a:ext cx="4511782" cy="1107982"/>
          </a:xfrm>
          <a:prstGeom prst="rect">
            <a:avLst/>
          </a:prstGeom>
        </p:spPr>
      </p:pic>
      <p:pic>
        <p:nvPicPr>
          <p:cNvPr id="11" name="Sequence 2 16x9.wm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13"/>
          <a:srcRect l="14676" t="4194" r="14972" b="52163"/>
          <a:stretch/>
        </p:blipFill>
        <p:spPr>
          <a:xfrm>
            <a:off x="734024" y="3008342"/>
            <a:ext cx="3174218" cy="1107982"/>
          </a:xfrm>
          <a:prstGeom prst="rect">
            <a:avLst/>
          </a:prstGeom>
        </p:spPr>
      </p:pic>
      <p:pic>
        <p:nvPicPr>
          <p:cNvPr id="12" name="Sequence 2 16x9.wm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13"/>
          <a:srcRect t="52425" b="3932"/>
          <a:stretch/>
        </p:blipFill>
        <p:spPr>
          <a:xfrm>
            <a:off x="3898264" y="3008342"/>
            <a:ext cx="4511782" cy="1107982"/>
          </a:xfrm>
          <a:prstGeom prst="rect">
            <a:avLst/>
          </a:prstGeom>
        </p:spPr>
      </p:pic>
      <p:pic>
        <p:nvPicPr>
          <p:cNvPr id="17" name="Picture 16" descr="MSRC_WO.png"/>
          <p:cNvPicPr>
            <a:picLocks noChangeAspect="1"/>
          </p:cNvPicPr>
          <p:nvPr/>
        </p:nvPicPr>
        <p:blipFill rotWithShape="1">
          <a:blip r:embed="rId14">
            <a:extLst/>
          </a:blip>
          <a:srcRect b="34444"/>
          <a:stretch/>
        </p:blipFill>
        <p:spPr>
          <a:xfrm>
            <a:off x="736474" y="5845837"/>
            <a:ext cx="2035326" cy="648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http://2.bp.blogspot.com/_NcSxbK86vWU/TBuoPqPOmEI/AAAAAAAAAuQ/H9WU3IAnbVg/s400/kinect_001.png">
            <a:hlinkClick r:id="rId15"/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4" t="48088" b="25321"/>
          <a:stretch/>
        </p:blipFill>
        <p:spPr bwMode="auto">
          <a:xfrm>
            <a:off x="6015090" y="5870389"/>
            <a:ext cx="2376412" cy="598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8397948" y="213303"/>
            <a:ext cx="45719" cy="5375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 flipH="1">
            <a:off x="2267744" y="116633"/>
            <a:ext cx="144016" cy="5375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 flipH="1">
            <a:off x="640705" y="116632"/>
            <a:ext cx="144016" cy="5375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 flipH="1">
            <a:off x="3826256" y="181846"/>
            <a:ext cx="144016" cy="5375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 flipH="1">
            <a:off x="5331968" y="236710"/>
            <a:ext cx="144016" cy="5375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 flipH="1">
            <a:off x="6831869" y="382716"/>
            <a:ext cx="144016" cy="5375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06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4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9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5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5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3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33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24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26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42752"/>
            <a:ext cx="9001000" cy="5357849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endParaRPr lang="en-GB" sz="4000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 marL="118872" indent="0">
              <a:buNone/>
            </a:pPr>
            <a:r>
              <a:rPr lang="en-GB" sz="2800" dirty="0" smtClean="0">
                <a:solidFill>
                  <a:srgbClr val="FF9900"/>
                </a:solidFill>
              </a:rPr>
              <a:t>With thanks to:</a:t>
            </a:r>
          </a:p>
          <a:p>
            <a:pPr marL="1956816" lvl="8" indent="0">
              <a:buNone/>
            </a:pPr>
            <a:r>
              <a:rPr lang="en-GB" sz="2000" dirty="0" smtClean="0"/>
              <a:t>Andrew Fitzgibbon, Mat Cook, Andrew Blake, Toby Sharp,</a:t>
            </a:r>
            <a:br>
              <a:rPr lang="en-GB" sz="2000" dirty="0" smtClean="0"/>
            </a:br>
            <a:r>
              <a:rPr lang="en-GB" sz="2000" dirty="0" smtClean="0"/>
              <a:t>Ollie Williams, Sebastian Nowozin, Antonio Criminisi, Mihai Budiu, Ross Girshick, Duncan Robertson, John Winn, Shahram Izadi, Pushmeet Kohli</a:t>
            </a:r>
            <a:br>
              <a:rPr lang="en-GB" sz="2000" dirty="0" smtClean="0"/>
            </a:br>
            <a:endParaRPr lang="en-GB" sz="2000" dirty="0" smtClean="0"/>
          </a:p>
          <a:p>
            <a:pPr marL="1956816" lvl="8" indent="0">
              <a:buNone/>
            </a:pPr>
            <a:r>
              <a:rPr lang="en-GB" sz="2000" dirty="0" smtClean="0"/>
              <a:t>The whole Kinect team, especially: Alex Kipman, Mark Finocchio, Ryan Geiss, Richard Moore, Robert Craig, Momin Al-Ghosien,</a:t>
            </a:r>
            <a:br>
              <a:rPr lang="en-GB" sz="2000" dirty="0" smtClean="0"/>
            </a:br>
            <a:r>
              <a:rPr lang="en-GB" sz="2000" dirty="0" smtClean="0"/>
              <a:t>Matt Bronder, Craig Peeper</a:t>
            </a:r>
            <a:endParaRPr lang="en-GB" sz="2000" dirty="0"/>
          </a:p>
        </p:txBody>
      </p:sp>
      <p:pic>
        <p:nvPicPr>
          <p:cNvPr id="2" name="Goodbye_black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1004"/>
          <a:stretch/>
        </p:blipFill>
        <p:spPr>
          <a:xfrm>
            <a:off x="4644008" y="476672"/>
            <a:ext cx="4179072" cy="2789415"/>
          </a:xfrm>
          <a:prstGeom prst="rect">
            <a:avLst/>
          </a:prstGeom>
          <a:effectLst>
            <a:reflection blurRad="6350" stA="50000" endA="275" endPos="40000" dist="101600" dir="5400000" sy="-100000" algn="bl" rotWithShape="0"/>
          </a:effectLst>
          <a:scene3d>
            <a:camera prst="isometricOffAxis2Left"/>
            <a:lightRig rig="threePt" dir="t"/>
          </a:scene3d>
        </p:spPr>
      </p:pic>
      <p:pic>
        <p:nvPicPr>
          <p:cNvPr id="4" name="Picture 2" descr="http://2.bp.blogspot.com/_NcSxbK86vWU/TBuoPqPOmEI/AAAAAAAAAuQ/H9WU3IAnbVg/s400/kinect_001.pn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4" t="48088" b="25321"/>
          <a:stretch/>
        </p:blipFill>
        <p:spPr bwMode="auto">
          <a:xfrm>
            <a:off x="482267" y="6010006"/>
            <a:ext cx="1766292" cy="44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SRC_WO.png"/>
          <p:cNvPicPr>
            <a:picLocks noChangeAspect="1"/>
          </p:cNvPicPr>
          <p:nvPr/>
        </p:nvPicPr>
        <p:blipFill rotWithShape="1">
          <a:blip r:embed="rId7"/>
          <a:srcRect b="37506"/>
          <a:stretch/>
        </p:blipFill>
        <p:spPr>
          <a:xfrm>
            <a:off x="511606" y="4869160"/>
            <a:ext cx="1707614" cy="51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2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52728"/>
          </a:xfrm>
        </p:spPr>
        <p:txBody>
          <a:bodyPr>
            <a:noAutofit/>
          </a:bodyPr>
          <a:lstStyle/>
          <a:p>
            <a:r>
              <a:rPr lang="en-GB" sz="4400" dirty="0" smtClean="0">
                <a:solidFill>
                  <a:srgbClr val="FFC000"/>
                </a:solidFill>
              </a:rPr>
              <a:t>The approach:</a:t>
            </a:r>
            <a:br>
              <a:rPr lang="en-GB" sz="4400" dirty="0" smtClean="0">
                <a:solidFill>
                  <a:srgbClr val="FFC000"/>
                </a:solidFill>
              </a:rPr>
            </a:br>
            <a:r>
              <a:rPr lang="en-GB" sz="4400" dirty="0" smtClean="0">
                <a:solidFill>
                  <a:srgbClr val="FFC000"/>
                </a:solidFill>
              </a:rPr>
              <a:t>body </a:t>
            </a:r>
            <a:r>
              <a:rPr lang="en-GB" sz="4400" dirty="0">
                <a:solidFill>
                  <a:srgbClr val="FFC000"/>
                </a:solidFill>
              </a:rPr>
              <a:t>part recognition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563" b="76563" l="43827" r="55721">
                        <a14:foregroundMark x1="49709" y1="69010" x2="48352" y2="75781"/>
                        <a14:foregroundMark x1="51390" y1="71615" x2="50808" y2="75911"/>
                      </a14:backgroundRemoval>
                    </a14:imgEffect>
                  </a14:imgLayer>
                </a14:imgProps>
              </a:ext>
            </a:extLst>
          </a:blip>
          <a:srcRect l="43148" t="49089" r="43277" b="23567"/>
          <a:stretch>
            <a:fillRect/>
          </a:stretch>
        </p:blipFill>
        <p:spPr bwMode="auto">
          <a:xfrm>
            <a:off x="2886436" y="1904252"/>
            <a:ext cx="4045060" cy="404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748726" y="3998774"/>
            <a:ext cx="958917" cy="83099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right</a:t>
            </a:r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elbow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590" y="1982550"/>
            <a:ext cx="1495922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right hand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604710" y="2444215"/>
            <a:ext cx="864096" cy="21302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3325734" y="3763174"/>
            <a:ext cx="234815" cy="1426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41014" y="1943641"/>
            <a:ext cx="1289135" cy="83099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left</a:t>
            </a:r>
            <a:b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shoulder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5343697" y="2875090"/>
            <a:ext cx="244664" cy="33159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828846" y="2270582"/>
            <a:ext cx="784190" cy="46166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neck</a:t>
            </a:r>
            <a:endParaRPr lang="en-GB" sz="2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cxnSp>
        <p:nvCxnSpPr>
          <p:cNvPr id="21" name="Straight Arrow Connector 20"/>
          <p:cNvCxnSpPr>
            <a:stCxn id="20" idx="2"/>
          </p:cNvCxnSpPr>
          <p:nvPr/>
        </p:nvCxnSpPr>
        <p:spPr>
          <a:xfrm>
            <a:off x="4220941" y="2732247"/>
            <a:ext cx="433278" cy="22774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76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252728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FFC000"/>
                </a:solidFill>
              </a:rPr>
              <a:t>Body part recognition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32756"/>
            <a:ext cx="8712968" cy="5436604"/>
          </a:xfrm>
        </p:spPr>
        <p:txBody>
          <a:bodyPr>
            <a:normAutofit/>
          </a:bodyPr>
          <a:lstStyle/>
          <a:p>
            <a:r>
              <a:rPr lang="en-GB" dirty="0" smtClean="0"/>
              <a:t>No </a:t>
            </a:r>
            <a:r>
              <a:rPr lang="en-GB" dirty="0"/>
              <a:t>temporal </a:t>
            </a:r>
            <a:r>
              <a:rPr lang="en-GB" dirty="0" smtClean="0"/>
              <a:t>information</a:t>
            </a:r>
          </a:p>
          <a:p>
            <a:pPr lvl="1"/>
            <a:r>
              <a:rPr lang="en-GB" dirty="0" smtClean="0"/>
              <a:t>frame-by-frame</a:t>
            </a:r>
          </a:p>
          <a:p>
            <a:pPr marL="118872" indent="0">
              <a:buNone/>
            </a:pPr>
            <a:endParaRPr lang="en-GB" dirty="0"/>
          </a:p>
          <a:p>
            <a:r>
              <a:rPr lang="en-GB" dirty="0" smtClean="0"/>
              <a:t>Local pose estimate of parts</a:t>
            </a:r>
          </a:p>
          <a:p>
            <a:pPr lvl="1"/>
            <a:r>
              <a:rPr lang="en-GB" dirty="0" smtClean="0"/>
              <a:t>each pixel &amp; each body joint treated independently</a:t>
            </a:r>
          </a:p>
          <a:p>
            <a:pPr lvl="1"/>
            <a:r>
              <a:rPr lang="en-GB" dirty="0" smtClean="0"/>
              <a:t>reduced training data and computation time</a:t>
            </a:r>
          </a:p>
          <a:p>
            <a:endParaRPr lang="en-GB" dirty="0" smtClean="0"/>
          </a:p>
          <a:p>
            <a:r>
              <a:rPr lang="en-GB" dirty="0" smtClean="0"/>
              <a:t>Very fast</a:t>
            </a:r>
          </a:p>
          <a:p>
            <a:pPr lvl="1"/>
            <a:r>
              <a:rPr lang="en-GB" dirty="0" smtClean="0"/>
              <a:t>simple depth image features</a:t>
            </a:r>
          </a:p>
          <a:p>
            <a:pPr lvl="1"/>
            <a:r>
              <a:rPr lang="en-GB" dirty="0" smtClean="0"/>
              <a:t>parallel decision forest classifier</a:t>
            </a:r>
            <a:endParaRPr lang="en-GB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563" b="76563" l="43827" r="55721">
                        <a14:foregroundMark x1="49709" y1="69010" x2="48352" y2="75781"/>
                        <a14:foregroundMark x1="51390" y1="71615" x2="50808" y2="75911"/>
                      </a14:backgroundRemoval>
                    </a14:imgEffect>
                  </a14:imgLayer>
                </a14:imgProps>
              </a:ext>
            </a:extLst>
          </a:blip>
          <a:srcRect l="43148" t="49089" r="43277" b="23567"/>
          <a:stretch>
            <a:fillRect/>
          </a:stretch>
        </p:blipFill>
        <p:spPr bwMode="auto">
          <a:xfrm>
            <a:off x="6228184" y="34252"/>
            <a:ext cx="2818706" cy="281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904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3132"/>
            <a:ext cx="8229600" cy="1252728"/>
          </a:xfrm>
        </p:spPr>
        <p:txBody>
          <a:bodyPr>
            <a:normAutofit/>
          </a:bodyPr>
          <a:lstStyle/>
          <a:p>
            <a:r>
              <a:rPr lang="en-GB" sz="4000" dirty="0" smtClean="0"/>
              <a:t>Object segmentation</a:t>
            </a:r>
            <a:endParaRPr lang="en-GB" sz="4000" dirty="0"/>
          </a:p>
        </p:txBody>
      </p:sp>
      <p:grpSp>
        <p:nvGrpSpPr>
          <p:cNvPr id="129" name="Group 128"/>
          <p:cNvGrpSpPr/>
          <p:nvPr/>
        </p:nvGrpSpPr>
        <p:grpSpPr>
          <a:xfrm>
            <a:off x="303626" y="1285860"/>
            <a:ext cx="5906697" cy="1857388"/>
            <a:chOff x="1014386" y="6757990"/>
            <a:chExt cx="5919674" cy="18614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0" name="Group 293"/>
            <p:cNvGrpSpPr/>
            <p:nvPr/>
          </p:nvGrpSpPr>
          <p:grpSpPr>
            <a:xfrm>
              <a:off x="5506922" y="6757991"/>
              <a:ext cx="1427138" cy="1857387"/>
              <a:chOff x="5506922" y="6757991"/>
              <a:chExt cx="1427138" cy="1857387"/>
            </a:xfrm>
          </p:grpSpPr>
          <p:pic>
            <p:nvPicPr>
              <p:cNvPr id="152" name="Picture 22" descr="V:\Users\Jamie Shotton\Desktop\UID000421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r="67291"/>
              <a:stretch>
                <a:fillRect/>
              </a:stretch>
            </p:blipFill>
            <p:spPr bwMode="auto">
              <a:xfrm>
                <a:off x="5506922" y="6757991"/>
                <a:ext cx="1422608" cy="928694"/>
              </a:xfrm>
              <a:prstGeom prst="rect">
                <a:avLst/>
              </a:prstGeom>
              <a:noFill/>
              <a:ln w="19050">
                <a:solidFill>
                  <a:sysClr val="windowText" lastClr="000000"/>
                </a:solidFill>
                <a:miter lim="800000"/>
              </a:ln>
            </p:spPr>
          </p:pic>
          <p:pic>
            <p:nvPicPr>
              <p:cNvPr id="153" name="Picture 22" descr="V:\Users\Jamie Shotton\Desktop\UID000421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33594" r="33593"/>
              <a:stretch>
                <a:fillRect/>
              </a:stretch>
            </p:blipFill>
            <p:spPr bwMode="auto">
              <a:xfrm>
                <a:off x="5506922" y="7686684"/>
                <a:ext cx="1427138" cy="928694"/>
              </a:xfrm>
              <a:prstGeom prst="rect">
                <a:avLst/>
              </a:prstGeom>
              <a:noFill/>
              <a:ln w="19050">
                <a:solidFill>
                  <a:sysClr val="windowText" lastClr="000000"/>
                </a:solidFill>
                <a:miter lim="800000"/>
              </a:ln>
            </p:spPr>
          </p:pic>
          <p:sp>
            <p:nvSpPr>
              <p:cNvPr id="154" name="Rectangle 153"/>
              <p:cNvSpPr/>
              <p:nvPr/>
            </p:nvSpPr>
            <p:spPr>
              <a:xfrm>
                <a:off x="5967435" y="7983997"/>
                <a:ext cx="744114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bicycle</a:t>
                </a:r>
              </a:p>
            </p:txBody>
          </p:sp>
          <p:sp>
            <p:nvSpPr>
              <p:cNvPr id="155" name="Rectangle 154"/>
              <p:cNvSpPr/>
              <p:nvPr/>
            </p:nvSpPr>
            <p:spPr>
              <a:xfrm>
                <a:off x="5519764" y="8273286"/>
                <a:ext cx="567464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road</a:t>
                </a:r>
              </a:p>
            </p:txBody>
          </p:sp>
          <p:sp>
            <p:nvSpPr>
              <p:cNvPr id="156" name="Rectangle 155"/>
              <p:cNvSpPr/>
              <p:nvPr/>
            </p:nvSpPr>
            <p:spPr>
              <a:xfrm>
                <a:off x="6089732" y="7648916"/>
                <a:ext cx="819456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building</a:t>
                </a:r>
              </a:p>
            </p:txBody>
          </p:sp>
        </p:grpSp>
        <p:grpSp>
          <p:nvGrpSpPr>
            <p:cNvPr id="131" name="Group 298"/>
            <p:cNvGrpSpPr/>
            <p:nvPr/>
          </p:nvGrpSpPr>
          <p:grpSpPr>
            <a:xfrm>
              <a:off x="4014782" y="6757991"/>
              <a:ext cx="1428760" cy="1857388"/>
              <a:chOff x="4014782" y="6757991"/>
              <a:chExt cx="1428760" cy="1857388"/>
            </a:xfrm>
          </p:grpSpPr>
          <p:pic>
            <p:nvPicPr>
              <p:cNvPr id="148" name="Picture 21" descr="V:\Users\Jamie Shotton\Desktop\UID000323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r="67187"/>
              <a:stretch>
                <a:fillRect/>
              </a:stretch>
            </p:blipFill>
            <p:spPr bwMode="auto">
              <a:xfrm>
                <a:off x="4014782" y="6757991"/>
                <a:ext cx="1428760" cy="928694"/>
              </a:xfrm>
              <a:prstGeom prst="rect">
                <a:avLst/>
              </a:prstGeom>
              <a:noFill/>
              <a:ln w="19050">
                <a:solidFill>
                  <a:sysClr val="windowText" lastClr="000000"/>
                </a:solidFill>
                <a:miter lim="800000"/>
              </a:ln>
            </p:spPr>
          </p:pic>
          <p:pic>
            <p:nvPicPr>
              <p:cNvPr id="149" name="Picture 21" descr="V:\Users\Jamie Shotton\Desktop\UID000323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33594" r="33593"/>
              <a:stretch>
                <a:fillRect/>
              </a:stretch>
            </p:blipFill>
            <p:spPr bwMode="auto">
              <a:xfrm>
                <a:off x="4014782" y="7686685"/>
                <a:ext cx="1428760" cy="928694"/>
              </a:xfrm>
              <a:prstGeom prst="rect">
                <a:avLst/>
              </a:prstGeom>
              <a:noFill/>
              <a:ln w="19050">
                <a:solidFill>
                  <a:sysClr val="windowText" lastClr="000000"/>
                </a:solidFill>
                <a:miter lim="800000"/>
              </a:ln>
            </p:spPr>
          </p:pic>
          <p:sp>
            <p:nvSpPr>
              <p:cNvPr id="150" name="Rectangle 149"/>
              <p:cNvSpPr/>
              <p:nvPr/>
            </p:nvSpPr>
            <p:spPr>
              <a:xfrm>
                <a:off x="4054012" y="8265666"/>
                <a:ext cx="567464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road</a:t>
                </a:r>
              </a:p>
            </p:txBody>
          </p:sp>
          <p:sp>
            <p:nvSpPr>
              <p:cNvPr id="151" name="Rectangle 150"/>
              <p:cNvSpPr/>
              <p:nvPr/>
            </p:nvSpPr>
            <p:spPr>
              <a:xfrm>
                <a:off x="4493575" y="7918794"/>
                <a:ext cx="431529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cat</a:t>
                </a:r>
              </a:p>
            </p:txBody>
          </p:sp>
        </p:grpSp>
        <p:grpSp>
          <p:nvGrpSpPr>
            <p:cNvPr id="133" name="Group 295"/>
            <p:cNvGrpSpPr/>
            <p:nvPr/>
          </p:nvGrpSpPr>
          <p:grpSpPr>
            <a:xfrm>
              <a:off x="1014386" y="6757990"/>
              <a:ext cx="1428760" cy="1861469"/>
              <a:chOff x="1014386" y="6757990"/>
              <a:chExt cx="1428760" cy="1861469"/>
            </a:xfrm>
          </p:grpSpPr>
          <p:pic>
            <p:nvPicPr>
              <p:cNvPr id="140" name="Picture 20" descr="V:\Users\Jamie Shotton\Desktop\UID000458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r="67291"/>
              <a:stretch>
                <a:fillRect/>
              </a:stretch>
            </p:blipFill>
            <p:spPr bwMode="auto">
              <a:xfrm>
                <a:off x="1014386" y="6757990"/>
                <a:ext cx="1428760" cy="928694"/>
              </a:xfrm>
              <a:prstGeom prst="rect">
                <a:avLst/>
              </a:prstGeom>
              <a:noFill/>
              <a:ln w="19050">
                <a:solidFill>
                  <a:sysClr val="windowText" lastClr="000000"/>
                </a:solidFill>
                <a:miter lim="800000"/>
              </a:ln>
            </p:spPr>
          </p:pic>
          <p:pic>
            <p:nvPicPr>
              <p:cNvPr id="141" name="Picture 20" descr="V:\Users\Jamie Shotton\Desktop\UID000458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33595" r="33593"/>
              <a:stretch>
                <a:fillRect/>
              </a:stretch>
            </p:blipFill>
            <p:spPr bwMode="auto">
              <a:xfrm>
                <a:off x="1014386" y="7686684"/>
                <a:ext cx="1428760" cy="928694"/>
              </a:xfrm>
              <a:prstGeom prst="rect">
                <a:avLst/>
              </a:prstGeom>
              <a:noFill/>
              <a:ln w="19050">
                <a:solidFill>
                  <a:sysClr val="windowText" lastClr="000000"/>
                </a:solidFill>
                <a:miter lim="800000"/>
              </a:ln>
            </p:spPr>
          </p:pic>
          <p:sp>
            <p:nvSpPr>
              <p:cNvPr id="142" name="Rectangle 141"/>
              <p:cNvSpPr/>
              <p:nvPr/>
            </p:nvSpPr>
            <p:spPr>
              <a:xfrm>
                <a:off x="1064763" y="8280906"/>
                <a:ext cx="567464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road</a:t>
                </a:r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1611599" y="7671776"/>
                <a:ext cx="819456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building</a:t>
                </a:r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626574" y="8003408"/>
                <a:ext cx="444353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car</a:t>
                </a:r>
              </a:p>
            </p:txBody>
          </p:sp>
        </p:grpSp>
        <p:grpSp>
          <p:nvGrpSpPr>
            <p:cNvPr id="134" name="Group 297"/>
            <p:cNvGrpSpPr/>
            <p:nvPr/>
          </p:nvGrpSpPr>
          <p:grpSpPr>
            <a:xfrm>
              <a:off x="2514583" y="6757991"/>
              <a:ext cx="1431013" cy="1857388"/>
              <a:chOff x="2514583" y="6757991"/>
              <a:chExt cx="1431013" cy="1857388"/>
            </a:xfrm>
          </p:grpSpPr>
          <p:pic>
            <p:nvPicPr>
              <p:cNvPr id="135" name="Picture 19" descr="V:\Users\Jamie Shotton\Desktop\UID000370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67136"/>
              <a:stretch>
                <a:fillRect/>
              </a:stretch>
            </p:blipFill>
            <p:spPr bwMode="auto">
              <a:xfrm>
                <a:off x="2514583" y="6757991"/>
                <a:ext cx="1431013" cy="928694"/>
              </a:xfrm>
              <a:prstGeom prst="rect">
                <a:avLst/>
              </a:prstGeom>
              <a:noFill/>
              <a:ln w="19050">
                <a:solidFill>
                  <a:sysClr val="windowText" lastClr="000000"/>
                </a:solidFill>
                <a:miter lim="800000"/>
              </a:ln>
            </p:spPr>
          </p:pic>
          <p:pic>
            <p:nvPicPr>
              <p:cNvPr id="136" name="Picture 19" descr="V:\Users\Jamie Shotton\Desktop\UID000370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l="33750" r="33437"/>
              <a:stretch>
                <a:fillRect/>
              </a:stretch>
            </p:blipFill>
            <p:spPr bwMode="auto">
              <a:xfrm>
                <a:off x="2514584" y="7686685"/>
                <a:ext cx="1428760" cy="928694"/>
              </a:xfrm>
              <a:prstGeom prst="rect">
                <a:avLst/>
              </a:prstGeom>
              <a:noFill/>
              <a:ln w="19050">
                <a:solidFill>
                  <a:sysClr val="windowText" lastClr="000000"/>
                </a:solidFill>
                <a:miter lim="800000"/>
              </a:ln>
            </p:spPr>
          </p:pic>
          <p:sp>
            <p:nvSpPr>
              <p:cNvPr id="137" name="Rectangle 136"/>
              <p:cNvSpPr/>
              <p:nvPr/>
            </p:nvSpPr>
            <p:spPr>
              <a:xfrm>
                <a:off x="2566609" y="8227566"/>
                <a:ext cx="599844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grass</a:t>
                </a:r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3269933" y="7694636"/>
                <a:ext cx="668773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water</a:t>
                </a:r>
              </a:p>
            </p:txBody>
          </p:sp>
          <p:sp>
            <p:nvSpPr>
              <p:cNvPr id="139" name="Rectangle 138"/>
              <p:cNvSpPr/>
              <p:nvPr/>
            </p:nvSpPr>
            <p:spPr>
              <a:xfrm>
                <a:off x="3143066" y="7980548"/>
                <a:ext cx="533736" cy="338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>
                      <a:glow rad="101600">
                        <a:sysClr val="windowText" lastClr="000000">
                          <a:alpha val="60000"/>
                        </a:sysClr>
                      </a:glow>
                    </a:effectLst>
                    <a:uLnTx/>
                    <a:uFillTx/>
                    <a:latin typeface="Gill Sans MT" pitchFamily="34" charset="0"/>
                  </a:rPr>
                  <a:t>cow</a:t>
                </a:r>
              </a:p>
            </p:txBody>
          </p:sp>
        </p:grpSp>
      </p:grpSp>
      <p:sp>
        <p:nvSpPr>
          <p:cNvPr id="39" name="Rectangle 38"/>
          <p:cNvSpPr/>
          <p:nvPr/>
        </p:nvSpPr>
        <p:spPr>
          <a:xfrm>
            <a:off x="6286544" y="1643050"/>
            <a:ext cx="2786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[Shotton, Winn, Rother, Criminisi 06 + 08]</a:t>
            </a:r>
          </a:p>
          <a:p>
            <a:r>
              <a:rPr lang="en-GB" sz="2000" dirty="0" smtClean="0"/>
              <a:t>[Winn &amp; Shotton 06]</a:t>
            </a:r>
          </a:p>
        </p:txBody>
      </p:sp>
      <p:sp>
        <p:nvSpPr>
          <p:cNvPr id="191" name="Rectangle 190"/>
          <p:cNvSpPr/>
          <p:nvPr/>
        </p:nvSpPr>
        <p:spPr>
          <a:xfrm>
            <a:off x="6286544" y="4449306"/>
            <a:ext cx="22509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[Shotton, Johnson, </a:t>
            </a:r>
            <a:r>
              <a:rPr lang="en-GB" sz="2000" dirty="0" err="1" smtClean="0"/>
              <a:t>Cipolla</a:t>
            </a:r>
            <a:r>
              <a:rPr lang="en-GB" sz="2000" dirty="0" smtClean="0"/>
              <a:t> 08]</a:t>
            </a:r>
          </a:p>
        </p:txBody>
      </p:sp>
      <p:pic>
        <p:nvPicPr>
          <p:cNvPr id="31" name="STFDemoHigh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30.167"/>
                </p14:media>
              </p:ext>
            </p:extLst>
          </p:nvPr>
        </p:nvPicPr>
        <p:blipFill rotWithShape="1">
          <a:blip r:embed="rId9"/>
          <a:srcRect t="15380" b="15621"/>
          <a:stretch>
            <a:fillRect/>
          </a:stretch>
        </p:blipFill>
        <p:spPr>
          <a:xfrm>
            <a:off x="421589" y="3374735"/>
            <a:ext cx="5670771" cy="29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1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8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411760" y="1832244"/>
            <a:ext cx="2604888" cy="3632725"/>
            <a:chOff x="2399160" y="1985552"/>
            <a:chExt cx="2604888" cy="3632725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1563" b="76563" l="43827" r="55721">
                          <a14:foregroundMark x1="49709" y1="69010" x2="48352" y2="75781"/>
                          <a14:foregroundMark x1="51390" y1="71615" x2="50808" y2="75911"/>
                        </a14:backgroundRemoval>
                      </a14:imgEffect>
                    </a14:imgLayer>
                  </a14:imgProps>
                </a:ext>
              </a:extLst>
            </a:blip>
            <a:srcRect l="43148" t="49089" r="43277" b="23567"/>
            <a:stretch>
              <a:fillRect/>
            </a:stretch>
          </p:blipFill>
          <p:spPr bwMode="auto">
            <a:xfrm>
              <a:off x="2399160" y="1985552"/>
              <a:ext cx="2604888" cy="2604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2989896" y="4602614"/>
              <a:ext cx="1366080" cy="1015663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infer</a:t>
              </a:r>
              <a:b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</a:br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body parts</a:t>
              </a:r>
            </a:p>
            <a:p>
              <a:pPr algn="ctr"/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per pixel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919440" y="2492896"/>
            <a:ext cx="2604888" cy="4019673"/>
            <a:chOff x="5061543" y="2636912"/>
            <a:chExt cx="2604888" cy="4019673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1042" b="76563" l="44021" r="55721"/>
                      </a14:imgEffect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rcRect l="43148" t="49089" r="43277" b="23567"/>
            <a:stretch>
              <a:fillRect/>
            </a:stretch>
          </p:blipFill>
          <p:spPr bwMode="auto">
            <a:xfrm>
              <a:off x="5061543" y="2636912"/>
              <a:ext cx="2604888" cy="2604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Multiply 11"/>
            <p:cNvSpPr/>
            <p:nvPr/>
          </p:nvSpPr>
          <p:spPr>
            <a:xfrm>
              <a:off x="5292080" y="2962672"/>
              <a:ext cx="250304" cy="250304"/>
            </a:xfrm>
            <a:prstGeom prst="mathMultiply">
              <a:avLst/>
            </a:prstGeom>
            <a:solidFill>
              <a:srgbClr val="F3961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Multiply 12"/>
            <p:cNvSpPr/>
            <p:nvPr/>
          </p:nvSpPr>
          <p:spPr>
            <a:xfrm>
              <a:off x="5401816" y="3610744"/>
              <a:ext cx="250304" cy="250304"/>
            </a:xfrm>
            <a:prstGeom prst="mathMultiply">
              <a:avLst/>
            </a:prstGeom>
            <a:solidFill>
              <a:srgbClr val="673D05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Multiply 13"/>
            <p:cNvSpPr/>
            <p:nvPr/>
          </p:nvSpPr>
          <p:spPr>
            <a:xfrm>
              <a:off x="5829049" y="3382548"/>
              <a:ext cx="250304" cy="250304"/>
            </a:xfrm>
            <a:prstGeom prst="mathMultiply">
              <a:avLst/>
            </a:prstGeom>
            <a:solidFill>
              <a:srgbClr val="29432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Multiply 14"/>
            <p:cNvSpPr/>
            <p:nvPr/>
          </p:nvSpPr>
          <p:spPr>
            <a:xfrm>
              <a:off x="6241193" y="3267423"/>
              <a:ext cx="250304" cy="250304"/>
            </a:xfrm>
            <a:prstGeom prst="mathMultiply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Multiply 15"/>
            <p:cNvSpPr/>
            <p:nvPr/>
          </p:nvSpPr>
          <p:spPr>
            <a:xfrm>
              <a:off x="6524901" y="3382548"/>
              <a:ext cx="250304" cy="250304"/>
            </a:xfrm>
            <a:prstGeom prst="mathMultiply">
              <a:avLst/>
            </a:prstGeom>
            <a:solidFill>
              <a:srgbClr val="2B4F5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Multiply 16"/>
            <p:cNvSpPr/>
            <p:nvPr/>
          </p:nvSpPr>
          <p:spPr>
            <a:xfrm>
              <a:off x="6893885" y="3747276"/>
              <a:ext cx="250304" cy="250304"/>
            </a:xfrm>
            <a:prstGeom prst="mathMultiply">
              <a:avLst/>
            </a:prstGeom>
            <a:solidFill>
              <a:srgbClr val="21216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Multiply 17"/>
            <p:cNvSpPr/>
            <p:nvPr/>
          </p:nvSpPr>
          <p:spPr>
            <a:xfrm>
              <a:off x="7232277" y="3199251"/>
              <a:ext cx="250304" cy="250304"/>
            </a:xfrm>
            <a:prstGeom prst="mathMultiply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Plus 18"/>
            <p:cNvSpPr/>
            <p:nvPr/>
          </p:nvSpPr>
          <p:spPr>
            <a:xfrm>
              <a:off x="6274597" y="2851183"/>
              <a:ext cx="250304" cy="250304"/>
            </a:xfrm>
            <a:prstGeom prst="mathPlus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0" name="Plus 19"/>
            <p:cNvSpPr/>
            <p:nvPr/>
          </p:nvSpPr>
          <p:spPr>
            <a:xfrm>
              <a:off x="6228258" y="3706822"/>
              <a:ext cx="250304" cy="250304"/>
            </a:xfrm>
            <a:prstGeom prst="mathPlus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" name="Plus 20"/>
            <p:cNvSpPr/>
            <p:nvPr/>
          </p:nvSpPr>
          <p:spPr>
            <a:xfrm>
              <a:off x="6258657" y="4318351"/>
              <a:ext cx="250304" cy="250304"/>
            </a:xfrm>
            <a:prstGeom prst="mathPlus">
              <a:avLst/>
            </a:prstGeom>
            <a:solidFill>
              <a:srgbClr val="C0D5D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2" name="Multiply 21"/>
            <p:cNvSpPr/>
            <p:nvPr/>
          </p:nvSpPr>
          <p:spPr>
            <a:xfrm>
              <a:off x="6440204" y="5114943"/>
              <a:ext cx="250304" cy="250304"/>
            </a:xfrm>
            <a:prstGeom prst="mathMultiply">
              <a:avLst/>
            </a:prstGeom>
            <a:solidFill>
              <a:srgbClr val="B6388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3" name="Multiply 22"/>
            <p:cNvSpPr/>
            <p:nvPr/>
          </p:nvSpPr>
          <p:spPr>
            <a:xfrm>
              <a:off x="5954201" y="5114943"/>
              <a:ext cx="250304" cy="250304"/>
            </a:xfrm>
            <a:prstGeom prst="mathMultiply">
              <a:avLst/>
            </a:prstGeom>
            <a:solidFill>
              <a:srgbClr val="652D52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68599" y="5333146"/>
              <a:ext cx="1915333" cy="1323439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cluster pixels to</a:t>
              </a:r>
              <a:endParaRPr lang="en-GB" sz="2000" b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  <a:p>
              <a:pPr algn="ctr"/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hypothesize</a:t>
              </a:r>
              <a:b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</a:br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body joint</a:t>
              </a:r>
              <a:b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</a:br>
              <a:r>
                <a:rPr lang="en-GB" sz="2000" b="1" dirty="0" smtClean="0">
                  <a:solidFill>
                    <a:srgbClr val="FFC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positions</a:t>
              </a:r>
              <a:endParaRPr lang="en-GB" sz="2000" b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840" y="-5597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GB" dirty="0"/>
              <a:t>The Kinect pose estimation pipeline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-49110" y="692696"/>
            <a:ext cx="2604886" cy="3607951"/>
            <a:chOff x="-49110" y="692696"/>
            <a:chExt cx="2604886" cy="3607951"/>
          </a:xfrm>
        </p:grpSpPr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969" b="43229" l="43633" r="56109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42879" t="15755" r="43546" b="56901"/>
            <a:stretch>
              <a:fillRect/>
            </a:stretch>
          </p:blipFill>
          <p:spPr bwMode="auto">
            <a:xfrm>
              <a:off x="-49110" y="692696"/>
              <a:ext cx="2604886" cy="2604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53453" y="3284984"/>
              <a:ext cx="1811714" cy="1015663"/>
            </a:xfrm>
            <a:prstGeom prst="rect">
              <a:avLst/>
            </a:prstGeom>
            <a:noFill/>
            <a:effectLst>
              <a:glow rad="101600">
                <a:schemeClr val="bg1">
                  <a:alpha val="6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capture</a:t>
              </a:r>
              <a:br>
                <a:rPr lang="en-GB" sz="2000" b="1" dirty="0" smtClean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</a:br>
              <a:r>
                <a:rPr lang="en-GB" sz="2000" b="1" dirty="0" smtClean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depth image &amp;</a:t>
              </a:r>
              <a:br>
                <a:rPr lang="en-GB" sz="2000" b="1" dirty="0" smtClean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</a:br>
              <a:r>
                <a:rPr lang="en-GB" sz="2000" b="1" dirty="0" smtClean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remove </a:t>
              </a:r>
              <a:r>
                <a:rPr lang="en-GB" sz="2000" b="1" dirty="0" err="1" smtClean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bg</a:t>
              </a:r>
              <a:endParaRPr lang="en-GB" sz="2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  <p:sp>
        <p:nvSpPr>
          <p:cNvPr id="24" name="Right Arrow 23"/>
          <p:cNvSpPr/>
          <p:nvPr/>
        </p:nvSpPr>
        <p:spPr>
          <a:xfrm rot="1340214">
            <a:off x="1976178" y="2258611"/>
            <a:ext cx="367700" cy="429818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5" name="Right Arrow 24"/>
          <p:cNvSpPr/>
          <p:nvPr/>
        </p:nvSpPr>
        <p:spPr>
          <a:xfrm rot="1010498">
            <a:off x="4581968" y="3329033"/>
            <a:ext cx="367700" cy="429818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32" name="Right Arrow 31"/>
          <p:cNvSpPr/>
          <p:nvPr/>
        </p:nvSpPr>
        <p:spPr>
          <a:xfrm rot="1293985">
            <a:off x="7234518" y="4170783"/>
            <a:ext cx="367700" cy="429818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grpSp>
        <p:nvGrpSpPr>
          <p:cNvPr id="42" name="Group 83"/>
          <p:cNvGrpSpPr/>
          <p:nvPr/>
        </p:nvGrpSpPr>
        <p:grpSpPr>
          <a:xfrm>
            <a:off x="7467699" y="4505899"/>
            <a:ext cx="1561107" cy="1467559"/>
            <a:chOff x="3241056" y="2861087"/>
            <a:chExt cx="1603906" cy="1507793"/>
          </a:xfrm>
        </p:grpSpPr>
        <p:sp>
          <p:nvSpPr>
            <p:cNvPr id="43" name="Plus 42"/>
            <p:cNvSpPr/>
            <p:nvPr/>
          </p:nvSpPr>
          <p:spPr>
            <a:xfrm>
              <a:off x="3241056" y="2956704"/>
              <a:ext cx="211992" cy="211992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44" name="Plus 43"/>
            <p:cNvSpPr/>
            <p:nvPr/>
          </p:nvSpPr>
          <p:spPr>
            <a:xfrm>
              <a:off x="3336672" y="3243556"/>
              <a:ext cx="211993" cy="211992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45" name="Plus 44"/>
            <p:cNvSpPr/>
            <p:nvPr/>
          </p:nvSpPr>
          <p:spPr>
            <a:xfrm>
              <a:off x="3621692" y="3242932"/>
              <a:ext cx="211993" cy="211993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46" name="Plus 45"/>
            <p:cNvSpPr/>
            <p:nvPr/>
          </p:nvSpPr>
          <p:spPr>
            <a:xfrm>
              <a:off x="3910376" y="2861087"/>
              <a:ext cx="211992" cy="211992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47" name="Plus 46"/>
            <p:cNvSpPr/>
            <p:nvPr/>
          </p:nvSpPr>
          <p:spPr>
            <a:xfrm>
              <a:off x="4198424" y="3229780"/>
              <a:ext cx="211993" cy="211993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48" name="Plus 47"/>
            <p:cNvSpPr/>
            <p:nvPr/>
          </p:nvSpPr>
          <p:spPr>
            <a:xfrm>
              <a:off x="4429043" y="3414219"/>
              <a:ext cx="211992" cy="211993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61" name="Plus 60"/>
            <p:cNvSpPr/>
            <p:nvPr/>
          </p:nvSpPr>
          <p:spPr>
            <a:xfrm>
              <a:off x="4632970" y="3056625"/>
              <a:ext cx="211992" cy="211993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62" name="Plus 61"/>
            <p:cNvSpPr/>
            <p:nvPr/>
          </p:nvSpPr>
          <p:spPr>
            <a:xfrm>
              <a:off x="3905650" y="3674373"/>
              <a:ext cx="211993" cy="211993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63" name="Plus 62"/>
            <p:cNvSpPr/>
            <p:nvPr/>
          </p:nvSpPr>
          <p:spPr>
            <a:xfrm>
              <a:off x="3661638" y="4134306"/>
              <a:ext cx="211993" cy="211993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64" name="Plus 63"/>
            <p:cNvSpPr/>
            <p:nvPr/>
          </p:nvSpPr>
          <p:spPr>
            <a:xfrm>
              <a:off x="4186979" y="4156887"/>
              <a:ext cx="211993" cy="211993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sp>
          <p:nvSpPr>
            <p:cNvPr id="65" name="Plus 64"/>
            <p:cNvSpPr/>
            <p:nvPr/>
          </p:nvSpPr>
          <p:spPr>
            <a:xfrm>
              <a:off x="3888104" y="3148964"/>
              <a:ext cx="211993" cy="211993"/>
            </a:xfrm>
            <a:prstGeom prst="mathPlus">
              <a:avLst>
                <a:gd name="adj1" fmla="val 12381"/>
              </a:avLst>
            </a:prstGeom>
            <a:solidFill>
              <a:srgbClr val="0404EC"/>
            </a:solidFill>
            <a:ln w="48000" cap="flat" cmpd="thickThin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66" name="Straight Connector 65"/>
            <p:cNvCxnSpPr/>
            <p:nvPr/>
          </p:nvCxnSpPr>
          <p:spPr>
            <a:xfrm rot="5400000" flipH="1" flipV="1">
              <a:off x="3980087" y="3107778"/>
              <a:ext cx="55882" cy="15064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7" name="Straight Connector 66"/>
            <p:cNvCxnSpPr/>
            <p:nvPr/>
          </p:nvCxnSpPr>
          <p:spPr>
            <a:xfrm rot="10800000">
              <a:off x="4111686" y="3268618"/>
              <a:ext cx="123825" cy="21429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8" name="Straight Connector 67"/>
            <p:cNvCxnSpPr/>
            <p:nvPr/>
          </p:nvCxnSpPr>
          <p:spPr>
            <a:xfrm rot="10800000">
              <a:off x="4368865" y="3393284"/>
              <a:ext cx="118399" cy="60614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9" name="Straight Connector 68"/>
            <p:cNvCxnSpPr/>
            <p:nvPr/>
          </p:nvCxnSpPr>
          <p:spPr>
            <a:xfrm flipH="1">
              <a:off x="4598950" y="3261153"/>
              <a:ext cx="102503" cy="198599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0" name="Straight Connector 69"/>
            <p:cNvCxnSpPr/>
            <p:nvPr/>
          </p:nvCxnSpPr>
          <p:spPr>
            <a:xfrm rot="16200000" flipV="1">
              <a:off x="3982642" y="3942160"/>
              <a:ext cx="340518" cy="176211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1" name="Straight Connector 70"/>
            <p:cNvCxnSpPr/>
            <p:nvPr/>
          </p:nvCxnSpPr>
          <p:spPr>
            <a:xfrm rot="16200000" flipV="1">
              <a:off x="3848100" y="3509961"/>
              <a:ext cx="309561" cy="4767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2" name="Straight Connector 71"/>
            <p:cNvCxnSpPr/>
            <p:nvPr/>
          </p:nvCxnSpPr>
          <p:spPr>
            <a:xfrm flipV="1">
              <a:off x="3781433" y="3278981"/>
              <a:ext cx="107150" cy="35720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3" name="Straight Connector 72"/>
            <p:cNvCxnSpPr/>
            <p:nvPr/>
          </p:nvCxnSpPr>
          <p:spPr>
            <a:xfrm flipV="1">
              <a:off x="3569346" y="3348719"/>
              <a:ext cx="47809" cy="3188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4" name="Straight Connector 73"/>
            <p:cNvCxnSpPr/>
            <p:nvPr/>
          </p:nvCxnSpPr>
          <p:spPr>
            <a:xfrm rot="16200000" flipV="1">
              <a:off x="3365243" y="3195609"/>
              <a:ext cx="92426" cy="9810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5" name="Straight Connector 74"/>
            <p:cNvCxnSpPr/>
            <p:nvPr/>
          </p:nvCxnSpPr>
          <p:spPr>
            <a:xfrm rot="5400000" flipH="1" flipV="1">
              <a:off x="3725468" y="3949305"/>
              <a:ext cx="326230" cy="142873"/>
            </a:xfrm>
            <a:prstGeom prst="line">
              <a:avLst/>
            </a:prstGeom>
            <a:noFill/>
            <a:ln w="28575" cap="rnd" cmpd="sng" algn="ctr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76" name="TextBox 75"/>
          <p:cNvSpPr txBox="1"/>
          <p:nvPr/>
        </p:nvSpPr>
        <p:spPr>
          <a:xfrm>
            <a:off x="7357897" y="5909210"/>
            <a:ext cx="1750607" cy="70788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fit model &amp;</a:t>
            </a:r>
          </a:p>
          <a:p>
            <a:pPr algn="ctr"/>
            <a:r>
              <a:rPr lang="en-GB" sz="2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track skeleton</a:t>
            </a:r>
          </a:p>
        </p:txBody>
      </p:sp>
    </p:spTree>
    <p:extLst>
      <p:ext uri="{BB962C8B-B14F-4D97-AF65-F5344CB8AC3E}">
        <p14:creationId xmlns:p14="http://schemas.microsoft.com/office/powerpoint/2010/main" val="308418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Classifying pixels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0789"/>
            <a:ext cx="8229600" cy="4940012"/>
          </a:xfrm>
        </p:spPr>
        <p:txBody>
          <a:bodyPr>
            <a:normAutofit/>
          </a:bodyPr>
          <a:lstStyle/>
          <a:p>
            <a:r>
              <a:rPr lang="en-GB" dirty="0" smtClean="0"/>
              <a:t>Compute </a:t>
            </a:r>
            <a:r>
              <a:rPr lang="en-GB" dirty="0" smtClean="0">
                <a:latin typeface="Palatino Linotype" pitchFamily="18" charset="0"/>
              </a:rPr>
              <a:t>P(</a:t>
            </a:r>
            <a:r>
              <a:rPr lang="en-GB" i="1" dirty="0" err="1" smtClean="0">
                <a:latin typeface="Palatino Linotype" pitchFamily="18" charset="0"/>
              </a:rPr>
              <a:t>c</a:t>
            </a:r>
            <a:r>
              <a:rPr lang="en-GB" i="1" baseline="-25000" dirty="0" err="1" smtClean="0">
                <a:latin typeface="Palatino Linotype" pitchFamily="18" charset="0"/>
              </a:rPr>
              <a:t>i</a:t>
            </a:r>
            <a:r>
              <a:rPr lang="en-GB" dirty="0" err="1" smtClean="0">
                <a:latin typeface="Palatino Linotype" pitchFamily="18" charset="0"/>
              </a:rPr>
              <a:t>|</a:t>
            </a:r>
            <a:r>
              <a:rPr lang="en-GB" i="1" dirty="0" err="1" smtClean="0">
                <a:latin typeface="Palatino Linotype" pitchFamily="18" charset="0"/>
              </a:rPr>
              <a:t>w</a:t>
            </a:r>
            <a:r>
              <a:rPr lang="en-GB" i="1" baseline="-25000" dirty="0" err="1" smtClean="0">
                <a:latin typeface="Palatino Linotype" pitchFamily="18" charset="0"/>
              </a:rPr>
              <a:t>i</a:t>
            </a:r>
            <a:r>
              <a:rPr lang="en-GB" dirty="0" smtClean="0">
                <a:latin typeface="Palatino Linotype" pitchFamily="18" charset="0"/>
              </a:rPr>
              <a:t>)</a:t>
            </a:r>
          </a:p>
          <a:p>
            <a:pPr lvl="1"/>
            <a:r>
              <a:rPr lang="en-GB" dirty="0" smtClean="0"/>
              <a:t>pixels </a:t>
            </a:r>
            <a:r>
              <a:rPr lang="en-GB" i="1" dirty="0" err="1" smtClean="0">
                <a:latin typeface="Palatino Linotype" pitchFamily="18" charset="0"/>
              </a:rPr>
              <a:t>i</a:t>
            </a:r>
            <a:r>
              <a:rPr lang="en-GB" i="1" dirty="0" smtClean="0">
                <a:latin typeface="Palatino Linotype" pitchFamily="18" charset="0"/>
              </a:rPr>
              <a:t> = </a:t>
            </a:r>
            <a:r>
              <a:rPr lang="en-GB" dirty="0" smtClean="0">
                <a:latin typeface="Palatino Linotype" pitchFamily="18" charset="0"/>
              </a:rPr>
              <a:t>(</a:t>
            </a:r>
            <a:r>
              <a:rPr lang="en-GB" i="1" dirty="0" smtClean="0">
                <a:latin typeface="Palatino Linotype" pitchFamily="18" charset="0"/>
              </a:rPr>
              <a:t>x</a:t>
            </a:r>
            <a:r>
              <a:rPr lang="en-GB" dirty="0" smtClean="0">
                <a:latin typeface="Palatino Linotype" pitchFamily="18" charset="0"/>
              </a:rPr>
              <a:t>, </a:t>
            </a:r>
            <a:r>
              <a:rPr lang="en-GB" i="1" dirty="0" smtClean="0">
                <a:latin typeface="Palatino Linotype" pitchFamily="18" charset="0"/>
              </a:rPr>
              <a:t>y</a:t>
            </a:r>
            <a:r>
              <a:rPr lang="en-GB" dirty="0" smtClean="0">
                <a:latin typeface="Palatino Linotype" pitchFamily="18" charset="0"/>
              </a:rPr>
              <a:t>)</a:t>
            </a:r>
          </a:p>
          <a:p>
            <a:pPr lvl="1"/>
            <a:r>
              <a:rPr lang="en-GB" dirty="0" smtClean="0"/>
              <a:t>body part </a:t>
            </a:r>
            <a:r>
              <a:rPr lang="en-GB" i="1" dirty="0" smtClean="0">
                <a:latin typeface="Palatino Linotype" pitchFamily="18" charset="0"/>
              </a:rPr>
              <a:t>c</a:t>
            </a:r>
            <a:r>
              <a:rPr lang="en-GB" i="1" baseline="-25000" dirty="0" smtClean="0">
                <a:latin typeface="Palatino Linotype" pitchFamily="18" charset="0"/>
              </a:rPr>
              <a:t>i</a:t>
            </a:r>
            <a:endParaRPr lang="en-GB" dirty="0" smtClean="0">
              <a:latin typeface="Palatino Linotype" pitchFamily="18" charset="0"/>
            </a:endParaRPr>
          </a:p>
          <a:p>
            <a:pPr lvl="1"/>
            <a:r>
              <a:rPr lang="en-GB" dirty="0" smtClean="0"/>
              <a:t>image window </a:t>
            </a:r>
            <a:r>
              <a:rPr lang="en-GB" i="1" dirty="0" err="1" smtClean="0">
                <a:latin typeface="Palatino Linotype" pitchFamily="18" charset="0"/>
              </a:rPr>
              <a:t>w</a:t>
            </a:r>
            <a:r>
              <a:rPr lang="en-GB" i="1" baseline="-25000" dirty="0" err="1" smtClean="0">
                <a:latin typeface="Palatino Linotype" pitchFamily="18" charset="0"/>
              </a:rPr>
              <a:t>i</a:t>
            </a:r>
            <a:endParaRPr lang="en-GB" dirty="0" smtClean="0">
              <a:latin typeface="Palatino Linotype" pitchFamily="18" charset="0"/>
            </a:endParaRPr>
          </a:p>
          <a:p>
            <a:pPr>
              <a:buNone/>
            </a:pPr>
            <a:r>
              <a:rPr lang="en-GB" i="1" dirty="0" smtClean="0"/>
              <a:t>	</a:t>
            </a:r>
          </a:p>
          <a:p>
            <a:pPr>
              <a:buNone/>
            </a:pPr>
            <a:endParaRPr lang="en-GB" i="1" dirty="0" smtClean="0"/>
          </a:p>
          <a:p>
            <a:r>
              <a:rPr lang="en-GB" dirty="0" smtClean="0"/>
              <a:t>Discriminative approach</a:t>
            </a:r>
          </a:p>
          <a:p>
            <a:pPr lvl="1"/>
            <a:r>
              <a:rPr lang="en-GB" dirty="0" smtClean="0"/>
              <a:t>learn classifier </a:t>
            </a:r>
            <a:r>
              <a:rPr lang="en-GB" dirty="0" smtClean="0">
                <a:latin typeface="Palatino Linotype" pitchFamily="18" charset="0"/>
              </a:rPr>
              <a:t>P(</a:t>
            </a:r>
            <a:r>
              <a:rPr lang="en-GB" i="1" dirty="0" err="1" smtClean="0">
                <a:latin typeface="Palatino Linotype" pitchFamily="18" charset="0"/>
              </a:rPr>
              <a:t>c</a:t>
            </a:r>
            <a:r>
              <a:rPr lang="en-GB" i="1" baseline="-25000" dirty="0" err="1" smtClean="0">
                <a:latin typeface="Palatino Linotype" pitchFamily="18" charset="0"/>
              </a:rPr>
              <a:t>i</a:t>
            </a:r>
            <a:r>
              <a:rPr lang="en-GB" dirty="0" err="1" smtClean="0">
                <a:latin typeface="Palatino Linotype" pitchFamily="18" charset="0"/>
              </a:rPr>
              <a:t>|</a:t>
            </a:r>
            <a:r>
              <a:rPr lang="en-GB" i="1" dirty="0" err="1" smtClean="0">
                <a:latin typeface="Palatino Linotype" pitchFamily="18" charset="0"/>
              </a:rPr>
              <a:t>w</a:t>
            </a:r>
            <a:r>
              <a:rPr lang="en-GB" i="1" baseline="-25000" dirty="0" err="1" smtClean="0">
                <a:latin typeface="Palatino Linotype" pitchFamily="18" charset="0"/>
              </a:rPr>
              <a:t>i</a:t>
            </a:r>
            <a:r>
              <a:rPr lang="en-GB" dirty="0" smtClean="0">
                <a:latin typeface="Palatino Linotype" pitchFamily="18" charset="0"/>
              </a:rPr>
              <a:t>)</a:t>
            </a:r>
            <a:r>
              <a:rPr lang="en-GB" dirty="0" smtClean="0"/>
              <a:t> from training data</a:t>
            </a:r>
          </a:p>
          <a:p>
            <a:endParaRPr lang="en-GB" dirty="0" smtClean="0"/>
          </a:p>
        </p:txBody>
      </p:sp>
      <p:grpSp>
        <p:nvGrpSpPr>
          <p:cNvPr id="14" name="Group 13"/>
          <p:cNvGrpSpPr/>
          <p:nvPr/>
        </p:nvGrpSpPr>
        <p:grpSpPr>
          <a:xfrm>
            <a:off x="5143504" y="2440385"/>
            <a:ext cx="1000132" cy="1000132"/>
            <a:chOff x="6516078" y="1752889"/>
            <a:chExt cx="1000132" cy="1000132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43225" t="10274" r="52458" b="82581"/>
            <a:stretch>
              <a:fillRect/>
            </a:stretch>
          </p:blipFill>
          <p:spPr bwMode="auto">
            <a:xfrm>
              <a:off x="6516078" y="1752889"/>
              <a:ext cx="100013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5" name="Plus 4"/>
            <p:cNvSpPr/>
            <p:nvPr/>
          </p:nvSpPr>
          <p:spPr>
            <a:xfrm>
              <a:off x="6829760" y="2060221"/>
              <a:ext cx="385460" cy="385460"/>
            </a:xfrm>
            <a:prstGeom prst="mathPlus">
              <a:avLst>
                <a:gd name="adj1" fmla="val 12381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401295" y="2440385"/>
            <a:ext cx="1000132" cy="1000132"/>
            <a:chOff x="5373070" y="1752889"/>
            <a:chExt cx="1000132" cy="1000132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47721" t="9412" r="47961" b="83442"/>
            <a:stretch>
              <a:fillRect/>
            </a:stretch>
          </p:blipFill>
          <p:spPr bwMode="auto">
            <a:xfrm>
              <a:off x="5373070" y="1752889"/>
              <a:ext cx="100013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7" name="Plus 6"/>
            <p:cNvSpPr/>
            <p:nvPr/>
          </p:nvSpPr>
          <p:spPr>
            <a:xfrm>
              <a:off x="5680406" y="2060225"/>
              <a:ext cx="385460" cy="385460"/>
            </a:xfrm>
            <a:prstGeom prst="mathPlus">
              <a:avLst>
                <a:gd name="adj1" fmla="val 12381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659086" y="2440385"/>
            <a:ext cx="1000132" cy="1000132"/>
            <a:chOff x="7659086" y="1752889"/>
            <a:chExt cx="1000132" cy="1000132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51114" t="17579" r="44569" b="75275"/>
            <a:stretch>
              <a:fillRect/>
            </a:stretch>
          </p:blipFill>
          <p:spPr bwMode="auto">
            <a:xfrm>
              <a:off x="7659086" y="1752889"/>
              <a:ext cx="100013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9" name="Plus 8"/>
            <p:cNvSpPr/>
            <p:nvPr/>
          </p:nvSpPr>
          <p:spPr>
            <a:xfrm>
              <a:off x="7966422" y="2060225"/>
              <a:ext cx="385460" cy="385460"/>
            </a:xfrm>
            <a:prstGeom prst="mathPlus">
              <a:avLst>
                <a:gd name="adj1" fmla="val 12381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5467903" y="3462099"/>
            <a:ext cx="29434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 smtClean="0"/>
              <a:t>image windows move</a:t>
            </a:r>
            <a:br>
              <a:rPr lang="en-GB" sz="2400" dirty="0" smtClean="0"/>
            </a:br>
            <a:r>
              <a:rPr lang="en-GB" sz="2400" dirty="0" smtClean="0"/>
              <a:t>with classifier</a:t>
            </a:r>
            <a:endParaRPr lang="en-GB" sz="2400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rcRect l="41554" t="7371" r="41883" b="72169"/>
          <a:stretch>
            <a:fillRect/>
          </a:stretch>
        </p:blipFill>
        <p:spPr bwMode="auto">
          <a:xfrm>
            <a:off x="6143636" y="851930"/>
            <a:ext cx="1631604" cy="121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Arrow Connector 15"/>
          <p:cNvCxnSpPr/>
          <p:nvPr/>
        </p:nvCxnSpPr>
        <p:spPr>
          <a:xfrm rot="5400000">
            <a:off x="5409222" y="1387911"/>
            <a:ext cx="1286822" cy="818126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6315139" y="1747739"/>
            <a:ext cx="1278868" cy="106424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327901" y="1712380"/>
            <a:ext cx="831251" cy="728005"/>
          </a:xfrm>
          <a:prstGeom prst="straightConnector1">
            <a:avLst/>
          </a:prstGeom>
          <a:ln w="19050">
            <a:solidFill>
              <a:schemeClr val="tx1"/>
            </a:solidFill>
            <a:prstDash val="lgDash"/>
            <a:tailEnd type="arrow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-99392"/>
            <a:ext cx="8229600" cy="1252728"/>
          </a:xfrm>
        </p:spPr>
        <p:txBody>
          <a:bodyPr>
            <a:normAutofit/>
          </a:bodyPr>
          <a:lstStyle/>
          <a:p>
            <a:r>
              <a:rPr lang="en-GB" sz="3600" dirty="0" smtClean="0"/>
              <a:t>Synthetic training data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69160"/>
            <a:ext cx="8229600" cy="2088232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en-GB" dirty="0" smtClean="0"/>
              <a:t>Train invariance to:</a:t>
            </a:r>
          </a:p>
          <a:p>
            <a:endParaRPr lang="en-GB" dirty="0"/>
          </a:p>
          <a:p>
            <a:endParaRPr lang="en-GB" dirty="0" smtClean="0"/>
          </a:p>
          <a:p>
            <a:pPr marL="118872" indent="0">
              <a:buNone/>
            </a:pPr>
            <a:r>
              <a:rPr lang="en-GB" dirty="0"/>
              <a:t> 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444" y="5606834"/>
            <a:ext cx="1623364" cy="135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39" y="5474154"/>
            <a:ext cx="1061554" cy="1061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679" y="5437298"/>
            <a:ext cx="2045526" cy="113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01" y="5486214"/>
            <a:ext cx="2152956" cy="103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45040" y="1052736"/>
            <a:ext cx="3002824" cy="1274715"/>
            <a:chOff x="204724" y="909043"/>
            <a:chExt cx="3002824" cy="1274715"/>
          </a:xfrm>
        </p:grpSpPr>
        <p:sp>
          <p:nvSpPr>
            <p:cNvPr id="4" name="Rounded Rectangle 3"/>
            <p:cNvSpPr/>
            <p:nvPr/>
          </p:nvSpPr>
          <p:spPr>
            <a:xfrm>
              <a:off x="207528" y="909043"/>
              <a:ext cx="2997217" cy="1274715"/>
            </a:xfrm>
            <a:prstGeom prst="roundRect">
              <a:avLst/>
            </a:prstGeom>
            <a:noFill/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4724" y="949910"/>
              <a:ext cx="3002824" cy="1138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18872" lvl="0" algn="ctr">
                <a:buClr>
                  <a:srgbClr val="F0AD00"/>
                </a:buClr>
                <a:buSzPct val="80000"/>
              </a:pPr>
              <a:r>
                <a:rPr lang="en-GB" sz="2800" dirty="0">
                  <a:solidFill>
                    <a:prstClr val="white"/>
                  </a:solidFill>
                </a:rPr>
                <a:t>Record </a:t>
              </a:r>
              <a:r>
                <a:rPr lang="en-GB" sz="2800" dirty="0" err="1">
                  <a:solidFill>
                    <a:prstClr val="white"/>
                  </a:solidFill>
                </a:rPr>
                <a:t>m</a:t>
              </a:r>
              <a:r>
                <a:rPr lang="en-GB" sz="2800" dirty="0" err="1" smtClean="0">
                  <a:solidFill>
                    <a:prstClr val="white"/>
                  </a:solidFill>
                </a:rPr>
                <a:t>ocap</a:t>
              </a:r>
              <a:r>
                <a:rPr lang="en-GB" sz="2800" dirty="0" smtClean="0">
                  <a:solidFill>
                    <a:prstClr val="white"/>
                  </a:solidFill>
                </a:rPr>
                <a:t/>
              </a:r>
              <a:br>
                <a:rPr lang="en-GB" sz="2800" dirty="0" smtClean="0">
                  <a:solidFill>
                    <a:prstClr val="white"/>
                  </a:solidFill>
                </a:rPr>
              </a:br>
              <a:r>
                <a:rPr lang="en-GB" sz="2000" dirty="0" smtClean="0">
                  <a:solidFill>
                    <a:prstClr val="white"/>
                  </a:solidFill>
                </a:rPr>
                <a:t>500k frames</a:t>
              </a:r>
              <a:br>
                <a:rPr lang="en-GB" sz="2000" dirty="0" smtClean="0">
                  <a:solidFill>
                    <a:prstClr val="white"/>
                  </a:solidFill>
                </a:rPr>
              </a:br>
              <a:r>
                <a:rPr lang="en-GB" sz="2000" dirty="0" smtClean="0">
                  <a:solidFill>
                    <a:prstClr val="white"/>
                  </a:solidFill>
                </a:rPr>
                <a:t>distilled </a:t>
              </a:r>
              <a:r>
                <a:rPr lang="en-GB" sz="2000" dirty="0">
                  <a:solidFill>
                    <a:prstClr val="white"/>
                  </a:solidFill>
                </a:rPr>
                <a:t>to 100k poses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083850" y="1052736"/>
            <a:ext cx="4752529" cy="1741148"/>
            <a:chOff x="231843" y="2263917"/>
            <a:chExt cx="4752529" cy="1741148"/>
          </a:xfrm>
        </p:grpSpPr>
        <p:pic>
          <p:nvPicPr>
            <p:cNvPr id="39" name="Picture 2" descr="\\analogfs0\EX_DATA\LineUps\adult_char_lineup.jp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095939" y="2780929"/>
              <a:ext cx="3248624" cy="111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231843" y="2272155"/>
              <a:ext cx="462275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18872" lvl="0" algn="ctr">
                <a:buClr>
                  <a:srgbClr val="F0AD00"/>
                </a:buClr>
                <a:buSzPct val="80000"/>
              </a:pPr>
              <a:r>
                <a:rPr lang="en-GB" sz="2800" dirty="0">
                  <a:solidFill>
                    <a:prstClr val="white"/>
                  </a:solidFill>
                </a:rPr>
                <a:t>Retarget to several models</a:t>
              </a:r>
            </a:p>
            <a:p>
              <a:pPr marL="118872" lvl="0" algn="ctr">
                <a:buClr>
                  <a:srgbClr val="F0AD00"/>
                </a:buClr>
                <a:buSzPct val="80000"/>
              </a:pPr>
              <a:r>
                <a:rPr lang="en-GB" sz="2800" dirty="0">
                  <a:solidFill>
                    <a:prstClr val="white"/>
                  </a:solidFill>
                </a:rPr>
                <a:t> 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235044" y="2263917"/>
              <a:ext cx="4749328" cy="1741148"/>
            </a:xfrm>
            <a:prstGeom prst="roundRect">
              <a:avLst>
                <a:gd name="adj" fmla="val 9821"/>
              </a:avLst>
            </a:prstGeom>
            <a:noFill/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403648" y="3169527"/>
            <a:ext cx="5336116" cy="1582270"/>
            <a:chOff x="187894" y="3070866"/>
            <a:chExt cx="5336116" cy="1582270"/>
          </a:xfrm>
        </p:grpSpPr>
        <p:sp>
          <p:nvSpPr>
            <p:cNvPr id="43" name="Rectangle 42"/>
            <p:cNvSpPr/>
            <p:nvPr/>
          </p:nvSpPr>
          <p:spPr>
            <a:xfrm>
              <a:off x="187894" y="3079104"/>
              <a:ext cx="533611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18872" lvl="0" algn="ctr">
                <a:buClr>
                  <a:srgbClr val="F0AD00"/>
                </a:buClr>
                <a:buSzPct val="80000"/>
              </a:pPr>
              <a:r>
                <a:rPr lang="en-GB" sz="2800" dirty="0">
                  <a:solidFill>
                    <a:prstClr val="white"/>
                  </a:solidFill>
                </a:rPr>
                <a:t>Render (depth, body </a:t>
              </a:r>
              <a:r>
                <a:rPr lang="en-GB" sz="2800" dirty="0" smtClean="0">
                  <a:solidFill>
                    <a:prstClr val="white"/>
                  </a:solidFill>
                </a:rPr>
                <a:t>parts) pairs </a:t>
              </a:r>
              <a:endParaRPr lang="en-GB" sz="2800" dirty="0">
                <a:solidFill>
                  <a:prstClr val="white"/>
                </a:solidFill>
              </a:endParaRP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33452" y="3070866"/>
              <a:ext cx="5245001" cy="1582270"/>
            </a:xfrm>
            <a:prstGeom prst="roundRect">
              <a:avLst>
                <a:gd name="adj" fmla="val 9821"/>
              </a:avLst>
            </a:prstGeom>
            <a:noFill/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563840" y="3580282"/>
              <a:ext cx="4584224" cy="941790"/>
              <a:chOff x="685423" y="3605260"/>
              <a:chExt cx="4341058" cy="891834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3784216" y="3624491"/>
                <a:ext cx="1242265" cy="853372"/>
                <a:chOff x="34137600" y="6207105"/>
                <a:chExt cx="3015806" cy="2071702"/>
              </a:xfrm>
            </p:grpSpPr>
            <p:pic>
              <p:nvPicPr>
                <p:cNvPr id="56" name="Picture 5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42448" b="68490" l="46293" r="56351"/>
                          </a14:imgEffect>
                        </a14:imgLayer>
                      </a14:imgProps>
                    </a:ext>
                  </a:extLst>
                </a:blip>
                <a:srcRect l="46036" t="40821" r="43326" b="30859"/>
                <a:stretch>
                  <a:fillRect/>
                </a:stretch>
              </p:blipFill>
              <p:spPr bwMode="auto">
                <a:xfrm>
                  <a:off x="35581770" y="6207105"/>
                  <a:ext cx="1571636" cy="20717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57" name="Picture 5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42448" b="68620" l="4578" r="14636"/>
                          </a14:imgEffect>
                        </a14:imgLayer>
                      </a14:imgProps>
                    </a:ext>
                  </a:extLst>
                </a:blip>
                <a:srcRect l="4449" t="40821" r="84912" b="30859"/>
                <a:stretch>
                  <a:fillRect/>
                </a:stretch>
              </p:blipFill>
              <p:spPr bwMode="auto">
                <a:xfrm>
                  <a:off x="34137600" y="6207105"/>
                  <a:ext cx="1571636" cy="20717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grpSp>
            <p:nvGrpSpPr>
              <p:cNvPr id="47" name="Group 46"/>
              <p:cNvGrpSpPr/>
              <p:nvPr/>
            </p:nvGrpSpPr>
            <p:grpSpPr>
              <a:xfrm>
                <a:off x="685423" y="3605260"/>
                <a:ext cx="1007863" cy="891834"/>
                <a:chOff x="25014562" y="6160419"/>
                <a:chExt cx="2446755" cy="2165075"/>
              </a:xfrm>
            </p:grpSpPr>
            <p:pic>
              <p:nvPicPr>
                <p:cNvPr id="54" name="Picture 3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24138" b="45172" l="9479" r="16615"/>
                          </a14:imgEffect>
                        </a14:imgLayer>
                      </a14:imgProps>
                    </a:ext>
                  </a:extLst>
                </a:blip>
                <a:srcRect l="9141" t="23491" r="82265" b="54527"/>
                <a:stretch>
                  <a:fillRect/>
                </a:stretch>
              </p:blipFill>
              <p:spPr bwMode="auto">
                <a:xfrm>
                  <a:off x="25014562" y="6160419"/>
                  <a:ext cx="1400917" cy="21650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55" name="Picture 3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24138" b="45431" l="43229" r="50729"/>
                          </a14:imgEffect>
                        </a14:imgLayer>
                      </a14:imgProps>
                    </a:ext>
                  </a:extLst>
                </a:blip>
                <a:srcRect l="42761" t="23491" r="48645" b="54527"/>
                <a:stretch>
                  <a:fillRect/>
                </a:stretch>
              </p:blipFill>
              <p:spPr bwMode="auto">
                <a:xfrm>
                  <a:off x="26060400" y="6160419"/>
                  <a:ext cx="1400917" cy="21650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grpSp>
            <p:nvGrpSpPr>
              <p:cNvPr id="48" name="Group 47"/>
              <p:cNvGrpSpPr/>
              <p:nvPr/>
            </p:nvGrpSpPr>
            <p:grpSpPr>
              <a:xfrm>
                <a:off x="1808981" y="3605260"/>
                <a:ext cx="891797" cy="891834"/>
                <a:chOff x="28389869" y="6160419"/>
                <a:chExt cx="2164986" cy="2165075"/>
              </a:xfrm>
            </p:grpSpPr>
            <p:pic>
              <p:nvPicPr>
                <p:cNvPr id="52" name="Picture 4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ackgroundRemoval t="34115" b="64323" l="16828" r="25145"/>
                          </a14:imgEffect>
                        </a14:imgLayer>
                      </a14:imgProps>
                    </a:ext>
                  </a:extLst>
                </a:blip>
                <a:srcRect l="16601" t="33073" r="74695" b="35676"/>
                <a:stretch>
                  <a:fillRect/>
                </a:stretch>
              </p:blipFill>
              <p:spPr bwMode="auto">
                <a:xfrm>
                  <a:off x="28389869" y="6160419"/>
                  <a:ext cx="1217855" cy="21650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53" name="Picture 4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ackgroundRemoval t="33594" b="63542" l="58672" r="67054"/>
                          </a14:imgEffect>
                        </a14:imgLayer>
                      </a14:imgProps>
                    </a:ext>
                  </a:extLst>
                </a:blip>
                <a:srcRect l="58382" t="33073" r="32914" b="35676"/>
                <a:stretch>
                  <a:fillRect/>
                </a:stretch>
              </p:blipFill>
              <p:spPr bwMode="auto">
                <a:xfrm>
                  <a:off x="29337000" y="6160419"/>
                  <a:ext cx="1217855" cy="21650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grpSp>
            <p:nvGrpSpPr>
              <p:cNvPr id="49" name="Group 48"/>
              <p:cNvGrpSpPr/>
              <p:nvPr/>
            </p:nvGrpSpPr>
            <p:grpSpPr>
              <a:xfrm>
                <a:off x="2810495" y="3605260"/>
                <a:ext cx="869983" cy="891834"/>
                <a:chOff x="31399051" y="6160419"/>
                <a:chExt cx="2112029" cy="2165075"/>
              </a:xfrm>
            </p:grpSpPr>
            <p:pic>
              <p:nvPicPr>
                <p:cNvPr id="50" name="Picture 2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ackgroundRemoval t="59655" b="82845" l="9948" r="16979"/>
                          </a14:imgEffect>
                        </a14:imgLayer>
                      </a14:imgProps>
                    </a:ext>
                  </a:extLst>
                </a:blip>
                <a:srcRect l="9661" t="59051" r="82917" b="16379"/>
                <a:stretch>
                  <a:fillRect/>
                </a:stretch>
              </p:blipFill>
              <p:spPr bwMode="auto">
                <a:xfrm>
                  <a:off x="31399051" y="6160419"/>
                  <a:ext cx="1082538" cy="21650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51" name="Picture 2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ackgroundRemoval t="59655" b="83362" l="43490" r="50521"/>
                          </a14:imgEffect>
                        </a14:imgLayer>
                      </a14:imgProps>
                    </a:ext>
                  </a:extLst>
                </a:blip>
                <a:srcRect l="43255" t="59051" r="49323" b="16379"/>
                <a:stretch>
                  <a:fillRect/>
                </a:stretch>
              </p:blipFill>
              <p:spPr bwMode="auto">
                <a:xfrm>
                  <a:off x="32428542" y="6160419"/>
                  <a:ext cx="1082538" cy="21650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</p:grpSp>
      </p:grpSp>
      <p:sp>
        <p:nvSpPr>
          <p:cNvPr id="58" name="Right Arrow 57"/>
          <p:cNvSpPr/>
          <p:nvPr/>
        </p:nvSpPr>
        <p:spPr>
          <a:xfrm rot="1010498">
            <a:off x="3518739" y="1708650"/>
            <a:ext cx="367700" cy="429818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9" name="Right Arrow 58"/>
          <p:cNvSpPr/>
          <p:nvPr/>
        </p:nvSpPr>
        <p:spPr>
          <a:xfrm rot="7666505">
            <a:off x="3770335" y="2731279"/>
            <a:ext cx="367700" cy="429818"/>
          </a:xfrm>
          <a:prstGeom prst="rightArrow">
            <a:avLst/>
          </a:prstGeom>
          <a:solidFill>
            <a:srgbClr val="FFC000"/>
          </a:solidFill>
          <a:ln w="76200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813961" y="6502399"/>
            <a:ext cx="1888628" cy="469901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29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Synthetic </a:t>
            </a:r>
            <a:r>
              <a:rPr lang="en-GB" dirty="0" err="1" smtClean="0"/>
              <a:t>vs</a:t>
            </a:r>
            <a:r>
              <a:rPr lang="en-GB" dirty="0" smtClean="0"/>
              <a:t> real data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275450" y="1693272"/>
            <a:ext cx="2096004" cy="1159447"/>
            <a:chOff x="4373230" y="884891"/>
            <a:chExt cx="1566922" cy="8667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7" b="100000" l="3960" r="48845">
                          <a14:backgroundMark x1="6271" y1="20879" x2="17822" y2="7143"/>
                          <a14:backgroundMark x1="41914" y1="7692" x2="38614" y2="47253"/>
                          <a14:backgroundMark x1="3300" y1="7143" x2="22772" y2="3846"/>
                          <a14:backgroundMark x1="24752" y1="8791" x2="2310" y2="33516"/>
                          <a14:backgroundMark x1="24752" y1="9890" x2="28383" y2="54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97127" y="884891"/>
              <a:ext cx="1443025" cy="866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198" b="98352" l="52805" r="95380">
                          <a14:foregroundMark x1="85479" y1="64286" x2="89109" y2="67033"/>
                          <a14:foregroundMark x1="88449" y1="69780" x2="90759" y2="697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373230" y="884891"/>
              <a:ext cx="1443025" cy="866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35496" y="4102034"/>
            <a:ext cx="2223866" cy="1376048"/>
            <a:chOff x="5357764" y="2501617"/>
            <a:chExt cx="1662508" cy="1028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389" b="97685" l="9890" r="35897">
                          <a14:foregroundMark x1="17216" y1="30093" x2="11355" y2="2824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717509" y="2501617"/>
              <a:ext cx="1302763" cy="1028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852" b="98611" l="62271" r="9194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357764" y="2501617"/>
              <a:ext cx="1302763" cy="1028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197946" y="2917310"/>
            <a:ext cx="2155822" cy="1127595"/>
            <a:chOff x="7568872" y="1234034"/>
            <a:chExt cx="1611640" cy="8429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1" name="Picture 6"/>
            <p:cNvPicPr>
              <a:picLocks noChangeAspect="1" noChangeArrowheads="1"/>
            </p:cNvPicPr>
            <p:nvPr/>
          </p:nvPicPr>
          <p:blipFill rotWithShape="1">
            <a:blip r:embed="rId9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260" b="97175" l="5243" r="359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910513" y="1234034"/>
              <a:ext cx="1269999" cy="842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695" b="97175" l="61423" r="9176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68872" y="1234034"/>
              <a:ext cx="1269999" cy="842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1647120" y="2889188"/>
            <a:ext cx="2709117" cy="1264563"/>
            <a:chOff x="7524328" y="-124545"/>
            <a:chExt cx="2025270" cy="9453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Picture 12"/>
            <p:cNvPicPr>
              <a:picLocks noChangeAspect="1" noChangeArrowheads="1"/>
            </p:cNvPicPr>
            <p:nvPr/>
          </p:nvPicPr>
          <p:blipFill rotWithShape="1">
            <a:blip r:embed="rId1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5051" b="96465" l="2278" r="4379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668344" y="-124545"/>
              <a:ext cx="1881254" cy="945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12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061" b="96465" l="54684" r="94177">
                          <a14:foregroundMark x1="92658" y1="14646" x2="89367" y2="20707"/>
                          <a14:foregroundMark x1="74684" y1="11111" x2="75696" y2="23232"/>
                          <a14:backgroundMark x1="62532" y1="38384" x2="55190" y2="91919"/>
                          <a14:backgroundMark x1="74684" y1="73232" x2="71899" y2="98990"/>
                          <a14:backgroundMark x1="86076" y1="41919" x2="95696" y2="94949"/>
                          <a14:backgroundMark x1="79241" y1="20202" x2="96962" y2="2020"/>
                          <a14:backgroundMark x1="80759" y1="8081" x2="81266" y2="18687"/>
                          <a14:backgroundMark x1="64304" y1="10606" x2="69367" y2="16162"/>
                          <a14:backgroundMark x1="72152" y1="9596" x2="59747" y2="8586"/>
                          <a14:backgroundMark x1="57975" y1="23737" x2="65823" y2="32828"/>
                          <a14:backgroundMark x1="66582" y1="36364" x2="60253" y2="94949"/>
                          <a14:backgroundMark x1="56456" y1="21212" x2="57215" y2="63636"/>
                          <a14:backgroundMark x1="58987" y1="21212" x2="53418" y2="13636"/>
                          <a14:backgroundMark x1="73418" y1="67677" x2="65063" y2="94444"/>
                          <a14:backgroundMark x1="73671" y1="65152" x2="81013" y2="94444"/>
                          <a14:backgroundMark x1="81519" y1="38384" x2="90127" y2="97475"/>
                          <a14:backgroundMark x1="83544" y1="35859" x2="97215" y2="282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24328" y="-124545"/>
              <a:ext cx="1881254" cy="945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1835118" y="4163947"/>
            <a:ext cx="2182420" cy="1325082"/>
            <a:chOff x="6612883" y="-1217734"/>
            <a:chExt cx="1631525" cy="990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7" name="Picture 8"/>
            <p:cNvPicPr>
              <a:picLocks noChangeAspect="1" noChangeArrowheads="1"/>
            </p:cNvPicPr>
            <p:nvPr/>
          </p:nvPicPr>
          <p:blipFill rotWithShape="1">
            <a:blip r:embed="rId15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404" b="98077" l="1488" r="4940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645954" y="-1217734"/>
              <a:ext cx="1598454" cy="990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8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62" b="98077" l="51190" r="99107">
                          <a14:foregroundMark x1="60714" y1="44231" x2="58036" y2="8317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612883" y="-1217734"/>
              <a:ext cx="1598454" cy="990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1759171" y="1840790"/>
            <a:ext cx="2507209" cy="927932"/>
            <a:chOff x="2697670" y="-1398948"/>
            <a:chExt cx="1874329" cy="6936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0" name="Picture 9"/>
            <p:cNvPicPr>
              <a:picLocks noChangeAspect="1" noChangeArrowheads="1"/>
            </p:cNvPicPr>
            <p:nvPr/>
          </p:nvPicPr>
          <p:blipFill rotWithShape="1">
            <a:blip r:embed="rId18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370" b="93836" l="6970" r="4121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003759" y="-1398948"/>
              <a:ext cx="1568240" cy="693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9"/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2740" b="93836" l="57273" r="91818">
                          <a14:foregroundMark x1="67576" y1="13014" x2="69697" y2="13014"/>
                          <a14:foregroundMark x1="68788" y1="6849" x2="69697" y2="116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697670" y="-1398948"/>
              <a:ext cx="1568240" cy="693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2" name="Group 21"/>
          <p:cNvGrpSpPr/>
          <p:nvPr/>
        </p:nvGrpSpPr>
        <p:grpSpPr>
          <a:xfrm>
            <a:off x="6939848" y="1498547"/>
            <a:ext cx="1965117" cy="1324340"/>
            <a:chOff x="6354418" y="1709896"/>
            <a:chExt cx="1297583" cy="8744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 rotWithShape="1">
            <a:blip r:embed="rId21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9048" b="97143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354418" y="1709896"/>
              <a:ext cx="725162" cy="8744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5"/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9048" b="100000" l="0" r="9611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903190" y="1709896"/>
              <a:ext cx="748811" cy="8744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5" name="Group 24"/>
          <p:cNvGrpSpPr/>
          <p:nvPr/>
        </p:nvGrpSpPr>
        <p:grpSpPr>
          <a:xfrm>
            <a:off x="4574967" y="1484784"/>
            <a:ext cx="1192238" cy="1348567"/>
            <a:chOff x="5039527" y="1700808"/>
            <a:chExt cx="787245" cy="8904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25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3738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039527" y="1700808"/>
              <a:ext cx="421783" cy="890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3"/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3271" b="97664" l="0" r="873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398300" y="1700808"/>
              <a:ext cx="428472" cy="890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8" name="Group 27"/>
          <p:cNvGrpSpPr/>
          <p:nvPr/>
        </p:nvGrpSpPr>
        <p:grpSpPr>
          <a:xfrm>
            <a:off x="5876258" y="2684357"/>
            <a:ext cx="1500933" cy="1348567"/>
            <a:chOff x="6420762" y="2596544"/>
            <a:chExt cx="991079" cy="8904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 rotWithShape="1">
            <a:blip r:embed="rId29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ackgroundRemoval t="9346" b="99533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20762" y="2596544"/>
              <a:ext cx="599510" cy="890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 rotWithShape="1"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ackgroundRemoval t="9346" b="9859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797360" y="2596544"/>
              <a:ext cx="614481" cy="890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1" name="Group 30"/>
          <p:cNvGrpSpPr/>
          <p:nvPr/>
        </p:nvGrpSpPr>
        <p:grpSpPr>
          <a:xfrm>
            <a:off x="7563444" y="2793408"/>
            <a:ext cx="1257220" cy="1462332"/>
            <a:chOff x="5787804" y="2596544"/>
            <a:chExt cx="830153" cy="9655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2" name="Picture 3"/>
            <p:cNvPicPr>
              <a:picLocks noChangeAspect="1" noChangeArrowheads="1"/>
            </p:cNvPicPr>
            <p:nvPr/>
          </p:nvPicPr>
          <p:blipFill rotWithShape="1">
            <a:blip r:embed="rId33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ackgroundRemoval t="7759" b="93103" l="736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787804" y="2596544"/>
              <a:ext cx="397338" cy="9655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 rotWithShape="1">
            <a:blip r:embed="rId35" cstate="print">
              <a:extLst>
                <a:ext uri="{BEBA8EAE-BF5A-486C-A8C5-ECC9F3942E4B}">
                  <a14:imgProps xmlns:a14="http://schemas.microsoft.com/office/drawing/2010/main">
                    <a14:imgLayer r:embed="rId36">
                      <a14:imgEffect>
                        <a14:backgroundRemoval t="6034" b="91810" l="18987" r="778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961991" y="2596544"/>
              <a:ext cx="655966" cy="9655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4" name="Group 33"/>
          <p:cNvGrpSpPr/>
          <p:nvPr/>
        </p:nvGrpSpPr>
        <p:grpSpPr>
          <a:xfrm>
            <a:off x="5842649" y="1489371"/>
            <a:ext cx="1124110" cy="1340492"/>
            <a:chOff x="5701936" y="1703837"/>
            <a:chExt cx="742259" cy="8851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5" name="Picture 4"/>
            <p:cNvPicPr>
              <a:picLocks noChangeAspect="1" noChangeArrowheads="1"/>
            </p:cNvPicPr>
            <p:nvPr/>
          </p:nvPicPr>
          <p:blipFill rotWithShape="1">
            <a:blip r:embed="rId37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8">
                      <a14:imgEffect>
                        <a14:backgroundRemoval t="9390" b="9671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701936" y="1703837"/>
              <a:ext cx="451723" cy="885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4"/>
            <p:cNvPicPr>
              <a:picLocks noChangeAspect="1" noChangeArrowheads="1"/>
            </p:cNvPicPr>
            <p:nvPr/>
          </p:nvPicPr>
          <p:blipFill rotWithShape="1">
            <a:blip r:embed="rId39" cstate="print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ackgroundRemoval t="9390" b="97653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946208" y="1703837"/>
              <a:ext cx="497987" cy="885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7" name="Group 36"/>
          <p:cNvGrpSpPr/>
          <p:nvPr/>
        </p:nvGrpSpPr>
        <p:grpSpPr>
          <a:xfrm>
            <a:off x="7573527" y="4128173"/>
            <a:ext cx="1338917" cy="1340492"/>
            <a:chOff x="6772841" y="3446260"/>
            <a:chExt cx="884098" cy="8851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8" name="Picture 4"/>
            <p:cNvPicPr>
              <a:picLocks noChangeAspect="1" noChangeArrowheads="1"/>
            </p:cNvPicPr>
            <p:nvPr/>
          </p:nvPicPr>
          <p:blipFill rotWithShape="1">
            <a:blip r:embed="rId41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42">
                      <a14:imgEffect>
                        <a14:backgroundRemoval t="9390" b="97183" l="0" r="88430">
                          <a14:foregroundMark x1="48760" y1="17840" x2="49587" y2="206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772841" y="3446260"/>
              <a:ext cx="504754" cy="885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4"/>
            <p:cNvPicPr>
              <a:picLocks noChangeAspect="1" noChangeArrowheads="1"/>
            </p:cNvPicPr>
            <p:nvPr/>
          </p:nvPicPr>
          <p:blipFill rotWithShape="1">
            <a:blip r:embed="rId43" cstate="print">
              <a:extLst>
                <a:ext uri="{BEBA8EAE-BF5A-486C-A8C5-ECC9F3942E4B}">
                  <a14:imgProps xmlns:a14="http://schemas.microsoft.com/office/drawing/2010/main">
                    <a14:imgLayer r:embed="rId44">
                      <a14:imgEffect>
                        <a14:backgroundRemoval t="10798" b="97183" l="0" r="81356">
                          <a14:foregroundMark x1="44915" y1="16901" x2="48305" y2="206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164288" y="3446260"/>
              <a:ext cx="492651" cy="885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0" name="Group 39"/>
          <p:cNvGrpSpPr/>
          <p:nvPr/>
        </p:nvGrpSpPr>
        <p:grpSpPr>
          <a:xfrm>
            <a:off x="5776822" y="4270579"/>
            <a:ext cx="1647680" cy="1348567"/>
            <a:chOff x="5721556" y="3464196"/>
            <a:chExt cx="1087977" cy="8904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 rotWithShape="1">
            <a:blip r:embed="rId45" cstate="print">
              <a:extLst>
                <a:ext uri="{BEBA8EAE-BF5A-486C-A8C5-ECC9F3942E4B}">
                  <a14:imgProps xmlns:a14="http://schemas.microsoft.com/office/drawing/2010/main">
                    <a14:imgLayer r:embed="rId46">
                      <a14:imgEffect>
                        <a14:backgroundRemoval t="1402" b="94393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197681" y="3464196"/>
              <a:ext cx="611852" cy="890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2"/>
            <p:cNvPicPr>
              <a:picLocks noChangeAspect="1" noChangeArrowheads="1"/>
            </p:cNvPicPr>
            <p:nvPr/>
          </p:nvPicPr>
          <p:blipFill rotWithShape="1">
            <a:blip r:embed="rId47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48">
                      <a14:imgEffect>
                        <a14:backgroundRemoval t="1402" b="91121" l="1158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721556" y="3464196"/>
              <a:ext cx="684552" cy="890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3" name="Group 42"/>
          <p:cNvGrpSpPr/>
          <p:nvPr/>
        </p:nvGrpSpPr>
        <p:grpSpPr>
          <a:xfrm>
            <a:off x="4480372" y="2852627"/>
            <a:ext cx="1336574" cy="1348567"/>
            <a:chOff x="4908052" y="2596544"/>
            <a:chExt cx="882551" cy="8904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4" name="Picture 2"/>
            <p:cNvPicPr>
              <a:picLocks noChangeAspect="1" noChangeArrowheads="1"/>
            </p:cNvPicPr>
            <p:nvPr/>
          </p:nvPicPr>
          <p:blipFill rotWithShape="1">
            <a:blip r:embed="rId49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50">
                      <a14:imgEffect>
                        <a14:backgroundRemoval t="0" b="99531" l="0" r="935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908052" y="2596544"/>
              <a:ext cx="518132" cy="890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2"/>
            <p:cNvPicPr>
              <a:picLocks noChangeAspect="1" noChangeArrowheads="1"/>
            </p:cNvPicPr>
            <p:nvPr/>
          </p:nvPicPr>
          <p:blipFill rotWithShape="1">
            <a:blip r:embed="rId51" cstate="print">
              <a:extLst>
                <a:ext uri="{BEBA8EAE-BF5A-486C-A8C5-ECC9F3942E4B}">
                  <a14:imgProps xmlns:a14="http://schemas.microsoft.com/office/drawing/2010/main">
                    <a14:imgLayer r:embed="rId52">
                      <a14:imgEffect>
                        <a14:backgroundRemoval t="0" b="99533" l="6195" r="100000">
                          <a14:foregroundMark x1="38053" y1="12150" x2="49558" y2="28505"/>
                          <a14:foregroundMark x1="76991" y1="14953" x2="80531" y2="28505"/>
                          <a14:foregroundMark x1="60177" y1="29439" x2="70796" y2="294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321601" y="2596544"/>
              <a:ext cx="469002" cy="890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6" name="Group 45"/>
          <p:cNvGrpSpPr/>
          <p:nvPr/>
        </p:nvGrpSpPr>
        <p:grpSpPr>
          <a:xfrm>
            <a:off x="4458580" y="4247820"/>
            <a:ext cx="1552469" cy="1324340"/>
            <a:chOff x="4860032" y="3525264"/>
            <a:chExt cx="1025108" cy="8744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7" name="Picture 6"/>
            <p:cNvPicPr>
              <a:picLocks noChangeAspect="1" noChangeArrowheads="1"/>
            </p:cNvPicPr>
            <p:nvPr/>
          </p:nvPicPr>
          <p:blipFill rotWithShape="1">
            <a:blip r:embed="rId53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54">
                      <a14:imgEffect>
                        <a14:backgroundRemoval t="948" b="100000" l="0" r="7783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860032" y="3525264"/>
              <a:ext cx="771685" cy="8744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6"/>
            <p:cNvPicPr>
              <a:picLocks noChangeAspect="1" noChangeArrowheads="1"/>
            </p:cNvPicPr>
            <p:nvPr/>
          </p:nvPicPr>
          <p:blipFill rotWithShape="1">
            <a:blip r:embed="rId55" cstate="print">
              <a:extLst>
                <a:ext uri="{BEBA8EAE-BF5A-486C-A8C5-ECC9F3942E4B}">
                  <a14:imgProps xmlns:a14="http://schemas.microsoft.com/office/drawing/2010/main">
                    <a14:imgLayer r:embed="rId56">
                      <a14:imgEffect>
                        <a14:backgroundRemoval t="0" b="100000" l="354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297880" y="3525264"/>
              <a:ext cx="587260" cy="8744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50" name="Straight Connector 49"/>
          <p:cNvCxnSpPr/>
          <p:nvPr/>
        </p:nvCxnSpPr>
        <p:spPr>
          <a:xfrm>
            <a:off x="4386572" y="1835676"/>
            <a:ext cx="0" cy="3543437"/>
          </a:xfrm>
          <a:prstGeom prst="line">
            <a:avLst/>
          </a:prstGeom>
          <a:ln w="2857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79300" y="5575526"/>
            <a:ext cx="22525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 smtClean="0"/>
              <a:t>synthetic</a:t>
            </a:r>
          </a:p>
          <a:p>
            <a:pPr algn="ctr"/>
            <a:r>
              <a:rPr lang="en-GB" sz="3200" i="1" dirty="0" smtClean="0"/>
              <a:t>(train &amp; test)</a:t>
            </a:r>
            <a:endParaRPr lang="en-GB" sz="3200" i="1" dirty="0"/>
          </a:p>
        </p:txBody>
      </p:sp>
      <p:sp>
        <p:nvSpPr>
          <p:cNvPr id="52" name="TextBox 51"/>
          <p:cNvSpPr txBox="1"/>
          <p:nvPr/>
        </p:nvSpPr>
        <p:spPr>
          <a:xfrm>
            <a:off x="6002718" y="5568886"/>
            <a:ext cx="10486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 smtClean="0"/>
              <a:t>real</a:t>
            </a:r>
            <a:br>
              <a:rPr lang="en-GB" sz="3200" b="1" dirty="0" smtClean="0"/>
            </a:br>
            <a:r>
              <a:rPr lang="en-GB" sz="3200" i="1" dirty="0" smtClean="0"/>
              <a:t>(test)</a:t>
            </a:r>
            <a:endParaRPr lang="en-GB" sz="3200" i="1" dirty="0"/>
          </a:p>
        </p:txBody>
      </p:sp>
    </p:spTree>
    <p:extLst>
      <p:ext uri="{BB962C8B-B14F-4D97-AF65-F5344CB8AC3E}">
        <p14:creationId xmlns:p14="http://schemas.microsoft.com/office/powerpoint/2010/main" val="132687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  <a:fontScheme name="Module">
    <a:majorFont>
      <a:latin typeface="Corbel"/>
      <a:ea typeface=""/>
      <a:cs typeface=""/>
      <a:font script="Jpan" typeface="HGｺﾞｼｯｸM"/>
      <a:font script="Hang" typeface="HY엽서L"/>
      <a:font script="Hans" typeface="华文楷体"/>
      <a:font script="Hant" typeface="新細明體"/>
      <a:font script="Arab" typeface="Tahoma"/>
      <a:font script="Hebr" typeface="Miriam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rbel"/>
      <a:ea typeface=""/>
      <a:cs typeface=""/>
      <a:font script="Jpan" typeface="HGｺﾞｼｯｸM"/>
      <a:font script="Hang" typeface="HY엽서L"/>
      <a:font script="Hans" typeface="华文楷体"/>
      <a:font script="Hant" typeface="新細明體"/>
      <a:font script="Arab" typeface="Tahoma"/>
      <a:font script="Hebr" typeface="Miriam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Modul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47500"/>
              <a:satMod val="137000"/>
            </a:schemeClr>
          </a:gs>
          <a:gs pos="55000">
            <a:schemeClr val="phClr">
              <a:shade val="69000"/>
              <a:satMod val="137000"/>
            </a:schemeClr>
          </a:gs>
          <a:gs pos="100000">
            <a:schemeClr val="phClr">
              <a:shade val="98000"/>
              <a:satMod val="137000"/>
            </a:schemeClr>
          </a:gs>
        </a:gsLst>
        <a:lin ang="16200000" scaled="0"/>
      </a:gradFill>
    </a:fillStyleLst>
    <a:lnStyleLst>
      <a:ln w="6350" cap="rnd" cmpd="sng" algn="ctr">
        <a:solidFill>
          <a:schemeClr val="phClr">
            <a:shade val="95000"/>
            <a:satMod val="105000"/>
          </a:schemeClr>
        </a:solidFill>
        <a:prstDash val="solid"/>
      </a:ln>
      <a:ln w="48000" cap="flat" cmpd="thickThin" algn="ctr">
        <a:solidFill>
          <a:schemeClr val="phClr"/>
        </a:solidFill>
        <a:prstDash val="solid"/>
      </a:ln>
      <a:ln w="48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45000" dist="25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39000" dist="254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8000"/>
              <a:satMod val="300000"/>
            </a:schemeClr>
          </a:gs>
          <a:gs pos="12000">
            <a:schemeClr val="phClr">
              <a:tint val="48000"/>
              <a:satMod val="300000"/>
            </a:schemeClr>
          </a:gs>
          <a:gs pos="20000">
            <a:schemeClr val="phClr">
              <a:tint val="49000"/>
              <a:satMod val="300000"/>
            </a:schemeClr>
          </a:gs>
          <a:gs pos="100000">
            <a:schemeClr val="phClr">
              <a:shade val="30000"/>
            </a:schemeClr>
          </a:gs>
        </a:gsLst>
        <a:path path="circle">
          <a:fillToRect l="10000" t="-25000" r="10000" b="125000"/>
        </a:path>
      </a:gradFill>
      <a:blipFill>
        <a:blip xmlns:r="http://schemas.openxmlformats.org/officeDocument/2006/relationships" r:embed="rId1">
          <a:duotone>
            <a:schemeClr val="phClr">
              <a:shade val="75000"/>
              <a:satMod val="105000"/>
            </a:schemeClr>
            <a:schemeClr val="phClr">
              <a:tint val="95000"/>
              <a:satMod val="105000"/>
            </a:schemeClr>
          </a:duotone>
        </a:blip>
        <a:tile tx="0" ty="0" sx="38000" sy="38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  <a:fontScheme name="Module">
    <a:majorFont>
      <a:latin typeface="Corbel"/>
      <a:ea typeface=""/>
      <a:cs typeface=""/>
      <a:font script="Jpan" typeface="HGｺﾞｼｯｸM"/>
      <a:font script="Hang" typeface="HY엽서L"/>
      <a:font script="Hans" typeface="华文楷体"/>
      <a:font script="Hant" typeface="新細明體"/>
      <a:font script="Arab" typeface="Tahoma"/>
      <a:font script="Hebr" typeface="Miriam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rbel"/>
      <a:ea typeface=""/>
      <a:cs typeface=""/>
      <a:font script="Jpan" typeface="HGｺﾞｼｯｸM"/>
      <a:font script="Hang" typeface="HY엽서L"/>
      <a:font script="Hans" typeface="华文楷体"/>
      <a:font script="Hant" typeface="新細明體"/>
      <a:font script="Arab" typeface="Tahoma"/>
      <a:font script="Hebr" typeface="Miriam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Modul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47500"/>
              <a:satMod val="137000"/>
            </a:schemeClr>
          </a:gs>
          <a:gs pos="55000">
            <a:schemeClr val="phClr">
              <a:shade val="69000"/>
              <a:satMod val="137000"/>
            </a:schemeClr>
          </a:gs>
          <a:gs pos="100000">
            <a:schemeClr val="phClr">
              <a:shade val="98000"/>
              <a:satMod val="137000"/>
            </a:schemeClr>
          </a:gs>
        </a:gsLst>
        <a:lin ang="16200000" scaled="0"/>
      </a:gradFill>
    </a:fillStyleLst>
    <a:lnStyleLst>
      <a:ln w="6350" cap="rnd" cmpd="sng" algn="ctr">
        <a:solidFill>
          <a:schemeClr val="phClr">
            <a:shade val="95000"/>
            <a:satMod val="105000"/>
          </a:schemeClr>
        </a:solidFill>
        <a:prstDash val="solid"/>
      </a:ln>
      <a:ln w="48000" cap="flat" cmpd="thickThin" algn="ctr">
        <a:solidFill>
          <a:schemeClr val="phClr"/>
        </a:solidFill>
        <a:prstDash val="solid"/>
      </a:ln>
      <a:ln w="48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45000" dist="25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39000" dist="254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8000"/>
              <a:satMod val="300000"/>
            </a:schemeClr>
          </a:gs>
          <a:gs pos="12000">
            <a:schemeClr val="phClr">
              <a:tint val="48000"/>
              <a:satMod val="300000"/>
            </a:schemeClr>
          </a:gs>
          <a:gs pos="20000">
            <a:schemeClr val="phClr">
              <a:tint val="49000"/>
              <a:satMod val="300000"/>
            </a:schemeClr>
          </a:gs>
          <a:gs pos="100000">
            <a:schemeClr val="phClr">
              <a:shade val="30000"/>
            </a:schemeClr>
          </a:gs>
        </a:gsLst>
        <a:path path="circle">
          <a:fillToRect l="10000" t="-25000" r="10000" b="125000"/>
        </a:path>
      </a:gradFill>
      <a:blipFill>
        <a:blip xmlns:r="http://schemas.openxmlformats.org/officeDocument/2006/relationships" r:embed="rId1">
          <a:duotone>
            <a:schemeClr val="phClr">
              <a:shade val="75000"/>
              <a:satMod val="105000"/>
            </a:schemeClr>
            <a:schemeClr val="phClr">
              <a:tint val="95000"/>
              <a:satMod val="105000"/>
            </a:schemeClr>
          </a:duotone>
        </a:blip>
        <a:tile tx="0" ty="0" sx="38000" sy="38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  <a:fontScheme name="Module">
    <a:majorFont>
      <a:latin typeface="Corbel"/>
      <a:ea typeface=""/>
      <a:cs typeface=""/>
      <a:font script="Jpan" typeface="HGｺﾞｼｯｸM"/>
      <a:font script="Hang" typeface="HY엽서L"/>
      <a:font script="Hans" typeface="华文楷体"/>
      <a:font script="Hant" typeface="新細明體"/>
      <a:font script="Arab" typeface="Tahoma"/>
      <a:font script="Hebr" typeface="Miriam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rbel"/>
      <a:ea typeface=""/>
      <a:cs typeface=""/>
      <a:font script="Jpan" typeface="HGｺﾞｼｯｸM"/>
      <a:font script="Hang" typeface="HY엽서L"/>
      <a:font script="Hans" typeface="华文楷体"/>
      <a:font script="Hant" typeface="新細明體"/>
      <a:font script="Arab" typeface="Tahoma"/>
      <a:font script="Hebr" typeface="Miriam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Modul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47500"/>
              <a:satMod val="137000"/>
            </a:schemeClr>
          </a:gs>
          <a:gs pos="55000">
            <a:schemeClr val="phClr">
              <a:shade val="69000"/>
              <a:satMod val="137000"/>
            </a:schemeClr>
          </a:gs>
          <a:gs pos="100000">
            <a:schemeClr val="phClr">
              <a:shade val="98000"/>
              <a:satMod val="137000"/>
            </a:schemeClr>
          </a:gs>
        </a:gsLst>
        <a:lin ang="16200000" scaled="0"/>
      </a:gradFill>
    </a:fillStyleLst>
    <a:lnStyleLst>
      <a:ln w="6350" cap="rnd" cmpd="sng" algn="ctr">
        <a:solidFill>
          <a:schemeClr val="phClr">
            <a:shade val="95000"/>
            <a:satMod val="105000"/>
          </a:schemeClr>
        </a:solidFill>
        <a:prstDash val="solid"/>
      </a:ln>
      <a:ln w="48000" cap="flat" cmpd="thickThin" algn="ctr">
        <a:solidFill>
          <a:schemeClr val="phClr"/>
        </a:solidFill>
        <a:prstDash val="solid"/>
      </a:ln>
      <a:ln w="48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45000" dist="25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39000" dist="254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8000"/>
              <a:satMod val="300000"/>
            </a:schemeClr>
          </a:gs>
          <a:gs pos="12000">
            <a:schemeClr val="phClr">
              <a:tint val="48000"/>
              <a:satMod val="300000"/>
            </a:schemeClr>
          </a:gs>
          <a:gs pos="20000">
            <a:schemeClr val="phClr">
              <a:tint val="49000"/>
              <a:satMod val="300000"/>
            </a:schemeClr>
          </a:gs>
          <a:gs pos="100000">
            <a:schemeClr val="phClr">
              <a:shade val="30000"/>
            </a:schemeClr>
          </a:gs>
        </a:gsLst>
        <a:path path="circle">
          <a:fillToRect l="10000" t="-25000" r="10000" b="125000"/>
        </a:path>
      </a:gradFill>
      <a:blipFill>
        <a:blip xmlns:r="http://schemas.openxmlformats.org/officeDocument/2006/relationships" r:embed="rId1">
          <a:duotone>
            <a:schemeClr val="phClr">
              <a:shade val="75000"/>
              <a:satMod val="105000"/>
            </a:schemeClr>
            <a:schemeClr val="phClr">
              <a:tint val="95000"/>
              <a:satMod val="105000"/>
            </a:schemeClr>
          </a:duotone>
        </a:blip>
        <a:tile tx="0" ty="0" sx="38000" sy="38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34844</TotalTime>
  <Words>679</Words>
  <Application>Microsoft Office PowerPoint</Application>
  <PresentationFormat>On-screen Show (4:3)</PresentationFormat>
  <Paragraphs>304</Paragraphs>
  <Slides>27</Slides>
  <Notes>20</Notes>
  <HiddenSlides>0</HiddenSlides>
  <MMClips>12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Arial</vt:lpstr>
      <vt:lpstr>Calibri</vt:lpstr>
      <vt:lpstr>Cambria Math</vt:lpstr>
      <vt:lpstr>Corbel</vt:lpstr>
      <vt:lpstr>Gill Sans MT</vt:lpstr>
      <vt:lpstr>Palatino Linotype</vt:lpstr>
      <vt:lpstr>Times New Roman</vt:lpstr>
      <vt:lpstr>Wingdings</vt:lpstr>
      <vt:lpstr>Wingdings 2</vt:lpstr>
      <vt:lpstr>Wingdings 3</vt:lpstr>
      <vt:lpstr>Module</vt:lpstr>
      <vt:lpstr>Real-Time Human Pose Recognition in Parts from Single Depth Images</vt:lpstr>
      <vt:lpstr>The mission</vt:lpstr>
      <vt:lpstr>The approach: body part recognition</vt:lpstr>
      <vt:lpstr>Body part recognition</vt:lpstr>
      <vt:lpstr>Object segmentation</vt:lpstr>
      <vt:lpstr>The Kinect pose estimation pipeline</vt:lpstr>
      <vt:lpstr>Classifying pixels</vt:lpstr>
      <vt:lpstr>Synthetic training data</vt:lpstr>
      <vt:lpstr>Synthetic vs real data</vt:lpstr>
      <vt:lpstr>Fast depth image features</vt:lpstr>
      <vt:lpstr>Decision tree classification</vt:lpstr>
      <vt:lpstr>Training decision trees</vt:lpstr>
      <vt:lpstr>Depth of trees</vt:lpstr>
      <vt:lpstr>Depth of trees</vt:lpstr>
      <vt:lpstr>Decision forest classifier</vt:lpstr>
      <vt:lpstr>Number of trees</vt:lpstr>
      <vt:lpstr>Feature window size</vt:lpstr>
      <vt:lpstr>Number of training images</vt:lpstr>
      <vt:lpstr>Body parts to joint hypotheses</vt:lpstr>
      <vt:lpstr>PowerPoint Presentation</vt:lpstr>
      <vt:lpstr>PowerPoint Presentation</vt:lpstr>
      <vt:lpstr>Joint prediction accuracy</vt:lpstr>
      <vt:lpstr>Joint prediction accuracy</vt:lpstr>
      <vt:lpstr>From proposals to skeleton</vt:lpstr>
      <vt:lpstr>Summary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Unwrap Mosaics: A new representation for video editing</dc:title>
  <dc:creator>pkohli</dc:creator>
  <cp:lastModifiedBy>Jamie Shotton</cp:lastModifiedBy>
  <cp:revision>945</cp:revision>
  <dcterms:created xsi:type="dcterms:W3CDTF">2008-05-27T20:08:34Z</dcterms:created>
  <dcterms:modified xsi:type="dcterms:W3CDTF">2012-11-08T11:16:38Z</dcterms:modified>
</cp:coreProperties>
</file>