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2" r:id="rId5"/>
    <p:sldId id="259" r:id="rId6"/>
    <p:sldId id="260" r:id="rId7"/>
    <p:sldId id="276" r:id="rId8"/>
    <p:sldId id="261" r:id="rId9"/>
    <p:sldId id="263" r:id="rId10"/>
    <p:sldId id="269" r:id="rId11"/>
    <p:sldId id="265" r:id="rId12"/>
    <p:sldId id="266" r:id="rId13"/>
    <p:sldId id="268" r:id="rId14"/>
    <p:sldId id="267" r:id="rId15"/>
    <p:sldId id="275" r:id="rId16"/>
    <p:sldId id="264" r:id="rId17"/>
    <p:sldId id="271" r:id="rId18"/>
    <p:sldId id="270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88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C7813-8882-4FE9-835D-71E1D93EA223}" type="datetimeFigureOut">
              <a:rPr lang="zh-CN" altLang="en-US" smtClean="0"/>
              <a:t>2008/9/19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C2CEE-C3A1-4E8A-9D1D-63FED8726E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083C6-F4B1-4E96-A898-035953896C1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Understanding User Mobility Based on GPS Data</a:t>
            </a:r>
            <a:endParaRPr lang="zh-CN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Yu Zheng</a:t>
            </a:r>
          </a:p>
          <a:p>
            <a:r>
              <a:rPr lang="en-US" altLang="zh-CN" dirty="0" smtClean="0"/>
              <a:t>Microsoft Research Asia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Feature </a:t>
            </a:r>
            <a:r>
              <a:rPr lang="en-US" altLang="zh-CN" dirty="0" smtClean="0"/>
              <a:t>Extraction (1)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Features</a:t>
            </a:r>
          </a:p>
          <a:p>
            <a:pPr lvl="1"/>
            <a:endParaRPr lang="zh-CN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00200" y="2590800"/>
          <a:ext cx="5943599" cy="2943793"/>
        </p:xfrm>
        <a:graphic>
          <a:graphicData uri="http://schemas.openxmlformats.org/drawingml/2006/table">
            <a:tbl>
              <a:tblPr/>
              <a:tblGrid>
                <a:gridCol w="860006"/>
                <a:gridCol w="847197"/>
                <a:gridCol w="4236396"/>
              </a:tblGrid>
              <a:tr h="2833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"/>
                          <a:ea typeface="宋体"/>
                        </a:rPr>
                        <a:t>Category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"/>
                          <a:ea typeface="宋体"/>
                        </a:rPr>
                        <a:t>Features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"/>
                          <a:ea typeface="宋体"/>
                        </a:rPr>
                        <a:t>Significance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39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Basic Features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Dist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Distance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8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MaxV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i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The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 i</a:t>
                      </a:r>
                      <a:r>
                        <a:rPr lang="en-US" sz="1400">
                          <a:latin typeface="Times"/>
                          <a:ea typeface="宋体"/>
                        </a:rPr>
                        <a:t>th maximal velocity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37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MaxA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i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The 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i</a:t>
                      </a:r>
                      <a:r>
                        <a:rPr lang="en-US" sz="1400">
                          <a:latin typeface="Times"/>
                          <a:ea typeface="宋体"/>
                        </a:rPr>
                        <a:t>th maximal acceleration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6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AV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Average velocity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4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EV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Expectation of velocity of GPS points in a segment 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27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DV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Variance of velocity of GPS points in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39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Advanced Features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HCR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Heading Change Rate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339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SR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Stop Rate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339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VCR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"/>
                          <a:ea typeface="宋体"/>
                        </a:rPr>
                        <a:t>Velocity Change Rate</a:t>
                      </a:r>
                      <a:endParaRPr lang="zh-CN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Feature Extraction (2)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/>
          </a:bodyPr>
          <a:lstStyle/>
          <a:p>
            <a:r>
              <a:rPr lang="en-US" altLang="zh-CN" sz="2000" dirty="0" smtClean="0"/>
              <a:t>Our features </a:t>
            </a:r>
            <a:r>
              <a:rPr lang="en-US" altLang="zh-CN" sz="2000" dirty="0" smtClean="0"/>
              <a:t>are more discriminative than velocity</a:t>
            </a:r>
          </a:p>
          <a:p>
            <a:pPr lvl="1"/>
            <a:r>
              <a:rPr lang="en-US" altLang="zh-CN" sz="1800" dirty="0" smtClean="0"/>
              <a:t>Heading Change Rate (HCR)</a:t>
            </a:r>
          </a:p>
          <a:p>
            <a:pPr lvl="1"/>
            <a:r>
              <a:rPr lang="en-US" altLang="zh-CN" sz="1800" dirty="0" smtClean="0"/>
              <a:t>Stop Rate (SR)</a:t>
            </a:r>
          </a:p>
          <a:p>
            <a:pPr lvl="1"/>
            <a:r>
              <a:rPr lang="en-US" altLang="zh-CN" sz="1800" dirty="0" smtClean="0">
                <a:solidFill>
                  <a:schemeClr val="bg1">
                    <a:lumMod val="65000"/>
                  </a:schemeClr>
                </a:solidFill>
              </a:rPr>
              <a:t>Velocity change rate (VCR)</a:t>
            </a:r>
          </a:p>
          <a:p>
            <a:pPr lvl="1"/>
            <a:r>
              <a:rPr lang="en-US" altLang="zh-CN" sz="1600" dirty="0" smtClean="0"/>
              <a:t>&gt;65 accuracy </a:t>
            </a:r>
            <a:endParaRPr lang="en-US" altLang="zh-CN" sz="20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962400"/>
            <a:ext cx="4267200" cy="8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5105400"/>
            <a:ext cx="274110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3810000"/>
            <a:ext cx="339290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Graph-Based </a:t>
            </a:r>
            <a:r>
              <a:rPr lang="en-US" altLang="zh-CN" dirty="0" smtClean="0"/>
              <a:t>Post-Processing (1)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696200" cy="4648200"/>
          </a:xfrm>
        </p:spPr>
        <p:txBody>
          <a:bodyPr>
            <a:normAutofit/>
          </a:bodyPr>
          <a:lstStyle/>
          <a:p>
            <a:r>
              <a:rPr lang="en-US" altLang="zh-CN" sz="2000" dirty="0" smtClean="0"/>
              <a:t>Using location-constraints to improve the inference performance??</a:t>
            </a:r>
          </a:p>
          <a:p>
            <a:endParaRPr lang="en-US" altLang="zh-CN" sz="2000" dirty="0" smtClean="0"/>
          </a:p>
        </p:txBody>
      </p:sp>
      <p:grpSp>
        <p:nvGrpSpPr>
          <p:cNvPr id="7" name="Group 39"/>
          <p:cNvGrpSpPr/>
          <p:nvPr/>
        </p:nvGrpSpPr>
        <p:grpSpPr>
          <a:xfrm>
            <a:off x="2209800" y="3886200"/>
            <a:ext cx="1219200" cy="1219200"/>
            <a:chOff x="2133600" y="4267200"/>
            <a:chExt cx="1219200" cy="1219200"/>
          </a:xfrm>
        </p:grpSpPr>
        <p:cxnSp>
          <p:nvCxnSpPr>
            <p:cNvPr id="37" name="Straight Connector 36"/>
            <p:cNvCxnSpPr/>
            <p:nvPr/>
          </p:nvCxnSpPr>
          <p:spPr>
            <a:xfrm rot="16200000" flipH="1">
              <a:off x="2171700" y="4381500"/>
              <a:ext cx="1219200" cy="9906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2133600" y="4267200"/>
              <a:ext cx="1219200" cy="1219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40"/>
          <p:cNvGrpSpPr/>
          <p:nvPr/>
        </p:nvGrpSpPr>
        <p:grpSpPr>
          <a:xfrm>
            <a:off x="6096000" y="3886200"/>
            <a:ext cx="1219200" cy="1219200"/>
            <a:chOff x="2133600" y="4267200"/>
            <a:chExt cx="1219200" cy="1219200"/>
          </a:xfrm>
        </p:grpSpPr>
        <p:cxnSp>
          <p:nvCxnSpPr>
            <p:cNvPr id="42" name="Straight Connector 41"/>
            <p:cNvCxnSpPr/>
            <p:nvPr/>
          </p:nvCxnSpPr>
          <p:spPr>
            <a:xfrm rot="16200000" flipH="1">
              <a:off x="2171700" y="4381500"/>
              <a:ext cx="1219200" cy="9906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133600" y="4267200"/>
              <a:ext cx="1219200" cy="1219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" name="Picture 3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48000"/>
            <a:ext cx="7010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Graph-Based Post-Processing (2)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772400" cy="4525963"/>
          </a:xfrm>
        </p:spPr>
        <p:txBody>
          <a:bodyPr>
            <a:normAutofit/>
          </a:bodyPr>
          <a:lstStyle/>
          <a:p>
            <a:r>
              <a:rPr lang="en-US" altLang="zh-CN" sz="2200" dirty="0" smtClean="0"/>
              <a:t>Transition probability between different transportation </a:t>
            </a:r>
            <a:r>
              <a:rPr lang="en-US" altLang="zh-CN" sz="2200" dirty="0" smtClean="0"/>
              <a:t>modes</a:t>
            </a:r>
            <a:endParaRPr lang="en-US" altLang="zh-CN" sz="2200" dirty="0" smtClean="0"/>
          </a:p>
          <a:p>
            <a:pPr lvl="1"/>
            <a:r>
              <a:rPr lang="en-US" altLang="zh-CN" sz="1600" dirty="0" smtClean="0"/>
              <a:t>P(</a:t>
            </a:r>
            <a:r>
              <a:rPr lang="en-US" altLang="zh-CN" sz="1600" dirty="0" err="1" smtClean="0"/>
              <a:t>Bike|Walk</a:t>
            </a:r>
            <a:r>
              <a:rPr lang="en-US" altLang="zh-CN" sz="1600" dirty="0" smtClean="0"/>
              <a:t>)  and  P(</a:t>
            </a:r>
            <a:r>
              <a:rPr lang="en-US" altLang="zh-CN" sz="1600" dirty="0" err="1" smtClean="0"/>
              <a:t>Bike|Driving</a:t>
            </a:r>
            <a:r>
              <a:rPr lang="en-US" altLang="zh-CN" sz="1600" dirty="0" smtClean="0"/>
              <a:t>)</a:t>
            </a:r>
            <a:endParaRPr lang="en-US" altLang="zh-CN" sz="1600" dirty="0" smtClean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590800"/>
            <a:ext cx="6019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47800" y="51816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Segment[</a:t>
            </a:r>
            <a:r>
              <a:rPr lang="en-US" dirty="0" err="1" smtClean="0"/>
              <a:t>i</a:t>
            </a:r>
            <a:r>
              <a:rPr lang="en-US" dirty="0" smtClean="0"/>
              <a:t>].P(Bike) = Segment[</a:t>
            </a:r>
            <a:r>
              <a:rPr lang="en-US" dirty="0" err="1" smtClean="0"/>
              <a:t>i</a:t>
            </a:r>
            <a:r>
              <a:rPr lang="en-US" dirty="0" smtClean="0"/>
              <a:t>].P(Bike) * P(</a:t>
            </a:r>
            <a:r>
              <a:rPr lang="en-US" dirty="0" err="1" smtClean="0"/>
              <a:t>Bike|Car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57912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Segment[</a:t>
            </a:r>
            <a:r>
              <a:rPr lang="en-US" dirty="0" err="1" smtClean="0"/>
              <a:t>i</a:t>
            </a:r>
            <a:r>
              <a:rPr lang="en-US" dirty="0" smtClean="0"/>
              <a:t>].P(Walk) = Segment[</a:t>
            </a:r>
            <a:r>
              <a:rPr lang="en-US" dirty="0" err="1" smtClean="0"/>
              <a:t>i</a:t>
            </a:r>
            <a:r>
              <a:rPr lang="en-US" dirty="0" smtClean="0"/>
              <a:t>].P(Walk) * P(</a:t>
            </a:r>
            <a:r>
              <a:rPr lang="en-US" dirty="0" err="1" smtClean="0"/>
              <a:t>Walk|Car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L-Shape 6"/>
          <p:cNvSpPr/>
          <p:nvPr/>
        </p:nvSpPr>
        <p:spPr>
          <a:xfrm rot="19514367">
            <a:off x="7274791" y="5792705"/>
            <a:ext cx="642078" cy="326523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8" name="Multiply 7"/>
          <p:cNvSpPr/>
          <p:nvPr/>
        </p:nvSpPr>
        <p:spPr>
          <a:xfrm>
            <a:off x="7239000" y="5105400"/>
            <a:ext cx="6096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Graph-Based </a:t>
            </a:r>
            <a:r>
              <a:rPr lang="en-US" altLang="zh-CN" dirty="0" smtClean="0"/>
              <a:t>Post-Processing (3)</a:t>
            </a:r>
            <a:endParaRPr lang="zh-CN" altLang="en-US" dirty="0"/>
          </a:p>
        </p:txBody>
      </p:sp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2093" y="3048000"/>
            <a:ext cx="4759507" cy="3258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895600"/>
            <a:ext cx="3886200" cy="3506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Content Placeholder 2"/>
          <p:cNvSpPr>
            <a:spLocks noGrp="1"/>
          </p:cNvSpPr>
          <p:nvPr>
            <p:ph idx="1"/>
          </p:nvPr>
        </p:nvSpPr>
        <p:spPr>
          <a:xfrm>
            <a:off x="381000" y="1371601"/>
            <a:ext cx="8305800" cy="1524000"/>
          </a:xfrm>
        </p:spPr>
        <p:txBody>
          <a:bodyPr>
            <a:normAutofit/>
          </a:bodyPr>
          <a:lstStyle/>
          <a:p>
            <a:r>
              <a:rPr lang="en-US" altLang="zh-CN" sz="2200" dirty="0" smtClean="0"/>
              <a:t>Mine </a:t>
            </a:r>
            <a:r>
              <a:rPr lang="en-US" altLang="zh-CN" sz="2200" dirty="0" smtClean="0"/>
              <a:t>a implied road network from users’ GPS logs </a:t>
            </a:r>
          </a:p>
          <a:p>
            <a:pPr lvl="1"/>
            <a:r>
              <a:rPr lang="en-US" altLang="zh-CN" sz="1800" dirty="0" smtClean="0"/>
              <a:t>Use the location </a:t>
            </a:r>
            <a:r>
              <a:rPr lang="en-US" altLang="zh-CN" sz="1800" dirty="0" smtClean="0"/>
              <a:t>constraints </a:t>
            </a:r>
            <a:r>
              <a:rPr lang="en-US" altLang="zh-CN" sz="1800" dirty="0" smtClean="0"/>
              <a:t>and typical user behaviors as probabilistic cues</a:t>
            </a:r>
          </a:p>
          <a:p>
            <a:pPr lvl="1"/>
            <a:r>
              <a:rPr lang="en-US" altLang="zh-CN" sz="1800" dirty="0" smtClean="0"/>
              <a:t>Being independent of the map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Graph-Based </a:t>
            </a:r>
            <a:r>
              <a:rPr lang="en-US" altLang="zh-CN" smtClean="0"/>
              <a:t>Post-Processing </a:t>
            </a:r>
            <a:r>
              <a:rPr lang="en-US" altLang="zh-CN" smtClean="0"/>
              <a:t>(4)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2895600"/>
            <a:ext cx="4038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0"/>
            <a:ext cx="4114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Experiments  (1)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Framework of Experiments</a:t>
            </a:r>
            <a:endParaRPr lang="zh-CN" alt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2971800"/>
            <a:ext cx="3886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Data and Devices</a:t>
            </a:r>
            <a:endParaRPr lang="zh-CN" altLang="en-US" sz="4000" dirty="0"/>
          </a:p>
        </p:txBody>
      </p:sp>
      <p:pic>
        <p:nvPicPr>
          <p:cNvPr id="4" name="Content Placeholder 3" descr="IMAGE_4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93620" y="771525"/>
            <a:ext cx="2273299" cy="1704975"/>
          </a:xfrm>
          <a:ln>
            <a:solidFill>
              <a:schemeClr val="tx1"/>
            </a:solidFill>
          </a:ln>
        </p:spPr>
      </p:pic>
      <p:pic>
        <p:nvPicPr>
          <p:cNvPr id="6" name="Picture 5" descr="GPS logger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556" y="773049"/>
            <a:ext cx="2273300" cy="17049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GPS devices-al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2000"/>
            <a:ext cx="2286000" cy="1714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GPS-phone-smal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8856" y="762000"/>
            <a:ext cx="2286000" cy="1714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Beijing map.bmp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2590801"/>
            <a:ext cx="4724400" cy="4267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 descr="China map.bm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590800"/>
            <a:ext cx="4343400" cy="4267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Experiments (2)</a:t>
            </a:r>
            <a:endParaRPr lang="zh-CN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0" y="2895600"/>
          <a:ext cx="5943598" cy="2362200"/>
        </p:xfrm>
        <a:graphic>
          <a:graphicData uri="http://schemas.openxmlformats.org/drawingml/2006/table">
            <a:tbl>
              <a:tblPr/>
              <a:tblGrid>
                <a:gridCol w="627695"/>
                <a:gridCol w="893668"/>
                <a:gridCol w="750042"/>
                <a:gridCol w="750042"/>
                <a:gridCol w="528399"/>
                <a:gridCol w="893668"/>
                <a:gridCol w="750042"/>
                <a:gridCol w="750042"/>
              </a:tblGrid>
              <a:tr h="295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Rank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Feature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Times New Roman"/>
                          <a:ea typeface="宋体"/>
                        </a:rPr>
                        <a:t>A</a:t>
                      </a:r>
                      <a:r>
                        <a:rPr lang="en-US" sz="1400" i="1" baseline="-25000">
                          <a:latin typeface="Times New Roman"/>
                          <a:ea typeface="宋体"/>
                        </a:rPr>
                        <a:t>S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Times New Roman"/>
                          <a:ea typeface="宋体"/>
                        </a:rPr>
                        <a:t>A</a:t>
                      </a:r>
                      <a:r>
                        <a:rPr lang="en-US" sz="1400" i="1" baseline="-25000">
                          <a:latin typeface="Times New Roman"/>
                          <a:ea typeface="宋体"/>
                        </a:rPr>
                        <a:t>D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Rank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Feature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Times New Roman"/>
                          <a:ea typeface="宋体"/>
                        </a:rPr>
                        <a:t>A</a:t>
                      </a:r>
                      <a:r>
                        <a:rPr lang="en-US" sz="1400" i="1" baseline="-25000">
                          <a:latin typeface="Times New Roman"/>
                          <a:ea typeface="宋体"/>
                        </a:rPr>
                        <a:t>S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Times New Roman"/>
                          <a:ea typeface="宋体"/>
                        </a:rPr>
                        <a:t>A</a:t>
                      </a:r>
                      <a:r>
                        <a:rPr lang="en-US" sz="1400" i="1" baseline="-25000">
                          <a:latin typeface="Times New Roman"/>
                          <a:ea typeface="宋体"/>
                        </a:rPr>
                        <a:t>D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1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HCR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0.345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0.561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8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DV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0.269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0.357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2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SR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0.335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0.561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9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MaxV2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0.322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0.344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3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AV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0.382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0.547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10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MaxV1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0.294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0.257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4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VCR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0.336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0.526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11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MaxA2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0.239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0.217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5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EV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0.375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0.523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12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MaxA1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0.259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0.208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6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Dist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0.302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0.499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13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MaxA3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0.256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0.197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7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MaxV3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0.334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0.365</a:t>
                      </a:r>
                      <a:endParaRPr lang="zh-CN" sz="16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Single </a:t>
            </a:r>
            <a:r>
              <a:rPr lang="en-US" altLang="zh-CN" sz="3200" dirty="0" smtClean="0"/>
              <a:t>F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eature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Exploration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28800" y="2209800"/>
          <a:ext cx="5791197" cy="4191001"/>
        </p:xfrm>
        <a:graphic>
          <a:graphicData uri="http://schemas.openxmlformats.org/drawingml/2006/table">
            <a:tbl>
              <a:tblPr/>
              <a:tblGrid>
                <a:gridCol w="2360419"/>
                <a:gridCol w="876149"/>
                <a:gridCol w="851543"/>
                <a:gridCol w="851543"/>
                <a:gridCol w="851543"/>
              </a:tblGrid>
              <a:tr h="417252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Feature Combinations</a:t>
                      </a:r>
                      <a:endParaRPr lang="zh-CN" sz="16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Transportation mode</a:t>
                      </a:r>
                      <a:endParaRPr lang="zh-CN" sz="16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Chang Point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1869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 kern="100">
                          <a:latin typeface="Times New Roman"/>
                          <a:ea typeface="宋体"/>
                          <a:cs typeface="Times New Roman"/>
                        </a:rPr>
                        <a:t>A</a:t>
                      </a:r>
                      <a:r>
                        <a:rPr lang="en-US" sz="1400" i="1" kern="100" baseline="-25000">
                          <a:latin typeface="Times New Roman"/>
                          <a:ea typeface="宋体"/>
                          <a:cs typeface="Times New Roman"/>
                        </a:rPr>
                        <a:t>S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i="1" kern="100">
                          <a:latin typeface="Times New Roman"/>
                          <a:ea typeface="宋体"/>
                          <a:cs typeface="Times New Roman"/>
                        </a:rPr>
                        <a:t>A</a:t>
                      </a:r>
                      <a:r>
                        <a:rPr lang="en-US" sz="1400" i="1" kern="100" baseline="-25000">
                          <a:latin typeface="Times New Roman"/>
                          <a:ea typeface="宋体"/>
                          <a:cs typeface="Times New Roman"/>
                        </a:rPr>
                        <a:t>D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Precision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Recall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8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MaxA1 + MaxA2 + MaxA3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0.297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0.283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0.118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0.584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8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MaxV1 + MaxV2 + MaxV3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0.480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0.526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0.142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0.687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8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Distance + EV + AV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0.480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0.550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0.227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0.582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8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Distance + EV + MaxV1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0.548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0.597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0.217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0.55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8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AV + EV + MaxV1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0.558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0.621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0.253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0.603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8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MaxV3 + MaxA3 + AV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0.511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0.632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0.138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0.669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8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SR + HCR + VCR </a:t>
                      </a:r>
                      <a:endParaRPr lang="zh-CN" sz="16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0.575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0.644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0.286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0.643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68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Basic Features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0.618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0.673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0.284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0.681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5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 dirty="0" smtClean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Basic Features +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 dirty="0" smtClean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Advanced Features</a:t>
                      </a:r>
                      <a:endParaRPr lang="zh-CN" sz="16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Times New Roman"/>
                          <a:ea typeface="宋体"/>
                          <a:cs typeface="Times New Roman"/>
                        </a:rPr>
                        <a:t>0.635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Times New Roman"/>
                          <a:ea typeface="宋体"/>
                          <a:cs typeface="Times New Roman"/>
                        </a:rPr>
                        <a:t>0.715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Times New Roman"/>
                          <a:ea typeface="宋体"/>
                          <a:cs typeface="Times New Roman"/>
                        </a:rPr>
                        <a:t>0.373</a:t>
                      </a:r>
                      <a:endParaRPr lang="zh-CN" sz="160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Times New Roman"/>
                          <a:ea typeface="宋体"/>
                          <a:cs typeface="Times New Roman"/>
                        </a:rPr>
                        <a:t>0.724</a:t>
                      </a:r>
                      <a:endParaRPr lang="zh-CN" sz="160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Introduction</a:t>
            </a:r>
          </a:p>
          <a:p>
            <a:r>
              <a:rPr lang="en-US" altLang="zh-CN" dirty="0" smtClean="0"/>
              <a:t>Architecture</a:t>
            </a:r>
          </a:p>
          <a:p>
            <a:r>
              <a:rPr lang="en-US" altLang="zh-CN" dirty="0" smtClean="0"/>
              <a:t>Walk-Based Segmentation</a:t>
            </a:r>
          </a:p>
          <a:p>
            <a:r>
              <a:rPr lang="en-US" altLang="zh-CN" dirty="0" smtClean="0"/>
              <a:t>Feature Extraction</a:t>
            </a:r>
          </a:p>
          <a:p>
            <a:r>
              <a:rPr lang="en-US" altLang="zh-CN" dirty="0" smtClean="0"/>
              <a:t>Graph-based post-processing</a:t>
            </a:r>
          </a:p>
          <a:p>
            <a:r>
              <a:rPr lang="en-US" altLang="zh-CN" dirty="0" smtClean="0"/>
              <a:t>Experiments</a:t>
            </a:r>
          </a:p>
          <a:p>
            <a:r>
              <a:rPr lang="en-US" altLang="zh-CN" dirty="0" smtClean="0"/>
              <a:t>Conclusion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33600" y="2438400"/>
          <a:ext cx="5029200" cy="2098569"/>
        </p:xfrm>
        <a:graphic>
          <a:graphicData uri="http://schemas.openxmlformats.org/drawingml/2006/table">
            <a:tbl>
              <a:tblPr/>
              <a:tblGrid>
                <a:gridCol w="2803142"/>
                <a:gridCol w="728305"/>
                <a:gridCol w="729332"/>
                <a:gridCol w="768421"/>
              </a:tblGrid>
              <a:tr h="563283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endParaRPr lang="en-US" sz="16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i="1">
                          <a:latin typeface="Times New Roman"/>
                          <a:ea typeface="宋体"/>
                        </a:rPr>
                        <a:t>A</a:t>
                      </a:r>
                      <a:r>
                        <a:rPr lang="en-US" sz="1400" b="1" i="1" baseline="-25000">
                          <a:latin typeface="Times New Roman"/>
                          <a:ea typeface="宋体"/>
                        </a:rPr>
                        <a:t>D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>
                          <a:latin typeface="Times New Roman"/>
                          <a:ea typeface="宋体"/>
                        </a:rPr>
                        <a:t>CP/P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latin typeface="Times New Roman"/>
                          <a:ea typeface="宋体"/>
                        </a:rPr>
                        <a:t>CP/R</a:t>
                      </a:r>
                      <a:endParaRPr lang="zh-CN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954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400" i="1">
                          <a:latin typeface="Times New Roman"/>
                          <a:ea typeface="宋体"/>
                        </a:rPr>
                        <a:t>Enhanced Features</a:t>
                      </a:r>
                      <a:r>
                        <a:rPr lang="en-US" sz="1400">
                          <a:latin typeface="Times New Roman"/>
                          <a:ea typeface="宋体"/>
                        </a:rPr>
                        <a:t> (</a:t>
                      </a:r>
                      <a:r>
                        <a:rPr lang="en-US" sz="1400" i="1">
                          <a:latin typeface="Times New Roman"/>
                          <a:ea typeface="宋体"/>
                        </a:rPr>
                        <a:t>EF</a:t>
                      </a:r>
                      <a:r>
                        <a:rPr lang="en-US" sz="1400">
                          <a:latin typeface="Times New Roman"/>
                          <a:ea typeface="宋体"/>
                        </a:rPr>
                        <a:t>)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0.728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0.491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0.817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954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1400" i="1">
                          <a:latin typeface="Times New Roman"/>
                          <a:ea typeface="宋体"/>
                        </a:rPr>
                        <a:t>EF</a:t>
                      </a:r>
                      <a:r>
                        <a:rPr lang="en-US" sz="1400">
                          <a:latin typeface="Times New Roman"/>
                          <a:ea typeface="宋体"/>
                        </a:rPr>
                        <a:t> + normal post-processing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0.7</a:t>
                      </a:r>
                      <a:r>
                        <a:rPr lang="en-US" sz="1400">
                          <a:latin typeface="Times New Roman"/>
                          <a:ea typeface="宋体"/>
                        </a:rPr>
                        <a:t>41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0.508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latin typeface="Times New Roman"/>
                          <a:ea typeface="宋体"/>
                        </a:rPr>
                        <a:t>0.818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378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400" i="1">
                          <a:latin typeface="Times New Roman"/>
                          <a:ea typeface="宋体"/>
                        </a:rPr>
                        <a:t>EF</a:t>
                      </a:r>
                      <a:r>
                        <a:rPr lang="en-US" sz="1400">
                          <a:latin typeface="Times New Roman"/>
                          <a:ea typeface="宋体"/>
                        </a:rPr>
                        <a:t> + graph-based post-processing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0.7</a:t>
                      </a:r>
                      <a:r>
                        <a:rPr lang="en-US" sz="1400" b="1">
                          <a:latin typeface="Times New Roman"/>
                          <a:ea typeface="宋体"/>
                        </a:rPr>
                        <a:t>62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>
                          <a:latin typeface="Times New Roman"/>
                          <a:ea typeface="宋体"/>
                        </a:rPr>
                        <a:t>0.516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latin typeface="Times New Roman"/>
                          <a:ea typeface="宋体"/>
                        </a:rPr>
                        <a:t>0.818</a:t>
                      </a:r>
                      <a:endParaRPr lang="zh-CN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28800" y="2209800"/>
          <a:ext cx="4866006" cy="2430624"/>
        </p:xfrm>
        <a:graphic>
          <a:graphicData uri="http://schemas.openxmlformats.org/drawingml/2006/table">
            <a:tbl>
              <a:tblPr/>
              <a:tblGrid>
                <a:gridCol w="804845"/>
                <a:gridCol w="786376"/>
                <a:gridCol w="786376"/>
                <a:gridCol w="691117"/>
                <a:gridCol w="691117"/>
                <a:gridCol w="675564"/>
                <a:gridCol w="430611"/>
              </a:tblGrid>
              <a:tr h="303828">
                <a:tc row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Ground truth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Predicted Results (KM)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0382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Walk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Driving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B</a:t>
                      </a: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us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B</a:t>
                      </a: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ike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03828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W</a:t>
                      </a: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alk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1026.4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122.1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386.5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357.3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0.54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latin typeface="宋体"/>
                          <a:ea typeface="Times New Roman"/>
                        </a:rPr>
                        <a:t>3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marR="71755" algn="ctr">
                        <a:spcAft>
                          <a:spcPts val="6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Recall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828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Driving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42.6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2477.3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458.5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235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.1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0.771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03828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B</a:t>
                      </a: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us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34.8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164.7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1752.4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46.2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0.877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03828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B</a:t>
                      </a:r>
                      <a:r>
                        <a:rPr lang="en-US" sz="14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ike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49.3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113.5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31.9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1234.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3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0.864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03828">
                <a:tc row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0.89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1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0.86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1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0.666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0.659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0.7</a:t>
                      </a: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62</a:t>
                      </a:r>
                      <a:endParaRPr lang="zh-CN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0382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Precision </a:t>
                      </a:r>
                      <a:endParaRPr lang="zh-CN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Introduction (1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18304"/>
          </a:xfrm>
        </p:spPr>
        <p:txBody>
          <a:bodyPr>
            <a:normAutofit/>
          </a:bodyPr>
          <a:lstStyle/>
          <a:p>
            <a:r>
              <a:rPr lang="en-US" altLang="zh-CN" sz="2000" dirty="0" smtClean="0"/>
              <a:t>Goal &amp; Results: Inferring transportation modes from raw GPS data</a:t>
            </a:r>
          </a:p>
          <a:p>
            <a:pPr lvl="1"/>
            <a:r>
              <a:rPr lang="en-US" altLang="zh-CN" sz="1800" dirty="0" smtClean="0"/>
              <a:t>Differentiate driving, riding a bike, taking a bus and walking</a:t>
            </a:r>
          </a:p>
          <a:p>
            <a:pPr lvl="1"/>
            <a:r>
              <a:rPr lang="en-US" altLang="zh-CN" sz="1800" dirty="0" smtClean="0"/>
              <a:t>Achieve a 0.75 inference accuracy (independent of other sensor data</a:t>
            </a:r>
            <a:r>
              <a:rPr lang="en-US" altLang="zh-CN" sz="1800" dirty="0" smtClean="0"/>
              <a:t>)</a:t>
            </a:r>
            <a:endParaRPr lang="en-US" altLang="zh-CN" sz="1800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914400" y="2667000"/>
            <a:ext cx="7391400" cy="1580341"/>
            <a:chOff x="685800" y="2667000"/>
            <a:chExt cx="7391400" cy="1580341"/>
          </a:xfrm>
        </p:grpSpPr>
        <p:pic>
          <p:nvPicPr>
            <p:cNvPr id="5" name="Picture 4" descr="transportation mode-0.bmp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4400" y="2667000"/>
              <a:ext cx="3352800" cy="1580341"/>
            </a:xfrm>
            <a:prstGeom prst="rect">
              <a:avLst/>
            </a:prstGeom>
          </p:spPr>
        </p:pic>
        <p:sp>
          <p:nvSpPr>
            <p:cNvPr id="6" name="Folded Corner 5"/>
            <p:cNvSpPr/>
            <p:nvPr/>
          </p:nvSpPr>
          <p:spPr>
            <a:xfrm>
              <a:off x="3429000" y="3048000"/>
              <a:ext cx="533400" cy="609600"/>
            </a:xfrm>
            <a:prstGeom prst="foldedCorne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GPS log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 descr="GPS device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3400" y="2971800"/>
              <a:ext cx="1016000" cy="762000"/>
            </a:xfrm>
            <a:prstGeom prst="rect">
              <a:avLst/>
            </a:prstGeom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5800" y="3048000"/>
              <a:ext cx="465137" cy="617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ight Arrow 8"/>
            <p:cNvSpPr/>
            <p:nvPr/>
          </p:nvSpPr>
          <p:spPr>
            <a:xfrm>
              <a:off x="12954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29718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41148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43000" y="4419600"/>
            <a:ext cx="6172200" cy="1766248"/>
            <a:chOff x="914400" y="4419600"/>
            <a:chExt cx="6172200" cy="1766248"/>
          </a:xfrm>
        </p:grpSpPr>
        <p:pic>
          <p:nvPicPr>
            <p:cNvPr id="13" name="Picture 12" descr="transportation mode.bmp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400" y="4572000"/>
              <a:ext cx="3352800" cy="1613848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5638800" y="5181600"/>
              <a:ext cx="14478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 smtClean="0"/>
                <a:t>Infer model</a:t>
              </a:r>
              <a:endParaRPr lang="zh-CN" altLang="en-US" b="1" dirty="0"/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6248400" y="4419600"/>
              <a:ext cx="228600" cy="533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Right Arrow 15"/>
            <p:cNvSpPr/>
            <p:nvPr/>
          </p:nvSpPr>
          <p:spPr>
            <a:xfrm rot="10800000">
              <a:off x="4571998" y="5334000"/>
              <a:ext cx="533401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Introduction (2)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000" dirty="0" smtClean="0"/>
              <a:t>Motivation</a:t>
            </a:r>
          </a:p>
          <a:p>
            <a:pPr lvl="1"/>
            <a:r>
              <a:rPr lang="en-US" altLang="zh-CN" sz="1800" dirty="0" smtClean="0"/>
              <a:t>For users: </a:t>
            </a:r>
          </a:p>
          <a:p>
            <a:pPr lvl="2"/>
            <a:r>
              <a:rPr lang="en-US" altLang="zh-CN" sz="1400" dirty="0" smtClean="0"/>
              <a:t>Reflect on past events and understand their own life pattern</a:t>
            </a:r>
          </a:p>
          <a:p>
            <a:pPr lvl="2"/>
            <a:r>
              <a:rPr lang="en-US" altLang="zh-CN" sz="1400" dirty="0" smtClean="0"/>
              <a:t>Obtain more reference knowledge from others’ experiences</a:t>
            </a:r>
          </a:p>
          <a:p>
            <a:pPr lvl="1"/>
            <a:r>
              <a:rPr lang="en-US" altLang="zh-CN" sz="1800" dirty="0" smtClean="0"/>
              <a:t>For service provider:</a:t>
            </a:r>
          </a:p>
          <a:p>
            <a:pPr lvl="2"/>
            <a:r>
              <a:rPr lang="en-US" altLang="zh-CN" sz="1400" dirty="0" smtClean="0"/>
              <a:t>Classify trajectories of different transportation modes</a:t>
            </a:r>
          </a:p>
          <a:p>
            <a:pPr lvl="2"/>
            <a:r>
              <a:rPr lang="en-US" altLang="zh-CN" sz="1400" dirty="0" smtClean="0"/>
              <a:t>Enable smart-route design and recommendation </a:t>
            </a:r>
          </a:p>
          <a:p>
            <a:r>
              <a:rPr lang="en-US" altLang="zh-CN" sz="2000" dirty="0" smtClean="0"/>
              <a:t>Difficulty</a:t>
            </a:r>
          </a:p>
          <a:p>
            <a:pPr lvl="1"/>
            <a:r>
              <a:rPr lang="en-US" altLang="zh-CN" sz="1800" dirty="0" smtClean="0"/>
              <a:t>Velocity-based method cannot handle this problem well (&lt;0.5 accuracy)</a:t>
            </a:r>
          </a:p>
          <a:p>
            <a:pPr lvl="1"/>
            <a:r>
              <a:rPr lang="en-US" altLang="zh-CN" sz="1800" dirty="0" smtClean="0"/>
              <a:t>People usually transfer their transportation modes in a trip</a:t>
            </a:r>
          </a:p>
          <a:p>
            <a:pPr lvl="1"/>
            <a:r>
              <a:rPr lang="en-US" altLang="zh-CN" sz="1800" dirty="0" smtClean="0"/>
              <a:t>The observation of a mode is vulnerable to traffic condition and weather</a:t>
            </a:r>
            <a:endParaRPr lang="en-US" altLang="zh-CN" sz="2000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3" descr="original route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2590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ar-route.bmp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304800"/>
            <a:ext cx="2667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walk.bmp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304800"/>
            <a:ext cx="2743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3352800"/>
            <a:ext cx="4038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recommendation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352800"/>
            <a:ext cx="4114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recommendation-bike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3352800"/>
            <a:ext cx="4038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recommendation-car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3352800"/>
            <a:ext cx="4114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Introduction </a:t>
            </a:r>
            <a:r>
              <a:rPr lang="en-US" altLang="zh-CN" dirty="0" smtClean="0"/>
              <a:t>(2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 smtClean="0"/>
              <a:t>Contributions and insights</a:t>
            </a:r>
          </a:p>
          <a:p>
            <a:pPr lvl="1"/>
            <a:r>
              <a:rPr lang="en-US" altLang="zh-CN" sz="2000" dirty="0" smtClean="0"/>
              <a:t>A change point-based segmentation method</a:t>
            </a:r>
          </a:p>
          <a:p>
            <a:pPr lvl="2"/>
            <a:r>
              <a:rPr lang="en-US" altLang="zh-CN" sz="1700" dirty="0" smtClean="0"/>
              <a:t>Walk is a transition between different transportation modes</a:t>
            </a:r>
          </a:p>
          <a:p>
            <a:pPr lvl="2"/>
            <a:r>
              <a:rPr lang="en-US" altLang="zh-CN" sz="1700" dirty="0" smtClean="0"/>
              <a:t>Handle congestions to some extent </a:t>
            </a:r>
            <a:endParaRPr lang="en-US" altLang="zh-CN" sz="1800" dirty="0" smtClean="0"/>
          </a:p>
          <a:p>
            <a:pPr lvl="1"/>
            <a:r>
              <a:rPr lang="en-US" altLang="zh-CN" sz="2000" dirty="0" smtClean="0"/>
              <a:t>A set of sophisticated features</a:t>
            </a:r>
          </a:p>
          <a:p>
            <a:pPr lvl="2"/>
            <a:r>
              <a:rPr lang="en-US" altLang="zh-CN" sz="1700" dirty="0" smtClean="0"/>
              <a:t>Robust to traffic condition</a:t>
            </a:r>
          </a:p>
          <a:p>
            <a:pPr lvl="2"/>
            <a:r>
              <a:rPr lang="en-US" altLang="zh-CN" sz="1700" dirty="0" smtClean="0"/>
              <a:t>Feed into a supervise learning-based inference model</a:t>
            </a:r>
            <a:endParaRPr lang="en-US" altLang="zh-CN" sz="1800" dirty="0" smtClean="0"/>
          </a:p>
          <a:p>
            <a:pPr lvl="1"/>
            <a:r>
              <a:rPr lang="en-US" altLang="zh-CN" sz="2000" dirty="0" smtClean="0"/>
              <a:t>A graph-based post-processing</a:t>
            </a:r>
          </a:p>
          <a:p>
            <a:pPr lvl="2"/>
            <a:r>
              <a:rPr lang="en-US" altLang="zh-CN" sz="1700" dirty="0" smtClean="0"/>
              <a:t>Considering typical user behavior</a:t>
            </a:r>
          </a:p>
          <a:p>
            <a:pPr lvl="2"/>
            <a:r>
              <a:rPr lang="en-US" altLang="zh-CN" sz="1700" dirty="0" smtClean="0"/>
              <a:t>Employing location constrains of the real world</a:t>
            </a:r>
            <a:endParaRPr lang="en-US" altLang="zh-CN" sz="1800" dirty="0" smtClean="0"/>
          </a:p>
          <a:p>
            <a:r>
              <a:rPr lang="en-US" altLang="zh-CN" sz="2100" dirty="0" smtClean="0"/>
              <a:t>WWW </a:t>
            </a:r>
            <a:r>
              <a:rPr lang="en-US" altLang="zh-CN" sz="2100" dirty="0" smtClean="0"/>
              <a:t>2008 (first version</a:t>
            </a:r>
            <a:r>
              <a:rPr lang="en-US" altLang="zh-CN" sz="2100" dirty="0" smtClean="0"/>
              <a:t>)</a:t>
            </a:r>
            <a:endParaRPr lang="en-US" altLang="zh-CN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Architecture 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905000"/>
            <a:ext cx="4572000" cy="398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Walk-Based Segmentation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dirty="0" smtClean="0"/>
              <a:t>Commonsense knowledge from </a:t>
            </a:r>
            <a:r>
              <a:rPr lang="en-US" altLang="zh-CN" sz="2800" dirty="0" smtClean="0"/>
              <a:t>the real </a:t>
            </a:r>
            <a:r>
              <a:rPr lang="en-US" altLang="zh-CN" sz="2800" dirty="0" smtClean="0"/>
              <a:t>world</a:t>
            </a:r>
          </a:p>
          <a:p>
            <a:pPr lvl="1"/>
            <a:r>
              <a:rPr lang="en-US" sz="1800" dirty="0" smtClean="0"/>
              <a:t>Typically, people need to walk before transferring transportation modes</a:t>
            </a:r>
          </a:p>
          <a:p>
            <a:pPr lvl="1"/>
            <a:r>
              <a:rPr lang="en-US" sz="1800" dirty="0" smtClean="0"/>
              <a:t>Typically, people need to stop and then go when transferring modes</a:t>
            </a:r>
          </a:p>
          <a:p>
            <a:endParaRPr lang="zh-CN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3429000"/>
            <a:ext cx="4934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Walk-Based Segmentation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1828800"/>
          </a:xfrm>
        </p:spPr>
        <p:txBody>
          <a:bodyPr>
            <a:noAutofit/>
          </a:bodyPr>
          <a:lstStyle/>
          <a:p>
            <a:r>
              <a:rPr lang="en-US" sz="2000" dirty="0" smtClean="0"/>
              <a:t>Change point-based Segmentation A</a:t>
            </a:r>
            <a:r>
              <a:rPr lang="en-US" altLang="zh-CN" sz="2000" dirty="0" smtClean="0"/>
              <a:t>lgorithm</a:t>
            </a:r>
          </a:p>
          <a:p>
            <a:pPr lvl="1"/>
            <a:r>
              <a:rPr lang="en-US" sz="1600" b="1" i="1" dirty="0" smtClean="0"/>
              <a:t>Step 1</a:t>
            </a:r>
            <a:r>
              <a:rPr lang="en-US" sz="1600" dirty="0" smtClean="0"/>
              <a:t>: distinguish all possible </a:t>
            </a:r>
            <a:r>
              <a:rPr lang="en-US" sz="1600" i="1" dirty="0" smtClean="0"/>
              <a:t>Walk Points, non</a:t>
            </a:r>
            <a:r>
              <a:rPr lang="en-US" sz="1600" dirty="0" smtClean="0"/>
              <a:t>-</a:t>
            </a:r>
            <a:r>
              <a:rPr lang="en-US" sz="1600" i="1" dirty="0" smtClean="0"/>
              <a:t>Walk Points</a:t>
            </a:r>
            <a:r>
              <a:rPr lang="en-US" sz="1600" dirty="0" smtClean="0"/>
              <a:t>. </a:t>
            </a:r>
          </a:p>
          <a:p>
            <a:pPr lvl="1"/>
            <a:r>
              <a:rPr lang="en-US" sz="1600" b="1" i="1" dirty="0" smtClean="0"/>
              <a:t>Step 2</a:t>
            </a:r>
            <a:r>
              <a:rPr lang="en-US" sz="1600" dirty="0" smtClean="0"/>
              <a:t>: merge short segment composed by consecutive </a:t>
            </a:r>
            <a:r>
              <a:rPr lang="en-US" sz="1600" i="1" dirty="0" smtClean="0"/>
              <a:t>Walk Points</a:t>
            </a:r>
            <a:r>
              <a:rPr lang="en-US" sz="1600" dirty="0" smtClean="0"/>
              <a:t> or </a:t>
            </a:r>
            <a:r>
              <a:rPr lang="en-US" sz="1600" i="1" dirty="0" smtClean="0"/>
              <a:t>non</a:t>
            </a:r>
            <a:r>
              <a:rPr lang="en-US" sz="1600" dirty="0" smtClean="0"/>
              <a:t>-</a:t>
            </a:r>
            <a:r>
              <a:rPr lang="en-US" sz="1600" i="1" dirty="0" smtClean="0"/>
              <a:t>Walk points</a:t>
            </a:r>
            <a:endParaRPr lang="en-US" sz="1600" dirty="0" smtClean="0"/>
          </a:p>
          <a:p>
            <a:pPr lvl="1"/>
            <a:r>
              <a:rPr lang="en-US" sz="1600" b="1" i="1" dirty="0" smtClean="0"/>
              <a:t>Step 3</a:t>
            </a:r>
            <a:r>
              <a:rPr lang="en-US" sz="1600" b="1" dirty="0" smtClean="0"/>
              <a:t>: </a:t>
            </a:r>
            <a:r>
              <a:rPr lang="en-US" sz="1600" dirty="0" smtClean="0"/>
              <a:t>merge consecutive </a:t>
            </a:r>
            <a:r>
              <a:rPr lang="en-US" sz="1600" i="1" dirty="0" smtClean="0"/>
              <a:t>Uncertain Segment</a:t>
            </a:r>
            <a:r>
              <a:rPr lang="en-US" sz="1600" dirty="0" smtClean="0"/>
              <a:t> to </a:t>
            </a:r>
            <a:r>
              <a:rPr lang="en-US" sz="1600" i="1" dirty="0" smtClean="0"/>
              <a:t>non</a:t>
            </a:r>
            <a:r>
              <a:rPr lang="en-US" sz="1600" dirty="0" smtClean="0"/>
              <a:t>-</a:t>
            </a:r>
            <a:r>
              <a:rPr lang="en-US" sz="1600" i="1" dirty="0" smtClean="0"/>
              <a:t>Walk Segment.</a:t>
            </a:r>
            <a:endParaRPr lang="en-US" sz="1600" dirty="0" smtClean="0"/>
          </a:p>
          <a:p>
            <a:pPr lvl="1"/>
            <a:r>
              <a:rPr lang="en-US" sz="1600" b="1" i="1" dirty="0" smtClean="0"/>
              <a:t>Step 4</a:t>
            </a:r>
            <a:r>
              <a:rPr lang="en-US" sz="1600" b="1" dirty="0" smtClean="0"/>
              <a:t>:</a:t>
            </a:r>
            <a:r>
              <a:rPr lang="en-US" sz="1600" dirty="0" smtClean="0"/>
              <a:t> end point of each </a:t>
            </a:r>
            <a:r>
              <a:rPr lang="en-US" sz="1600" i="1" dirty="0" smtClean="0"/>
              <a:t>Walk Segment</a:t>
            </a:r>
            <a:r>
              <a:rPr lang="en-US" sz="1600" dirty="0" smtClean="0"/>
              <a:t> are potential change points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2172586" y="3148818"/>
          <a:ext cx="4685414" cy="3099582"/>
        </p:xfrm>
        <a:graphic>
          <a:graphicData uri="http://schemas.openxmlformats.org/presentationml/2006/ole">
            <p:oleObj spid="_x0000_s1026" name="Visio" r:id="rId4" imgW="1950450" imgH="1469524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714</Words>
  <Application>Microsoft Office PowerPoint</Application>
  <PresentationFormat>On-screen Show (4:3)</PresentationFormat>
  <Paragraphs>266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Visio</vt:lpstr>
      <vt:lpstr>Understanding User Mobility Based on GPS Data</vt:lpstr>
      <vt:lpstr>Outline</vt:lpstr>
      <vt:lpstr>Introduction (1)</vt:lpstr>
      <vt:lpstr>Introduction (2)</vt:lpstr>
      <vt:lpstr>Slide 5</vt:lpstr>
      <vt:lpstr>Introduction (2)</vt:lpstr>
      <vt:lpstr>Architecture </vt:lpstr>
      <vt:lpstr>Walk-Based Segmentation</vt:lpstr>
      <vt:lpstr>Walk-Based Segmentation</vt:lpstr>
      <vt:lpstr>Feature Extraction (1)</vt:lpstr>
      <vt:lpstr>Feature Extraction (2)</vt:lpstr>
      <vt:lpstr>Graph-Based Post-Processing (1)</vt:lpstr>
      <vt:lpstr>Graph-Based Post-Processing (2)</vt:lpstr>
      <vt:lpstr>Graph-Based Post-Processing (3)</vt:lpstr>
      <vt:lpstr>Graph-Based Post-Processing (4)</vt:lpstr>
      <vt:lpstr>Experiments  (1)</vt:lpstr>
      <vt:lpstr>Data and Devices</vt:lpstr>
      <vt:lpstr>Experiments (2)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User Mobility Based on GPS Data</dc:title>
  <dc:creator>Yu Zheng</dc:creator>
  <cp:lastModifiedBy>Yu Zheng</cp:lastModifiedBy>
  <cp:revision>42</cp:revision>
  <dcterms:created xsi:type="dcterms:W3CDTF">2006-08-16T00:00:00Z</dcterms:created>
  <dcterms:modified xsi:type="dcterms:W3CDTF">2008-09-20T07:16:26Z</dcterms:modified>
</cp:coreProperties>
</file>