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26"/>
  </p:notesMasterIdLst>
  <p:sldIdLst>
    <p:sldId id="468" r:id="rId5"/>
    <p:sldId id="416" r:id="rId6"/>
    <p:sldId id="418" r:id="rId7"/>
    <p:sldId id="472" r:id="rId8"/>
    <p:sldId id="443" r:id="rId9"/>
    <p:sldId id="422" r:id="rId10"/>
    <p:sldId id="396" r:id="rId11"/>
    <p:sldId id="425" r:id="rId12"/>
    <p:sldId id="364" r:id="rId13"/>
    <p:sldId id="401" r:id="rId14"/>
    <p:sldId id="463" r:id="rId15"/>
    <p:sldId id="444" r:id="rId16"/>
    <p:sldId id="445" r:id="rId17"/>
    <p:sldId id="446" r:id="rId18"/>
    <p:sldId id="447" r:id="rId19"/>
    <p:sldId id="464" r:id="rId20"/>
    <p:sldId id="456" r:id="rId21"/>
    <p:sldId id="462" r:id="rId22"/>
    <p:sldId id="457" r:id="rId23"/>
    <p:sldId id="450" r:id="rId24"/>
    <p:sldId id="47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99" autoAdjust="0"/>
    <p:restoredTop sz="94660"/>
  </p:normalViewPr>
  <p:slideViewPr>
    <p:cSldViewPr>
      <p:cViewPr varScale="1">
        <p:scale>
          <a:sx n="87" d="100"/>
          <a:sy n="87" d="100"/>
        </p:scale>
        <p:origin x="-90" y="-22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82F00-D51F-415C-A131-6E15E34B959F}" type="datetimeFigureOut">
              <a:rPr lang="en-US" smtClean="0"/>
              <a:pPr/>
              <a:t>4/2/2013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AB51F2-AF4C-47A7-96D6-D4052994F1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50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85DF60-18F2-4D24-B400-0709B5DAEBD0}" type="slidenum">
              <a:rPr lang="en-US"/>
              <a:pPr/>
              <a:t>5</a:t>
            </a:fld>
            <a:endParaRPr lang="en-US"/>
          </a:p>
        </p:txBody>
      </p:sp>
      <p:sp>
        <p:nvSpPr>
          <p:cNvPr id="628738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87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AB51F2-AF4C-47A7-96D6-D4052994F16E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532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A678A-9C24-40F5-B19B-6E66151E932B}" type="datetimeFigureOut">
              <a:rPr lang="en-US" smtClean="0"/>
              <a:pPr/>
              <a:t>4/2/2013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F8E2E-F9C4-4885-9926-4D52D73A7125}" type="slidenum">
              <a:rPr lang="en-IN" smtClean="0"/>
              <a:pPr/>
              <a:t>‹#›</a:t>
            </a:fld>
            <a:endParaRPr lang="en-I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9512" y="2747312"/>
            <a:ext cx="8856984" cy="1473776"/>
          </a:xfrm>
        </p:spPr>
        <p:txBody>
          <a:bodyPr>
            <a:normAutofit/>
          </a:bodyPr>
          <a:lstStyle/>
          <a:p>
            <a:r>
              <a:rPr lang="en-US" b="1" dirty="0" err="1"/>
              <a:t>WiFi</a:t>
            </a:r>
            <a:r>
              <a:rPr lang="en-US" b="1" dirty="0"/>
              <a:t>-NC: </a:t>
            </a:r>
            <a:r>
              <a:rPr lang="en-US" b="1" dirty="0" err="1"/>
              <a:t>WiFi</a:t>
            </a:r>
            <a:r>
              <a:rPr lang="en-US" b="1" dirty="0"/>
              <a:t> over Narrow Channels</a:t>
            </a: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9512" y="4516340"/>
            <a:ext cx="8784976" cy="1936996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chemeClr val="tx1"/>
                </a:solidFill>
              </a:rPr>
              <a:t>Krishna </a:t>
            </a:r>
            <a:r>
              <a:rPr lang="en-GB" dirty="0" smtClean="0">
                <a:solidFill>
                  <a:schemeClr val="tx1"/>
                </a:solidFill>
              </a:rPr>
              <a:t>Chintalapudi, </a:t>
            </a:r>
            <a:r>
              <a:rPr lang="en-GB" dirty="0" err="1">
                <a:solidFill>
                  <a:schemeClr val="tx1"/>
                </a:solidFill>
              </a:rPr>
              <a:t>Božidar</a:t>
            </a:r>
            <a:r>
              <a:rPr lang="en-GB" dirty="0">
                <a:solidFill>
                  <a:schemeClr val="tx1"/>
                </a:solidFill>
              </a:rPr>
              <a:t> </a:t>
            </a:r>
            <a:r>
              <a:rPr lang="en-GB" dirty="0" err="1" smtClean="0">
                <a:solidFill>
                  <a:schemeClr val="tx1"/>
                </a:solidFill>
              </a:rPr>
              <a:t>Radunović</a:t>
            </a:r>
            <a:r>
              <a:rPr lang="en-GB" dirty="0" smtClean="0">
                <a:solidFill>
                  <a:schemeClr val="tx1"/>
                </a:solidFill>
              </a:rPr>
              <a:t/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Vlad </a:t>
            </a:r>
            <a:r>
              <a:rPr lang="en-GB" dirty="0" smtClean="0">
                <a:solidFill>
                  <a:schemeClr val="tx1"/>
                </a:solidFill>
              </a:rPr>
              <a:t>Balan, </a:t>
            </a:r>
            <a:r>
              <a:rPr lang="en-GB" dirty="0">
                <a:solidFill>
                  <a:schemeClr val="tx1"/>
                </a:solidFill>
              </a:rPr>
              <a:t>Michael </a:t>
            </a:r>
            <a:r>
              <a:rPr lang="en-GB" dirty="0" err="1" smtClean="0">
                <a:solidFill>
                  <a:schemeClr val="tx1"/>
                </a:solidFill>
              </a:rPr>
              <a:t>Buettner</a:t>
            </a:r>
            <a:r>
              <a:rPr lang="en-GB" dirty="0" smtClean="0">
                <a:solidFill>
                  <a:schemeClr val="tx1"/>
                </a:solidFill>
              </a:rPr>
              <a:t>, </a:t>
            </a:r>
            <a:br>
              <a:rPr lang="en-GB" dirty="0" smtClean="0">
                <a:solidFill>
                  <a:schemeClr val="tx1"/>
                </a:solidFill>
              </a:rPr>
            </a:br>
            <a:r>
              <a:rPr lang="en-GB" dirty="0" smtClean="0">
                <a:solidFill>
                  <a:schemeClr val="tx1"/>
                </a:solidFill>
              </a:rPr>
              <a:t>Vishnu </a:t>
            </a:r>
            <a:r>
              <a:rPr lang="en-GB" dirty="0" smtClean="0">
                <a:solidFill>
                  <a:schemeClr val="tx1"/>
                </a:solidFill>
              </a:rPr>
              <a:t>Navda, Ram </a:t>
            </a:r>
            <a:r>
              <a:rPr lang="en-GB" dirty="0" err="1" smtClean="0">
                <a:solidFill>
                  <a:schemeClr val="tx1"/>
                </a:solidFill>
              </a:rPr>
              <a:t>Ramjee</a:t>
            </a:r>
            <a:r>
              <a:rPr lang="en-GB" dirty="0" smtClean="0">
                <a:solidFill>
                  <a:schemeClr val="tx1"/>
                </a:solidFill>
              </a:rPr>
              <a:t>, Srinivas Yerramalli</a:t>
            </a:r>
          </a:p>
        </p:txBody>
      </p:sp>
      <p:pic>
        <p:nvPicPr>
          <p:cNvPr id="4" name="Picture 8" descr="Lab_PP_Banner cop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153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220755"/>
            <a:ext cx="2016224" cy="13441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286" y="1231020"/>
            <a:ext cx="2000826" cy="1333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104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/>
          <p:cNvGrpSpPr/>
          <p:nvPr/>
        </p:nvGrpSpPr>
        <p:grpSpPr>
          <a:xfrm>
            <a:off x="467544" y="2842360"/>
            <a:ext cx="3024336" cy="1114786"/>
            <a:chOff x="467544" y="2698344"/>
            <a:chExt cx="3024336" cy="1114786"/>
          </a:xfrm>
        </p:grpSpPr>
        <p:sp>
          <p:nvSpPr>
            <p:cNvPr id="16" name="Rounded Rectangle 15"/>
            <p:cNvSpPr/>
            <p:nvPr/>
          </p:nvSpPr>
          <p:spPr>
            <a:xfrm>
              <a:off x="467544" y="2698344"/>
              <a:ext cx="1800200" cy="1114786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42130" y="2901794"/>
              <a:ext cx="1651029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smtClean="0"/>
                <a:t>Conventional </a:t>
              </a:r>
            </a:p>
            <a:p>
              <a:pPr algn="ctr"/>
              <a:r>
                <a:rPr lang="en-US" sz="2000" b="1" dirty="0" smtClean="0"/>
                <a:t>Radio</a:t>
              </a:r>
              <a:endParaRPr lang="en-US" sz="2000" b="1" dirty="0"/>
            </a:p>
          </p:txBody>
        </p:sp>
        <p:sp>
          <p:nvSpPr>
            <p:cNvPr id="25" name="Rectangle 24"/>
            <p:cNvSpPr/>
            <p:nvPr/>
          </p:nvSpPr>
          <p:spPr>
            <a:xfrm flipH="1">
              <a:off x="2402316" y="2734348"/>
              <a:ext cx="688798" cy="105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0" scaled="1"/>
              <a:tileRect/>
            </a:gra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2434771" y="2939239"/>
              <a:ext cx="62388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/>
                <a:t>20</a:t>
              </a:r>
            </a:p>
            <a:p>
              <a:pPr algn="ctr"/>
              <a:r>
                <a:rPr lang="en-US" b="1" dirty="0" smtClean="0"/>
                <a:t>MHz</a:t>
              </a:r>
              <a:endParaRPr lang="en-US" b="1" dirty="0"/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>
              <a:off x="3111744" y="3289306"/>
              <a:ext cx="380136" cy="0"/>
            </a:xfrm>
            <a:prstGeom prst="straightConnector1">
              <a:avLst/>
            </a:prstGeom>
            <a:ln w="28575">
              <a:solidFill>
                <a:srgbClr val="00206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/>
          <p:cNvSpPr txBox="1"/>
          <p:nvPr/>
        </p:nvSpPr>
        <p:spPr>
          <a:xfrm>
            <a:off x="3680" y="1923397"/>
            <a:ext cx="44644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One radio uses </a:t>
            </a:r>
            <a:r>
              <a:rPr lang="en-US" sz="2200" b="1" dirty="0" smtClean="0">
                <a:solidFill>
                  <a:srgbClr val="FF0000"/>
                </a:solidFill>
              </a:rPr>
              <a:t>one </a:t>
            </a: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channel  (20/40/80 MHz) </a:t>
            </a:r>
            <a:r>
              <a:rPr lang="en-US" sz="2200" b="1" dirty="0" smtClean="0">
                <a:solidFill>
                  <a:srgbClr val="FF0000"/>
                </a:solidFill>
              </a:rPr>
              <a:t>at a time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24964" y="1196752"/>
            <a:ext cx="30903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Conventional Radio</a:t>
            </a:r>
            <a:endParaRPr lang="en-IN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5474787" y="1196752"/>
            <a:ext cx="23246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solidFill>
                  <a:schemeClr val="tx2">
                    <a:lumMod val="50000"/>
                  </a:schemeClr>
                </a:solidFill>
              </a:rPr>
              <a:t>WiFi</a:t>
            </a: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-NC Radio</a:t>
            </a:r>
            <a:endParaRPr lang="en-IN" sz="2800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4632216" y="1916832"/>
            <a:ext cx="46085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One radio </a:t>
            </a:r>
            <a:r>
              <a:rPr lang="en-US" sz="2200" b="1" dirty="0" smtClean="0">
                <a:solidFill>
                  <a:srgbClr val="FF0000"/>
                </a:solidFill>
              </a:rPr>
              <a:t>simultaneously uses several </a:t>
            </a: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narrow channels</a:t>
            </a:r>
          </a:p>
        </p:txBody>
      </p:sp>
      <p:sp>
        <p:nvSpPr>
          <p:cNvPr id="86" name="TextBox 85"/>
          <p:cNvSpPr txBox="1"/>
          <p:nvPr/>
        </p:nvSpPr>
        <p:spPr>
          <a:xfrm>
            <a:off x="75689" y="4293096"/>
            <a:ext cx="44644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Either transmits/receives </a:t>
            </a:r>
            <a:r>
              <a:rPr lang="en-US" sz="2200" b="1" dirty="0" smtClean="0">
                <a:solidFill>
                  <a:srgbClr val="FF0000"/>
                </a:solidFill>
              </a:rPr>
              <a:t>from </a:t>
            </a: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one device </a:t>
            </a:r>
            <a:r>
              <a:rPr lang="en-US" sz="2200" b="1" dirty="0" smtClean="0">
                <a:solidFill>
                  <a:srgbClr val="FF0000"/>
                </a:solidFill>
              </a:rPr>
              <a:t>at a time</a:t>
            </a:r>
          </a:p>
        </p:txBody>
      </p:sp>
      <p:grpSp>
        <p:nvGrpSpPr>
          <p:cNvPr id="48" name="Group 47"/>
          <p:cNvGrpSpPr/>
          <p:nvPr/>
        </p:nvGrpSpPr>
        <p:grpSpPr>
          <a:xfrm>
            <a:off x="1367644" y="5246160"/>
            <a:ext cx="1120617" cy="387893"/>
            <a:chOff x="623821" y="5354655"/>
            <a:chExt cx="1120617" cy="387893"/>
          </a:xfrm>
        </p:grpSpPr>
        <p:grpSp>
          <p:nvGrpSpPr>
            <p:cNvPr id="7" name="Group 6"/>
            <p:cNvGrpSpPr/>
            <p:nvPr/>
          </p:nvGrpSpPr>
          <p:grpSpPr>
            <a:xfrm>
              <a:off x="623821" y="5354655"/>
              <a:ext cx="328528" cy="369332"/>
              <a:chOff x="458560" y="5904636"/>
              <a:chExt cx="657056" cy="738664"/>
            </a:xfrm>
          </p:grpSpPr>
          <p:sp>
            <p:nvSpPr>
              <p:cNvPr id="2" name="Oval 1"/>
              <p:cNvSpPr/>
              <p:nvPr/>
            </p:nvSpPr>
            <p:spPr>
              <a:xfrm>
                <a:off x="467544" y="5949280"/>
                <a:ext cx="648072" cy="648072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" name="TextBox 2"/>
              <p:cNvSpPr txBox="1"/>
              <p:nvPr/>
            </p:nvSpPr>
            <p:spPr>
              <a:xfrm>
                <a:off x="458560" y="5904636"/>
                <a:ext cx="648256" cy="738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</a:rPr>
                  <a:t>A</a:t>
                </a:r>
                <a:endParaRPr lang="en-US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0" name="Group 89"/>
            <p:cNvGrpSpPr/>
            <p:nvPr/>
          </p:nvGrpSpPr>
          <p:grpSpPr>
            <a:xfrm>
              <a:off x="1420402" y="5373216"/>
              <a:ext cx="324036" cy="369332"/>
              <a:chOff x="467544" y="5940380"/>
              <a:chExt cx="648072" cy="738664"/>
            </a:xfrm>
          </p:grpSpPr>
          <p:sp>
            <p:nvSpPr>
              <p:cNvPr id="91" name="Oval 90"/>
              <p:cNvSpPr/>
              <p:nvPr/>
            </p:nvSpPr>
            <p:spPr>
              <a:xfrm>
                <a:off x="467544" y="5949280"/>
                <a:ext cx="648072" cy="648072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2" name="TextBox 91"/>
              <p:cNvSpPr txBox="1"/>
              <p:nvPr/>
            </p:nvSpPr>
            <p:spPr>
              <a:xfrm>
                <a:off x="477070" y="5940380"/>
                <a:ext cx="629020" cy="738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</a:rPr>
                  <a:t>B</a:t>
                </a:r>
                <a:endParaRPr lang="en-US" b="1" dirty="0">
                  <a:solidFill>
                    <a:schemeClr val="bg1"/>
                  </a:solidFill>
                </a:endParaRPr>
              </a:p>
            </p:txBody>
          </p:sp>
        </p:grpSp>
        <p:cxnSp>
          <p:nvCxnSpPr>
            <p:cNvPr id="9" name="Straight Arrow Connector 8"/>
            <p:cNvCxnSpPr>
              <a:stCxn id="2" idx="6"/>
              <a:endCxn id="91" idx="2"/>
            </p:cNvCxnSpPr>
            <p:nvPr/>
          </p:nvCxnSpPr>
          <p:spPr>
            <a:xfrm>
              <a:off x="952349" y="5538995"/>
              <a:ext cx="468053" cy="689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9" name="TextBox 88"/>
          <p:cNvSpPr txBox="1"/>
          <p:nvPr/>
        </p:nvSpPr>
        <p:spPr>
          <a:xfrm>
            <a:off x="4644008" y="4293096"/>
            <a:ext cx="44644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200" b="1" dirty="0" smtClean="0">
                <a:solidFill>
                  <a:srgbClr val="FF0000"/>
                </a:solidFill>
              </a:rPr>
              <a:t>Simultaneously</a:t>
            </a: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 transmits and receives from </a:t>
            </a:r>
            <a:r>
              <a:rPr lang="en-US" sz="2200" b="1" dirty="0" smtClean="0">
                <a:solidFill>
                  <a:srgbClr val="FF0000"/>
                </a:solidFill>
              </a:rPr>
              <a:t>several </a:t>
            </a: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devices</a:t>
            </a:r>
          </a:p>
        </p:txBody>
      </p:sp>
      <p:grpSp>
        <p:nvGrpSpPr>
          <p:cNvPr id="49" name="Group 48"/>
          <p:cNvGrpSpPr/>
          <p:nvPr/>
        </p:nvGrpSpPr>
        <p:grpSpPr>
          <a:xfrm>
            <a:off x="5477230" y="5189405"/>
            <a:ext cx="2338100" cy="611514"/>
            <a:chOff x="4632216" y="5219908"/>
            <a:chExt cx="2338100" cy="611514"/>
          </a:xfrm>
        </p:grpSpPr>
        <p:grpSp>
          <p:nvGrpSpPr>
            <p:cNvPr id="93" name="Group 92"/>
            <p:cNvGrpSpPr>
              <a:grpSpLocks noChangeAspect="1"/>
            </p:cNvGrpSpPr>
            <p:nvPr/>
          </p:nvGrpSpPr>
          <p:grpSpPr>
            <a:xfrm>
              <a:off x="5602911" y="5219908"/>
              <a:ext cx="335920" cy="369332"/>
              <a:chOff x="417304" y="5903984"/>
              <a:chExt cx="671840" cy="738664"/>
            </a:xfrm>
          </p:grpSpPr>
          <p:sp>
            <p:nvSpPr>
              <p:cNvPr id="94" name="Oval 93"/>
              <p:cNvSpPr/>
              <p:nvPr/>
            </p:nvSpPr>
            <p:spPr>
              <a:xfrm>
                <a:off x="417304" y="5949280"/>
                <a:ext cx="648072" cy="648072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5" name="TextBox 94"/>
              <p:cNvSpPr txBox="1"/>
              <p:nvPr/>
            </p:nvSpPr>
            <p:spPr>
              <a:xfrm>
                <a:off x="440888" y="5903984"/>
                <a:ext cx="648256" cy="738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</a:rPr>
                  <a:t>A</a:t>
                </a:r>
                <a:endParaRPr lang="en-US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97" name="Group 96"/>
            <p:cNvGrpSpPr>
              <a:grpSpLocks noChangeAspect="1"/>
            </p:cNvGrpSpPr>
            <p:nvPr/>
          </p:nvGrpSpPr>
          <p:grpSpPr>
            <a:xfrm>
              <a:off x="4632216" y="5462090"/>
              <a:ext cx="326978" cy="369332"/>
              <a:chOff x="569360" y="5894074"/>
              <a:chExt cx="653956" cy="738664"/>
            </a:xfrm>
          </p:grpSpPr>
          <p:sp>
            <p:nvSpPr>
              <p:cNvPr id="98" name="Oval 97"/>
              <p:cNvSpPr/>
              <p:nvPr/>
            </p:nvSpPr>
            <p:spPr>
              <a:xfrm>
                <a:off x="569360" y="5929136"/>
                <a:ext cx="648072" cy="648072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99" name="TextBox 98"/>
              <p:cNvSpPr txBox="1"/>
              <p:nvPr/>
            </p:nvSpPr>
            <p:spPr>
              <a:xfrm>
                <a:off x="594296" y="5894074"/>
                <a:ext cx="629020" cy="738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chemeClr val="bg1"/>
                    </a:solidFill>
                  </a:rPr>
                  <a:t>B</a:t>
                </a:r>
                <a:endParaRPr lang="en-US" b="1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0" name="Group 99"/>
            <p:cNvGrpSpPr>
              <a:grpSpLocks noChangeAspect="1"/>
            </p:cNvGrpSpPr>
            <p:nvPr/>
          </p:nvGrpSpPr>
          <p:grpSpPr>
            <a:xfrm>
              <a:off x="6646280" y="5375261"/>
              <a:ext cx="324036" cy="369332"/>
              <a:chOff x="467544" y="6096176"/>
              <a:chExt cx="648072" cy="738664"/>
            </a:xfrm>
          </p:grpSpPr>
          <p:sp>
            <p:nvSpPr>
              <p:cNvPr id="101" name="Oval 100"/>
              <p:cNvSpPr/>
              <p:nvPr/>
            </p:nvSpPr>
            <p:spPr>
              <a:xfrm>
                <a:off x="467544" y="6110048"/>
                <a:ext cx="648072" cy="648072"/>
              </a:xfrm>
              <a:prstGeom prst="ellipse">
                <a:avLst/>
              </a:prstGeom>
              <a:solidFill>
                <a:schemeClr val="tx2">
                  <a:lumMod val="5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2" name="TextBox 101"/>
              <p:cNvSpPr txBox="1"/>
              <p:nvPr/>
            </p:nvSpPr>
            <p:spPr>
              <a:xfrm>
                <a:off x="487628" y="6096176"/>
                <a:ext cx="612988" cy="73866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>
                    <a:solidFill>
                      <a:schemeClr val="bg1"/>
                    </a:solidFill>
                  </a:rPr>
                  <a:t>C</a:t>
                </a:r>
              </a:p>
            </p:txBody>
          </p:sp>
        </p:grpSp>
        <p:cxnSp>
          <p:nvCxnSpPr>
            <p:cNvPr id="106" name="Straight Arrow Connector 105"/>
            <p:cNvCxnSpPr/>
            <p:nvPr/>
          </p:nvCxnSpPr>
          <p:spPr>
            <a:xfrm flipV="1">
              <a:off x="4960075" y="5375730"/>
              <a:ext cx="625202" cy="161354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Arrow Connector 110"/>
            <p:cNvCxnSpPr/>
            <p:nvPr/>
          </p:nvCxnSpPr>
          <p:spPr>
            <a:xfrm flipH="1">
              <a:off x="4960075" y="5493586"/>
              <a:ext cx="642836" cy="180171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Group 42"/>
            <p:cNvGrpSpPr/>
            <p:nvPr/>
          </p:nvGrpSpPr>
          <p:grpSpPr>
            <a:xfrm>
              <a:off x="5915717" y="5371869"/>
              <a:ext cx="730563" cy="206256"/>
              <a:chOff x="6899785" y="5404917"/>
              <a:chExt cx="730563" cy="206256"/>
            </a:xfrm>
          </p:grpSpPr>
          <p:cxnSp>
            <p:nvCxnSpPr>
              <p:cNvPr id="107" name="Straight Arrow Connector 106"/>
              <p:cNvCxnSpPr/>
              <p:nvPr/>
            </p:nvCxnSpPr>
            <p:spPr>
              <a:xfrm>
                <a:off x="6940417" y="5404917"/>
                <a:ext cx="689931" cy="77239"/>
              </a:xfrm>
              <a:prstGeom prst="straightConnector1">
                <a:avLst/>
              </a:prstGeom>
              <a:ln w="38100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Arrow Connector 113"/>
              <p:cNvCxnSpPr/>
              <p:nvPr/>
            </p:nvCxnSpPr>
            <p:spPr>
              <a:xfrm flipH="1" flipV="1">
                <a:off x="6899785" y="5533566"/>
                <a:ext cx="705579" cy="77607"/>
              </a:xfrm>
              <a:prstGeom prst="straightConnector1">
                <a:avLst/>
              </a:prstGeom>
              <a:ln w="38100">
                <a:solidFill>
                  <a:srgbClr val="C0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8" name="Group 37"/>
          <p:cNvGrpSpPr/>
          <p:nvPr/>
        </p:nvGrpSpPr>
        <p:grpSpPr>
          <a:xfrm>
            <a:off x="179512" y="221388"/>
            <a:ext cx="6431293" cy="876953"/>
            <a:chOff x="144016" y="941468"/>
            <a:chExt cx="4788024" cy="876953"/>
          </a:xfrm>
        </p:grpSpPr>
        <p:sp>
          <p:nvSpPr>
            <p:cNvPr id="109" name="TextBox 108"/>
            <p:cNvSpPr txBox="1"/>
            <p:nvPr/>
          </p:nvSpPr>
          <p:spPr>
            <a:xfrm>
              <a:off x="144016" y="941468"/>
              <a:ext cx="407924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 smtClean="0">
                  <a:solidFill>
                    <a:srgbClr val="002060"/>
                  </a:solidFill>
                </a:rPr>
                <a:t>Radically New Radio Design</a:t>
              </a:r>
              <a:endParaRPr lang="en-IN" sz="3600" b="1" dirty="0">
                <a:solidFill>
                  <a:srgbClr val="002060"/>
                </a:solidFill>
              </a:endParaRPr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312710" y="2780928"/>
            <a:ext cx="3010182" cy="1144402"/>
            <a:chOff x="5312710" y="2636912"/>
            <a:chExt cx="3010182" cy="1144402"/>
          </a:xfrm>
        </p:grpSpPr>
        <p:sp>
          <p:nvSpPr>
            <p:cNvPr id="61" name="Rounded Rectangle 60"/>
            <p:cNvSpPr/>
            <p:nvPr/>
          </p:nvSpPr>
          <p:spPr>
            <a:xfrm>
              <a:off x="5312710" y="2666528"/>
              <a:ext cx="1800200" cy="1114786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5691674" y="2935524"/>
              <a:ext cx="1042273" cy="5767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000" b="1" dirty="0" err="1" smtClean="0"/>
                <a:t>WiFi</a:t>
              </a:r>
              <a:r>
                <a:rPr lang="en-US" sz="2000" b="1" dirty="0" smtClean="0"/>
                <a:t>-NC</a:t>
              </a:r>
            </a:p>
            <a:p>
              <a:pPr algn="ctr"/>
              <a:r>
                <a:rPr lang="en-US" sz="2000" b="1" dirty="0" smtClean="0"/>
                <a:t>Radio</a:t>
              </a:r>
              <a:endParaRPr lang="en-US" sz="2000" b="1" dirty="0"/>
            </a:p>
          </p:txBody>
        </p:sp>
        <p:grpSp>
          <p:nvGrpSpPr>
            <p:cNvPr id="66" name="Group 65"/>
            <p:cNvGrpSpPr/>
            <p:nvPr/>
          </p:nvGrpSpPr>
          <p:grpSpPr>
            <a:xfrm>
              <a:off x="7220287" y="2636912"/>
              <a:ext cx="767905" cy="322981"/>
              <a:chOff x="5800223" y="4328757"/>
              <a:chExt cx="767905" cy="396387"/>
            </a:xfrm>
          </p:grpSpPr>
          <p:sp>
            <p:nvSpPr>
              <p:cNvPr id="82" name="Rectangle 81"/>
              <p:cNvSpPr/>
              <p:nvPr/>
            </p:nvSpPr>
            <p:spPr>
              <a:xfrm flipH="1">
                <a:off x="5827418" y="4401108"/>
                <a:ext cx="688798" cy="324036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0" scaled="1"/>
                <a:tileRect/>
              </a:gra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5800223" y="4328757"/>
                <a:ext cx="7679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 smtClean="0"/>
                  <a:t>5MHz</a:t>
                </a:r>
                <a:endParaRPr lang="en-US" b="1" dirty="0"/>
              </a:p>
            </p:txBody>
          </p:sp>
        </p:grpSp>
        <p:cxnSp>
          <p:nvCxnSpPr>
            <p:cNvPr id="72" name="Straight Arrow Connector 71"/>
            <p:cNvCxnSpPr/>
            <p:nvPr/>
          </p:nvCxnSpPr>
          <p:spPr>
            <a:xfrm>
              <a:off x="7932193" y="2826141"/>
              <a:ext cx="380136" cy="0"/>
            </a:xfrm>
            <a:prstGeom prst="straightConnector1">
              <a:avLst/>
            </a:prstGeom>
            <a:ln w="28575">
              <a:solidFill>
                <a:srgbClr val="00206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Arrow Connector 72"/>
            <p:cNvCxnSpPr/>
            <p:nvPr/>
          </p:nvCxnSpPr>
          <p:spPr>
            <a:xfrm>
              <a:off x="7936280" y="3068960"/>
              <a:ext cx="380136" cy="0"/>
            </a:xfrm>
            <a:prstGeom prst="straightConnector1">
              <a:avLst/>
            </a:prstGeom>
            <a:ln w="28575">
              <a:solidFill>
                <a:srgbClr val="00206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Arrow Connector 73"/>
            <p:cNvCxnSpPr/>
            <p:nvPr/>
          </p:nvCxnSpPr>
          <p:spPr>
            <a:xfrm>
              <a:off x="7942756" y="3331579"/>
              <a:ext cx="380136" cy="0"/>
            </a:xfrm>
            <a:prstGeom prst="straightConnector1">
              <a:avLst/>
            </a:prstGeom>
            <a:ln w="28575">
              <a:solidFill>
                <a:srgbClr val="00206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Arrow Connector 74"/>
            <p:cNvCxnSpPr/>
            <p:nvPr/>
          </p:nvCxnSpPr>
          <p:spPr>
            <a:xfrm>
              <a:off x="7936280" y="3573016"/>
              <a:ext cx="380136" cy="0"/>
            </a:xfrm>
            <a:prstGeom prst="straightConnector1">
              <a:avLst/>
            </a:prstGeom>
            <a:ln w="28575">
              <a:solidFill>
                <a:srgbClr val="002060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2" name="Group 111"/>
            <p:cNvGrpSpPr/>
            <p:nvPr/>
          </p:nvGrpSpPr>
          <p:grpSpPr>
            <a:xfrm>
              <a:off x="7220287" y="2889995"/>
              <a:ext cx="767905" cy="322981"/>
              <a:chOff x="5800223" y="4328757"/>
              <a:chExt cx="767905" cy="396387"/>
            </a:xfrm>
          </p:grpSpPr>
          <p:sp>
            <p:nvSpPr>
              <p:cNvPr id="113" name="Rectangle 112"/>
              <p:cNvSpPr/>
              <p:nvPr/>
            </p:nvSpPr>
            <p:spPr>
              <a:xfrm flipH="1">
                <a:off x="5827418" y="4401108"/>
                <a:ext cx="688798" cy="324036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0" scaled="1"/>
                <a:tileRect/>
              </a:gra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5" name="TextBox 114"/>
              <p:cNvSpPr txBox="1"/>
              <p:nvPr/>
            </p:nvSpPr>
            <p:spPr>
              <a:xfrm>
                <a:off x="5800223" y="4328757"/>
                <a:ext cx="7679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 smtClean="0"/>
                  <a:t>5MHz</a:t>
                </a:r>
                <a:endParaRPr lang="en-US" b="1" dirty="0"/>
              </a:p>
            </p:txBody>
          </p:sp>
        </p:grpSp>
        <p:grpSp>
          <p:nvGrpSpPr>
            <p:cNvPr id="121" name="Group 120"/>
            <p:cNvGrpSpPr/>
            <p:nvPr/>
          </p:nvGrpSpPr>
          <p:grpSpPr>
            <a:xfrm>
              <a:off x="7220287" y="3140968"/>
              <a:ext cx="767905" cy="322981"/>
              <a:chOff x="5800223" y="4328757"/>
              <a:chExt cx="767905" cy="396387"/>
            </a:xfrm>
          </p:grpSpPr>
          <p:sp>
            <p:nvSpPr>
              <p:cNvPr id="122" name="Rectangle 121"/>
              <p:cNvSpPr/>
              <p:nvPr/>
            </p:nvSpPr>
            <p:spPr>
              <a:xfrm flipH="1">
                <a:off x="5827418" y="4401108"/>
                <a:ext cx="688798" cy="324036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0" scaled="1"/>
                <a:tileRect/>
              </a:gra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3" name="TextBox 122"/>
              <p:cNvSpPr txBox="1"/>
              <p:nvPr/>
            </p:nvSpPr>
            <p:spPr>
              <a:xfrm>
                <a:off x="5800223" y="4328757"/>
                <a:ext cx="7679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 smtClean="0"/>
                  <a:t>5MHz</a:t>
                </a:r>
                <a:endParaRPr lang="en-US" b="1" dirty="0"/>
              </a:p>
            </p:txBody>
          </p:sp>
        </p:grpSp>
        <p:grpSp>
          <p:nvGrpSpPr>
            <p:cNvPr id="124" name="Group 123"/>
            <p:cNvGrpSpPr/>
            <p:nvPr/>
          </p:nvGrpSpPr>
          <p:grpSpPr>
            <a:xfrm>
              <a:off x="7220287" y="3394051"/>
              <a:ext cx="767905" cy="322981"/>
              <a:chOff x="5800223" y="4328757"/>
              <a:chExt cx="767905" cy="396387"/>
            </a:xfrm>
          </p:grpSpPr>
          <p:sp>
            <p:nvSpPr>
              <p:cNvPr id="125" name="Rectangle 124"/>
              <p:cNvSpPr/>
              <p:nvPr/>
            </p:nvSpPr>
            <p:spPr>
              <a:xfrm flipH="1">
                <a:off x="5827418" y="4401108"/>
                <a:ext cx="688798" cy="324036"/>
              </a:xfrm>
              <a:prstGeom prst="rect">
                <a:avLst/>
              </a:prstGeom>
              <a:gradFill flip="none" rotWithShape="1"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0" scaled="1"/>
                <a:tileRect/>
              </a:gra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6" name="TextBox 125"/>
              <p:cNvSpPr txBox="1"/>
              <p:nvPr/>
            </p:nvSpPr>
            <p:spPr>
              <a:xfrm>
                <a:off x="5800223" y="4328757"/>
                <a:ext cx="767905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 smtClean="0"/>
                  <a:t>5MHz</a:t>
                </a:r>
                <a:endParaRPr lang="en-US" b="1" dirty="0"/>
              </a:p>
            </p:txBody>
          </p:sp>
        </p:grpSp>
      </p:grpSp>
      <p:sp>
        <p:nvSpPr>
          <p:cNvPr id="127" name="TextBox 126"/>
          <p:cNvSpPr txBox="1"/>
          <p:nvPr/>
        </p:nvSpPr>
        <p:spPr>
          <a:xfrm>
            <a:off x="75689" y="6021288"/>
            <a:ext cx="818051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200" b="1" dirty="0" smtClean="0">
                <a:solidFill>
                  <a:schemeClr val="tx2">
                    <a:lumMod val="50000"/>
                  </a:schemeClr>
                </a:solidFill>
              </a:rPr>
              <a:t>Benefits:</a:t>
            </a: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 Efficiency, Coexistence, Non-contiguous spectrum access </a:t>
            </a:r>
            <a:endParaRPr lang="en-US" sz="22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98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7" grpId="0"/>
      <p:bldP spid="41" grpId="0"/>
      <p:bldP spid="59" grpId="0"/>
      <p:bldP spid="86" grpId="0"/>
      <p:bldP spid="89" grpId="0"/>
      <p:bldP spid="12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875237"/>
            <a:ext cx="7772400" cy="1362075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Motivation for </a:t>
            </a:r>
            <a:r>
              <a:rPr lang="en-US" b="1" dirty="0" err="1" smtClean="0">
                <a:solidFill>
                  <a:schemeClr val="tx2">
                    <a:lumMod val="50000"/>
                  </a:schemeClr>
                </a:solidFill>
              </a:rPr>
              <a:t>WiFi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-NC</a:t>
            </a:r>
            <a:endParaRPr lang="en-IN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75050"/>
            <a:ext cx="7772400" cy="1500187"/>
          </a:xfrm>
        </p:spPr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75" y="980728"/>
            <a:ext cx="4104456" cy="31683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</p:pic>
    </p:spTree>
    <p:extLst>
      <p:ext uri="{BB962C8B-B14F-4D97-AF65-F5344CB8AC3E}">
        <p14:creationId xmlns:p14="http://schemas.microsoft.com/office/powerpoint/2010/main" val="1079559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21388"/>
            <a:ext cx="36708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Trends in Wireless</a:t>
            </a:r>
            <a:endParaRPr lang="en-IN" sz="3600" b="1" dirty="0">
              <a:solidFill>
                <a:srgbClr val="00206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457200" y="3432412"/>
            <a:ext cx="8507288" cy="2880320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Trend 1: Increase in encoding rates (e.g. MIMO)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Trend 2: Increase in bandwidths</a:t>
            </a:r>
          </a:p>
          <a:p>
            <a:r>
              <a:rPr lang="en-US" dirty="0" smtClean="0">
                <a:solidFill>
                  <a:schemeClr val="tx2">
                    <a:lumMod val="50000"/>
                  </a:schemeClr>
                </a:solidFill>
              </a:rPr>
              <a:t>Trend 3: Non-contiguous spectrum access</a:t>
            </a:r>
            <a:endParaRPr lang="en-GB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067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TextBox 236"/>
          <p:cNvSpPr txBox="1">
            <a:spLocks noChangeArrowheads="1"/>
          </p:cNvSpPr>
          <p:nvPr/>
        </p:nvSpPr>
        <p:spPr bwMode="auto">
          <a:xfrm>
            <a:off x="321232" y="2061380"/>
            <a:ext cx="13913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lnSpc>
                <a:spcPct val="60000"/>
              </a:lnSpc>
            </a:pPr>
            <a:r>
              <a:rPr lang="en-US" sz="2000" b="1" dirty="0">
                <a:solidFill>
                  <a:srgbClr val="FF0000"/>
                </a:solidFill>
                <a:latin typeface="Calibri" charset="0"/>
              </a:rPr>
              <a:t>Medium </a:t>
            </a:r>
          </a:p>
          <a:p>
            <a:pPr algn="ctr" eaLnBrk="1" hangingPunct="1">
              <a:lnSpc>
                <a:spcPct val="60000"/>
              </a:lnSpc>
            </a:pPr>
            <a:r>
              <a:rPr lang="en-US" sz="2000" b="1" dirty="0">
                <a:solidFill>
                  <a:srgbClr val="FF0000"/>
                </a:solidFill>
                <a:latin typeface="Calibri" charset="0"/>
              </a:rPr>
              <a:t>Access</a:t>
            </a:r>
          </a:p>
        </p:txBody>
      </p:sp>
      <p:grpSp>
        <p:nvGrpSpPr>
          <p:cNvPr id="62" name="Group 61"/>
          <p:cNvGrpSpPr/>
          <p:nvPr/>
        </p:nvGrpSpPr>
        <p:grpSpPr>
          <a:xfrm>
            <a:off x="254001" y="2444135"/>
            <a:ext cx="1649527" cy="1264180"/>
            <a:chOff x="830168" y="1196547"/>
            <a:chExt cx="1498600" cy="848676"/>
          </a:xfrm>
        </p:grpSpPr>
        <p:cxnSp>
          <p:nvCxnSpPr>
            <p:cNvPr id="172" name="Straight Connector 171"/>
            <p:cNvCxnSpPr/>
            <p:nvPr/>
          </p:nvCxnSpPr>
          <p:spPr>
            <a:xfrm>
              <a:off x="830168" y="1884886"/>
              <a:ext cx="0" cy="15875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>
              <a:off x="996855" y="1884886"/>
              <a:ext cx="0" cy="15875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4" name="Straight Connector 47"/>
            <p:cNvCxnSpPr/>
            <p:nvPr/>
          </p:nvCxnSpPr>
          <p:spPr>
            <a:xfrm>
              <a:off x="1490568" y="1886473"/>
              <a:ext cx="0" cy="15875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5" name="Straight Connector 50"/>
            <p:cNvCxnSpPr/>
            <p:nvPr/>
          </p:nvCxnSpPr>
          <p:spPr>
            <a:xfrm>
              <a:off x="1665193" y="1886473"/>
              <a:ext cx="0" cy="15875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6" name="Straight Connector 53"/>
            <p:cNvCxnSpPr/>
            <p:nvPr/>
          </p:nvCxnSpPr>
          <p:spPr>
            <a:xfrm>
              <a:off x="1831880" y="1886473"/>
              <a:ext cx="0" cy="15875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47"/>
            <p:cNvCxnSpPr/>
            <p:nvPr/>
          </p:nvCxnSpPr>
          <p:spPr>
            <a:xfrm>
              <a:off x="1320705" y="1884886"/>
              <a:ext cx="0" cy="15875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47"/>
            <p:cNvCxnSpPr/>
            <p:nvPr/>
          </p:nvCxnSpPr>
          <p:spPr>
            <a:xfrm>
              <a:off x="1985868" y="1886473"/>
              <a:ext cx="0" cy="15875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9" name="Straight Connector 47"/>
            <p:cNvCxnSpPr/>
            <p:nvPr/>
          </p:nvCxnSpPr>
          <p:spPr>
            <a:xfrm>
              <a:off x="2154143" y="1883298"/>
              <a:ext cx="0" cy="15875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0" name="Straight Connector 50"/>
            <p:cNvCxnSpPr/>
            <p:nvPr/>
          </p:nvCxnSpPr>
          <p:spPr>
            <a:xfrm>
              <a:off x="2328322" y="1196547"/>
              <a:ext cx="446" cy="845501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>
              <a:off x="1150843" y="1694213"/>
              <a:ext cx="0" cy="347662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82" name="Straight Connector 78"/>
          <p:cNvCxnSpPr/>
          <p:nvPr/>
        </p:nvCxnSpPr>
        <p:spPr>
          <a:xfrm>
            <a:off x="82079" y="1413308"/>
            <a:ext cx="0" cy="2288133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4" name="Straight Arrow Connector 195"/>
          <p:cNvCxnSpPr>
            <a:cxnSpLocks noChangeShapeType="1"/>
          </p:cNvCxnSpPr>
          <p:nvPr/>
        </p:nvCxnSpPr>
        <p:spPr bwMode="auto">
          <a:xfrm>
            <a:off x="35496" y="3179775"/>
            <a:ext cx="571475" cy="0"/>
          </a:xfrm>
          <a:prstGeom prst="straightConnector1">
            <a:avLst/>
          </a:prstGeom>
          <a:noFill/>
          <a:ln w="25400">
            <a:solidFill>
              <a:schemeClr val="tx1"/>
            </a:solidFill>
            <a:round/>
            <a:headEnd type="arrow" w="sm" len="sm"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85" name="TextBox 217"/>
          <p:cNvSpPr txBox="1">
            <a:spLocks noChangeArrowheads="1"/>
          </p:cNvSpPr>
          <p:nvPr/>
        </p:nvSpPr>
        <p:spPr bwMode="auto">
          <a:xfrm>
            <a:off x="57616" y="2882142"/>
            <a:ext cx="56236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/>
            <a:r>
              <a:rPr lang="en-US" sz="1400" b="1" dirty="0">
                <a:latin typeface="Calibri" charset="0"/>
              </a:rPr>
              <a:t>DIFS</a:t>
            </a:r>
          </a:p>
        </p:txBody>
      </p:sp>
      <p:cxnSp>
        <p:nvCxnSpPr>
          <p:cNvPr id="189" name="Straight Arrow Connector 86"/>
          <p:cNvCxnSpPr>
            <a:cxnSpLocks noChangeShapeType="1"/>
          </p:cNvCxnSpPr>
          <p:nvPr/>
        </p:nvCxnSpPr>
        <p:spPr bwMode="auto">
          <a:xfrm>
            <a:off x="51053" y="2812402"/>
            <a:ext cx="1886931" cy="0"/>
          </a:xfrm>
          <a:prstGeom prst="straightConnector1">
            <a:avLst/>
          </a:prstGeom>
          <a:noFill/>
          <a:ln w="57150">
            <a:solidFill>
              <a:srgbClr val="002060"/>
            </a:solidFill>
            <a:round/>
            <a:headEnd type="arrow" w="sm" len="sm"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1" name="Rectangle 90"/>
          <p:cNvSpPr>
            <a:spLocks noChangeArrowheads="1"/>
          </p:cNvSpPr>
          <p:nvPr/>
        </p:nvSpPr>
        <p:spPr bwMode="auto">
          <a:xfrm>
            <a:off x="602399" y="2444134"/>
            <a:ext cx="108019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1600" b="1" dirty="0" smtClean="0">
                <a:latin typeface="Calibri" charset="0"/>
              </a:rPr>
              <a:t>(101.5µs)</a:t>
            </a:r>
            <a:endParaRPr lang="en-US" sz="1600" b="1" dirty="0">
              <a:latin typeface="Calibri" charset="0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254001" y="1197284"/>
            <a:ext cx="1683983" cy="648072"/>
            <a:chOff x="254001" y="1053268"/>
            <a:chExt cx="1683983" cy="648072"/>
          </a:xfrm>
        </p:grpSpPr>
        <p:sp>
          <p:nvSpPr>
            <p:cNvPr id="70" name="Rounded Rectangle 69"/>
            <p:cNvSpPr/>
            <p:nvPr/>
          </p:nvSpPr>
          <p:spPr>
            <a:xfrm>
              <a:off x="254001" y="1053268"/>
              <a:ext cx="1683983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02108" y="1055009"/>
              <a:ext cx="116358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2060"/>
                  </a:solidFill>
                </a:rPr>
                <a:t>To allow</a:t>
              </a:r>
            </a:p>
            <a:p>
              <a:r>
                <a:rPr lang="en-US" b="1" dirty="0">
                  <a:solidFill>
                    <a:srgbClr val="002060"/>
                  </a:solidFill>
                </a:rPr>
                <a:t>f</a:t>
              </a:r>
              <a:r>
                <a:rPr lang="en-US" b="1" dirty="0" smtClean="0">
                  <a:solidFill>
                    <a:srgbClr val="002060"/>
                  </a:solidFill>
                </a:rPr>
                <a:t>air access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2359976" y="2213780"/>
            <a:ext cx="4899245" cy="1631631"/>
            <a:chOff x="2723357" y="1925216"/>
            <a:chExt cx="4450979" cy="1631631"/>
          </a:xfrm>
        </p:grpSpPr>
        <p:sp>
          <p:nvSpPr>
            <p:cNvPr id="193" name="Rounded Rectangle 192"/>
            <p:cNvSpPr>
              <a:spLocks noChangeArrowheads="1"/>
            </p:cNvSpPr>
            <p:nvPr/>
          </p:nvSpPr>
          <p:spPr bwMode="auto">
            <a:xfrm>
              <a:off x="2723357" y="2974588"/>
              <a:ext cx="4440931" cy="436240"/>
            </a:xfrm>
            <a:prstGeom prst="roundRect">
              <a:avLst>
                <a:gd name="adj" fmla="val 16667"/>
              </a:avLst>
            </a:prstGeom>
            <a:solidFill>
              <a:srgbClr val="FF0000"/>
            </a:solidFill>
            <a:ln w="25400">
              <a:solidFill>
                <a:schemeClr val="tx1"/>
              </a:solidFill>
              <a:round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anchor="ctr"/>
            <a:lstStyle/>
            <a:p>
              <a:pPr algn="ctr" eaLnBrk="1" hangingPunct="1"/>
              <a:r>
                <a:rPr lang="en-US" sz="2400" b="1" dirty="0" smtClean="0">
                  <a:solidFill>
                    <a:schemeClr val="bg1"/>
                  </a:solidFill>
                  <a:latin typeface="Calibri" charset="0"/>
                </a:rPr>
                <a:t>Data</a:t>
              </a:r>
              <a:endParaRPr lang="en-US" sz="2400" b="1" dirty="0">
                <a:solidFill>
                  <a:schemeClr val="bg1"/>
                </a:solidFill>
                <a:latin typeface="Calibri" charset="0"/>
              </a:endParaRPr>
            </a:p>
          </p:txBody>
        </p:sp>
        <p:cxnSp>
          <p:nvCxnSpPr>
            <p:cNvPr id="204" name="Straight Connector 50"/>
            <p:cNvCxnSpPr/>
            <p:nvPr/>
          </p:nvCxnSpPr>
          <p:spPr>
            <a:xfrm flipH="1">
              <a:off x="7160821" y="2246728"/>
              <a:ext cx="13515" cy="1310119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5" name="TextBox 236"/>
            <p:cNvSpPr txBox="1">
              <a:spLocks noChangeArrowheads="1"/>
            </p:cNvSpPr>
            <p:nvPr/>
          </p:nvSpPr>
          <p:spPr bwMode="auto">
            <a:xfrm>
              <a:off x="3347864" y="1925216"/>
              <a:ext cx="3407916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1pPr>
              <a:lvl2pPr marL="37931725" indent="-37474525"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3pPr>
              <a:lvl4pPr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4pPr>
              <a:lvl5pPr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Arial" charset="0"/>
                  <a:ea typeface="ＭＳ Ｐゴシック" charset="-128"/>
                </a:defRPr>
              </a:lvl9pPr>
            </a:lstStyle>
            <a:p>
              <a:pPr algn="ctr" eaLnBrk="1" hangingPunct="1">
                <a:lnSpc>
                  <a:spcPct val="60000"/>
                </a:lnSpc>
              </a:pPr>
              <a:r>
                <a:rPr lang="en-US" sz="2000" b="1" dirty="0" smtClean="0">
                  <a:solidFill>
                    <a:srgbClr val="FF0000"/>
                  </a:solidFill>
                  <a:latin typeface="Calibri" charset="0"/>
                </a:rPr>
                <a:t>Data (1500 Bytes at 54Mbps)</a:t>
              </a:r>
              <a:endParaRPr lang="en-US" sz="2000" b="1" dirty="0">
                <a:solidFill>
                  <a:srgbClr val="FF0000"/>
                </a:solidFill>
                <a:latin typeface="Calibri" charset="0"/>
              </a:endParaRPr>
            </a:p>
          </p:txBody>
        </p:sp>
        <p:cxnSp>
          <p:nvCxnSpPr>
            <p:cNvPr id="226" name="Straight Arrow Connector 86"/>
            <p:cNvCxnSpPr>
              <a:cxnSpLocks noChangeShapeType="1"/>
            </p:cNvCxnSpPr>
            <p:nvPr/>
          </p:nvCxnSpPr>
          <p:spPr bwMode="auto">
            <a:xfrm flipV="1">
              <a:off x="2723357" y="2494124"/>
              <a:ext cx="4450979" cy="23042"/>
            </a:xfrm>
            <a:prstGeom prst="straightConnector1">
              <a:avLst/>
            </a:prstGeom>
            <a:noFill/>
            <a:ln w="57150">
              <a:solidFill>
                <a:srgbClr val="002060"/>
              </a:solidFill>
              <a:round/>
              <a:headEnd type="arrow" w="sm" len="sm"/>
              <a:tailEnd type="arrow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28" name="Rectangle 90"/>
            <p:cNvSpPr>
              <a:spLocks noChangeArrowheads="1"/>
            </p:cNvSpPr>
            <p:nvPr/>
          </p:nvSpPr>
          <p:spPr bwMode="auto">
            <a:xfrm>
              <a:off x="4365251" y="2155570"/>
              <a:ext cx="869149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sz="1600" b="1" dirty="0" smtClean="0">
                  <a:latin typeface="Calibri" charset="0"/>
                </a:rPr>
                <a:t>(224 µs)</a:t>
              </a:r>
              <a:endParaRPr lang="en-US" sz="1600" b="1" dirty="0">
                <a:latin typeface="Calibri" charset="0"/>
              </a:endParaRPr>
            </a:p>
          </p:txBody>
        </p:sp>
      </p:grpSp>
      <p:cxnSp>
        <p:nvCxnSpPr>
          <p:cNvPr id="214" name="Straight Arrow Connector 86"/>
          <p:cNvCxnSpPr>
            <a:cxnSpLocks noChangeShapeType="1"/>
          </p:cNvCxnSpPr>
          <p:nvPr/>
        </p:nvCxnSpPr>
        <p:spPr bwMode="auto">
          <a:xfrm>
            <a:off x="7581664" y="2613411"/>
            <a:ext cx="943465" cy="0"/>
          </a:xfrm>
          <a:prstGeom prst="straightConnector1">
            <a:avLst/>
          </a:prstGeom>
          <a:noFill/>
          <a:ln w="57150">
            <a:solidFill>
              <a:srgbClr val="002060"/>
            </a:solidFill>
            <a:round/>
            <a:headEnd type="arrow" w="sm" len="sm"/>
            <a:tailEnd type="arrow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5" name="Straight Connector 50"/>
          <p:cNvCxnSpPr/>
          <p:nvPr/>
        </p:nvCxnSpPr>
        <p:spPr>
          <a:xfrm flipH="1">
            <a:off x="7581664" y="2535292"/>
            <a:ext cx="14876" cy="1310119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6" name="TextBox 236"/>
          <p:cNvSpPr txBox="1">
            <a:spLocks noChangeArrowheads="1"/>
          </p:cNvSpPr>
          <p:nvPr/>
        </p:nvSpPr>
        <p:spPr bwMode="auto">
          <a:xfrm>
            <a:off x="6059260" y="2186509"/>
            <a:ext cx="2703196" cy="29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lnSpc>
                <a:spcPct val="60000"/>
              </a:lnSpc>
            </a:pPr>
            <a:r>
              <a:rPr lang="en-US" sz="2000" b="1" dirty="0" smtClean="0">
                <a:solidFill>
                  <a:srgbClr val="FF0000"/>
                </a:solidFill>
                <a:latin typeface="Calibri" charset="0"/>
              </a:rPr>
              <a:t>SIFS</a:t>
            </a:r>
            <a:endParaRPr lang="en-US" sz="2000" b="1" dirty="0">
              <a:solidFill>
                <a:srgbClr val="FF0000"/>
              </a:solidFill>
              <a:latin typeface="Calibri" charset="0"/>
            </a:endParaRPr>
          </a:p>
        </p:txBody>
      </p:sp>
      <p:sp>
        <p:nvSpPr>
          <p:cNvPr id="209" name="Rounded Rectangle 107"/>
          <p:cNvSpPr/>
          <p:nvPr/>
        </p:nvSpPr>
        <p:spPr>
          <a:xfrm>
            <a:off x="7589513" y="3254160"/>
            <a:ext cx="432322" cy="4362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200" b="1" dirty="0">
              <a:solidFill>
                <a:schemeClr val="tx1"/>
              </a:solidFill>
              <a:latin typeface="Calibri" charset="0"/>
              <a:ea typeface="ＭＳ Ｐゴシック" charset="-128"/>
            </a:endParaRPr>
          </a:p>
        </p:txBody>
      </p:sp>
      <p:sp>
        <p:nvSpPr>
          <p:cNvPr id="210" name="Rounded Rectangle 209"/>
          <p:cNvSpPr>
            <a:spLocks noChangeArrowheads="1"/>
          </p:cNvSpPr>
          <p:nvPr/>
        </p:nvSpPr>
        <p:spPr bwMode="auto">
          <a:xfrm>
            <a:off x="8021835" y="3248875"/>
            <a:ext cx="450824" cy="436240"/>
          </a:xfrm>
          <a:prstGeom prst="roundRect">
            <a:avLst>
              <a:gd name="adj" fmla="val 16667"/>
            </a:avLst>
          </a:prstGeom>
          <a:solidFill>
            <a:schemeClr val="accent3">
              <a:lumMod val="60000"/>
              <a:lumOff val="40000"/>
            </a:schemeClr>
          </a:solidFill>
          <a:ln w="25400">
            <a:solidFill>
              <a:schemeClr val="tx1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/>
            <a:bevelB/>
          </a:sp3d>
        </p:spPr>
        <p:txBody>
          <a:bodyPr anchor="ctr"/>
          <a:lstStyle/>
          <a:p>
            <a:pPr algn="ctr" eaLnBrk="1" hangingPunct="1"/>
            <a:endParaRPr lang="en-US" sz="1200" b="1" dirty="0">
              <a:latin typeface="Calibri" charset="0"/>
            </a:endParaRPr>
          </a:p>
        </p:txBody>
      </p:sp>
      <p:cxnSp>
        <p:nvCxnSpPr>
          <p:cNvPr id="212" name="Straight Connector 50"/>
          <p:cNvCxnSpPr/>
          <p:nvPr/>
        </p:nvCxnSpPr>
        <p:spPr>
          <a:xfrm flipH="1">
            <a:off x="8479325" y="2555388"/>
            <a:ext cx="14876" cy="1310119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3" name="TextBox 236"/>
          <p:cNvSpPr txBox="1">
            <a:spLocks noChangeArrowheads="1"/>
          </p:cNvSpPr>
          <p:nvPr/>
        </p:nvSpPr>
        <p:spPr bwMode="auto">
          <a:xfrm>
            <a:off x="6693340" y="2174789"/>
            <a:ext cx="2703196" cy="29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lnSpc>
                <a:spcPct val="60000"/>
              </a:lnSpc>
            </a:pPr>
            <a:r>
              <a:rPr lang="en-US" sz="2000" b="1" dirty="0" smtClean="0">
                <a:solidFill>
                  <a:srgbClr val="FF0000"/>
                </a:solidFill>
                <a:latin typeface="Calibri" charset="0"/>
              </a:rPr>
              <a:t>ACK</a:t>
            </a:r>
            <a:endParaRPr lang="en-US" sz="2000" b="1" dirty="0">
              <a:solidFill>
                <a:srgbClr val="FF0000"/>
              </a:solidFill>
              <a:latin typeface="Calibri" charset="0"/>
            </a:endParaRPr>
          </a:p>
        </p:txBody>
      </p:sp>
      <p:grpSp>
        <p:nvGrpSpPr>
          <p:cNvPr id="219" name="Group 218"/>
          <p:cNvGrpSpPr/>
          <p:nvPr/>
        </p:nvGrpSpPr>
        <p:grpSpPr>
          <a:xfrm>
            <a:off x="6614080" y="3881676"/>
            <a:ext cx="1557265" cy="987484"/>
            <a:chOff x="1809580" y="3573016"/>
            <a:chExt cx="1414780" cy="801764"/>
          </a:xfrm>
        </p:grpSpPr>
        <p:sp>
          <p:nvSpPr>
            <p:cNvPr id="220" name="Rounded Rectangle 219"/>
            <p:cNvSpPr/>
            <p:nvPr/>
          </p:nvSpPr>
          <p:spPr>
            <a:xfrm>
              <a:off x="1874838" y="3573016"/>
              <a:ext cx="1279525" cy="80176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21" name="TextBox 220"/>
            <p:cNvSpPr txBox="1"/>
            <p:nvPr/>
          </p:nvSpPr>
          <p:spPr>
            <a:xfrm>
              <a:off x="1809580" y="3580586"/>
              <a:ext cx="1414780" cy="749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002060"/>
                  </a:solidFill>
                </a:rPr>
                <a:t>Receiver</a:t>
              </a:r>
            </a:p>
            <a:p>
              <a:pPr algn="ctr"/>
              <a:r>
                <a:rPr lang="en-US" b="1" dirty="0" smtClean="0">
                  <a:solidFill>
                    <a:srgbClr val="002060"/>
                  </a:solidFill>
                </a:rPr>
                <a:t>Gets ready</a:t>
              </a:r>
            </a:p>
            <a:p>
              <a:pPr algn="ctr"/>
              <a:r>
                <a:rPr lang="en-US" b="1" dirty="0" smtClean="0">
                  <a:solidFill>
                    <a:srgbClr val="002060"/>
                  </a:solidFill>
                </a:rPr>
                <a:t>To </a:t>
              </a:r>
              <a:r>
                <a:rPr lang="en-US" b="1" dirty="0" err="1" smtClean="0">
                  <a:solidFill>
                    <a:srgbClr val="002060"/>
                  </a:solidFill>
                </a:rPr>
                <a:t>xmit</a:t>
              </a:r>
              <a:r>
                <a:rPr lang="en-US" b="1" dirty="0" smtClean="0">
                  <a:solidFill>
                    <a:srgbClr val="002060"/>
                  </a:solidFill>
                </a:rPr>
                <a:t> ACK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</p:grpSp>
      <p:grpSp>
        <p:nvGrpSpPr>
          <p:cNvPr id="222" name="Group 221"/>
          <p:cNvGrpSpPr/>
          <p:nvPr/>
        </p:nvGrpSpPr>
        <p:grpSpPr>
          <a:xfrm>
            <a:off x="7327421" y="1165468"/>
            <a:ext cx="1664461" cy="987484"/>
            <a:chOff x="1653844" y="3573016"/>
            <a:chExt cx="1512168" cy="801764"/>
          </a:xfrm>
        </p:grpSpPr>
        <p:sp>
          <p:nvSpPr>
            <p:cNvPr id="223" name="Rounded Rectangle 222"/>
            <p:cNvSpPr/>
            <p:nvPr/>
          </p:nvSpPr>
          <p:spPr>
            <a:xfrm>
              <a:off x="1665564" y="3573016"/>
              <a:ext cx="1488799" cy="801764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1653844" y="3596903"/>
              <a:ext cx="1512168" cy="74967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002060"/>
                  </a:solidFill>
                </a:rPr>
                <a:t>Acknowledge receipt of packet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29" name="Rectangle 90"/>
          <p:cNvSpPr>
            <a:spLocks noChangeArrowheads="1"/>
          </p:cNvSpPr>
          <p:nvPr/>
        </p:nvSpPr>
        <p:spPr bwMode="auto">
          <a:xfrm>
            <a:off x="7674329" y="2637444"/>
            <a:ext cx="84199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1600" b="1" dirty="0" smtClean="0">
                <a:latin typeface="Calibri" charset="0"/>
              </a:rPr>
              <a:t>(44 µs)</a:t>
            </a:r>
            <a:endParaRPr lang="en-US" sz="1600" b="1" dirty="0">
              <a:latin typeface="Calibri" charset="0"/>
            </a:endParaRPr>
          </a:p>
        </p:txBody>
      </p:sp>
      <p:sp>
        <p:nvSpPr>
          <p:cNvPr id="192" name="Rounded Rectangle 107"/>
          <p:cNvSpPr/>
          <p:nvPr/>
        </p:nvSpPr>
        <p:spPr>
          <a:xfrm>
            <a:off x="1912286" y="3263152"/>
            <a:ext cx="432322" cy="436240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sz="1200" b="1">
              <a:solidFill>
                <a:schemeClr val="tx1"/>
              </a:solidFill>
              <a:latin typeface="Calibri" charset="0"/>
              <a:ea typeface="ＭＳ Ｐゴシック" charset="-128"/>
            </a:endParaRPr>
          </a:p>
        </p:txBody>
      </p:sp>
      <p:cxnSp>
        <p:nvCxnSpPr>
          <p:cNvPr id="200" name="Straight Connector 50"/>
          <p:cNvCxnSpPr/>
          <p:nvPr/>
        </p:nvCxnSpPr>
        <p:spPr>
          <a:xfrm flipH="1">
            <a:off x="2345099" y="2444135"/>
            <a:ext cx="14876" cy="1310119"/>
          </a:xfrm>
          <a:prstGeom prst="line">
            <a:avLst/>
          </a:prstGeom>
          <a:ln w="28575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6" name="Group 75"/>
          <p:cNvGrpSpPr/>
          <p:nvPr/>
        </p:nvGrpSpPr>
        <p:grpSpPr>
          <a:xfrm>
            <a:off x="1331593" y="3861580"/>
            <a:ext cx="1557265" cy="648072"/>
            <a:chOff x="1789068" y="3573016"/>
            <a:chExt cx="1414780" cy="648072"/>
          </a:xfrm>
        </p:grpSpPr>
        <p:sp>
          <p:nvSpPr>
            <p:cNvPr id="202" name="Rounded Rectangle 201"/>
            <p:cNvSpPr/>
            <p:nvPr/>
          </p:nvSpPr>
          <p:spPr>
            <a:xfrm>
              <a:off x="1874838" y="3573016"/>
              <a:ext cx="1279525" cy="648072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3" name="TextBox 202"/>
            <p:cNvSpPr txBox="1"/>
            <p:nvPr/>
          </p:nvSpPr>
          <p:spPr>
            <a:xfrm>
              <a:off x="1789068" y="3574757"/>
              <a:ext cx="141478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002060"/>
                  </a:solidFill>
                </a:rPr>
                <a:t>To prepare the receiver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230" name="TextBox 236"/>
          <p:cNvSpPr txBox="1">
            <a:spLocks noChangeArrowheads="1"/>
          </p:cNvSpPr>
          <p:nvPr/>
        </p:nvSpPr>
        <p:spPr bwMode="auto">
          <a:xfrm>
            <a:off x="911734" y="2086731"/>
            <a:ext cx="2703196" cy="298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3pPr>
            <a:lvl4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4pPr>
            <a:lvl5pPr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-128"/>
              </a:defRPr>
            </a:lvl9pPr>
          </a:lstStyle>
          <a:p>
            <a:pPr algn="ctr" eaLnBrk="1" hangingPunct="1">
              <a:lnSpc>
                <a:spcPct val="60000"/>
              </a:lnSpc>
            </a:pPr>
            <a:r>
              <a:rPr lang="en-US" sz="2000" b="1" dirty="0" smtClean="0">
                <a:solidFill>
                  <a:srgbClr val="FF0000"/>
                </a:solidFill>
                <a:latin typeface="Calibri" charset="0"/>
              </a:rPr>
              <a:t>Preamble</a:t>
            </a:r>
            <a:endParaRPr lang="en-US" sz="2000" b="1" dirty="0">
              <a:solidFill>
                <a:srgbClr val="FF0000"/>
              </a:solidFill>
              <a:latin typeface="Calibri" charset="0"/>
            </a:endParaRPr>
          </a:p>
        </p:txBody>
      </p:sp>
      <p:sp>
        <p:nvSpPr>
          <p:cNvPr id="237" name="Rectangle 90"/>
          <p:cNvSpPr>
            <a:spLocks noChangeArrowheads="1"/>
          </p:cNvSpPr>
          <p:nvPr/>
        </p:nvSpPr>
        <p:spPr bwMode="auto">
          <a:xfrm>
            <a:off x="1852915" y="2394620"/>
            <a:ext cx="5420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1" hangingPunct="1"/>
            <a:r>
              <a:rPr lang="en-US" sz="1600" b="1" dirty="0" smtClean="0">
                <a:latin typeface="Calibri" charset="0"/>
              </a:rPr>
              <a:t>(20</a:t>
            </a:r>
          </a:p>
          <a:p>
            <a:pPr eaLnBrk="1" hangingPunct="1"/>
            <a:r>
              <a:rPr lang="en-US" sz="1600" b="1" dirty="0" smtClean="0">
                <a:latin typeface="Calibri" charset="0"/>
              </a:rPr>
              <a:t> µs)</a:t>
            </a:r>
            <a:endParaRPr lang="en-US" sz="1600" b="1" dirty="0">
              <a:latin typeface="Calibri" charset="0"/>
            </a:endParaRPr>
          </a:p>
        </p:txBody>
      </p:sp>
      <p:sp>
        <p:nvSpPr>
          <p:cNvPr id="244" name="Rounded Rectangle 243"/>
          <p:cNvSpPr/>
          <p:nvPr/>
        </p:nvSpPr>
        <p:spPr>
          <a:xfrm>
            <a:off x="2416137" y="1124744"/>
            <a:ext cx="4547937" cy="578460"/>
          </a:xfrm>
          <a:prstGeom prst="roundRect">
            <a:avLst/>
          </a:prstGeom>
          <a:solidFill>
            <a:srgbClr val="002060"/>
          </a:solidFill>
          <a:ln>
            <a:solidFill>
              <a:srgbClr val="00206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200" b="1" dirty="0" smtClean="0"/>
              <a:t>At 54 Mbps Efficiency = 60% </a:t>
            </a:r>
            <a:endParaRPr lang="en-US" sz="2200" b="1" dirty="0"/>
          </a:p>
        </p:txBody>
      </p:sp>
      <p:grpSp>
        <p:nvGrpSpPr>
          <p:cNvPr id="88" name="Group 87"/>
          <p:cNvGrpSpPr/>
          <p:nvPr/>
        </p:nvGrpSpPr>
        <p:grpSpPr>
          <a:xfrm>
            <a:off x="57616" y="4869160"/>
            <a:ext cx="8921443" cy="1820296"/>
            <a:chOff x="609888" y="4869160"/>
            <a:chExt cx="7862163" cy="1820296"/>
          </a:xfrm>
        </p:grpSpPr>
        <p:grpSp>
          <p:nvGrpSpPr>
            <p:cNvPr id="245" name="Group 244"/>
            <p:cNvGrpSpPr/>
            <p:nvPr/>
          </p:nvGrpSpPr>
          <p:grpSpPr>
            <a:xfrm>
              <a:off x="609888" y="4869160"/>
              <a:ext cx="1728416" cy="1646935"/>
              <a:chOff x="611560" y="1772816"/>
              <a:chExt cx="1728416" cy="1646935"/>
            </a:xfrm>
          </p:grpSpPr>
          <p:sp>
            <p:nvSpPr>
              <p:cNvPr id="246" name="TextBox 236"/>
              <p:cNvSpPr txBox="1">
                <a:spLocks noChangeArrowheads="1"/>
              </p:cNvSpPr>
              <p:nvPr/>
            </p:nvSpPr>
            <p:spPr bwMode="auto">
              <a:xfrm>
                <a:off x="871152" y="1772816"/>
                <a:ext cx="1264035" cy="4616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 eaLnBrk="1" hangingPunct="1">
                  <a:lnSpc>
                    <a:spcPct val="60000"/>
                  </a:lnSpc>
                </a:pPr>
                <a:r>
                  <a:rPr lang="en-US" sz="2000" b="1" dirty="0">
                    <a:solidFill>
                      <a:srgbClr val="FF0000"/>
                    </a:solidFill>
                    <a:latin typeface="Calibri" charset="0"/>
                  </a:rPr>
                  <a:t>Medium </a:t>
                </a:r>
              </a:p>
              <a:p>
                <a:pPr algn="ctr" eaLnBrk="1" hangingPunct="1">
                  <a:lnSpc>
                    <a:spcPct val="60000"/>
                  </a:lnSpc>
                </a:pPr>
                <a:r>
                  <a:rPr lang="en-US" sz="2000" b="1" dirty="0">
                    <a:solidFill>
                      <a:srgbClr val="FF0000"/>
                    </a:solidFill>
                    <a:latin typeface="Calibri" charset="0"/>
                  </a:rPr>
                  <a:t>Access</a:t>
                </a:r>
              </a:p>
            </p:txBody>
          </p:sp>
          <p:grpSp>
            <p:nvGrpSpPr>
              <p:cNvPr id="247" name="Group 246"/>
              <p:cNvGrpSpPr/>
              <p:nvPr/>
            </p:nvGrpSpPr>
            <p:grpSpPr>
              <a:xfrm>
                <a:off x="810072" y="2155571"/>
                <a:ext cx="1498600" cy="1264180"/>
                <a:chOff x="830168" y="1196547"/>
                <a:chExt cx="1498600" cy="848676"/>
              </a:xfrm>
            </p:grpSpPr>
            <p:cxnSp>
              <p:nvCxnSpPr>
                <p:cNvPr id="255" name="Straight Connector 254"/>
                <p:cNvCxnSpPr/>
                <p:nvPr/>
              </p:nvCxnSpPr>
              <p:spPr>
                <a:xfrm>
                  <a:off x="830168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6" name="Straight Connector 255"/>
                <p:cNvCxnSpPr/>
                <p:nvPr/>
              </p:nvCxnSpPr>
              <p:spPr>
                <a:xfrm>
                  <a:off x="99685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7" name="Straight Connector 47"/>
                <p:cNvCxnSpPr/>
                <p:nvPr/>
              </p:nvCxnSpPr>
              <p:spPr>
                <a:xfrm>
                  <a:off x="14905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8" name="Straight Connector 50"/>
                <p:cNvCxnSpPr/>
                <p:nvPr/>
              </p:nvCxnSpPr>
              <p:spPr>
                <a:xfrm>
                  <a:off x="1665193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59" name="Straight Connector 53"/>
                <p:cNvCxnSpPr/>
                <p:nvPr/>
              </p:nvCxnSpPr>
              <p:spPr>
                <a:xfrm>
                  <a:off x="1831880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0" name="Straight Connector 47"/>
                <p:cNvCxnSpPr/>
                <p:nvPr/>
              </p:nvCxnSpPr>
              <p:spPr>
                <a:xfrm>
                  <a:off x="132070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1" name="Straight Connector 47"/>
                <p:cNvCxnSpPr/>
                <p:nvPr/>
              </p:nvCxnSpPr>
              <p:spPr>
                <a:xfrm>
                  <a:off x="19858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2" name="Straight Connector 47"/>
                <p:cNvCxnSpPr/>
                <p:nvPr/>
              </p:nvCxnSpPr>
              <p:spPr>
                <a:xfrm>
                  <a:off x="2154143" y="1883298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3" name="Straight Connector 50"/>
                <p:cNvCxnSpPr/>
                <p:nvPr/>
              </p:nvCxnSpPr>
              <p:spPr>
                <a:xfrm>
                  <a:off x="2328322" y="1196547"/>
                  <a:ext cx="446" cy="845501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64" name="Straight Connector 263"/>
                <p:cNvCxnSpPr/>
                <p:nvPr/>
              </p:nvCxnSpPr>
              <p:spPr>
                <a:xfrm>
                  <a:off x="1150843" y="1668986"/>
                  <a:ext cx="0" cy="347662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48" name="Straight Connector 78"/>
              <p:cNvCxnSpPr/>
              <p:nvPr/>
            </p:nvCxnSpPr>
            <p:spPr>
              <a:xfrm flipH="1">
                <a:off x="653881" y="1907583"/>
                <a:ext cx="1672" cy="1505294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Arrow Connector 195"/>
              <p:cNvCxnSpPr>
                <a:cxnSpLocks noChangeShapeType="1"/>
              </p:cNvCxnSpPr>
              <p:nvPr/>
            </p:nvCxnSpPr>
            <p:spPr bwMode="auto">
              <a:xfrm>
                <a:off x="611560" y="2891211"/>
                <a:ext cx="519187" cy="0"/>
              </a:xfrm>
              <a:prstGeom prst="straightConnector1">
                <a:avLst/>
              </a:prstGeom>
              <a:noFill/>
              <a:ln w="25400">
                <a:solidFill>
                  <a:schemeClr val="tx1"/>
                </a:solidFill>
                <a:round/>
                <a:headEnd type="arrow" w="sm" len="sm"/>
                <a:tailEnd type="arrow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50" name="TextBox 217"/>
              <p:cNvSpPr txBox="1">
                <a:spLocks noChangeArrowheads="1"/>
              </p:cNvSpPr>
              <p:nvPr/>
            </p:nvSpPr>
            <p:spPr bwMode="auto">
              <a:xfrm>
                <a:off x="631656" y="2593578"/>
                <a:ext cx="510909" cy="30777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eaLnBrk="1" hangingPunct="1"/>
                <a:r>
                  <a:rPr lang="en-US" sz="1400" b="1" dirty="0">
                    <a:latin typeface="Calibri" charset="0"/>
                  </a:rPr>
                  <a:t>DIFS</a:t>
                </a:r>
              </a:p>
            </p:txBody>
          </p:sp>
          <p:cxnSp>
            <p:nvCxnSpPr>
              <p:cNvPr id="251" name="Straight Arrow Connector 86"/>
              <p:cNvCxnSpPr>
                <a:cxnSpLocks noChangeShapeType="1"/>
              </p:cNvCxnSpPr>
              <p:nvPr/>
            </p:nvCxnSpPr>
            <p:spPr bwMode="auto">
              <a:xfrm>
                <a:off x="625694" y="2523838"/>
                <a:ext cx="1714282" cy="0"/>
              </a:xfrm>
              <a:prstGeom prst="straightConnector1">
                <a:avLst/>
              </a:prstGeom>
              <a:noFill/>
              <a:ln w="57150">
                <a:solidFill>
                  <a:srgbClr val="002060"/>
                </a:solidFill>
                <a:round/>
                <a:headEnd type="arrow" w="sm" len="sm"/>
                <a:tailEnd type="arrow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252" name="Rectangle 90"/>
              <p:cNvSpPr>
                <a:spLocks noChangeArrowheads="1"/>
              </p:cNvSpPr>
              <p:nvPr/>
            </p:nvSpPr>
            <p:spPr bwMode="auto">
              <a:xfrm>
                <a:off x="1126593" y="2155570"/>
                <a:ext cx="981359" cy="3385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sz="1600" b="1" dirty="0" smtClean="0">
                    <a:latin typeface="Calibri" charset="0"/>
                  </a:rPr>
                  <a:t>(101.5µs)</a:t>
                </a:r>
                <a:endParaRPr lang="en-US" sz="1600" b="1" dirty="0">
                  <a:latin typeface="Calibri" charset="0"/>
                </a:endParaRPr>
              </a:p>
            </p:txBody>
          </p:sp>
        </p:grpSp>
        <p:grpSp>
          <p:nvGrpSpPr>
            <p:cNvPr id="266" name="Group 265"/>
            <p:cNvGrpSpPr/>
            <p:nvPr/>
          </p:nvGrpSpPr>
          <p:grpSpPr>
            <a:xfrm>
              <a:off x="2268762" y="5224967"/>
              <a:ext cx="492443" cy="1359634"/>
              <a:chOff x="2262691" y="2106056"/>
              <a:chExt cx="492443" cy="1359634"/>
            </a:xfrm>
          </p:grpSpPr>
          <p:sp>
            <p:nvSpPr>
              <p:cNvPr id="267" name="Rounded Rectangle 107"/>
              <p:cNvSpPr/>
              <p:nvPr/>
            </p:nvSpPr>
            <p:spPr>
              <a:xfrm>
                <a:off x="2316630" y="2974588"/>
                <a:ext cx="392766" cy="43624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  <p:cxnSp>
            <p:nvCxnSpPr>
              <p:cNvPr id="268" name="Straight Connector 50"/>
              <p:cNvCxnSpPr/>
              <p:nvPr/>
            </p:nvCxnSpPr>
            <p:spPr>
              <a:xfrm flipH="1">
                <a:off x="2709842" y="2155571"/>
                <a:ext cx="13515" cy="1310119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1" name="Rectangle 90"/>
              <p:cNvSpPr>
                <a:spLocks noChangeArrowheads="1"/>
              </p:cNvSpPr>
              <p:nvPr/>
            </p:nvSpPr>
            <p:spPr bwMode="auto">
              <a:xfrm>
                <a:off x="2262691" y="2106056"/>
                <a:ext cx="492443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sz="1600" b="1" dirty="0" smtClean="0">
                    <a:latin typeface="Calibri" charset="0"/>
                  </a:rPr>
                  <a:t>(20</a:t>
                </a:r>
              </a:p>
              <a:p>
                <a:pPr eaLnBrk="1" hangingPunct="1"/>
                <a:r>
                  <a:rPr lang="en-US" sz="1600" b="1" dirty="0" smtClean="0">
                    <a:latin typeface="Calibri" charset="0"/>
                  </a:rPr>
                  <a:t> µs)</a:t>
                </a:r>
                <a:endParaRPr lang="en-US" sz="1600" b="1" dirty="0">
                  <a:latin typeface="Calibri" charset="0"/>
                </a:endParaRPr>
              </a:p>
            </p:txBody>
          </p:sp>
        </p:grpSp>
        <p:grpSp>
          <p:nvGrpSpPr>
            <p:cNvPr id="274" name="Group 273"/>
            <p:cNvGrpSpPr/>
            <p:nvPr/>
          </p:nvGrpSpPr>
          <p:grpSpPr>
            <a:xfrm>
              <a:off x="2698394" y="5057825"/>
              <a:ext cx="503664" cy="1631631"/>
              <a:chOff x="2215088" y="1925216"/>
              <a:chExt cx="5477981" cy="1631631"/>
            </a:xfrm>
          </p:grpSpPr>
          <p:sp>
            <p:nvSpPr>
              <p:cNvPr id="275" name="Rounded Rectangle 274"/>
              <p:cNvSpPr>
                <a:spLocks noChangeArrowheads="1"/>
              </p:cNvSpPr>
              <p:nvPr/>
            </p:nvSpPr>
            <p:spPr bwMode="auto">
              <a:xfrm>
                <a:off x="2723357" y="2974588"/>
                <a:ext cx="4440931" cy="436240"/>
              </a:xfrm>
              <a:prstGeom prst="roundRect">
                <a:avLst>
                  <a:gd name="adj" fmla="val 16667"/>
                </a:avLst>
              </a:prstGeom>
              <a:solidFill>
                <a:srgbClr val="FF0000"/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txBody>
              <a:bodyPr anchor="ctr"/>
              <a:lstStyle/>
              <a:p>
                <a:pPr algn="ctr" eaLnBrk="1" hangingPunct="1"/>
                <a:endParaRPr lang="en-US" sz="1200" b="1">
                  <a:latin typeface="Calibri" charset="0"/>
                </a:endParaRPr>
              </a:p>
            </p:txBody>
          </p:sp>
          <p:cxnSp>
            <p:nvCxnSpPr>
              <p:cNvPr id="276" name="Straight Connector 50"/>
              <p:cNvCxnSpPr/>
              <p:nvPr/>
            </p:nvCxnSpPr>
            <p:spPr>
              <a:xfrm flipH="1">
                <a:off x="7160821" y="2246728"/>
                <a:ext cx="13515" cy="1310119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77" name="TextBox 236"/>
              <p:cNvSpPr txBox="1">
                <a:spLocks noChangeArrowheads="1"/>
              </p:cNvSpPr>
              <p:nvPr/>
            </p:nvSpPr>
            <p:spPr bwMode="auto">
              <a:xfrm>
                <a:off x="3347861" y="1925216"/>
                <a:ext cx="3407913" cy="2985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1pPr>
                <a:lvl2pPr marL="37931725" indent="-37474525"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2pPr>
                <a:lvl3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3pPr>
                <a:lvl4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4pPr>
                <a:lvl5pPr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Arial" charset="0"/>
                    <a:ea typeface="ＭＳ Ｐゴシック" charset="-128"/>
                  </a:defRPr>
                </a:lvl9pPr>
              </a:lstStyle>
              <a:p>
                <a:pPr algn="ctr" eaLnBrk="1" hangingPunct="1">
                  <a:lnSpc>
                    <a:spcPct val="60000"/>
                  </a:lnSpc>
                </a:pPr>
                <a:endParaRPr lang="en-US" sz="2000" b="1" dirty="0">
                  <a:solidFill>
                    <a:srgbClr val="FF0000"/>
                  </a:solidFill>
                  <a:latin typeface="Calibri" charset="0"/>
                </a:endParaRPr>
              </a:p>
            </p:txBody>
          </p:sp>
          <p:sp>
            <p:nvSpPr>
              <p:cNvPr id="279" name="Rectangle 90"/>
              <p:cNvSpPr>
                <a:spLocks noChangeArrowheads="1"/>
              </p:cNvSpPr>
              <p:nvPr/>
            </p:nvSpPr>
            <p:spPr bwMode="auto">
              <a:xfrm>
                <a:off x="2215088" y="2102304"/>
                <a:ext cx="5477981" cy="5847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sz="1600" b="1" dirty="0" smtClean="0">
                    <a:latin typeface="Calibri" charset="0"/>
                  </a:rPr>
                  <a:t>(20 </a:t>
                </a:r>
              </a:p>
              <a:p>
                <a:pPr eaLnBrk="1" hangingPunct="1"/>
                <a:r>
                  <a:rPr lang="en-US" sz="1600" b="1" dirty="0" smtClean="0">
                    <a:latin typeface="Calibri" charset="0"/>
                  </a:rPr>
                  <a:t>µs)</a:t>
                </a:r>
                <a:endParaRPr lang="en-US" sz="1600" b="1" dirty="0">
                  <a:latin typeface="Calibri" charset="0"/>
                </a:endParaRPr>
              </a:p>
            </p:txBody>
          </p:sp>
        </p:grpSp>
        <p:grpSp>
          <p:nvGrpSpPr>
            <p:cNvPr id="280" name="Group 279"/>
            <p:cNvGrpSpPr/>
            <p:nvPr/>
          </p:nvGrpSpPr>
          <p:grpSpPr>
            <a:xfrm>
              <a:off x="2122056" y="4998738"/>
              <a:ext cx="3031926" cy="1690718"/>
              <a:chOff x="6084168" y="1886225"/>
              <a:chExt cx="3031926" cy="1690718"/>
            </a:xfrm>
          </p:grpSpPr>
          <p:cxnSp>
            <p:nvCxnSpPr>
              <p:cNvPr id="281" name="Straight Arrow Connector 86"/>
              <p:cNvCxnSpPr>
                <a:cxnSpLocks noChangeShapeType="1"/>
              </p:cNvCxnSpPr>
              <p:nvPr/>
            </p:nvCxnSpPr>
            <p:spPr bwMode="auto">
              <a:xfrm>
                <a:off x="7467277" y="2324847"/>
                <a:ext cx="857141" cy="0"/>
              </a:xfrm>
              <a:prstGeom prst="straightConnector1">
                <a:avLst/>
              </a:prstGeom>
              <a:noFill/>
              <a:ln w="57150">
                <a:solidFill>
                  <a:srgbClr val="002060"/>
                </a:solidFill>
                <a:round/>
                <a:headEnd type="arrow" w="sm" len="sm"/>
                <a:tailEnd type="arrow" w="sm" len="sm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grpSp>
            <p:nvGrpSpPr>
              <p:cNvPr id="282" name="Group 281"/>
              <p:cNvGrpSpPr/>
              <p:nvPr/>
            </p:nvGrpSpPr>
            <p:grpSpPr>
              <a:xfrm>
                <a:off x="6084168" y="1886225"/>
                <a:ext cx="3031926" cy="1690718"/>
                <a:chOff x="6084168" y="1886225"/>
                <a:chExt cx="3031926" cy="1690718"/>
              </a:xfrm>
            </p:grpSpPr>
            <p:cxnSp>
              <p:nvCxnSpPr>
                <p:cNvPr id="283" name="Straight Connector 50"/>
                <p:cNvCxnSpPr/>
                <p:nvPr/>
              </p:nvCxnSpPr>
              <p:spPr>
                <a:xfrm flipH="1">
                  <a:off x="7467277" y="2246728"/>
                  <a:ext cx="13515" cy="131011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4" name="TextBox 236"/>
                <p:cNvSpPr txBox="1">
                  <a:spLocks noChangeArrowheads="1"/>
                </p:cNvSpPr>
                <p:nvPr/>
              </p:nvSpPr>
              <p:spPr bwMode="auto">
                <a:xfrm>
                  <a:off x="6084168" y="1897945"/>
                  <a:ext cx="2455862" cy="29854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lnSpc>
                      <a:spcPct val="60000"/>
                    </a:lnSpc>
                  </a:pPr>
                  <a:r>
                    <a:rPr lang="en-US" sz="2000" b="1" dirty="0" smtClean="0">
                      <a:solidFill>
                        <a:srgbClr val="FF0000"/>
                      </a:solidFill>
                      <a:latin typeface="Calibri" charset="0"/>
                    </a:rPr>
                    <a:t>SIFS</a:t>
                  </a:r>
                  <a:endParaRPr lang="en-US" sz="2000" b="1" dirty="0">
                    <a:solidFill>
                      <a:srgbClr val="FF0000"/>
                    </a:solidFill>
                    <a:latin typeface="Calibri" charset="0"/>
                  </a:endParaRPr>
                </a:p>
              </p:txBody>
            </p:sp>
            <p:sp>
              <p:nvSpPr>
                <p:cNvPr id="285" name="Rounded Rectangle 107"/>
                <p:cNvSpPr/>
                <p:nvPr/>
              </p:nvSpPr>
              <p:spPr>
                <a:xfrm>
                  <a:off x="7474408" y="2965596"/>
                  <a:ext cx="392766" cy="436240"/>
                </a:xfrm>
                <a:prstGeom prst="round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286" name="Rounded Rectangle 285"/>
                <p:cNvSpPr>
                  <a:spLocks noChangeArrowheads="1"/>
                </p:cNvSpPr>
                <p:nvPr/>
              </p:nvSpPr>
              <p:spPr bwMode="auto">
                <a:xfrm>
                  <a:off x="7867174" y="2960311"/>
                  <a:ext cx="409575" cy="436240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txBody>
                <a:bodyPr anchor="ctr"/>
                <a:lstStyle/>
                <a:p>
                  <a:pPr algn="ctr" eaLnBrk="1" hangingPunct="1"/>
                  <a:endParaRPr lang="en-US" sz="1200" b="1">
                    <a:latin typeface="Calibri" charset="0"/>
                  </a:endParaRPr>
                </a:p>
              </p:txBody>
            </p:sp>
            <p:cxnSp>
              <p:nvCxnSpPr>
                <p:cNvPr id="287" name="Straight Connector 50"/>
                <p:cNvCxnSpPr/>
                <p:nvPr/>
              </p:nvCxnSpPr>
              <p:spPr>
                <a:xfrm flipH="1">
                  <a:off x="8282805" y="2266824"/>
                  <a:ext cx="13515" cy="1310119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8" name="TextBox 236"/>
                <p:cNvSpPr txBox="1">
                  <a:spLocks noChangeArrowheads="1"/>
                </p:cNvSpPr>
                <p:nvPr/>
              </p:nvSpPr>
              <p:spPr bwMode="auto">
                <a:xfrm>
                  <a:off x="6660232" y="1886225"/>
                  <a:ext cx="2455862" cy="298543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1pPr>
                  <a:lvl2pPr marL="37931725" indent="-37474525"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2pPr>
                  <a:lvl3pPr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3pPr>
                  <a:lvl4pPr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4pPr>
                  <a:lvl5pPr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5pPr>
                  <a:lvl6pPr marL="4572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6pPr>
                  <a:lvl7pPr marL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7pPr>
                  <a:lvl8pPr marL="1371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8pPr>
                  <a:lvl9pPr marL="18288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Arial" charset="0"/>
                      <a:ea typeface="ＭＳ Ｐゴシック" charset="-128"/>
                    </a:defRPr>
                  </a:lvl9pPr>
                </a:lstStyle>
                <a:p>
                  <a:pPr algn="ctr" eaLnBrk="1" hangingPunct="1">
                    <a:lnSpc>
                      <a:spcPct val="60000"/>
                    </a:lnSpc>
                  </a:pPr>
                  <a:r>
                    <a:rPr lang="en-US" sz="2000" b="1" dirty="0" smtClean="0">
                      <a:solidFill>
                        <a:srgbClr val="FF0000"/>
                      </a:solidFill>
                      <a:latin typeface="Calibri" charset="0"/>
                    </a:rPr>
                    <a:t>ACK</a:t>
                  </a:r>
                  <a:endParaRPr lang="en-US" sz="2000" b="1" dirty="0">
                    <a:solidFill>
                      <a:srgbClr val="FF0000"/>
                    </a:solidFill>
                    <a:latin typeface="Calibri" charset="0"/>
                  </a:endParaRPr>
                </a:p>
              </p:txBody>
            </p:sp>
            <p:sp>
              <p:nvSpPr>
                <p:cNvPr id="291" name="Rectangle 90"/>
                <p:cNvSpPr>
                  <a:spLocks noChangeArrowheads="1"/>
                </p:cNvSpPr>
                <p:nvPr/>
              </p:nvSpPr>
              <p:spPr bwMode="auto">
                <a:xfrm>
                  <a:off x="7551463" y="2348880"/>
                  <a:ext cx="764953" cy="33855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>
                  <a:spAutoFit/>
                </a:bodyPr>
                <a:lstStyle/>
                <a:p>
                  <a:pPr eaLnBrk="1" hangingPunct="1"/>
                  <a:r>
                    <a:rPr lang="en-US" sz="1600" b="1" dirty="0" smtClean="0">
                      <a:latin typeface="Calibri" charset="0"/>
                    </a:rPr>
                    <a:t>(44 µs)</a:t>
                  </a:r>
                  <a:endParaRPr lang="en-US" sz="1600" b="1" dirty="0">
                    <a:latin typeface="Calibri" charset="0"/>
                  </a:endParaRPr>
                </a:p>
              </p:txBody>
            </p:sp>
          </p:grpSp>
        </p:grpSp>
        <p:sp>
          <p:nvSpPr>
            <p:cNvPr id="296" name="Rounded Rectangle 295"/>
            <p:cNvSpPr/>
            <p:nvPr/>
          </p:nvSpPr>
          <p:spPr>
            <a:xfrm>
              <a:off x="4835061" y="5592410"/>
              <a:ext cx="3636990" cy="578460"/>
            </a:xfrm>
            <a:prstGeom prst="roundRect">
              <a:avLst/>
            </a:prstGeom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200" b="1" dirty="0" smtClean="0"/>
                <a:t>At 600 Mbps Efficiency = 10% </a:t>
              </a:r>
              <a:endParaRPr lang="en-US" sz="2200" b="1" dirty="0"/>
            </a:p>
          </p:txBody>
        </p:sp>
      </p:grpSp>
      <p:grpSp>
        <p:nvGrpSpPr>
          <p:cNvPr id="93" name="Group 37"/>
          <p:cNvGrpSpPr/>
          <p:nvPr/>
        </p:nvGrpSpPr>
        <p:grpSpPr>
          <a:xfrm>
            <a:off x="314916" y="149380"/>
            <a:ext cx="6529031" cy="876953"/>
            <a:chOff x="358298" y="941468"/>
            <a:chExt cx="5006993" cy="876953"/>
          </a:xfrm>
        </p:grpSpPr>
        <p:sp>
          <p:nvSpPr>
            <p:cNvPr id="95" name="TextBox 94"/>
            <p:cNvSpPr txBox="1"/>
            <p:nvPr/>
          </p:nvSpPr>
          <p:spPr>
            <a:xfrm>
              <a:off x="358298" y="941468"/>
              <a:ext cx="500699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 smtClean="0">
                  <a:solidFill>
                    <a:srgbClr val="002060"/>
                  </a:solidFill>
                </a:rPr>
                <a:t>10x Data Rate  ≠ 10x Throughput </a:t>
              </a:r>
              <a:endParaRPr lang="en-IN" sz="3600" b="1" dirty="0">
                <a:solidFill>
                  <a:srgbClr val="002060"/>
                </a:solidFill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97" name="Group 96"/>
          <p:cNvGrpSpPr/>
          <p:nvPr/>
        </p:nvGrpSpPr>
        <p:grpSpPr>
          <a:xfrm>
            <a:off x="2037971" y="2687965"/>
            <a:ext cx="5198325" cy="1533122"/>
            <a:chOff x="2220107" y="1867222"/>
            <a:chExt cx="3729293" cy="1442466"/>
          </a:xfrm>
        </p:grpSpPr>
        <p:sp>
          <p:nvSpPr>
            <p:cNvPr id="98" name="Rounded Rectangle 97"/>
            <p:cNvSpPr/>
            <p:nvPr/>
          </p:nvSpPr>
          <p:spPr>
            <a:xfrm>
              <a:off x="2220107" y="1867222"/>
              <a:ext cx="3729293" cy="1442466"/>
            </a:xfrm>
            <a:prstGeom prst="round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TextBox 98"/>
            <p:cNvSpPr txBox="1"/>
            <p:nvPr/>
          </p:nvSpPr>
          <p:spPr>
            <a:xfrm>
              <a:off x="2325821" y="2090188"/>
              <a:ext cx="3571920" cy="8976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itchFamily="34" charset="0"/>
                <a:buChar char="•"/>
              </a:pPr>
              <a:r>
                <a:rPr lang="en-US" sz="2800" b="1" dirty="0" smtClean="0">
                  <a:solidFill>
                    <a:schemeClr val="bg1"/>
                  </a:solidFill>
                </a:rPr>
                <a:t>Efficiency decreases with increasing data rates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920514"/>
      </p:ext>
    </p:extLst>
  </p:cSld>
  <p:clrMapOvr>
    <a:masterClrMapping/>
  </p:clrMapOvr>
  <p:transition advTm="9258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5" name="Group 37"/>
          <p:cNvGrpSpPr/>
          <p:nvPr/>
        </p:nvGrpSpPr>
        <p:grpSpPr>
          <a:xfrm>
            <a:off x="458932" y="149380"/>
            <a:ext cx="5964080" cy="876953"/>
            <a:chOff x="358298" y="941468"/>
            <a:chExt cx="4573742" cy="876953"/>
          </a:xfrm>
        </p:grpSpPr>
        <p:sp>
          <p:nvSpPr>
            <p:cNvPr id="187" name="TextBox 186"/>
            <p:cNvSpPr txBox="1"/>
            <p:nvPr/>
          </p:nvSpPr>
          <p:spPr>
            <a:xfrm>
              <a:off x="358298" y="941468"/>
              <a:ext cx="390980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 smtClean="0">
                  <a:solidFill>
                    <a:srgbClr val="002060"/>
                  </a:solidFill>
                </a:rPr>
                <a:t>High Efficiency in </a:t>
              </a:r>
              <a:r>
                <a:rPr lang="en-US" sz="3600" b="1" dirty="0" err="1" smtClean="0">
                  <a:solidFill>
                    <a:srgbClr val="002060"/>
                  </a:solidFill>
                </a:rPr>
                <a:t>WiFi</a:t>
              </a:r>
              <a:r>
                <a:rPr lang="en-US" sz="3600" b="1" dirty="0" smtClean="0">
                  <a:solidFill>
                    <a:srgbClr val="002060"/>
                  </a:solidFill>
                </a:rPr>
                <a:t>-NC</a:t>
              </a:r>
              <a:endParaRPr lang="en-IN" sz="3600" b="1" dirty="0">
                <a:solidFill>
                  <a:srgbClr val="002060"/>
                </a:solidFill>
              </a:endParaRPr>
            </a:p>
          </p:txBody>
        </p:sp>
        <p:sp>
          <p:nvSpPr>
            <p:cNvPr id="188" name="TextBox 187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496" name="TextBox 495"/>
          <p:cNvSpPr txBox="1"/>
          <p:nvPr/>
        </p:nvSpPr>
        <p:spPr>
          <a:xfrm>
            <a:off x="1151037" y="3687415"/>
            <a:ext cx="6116418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b="1" dirty="0" err="1" smtClean="0">
                <a:solidFill>
                  <a:srgbClr val="002060"/>
                </a:solidFill>
              </a:rPr>
              <a:t>WiFi</a:t>
            </a:r>
            <a:r>
              <a:rPr lang="en-US" sz="2400" b="1" dirty="0" smtClean="0">
                <a:solidFill>
                  <a:srgbClr val="002060"/>
                </a:solidFill>
              </a:rPr>
              <a:t>-NC : Many low data rate narrow channels</a:t>
            </a:r>
            <a:endParaRPr lang="en-US" sz="2400" b="1" dirty="0">
              <a:solidFill>
                <a:srgbClr val="002060"/>
              </a:solidFill>
            </a:endParaRPr>
          </a:p>
        </p:txBody>
      </p:sp>
      <p:grpSp>
        <p:nvGrpSpPr>
          <p:cNvPr id="23" name="Group 22"/>
          <p:cNvGrpSpPr/>
          <p:nvPr/>
        </p:nvGrpSpPr>
        <p:grpSpPr>
          <a:xfrm>
            <a:off x="467544" y="1322521"/>
            <a:ext cx="1405097" cy="1691663"/>
            <a:chOff x="179512" y="1266925"/>
            <a:chExt cx="1405097" cy="2444577"/>
          </a:xfrm>
        </p:grpSpPr>
        <p:grpSp>
          <p:nvGrpSpPr>
            <p:cNvPr id="241" name="Group 240"/>
            <p:cNvGrpSpPr/>
            <p:nvPr/>
          </p:nvGrpSpPr>
          <p:grpSpPr>
            <a:xfrm>
              <a:off x="179512" y="1266925"/>
              <a:ext cx="575041" cy="2444577"/>
              <a:chOff x="622235" y="2932893"/>
              <a:chExt cx="1511812" cy="487365"/>
            </a:xfrm>
          </p:grpSpPr>
          <p:grpSp>
            <p:nvGrpSpPr>
              <p:cNvPr id="265" name="Group 264"/>
              <p:cNvGrpSpPr/>
              <p:nvPr/>
            </p:nvGrpSpPr>
            <p:grpSpPr>
              <a:xfrm>
                <a:off x="810072" y="3180915"/>
                <a:ext cx="1323975" cy="239343"/>
                <a:chOff x="830168" y="1884886"/>
                <a:chExt cx="1323975" cy="160677"/>
              </a:xfrm>
            </p:grpSpPr>
            <p:cxnSp>
              <p:nvCxnSpPr>
                <p:cNvPr id="271" name="Straight Connector 270"/>
                <p:cNvCxnSpPr/>
                <p:nvPr/>
              </p:nvCxnSpPr>
              <p:spPr>
                <a:xfrm>
                  <a:off x="830168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2" name="Straight Connector 271"/>
                <p:cNvCxnSpPr/>
                <p:nvPr/>
              </p:nvCxnSpPr>
              <p:spPr>
                <a:xfrm>
                  <a:off x="99685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3" name="Straight Connector 47"/>
                <p:cNvCxnSpPr/>
                <p:nvPr/>
              </p:nvCxnSpPr>
              <p:spPr>
                <a:xfrm>
                  <a:off x="14905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4" name="Straight Connector 50"/>
                <p:cNvCxnSpPr/>
                <p:nvPr/>
              </p:nvCxnSpPr>
              <p:spPr>
                <a:xfrm>
                  <a:off x="1665193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5" name="Straight Connector 53"/>
                <p:cNvCxnSpPr/>
                <p:nvPr/>
              </p:nvCxnSpPr>
              <p:spPr>
                <a:xfrm>
                  <a:off x="1831880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6" name="Straight Connector 47"/>
                <p:cNvCxnSpPr/>
                <p:nvPr/>
              </p:nvCxnSpPr>
              <p:spPr>
                <a:xfrm>
                  <a:off x="132070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7" name="Straight Connector 47"/>
                <p:cNvCxnSpPr/>
                <p:nvPr/>
              </p:nvCxnSpPr>
              <p:spPr>
                <a:xfrm>
                  <a:off x="19858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8" name="Straight Connector 47"/>
                <p:cNvCxnSpPr/>
                <p:nvPr/>
              </p:nvCxnSpPr>
              <p:spPr>
                <a:xfrm>
                  <a:off x="2154143" y="188681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80" name="Straight Connector 279"/>
                <p:cNvCxnSpPr/>
                <p:nvPr/>
              </p:nvCxnSpPr>
              <p:spPr>
                <a:xfrm>
                  <a:off x="1150844" y="1886473"/>
                  <a:ext cx="0" cy="15557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266" name="Straight Connector 78"/>
              <p:cNvCxnSpPr/>
              <p:nvPr/>
            </p:nvCxnSpPr>
            <p:spPr>
              <a:xfrm>
                <a:off x="622235" y="2932893"/>
                <a:ext cx="31646" cy="48399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61" name="Rounded Rectangle 107"/>
            <p:cNvSpPr/>
            <p:nvPr/>
          </p:nvSpPr>
          <p:spPr>
            <a:xfrm>
              <a:off x="826946" y="1493007"/>
              <a:ext cx="149395" cy="2188141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  <p:grpSp>
          <p:nvGrpSpPr>
            <p:cNvPr id="249" name="Group 248"/>
            <p:cNvGrpSpPr/>
            <p:nvPr/>
          </p:nvGrpSpPr>
          <p:grpSpPr>
            <a:xfrm>
              <a:off x="1279426" y="1496516"/>
              <a:ext cx="305183" cy="2188141"/>
              <a:chOff x="7474407" y="2985692"/>
              <a:chExt cx="802341" cy="436240"/>
            </a:xfrm>
          </p:grpSpPr>
          <p:sp>
            <p:nvSpPr>
              <p:cNvPr id="252" name="Rounded Rectangle 107"/>
              <p:cNvSpPr/>
              <p:nvPr/>
            </p:nvSpPr>
            <p:spPr>
              <a:xfrm>
                <a:off x="7474407" y="2985692"/>
                <a:ext cx="392767" cy="43624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  <p:sp>
            <p:nvSpPr>
              <p:cNvPr id="253" name="Rounded Rectangle 252"/>
              <p:cNvSpPr>
                <a:spLocks noChangeArrowheads="1"/>
              </p:cNvSpPr>
              <p:nvPr/>
            </p:nvSpPr>
            <p:spPr bwMode="auto">
              <a:xfrm>
                <a:off x="7867174" y="2985692"/>
                <a:ext cx="409574" cy="436240"/>
              </a:xfrm>
              <a:prstGeom prst="roundRect">
                <a:avLst>
                  <a:gd name="adj" fmla="val 16667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txBody>
              <a:bodyPr anchor="ctr"/>
              <a:lstStyle/>
              <a:p>
                <a:pPr algn="ctr" eaLnBrk="1" hangingPunct="1"/>
                <a:endParaRPr lang="en-US" sz="1200" b="1">
                  <a:latin typeface="Calibri" charset="0"/>
                </a:endParaRPr>
              </a:p>
            </p:txBody>
          </p:sp>
        </p:grpSp>
        <p:sp>
          <p:nvSpPr>
            <p:cNvPr id="621" name="Rounded Rectangle 107"/>
            <p:cNvSpPr/>
            <p:nvPr/>
          </p:nvSpPr>
          <p:spPr>
            <a:xfrm>
              <a:off x="979346" y="1505079"/>
              <a:ext cx="149395" cy="2188141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</p:grpSp>
      <p:grpSp>
        <p:nvGrpSpPr>
          <p:cNvPr id="640" name="Group 639"/>
          <p:cNvGrpSpPr/>
          <p:nvPr/>
        </p:nvGrpSpPr>
        <p:grpSpPr>
          <a:xfrm>
            <a:off x="1865840" y="1322521"/>
            <a:ext cx="1405097" cy="1691663"/>
            <a:chOff x="179512" y="1266925"/>
            <a:chExt cx="1405097" cy="2444577"/>
          </a:xfrm>
        </p:grpSpPr>
        <p:grpSp>
          <p:nvGrpSpPr>
            <p:cNvPr id="641" name="Group 640"/>
            <p:cNvGrpSpPr/>
            <p:nvPr/>
          </p:nvGrpSpPr>
          <p:grpSpPr>
            <a:xfrm>
              <a:off x="179512" y="1266925"/>
              <a:ext cx="575041" cy="2444577"/>
              <a:chOff x="622235" y="2932893"/>
              <a:chExt cx="1511812" cy="487365"/>
            </a:xfrm>
          </p:grpSpPr>
          <p:grpSp>
            <p:nvGrpSpPr>
              <p:cNvPr id="647" name="Group 646"/>
              <p:cNvGrpSpPr/>
              <p:nvPr/>
            </p:nvGrpSpPr>
            <p:grpSpPr>
              <a:xfrm>
                <a:off x="810072" y="3180915"/>
                <a:ext cx="1323975" cy="239343"/>
                <a:chOff x="830168" y="1884886"/>
                <a:chExt cx="1323975" cy="160677"/>
              </a:xfrm>
            </p:grpSpPr>
            <p:cxnSp>
              <p:nvCxnSpPr>
                <p:cNvPr id="649" name="Straight Connector 648"/>
                <p:cNvCxnSpPr/>
                <p:nvPr/>
              </p:nvCxnSpPr>
              <p:spPr>
                <a:xfrm>
                  <a:off x="830168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0" name="Straight Connector 649"/>
                <p:cNvCxnSpPr/>
                <p:nvPr/>
              </p:nvCxnSpPr>
              <p:spPr>
                <a:xfrm>
                  <a:off x="99685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1" name="Straight Connector 47"/>
                <p:cNvCxnSpPr/>
                <p:nvPr/>
              </p:nvCxnSpPr>
              <p:spPr>
                <a:xfrm>
                  <a:off x="14905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2" name="Straight Connector 50"/>
                <p:cNvCxnSpPr/>
                <p:nvPr/>
              </p:nvCxnSpPr>
              <p:spPr>
                <a:xfrm>
                  <a:off x="1665193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3" name="Straight Connector 53"/>
                <p:cNvCxnSpPr/>
                <p:nvPr/>
              </p:nvCxnSpPr>
              <p:spPr>
                <a:xfrm>
                  <a:off x="1831880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4" name="Straight Connector 47"/>
                <p:cNvCxnSpPr/>
                <p:nvPr/>
              </p:nvCxnSpPr>
              <p:spPr>
                <a:xfrm>
                  <a:off x="132070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5" name="Straight Connector 47"/>
                <p:cNvCxnSpPr/>
                <p:nvPr/>
              </p:nvCxnSpPr>
              <p:spPr>
                <a:xfrm>
                  <a:off x="19858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6" name="Straight Connector 47"/>
                <p:cNvCxnSpPr/>
                <p:nvPr/>
              </p:nvCxnSpPr>
              <p:spPr>
                <a:xfrm>
                  <a:off x="2154143" y="188681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57" name="Straight Connector 656"/>
                <p:cNvCxnSpPr/>
                <p:nvPr/>
              </p:nvCxnSpPr>
              <p:spPr>
                <a:xfrm>
                  <a:off x="1150844" y="1886473"/>
                  <a:ext cx="0" cy="15557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648" name="Straight Connector 78"/>
              <p:cNvCxnSpPr/>
              <p:nvPr/>
            </p:nvCxnSpPr>
            <p:spPr>
              <a:xfrm>
                <a:off x="622235" y="2932893"/>
                <a:ext cx="31646" cy="48399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42" name="Rounded Rectangle 107"/>
            <p:cNvSpPr/>
            <p:nvPr/>
          </p:nvSpPr>
          <p:spPr>
            <a:xfrm>
              <a:off x="826946" y="1493007"/>
              <a:ext cx="149395" cy="2188141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  <p:grpSp>
          <p:nvGrpSpPr>
            <p:cNvPr id="643" name="Group 642"/>
            <p:cNvGrpSpPr/>
            <p:nvPr/>
          </p:nvGrpSpPr>
          <p:grpSpPr>
            <a:xfrm>
              <a:off x="1279426" y="1496516"/>
              <a:ext cx="305183" cy="2188141"/>
              <a:chOff x="7474407" y="2985692"/>
              <a:chExt cx="802341" cy="436240"/>
            </a:xfrm>
          </p:grpSpPr>
          <p:sp>
            <p:nvSpPr>
              <p:cNvPr id="645" name="Rounded Rectangle 107"/>
              <p:cNvSpPr/>
              <p:nvPr/>
            </p:nvSpPr>
            <p:spPr>
              <a:xfrm>
                <a:off x="7474407" y="2985692"/>
                <a:ext cx="392767" cy="43624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  <p:sp>
            <p:nvSpPr>
              <p:cNvPr id="646" name="Rounded Rectangle 645"/>
              <p:cNvSpPr>
                <a:spLocks noChangeArrowheads="1"/>
              </p:cNvSpPr>
              <p:nvPr/>
            </p:nvSpPr>
            <p:spPr bwMode="auto">
              <a:xfrm>
                <a:off x="7867174" y="2985692"/>
                <a:ext cx="409574" cy="436240"/>
              </a:xfrm>
              <a:prstGeom prst="roundRect">
                <a:avLst>
                  <a:gd name="adj" fmla="val 16667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txBody>
              <a:bodyPr anchor="ctr"/>
              <a:lstStyle/>
              <a:p>
                <a:pPr algn="ctr" eaLnBrk="1" hangingPunct="1"/>
                <a:endParaRPr lang="en-US" sz="1200" b="1">
                  <a:latin typeface="Calibri" charset="0"/>
                </a:endParaRPr>
              </a:p>
            </p:txBody>
          </p:sp>
        </p:grpSp>
        <p:sp>
          <p:nvSpPr>
            <p:cNvPr id="644" name="Rounded Rectangle 107"/>
            <p:cNvSpPr/>
            <p:nvPr/>
          </p:nvSpPr>
          <p:spPr>
            <a:xfrm>
              <a:off x="979346" y="1505079"/>
              <a:ext cx="149395" cy="2188141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</p:grpSp>
      <p:grpSp>
        <p:nvGrpSpPr>
          <p:cNvPr id="658" name="Group 657"/>
          <p:cNvGrpSpPr/>
          <p:nvPr/>
        </p:nvGrpSpPr>
        <p:grpSpPr>
          <a:xfrm>
            <a:off x="3270727" y="1322521"/>
            <a:ext cx="1405097" cy="1691663"/>
            <a:chOff x="179512" y="1266925"/>
            <a:chExt cx="1405097" cy="2444577"/>
          </a:xfrm>
        </p:grpSpPr>
        <p:grpSp>
          <p:nvGrpSpPr>
            <p:cNvPr id="659" name="Group 658"/>
            <p:cNvGrpSpPr/>
            <p:nvPr/>
          </p:nvGrpSpPr>
          <p:grpSpPr>
            <a:xfrm>
              <a:off x="179512" y="1266925"/>
              <a:ext cx="575041" cy="2444577"/>
              <a:chOff x="622235" y="2932893"/>
              <a:chExt cx="1511812" cy="487365"/>
            </a:xfrm>
          </p:grpSpPr>
          <p:grpSp>
            <p:nvGrpSpPr>
              <p:cNvPr id="665" name="Group 664"/>
              <p:cNvGrpSpPr/>
              <p:nvPr/>
            </p:nvGrpSpPr>
            <p:grpSpPr>
              <a:xfrm>
                <a:off x="810072" y="3180915"/>
                <a:ext cx="1323975" cy="239343"/>
                <a:chOff x="830168" y="1884886"/>
                <a:chExt cx="1323975" cy="160677"/>
              </a:xfrm>
            </p:grpSpPr>
            <p:cxnSp>
              <p:nvCxnSpPr>
                <p:cNvPr id="667" name="Straight Connector 666"/>
                <p:cNvCxnSpPr/>
                <p:nvPr/>
              </p:nvCxnSpPr>
              <p:spPr>
                <a:xfrm>
                  <a:off x="830168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8" name="Straight Connector 667"/>
                <p:cNvCxnSpPr/>
                <p:nvPr/>
              </p:nvCxnSpPr>
              <p:spPr>
                <a:xfrm>
                  <a:off x="99685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69" name="Straight Connector 47"/>
                <p:cNvCxnSpPr/>
                <p:nvPr/>
              </p:nvCxnSpPr>
              <p:spPr>
                <a:xfrm>
                  <a:off x="14905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0" name="Straight Connector 50"/>
                <p:cNvCxnSpPr/>
                <p:nvPr/>
              </p:nvCxnSpPr>
              <p:spPr>
                <a:xfrm>
                  <a:off x="1665193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1" name="Straight Connector 53"/>
                <p:cNvCxnSpPr/>
                <p:nvPr/>
              </p:nvCxnSpPr>
              <p:spPr>
                <a:xfrm>
                  <a:off x="1831880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2" name="Straight Connector 47"/>
                <p:cNvCxnSpPr/>
                <p:nvPr/>
              </p:nvCxnSpPr>
              <p:spPr>
                <a:xfrm>
                  <a:off x="132070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3" name="Straight Connector 47"/>
                <p:cNvCxnSpPr/>
                <p:nvPr/>
              </p:nvCxnSpPr>
              <p:spPr>
                <a:xfrm>
                  <a:off x="19858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4" name="Straight Connector 47"/>
                <p:cNvCxnSpPr/>
                <p:nvPr/>
              </p:nvCxnSpPr>
              <p:spPr>
                <a:xfrm>
                  <a:off x="2154143" y="188681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75" name="Straight Connector 674"/>
                <p:cNvCxnSpPr/>
                <p:nvPr/>
              </p:nvCxnSpPr>
              <p:spPr>
                <a:xfrm>
                  <a:off x="1150844" y="1886473"/>
                  <a:ext cx="0" cy="15557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666" name="Straight Connector 78"/>
              <p:cNvCxnSpPr/>
              <p:nvPr/>
            </p:nvCxnSpPr>
            <p:spPr>
              <a:xfrm>
                <a:off x="622235" y="2932893"/>
                <a:ext cx="31646" cy="48399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60" name="Rounded Rectangle 107"/>
            <p:cNvSpPr/>
            <p:nvPr/>
          </p:nvSpPr>
          <p:spPr>
            <a:xfrm>
              <a:off x="826946" y="1493007"/>
              <a:ext cx="149395" cy="2188141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  <p:grpSp>
          <p:nvGrpSpPr>
            <p:cNvPr id="661" name="Group 660"/>
            <p:cNvGrpSpPr/>
            <p:nvPr/>
          </p:nvGrpSpPr>
          <p:grpSpPr>
            <a:xfrm>
              <a:off x="1279426" y="1496516"/>
              <a:ext cx="305183" cy="2188141"/>
              <a:chOff x="7474407" y="2985692"/>
              <a:chExt cx="802341" cy="436240"/>
            </a:xfrm>
          </p:grpSpPr>
          <p:sp>
            <p:nvSpPr>
              <p:cNvPr id="663" name="Rounded Rectangle 107"/>
              <p:cNvSpPr/>
              <p:nvPr/>
            </p:nvSpPr>
            <p:spPr>
              <a:xfrm>
                <a:off x="7474407" y="2985692"/>
                <a:ext cx="392767" cy="43624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  <p:sp>
            <p:nvSpPr>
              <p:cNvPr id="664" name="Rounded Rectangle 663"/>
              <p:cNvSpPr>
                <a:spLocks noChangeArrowheads="1"/>
              </p:cNvSpPr>
              <p:nvPr/>
            </p:nvSpPr>
            <p:spPr bwMode="auto">
              <a:xfrm>
                <a:off x="7867174" y="2985692"/>
                <a:ext cx="409574" cy="436240"/>
              </a:xfrm>
              <a:prstGeom prst="roundRect">
                <a:avLst>
                  <a:gd name="adj" fmla="val 16667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txBody>
              <a:bodyPr anchor="ctr"/>
              <a:lstStyle/>
              <a:p>
                <a:pPr algn="ctr" eaLnBrk="1" hangingPunct="1"/>
                <a:endParaRPr lang="en-US" sz="1200" b="1">
                  <a:latin typeface="Calibri" charset="0"/>
                </a:endParaRPr>
              </a:p>
            </p:txBody>
          </p:sp>
        </p:grpSp>
        <p:sp>
          <p:nvSpPr>
            <p:cNvPr id="662" name="Rounded Rectangle 107"/>
            <p:cNvSpPr/>
            <p:nvPr/>
          </p:nvSpPr>
          <p:spPr>
            <a:xfrm>
              <a:off x="979346" y="1505079"/>
              <a:ext cx="149395" cy="2188141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</p:grpSp>
      <p:grpSp>
        <p:nvGrpSpPr>
          <p:cNvPr id="676" name="Group 675"/>
          <p:cNvGrpSpPr/>
          <p:nvPr/>
        </p:nvGrpSpPr>
        <p:grpSpPr>
          <a:xfrm>
            <a:off x="4674039" y="1326141"/>
            <a:ext cx="1405097" cy="1691663"/>
            <a:chOff x="179512" y="1266925"/>
            <a:chExt cx="1405097" cy="2444577"/>
          </a:xfrm>
        </p:grpSpPr>
        <p:grpSp>
          <p:nvGrpSpPr>
            <p:cNvPr id="677" name="Group 676"/>
            <p:cNvGrpSpPr/>
            <p:nvPr/>
          </p:nvGrpSpPr>
          <p:grpSpPr>
            <a:xfrm>
              <a:off x="179512" y="1266925"/>
              <a:ext cx="575041" cy="2444577"/>
              <a:chOff x="622235" y="2932893"/>
              <a:chExt cx="1511812" cy="487365"/>
            </a:xfrm>
          </p:grpSpPr>
          <p:grpSp>
            <p:nvGrpSpPr>
              <p:cNvPr id="683" name="Group 682"/>
              <p:cNvGrpSpPr/>
              <p:nvPr/>
            </p:nvGrpSpPr>
            <p:grpSpPr>
              <a:xfrm>
                <a:off x="810072" y="3180915"/>
                <a:ext cx="1323975" cy="239343"/>
                <a:chOff x="830168" y="1884886"/>
                <a:chExt cx="1323975" cy="160677"/>
              </a:xfrm>
            </p:grpSpPr>
            <p:cxnSp>
              <p:nvCxnSpPr>
                <p:cNvPr id="685" name="Straight Connector 684"/>
                <p:cNvCxnSpPr/>
                <p:nvPr/>
              </p:nvCxnSpPr>
              <p:spPr>
                <a:xfrm>
                  <a:off x="830168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6" name="Straight Connector 685"/>
                <p:cNvCxnSpPr/>
                <p:nvPr/>
              </p:nvCxnSpPr>
              <p:spPr>
                <a:xfrm>
                  <a:off x="99685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7" name="Straight Connector 47"/>
                <p:cNvCxnSpPr/>
                <p:nvPr/>
              </p:nvCxnSpPr>
              <p:spPr>
                <a:xfrm>
                  <a:off x="14905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8" name="Straight Connector 50"/>
                <p:cNvCxnSpPr/>
                <p:nvPr/>
              </p:nvCxnSpPr>
              <p:spPr>
                <a:xfrm>
                  <a:off x="1665193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89" name="Straight Connector 53"/>
                <p:cNvCxnSpPr/>
                <p:nvPr/>
              </p:nvCxnSpPr>
              <p:spPr>
                <a:xfrm>
                  <a:off x="1831880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0" name="Straight Connector 47"/>
                <p:cNvCxnSpPr/>
                <p:nvPr/>
              </p:nvCxnSpPr>
              <p:spPr>
                <a:xfrm>
                  <a:off x="132070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1" name="Straight Connector 47"/>
                <p:cNvCxnSpPr/>
                <p:nvPr/>
              </p:nvCxnSpPr>
              <p:spPr>
                <a:xfrm>
                  <a:off x="19858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2" name="Straight Connector 47"/>
                <p:cNvCxnSpPr/>
                <p:nvPr/>
              </p:nvCxnSpPr>
              <p:spPr>
                <a:xfrm>
                  <a:off x="2154143" y="188681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93" name="Straight Connector 692"/>
                <p:cNvCxnSpPr/>
                <p:nvPr/>
              </p:nvCxnSpPr>
              <p:spPr>
                <a:xfrm>
                  <a:off x="1150844" y="1886473"/>
                  <a:ext cx="0" cy="15557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684" name="Straight Connector 78"/>
              <p:cNvCxnSpPr/>
              <p:nvPr/>
            </p:nvCxnSpPr>
            <p:spPr>
              <a:xfrm>
                <a:off x="622235" y="2932893"/>
                <a:ext cx="31646" cy="48399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78" name="Rounded Rectangle 107"/>
            <p:cNvSpPr/>
            <p:nvPr/>
          </p:nvSpPr>
          <p:spPr>
            <a:xfrm>
              <a:off x="826946" y="1493007"/>
              <a:ext cx="149395" cy="2188141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  <p:grpSp>
          <p:nvGrpSpPr>
            <p:cNvPr id="679" name="Group 678"/>
            <p:cNvGrpSpPr/>
            <p:nvPr/>
          </p:nvGrpSpPr>
          <p:grpSpPr>
            <a:xfrm>
              <a:off x="1279426" y="1496516"/>
              <a:ext cx="305183" cy="2188141"/>
              <a:chOff x="7474407" y="2985692"/>
              <a:chExt cx="802341" cy="436240"/>
            </a:xfrm>
          </p:grpSpPr>
          <p:sp>
            <p:nvSpPr>
              <p:cNvPr id="681" name="Rounded Rectangle 107"/>
              <p:cNvSpPr/>
              <p:nvPr/>
            </p:nvSpPr>
            <p:spPr>
              <a:xfrm>
                <a:off x="7474407" y="2985692"/>
                <a:ext cx="392767" cy="43624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  <p:sp>
            <p:nvSpPr>
              <p:cNvPr id="682" name="Rounded Rectangle 681"/>
              <p:cNvSpPr>
                <a:spLocks noChangeArrowheads="1"/>
              </p:cNvSpPr>
              <p:nvPr/>
            </p:nvSpPr>
            <p:spPr bwMode="auto">
              <a:xfrm>
                <a:off x="7867174" y="2985692"/>
                <a:ext cx="409574" cy="436240"/>
              </a:xfrm>
              <a:prstGeom prst="roundRect">
                <a:avLst>
                  <a:gd name="adj" fmla="val 16667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txBody>
              <a:bodyPr anchor="ctr"/>
              <a:lstStyle/>
              <a:p>
                <a:pPr algn="ctr" eaLnBrk="1" hangingPunct="1"/>
                <a:endParaRPr lang="en-US" sz="1200" b="1">
                  <a:latin typeface="Calibri" charset="0"/>
                </a:endParaRPr>
              </a:p>
            </p:txBody>
          </p:sp>
        </p:grpSp>
        <p:sp>
          <p:nvSpPr>
            <p:cNvPr id="680" name="Rounded Rectangle 107"/>
            <p:cNvSpPr/>
            <p:nvPr/>
          </p:nvSpPr>
          <p:spPr>
            <a:xfrm>
              <a:off x="979346" y="1505079"/>
              <a:ext cx="149395" cy="2188141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</p:grpSp>
      <p:grpSp>
        <p:nvGrpSpPr>
          <p:cNvPr id="694" name="Group 693"/>
          <p:cNvGrpSpPr/>
          <p:nvPr/>
        </p:nvGrpSpPr>
        <p:grpSpPr>
          <a:xfrm>
            <a:off x="6079039" y="1321428"/>
            <a:ext cx="1405097" cy="1691663"/>
            <a:chOff x="179512" y="1266925"/>
            <a:chExt cx="1405097" cy="2444577"/>
          </a:xfrm>
        </p:grpSpPr>
        <p:grpSp>
          <p:nvGrpSpPr>
            <p:cNvPr id="695" name="Group 694"/>
            <p:cNvGrpSpPr/>
            <p:nvPr/>
          </p:nvGrpSpPr>
          <p:grpSpPr>
            <a:xfrm>
              <a:off x="179512" y="1266925"/>
              <a:ext cx="575041" cy="2444577"/>
              <a:chOff x="622235" y="2932893"/>
              <a:chExt cx="1511812" cy="487365"/>
            </a:xfrm>
          </p:grpSpPr>
          <p:grpSp>
            <p:nvGrpSpPr>
              <p:cNvPr id="701" name="Group 700"/>
              <p:cNvGrpSpPr/>
              <p:nvPr/>
            </p:nvGrpSpPr>
            <p:grpSpPr>
              <a:xfrm>
                <a:off x="810072" y="3180915"/>
                <a:ext cx="1323975" cy="239343"/>
                <a:chOff x="830168" y="1884886"/>
                <a:chExt cx="1323975" cy="160677"/>
              </a:xfrm>
            </p:grpSpPr>
            <p:cxnSp>
              <p:nvCxnSpPr>
                <p:cNvPr id="703" name="Straight Connector 702"/>
                <p:cNvCxnSpPr/>
                <p:nvPr/>
              </p:nvCxnSpPr>
              <p:spPr>
                <a:xfrm>
                  <a:off x="830168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4" name="Straight Connector 703"/>
                <p:cNvCxnSpPr/>
                <p:nvPr/>
              </p:nvCxnSpPr>
              <p:spPr>
                <a:xfrm>
                  <a:off x="99685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5" name="Straight Connector 47"/>
                <p:cNvCxnSpPr/>
                <p:nvPr/>
              </p:nvCxnSpPr>
              <p:spPr>
                <a:xfrm>
                  <a:off x="14905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6" name="Straight Connector 50"/>
                <p:cNvCxnSpPr/>
                <p:nvPr/>
              </p:nvCxnSpPr>
              <p:spPr>
                <a:xfrm>
                  <a:off x="1665193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7" name="Straight Connector 53"/>
                <p:cNvCxnSpPr/>
                <p:nvPr/>
              </p:nvCxnSpPr>
              <p:spPr>
                <a:xfrm>
                  <a:off x="1831880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8" name="Straight Connector 47"/>
                <p:cNvCxnSpPr/>
                <p:nvPr/>
              </p:nvCxnSpPr>
              <p:spPr>
                <a:xfrm>
                  <a:off x="1320705" y="1884886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09" name="Straight Connector 47"/>
                <p:cNvCxnSpPr/>
                <p:nvPr/>
              </p:nvCxnSpPr>
              <p:spPr>
                <a:xfrm>
                  <a:off x="1985868" y="188647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0" name="Straight Connector 47"/>
                <p:cNvCxnSpPr/>
                <p:nvPr/>
              </p:nvCxnSpPr>
              <p:spPr>
                <a:xfrm>
                  <a:off x="2154143" y="1886813"/>
                  <a:ext cx="0" cy="158750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1" name="Straight Connector 710"/>
                <p:cNvCxnSpPr/>
                <p:nvPr/>
              </p:nvCxnSpPr>
              <p:spPr>
                <a:xfrm>
                  <a:off x="1150844" y="1886473"/>
                  <a:ext cx="0" cy="15557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cxnSp>
            <p:nvCxnSpPr>
              <p:cNvPr id="702" name="Straight Connector 78"/>
              <p:cNvCxnSpPr/>
              <p:nvPr/>
            </p:nvCxnSpPr>
            <p:spPr>
              <a:xfrm>
                <a:off x="622235" y="2932893"/>
                <a:ext cx="31646" cy="483990"/>
              </a:xfrm>
              <a:prstGeom prst="line">
                <a:avLst/>
              </a:prstGeom>
              <a:ln w="28575">
                <a:solidFill>
                  <a:schemeClr val="tx1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96" name="Rounded Rectangle 107"/>
            <p:cNvSpPr/>
            <p:nvPr/>
          </p:nvSpPr>
          <p:spPr>
            <a:xfrm>
              <a:off x="826946" y="1493007"/>
              <a:ext cx="149395" cy="2188141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  <p:grpSp>
          <p:nvGrpSpPr>
            <p:cNvPr id="697" name="Group 696"/>
            <p:cNvGrpSpPr/>
            <p:nvPr/>
          </p:nvGrpSpPr>
          <p:grpSpPr>
            <a:xfrm>
              <a:off x="1279426" y="1496516"/>
              <a:ext cx="305183" cy="2188141"/>
              <a:chOff x="7474407" y="2985692"/>
              <a:chExt cx="802341" cy="436240"/>
            </a:xfrm>
          </p:grpSpPr>
          <p:sp>
            <p:nvSpPr>
              <p:cNvPr id="699" name="Rounded Rectangle 107"/>
              <p:cNvSpPr/>
              <p:nvPr/>
            </p:nvSpPr>
            <p:spPr>
              <a:xfrm>
                <a:off x="7474407" y="2985692"/>
                <a:ext cx="392767" cy="436240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  <p:sp>
            <p:nvSpPr>
              <p:cNvPr id="700" name="Rounded Rectangle 699"/>
              <p:cNvSpPr>
                <a:spLocks noChangeArrowheads="1"/>
              </p:cNvSpPr>
              <p:nvPr/>
            </p:nvSpPr>
            <p:spPr bwMode="auto">
              <a:xfrm>
                <a:off x="7867174" y="2985692"/>
                <a:ext cx="409574" cy="436240"/>
              </a:xfrm>
              <a:prstGeom prst="roundRect">
                <a:avLst>
                  <a:gd name="adj" fmla="val 16667"/>
                </a:avLst>
              </a:prstGeom>
              <a:solidFill>
                <a:schemeClr val="accent3">
                  <a:lumMod val="60000"/>
                  <a:lumOff val="40000"/>
                </a:schemeClr>
              </a:solidFill>
              <a:ln w="25400">
                <a:solidFill>
                  <a:schemeClr val="tx1"/>
                </a:solidFill>
                <a:round/>
                <a:headEnd/>
                <a:tailEnd/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txBody>
              <a:bodyPr anchor="ctr"/>
              <a:lstStyle/>
              <a:p>
                <a:pPr algn="ctr" eaLnBrk="1" hangingPunct="1"/>
                <a:endParaRPr lang="en-US" sz="1200" b="1">
                  <a:latin typeface="Calibri" charset="0"/>
                </a:endParaRPr>
              </a:p>
            </p:txBody>
          </p:sp>
        </p:grpSp>
        <p:sp>
          <p:nvSpPr>
            <p:cNvPr id="698" name="Rounded Rectangle 107"/>
            <p:cNvSpPr/>
            <p:nvPr/>
          </p:nvSpPr>
          <p:spPr>
            <a:xfrm>
              <a:off x="979346" y="1505079"/>
              <a:ext cx="149395" cy="2188141"/>
            </a:xfrm>
            <a:prstGeom prst="round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en-US" sz="1200" b="1">
                <a:solidFill>
                  <a:schemeClr val="tx1"/>
                </a:solidFill>
                <a:latin typeface="Calibri" charset="0"/>
                <a:ea typeface="ＭＳ Ｐゴシック" charset="-128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1197672" y="305966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1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74" name="TextBox 373"/>
          <p:cNvSpPr txBox="1"/>
          <p:nvPr/>
        </p:nvSpPr>
        <p:spPr>
          <a:xfrm>
            <a:off x="2594034" y="3028085"/>
            <a:ext cx="301686" cy="30523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2</a:t>
            </a:r>
          </a:p>
        </p:txBody>
      </p:sp>
      <p:sp>
        <p:nvSpPr>
          <p:cNvPr id="375" name="TextBox 374"/>
          <p:cNvSpPr txBox="1"/>
          <p:nvPr/>
        </p:nvSpPr>
        <p:spPr>
          <a:xfrm>
            <a:off x="4012426" y="302542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3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376" name="TextBox 375"/>
          <p:cNvSpPr txBox="1"/>
          <p:nvPr/>
        </p:nvSpPr>
        <p:spPr>
          <a:xfrm>
            <a:off x="5405952" y="301780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4</a:t>
            </a:r>
          </a:p>
        </p:txBody>
      </p:sp>
      <p:sp>
        <p:nvSpPr>
          <p:cNvPr id="377" name="TextBox 376"/>
          <p:cNvSpPr txBox="1"/>
          <p:nvPr/>
        </p:nvSpPr>
        <p:spPr>
          <a:xfrm>
            <a:off x="6790594" y="298766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5</a:t>
            </a:r>
            <a:endParaRPr lang="en-US" b="1" dirty="0">
              <a:solidFill>
                <a:srgbClr val="00206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07932" y="4693328"/>
            <a:ext cx="2707884" cy="1638330"/>
            <a:chOff x="147696" y="4673232"/>
            <a:chExt cx="2707884" cy="1976032"/>
          </a:xfrm>
        </p:grpSpPr>
        <p:sp>
          <p:nvSpPr>
            <p:cNvPr id="379" name="TextBox 378"/>
            <p:cNvSpPr txBox="1"/>
            <p:nvPr/>
          </p:nvSpPr>
          <p:spPr>
            <a:xfrm>
              <a:off x="147696" y="4755288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2060"/>
                  </a:solidFill>
                </a:rPr>
                <a:t>1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447075" y="6192800"/>
              <a:ext cx="2408505" cy="369267"/>
              <a:chOff x="447075" y="6192800"/>
              <a:chExt cx="2408505" cy="369267"/>
            </a:xfrm>
          </p:grpSpPr>
          <p:grpSp>
            <p:nvGrpSpPr>
              <p:cNvPr id="3" name="Group 2"/>
              <p:cNvGrpSpPr/>
              <p:nvPr/>
            </p:nvGrpSpPr>
            <p:grpSpPr>
              <a:xfrm>
                <a:off x="447075" y="6192800"/>
                <a:ext cx="2408505" cy="369267"/>
                <a:chOff x="507736" y="6207168"/>
                <a:chExt cx="2408505" cy="502384"/>
              </a:xfrm>
            </p:grpSpPr>
            <p:grpSp>
              <p:nvGrpSpPr>
                <p:cNvPr id="731" name="Group 730"/>
                <p:cNvGrpSpPr/>
                <p:nvPr/>
              </p:nvGrpSpPr>
              <p:grpSpPr>
                <a:xfrm>
                  <a:off x="507736" y="6207168"/>
                  <a:ext cx="575041" cy="502384"/>
                  <a:chOff x="622235" y="2932893"/>
                  <a:chExt cx="1511812" cy="487365"/>
                </a:xfrm>
              </p:grpSpPr>
              <p:grpSp>
                <p:nvGrpSpPr>
                  <p:cNvPr id="737" name="Group 736"/>
                  <p:cNvGrpSpPr/>
                  <p:nvPr/>
                </p:nvGrpSpPr>
                <p:grpSpPr>
                  <a:xfrm>
                    <a:off x="810072" y="3180915"/>
                    <a:ext cx="1323975" cy="239343"/>
                    <a:chOff x="830168" y="1884886"/>
                    <a:chExt cx="1323975" cy="160677"/>
                  </a:xfrm>
                </p:grpSpPr>
                <p:cxnSp>
                  <p:nvCxnSpPr>
                    <p:cNvPr id="739" name="Straight Connector 738"/>
                    <p:cNvCxnSpPr/>
                    <p:nvPr/>
                  </p:nvCxnSpPr>
                  <p:spPr>
                    <a:xfrm>
                      <a:off x="830168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40" name="Straight Connector 739"/>
                    <p:cNvCxnSpPr/>
                    <p:nvPr/>
                  </p:nvCxnSpPr>
                  <p:spPr>
                    <a:xfrm>
                      <a:off x="99685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41" name="Straight Connector 47"/>
                    <p:cNvCxnSpPr/>
                    <p:nvPr/>
                  </p:nvCxnSpPr>
                  <p:spPr>
                    <a:xfrm>
                      <a:off x="14905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42" name="Straight Connector 50"/>
                    <p:cNvCxnSpPr/>
                    <p:nvPr/>
                  </p:nvCxnSpPr>
                  <p:spPr>
                    <a:xfrm>
                      <a:off x="1665193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43" name="Straight Connector 53"/>
                    <p:cNvCxnSpPr/>
                    <p:nvPr/>
                  </p:nvCxnSpPr>
                  <p:spPr>
                    <a:xfrm>
                      <a:off x="1831880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44" name="Straight Connector 47"/>
                    <p:cNvCxnSpPr/>
                    <p:nvPr/>
                  </p:nvCxnSpPr>
                  <p:spPr>
                    <a:xfrm>
                      <a:off x="132070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45" name="Straight Connector 47"/>
                    <p:cNvCxnSpPr/>
                    <p:nvPr/>
                  </p:nvCxnSpPr>
                  <p:spPr>
                    <a:xfrm>
                      <a:off x="19858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46" name="Straight Connector 47"/>
                    <p:cNvCxnSpPr/>
                    <p:nvPr/>
                  </p:nvCxnSpPr>
                  <p:spPr>
                    <a:xfrm>
                      <a:off x="2154143" y="188681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747" name="Straight Connector 746"/>
                    <p:cNvCxnSpPr/>
                    <p:nvPr/>
                  </p:nvCxnSpPr>
                  <p:spPr>
                    <a:xfrm>
                      <a:off x="1150844" y="1886473"/>
                      <a:ext cx="0" cy="155575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738" name="Straight Connector 78"/>
                  <p:cNvCxnSpPr/>
                  <p:nvPr/>
                </p:nvCxnSpPr>
                <p:spPr>
                  <a:xfrm>
                    <a:off x="622235" y="2932893"/>
                    <a:ext cx="31646" cy="483990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32" name="Rounded Rectangle 107"/>
                <p:cNvSpPr/>
                <p:nvPr/>
              </p:nvSpPr>
              <p:spPr>
                <a:xfrm>
                  <a:off x="1157480" y="6253630"/>
                  <a:ext cx="345736" cy="449684"/>
                </a:xfrm>
                <a:prstGeom prst="round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734" name="Rounded Rectangle 107"/>
                <p:cNvSpPr/>
                <p:nvPr/>
              </p:nvSpPr>
              <p:spPr>
                <a:xfrm>
                  <a:off x="1526269" y="6237312"/>
                  <a:ext cx="772505" cy="449684"/>
                </a:xfrm>
                <a:prstGeom prst="roundRect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1168" name="Rounded Rectangle 1167"/>
                <p:cNvSpPr>
                  <a:spLocks noChangeArrowheads="1"/>
                </p:cNvSpPr>
                <p:nvPr/>
              </p:nvSpPr>
              <p:spPr bwMode="auto">
                <a:xfrm>
                  <a:off x="2760453" y="6245345"/>
                  <a:ext cx="155788" cy="449684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txBody>
                <a:bodyPr anchor="ctr"/>
                <a:lstStyle/>
                <a:p>
                  <a:pPr algn="ctr" eaLnBrk="1" hangingPunct="1"/>
                  <a:endParaRPr lang="en-US" sz="1200" b="1">
                    <a:latin typeface="Calibri" charset="0"/>
                  </a:endParaRPr>
                </a:p>
              </p:txBody>
            </p:sp>
          </p:grpSp>
          <p:sp>
            <p:nvSpPr>
              <p:cNvPr id="399" name="Rounded Rectangle 107"/>
              <p:cNvSpPr/>
              <p:nvPr/>
            </p:nvSpPr>
            <p:spPr>
              <a:xfrm>
                <a:off x="2354056" y="6214909"/>
                <a:ext cx="345736" cy="330531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</p:grpSp>
        <p:grpSp>
          <p:nvGrpSpPr>
            <p:cNvPr id="416" name="Group 415"/>
            <p:cNvGrpSpPr/>
            <p:nvPr/>
          </p:nvGrpSpPr>
          <p:grpSpPr>
            <a:xfrm>
              <a:off x="445351" y="5815312"/>
              <a:ext cx="2408505" cy="369267"/>
              <a:chOff x="447075" y="6192800"/>
              <a:chExt cx="2408505" cy="369267"/>
            </a:xfrm>
          </p:grpSpPr>
          <p:grpSp>
            <p:nvGrpSpPr>
              <p:cNvPr id="417" name="Group 416"/>
              <p:cNvGrpSpPr/>
              <p:nvPr/>
            </p:nvGrpSpPr>
            <p:grpSpPr>
              <a:xfrm>
                <a:off x="447075" y="6192800"/>
                <a:ext cx="2408505" cy="369267"/>
                <a:chOff x="507736" y="6207168"/>
                <a:chExt cx="2408505" cy="502384"/>
              </a:xfrm>
            </p:grpSpPr>
            <p:grpSp>
              <p:nvGrpSpPr>
                <p:cNvPr id="419" name="Group 418"/>
                <p:cNvGrpSpPr/>
                <p:nvPr/>
              </p:nvGrpSpPr>
              <p:grpSpPr>
                <a:xfrm>
                  <a:off x="507736" y="6207168"/>
                  <a:ext cx="575041" cy="502384"/>
                  <a:chOff x="622235" y="2932893"/>
                  <a:chExt cx="1511812" cy="487365"/>
                </a:xfrm>
              </p:grpSpPr>
              <p:grpSp>
                <p:nvGrpSpPr>
                  <p:cNvPr id="423" name="Group 422"/>
                  <p:cNvGrpSpPr/>
                  <p:nvPr/>
                </p:nvGrpSpPr>
                <p:grpSpPr>
                  <a:xfrm>
                    <a:off x="810072" y="3180915"/>
                    <a:ext cx="1323975" cy="239343"/>
                    <a:chOff x="830168" y="1884886"/>
                    <a:chExt cx="1323975" cy="160677"/>
                  </a:xfrm>
                </p:grpSpPr>
                <p:cxnSp>
                  <p:nvCxnSpPr>
                    <p:cNvPr id="425" name="Straight Connector 424"/>
                    <p:cNvCxnSpPr/>
                    <p:nvPr/>
                  </p:nvCxnSpPr>
                  <p:spPr>
                    <a:xfrm>
                      <a:off x="830168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6" name="Straight Connector 425"/>
                    <p:cNvCxnSpPr/>
                    <p:nvPr/>
                  </p:nvCxnSpPr>
                  <p:spPr>
                    <a:xfrm>
                      <a:off x="99685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7" name="Straight Connector 47"/>
                    <p:cNvCxnSpPr/>
                    <p:nvPr/>
                  </p:nvCxnSpPr>
                  <p:spPr>
                    <a:xfrm>
                      <a:off x="14905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8" name="Straight Connector 50"/>
                    <p:cNvCxnSpPr/>
                    <p:nvPr/>
                  </p:nvCxnSpPr>
                  <p:spPr>
                    <a:xfrm>
                      <a:off x="1665193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29" name="Straight Connector 53"/>
                    <p:cNvCxnSpPr/>
                    <p:nvPr/>
                  </p:nvCxnSpPr>
                  <p:spPr>
                    <a:xfrm>
                      <a:off x="1831880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0" name="Straight Connector 47"/>
                    <p:cNvCxnSpPr/>
                    <p:nvPr/>
                  </p:nvCxnSpPr>
                  <p:spPr>
                    <a:xfrm>
                      <a:off x="132070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1" name="Straight Connector 47"/>
                    <p:cNvCxnSpPr/>
                    <p:nvPr/>
                  </p:nvCxnSpPr>
                  <p:spPr>
                    <a:xfrm>
                      <a:off x="19858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2" name="Straight Connector 47"/>
                    <p:cNvCxnSpPr/>
                    <p:nvPr/>
                  </p:nvCxnSpPr>
                  <p:spPr>
                    <a:xfrm>
                      <a:off x="2154143" y="188681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33" name="Straight Connector 432"/>
                    <p:cNvCxnSpPr/>
                    <p:nvPr/>
                  </p:nvCxnSpPr>
                  <p:spPr>
                    <a:xfrm>
                      <a:off x="1150844" y="1886473"/>
                      <a:ext cx="0" cy="155575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424" name="Straight Connector 78"/>
                  <p:cNvCxnSpPr/>
                  <p:nvPr/>
                </p:nvCxnSpPr>
                <p:spPr>
                  <a:xfrm>
                    <a:off x="622235" y="2932893"/>
                    <a:ext cx="31646" cy="483990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20" name="Rounded Rectangle 107"/>
                <p:cNvSpPr/>
                <p:nvPr/>
              </p:nvSpPr>
              <p:spPr>
                <a:xfrm>
                  <a:off x="1157480" y="6253630"/>
                  <a:ext cx="345736" cy="449684"/>
                </a:xfrm>
                <a:prstGeom prst="round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421" name="Rounded Rectangle 107"/>
                <p:cNvSpPr/>
                <p:nvPr/>
              </p:nvSpPr>
              <p:spPr>
                <a:xfrm>
                  <a:off x="1526269" y="6237312"/>
                  <a:ext cx="772505" cy="449684"/>
                </a:xfrm>
                <a:prstGeom prst="roundRect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422" name="Rounded Rectangle 421"/>
                <p:cNvSpPr>
                  <a:spLocks noChangeArrowheads="1"/>
                </p:cNvSpPr>
                <p:nvPr/>
              </p:nvSpPr>
              <p:spPr bwMode="auto">
                <a:xfrm>
                  <a:off x="2760453" y="6245345"/>
                  <a:ext cx="155788" cy="449684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txBody>
                <a:bodyPr anchor="ctr"/>
                <a:lstStyle/>
                <a:p>
                  <a:pPr algn="ctr" eaLnBrk="1" hangingPunct="1"/>
                  <a:endParaRPr lang="en-US" sz="1200" b="1">
                    <a:latin typeface="Calibri" charset="0"/>
                  </a:endParaRPr>
                </a:p>
              </p:txBody>
            </p:sp>
          </p:grpSp>
          <p:sp>
            <p:nvSpPr>
              <p:cNvPr id="418" name="Rounded Rectangle 107"/>
              <p:cNvSpPr/>
              <p:nvPr/>
            </p:nvSpPr>
            <p:spPr>
              <a:xfrm>
                <a:off x="2354056" y="6214909"/>
                <a:ext cx="345736" cy="330531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</p:grpSp>
        <p:grpSp>
          <p:nvGrpSpPr>
            <p:cNvPr id="434" name="Group 433"/>
            <p:cNvGrpSpPr/>
            <p:nvPr/>
          </p:nvGrpSpPr>
          <p:grpSpPr>
            <a:xfrm>
              <a:off x="445351" y="5435176"/>
              <a:ext cx="2408505" cy="369267"/>
              <a:chOff x="447075" y="6192800"/>
              <a:chExt cx="2408505" cy="369267"/>
            </a:xfrm>
          </p:grpSpPr>
          <p:grpSp>
            <p:nvGrpSpPr>
              <p:cNvPr id="435" name="Group 434"/>
              <p:cNvGrpSpPr/>
              <p:nvPr/>
            </p:nvGrpSpPr>
            <p:grpSpPr>
              <a:xfrm>
                <a:off x="447075" y="6192800"/>
                <a:ext cx="2408505" cy="369267"/>
                <a:chOff x="507736" y="6207168"/>
                <a:chExt cx="2408505" cy="502384"/>
              </a:xfrm>
            </p:grpSpPr>
            <p:grpSp>
              <p:nvGrpSpPr>
                <p:cNvPr id="437" name="Group 436"/>
                <p:cNvGrpSpPr/>
                <p:nvPr/>
              </p:nvGrpSpPr>
              <p:grpSpPr>
                <a:xfrm>
                  <a:off x="507736" y="6207168"/>
                  <a:ext cx="575041" cy="502384"/>
                  <a:chOff x="622235" y="2932893"/>
                  <a:chExt cx="1511812" cy="487365"/>
                </a:xfrm>
              </p:grpSpPr>
              <p:grpSp>
                <p:nvGrpSpPr>
                  <p:cNvPr id="441" name="Group 440"/>
                  <p:cNvGrpSpPr/>
                  <p:nvPr/>
                </p:nvGrpSpPr>
                <p:grpSpPr>
                  <a:xfrm>
                    <a:off x="810072" y="3180915"/>
                    <a:ext cx="1323975" cy="239343"/>
                    <a:chOff x="830168" y="1884886"/>
                    <a:chExt cx="1323975" cy="160677"/>
                  </a:xfrm>
                </p:grpSpPr>
                <p:cxnSp>
                  <p:nvCxnSpPr>
                    <p:cNvPr id="443" name="Straight Connector 442"/>
                    <p:cNvCxnSpPr/>
                    <p:nvPr/>
                  </p:nvCxnSpPr>
                  <p:spPr>
                    <a:xfrm>
                      <a:off x="830168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44" name="Straight Connector 443"/>
                    <p:cNvCxnSpPr/>
                    <p:nvPr/>
                  </p:nvCxnSpPr>
                  <p:spPr>
                    <a:xfrm>
                      <a:off x="99685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45" name="Straight Connector 47"/>
                    <p:cNvCxnSpPr/>
                    <p:nvPr/>
                  </p:nvCxnSpPr>
                  <p:spPr>
                    <a:xfrm>
                      <a:off x="14905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46" name="Straight Connector 50"/>
                    <p:cNvCxnSpPr/>
                    <p:nvPr/>
                  </p:nvCxnSpPr>
                  <p:spPr>
                    <a:xfrm>
                      <a:off x="1665193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47" name="Straight Connector 53"/>
                    <p:cNvCxnSpPr/>
                    <p:nvPr/>
                  </p:nvCxnSpPr>
                  <p:spPr>
                    <a:xfrm>
                      <a:off x="1831880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48" name="Straight Connector 47"/>
                    <p:cNvCxnSpPr/>
                    <p:nvPr/>
                  </p:nvCxnSpPr>
                  <p:spPr>
                    <a:xfrm>
                      <a:off x="132070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49" name="Straight Connector 47"/>
                    <p:cNvCxnSpPr/>
                    <p:nvPr/>
                  </p:nvCxnSpPr>
                  <p:spPr>
                    <a:xfrm>
                      <a:off x="19858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50" name="Straight Connector 47"/>
                    <p:cNvCxnSpPr/>
                    <p:nvPr/>
                  </p:nvCxnSpPr>
                  <p:spPr>
                    <a:xfrm>
                      <a:off x="2154143" y="188681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51" name="Straight Connector 450"/>
                    <p:cNvCxnSpPr/>
                    <p:nvPr/>
                  </p:nvCxnSpPr>
                  <p:spPr>
                    <a:xfrm>
                      <a:off x="1150844" y="1886473"/>
                      <a:ext cx="0" cy="155575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442" name="Straight Connector 78"/>
                  <p:cNvCxnSpPr/>
                  <p:nvPr/>
                </p:nvCxnSpPr>
                <p:spPr>
                  <a:xfrm>
                    <a:off x="622235" y="2932893"/>
                    <a:ext cx="31646" cy="483990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38" name="Rounded Rectangle 107"/>
                <p:cNvSpPr/>
                <p:nvPr/>
              </p:nvSpPr>
              <p:spPr>
                <a:xfrm>
                  <a:off x="1157480" y="6253630"/>
                  <a:ext cx="345736" cy="449684"/>
                </a:xfrm>
                <a:prstGeom prst="round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439" name="Rounded Rectangle 107"/>
                <p:cNvSpPr/>
                <p:nvPr/>
              </p:nvSpPr>
              <p:spPr>
                <a:xfrm>
                  <a:off x="1526269" y="6237312"/>
                  <a:ext cx="772505" cy="449684"/>
                </a:xfrm>
                <a:prstGeom prst="roundRect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440" name="Rounded Rectangle 439"/>
                <p:cNvSpPr>
                  <a:spLocks noChangeArrowheads="1"/>
                </p:cNvSpPr>
                <p:nvPr/>
              </p:nvSpPr>
              <p:spPr bwMode="auto">
                <a:xfrm>
                  <a:off x="2760453" y="6245345"/>
                  <a:ext cx="155788" cy="449684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txBody>
                <a:bodyPr anchor="ctr"/>
                <a:lstStyle/>
                <a:p>
                  <a:pPr algn="ctr" eaLnBrk="1" hangingPunct="1"/>
                  <a:endParaRPr lang="en-US" sz="1200" b="1">
                    <a:latin typeface="Calibri" charset="0"/>
                  </a:endParaRPr>
                </a:p>
              </p:txBody>
            </p:sp>
          </p:grpSp>
          <p:sp>
            <p:nvSpPr>
              <p:cNvPr id="436" name="Rounded Rectangle 107"/>
              <p:cNvSpPr/>
              <p:nvPr/>
            </p:nvSpPr>
            <p:spPr>
              <a:xfrm>
                <a:off x="2354056" y="6214909"/>
                <a:ext cx="345736" cy="330531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</p:grpSp>
        <p:grpSp>
          <p:nvGrpSpPr>
            <p:cNvPr id="452" name="Group 451"/>
            <p:cNvGrpSpPr/>
            <p:nvPr/>
          </p:nvGrpSpPr>
          <p:grpSpPr>
            <a:xfrm>
              <a:off x="445776" y="5053368"/>
              <a:ext cx="2408505" cy="369267"/>
              <a:chOff x="447075" y="6192800"/>
              <a:chExt cx="2408505" cy="369267"/>
            </a:xfrm>
          </p:grpSpPr>
          <p:grpSp>
            <p:nvGrpSpPr>
              <p:cNvPr id="453" name="Group 452"/>
              <p:cNvGrpSpPr/>
              <p:nvPr/>
            </p:nvGrpSpPr>
            <p:grpSpPr>
              <a:xfrm>
                <a:off x="447075" y="6192800"/>
                <a:ext cx="2408505" cy="369267"/>
                <a:chOff x="507736" y="6207168"/>
                <a:chExt cx="2408505" cy="502384"/>
              </a:xfrm>
            </p:grpSpPr>
            <p:grpSp>
              <p:nvGrpSpPr>
                <p:cNvPr id="455" name="Group 454"/>
                <p:cNvGrpSpPr/>
                <p:nvPr/>
              </p:nvGrpSpPr>
              <p:grpSpPr>
                <a:xfrm>
                  <a:off x="507736" y="6207168"/>
                  <a:ext cx="575041" cy="502384"/>
                  <a:chOff x="622235" y="2932893"/>
                  <a:chExt cx="1511812" cy="487365"/>
                </a:xfrm>
              </p:grpSpPr>
              <p:grpSp>
                <p:nvGrpSpPr>
                  <p:cNvPr id="459" name="Group 458"/>
                  <p:cNvGrpSpPr/>
                  <p:nvPr/>
                </p:nvGrpSpPr>
                <p:grpSpPr>
                  <a:xfrm>
                    <a:off x="810072" y="3180915"/>
                    <a:ext cx="1323975" cy="239343"/>
                    <a:chOff x="830168" y="1884886"/>
                    <a:chExt cx="1323975" cy="160677"/>
                  </a:xfrm>
                </p:grpSpPr>
                <p:cxnSp>
                  <p:nvCxnSpPr>
                    <p:cNvPr id="461" name="Straight Connector 460"/>
                    <p:cNvCxnSpPr/>
                    <p:nvPr/>
                  </p:nvCxnSpPr>
                  <p:spPr>
                    <a:xfrm>
                      <a:off x="830168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2" name="Straight Connector 461"/>
                    <p:cNvCxnSpPr/>
                    <p:nvPr/>
                  </p:nvCxnSpPr>
                  <p:spPr>
                    <a:xfrm>
                      <a:off x="99685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3" name="Straight Connector 47"/>
                    <p:cNvCxnSpPr/>
                    <p:nvPr/>
                  </p:nvCxnSpPr>
                  <p:spPr>
                    <a:xfrm>
                      <a:off x="14905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4" name="Straight Connector 50"/>
                    <p:cNvCxnSpPr/>
                    <p:nvPr/>
                  </p:nvCxnSpPr>
                  <p:spPr>
                    <a:xfrm>
                      <a:off x="1665193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5" name="Straight Connector 53"/>
                    <p:cNvCxnSpPr/>
                    <p:nvPr/>
                  </p:nvCxnSpPr>
                  <p:spPr>
                    <a:xfrm>
                      <a:off x="1831880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6" name="Straight Connector 47"/>
                    <p:cNvCxnSpPr/>
                    <p:nvPr/>
                  </p:nvCxnSpPr>
                  <p:spPr>
                    <a:xfrm>
                      <a:off x="132070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7" name="Straight Connector 47"/>
                    <p:cNvCxnSpPr/>
                    <p:nvPr/>
                  </p:nvCxnSpPr>
                  <p:spPr>
                    <a:xfrm>
                      <a:off x="19858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8" name="Straight Connector 47"/>
                    <p:cNvCxnSpPr/>
                    <p:nvPr/>
                  </p:nvCxnSpPr>
                  <p:spPr>
                    <a:xfrm>
                      <a:off x="2154143" y="188681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69" name="Straight Connector 468"/>
                    <p:cNvCxnSpPr/>
                    <p:nvPr/>
                  </p:nvCxnSpPr>
                  <p:spPr>
                    <a:xfrm>
                      <a:off x="1150844" y="1886473"/>
                      <a:ext cx="0" cy="155575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460" name="Straight Connector 78"/>
                  <p:cNvCxnSpPr/>
                  <p:nvPr/>
                </p:nvCxnSpPr>
                <p:spPr>
                  <a:xfrm>
                    <a:off x="622235" y="2932893"/>
                    <a:ext cx="31646" cy="483990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56" name="Rounded Rectangle 107"/>
                <p:cNvSpPr/>
                <p:nvPr/>
              </p:nvSpPr>
              <p:spPr>
                <a:xfrm>
                  <a:off x="1157480" y="6253630"/>
                  <a:ext cx="345736" cy="449684"/>
                </a:xfrm>
                <a:prstGeom prst="round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457" name="Rounded Rectangle 107"/>
                <p:cNvSpPr/>
                <p:nvPr/>
              </p:nvSpPr>
              <p:spPr>
                <a:xfrm>
                  <a:off x="1526269" y="6237312"/>
                  <a:ext cx="772505" cy="449684"/>
                </a:xfrm>
                <a:prstGeom prst="roundRect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458" name="Rounded Rectangle 457"/>
                <p:cNvSpPr>
                  <a:spLocks noChangeArrowheads="1"/>
                </p:cNvSpPr>
                <p:nvPr/>
              </p:nvSpPr>
              <p:spPr bwMode="auto">
                <a:xfrm>
                  <a:off x="2760453" y="6245345"/>
                  <a:ext cx="155788" cy="449684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txBody>
                <a:bodyPr anchor="ctr"/>
                <a:lstStyle/>
                <a:p>
                  <a:pPr algn="ctr" eaLnBrk="1" hangingPunct="1"/>
                  <a:endParaRPr lang="en-US" sz="1200" b="1">
                    <a:latin typeface="Calibri" charset="0"/>
                  </a:endParaRPr>
                </a:p>
              </p:txBody>
            </p:sp>
          </p:grpSp>
          <p:sp>
            <p:nvSpPr>
              <p:cNvPr id="454" name="Rounded Rectangle 107"/>
              <p:cNvSpPr/>
              <p:nvPr/>
            </p:nvSpPr>
            <p:spPr>
              <a:xfrm>
                <a:off x="2354056" y="6214909"/>
                <a:ext cx="345736" cy="330531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</p:grpSp>
        <p:grpSp>
          <p:nvGrpSpPr>
            <p:cNvPr id="470" name="Group 469"/>
            <p:cNvGrpSpPr/>
            <p:nvPr/>
          </p:nvGrpSpPr>
          <p:grpSpPr>
            <a:xfrm>
              <a:off x="435303" y="4673232"/>
              <a:ext cx="2408505" cy="369267"/>
              <a:chOff x="447075" y="6192800"/>
              <a:chExt cx="2408505" cy="369267"/>
            </a:xfrm>
          </p:grpSpPr>
          <p:grpSp>
            <p:nvGrpSpPr>
              <p:cNvPr id="471" name="Group 470"/>
              <p:cNvGrpSpPr/>
              <p:nvPr/>
            </p:nvGrpSpPr>
            <p:grpSpPr>
              <a:xfrm>
                <a:off x="447075" y="6192800"/>
                <a:ext cx="2408505" cy="369267"/>
                <a:chOff x="507736" y="6207168"/>
                <a:chExt cx="2408505" cy="502384"/>
              </a:xfrm>
            </p:grpSpPr>
            <p:grpSp>
              <p:nvGrpSpPr>
                <p:cNvPr id="473" name="Group 472"/>
                <p:cNvGrpSpPr/>
                <p:nvPr/>
              </p:nvGrpSpPr>
              <p:grpSpPr>
                <a:xfrm>
                  <a:off x="507736" y="6207168"/>
                  <a:ext cx="575041" cy="502384"/>
                  <a:chOff x="622235" y="2932893"/>
                  <a:chExt cx="1511812" cy="487365"/>
                </a:xfrm>
              </p:grpSpPr>
              <p:grpSp>
                <p:nvGrpSpPr>
                  <p:cNvPr id="477" name="Group 476"/>
                  <p:cNvGrpSpPr/>
                  <p:nvPr/>
                </p:nvGrpSpPr>
                <p:grpSpPr>
                  <a:xfrm>
                    <a:off x="810072" y="3180915"/>
                    <a:ext cx="1323975" cy="239343"/>
                    <a:chOff x="830168" y="1884886"/>
                    <a:chExt cx="1323975" cy="160677"/>
                  </a:xfrm>
                </p:grpSpPr>
                <p:cxnSp>
                  <p:nvCxnSpPr>
                    <p:cNvPr id="479" name="Straight Connector 478"/>
                    <p:cNvCxnSpPr/>
                    <p:nvPr/>
                  </p:nvCxnSpPr>
                  <p:spPr>
                    <a:xfrm>
                      <a:off x="830168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80" name="Straight Connector 479"/>
                    <p:cNvCxnSpPr/>
                    <p:nvPr/>
                  </p:nvCxnSpPr>
                  <p:spPr>
                    <a:xfrm>
                      <a:off x="99685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81" name="Straight Connector 47"/>
                    <p:cNvCxnSpPr/>
                    <p:nvPr/>
                  </p:nvCxnSpPr>
                  <p:spPr>
                    <a:xfrm>
                      <a:off x="14905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82" name="Straight Connector 50"/>
                    <p:cNvCxnSpPr/>
                    <p:nvPr/>
                  </p:nvCxnSpPr>
                  <p:spPr>
                    <a:xfrm>
                      <a:off x="1665193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83" name="Straight Connector 53"/>
                    <p:cNvCxnSpPr/>
                    <p:nvPr/>
                  </p:nvCxnSpPr>
                  <p:spPr>
                    <a:xfrm>
                      <a:off x="1831880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84" name="Straight Connector 47"/>
                    <p:cNvCxnSpPr/>
                    <p:nvPr/>
                  </p:nvCxnSpPr>
                  <p:spPr>
                    <a:xfrm>
                      <a:off x="1320705" y="1884886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85" name="Straight Connector 47"/>
                    <p:cNvCxnSpPr/>
                    <p:nvPr/>
                  </p:nvCxnSpPr>
                  <p:spPr>
                    <a:xfrm>
                      <a:off x="1985868" y="188647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86" name="Straight Connector 47"/>
                    <p:cNvCxnSpPr/>
                    <p:nvPr/>
                  </p:nvCxnSpPr>
                  <p:spPr>
                    <a:xfrm>
                      <a:off x="2154143" y="1886813"/>
                      <a:ext cx="0" cy="158750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487" name="Straight Connector 486"/>
                    <p:cNvCxnSpPr/>
                    <p:nvPr/>
                  </p:nvCxnSpPr>
                  <p:spPr>
                    <a:xfrm>
                      <a:off x="1150844" y="1886473"/>
                      <a:ext cx="0" cy="155575"/>
                    </a:xfrm>
                    <a:prstGeom prst="line">
                      <a:avLst/>
                    </a:prstGeom>
                    <a:ln w="28575">
                      <a:solidFill>
                        <a:schemeClr val="tx1"/>
                      </a:solidFill>
                      <a:prstDash val="sysDash"/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  <p:cxnSp>
                <p:nvCxnSpPr>
                  <p:cNvPr id="478" name="Straight Connector 78"/>
                  <p:cNvCxnSpPr/>
                  <p:nvPr/>
                </p:nvCxnSpPr>
                <p:spPr>
                  <a:xfrm>
                    <a:off x="622235" y="2932893"/>
                    <a:ext cx="31646" cy="483990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  <a:prstDash val="sys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74" name="Rounded Rectangle 107"/>
                <p:cNvSpPr/>
                <p:nvPr/>
              </p:nvSpPr>
              <p:spPr>
                <a:xfrm>
                  <a:off x="1157480" y="6253630"/>
                  <a:ext cx="345736" cy="449684"/>
                </a:xfrm>
                <a:prstGeom prst="roundRect">
                  <a:avLst/>
                </a:prstGeom>
                <a:solidFill>
                  <a:schemeClr val="bg1">
                    <a:lumMod val="85000"/>
                  </a:schemeClr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475" name="Rounded Rectangle 107"/>
                <p:cNvSpPr/>
                <p:nvPr/>
              </p:nvSpPr>
              <p:spPr>
                <a:xfrm>
                  <a:off x="1526269" y="6237312"/>
                  <a:ext cx="772505" cy="449684"/>
                </a:xfrm>
                <a:prstGeom prst="roundRect">
                  <a:avLst/>
                </a:prstGeom>
                <a:solidFill>
                  <a:srgbClr val="FF0000"/>
                </a:solidFill>
                <a:ln>
                  <a:solidFill>
                    <a:schemeClr val="tx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 lang="en-US" sz="1200" b="1">
                    <a:solidFill>
                      <a:schemeClr val="tx1"/>
                    </a:solidFill>
                    <a:latin typeface="Calibri" charset="0"/>
                    <a:ea typeface="ＭＳ Ｐゴシック" charset="-128"/>
                  </a:endParaRPr>
                </a:p>
              </p:txBody>
            </p:sp>
            <p:sp>
              <p:nvSpPr>
                <p:cNvPr id="476" name="Rounded Rectangle 475"/>
                <p:cNvSpPr>
                  <a:spLocks noChangeArrowheads="1"/>
                </p:cNvSpPr>
                <p:nvPr/>
              </p:nvSpPr>
              <p:spPr bwMode="auto">
                <a:xfrm>
                  <a:off x="2760453" y="6245345"/>
                  <a:ext cx="155788" cy="449684"/>
                </a:xfrm>
                <a:prstGeom prst="roundRect">
                  <a:avLst>
                    <a:gd name="adj" fmla="val 16667"/>
                  </a:avLst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 w="25400">
                  <a:solidFill>
                    <a:schemeClr val="tx1"/>
                  </a:solidFill>
                  <a:round/>
                  <a:headEnd/>
                  <a:tailEnd/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txBody>
                <a:bodyPr anchor="ctr"/>
                <a:lstStyle/>
                <a:p>
                  <a:pPr algn="ctr" eaLnBrk="1" hangingPunct="1"/>
                  <a:endParaRPr lang="en-US" sz="1200" b="1">
                    <a:latin typeface="Calibri" charset="0"/>
                  </a:endParaRPr>
                </a:p>
              </p:txBody>
            </p:sp>
          </p:grpSp>
          <p:sp>
            <p:nvSpPr>
              <p:cNvPr id="472" name="Rounded Rectangle 107"/>
              <p:cNvSpPr/>
              <p:nvPr/>
            </p:nvSpPr>
            <p:spPr>
              <a:xfrm>
                <a:off x="2354056" y="6214909"/>
                <a:ext cx="345736" cy="330531"/>
              </a:xfrm>
              <a:prstGeom prst="roundRect">
                <a:avLst/>
              </a:prstGeom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lang="en-US" sz="1200" b="1">
                  <a:solidFill>
                    <a:schemeClr val="tx1"/>
                  </a:solidFill>
                  <a:latin typeface="Calibri" charset="0"/>
                  <a:ea typeface="ＭＳ Ｐゴシック" charset="-128"/>
                </a:endParaRPr>
              </a:p>
            </p:txBody>
          </p:sp>
        </p:grpSp>
        <p:sp>
          <p:nvSpPr>
            <p:cNvPr id="488" name="TextBox 487"/>
            <p:cNvSpPr txBox="1"/>
            <p:nvPr/>
          </p:nvSpPr>
          <p:spPr>
            <a:xfrm>
              <a:off x="179512" y="514790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2060"/>
                  </a:solidFill>
                </a:rPr>
                <a:t>2</a:t>
              </a:r>
            </a:p>
          </p:txBody>
        </p:sp>
        <p:sp>
          <p:nvSpPr>
            <p:cNvPr id="489" name="TextBox 488"/>
            <p:cNvSpPr txBox="1"/>
            <p:nvPr/>
          </p:nvSpPr>
          <p:spPr>
            <a:xfrm>
              <a:off x="179512" y="554813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2060"/>
                  </a:solidFill>
                </a:rPr>
                <a:t>3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  <p:sp>
          <p:nvSpPr>
            <p:cNvPr id="490" name="TextBox 489"/>
            <p:cNvSpPr txBox="1"/>
            <p:nvPr/>
          </p:nvSpPr>
          <p:spPr>
            <a:xfrm>
              <a:off x="179512" y="586798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002060"/>
                  </a:solidFill>
                </a:rPr>
                <a:t>4</a:t>
              </a:r>
            </a:p>
          </p:txBody>
        </p:sp>
        <p:sp>
          <p:nvSpPr>
            <p:cNvPr id="491" name="TextBox 490"/>
            <p:cNvSpPr txBox="1"/>
            <p:nvPr/>
          </p:nvSpPr>
          <p:spPr>
            <a:xfrm>
              <a:off x="179512" y="6279932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2060"/>
                  </a:solidFill>
                </a:rPr>
                <a:t>5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601521" y="1887444"/>
            <a:ext cx="6238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20</a:t>
            </a:r>
          </a:p>
          <a:p>
            <a:pPr algn="ctr"/>
            <a:r>
              <a:rPr lang="en-US" b="1" dirty="0" smtClean="0"/>
              <a:t>MHz</a:t>
            </a:r>
            <a:endParaRPr lang="en-US" b="1" dirty="0"/>
          </a:p>
        </p:txBody>
      </p:sp>
      <p:cxnSp>
        <p:nvCxnSpPr>
          <p:cNvPr id="11" name="Straight Arrow Connector 10"/>
          <p:cNvCxnSpPr/>
          <p:nvPr/>
        </p:nvCxnSpPr>
        <p:spPr>
          <a:xfrm flipV="1">
            <a:off x="7845454" y="1487325"/>
            <a:ext cx="0" cy="450359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2" name="Straight Arrow Connector 491"/>
          <p:cNvCxnSpPr/>
          <p:nvPr/>
        </p:nvCxnSpPr>
        <p:spPr>
          <a:xfrm flipH="1">
            <a:off x="7882368" y="2480502"/>
            <a:ext cx="1" cy="511584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3" name="TextBox 492"/>
          <p:cNvSpPr txBox="1"/>
          <p:nvPr/>
        </p:nvSpPr>
        <p:spPr>
          <a:xfrm>
            <a:off x="2987824" y="5125263"/>
            <a:ext cx="6238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/>
              <a:t>2</a:t>
            </a:r>
            <a:r>
              <a:rPr lang="en-US" b="1" dirty="0" smtClean="0"/>
              <a:t>0 </a:t>
            </a:r>
          </a:p>
          <a:p>
            <a:pPr algn="ctr"/>
            <a:r>
              <a:rPr lang="en-US" b="1" dirty="0" smtClean="0"/>
              <a:t>MHz</a:t>
            </a:r>
            <a:endParaRPr lang="en-US" b="1" dirty="0"/>
          </a:p>
        </p:txBody>
      </p:sp>
      <p:cxnSp>
        <p:nvCxnSpPr>
          <p:cNvPr id="497" name="Straight Arrow Connector 496"/>
          <p:cNvCxnSpPr/>
          <p:nvPr/>
        </p:nvCxnSpPr>
        <p:spPr>
          <a:xfrm flipV="1">
            <a:off x="3231757" y="4725144"/>
            <a:ext cx="0" cy="450359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8" name="Straight Arrow Connector 497"/>
          <p:cNvCxnSpPr/>
          <p:nvPr/>
        </p:nvCxnSpPr>
        <p:spPr>
          <a:xfrm flipH="1">
            <a:off x="3268671" y="5718321"/>
            <a:ext cx="1" cy="511584"/>
          </a:xfrm>
          <a:prstGeom prst="straightConnector1">
            <a:avLst/>
          </a:prstGeom>
          <a:ln w="38100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2" name="Group 501"/>
          <p:cNvGrpSpPr/>
          <p:nvPr/>
        </p:nvGrpSpPr>
        <p:grpSpPr>
          <a:xfrm>
            <a:off x="1906667" y="2708767"/>
            <a:ext cx="5198325" cy="1891258"/>
            <a:chOff x="2220107" y="1801264"/>
            <a:chExt cx="3729293" cy="1779425"/>
          </a:xfrm>
        </p:grpSpPr>
        <p:sp>
          <p:nvSpPr>
            <p:cNvPr id="503" name="Rounded Rectangle 502"/>
            <p:cNvSpPr/>
            <p:nvPr/>
          </p:nvSpPr>
          <p:spPr>
            <a:xfrm>
              <a:off x="2220107" y="1801264"/>
              <a:ext cx="3729293" cy="1779425"/>
            </a:xfrm>
            <a:prstGeom prst="round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4" name="TextBox 503"/>
            <p:cNvSpPr txBox="1"/>
            <p:nvPr/>
          </p:nvSpPr>
          <p:spPr>
            <a:xfrm>
              <a:off x="2325821" y="2022438"/>
              <a:ext cx="3571920" cy="13030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>
                <a:buFont typeface="Arial" pitchFamily="34" charset="0"/>
                <a:buChar char="•"/>
              </a:pPr>
              <a:r>
                <a:rPr lang="en-US" sz="2800" b="1" dirty="0" smtClean="0">
                  <a:solidFill>
                    <a:schemeClr val="bg1"/>
                  </a:solidFill>
                </a:rPr>
                <a:t>Use  several low data rate narrow channels instead of one wide channel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951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37"/>
          <p:cNvGrpSpPr/>
          <p:nvPr/>
        </p:nvGrpSpPr>
        <p:grpSpPr>
          <a:xfrm>
            <a:off x="458932" y="221388"/>
            <a:ext cx="7954551" cy="876953"/>
            <a:chOff x="358298" y="941468"/>
            <a:chExt cx="6100198" cy="876953"/>
          </a:xfrm>
        </p:grpSpPr>
        <p:sp>
          <p:nvSpPr>
            <p:cNvPr id="8" name="TextBox 7"/>
            <p:cNvSpPr txBox="1"/>
            <p:nvPr/>
          </p:nvSpPr>
          <p:spPr>
            <a:xfrm>
              <a:off x="358298" y="941468"/>
              <a:ext cx="610019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 smtClean="0">
                  <a:solidFill>
                    <a:srgbClr val="002060"/>
                  </a:solidFill>
                </a:rPr>
                <a:t>Coexistence Breaks with Wider Channels</a:t>
              </a:r>
              <a:endParaRPr lang="en-IN" sz="3600" b="1" dirty="0">
                <a:solidFill>
                  <a:srgbClr val="002060"/>
                </a:solidFill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210947" y="1583195"/>
            <a:ext cx="3108445" cy="2664296"/>
            <a:chOff x="527451" y="1583195"/>
            <a:chExt cx="3108445" cy="2664296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451" y="2295801"/>
              <a:ext cx="1092221" cy="517235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grpSp>
          <p:nvGrpSpPr>
            <p:cNvPr id="14" name="Group 13"/>
            <p:cNvGrpSpPr/>
            <p:nvPr/>
          </p:nvGrpSpPr>
          <p:grpSpPr>
            <a:xfrm>
              <a:off x="527451" y="2839146"/>
              <a:ext cx="1092221" cy="646331"/>
              <a:chOff x="631253" y="3119398"/>
              <a:chExt cx="1092221" cy="646331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631253" y="3119398"/>
                <a:ext cx="1092221" cy="646331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TextBox 10"/>
              <p:cNvSpPr txBox="1"/>
              <p:nvPr/>
            </p:nvSpPr>
            <p:spPr>
              <a:xfrm>
                <a:off x="691777" y="3119399"/>
                <a:ext cx="958917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2060"/>
                    </a:solidFill>
                  </a:rPr>
                  <a:t>Node A</a:t>
                </a:r>
              </a:p>
              <a:p>
                <a:r>
                  <a:rPr lang="en-US" sz="1600" b="1" dirty="0" smtClean="0">
                    <a:solidFill>
                      <a:srgbClr val="002060"/>
                    </a:solidFill>
                  </a:rPr>
                  <a:t>(40 MHz)</a:t>
                </a:r>
                <a:endParaRPr lang="en-US" sz="1600" b="1" dirty="0">
                  <a:solidFill>
                    <a:srgbClr val="002060"/>
                  </a:solidFill>
                </a:endParaRPr>
              </a:p>
            </p:txBody>
          </p:sp>
        </p:grp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5999" y="1583195"/>
              <a:ext cx="824933" cy="47729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  <a:bevelB/>
            </a:sp3d>
          </p:spPr>
        </p:pic>
        <p:grpSp>
          <p:nvGrpSpPr>
            <p:cNvPr id="16" name="Group 15"/>
            <p:cNvGrpSpPr/>
            <p:nvPr/>
          </p:nvGrpSpPr>
          <p:grpSpPr>
            <a:xfrm>
              <a:off x="2543675" y="2087251"/>
              <a:ext cx="1092221" cy="646331"/>
              <a:chOff x="631253" y="3119398"/>
              <a:chExt cx="1092221" cy="646331"/>
            </a:xfrm>
          </p:grpSpPr>
          <p:sp>
            <p:nvSpPr>
              <p:cNvPr id="17" name="Rounded Rectangle 16"/>
              <p:cNvSpPr/>
              <p:nvPr/>
            </p:nvSpPr>
            <p:spPr>
              <a:xfrm>
                <a:off x="631253" y="3119398"/>
                <a:ext cx="1092221" cy="646331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691777" y="3119399"/>
                <a:ext cx="958917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2060"/>
                    </a:solidFill>
                  </a:rPr>
                  <a:t>Node B</a:t>
                </a:r>
              </a:p>
              <a:p>
                <a:r>
                  <a:rPr lang="en-US" sz="1600" b="1" dirty="0" smtClean="0">
                    <a:solidFill>
                      <a:srgbClr val="002060"/>
                    </a:solidFill>
                  </a:rPr>
                  <a:t>(20 MHz)</a:t>
                </a:r>
                <a:endParaRPr lang="en-US" sz="1600" b="1" dirty="0">
                  <a:solidFill>
                    <a:srgbClr val="002060"/>
                  </a:solidFill>
                </a:endParaRPr>
              </a:p>
            </p:txBody>
          </p:sp>
        </p:grp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6092" y="3097104"/>
              <a:ext cx="824933" cy="47729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  <a:bevelB/>
            </a:sp3d>
          </p:spPr>
        </p:pic>
        <p:grpSp>
          <p:nvGrpSpPr>
            <p:cNvPr id="20" name="Group 19"/>
            <p:cNvGrpSpPr/>
            <p:nvPr/>
          </p:nvGrpSpPr>
          <p:grpSpPr>
            <a:xfrm>
              <a:off x="2483768" y="3601160"/>
              <a:ext cx="1092221" cy="646331"/>
              <a:chOff x="631253" y="3119398"/>
              <a:chExt cx="1092221" cy="646331"/>
            </a:xfrm>
          </p:grpSpPr>
          <p:sp>
            <p:nvSpPr>
              <p:cNvPr id="21" name="Rounded Rectangle 20"/>
              <p:cNvSpPr/>
              <p:nvPr/>
            </p:nvSpPr>
            <p:spPr>
              <a:xfrm>
                <a:off x="631253" y="3119398"/>
                <a:ext cx="1092221" cy="646331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691777" y="3119399"/>
                <a:ext cx="958917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2060"/>
                    </a:solidFill>
                  </a:rPr>
                  <a:t>Node C</a:t>
                </a:r>
              </a:p>
              <a:p>
                <a:r>
                  <a:rPr lang="en-US" sz="1600" b="1" dirty="0" smtClean="0">
                    <a:solidFill>
                      <a:srgbClr val="002060"/>
                    </a:solidFill>
                  </a:rPr>
                  <a:t>(20 MHz)</a:t>
                </a:r>
                <a:endParaRPr lang="en-US" sz="1600" b="1" dirty="0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30" name="Rectangle 29"/>
            <p:cNvSpPr/>
            <p:nvPr/>
          </p:nvSpPr>
          <p:spPr>
            <a:xfrm>
              <a:off x="1763688" y="2087252"/>
              <a:ext cx="288032" cy="151390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710015" y="262837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40</a:t>
              </a:r>
              <a:endParaRPr lang="en-US" b="1" dirty="0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2123728" y="2087253"/>
              <a:ext cx="288032" cy="72578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2123728" y="2873635"/>
              <a:ext cx="288032" cy="72578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2065064" y="230327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</a:t>
              </a:r>
              <a:r>
                <a:rPr lang="en-US" b="1" dirty="0" smtClean="0"/>
                <a:t>0</a:t>
              </a:r>
              <a:endParaRPr lang="en-US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061768" y="3014063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</a:t>
              </a:r>
              <a:r>
                <a:rPr lang="en-US" b="1" dirty="0" smtClean="0"/>
                <a:t>0</a:t>
              </a:r>
              <a:endParaRPr lang="en-US" b="1" dirty="0"/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4283968" y="2794119"/>
            <a:ext cx="1706994" cy="371835"/>
            <a:chOff x="5148064" y="1628800"/>
            <a:chExt cx="1274946" cy="371835"/>
          </a:xfrm>
        </p:grpSpPr>
        <p:sp>
          <p:nvSpPr>
            <p:cNvPr id="36" name="Rounded Rectangle 35"/>
            <p:cNvSpPr/>
            <p:nvPr/>
          </p:nvSpPr>
          <p:spPr>
            <a:xfrm>
              <a:off x="5148064" y="1628800"/>
              <a:ext cx="1274946" cy="36004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580112" y="1631303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B</a:t>
              </a:r>
              <a:endParaRPr lang="en-US" b="1" dirty="0"/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5179880" y="3248010"/>
            <a:ext cx="1706994" cy="371835"/>
            <a:chOff x="5148064" y="1628800"/>
            <a:chExt cx="1274946" cy="371835"/>
          </a:xfrm>
        </p:grpSpPr>
        <p:sp>
          <p:nvSpPr>
            <p:cNvPr id="48" name="Rounded Rectangle 47"/>
            <p:cNvSpPr/>
            <p:nvPr/>
          </p:nvSpPr>
          <p:spPr>
            <a:xfrm>
              <a:off x="5148064" y="1628800"/>
              <a:ext cx="1274946" cy="36004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5580112" y="1631303"/>
              <a:ext cx="2289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C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4251430" y="3239213"/>
            <a:ext cx="731420" cy="371835"/>
            <a:chOff x="5088706" y="1628800"/>
            <a:chExt cx="1334304" cy="371835"/>
          </a:xfrm>
        </p:grpSpPr>
        <p:sp>
          <p:nvSpPr>
            <p:cNvPr id="51" name="Rounded Rectangle 50"/>
            <p:cNvSpPr/>
            <p:nvPr/>
          </p:nvSpPr>
          <p:spPr>
            <a:xfrm>
              <a:off x="5148064" y="1628800"/>
              <a:ext cx="1274946" cy="36004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088706" y="1631303"/>
              <a:ext cx="72032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/>
                <a:t>C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6290144" y="2785818"/>
            <a:ext cx="1706994" cy="371835"/>
            <a:chOff x="5148064" y="1628800"/>
            <a:chExt cx="1274946" cy="371835"/>
          </a:xfrm>
        </p:grpSpPr>
        <p:sp>
          <p:nvSpPr>
            <p:cNvPr id="54" name="Rounded Rectangle 53"/>
            <p:cNvSpPr/>
            <p:nvPr/>
          </p:nvSpPr>
          <p:spPr>
            <a:xfrm>
              <a:off x="5148064" y="1628800"/>
              <a:ext cx="1274946" cy="360040"/>
            </a:xfrm>
            <a:prstGeom prst="roundRect">
              <a:avLst/>
            </a:prstGeom>
            <a:solidFill>
              <a:schemeClr val="accent4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TextBox 54"/>
            <p:cNvSpPr txBox="1"/>
            <p:nvPr/>
          </p:nvSpPr>
          <p:spPr>
            <a:xfrm>
              <a:off x="5580112" y="1631303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B</a:t>
              </a:r>
              <a:endParaRPr lang="en-US" b="1" dirty="0"/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6136441" y="4392803"/>
            <a:ext cx="2726859" cy="588575"/>
            <a:chOff x="5517549" y="3237339"/>
            <a:chExt cx="2726859" cy="588575"/>
          </a:xfrm>
        </p:grpSpPr>
        <p:sp>
          <p:nvSpPr>
            <p:cNvPr id="68" name="Rounded Rectangle 67"/>
            <p:cNvSpPr/>
            <p:nvPr/>
          </p:nvSpPr>
          <p:spPr>
            <a:xfrm>
              <a:off x="5517549" y="3237339"/>
              <a:ext cx="2726859" cy="588575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868144" y="3315128"/>
              <a:ext cx="223330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solidFill>
                    <a:schemeClr val="bg1"/>
                  </a:solidFill>
                </a:rPr>
                <a:t>Node A Starves!</a:t>
              </a:r>
              <a:endParaRPr lang="en-US" sz="2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60812" y="4687091"/>
            <a:ext cx="33232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</a:rPr>
              <a:t>A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can only transmit when </a:t>
            </a:r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</a:rPr>
              <a:t>both B and C 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are </a:t>
            </a:r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</a:rPr>
              <a:t>not transmitting</a:t>
            </a:r>
            <a:endParaRPr lang="en-US" sz="2400" b="1" dirty="0">
              <a:solidFill>
                <a:schemeClr val="tx2">
                  <a:lumMod val="50000"/>
                </a:schemeClr>
              </a:solidFill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050939" y="2842788"/>
            <a:ext cx="197341" cy="242280"/>
            <a:chOff x="6050939" y="2492896"/>
            <a:chExt cx="197341" cy="242280"/>
          </a:xfrm>
        </p:grpSpPr>
        <p:cxnSp>
          <p:nvCxnSpPr>
            <p:cNvPr id="71" name="Straight Connector 70"/>
            <p:cNvCxnSpPr/>
            <p:nvPr/>
          </p:nvCxnSpPr>
          <p:spPr>
            <a:xfrm>
              <a:off x="6050939" y="2496351"/>
              <a:ext cx="0" cy="2388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>
              <a:off x="6102859" y="2495601"/>
              <a:ext cx="0" cy="2388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>
              <a:off x="6146128" y="2492896"/>
              <a:ext cx="0" cy="2388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>
              <a:off x="6196368" y="2492896"/>
              <a:ext cx="0" cy="2388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>
              <a:off x="6248280" y="2492896"/>
              <a:ext cx="0" cy="238825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6948264" y="2777817"/>
            <a:ext cx="2195736" cy="831980"/>
            <a:chOff x="6948264" y="2777817"/>
            <a:chExt cx="2195736" cy="831980"/>
          </a:xfrm>
        </p:grpSpPr>
        <p:grpSp>
          <p:nvGrpSpPr>
            <p:cNvPr id="62" name="Group 61"/>
            <p:cNvGrpSpPr/>
            <p:nvPr/>
          </p:nvGrpSpPr>
          <p:grpSpPr>
            <a:xfrm>
              <a:off x="8182448" y="2777817"/>
              <a:ext cx="961552" cy="371835"/>
              <a:chOff x="5148064" y="1628800"/>
              <a:chExt cx="1338498" cy="371835"/>
            </a:xfrm>
          </p:grpSpPr>
          <p:sp>
            <p:nvSpPr>
              <p:cNvPr id="63" name="Rounded Rectangle 62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5148064" y="1631303"/>
                <a:ext cx="13384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B</a:t>
                </a:r>
                <a:endParaRPr lang="en-US" b="1" dirty="0"/>
              </a:p>
            </p:txBody>
          </p:sp>
        </p:grpSp>
        <p:grpSp>
          <p:nvGrpSpPr>
            <p:cNvPr id="24" name="Group 23"/>
            <p:cNvGrpSpPr/>
            <p:nvPr/>
          </p:nvGrpSpPr>
          <p:grpSpPr>
            <a:xfrm>
              <a:off x="6948264" y="3237962"/>
              <a:ext cx="1872208" cy="371835"/>
              <a:chOff x="6948264" y="3237962"/>
              <a:chExt cx="1872208" cy="371835"/>
            </a:xfrm>
          </p:grpSpPr>
          <p:grpSp>
            <p:nvGrpSpPr>
              <p:cNvPr id="56" name="Group 55"/>
              <p:cNvGrpSpPr/>
              <p:nvPr/>
            </p:nvGrpSpPr>
            <p:grpSpPr>
              <a:xfrm>
                <a:off x="7042040" y="3237962"/>
                <a:ext cx="1778432" cy="371835"/>
                <a:chOff x="5148064" y="1628800"/>
                <a:chExt cx="1274946" cy="371835"/>
              </a:xfrm>
            </p:grpSpPr>
            <p:sp>
              <p:nvSpPr>
                <p:cNvPr id="57" name="Rounded Rectangle 56"/>
                <p:cNvSpPr/>
                <p:nvPr/>
              </p:nvSpPr>
              <p:spPr>
                <a:xfrm>
                  <a:off x="5148064" y="1628800"/>
                  <a:ext cx="1274946" cy="360040"/>
                </a:xfrm>
                <a:prstGeom prst="roundRect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TextBox 57"/>
                <p:cNvSpPr txBox="1"/>
                <p:nvPr/>
              </p:nvSpPr>
              <p:spPr>
                <a:xfrm>
                  <a:off x="5580112" y="1631303"/>
                  <a:ext cx="228919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b="1" dirty="0"/>
                    <a:t>C</a:t>
                  </a:r>
                </a:p>
              </p:txBody>
            </p:sp>
          </p:grpSp>
          <p:grpSp>
            <p:nvGrpSpPr>
              <p:cNvPr id="76" name="Group 75"/>
              <p:cNvGrpSpPr/>
              <p:nvPr/>
            </p:nvGrpSpPr>
            <p:grpSpPr>
              <a:xfrm>
                <a:off x="6948264" y="3297637"/>
                <a:ext cx="51920" cy="239575"/>
                <a:chOff x="5042827" y="2956760"/>
                <a:chExt cx="51920" cy="239575"/>
              </a:xfrm>
            </p:grpSpPr>
            <p:cxnSp>
              <p:nvCxnSpPr>
                <p:cNvPr id="77" name="Straight Connector 76"/>
                <p:cNvCxnSpPr/>
                <p:nvPr/>
              </p:nvCxnSpPr>
              <p:spPr>
                <a:xfrm>
                  <a:off x="5042827" y="2957510"/>
                  <a:ext cx="0" cy="23882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8" name="Straight Connector 77"/>
                <p:cNvCxnSpPr/>
                <p:nvPr/>
              </p:nvCxnSpPr>
              <p:spPr>
                <a:xfrm>
                  <a:off x="5094747" y="2956760"/>
                  <a:ext cx="0" cy="23882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80" name="Group 79"/>
            <p:cNvGrpSpPr/>
            <p:nvPr/>
          </p:nvGrpSpPr>
          <p:grpSpPr>
            <a:xfrm>
              <a:off x="8047067" y="2842788"/>
              <a:ext cx="105237" cy="242280"/>
              <a:chOff x="5042827" y="2954055"/>
              <a:chExt cx="105237" cy="242280"/>
            </a:xfrm>
          </p:grpSpPr>
          <p:cxnSp>
            <p:nvCxnSpPr>
              <p:cNvPr id="81" name="Straight Connector 80"/>
              <p:cNvCxnSpPr/>
              <p:nvPr/>
            </p:nvCxnSpPr>
            <p:spPr>
              <a:xfrm>
                <a:off x="5042827" y="2957510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5094747" y="2956760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5148064" y="2954055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3" name="Group 22"/>
          <p:cNvGrpSpPr/>
          <p:nvPr/>
        </p:nvGrpSpPr>
        <p:grpSpPr>
          <a:xfrm>
            <a:off x="4326369" y="3303947"/>
            <a:ext cx="1469768" cy="2059121"/>
            <a:chOff x="4326369" y="2954055"/>
            <a:chExt cx="1469768" cy="2059121"/>
          </a:xfrm>
        </p:grpSpPr>
        <p:grpSp>
          <p:nvGrpSpPr>
            <p:cNvPr id="12" name="Group 11"/>
            <p:cNvGrpSpPr/>
            <p:nvPr/>
          </p:nvGrpSpPr>
          <p:grpSpPr>
            <a:xfrm>
              <a:off x="5042827" y="2954055"/>
              <a:ext cx="105237" cy="242280"/>
              <a:chOff x="5042827" y="2954055"/>
              <a:chExt cx="105237" cy="242280"/>
            </a:xfrm>
          </p:grpSpPr>
          <p:cxnSp>
            <p:nvCxnSpPr>
              <p:cNvPr id="4" name="Straight Connector 3"/>
              <p:cNvCxnSpPr/>
              <p:nvPr/>
            </p:nvCxnSpPr>
            <p:spPr>
              <a:xfrm>
                <a:off x="5042827" y="2957510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5" name="Straight Connector 64"/>
              <p:cNvCxnSpPr/>
              <p:nvPr/>
            </p:nvCxnSpPr>
            <p:spPr>
              <a:xfrm>
                <a:off x="5094747" y="2956760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6" name="Straight Connector 65"/>
              <p:cNvCxnSpPr/>
              <p:nvPr/>
            </p:nvCxnSpPr>
            <p:spPr>
              <a:xfrm>
                <a:off x="5148064" y="2954055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8" name="TextBox 87"/>
            <p:cNvSpPr txBox="1"/>
            <p:nvPr/>
          </p:nvSpPr>
          <p:spPr>
            <a:xfrm>
              <a:off x="4326369" y="3535848"/>
              <a:ext cx="1469768" cy="147732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>
                  <a:solidFill>
                    <a:srgbClr val="C00000"/>
                  </a:solidFill>
                </a:rPr>
                <a:t>C backs off to let A access but A cannot since B is still transmitting</a:t>
              </a:r>
              <a:endParaRPr lang="en-US" b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103" name="TextBox 102"/>
          <p:cNvSpPr txBox="1"/>
          <p:nvPr/>
        </p:nvSpPr>
        <p:spPr>
          <a:xfrm>
            <a:off x="5367019" y="1274489"/>
            <a:ext cx="146976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C00000"/>
                </a:solidFill>
              </a:rPr>
              <a:t>B </a:t>
            </a:r>
            <a:r>
              <a:rPr lang="en-US" b="1" dirty="0">
                <a:solidFill>
                  <a:srgbClr val="C00000"/>
                </a:solidFill>
              </a:rPr>
              <a:t>backs off to let A access but A cannot since </a:t>
            </a:r>
            <a:r>
              <a:rPr lang="en-US" b="1" dirty="0" smtClean="0">
                <a:solidFill>
                  <a:srgbClr val="C00000"/>
                </a:solidFill>
              </a:rPr>
              <a:t>C </a:t>
            </a:r>
            <a:r>
              <a:rPr lang="en-US" b="1" dirty="0">
                <a:solidFill>
                  <a:srgbClr val="C00000"/>
                </a:solidFill>
              </a:rPr>
              <a:t>is still transmitting</a:t>
            </a:r>
          </a:p>
          <a:p>
            <a:pPr algn="ctr"/>
            <a:endParaRPr lang="en-US" b="1" dirty="0">
              <a:solidFill>
                <a:srgbClr val="C00000"/>
              </a:solidFill>
            </a:endParaRPr>
          </a:p>
        </p:txBody>
      </p:sp>
      <p:grpSp>
        <p:nvGrpSpPr>
          <p:cNvPr id="79" name="Group 78"/>
          <p:cNvGrpSpPr/>
          <p:nvPr/>
        </p:nvGrpSpPr>
        <p:grpSpPr>
          <a:xfrm>
            <a:off x="2512520" y="2908001"/>
            <a:ext cx="5900963" cy="2265728"/>
            <a:chOff x="2059761" y="1712952"/>
            <a:chExt cx="4225209" cy="2442896"/>
          </a:xfrm>
        </p:grpSpPr>
        <p:sp>
          <p:nvSpPr>
            <p:cNvPr id="84" name="Rounded Rectangle 83"/>
            <p:cNvSpPr/>
            <p:nvPr/>
          </p:nvSpPr>
          <p:spPr>
            <a:xfrm>
              <a:off x="2247895" y="1712952"/>
              <a:ext cx="4037075" cy="2442896"/>
            </a:xfrm>
            <a:prstGeom prst="roundRect">
              <a:avLst/>
            </a:prstGeom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2059761" y="2330706"/>
              <a:ext cx="3952001" cy="14932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457200" indent="-457200" algn="ctr">
                <a:buFont typeface="Arial" pitchFamily="34" charset="0"/>
                <a:buChar char="•"/>
              </a:pPr>
              <a:r>
                <a:rPr lang="en-US" sz="2800" b="1" dirty="0" smtClean="0">
                  <a:solidFill>
                    <a:schemeClr val="bg1"/>
                  </a:solidFill>
                </a:rPr>
                <a:t>Wide channels and narrow channels cannot coexist in </a:t>
              </a:r>
              <a:r>
                <a:rPr lang="en-US" sz="2800" b="1" dirty="0" err="1" smtClean="0">
                  <a:solidFill>
                    <a:schemeClr val="bg1"/>
                  </a:solidFill>
                </a:rPr>
                <a:t>WiFi</a:t>
              </a:r>
              <a:endParaRPr lang="en-US" sz="2800" b="1" dirty="0" smtClean="0">
                <a:solidFill>
                  <a:schemeClr val="bg1"/>
                </a:solidFill>
              </a:endParaRPr>
            </a:p>
            <a:p>
              <a:endParaRPr lang="en-US" sz="2800" b="1" dirty="0" smtClean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74456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500651" y="3551179"/>
            <a:ext cx="3108445" cy="3046173"/>
            <a:chOff x="527451" y="1414120"/>
            <a:chExt cx="3108445" cy="3046173"/>
          </a:xfrm>
        </p:grpSpPr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7451" y="2295801"/>
              <a:ext cx="1092221" cy="517235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</a:sp3d>
          </p:spPr>
        </p:pic>
        <p:grpSp>
          <p:nvGrpSpPr>
            <p:cNvPr id="14" name="Group 13"/>
            <p:cNvGrpSpPr/>
            <p:nvPr/>
          </p:nvGrpSpPr>
          <p:grpSpPr>
            <a:xfrm>
              <a:off x="527451" y="2839146"/>
              <a:ext cx="1092221" cy="646331"/>
              <a:chOff x="631253" y="3119398"/>
              <a:chExt cx="1092221" cy="646331"/>
            </a:xfrm>
          </p:grpSpPr>
          <p:sp>
            <p:nvSpPr>
              <p:cNvPr id="36" name="Rounded Rectangle 35"/>
              <p:cNvSpPr/>
              <p:nvPr/>
            </p:nvSpPr>
            <p:spPr>
              <a:xfrm>
                <a:off x="631253" y="3119398"/>
                <a:ext cx="1092221" cy="646331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" name="TextBox 36"/>
              <p:cNvSpPr txBox="1"/>
              <p:nvPr/>
            </p:nvSpPr>
            <p:spPr>
              <a:xfrm>
                <a:off x="691777" y="3119399"/>
                <a:ext cx="958917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2060"/>
                    </a:solidFill>
                  </a:rPr>
                  <a:t>Node A</a:t>
                </a:r>
              </a:p>
              <a:p>
                <a:r>
                  <a:rPr lang="en-US" sz="1600" b="1" dirty="0" smtClean="0">
                    <a:solidFill>
                      <a:srgbClr val="002060"/>
                    </a:solidFill>
                  </a:rPr>
                  <a:t>(80 MHz)</a:t>
                </a:r>
                <a:endParaRPr lang="en-US" sz="1600" b="1" dirty="0">
                  <a:solidFill>
                    <a:srgbClr val="002060"/>
                  </a:solidFill>
                </a:endParaRPr>
              </a:p>
            </p:txBody>
          </p:sp>
        </p:grpSp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95999" y="1583195"/>
              <a:ext cx="824933" cy="47729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  <a:bevelB/>
            </a:sp3d>
          </p:spPr>
        </p:pic>
        <p:grpSp>
          <p:nvGrpSpPr>
            <p:cNvPr id="16" name="Group 15"/>
            <p:cNvGrpSpPr/>
            <p:nvPr/>
          </p:nvGrpSpPr>
          <p:grpSpPr>
            <a:xfrm>
              <a:off x="2543675" y="2087251"/>
              <a:ext cx="1092221" cy="646331"/>
              <a:chOff x="631253" y="3119398"/>
              <a:chExt cx="1092221" cy="646331"/>
            </a:xfrm>
          </p:grpSpPr>
          <p:sp>
            <p:nvSpPr>
              <p:cNvPr id="34" name="Rounded Rectangle 33"/>
              <p:cNvSpPr/>
              <p:nvPr/>
            </p:nvSpPr>
            <p:spPr>
              <a:xfrm>
                <a:off x="631253" y="3119398"/>
                <a:ext cx="1092221" cy="646331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5" name="TextBox 34"/>
              <p:cNvSpPr txBox="1"/>
              <p:nvPr/>
            </p:nvSpPr>
            <p:spPr>
              <a:xfrm>
                <a:off x="691777" y="3119399"/>
                <a:ext cx="958917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2060"/>
                    </a:solidFill>
                  </a:rPr>
                  <a:t>Node B</a:t>
                </a:r>
              </a:p>
              <a:p>
                <a:r>
                  <a:rPr lang="en-US" sz="1600" b="1" dirty="0" smtClean="0">
                    <a:solidFill>
                      <a:srgbClr val="002060"/>
                    </a:solidFill>
                  </a:rPr>
                  <a:t>(20 MHz)</a:t>
                </a:r>
                <a:endParaRPr lang="en-US" sz="1600" b="1" dirty="0">
                  <a:solidFill>
                    <a:srgbClr val="002060"/>
                  </a:solidFill>
                </a:endParaRPr>
              </a:p>
            </p:txBody>
          </p:sp>
        </p:grpSp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6092" y="3097104"/>
              <a:ext cx="824933" cy="47729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  <a:bevelB/>
            </a:sp3d>
          </p:spPr>
        </p:pic>
        <p:grpSp>
          <p:nvGrpSpPr>
            <p:cNvPr id="18" name="Group 17"/>
            <p:cNvGrpSpPr/>
            <p:nvPr/>
          </p:nvGrpSpPr>
          <p:grpSpPr>
            <a:xfrm>
              <a:off x="2483768" y="3601160"/>
              <a:ext cx="1092221" cy="646331"/>
              <a:chOff x="631253" y="3119398"/>
              <a:chExt cx="1092221" cy="646331"/>
            </a:xfrm>
          </p:grpSpPr>
          <p:sp>
            <p:nvSpPr>
              <p:cNvPr id="32" name="Rounded Rectangle 31"/>
              <p:cNvSpPr/>
              <p:nvPr/>
            </p:nvSpPr>
            <p:spPr>
              <a:xfrm>
                <a:off x="631253" y="3119398"/>
                <a:ext cx="1092221" cy="646331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" name="TextBox 32"/>
              <p:cNvSpPr txBox="1"/>
              <p:nvPr/>
            </p:nvSpPr>
            <p:spPr>
              <a:xfrm>
                <a:off x="691777" y="3119399"/>
                <a:ext cx="958917" cy="61555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2060"/>
                    </a:solidFill>
                  </a:rPr>
                  <a:t>Node C</a:t>
                </a:r>
              </a:p>
              <a:p>
                <a:r>
                  <a:rPr lang="en-US" sz="1600" b="1" dirty="0" smtClean="0">
                    <a:solidFill>
                      <a:srgbClr val="002060"/>
                    </a:solidFill>
                  </a:rPr>
                  <a:t>(20 MHz)</a:t>
                </a:r>
                <a:endParaRPr lang="en-US" sz="1600" b="1" dirty="0">
                  <a:solidFill>
                    <a:srgbClr val="002060"/>
                  </a:solidFill>
                </a:endParaRPr>
              </a:p>
            </p:txBody>
          </p:sp>
        </p:grpSp>
        <p:sp>
          <p:nvSpPr>
            <p:cNvPr id="22" name="Rectangle 21"/>
            <p:cNvSpPr/>
            <p:nvPr/>
          </p:nvSpPr>
          <p:spPr>
            <a:xfrm>
              <a:off x="1763688" y="1414120"/>
              <a:ext cx="288032" cy="3046173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1705024" y="2672607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8</a:t>
              </a:r>
              <a:r>
                <a:rPr lang="en-US" b="1" dirty="0" smtClean="0"/>
                <a:t>0</a:t>
              </a:r>
              <a:endParaRPr lang="en-US" b="1" dirty="0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2123728" y="2087253"/>
              <a:ext cx="288032" cy="72578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2123728" y="2873635"/>
              <a:ext cx="288032" cy="725784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065064" y="230327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</a:t>
              </a:r>
              <a:r>
                <a:rPr lang="en-US" b="1" dirty="0" smtClean="0"/>
                <a:t>0</a:t>
              </a:r>
              <a:endParaRPr lang="en-US" b="1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061768" y="3014063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2</a:t>
              </a:r>
              <a:r>
                <a:rPr lang="en-US" b="1" dirty="0" smtClean="0"/>
                <a:t>0</a:t>
              </a:r>
              <a:endParaRPr lang="en-US" b="1" dirty="0"/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32730" y="1412776"/>
            <a:ext cx="8143246" cy="5160952"/>
            <a:chOff x="432730" y="1412776"/>
            <a:chExt cx="8143246" cy="5160952"/>
          </a:xfrm>
        </p:grpSpPr>
        <p:sp>
          <p:nvSpPr>
            <p:cNvPr id="39" name="TextBox 38"/>
            <p:cNvSpPr txBox="1"/>
            <p:nvPr/>
          </p:nvSpPr>
          <p:spPr>
            <a:xfrm>
              <a:off x="432730" y="1412776"/>
              <a:ext cx="6775094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285750" indent="-285750">
                <a:buFont typeface="Arial" pitchFamily="34" charset="0"/>
                <a:buChar char="•"/>
              </a:pPr>
              <a:r>
                <a:rPr lang="en-US" sz="2400" b="1" dirty="0" smtClean="0">
                  <a:solidFill>
                    <a:schemeClr val="tx2">
                      <a:lumMod val="50000"/>
                    </a:schemeClr>
                  </a:solidFill>
                </a:rPr>
                <a:t>Backward compatible mode :  </a:t>
              </a:r>
            </a:p>
            <a:p>
              <a:pPr marL="742950" lvl="1" indent="-285750">
                <a:buFont typeface="Arial" pitchFamily="34" charset="0"/>
                <a:buChar char="•"/>
              </a:pPr>
              <a:r>
                <a:rPr lang="en-US" sz="2400" dirty="0" smtClean="0">
                  <a:solidFill>
                    <a:schemeClr val="tx2">
                      <a:lumMod val="50000"/>
                    </a:schemeClr>
                  </a:solidFill>
                </a:rPr>
                <a:t>In 802.11n, a/c upon detecting a narrow band device </a:t>
              </a:r>
              <a:r>
                <a:rPr lang="en-US" sz="2400" b="1" dirty="0" smtClean="0">
                  <a:solidFill>
                    <a:schemeClr val="tx2">
                      <a:lumMod val="50000"/>
                    </a:schemeClr>
                  </a:solidFill>
                </a:rPr>
                <a:t>reduce channel width</a:t>
              </a:r>
            </a:p>
            <a:p>
              <a:pPr marL="742950" lvl="1" indent="-285750">
                <a:buFont typeface="Arial" pitchFamily="34" charset="0"/>
                <a:buChar char="•"/>
              </a:pPr>
              <a:r>
                <a:rPr lang="en-US" sz="2400" dirty="0" smtClean="0">
                  <a:solidFill>
                    <a:schemeClr val="tx2">
                      <a:lumMod val="50000"/>
                    </a:schemeClr>
                  </a:solidFill>
                </a:rPr>
                <a:t>Avoids starvation but inefficient</a:t>
              </a:r>
              <a:endParaRPr lang="en-US" sz="2400" dirty="0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sp>
          <p:nvSpPr>
            <p:cNvPr id="6" name="Right Arrow 5"/>
            <p:cNvSpPr/>
            <p:nvPr/>
          </p:nvSpPr>
          <p:spPr>
            <a:xfrm>
              <a:off x="4283968" y="4451328"/>
              <a:ext cx="1008112" cy="997536"/>
            </a:xfrm>
            <a:prstGeom prst="rightArrow">
              <a:avLst/>
            </a:prstGeom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3" name="Group 42"/>
            <p:cNvGrpSpPr/>
            <p:nvPr/>
          </p:nvGrpSpPr>
          <p:grpSpPr>
            <a:xfrm>
              <a:off x="5467531" y="3701571"/>
              <a:ext cx="3108445" cy="2664296"/>
              <a:chOff x="527451" y="1583195"/>
              <a:chExt cx="3108445" cy="2664296"/>
            </a:xfrm>
          </p:grpSpPr>
          <p:pic>
            <p:nvPicPr>
              <p:cNvPr id="45" name="Picture 44"/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7451" y="2295801"/>
                <a:ext cx="1092221" cy="517235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</a:sp3d>
            </p:spPr>
          </p:pic>
          <p:grpSp>
            <p:nvGrpSpPr>
              <p:cNvPr id="46" name="Group 45"/>
              <p:cNvGrpSpPr/>
              <p:nvPr/>
            </p:nvGrpSpPr>
            <p:grpSpPr>
              <a:xfrm>
                <a:off x="527451" y="2839146"/>
                <a:ext cx="1092221" cy="646331"/>
                <a:chOff x="631253" y="3119398"/>
                <a:chExt cx="1092221" cy="646331"/>
              </a:xfrm>
            </p:grpSpPr>
            <p:sp>
              <p:nvSpPr>
                <p:cNvPr id="61" name="Rounded Rectangle 60"/>
                <p:cNvSpPr/>
                <p:nvPr/>
              </p:nvSpPr>
              <p:spPr>
                <a:xfrm>
                  <a:off x="631253" y="3119398"/>
                  <a:ext cx="1092221" cy="64633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2" name="TextBox 61"/>
                <p:cNvSpPr txBox="1"/>
                <p:nvPr/>
              </p:nvSpPr>
              <p:spPr>
                <a:xfrm>
                  <a:off x="691777" y="3119399"/>
                  <a:ext cx="958917" cy="61555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b="1" dirty="0" smtClean="0">
                      <a:solidFill>
                        <a:srgbClr val="002060"/>
                      </a:solidFill>
                    </a:rPr>
                    <a:t>Node A</a:t>
                  </a:r>
                </a:p>
                <a:p>
                  <a:r>
                    <a:rPr lang="en-US" sz="1600" b="1" dirty="0" smtClean="0">
                      <a:solidFill>
                        <a:srgbClr val="002060"/>
                      </a:solidFill>
                    </a:rPr>
                    <a:t>(80 MHz)</a:t>
                  </a:r>
                  <a:endParaRPr lang="en-US" sz="1600" b="1" dirty="0">
                    <a:solidFill>
                      <a:srgbClr val="002060"/>
                    </a:solidFill>
                  </a:endParaRPr>
                </a:p>
              </p:txBody>
            </p:sp>
          </p:grpSp>
          <p:pic>
            <p:nvPicPr>
              <p:cNvPr id="47" name="Picture 46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95999" y="1583195"/>
                <a:ext cx="824933" cy="477292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</p:pic>
          <p:grpSp>
            <p:nvGrpSpPr>
              <p:cNvPr id="48" name="Group 47"/>
              <p:cNvGrpSpPr/>
              <p:nvPr/>
            </p:nvGrpSpPr>
            <p:grpSpPr>
              <a:xfrm>
                <a:off x="2543675" y="2087251"/>
                <a:ext cx="1092221" cy="646331"/>
                <a:chOff x="631253" y="3119398"/>
                <a:chExt cx="1092221" cy="646331"/>
              </a:xfrm>
            </p:grpSpPr>
            <p:sp>
              <p:nvSpPr>
                <p:cNvPr id="59" name="Rounded Rectangle 58"/>
                <p:cNvSpPr/>
                <p:nvPr/>
              </p:nvSpPr>
              <p:spPr>
                <a:xfrm>
                  <a:off x="631253" y="3119398"/>
                  <a:ext cx="1092221" cy="64633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60" name="TextBox 59"/>
                <p:cNvSpPr txBox="1"/>
                <p:nvPr/>
              </p:nvSpPr>
              <p:spPr>
                <a:xfrm>
                  <a:off x="691777" y="3119399"/>
                  <a:ext cx="958917" cy="61555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b="1" dirty="0" smtClean="0">
                      <a:solidFill>
                        <a:srgbClr val="002060"/>
                      </a:solidFill>
                    </a:rPr>
                    <a:t>Node B</a:t>
                  </a:r>
                </a:p>
                <a:p>
                  <a:r>
                    <a:rPr lang="en-US" sz="1600" b="1" dirty="0" smtClean="0">
                      <a:solidFill>
                        <a:srgbClr val="002060"/>
                      </a:solidFill>
                    </a:rPr>
                    <a:t>(20 MHz)</a:t>
                  </a:r>
                  <a:endParaRPr lang="en-US" sz="1600" b="1" dirty="0">
                    <a:solidFill>
                      <a:srgbClr val="002060"/>
                    </a:solidFill>
                  </a:endParaRPr>
                </a:p>
              </p:txBody>
            </p:sp>
          </p:grpSp>
          <p:pic>
            <p:nvPicPr>
              <p:cNvPr id="49" name="Picture 48"/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636092" y="3097104"/>
                <a:ext cx="824933" cy="477292"/>
              </a:xfrm>
              <a:prstGeom prst="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</p:pic>
          <p:grpSp>
            <p:nvGrpSpPr>
              <p:cNvPr id="50" name="Group 49"/>
              <p:cNvGrpSpPr/>
              <p:nvPr/>
            </p:nvGrpSpPr>
            <p:grpSpPr>
              <a:xfrm>
                <a:off x="2483768" y="3601160"/>
                <a:ext cx="1092221" cy="646331"/>
                <a:chOff x="631253" y="3119398"/>
                <a:chExt cx="1092221" cy="646331"/>
              </a:xfrm>
            </p:grpSpPr>
            <p:sp>
              <p:nvSpPr>
                <p:cNvPr id="57" name="Rounded Rectangle 56"/>
                <p:cNvSpPr/>
                <p:nvPr/>
              </p:nvSpPr>
              <p:spPr>
                <a:xfrm>
                  <a:off x="631253" y="3119398"/>
                  <a:ext cx="1092221" cy="646331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58" name="TextBox 57"/>
                <p:cNvSpPr txBox="1"/>
                <p:nvPr/>
              </p:nvSpPr>
              <p:spPr>
                <a:xfrm>
                  <a:off x="691777" y="3119399"/>
                  <a:ext cx="958917" cy="615553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b="1" dirty="0" smtClean="0">
                      <a:solidFill>
                        <a:srgbClr val="002060"/>
                      </a:solidFill>
                    </a:rPr>
                    <a:t>Node C</a:t>
                  </a:r>
                </a:p>
                <a:p>
                  <a:r>
                    <a:rPr lang="en-US" sz="1600" b="1" dirty="0" smtClean="0">
                      <a:solidFill>
                        <a:srgbClr val="002060"/>
                      </a:solidFill>
                    </a:rPr>
                    <a:t>(20 MHz)</a:t>
                  </a:r>
                  <a:endParaRPr lang="en-US" sz="1600" b="1" dirty="0">
                    <a:solidFill>
                      <a:srgbClr val="002060"/>
                    </a:solidFill>
                  </a:endParaRPr>
                </a:p>
              </p:txBody>
            </p:sp>
          </p:grpSp>
          <p:sp>
            <p:nvSpPr>
              <p:cNvPr id="51" name="Rectangle 50"/>
              <p:cNvSpPr/>
              <p:nvPr/>
            </p:nvSpPr>
            <p:spPr>
              <a:xfrm>
                <a:off x="1763688" y="2908001"/>
                <a:ext cx="288032" cy="711844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2" name="TextBox 51"/>
              <p:cNvSpPr txBox="1"/>
              <p:nvPr/>
            </p:nvSpPr>
            <p:spPr>
              <a:xfrm>
                <a:off x="1705024" y="3032746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20</a:t>
                </a:r>
                <a:endParaRPr lang="en-US" b="1" dirty="0"/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123728" y="2087253"/>
                <a:ext cx="288032" cy="725784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Rectangle 53"/>
              <p:cNvSpPr/>
              <p:nvPr/>
            </p:nvSpPr>
            <p:spPr>
              <a:xfrm>
                <a:off x="2123728" y="2873635"/>
                <a:ext cx="288032" cy="725784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TextBox 54"/>
              <p:cNvSpPr txBox="1"/>
              <p:nvPr/>
            </p:nvSpPr>
            <p:spPr>
              <a:xfrm>
                <a:off x="2065064" y="2303275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2</a:t>
                </a:r>
                <a:r>
                  <a:rPr lang="en-US" b="1" dirty="0" smtClean="0"/>
                  <a:t>0</a:t>
                </a:r>
                <a:endParaRPr lang="en-US" b="1" dirty="0"/>
              </a:p>
            </p:txBody>
          </p:sp>
          <p:sp>
            <p:nvSpPr>
              <p:cNvPr id="56" name="TextBox 55"/>
              <p:cNvSpPr txBox="1"/>
              <p:nvPr/>
            </p:nvSpPr>
            <p:spPr>
              <a:xfrm>
                <a:off x="2061768" y="3014063"/>
                <a:ext cx="4187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2</a:t>
                </a:r>
                <a:r>
                  <a:rPr lang="en-US" b="1" dirty="0" smtClean="0"/>
                  <a:t>0</a:t>
                </a:r>
                <a:endParaRPr lang="en-US" b="1" dirty="0"/>
              </a:p>
            </p:txBody>
          </p:sp>
        </p:grpSp>
        <p:sp>
          <p:nvSpPr>
            <p:cNvPr id="63" name="Rectangle 62"/>
            <p:cNvSpPr/>
            <p:nvPr/>
          </p:nvSpPr>
          <p:spPr>
            <a:xfrm>
              <a:off x="6703768" y="3527555"/>
              <a:ext cx="288032" cy="3046173"/>
            </a:xfrm>
            <a:prstGeom prst="rect">
              <a:avLst/>
            </a:prstGeom>
            <a:noFill/>
            <a:ln w="28575"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64" name="Group 37"/>
          <p:cNvGrpSpPr/>
          <p:nvPr/>
        </p:nvGrpSpPr>
        <p:grpSpPr>
          <a:xfrm>
            <a:off x="458932" y="221388"/>
            <a:ext cx="6385852" cy="876953"/>
            <a:chOff x="358298" y="941468"/>
            <a:chExt cx="4897191" cy="876953"/>
          </a:xfrm>
        </p:grpSpPr>
        <p:sp>
          <p:nvSpPr>
            <p:cNvPr id="65" name="TextBox 64"/>
            <p:cNvSpPr txBox="1"/>
            <p:nvPr/>
          </p:nvSpPr>
          <p:spPr>
            <a:xfrm>
              <a:off x="358298" y="941468"/>
              <a:ext cx="489719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 smtClean="0">
                  <a:solidFill>
                    <a:srgbClr val="002060"/>
                  </a:solidFill>
                </a:rPr>
                <a:t>Current Standards are Inefficient</a:t>
              </a:r>
              <a:endParaRPr lang="en-IN" sz="3600" b="1" dirty="0">
                <a:solidFill>
                  <a:srgbClr val="002060"/>
                </a:solidFill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84977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37"/>
          <p:cNvGrpSpPr/>
          <p:nvPr/>
        </p:nvGrpSpPr>
        <p:grpSpPr>
          <a:xfrm>
            <a:off x="458932" y="221388"/>
            <a:ext cx="5964080" cy="876953"/>
            <a:chOff x="358298" y="941468"/>
            <a:chExt cx="4573742" cy="876953"/>
          </a:xfrm>
        </p:grpSpPr>
        <p:sp>
          <p:nvSpPr>
            <p:cNvPr id="9" name="TextBox 8"/>
            <p:cNvSpPr txBox="1"/>
            <p:nvPr/>
          </p:nvSpPr>
          <p:spPr>
            <a:xfrm>
              <a:off x="358298" y="941468"/>
              <a:ext cx="351696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600" b="1" dirty="0" smtClean="0">
                  <a:solidFill>
                    <a:srgbClr val="002060"/>
                  </a:solidFill>
                </a:rPr>
                <a:t>Coexistence in </a:t>
              </a:r>
              <a:r>
                <a:rPr lang="en-US" sz="3600" b="1" dirty="0" err="1" smtClean="0">
                  <a:solidFill>
                    <a:srgbClr val="002060"/>
                  </a:solidFill>
                </a:rPr>
                <a:t>WiFi</a:t>
              </a:r>
              <a:r>
                <a:rPr lang="en-US" sz="3600" b="1" dirty="0" smtClean="0">
                  <a:solidFill>
                    <a:srgbClr val="002060"/>
                  </a:solidFill>
                </a:rPr>
                <a:t>-NC</a:t>
              </a:r>
              <a:endParaRPr lang="en-IN" sz="3600" b="1" dirty="0">
                <a:solidFill>
                  <a:srgbClr val="002060"/>
                </a:solidFill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29" name="TextBox 28"/>
          <p:cNvSpPr txBox="1"/>
          <p:nvPr/>
        </p:nvSpPr>
        <p:spPr>
          <a:xfrm>
            <a:off x="224317" y="5204961"/>
            <a:ext cx="373775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 dirty="0" smtClean="0">
                <a:solidFill>
                  <a:schemeClr val="bg1"/>
                </a:solidFill>
              </a:rPr>
              <a:t>40 MHz  =  2 independent 20 MHz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i="1" dirty="0" smtClean="0">
                <a:solidFill>
                  <a:schemeClr val="bg1"/>
                </a:solidFill>
              </a:rPr>
              <a:t>Use wider channels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i="1" dirty="0" smtClean="0">
                <a:solidFill>
                  <a:schemeClr val="bg1"/>
                </a:solidFill>
              </a:rPr>
              <a:t>More Hz -&gt; Higher data rate!</a:t>
            </a:r>
            <a:endParaRPr lang="en-US" sz="2000" b="1" i="1" dirty="0">
              <a:solidFill>
                <a:schemeClr val="bg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76929" y="4869160"/>
            <a:ext cx="8474051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800" b="1" dirty="0">
                <a:solidFill>
                  <a:srgbClr val="002060"/>
                </a:solidFill>
              </a:rPr>
              <a:t>8</a:t>
            </a:r>
            <a:r>
              <a:rPr lang="en-US" sz="2800" b="1" dirty="0" smtClean="0">
                <a:solidFill>
                  <a:srgbClr val="002060"/>
                </a:solidFill>
              </a:rPr>
              <a:t>0 MHz = 4 independent 20 MHz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002060"/>
                </a:solidFill>
              </a:rPr>
              <a:t>Independent transmit, receive, CCA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800" b="1" dirty="0" smtClean="0">
                <a:solidFill>
                  <a:srgbClr val="FF0000"/>
                </a:solidFill>
              </a:rPr>
              <a:t>All nodes have fair access in all parts of the spectrum!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947" y="2295801"/>
            <a:ext cx="1092221" cy="517235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</p:pic>
      <p:grpSp>
        <p:nvGrpSpPr>
          <p:cNvPr id="54" name="Group 53"/>
          <p:cNvGrpSpPr/>
          <p:nvPr/>
        </p:nvGrpSpPr>
        <p:grpSpPr>
          <a:xfrm>
            <a:off x="210947" y="2839147"/>
            <a:ext cx="1092221" cy="661861"/>
            <a:chOff x="631253" y="3119399"/>
            <a:chExt cx="1092221" cy="661861"/>
          </a:xfrm>
        </p:grpSpPr>
        <p:sp>
          <p:nvSpPr>
            <p:cNvPr id="69" name="Rounded Rectangle 68"/>
            <p:cNvSpPr/>
            <p:nvPr/>
          </p:nvSpPr>
          <p:spPr>
            <a:xfrm>
              <a:off x="631253" y="3134929"/>
              <a:ext cx="1092221" cy="646331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691777" y="3119399"/>
              <a:ext cx="9589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2060"/>
                  </a:solidFill>
                </a:rPr>
                <a:t>Node A</a:t>
              </a:r>
            </a:p>
            <a:p>
              <a:r>
                <a:rPr lang="en-US" sz="1600" b="1" dirty="0" smtClean="0">
                  <a:solidFill>
                    <a:srgbClr val="002060"/>
                  </a:solidFill>
                </a:rPr>
                <a:t>(80 MHz)</a:t>
              </a:r>
              <a:endParaRPr lang="en-US" sz="1600" b="1" dirty="0">
                <a:solidFill>
                  <a:srgbClr val="002060"/>
                </a:solidFill>
              </a:endParaRPr>
            </a:p>
          </p:txBody>
        </p:sp>
      </p:grpSp>
      <p:pic>
        <p:nvPicPr>
          <p:cNvPr id="55" name="Picture 5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9495" y="1583195"/>
            <a:ext cx="824933" cy="4772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</p:pic>
      <p:grpSp>
        <p:nvGrpSpPr>
          <p:cNvPr id="56" name="Group 55"/>
          <p:cNvGrpSpPr/>
          <p:nvPr/>
        </p:nvGrpSpPr>
        <p:grpSpPr>
          <a:xfrm>
            <a:off x="2227171" y="2087252"/>
            <a:ext cx="1092221" cy="673580"/>
            <a:chOff x="631253" y="3119399"/>
            <a:chExt cx="1092221" cy="673580"/>
          </a:xfrm>
        </p:grpSpPr>
        <p:sp>
          <p:nvSpPr>
            <p:cNvPr id="67" name="Rounded Rectangle 66"/>
            <p:cNvSpPr/>
            <p:nvPr/>
          </p:nvSpPr>
          <p:spPr>
            <a:xfrm>
              <a:off x="631253" y="3146648"/>
              <a:ext cx="1092221" cy="646331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91777" y="3119399"/>
              <a:ext cx="9589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2060"/>
                  </a:solidFill>
                </a:rPr>
                <a:t>Node B</a:t>
              </a:r>
            </a:p>
            <a:p>
              <a:r>
                <a:rPr lang="en-US" sz="1600" b="1" dirty="0" smtClean="0">
                  <a:solidFill>
                    <a:srgbClr val="002060"/>
                  </a:solidFill>
                </a:rPr>
                <a:t>(20 MHz)</a:t>
              </a:r>
              <a:endParaRPr lang="en-US" sz="1600" b="1" dirty="0">
                <a:solidFill>
                  <a:srgbClr val="002060"/>
                </a:solidFill>
              </a:endParaRPr>
            </a:p>
          </p:txBody>
        </p:sp>
      </p:grpSp>
      <p:pic>
        <p:nvPicPr>
          <p:cNvPr id="57" name="Picture 5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588" y="3097104"/>
            <a:ext cx="824933" cy="477292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</p:pic>
      <p:grpSp>
        <p:nvGrpSpPr>
          <p:cNvPr id="58" name="Group 57"/>
          <p:cNvGrpSpPr/>
          <p:nvPr/>
        </p:nvGrpSpPr>
        <p:grpSpPr>
          <a:xfrm>
            <a:off x="2167264" y="3601160"/>
            <a:ext cx="1092221" cy="646331"/>
            <a:chOff x="631253" y="3119398"/>
            <a:chExt cx="1092221" cy="646331"/>
          </a:xfrm>
        </p:grpSpPr>
        <p:sp>
          <p:nvSpPr>
            <p:cNvPr id="65" name="Rounded Rectangle 64"/>
            <p:cNvSpPr/>
            <p:nvPr/>
          </p:nvSpPr>
          <p:spPr>
            <a:xfrm>
              <a:off x="631253" y="3119398"/>
              <a:ext cx="1092221" cy="646331"/>
            </a:xfrm>
            <a:prstGeom prst="roundRect">
              <a:avLst/>
            </a:prstGeom>
            <a:solidFill>
              <a:srgbClr val="FFFF00"/>
            </a:solidFill>
            <a:ln>
              <a:solidFill>
                <a:schemeClr val="bg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91777" y="3119399"/>
              <a:ext cx="958917" cy="61555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2060"/>
                  </a:solidFill>
                </a:rPr>
                <a:t>Node C</a:t>
              </a:r>
            </a:p>
            <a:p>
              <a:r>
                <a:rPr lang="en-US" sz="1600" b="1" dirty="0" smtClean="0">
                  <a:solidFill>
                    <a:srgbClr val="002060"/>
                  </a:solidFill>
                </a:rPr>
                <a:t>(20 MHz)</a:t>
              </a:r>
              <a:endParaRPr lang="en-US" sz="1600" b="1" dirty="0">
                <a:solidFill>
                  <a:srgbClr val="002060"/>
                </a:solidFill>
              </a:endParaRPr>
            </a:p>
          </p:txBody>
        </p:sp>
      </p:grpSp>
      <p:sp>
        <p:nvSpPr>
          <p:cNvPr id="59" name="Rectangle 58"/>
          <p:cNvSpPr/>
          <p:nvPr/>
        </p:nvSpPr>
        <p:spPr>
          <a:xfrm>
            <a:off x="1447184" y="2087253"/>
            <a:ext cx="288032" cy="72578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Rectangle 60"/>
          <p:cNvSpPr/>
          <p:nvPr/>
        </p:nvSpPr>
        <p:spPr>
          <a:xfrm>
            <a:off x="1807224" y="2087253"/>
            <a:ext cx="288032" cy="725784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Rectangle 61"/>
          <p:cNvSpPr/>
          <p:nvPr/>
        </p:nvSpPr>
        <p:spPr>
          <a:xfrm>
            <a:off x="1807224" y="2873635"/>
            <a:ext cx="288032" cy="725784"/>
          </a:xfrm>
          <a:prstGeom prst="rect">
            <a:avLst/>
          </a:prstGeom>
          <a:solidFill>
            <a:srgbClr val="FFFF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TextBox 62"/>
          <p:cNvSpPr txBox="1"/>
          <p:nvPr/>
        </p:nvSpPr>
        <p:spPr>
          <a:xfrm>
            <a:off x="1748560" y="2303275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</a:t>
            </a:r>
            <a:r>
              <a:rPr lang="en-US" b="1" dirty="0" smtClean="0"/>
              <a:t>0</a:t>
            </a:r>
            <a:endParaRPr lang="en-US" b="1" dirty="0"/>
          </a:p>
        </p:txBody>
      </p:sp>
      <p:sp>
        <p:nvSpPr>
          <p:cNvPr id="64" name="TextBox 63"/>
          <p:cNvSpPr txBox="1"/>
          <p:nvPr/>
        </p:nvSpPr>
        <p:spPr>
          <a:xfrm>
            <a:off x="1745264" y="301406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2</a:t>
            </a:r>
            <a:r>
              <a:rPr lang="en-US" b="1" dirty="0" smtClean="0"/>
              <a:t>0</a:t>
            </a:r>
            <a:endParaRPr lang="en-US" b="1" dirty="0"/>
          </a:p>
        </p:txBody>
      </p:sp>
      <p:sp>
        <p:nvSpPr>
          <p:cNvPr id="71" name="Rectangle 70"/>
          <p:cNvSpPr/>
          <p:nvPr/>
        </p:nvSpPr>
        <p:spPr>
          <a:xfrm>
            <a:off x="1443840" y="2827136"/>
            <a:ext cx="288032" cy="72578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1445512" y="1340768"/>
            <a:ext cx="288032" cy="72578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Rectangle 105"/>
          <p:cNvSpPr/>
          <p:nvPr/>
        </p:nvSpPr>
        <p:spPr>
          <a:xfrm>
            <a:off x="1445512" y="3573016"/>
            <a:ext cx="288032" cy="725784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4211957" y="2132856"/>
            <a:ext cx="4866535" cy="1581038"/>
            <a:chOff x="4211957" y="3112290"/>
            <a:chExt cx="4866535" cy="1581038"/>
          </a:xfrm>
        </p:grpSpPr>
        <p:grpSp>
          <p:nvGrpSpPr>
            <p:cNvPr id="72" name="Group 71"/>
            <p:cNvGrpSpPr/>
            <p:nvPr/>
          </p:nvGrpSpPr>
          <p:grpSpPr>
            <a:xfrm>
              <a:off x="4211960" y="3517310"/>
              <a:ext cx="1706994" cy="371835"/>
              <a:chOff x="5148064" y="1628800"/>
              <a:chExt cx="1274946" cy="371835"/>
            </a:xfrm>
          </p:grpSpPr>
          <p:sp>
            <p:nvSpPr>
              <p:cNvPr id="73" name="Rounded Rectangle 72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chemeClr val="accent3">
                  <a:lumMod val="60000"/>
                  <a:lumOff val="4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4" name="TextBox 73"/>
              <p:cNvSpPr txBox="1"/>
              <p:nvPr/>
            </p:nvSpPr>
            <p:spPr>
              <a:xfrm>
                <a:off x="5580112" y="1631303"/>
                <a:ext cx="31451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B</a:t>
                </a:r>
                <a:endParaRPr lang="en-US" b="1" dirty="0"/>
              </a:p>
            </p:txBody>
          </p:sp>
        </p:grpSp>
        <p:grpSp>
          <p:nvGrpSpPr>
            <p:cNvPr id="75" name="Group 74"/>
            <p:cNvGrpSpPr/>
            <p:nvPr/>
          </p:nvGrpSpPr>
          <p:grpSpPr>
            <a:xfrm>
              <a:off x="5107872" y="3931009"/>
              <a:ext cx="1706994" cy="371835"/>
              <a:chOff x="5148064" y="1628800"/>
              <a:chExt cx="1274946" cy="371835"/>
            </a:xfrm>
          </p:grpSpPr>
          <p:sp>
            <p:nvSpPr>
              <p:cNvPr id="76" name="Rounded Rectangle 75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TextBox 76"/>
              <p:cNvSpPr txBox="1"/>
              <p:nvPr/>
            </p:nvSpPr>
            <p:spPr>
              <a:xfrm>
                <a:off x="5580112" y="1631303"/>
                <a:ext cx="242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A</a:t>
                </a:r>
              </a:p>
            </p:txBody>
          </p:sp>
        </p:grpSp>
        <p:grpSp>
          <p:nvGrpSpPr>
            <p:cNvPr id="78" name="Group 77"/>
            <p:cNvGrpSpPr/>
            <p:nvPr/>
          </p:nvGrpSpPr>
          <p:grpSpPr>
            <a:xfrm>
              <a:off x="4211960" y="3922212"/>
              <a:ext cx="698882" cy="371835"/>
              <a:chOff x="5148064" y="1628800"/>
              <a:chExt cx="1274946" cy="371835"/>
            </a:xfrm>
          </p:grpSpPr>
          <p:sp>
            <p:nvSpPr>
              <p:cNvPr id="79" name="Rounded Rectangle 78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rgbClr val="FFFF00"/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TextBox 79"/>
              <p:cNvSpPr txBox="1"/>
              <p:nvPr/>
            </p:nvSpPr>
            <p:spPr>
              <a:xfrm>
                <a:off x="5580112" y="1631303"/>
                <a:ext cx="22891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C</a:t>
                </a:r>
              </a:p>
            </p:txBody>
          </p:sp>
        </p:grpSp>
        <p:grpSp>
          <p:nvGrpSpPr>
            <p:cNvPr id="81" name="Group 80"/>
            <p:cNvGrpSpPr/>
            <p:nvPr/>
          </p:nvGrpSpPr>
          <p:grpSpPr>
            <a:xfrm>
              <a:off x="6218136" y="3509009"/>
              <a:ext cx="1706994" cy="371835"/>
              <a:chOff x="5148064" y="1628800"/>
              <a:chExt cx="1274946" cy="371835"/>
            </a:xfrm>
          </p:grpSpPr>
          <p:sp>
            <p:nvSpPr>
              <p:cNvPr id="82" name="Rounded Rectangle 81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3" name="TextBox 82"/>
              <p:cNvSpPr txBox="1"/>
              <p:nvPr/>
            </p:nvSpPr>
            <p:spPr>
              <a:xfrm>
                <a:off x="5580112" y="1631303"/>
                <a:ext cx="242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A</a:t>
                </a:r>
              </a:p>
            </p:txBody>
          </p:sp>
        </p:grpSp>
        <p:grpSp>
          <p:nvGrpSpPr>
            <p:cNvPr id="84" name="Group 83"/>
            <p:cNvGrpSpPr/>
            <p:nvPr/>
          </p:nvGrpSpPr>
          <p:grpSpPr>
            <a:xfrm>
              <a:off x="5978931" y="3565979"/>
              <a:ext cx="197341" cy="242280"/>
              <a:chOff x="6050939" y="2492896"/>
              <a:chExt cx="197341" cy="242280"/>
            </a:xfrm>
          </p:grpSpPr>
          <p:cxnSp>
            <p:nvCxnSpPr>
              <p:cNvPr id="85" name="Straight Connector 84"/>
              <p:cNvCxnSpPr/>
              <p:nvPr/>
            </p:nvCxnSpPr>
            <p:spPr>
              <a:xfrm>
                <a:off x="6050939" y="249635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>
                <a:off x="6102859" y="249560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>
                <a:off x="614612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>
                <a:off x="619636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>
                <a:off x="6248280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90" name="Group 89"/>
            <p:cNvGrpSpPr/>
            <p:nvPr/>
          </p:nvGrpSpPr>
          <p:grpSpPr>
            <a:xfrm>
              <a:off x="6876256" y="3447398"/>
              <a:ext cx="2202236" cy="845398"/>
              <a:chOff x="6948264" y="2764399"/>
              <a:chExt cx="2202236" cy="845398"/>
            </a:xfrm>
          </p:grpSpPr>
          <p:grpSp>
            <p:nvGrpSpPr>
              <p:cNvPr id="91" name="Group 90"/>
              <p:cNvGrpSpPr/>
              <p:nvPr/>
            </p:nvGrpSpPr>
            <p:grpSpPr>
              <a:xfrm>
                <a:off x="8182448" y="2764399"/>
                <a:ext cx="968052" cy="373458"/>
                <a:chOff x="5148064" y="1615382"/>
                <a:chExt cx="1347546" cy="373458"/>
              </a:xfrm>
            </p:grpSpPr>
            <p:sp>
              <p:nvSpPr>
                <p:cNvPr id="103" name="Rounded Rectangle 102"/>
                <p:cNvSpPr/>
                <p:nvPr/>
              </p:nvSpPr>
              <p:spPr>
                <a:xfrm>
                  <a:off x="5148064" y="1628800"/>
                  <a:ext cx="1274946" cy="360040"/>
                </a:xfrm>
                <a:prstGeom prst="roundRect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4" name="TextBox 103"/>
                <p:cNvSpPr txBox="1"/>
                <p:nvPr/>
              </p:nvSpPr>
              <p:spPr>
                <a:xfrm>
                  <a:off x="5157112" y="1615382"/>
                  <a:ext cx="1338498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b="1" dirty="0" smtClean="0"/>
                    <a:t>B</a:t>
                  </a:r>
                  <a:endParaRPr lang="en-US" b="1" dirty="0"/>
                </a:p>
              </p:txBody>
            </p:sp>
          </p:grpSp>
          <p:grpSp>
            <p:nvGrpSpPr>
              <p:cNvPr id="92" name="Group 91"/>
              <p:cNvGrpSpPr/>
              <p:nvPr/>
            </p:nvGrpSpPr>
            <p:grpSpPr>
              <a:xfrm>
                <a:off x="6948264" y="3237962"/>
                <a:ext cx="1872208" cy="371835"/>
                <a:chOff x="6948264" y="3237962"/>
                <a:chExt cx="1872208" cy="371835"/>
              </a:xfrm>
            </p:grpSpPr>
            <p:grpSp>
              <p:nvGrpSpPr>
                <p:cNvPr id="97" name="Group 96"/>
                <p:cNvGrpSpPr/>
                <p:nvPr/>
              </p:nvGrpSpPr>
              <p:grpSpPr>
                <a:xfrm>
                  <a:off x="7042040" y="3237962"/>
                  <a:ext cx="1778432" cy="371835"/>
                  <a:chOff x="5148064" y="1628800"/>
                  <a:chExt cx="1274946" cy="371835"/>
                </a:xfrm>
              </p:grpSpPr>
              <p:sp>
                <p:nvSpPr>
                  <p:cNvPr id="101" name="Rounded Rectangle 100"/>
                  <p:cNvSpPr/>
                  <p:nvPr/>
                </p:nvSpPr>
                <p:spPr>
                  <a:xfrm>
                    <a:off x="5148064" y="1628800"/>
                    <a:ext cx="1274946" cy="360040"/>
                  </a:xfrm>
                  <a:prstGeom prst="roundRect">
                    <a:avLst/>
                  </a:prstGeom>
                  <a:solidFill>
                    <a:srgbClr val="FFFF00"/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02" name="TextBox 101"/>
                  <p:cNvSpPr txBox="1"/>
                  <p:nvPr/>
                </p:nvSpPr>
                <p:spPr>
                  <a:xfrm>
                    <a:off x="5580112" y="1631303"/>
                    <a:ext cx="228919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b="1" dirty="0"/>
                      <a:t>C</a:t>
                    </a:r>
                  </a:p>
                </p:txBody>
              </p:sp>
            </p:grpSp>
            <p:grpSp>
              <p:nvGrpSpPr>
                <p:cNvPr id="98" name="Group 97"/>
                <p:cNvGrpSpPr/>
                <p:nvPr/>
              </p:nvGrpSpPr>
              <p:grpSpPr>
                <a:xfrm>
                  <a:off x="6948264" y="3297637"/>
                  <a:ext cx="51920" cy="239575"/>
                  <a:chOff x="5042827" y="2956760"/>
                  <a:chExt cx="51920" cy="239575"/>
                </a:xfrm>
              </p:grpSpPr>
              <p:cxnSp>
                <p:nvCxnSpPr>
                  <p:cNvPr id="99" name="Straight Connector 98"/>
                  <p:cNvCxnSpPr/>
                  <p:nvPr/>
                </p:nvCxnSpPr>
                <p:spPr>
                  <a:xfrm>
                    <a:off x="5042827" y="2957510"/>
                    <a:ext cx="0" cy="238825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0" name="Straight Connector 99"/>
                  <p:cNvCxnSpPr/>
                  <p:nvPr/>
                </p:nvCxnSpPr>
                <p:spPr>
                  <a:xfrm>
                    <a:off x="5094747" y="2956760"/>
                    <a:ext cx="0" cy="238825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  <p:grpSp>
            <p:nvGrpSpPr>
              <p:cNvPr id="93" name="Group 92"/>
              <p:cNvGrpSpPr/>
              <p:nvPr/>
            </p:nvGrpSpPr>
            <p:grpSpPr>
              <a:xfrm>
                <a:off x="8047067" y="2842788"/>
                <a:ext cx="105237" cy="242280"/>
                <a:chOff x="5042827" y="2954055"/>
                <a:chExt cx="105237" cy="242280"/>
              </a:xfrm>
            </p:grpSpPr>
            <p:cxnSp>
              <p:nvCxnSpPr>
                <p:cNvPr id="94" name="Straight Connector 93"/>
                <p:cNvCxnSpPr/>
                <p:nvPr/>
              </p:nvCxnSpPr>
              <p:spPr>
                <a:xfrm>
                  <a:off x="5042827" y="2957510"/>
                  <a:ext cx="0" cy="23882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5" name="Straight Connector 94"/>
                <p:cNvCxnSpPr/>
                <p:nvPr/>
              </p:nvCxnSpPr>
              <p:spPr>
                <a:xfrm>
                  <a:off x="5094747" y="2956760"/>
                  <a:ext cx="0" cy="23882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96" name="Straight Connector 95"/>
                <p:cNvCxnSpPr/>
                <p:nvPr/>
              </p:nvCxnSpPr>
              <p:spPr>
                <a:xfrm>
                  <a:off x="5148064" y="2954055"/>
                  <a:ext cx="0" cy="238825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10" name="Group 109"/>
            <p:cNvGrpSpPr/>
            <p:nvPr/>
          </p:nvGrpSpPr>
          <p:grpSpPr>
            <a:xfrm>
              <a:off x="4211960" y="3119125"/>
              <a:ext cx="1296144" cy="371835"/>
              <a:chOff x="5148064" y="1628800"/>
              <a:chExt cx="1274946" cy="371835"/>
            </a:xfrm>
          </p:grpSpPr>
          <p:sp>
            <p:nvSpPr>
              <p:cNvPr id="111" name="Rounded Rectangle 110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2" name="TextBox 111"/>
              <p:cNvSpPr txBox="1"/>
              <p:nvPr/>
            </p:nvSpPr>
            <p:spPr>
              <a:xfrm>
                <a:off x="5580112" y="1631303"/>
                <a:ext cx="242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A</a:t>
                </a:r>
              </a:p>
            </p:txBody>
          </p:sp>
        </p:grpSp>
        <p:grpSp>
          <p:nvGrpSpPr>
            <p:cNvPr id="113" name="Group 112"/>
            <p:cNvGrpSpPr/>
            <p:nvPr/>
          </p:nvGrpSpPr>
          <p:grpSpPr>
            <a:xfrm>
              <a:off x="5528200" y="3186720"/>
              <a:ext cx="95189" cy="242280"/>
              <a:chOff x="6050939" y="2492896"/>
              <a:chExt cx="95189" cy="242280"/>
            </a:xfrm>
          </p:grpSpPr>
          <p:cxnSp>
            <p:nvCxnSpPr>
              <p:cNvPr id="114" name="Straight Connector 113"/>
              <p:cNvCxnSpPr/>
              <p:nvPr/>
            </p:nvCxnSpPr>
            <p:spPr>
              <a:xfrm>
                <a:off x="6050939" y="249635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/>
              <p:cNvCxnSpPr/>
              <p:nvPr/>
            </p:nvCxnSpPr>
            <p:spPr>
              <a:xfrm>
                <a:off x="6102859" y="249560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/>
              <p:cNvCxnSpPr/>
              <p:nvPr/>
            </p:nvCxnSpPr>
            <p:spPr>
              <a:xfrm>
                <a:off x="614612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19" name="Group 118"/>
            <p:cNvGrpSpPr/>
            <p:nvPr/>
          </p:nvGrpSpPr>
          <p:grpSpPr>
            <a:xfrm>
              <a:off x="5683936" y="3120872"/>
              <a:ext cx="1706994" cy="371835"/>
              <a:chOff x="5148064" y="1628800"/>
              <a:chExt cx="1274946" cy="371835"/>
            </a:xfrm>
          </p:grpSpPr>
          <p:sp>
            <p:nvSpPr>
              <p:cNvPr id="120" name="Rounded Rectangle 119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TextBox 120"/>
              <p:cNvSpPr txBox="1"/>
              <p:nvPr/>
            </p:nvSpPr>
            <p:spPr>
              <a:xfrm>
                <a:off x="5580112" y="1631303"/>
                <a:ext cx="242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A</a:t>
                </a:r>
              </a:p>
            </p:txBody>
          </p:sp>
        </p:grpSp>
        <p:grpSp>
          <p:nvGrpSpPr>
            <p:cNvPr id="122" name="Group 121"/>
            <p:cNvGrpSpPr/>
            <p:nvPr/>
          </p:nvGrpSpPr>
          <p:grpSpPr>
            <a:xfrm>
              <a:off x="7459283" y="3192880"/>
              <a:ext cx="197341" cy="242280"/>
              <a:chOff x="6050939" y="2492896"/>
              <a:chExt cx="197341" cy="242280"/>
            </a:xfrm>
          </p:grpSpPr>
          <p:cxnSp>
            <p:nvCxnSpPr>
              <p:cNvPr id="123" name="Straight Connector 122"/>
              <p:cNvCxnSpPr/>
              <p:nvPr/>
            </p:nvCxnSpPr>
            <p:spPr>
              <a:xfrm>
                <a:off x="6050939" y="249635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4" name="Straight Connector 123"/>
              <p:cNvCxnSpPr/>
              <p:nvPr/>
            </p:nvCxnSpPr>
            <p:spPr>
              <a:xfrm>
                <a:off x="6102859" y="249560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5" name="Straight Connector 124"/>
              <p:cNvCxnSpPr/>
              <p:nvPr/>
            </p:nvCxnSpPr>
            <p:spPr>
              <a:xfrm>
                <a:off x="614612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6" name="Straight Connector 125"/>
              <p:cNvCxnSpPr/>
              <p:nvPr/>
            </p:nvCxnSpPr>
            <p:spPr>
              <a:xfrm>
                <a:off x="619636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27" name="Straight Connector 126"/>
              <p:cNvCxnSpPr/>
              <p:nvPr/>
            </p:nvCxnSpPr>
            <p:spPr>
              <a:xfrm>
                <a:off x="6248280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28" name="Group 127"/>
            <p:cNvGrpSpPr/>
            <p:nvPr/>
          </p:nvGrpSpPr>
          <p:grpSpPr>
            <a:xfrm>
              <a:off x="7710097" y="3112290"/>
              <a:ext cx="1296144" cy="371835"/>
              <a:chOff x="5148064" y="1628800"/>
              <a:chExt cx="1274946" cy="371835"/>
            </a:xfrm>
          </p:grpSpPr>
          <p:sp>
            <p:nvSpPr>
              <p:cNvPr id="129" name="Rounded Rectangle 128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" name="TextBox 129"/>
              <p:cNvSpPr txBox="1"/>
              <p:nvPr/>
            </p:nvSpPr>
            <p:spPr>
              <a:xfrm>
                <a:off x="5580112" y="1631303"/>
                <a:ext cx="242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A</a:t>
                </a:r>
              </a:p>
            </p:txBody>
          </p:sp>
        </p:grpSp>
        <p:grpSp>
          <p:nvGrpSpPr>
            <p:cNvPr id="131" name="Group 130"/>
            <p:cNvGrpSpPr/>
            <p:nvPr/>
          </p:nvGrpSpPr>
          <p:grpSpPr>
            <a:xfrm>
              <a:off x="4962184" y="3998904"/>
              <a:ext cx="95189" cy="242280"/>
              <a:chOff x="6050939" y="2492896"/>
              <a:chExt cx="95189" cy="242280"/>
            </a:xfrm>
          </p:grpSpPr>
          <p:cxnSp>
            <p:nvCxnSpPr>
              <p:cNvPr id="132" name="Straight Connector 131"/>
              <p:cNvCxnSpPr/>
              <p:nvPr/>
            </p:nvCxnSpPr>
            <p:spPr>
              <a:xfrm>
                <a:off x="6050939" y="249635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Straight Connector 132"/>
              <p:cNvCxnSpPr/>
              <p:nvPr/>
            </p:nvCxnSpPr>
            <p:spPr>
              <a:xfrm>
                <a:off x="6102859" y="249560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4" name="Straight Connector 133"/>
              <p:cNvCxnSpPr/>
              <p:nvPr/>
            </p:nvCxnSpPr>
            <p:spPr>
              <a:xfrm>
                <a:off x="614612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5" name="Group 134"/>
            <p:cNvGrpSpPr/>
            <p:nvPr/>
          </p:nvGrpSpPr>
          <p:grpSpPr>
            <a:xfrm>
              <a:off x="4211957" y="4319746"/>
              <a:ext cx="1063519" cy="371835"/>
              <a:chOff x="5148064" y="1628800"/>
              <a:chExt cx="881260" cy="371835"/>
            </a:xfrm>
          </p:grpSpPr>
          <p:sp>
            <p:nvSpPr>
              <p:cNvPr id="136" name="Rounded Rectangle 135"/>
              <p:cNvSpPr/>
              <p:nvPr/>
            </p:nvSpPr>
            <p:spPr>
              <a:xfrm>
                <a:off x="5148064" y="1628800"/>
                <a:ext cx="881260" cy="360040"/>
              </a:xfrm>
              <a:prstGeom prst="round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7" name="TextBox 136"/>
              <p:cNvSpPr txBox="1"/>
              <p:nvPr/>
            </p:nvSpPr>
            <p:spPr>
              <a:xfrm>
                <a:off x="5580112" y="1631303"/>
                <a:ext cx="242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A</a:t>
                </a:r>
              </a:p>
            </p:txBody>
          </p:sp>
        </p:grpSp>
        <p:grpSp>
          <p:nvGrpSpPr>
            <p:cNvPr id="138" name="Group 137"/>
            <p:cNvGrpSpPr/>
            <p:nvPr/>
          </p:nvGrpSpPr>
          <p:grpSpPr>
            <a:xfrm>
              <a:off x="5340907" y="4387341"/>
              <a:ext cx="95189" cy="242280"/>
              <a:chOff x="6050939" y="2492896"/>
              <a:chExt cx="95189" cy="242280"/>
            </a:xfrm>
          </p:grpSpPr>
          <p:cxnSp>
            <p:nvCxnSpPr>
              <p:cNvPr id="139" name="Straight Connector 138"/>
              <p:cNvCxnSpPr/>
              <p:nvPr/>
            </p:nvCxnSpPr>
            <p:spPr>
              <a:xfrm>
                <a:off x="6050939" y="249635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0" name="Straight Connector 139"/>
              <p:cNvCxnSpPr/>
              <p:nvPr/>
            </p:nvCxnSpPr>
            <p:spPr>
              <a:xfrm>
                <a:off x="6102859" y="249560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1" name="Straight Connector 140"/>
              <p:cNvCxnSpPr/>
              <p:nvPr/>
            </p:nvCxnSpPr>
            <p:spPr>
              <a:xfrm>
                <a:off x="614612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2" name="Group 141"/>
            <p:cNvGrpSpPr/>
            <p:nvPr/>
          </p:nvGrpSpPr>
          <p:grpSpPr>
            <a:xfrm>
              <a:off x="5508104" y="4321493"/>
              <a:ext cx="1706994" cy="371835"/>
              <a:chOff x="5148064" y="1628800"/>
              <a:chExt cx="1274946" cy="371835"/>
            </a:xfrm>
          </p:grpSpPr>
          <p:sp>
            <p:nvSpPr>
              <p:cNvPr id="143" name="Rounded Rectangle 142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4" name="TextBox 143"/>
              <p:cNvSpPr txBox="1"/>
              <p:nvPr/>
            </p:nvSpPr>
            <p:spPr>
              <a:xfrm>
                <a:off x="5580112" y="1631303"/>
                <a:ext cx="242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A</a:t>
                </a:r>
              </a:p>
            </p:txBody>
          </p:sp>
        </p:grpSp>
        <p:grpSp>
          <p:nvGrpSpPr>
            <p:cNvPr id="145" name="Group 144"/>
            <p:cNvGrpSpPr/>
            <p:nvPr/>
          </p:nvGrpSpPr>
          <p:grpSpPr>
            <a:xfrm>
              <a:off x="7278160" y="4393501"/>
              <a:ext cx="102152" cy="238825"/>
              <a:chOff x="6146128" y="2492896"/>
              <a:chExt cx="102152" cy="238825"/>
            </a:xfrm>
          </p:grpSpPr>
          <p:cxnSp>
            <p:nvCxnSpPr>
              <p:cNvPr id="148" name="Straight Connector 147"/>
              <p:cNvCxnSpPr/>
              <p:nvPr/>
            </p:nvCxnSpPr>
            <p:spPr>
              <a:xfrm>
                <a:off x="614612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/>
              <p:cNvCxnSpPr/>
              <p:nvPr/>
            </p:nvCxnSpPr>
            <p:spPr>
              <a:xfrm>
                <a:off x="619636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/>
              <p:cNvCxnSpPr/>
              <p:nvPr/>
            </p:nvCxnSpPr>
            <p:spPr>
              <a:xfrm>
                <a:off x="6248280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51" name="Group 150"/>
            <p:cNvGrpSpPr/>
            <p:nvPr/>
          </p:nvGrpSpPr>
          <p:grpSpPr>
            <a:xfrm>
              <a:off x="7432223" y="4312911"/>
              <a:ext cx="1574017" cy="371835"/>
              <a:chOff x="5148064" y="1628800"/>
              <a:chExt cx="1274946" cy="371835"/>
            </a:xfrm>
          </p:grpSpPr>
          <p:sp>
            <p:nvSpPr>
              <p:cNvPr id="152" name="Rounded Rectangle 151"/>
              <p:cNvSpPr/>
              <p:nvPr/>
            </p:nvSpPr>
            <p:spPr>
              <a:xfrm>
                <a:off x="5148064" y="1628800"/>
                <a:ext cx="1274946" cy="360040"/>
              </a:xfrm>
              <a:prstGeom prst="roundRect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53" name="TextBox 152"/>
              <p:cNvSpPr txBox="1"/>
              <p:nvPr/>
            </p:nvSpPr>
            <p:spPr>
              <a:xfrm>
                <a:off x="5580112" y="1631303"/>
                <a:ext cx="24209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/>
                  <a:t>A</a:t>
                </a:r>
              </a:p>
            </p:txBody>
          </p:sp>
        </p:grpSp>
        <p:grpSp>
          <p:nvGrpSpPr>
            <p:cNvPr id="154" name="Group 153"/>
            <p:cNvGrpSpPr/>
            <p:nvPr/>
          </p:nvGrpSpPr>
          <p:grpSpPr>
            <a:xfrm>
              <a:off x="8810424" y="3978808"/>
              <a:ext cx="197341" cy="242280"/>
              <a:chOff x="6050939" y="2492896"/>
              <a:chExt cx="197341" cy="242280"/>
            </a:xfrm>
          </p:grpSpPr>
          <p:cxnSp>
            <p:nvCxnSpPr>
              <p:cNvPr id="155" name="Straight Connector 154"/>
              <p:cNvCxnSpPr/>
              <p:nvPr/>
            </p:nvCxnSpPr>
            <p:spPr>
              <a:xfrm>
                <a:off x="6050939" y="249635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/>
              <p:cNvCxnSpPr/>
              <p:nvPr/>
            </p:nvCxnSpPr>
            <p:spPr>
              <a:xfrm>
                <a:off x="6102859" y="2495601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/>
              <p:cNvCxnSpPr/>
              <p:nvPr/>
            </p:nvCxnSpPr>
            <p:spPr>
              <a:xfrm>
                <a:off x="614612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/>
              <p:cNvCxnSpPr/>
              <p:nvPr/>
            </p:nvCxnSpPr>
            <p:spPr>
              <a:xfrm>
                <a:off x="6196368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/>
              <p:cNvCxnSpPr/>
              <p:nvPr/>
            </p:nvCxnSpPr>
            <p:spPr>
              <a:xfrm>
                <a:off x="6248280" y="2492896"/>
                <a:ext cx="0" cy="23882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18717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203610" y="886952"/>
            <a:ext cx="3634904" cy="2705885"/>
            <a:chOff x="5203610" y="939139"/>
            <a:chExt cx="3634904" cy="2705885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22068" y="939139"/>
              <a:ext cx="738122" cy="966093"/>
            </a:xfrm>
            <a:prstGeom prst="rect">
              <a:avLst/>
            </a:prstGeom>
          </p:spPr>
        </p:pic>
        <p:cxnSp>
          <p:nvCxnSpPr>
            <p:cNvPr id="80" name="Straight Arrow Connector 79"/>
            <p:cNvCxnSpPr/>
            <p:nvPr/>
          </p:nvCxnSpPr>
          <p:spPr>
            <a:xfrm>
              <a:off x="6084168" y="3187156"/>
              <a:ext cx="2360722" cy="0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TextBox 80"/>
            <p:cNvSpPr txBox="1"/>
            <p:nvPr/>
          </p:nvSpPr>
          <p:spPr>
            <a:xfrm>
              <a:off x="6968360" y="3355029"/>
              <a:ext cx="596685" cy="2899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latin typeface="Helvetica" pitchFamily="34" charset="0"/>
                </a:rPr>
                <a:t>Time</a:t>
              </a:r>
              <a:endParaRPr lang="en-US" b="1" dirty="0">
                <a:latin typeface="Helvetica" pitchFamily="34" charset="0"/>
              </a:endParaRPr>
            </a:p>
          </p:txBody>
        </p:sp>
        <p:cxnSp>
          <p:nvCxnSpPr>
            <p:cNvPr id="82" name="Straight Arrow Connector 81"/>
            <p:cNvCxnSpPr/>
            <p:nvPr/>
          </p:nvCxnSpPr>
          <p:spPr>
            <a:xfrm flipV="1">
              <a:off x="6012160" y="1386956"/>
              <a:ext cx="0" cy="1660196"/>
            </a:xfrm>
            <a:prstGeom prst="straightConnector1">
              <a:avLst/>
            </a:prstGeom>
            <a:ln w="571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>
              <a:off x="5203610" y="1965239"/>
              <a:ext cx="674628" cy="50749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latin typeface="Helvetica" pitchFamily="34" charset="0"/>
                </a:rPr>
                <a:t> </a:t>
              </a:r>
              <a:r>
                <a:rPr lang="en-US" b="1" dirty="0" err="1" smtClean="0">
                  <a:latin typeface="Helvetica" pitchFamily="34" charset="0"/>
                </a:rPr>
                <a:t>Freq</a:t>
              </a:r>
              <a:endParaRPr lang="en-US" b="1" dirty="0" smtClean="0">
                <a:latin typeface="Helvetica" pitchFamily="34" charset="0"/>
              </a:endParaRPr>
            </a:p>
            <a:p>
              <a:r>
                <a:rPr lang="en-US" b="1" dirty="0" smtClean="0">
                  <a:latin typeface="Helvetica" pitchFamily="34" charset="0"/>
                </a:rPr>
                <a:t>(MHz)</a:t>
              </a:r>
              <a:endParaRPr lang="en-US" b="1" dirty="0">
                <a:latin typeface="Helvetica" pitchFamily="34" charset="0"/>
              </a:endParaRPr>
            </a:p>
          </p:txBody>
        </p:sp>
        <p:sp>
          <p:nvSpPr>
            <p:cNvPr id="7" name="Rounded Rectangle 6"/>
            <p:cNvSpPr/>
            <p:nvPr/>
          </p:nvSpPr>
          <p:spPr>
            <a:xfrm>
              <a:off x="6156176" y="1808956"/>
              <a:ext cx="1944216" cy="288032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00392" y="2005039"/>
              <a:ext cx="738122" cy="966093"/>
            </a:xfrm>
            <a:prstGeom prst="rect">
              <a:avLst/>
            </a:prstGeom>
          </p:spPr>
        </p:pic>
        <p:sp>
          <p:nvSpPr>
            <p:cNvPr id="86" name="Rounded Rectangle 85"/>
            <p:cNvSpPr/>
            <p:nvPr/>
          </p:nvSpPr>
          <p:spPr>
            <a:xfrm>
              <a:off x="6156176" y="2467076"/>
              <a:ext cx="1944216" cy="288032"/>
            </a:xfrm>
            <a:prstGeom prst="roundRect">
              <a:avLst/>
            </a:prstGeom>
            <a:solidFill>
              <a:schemeClr val="accent6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6945578" y="1778354"/>
              <a:ext cx="4347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TV</a:t>
              </a:r>
              <a:endParaRPr lang="en-US" b="1" dirty="0"/>
            </a:p>
          </p:txBody>
        </p:sp>
        <p:sp>
          <p:nvSpPr>
            <p:cNvPr id="87" name="TextBox 86"/>
            <p:cNvSpPr txBox="1"/>
            <p:nvPr/>
          </p:nvSpPr>
          <p:spPr>
            <a:xfrm>
              <a:off x="6968360" y="2436016"/>
              <a:ext cx="43473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TV</a:t>
              </a:r>
              <a:endParaRPr lang="en-US" b="1" dirty="0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>
              <a:off x="6732240" y="2127132"/>
              <a:ext cx="0" cy="339028"/>
            </a:xfrm>
            <a:prstGeom prst="straightConnector1">
              <a:avLst/>
            </a:prstGeom>
            <a:ln w="28575">
              <a:solidFill>
                <a:schemeClr val="tx1"/>
              </a:solidFill>
              <a:headEnd type="triangle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6732240" y="2107036"/>
              <a:ext cx="90441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10 MHz</a:t>
              </a:r>
              <a:endParaRPr lang="en-US" b="1" dirty="0"/>
            </a:p>
          </p:txBody>
        </p:sp>
      </p:grpSp>
      <p:sp>
        <p:nvSpPr>
          <p:cNvPr id="90" name="TextBox 89"/>
          <p:cNvSpPr txBox="1"/>
          <p:nvPr/>
        </p:nvSpPr>
        <p:spPr>
          <a:xfrm>
            <a:off x="415631" y="1496115"/>
            <a:ext cx="4311190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In Whitespaces spectrum is fragmented </a:t>
            </a:r>
          </a:p>
          <a:p>
            <a:endParaRPr lang="en-US" sz="10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Contiguous chunk of 20, 40 or 80 MHz may not be available </a:t>
            </a:r>
            <a:endParaRPr lang="en-US" sz="2200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179511" y="175783"/>
            <a:ext cx="70142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err="1" smtClean="0">
                <a:solidFill>
                  <a:srgbClr val="002060"/>
                </a:solidFill>
              </a:rPr>
              <a:t>WiFi</a:t>
            </a:r>
            <a:r>
              <a:rPr lang="en-US" sz="3600" b="1" dirty="0" smtClean="0">
                <a:solidFill>
                  <a:srgbClr val="002060"/>
                </a:solidFill>
              </a:rPr>
              <a:t> NC with Fragmented Spectrum</a:t>
            </a:r>
            <a:endParaRPr lang="en-IN" sz="3600" b="1" dirty="0">
              <a:solidFill>
                <a:srgbClr val="002060"/>
              </a:solidFill>
            </a:endParaRPr>
          </a:p>
        </p:txBody>
      </p:sp>
      <p:grpSp>
        <p:nvGrpSpPr>
          <p:cNvPr id="142" name="Group 141"/>
          <p:cNvGrpSpPr/>
          <p:nvPr/>
        </p:nvGrpSpPr>
        <p:grpSpPr>
          <a:xfrm>
            <a:off x="415631" y="3717032"/>
            <a:ext cx="8573698" cy="2952328"/>
            <a:chOff x="395536" y="3789040"/>
            <a:chExt cx="8573698" cy="2952328"/>
          </a:xfrm>
        </p:grpSpPr>
        <p:grpSp>
          <p:nvGrpSpPr>
            <p:cNvPr id="117" name="Group 116"/>
            <p:cNvGrpSpPr/>
            <p:nvPr/>
          </p:nvGrpSpPr>
          <p:grpSpPr>
            <a:xfrm>
              <a:off x="395536" y="3789040"/>
              <a:ext cx="8573698" cy="2952328"/>
              <a:chOff x="395538" y="3767272"/>
              <a:chExt cx="8573698" cy="2952328"/>
            </a:xfrm>
          </p:grpSpPr>
          <p:grpSp>
            <p:nvGrpSpPr>
              <p:cNvPr id="118" name="Group 117"/>
              <p:cNvGrpSpPr/>
              <p:nvPr/>
            </p:nvGrpSpPr>
            <p:grpSpPr>
              <a:xfrm>
                <a:off x="395538" y="4112232"/>
                <a:ext cx="4546548" cy="2409455"/>
                <a:chOff x="4199324" y="822485"/>
                <a:chExt cx="2601870" cy="2409455"/>
              </a:xfrm>
            </p:grpSpPr>
            <p:sp>
              <p:nvSpPr>
                <p:cNvPr id="136" name="Rounded Rectangle 135"/>
                <p:cNvSpPr/>
                <p:nvPr/>
              </p:nvSpPr>
              <p:spPr>
                <a:xfrm>
                  <a:off x="4208106" y="822485"/>
                  <a:ext cx="2593088" cy="2404736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37" name="TextBox 136"/>
                <p:cNvSpPr txBox="1"/>
                <p:nvPr/>
              </p:nvSpPr>
              <p:spPr>
                <a:xfrm>
                  <a:off x="4199324" y="954393"/>
                  <a:ext cx="2467181" cy="2277547"/>
                </a:xfrm>
                <a:prstGeom prst="rect">
                  <a:avLst/>
                </a:prstGeom>
                <a:noFill/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txBody>
                <a:bodyPr wrap="square" rtlCol="0">
                  <a:spAutoFit/>
                </a:bodyPr>
                <a:lstStyle/>
                <a:p>
                  <a:pPr marL="342900" indent="-342900">
                    <a:buFont typeface="Arial" pitchFamily="34" charset="0"/>
                    <a:buChar char="•"/>
                  </a:pPr>
                  <a:r>
                    <a:rPr lang="en-US" sz="2200" b="1" dirty="0" err="1" smtClean="0">
                      <a:solidFill>
                        <a:schemeClr val="tx2">
                          <a:lumMod val="50000"/>
                        </a:schemeClr>
                      </a:solidFill>
                    </a:rPr>
                    <a:t>WiFi</a:t>
                  </a:r>
                  <a:r>
                    <a:rPr lang="en-US" sz="2200" b="1" dirty="0" smtClean="0">
                      <a:solidFill>
                        <a:schemeClr val="tx2">
                          <a:lumMod val="50000"/>
                        </a:schemeClr>
                      </a:solidFill>
                    </a:rPr>
                    <a:t>-NC</a:t>
                  </a:r>
                </a:p>
                <a:p>
                  <a:endParaRPr lang="en-US" sz="2200" b="1" dirty="0" smtClean="0">
                    <a:solidFill>
                      <a:schemeClr val="tx2">
                        <a:lumMod val="50000"/>
                      </a:schemeClr>
                    </a:solidFill>
                  </a:endParaRPr>
                </a:p>
                <a:p>
                  <a:pPr marL="800100" lvl="1" indent="-342900">
                    <a:buFont typeface="Arial" pitchFamily="34" charset="0"/>
                    <a:buChar char="•"/>
                  </a:pPr>
                  <a:r>
                    <a:rPr lang="en-US" sz="2200" dirty="0" smtClean="0">
                      <a:solidFill>
                        <a:schemeClr val="tx2">
                          <a:lumMod val="50000"/>
                        </a:schemeClr>
                      </a:solidFill>
                    </a:rPr>
                    <a:t>Transmits around by using independent channels</a:t>
                  </a:r>
                </a:p>
                <a:p>
                  <a:pPr lvl="1"/>
                  <a:endParaRPr lang="en-US" sz="1000" dirty="0" smtClean="0">
                    <a:solidFill>
                      <a:schemeClr val="tx2">
                        <a:lumMod val="50000"/>
                      </a:schemeClr>
                    </a:solidFill>
                  </a:endParaRPr>
                </a:p>
                <a:p>
                  <a:pPr marL="800100" lvl="1" indent="-342900">
                    <a:buFont typeface="Arial" pitchFamily="34" charset="0"/>
                    <a:buChar char="•"/>
                  </a:pPr>
                  <a:r>
                    <a:rPr lang="en-US" sz="2200" dirty="0" smtClean="0">
                      <a:solidFill>
                        <a:schemeClr val="tx2">
                          <a:lumMod val="50000"/>
                        </a:schemeClr>
                      </a:solidFill>
                    </a:rPr>
                    <a:t>Better use of non-contiguous spectrum</a:t>
                  </a:r>
                  <a:endParaRPr lang="en-US" sz="2200" dirty="0">
                    <a:solidFill>
                      <a:schemeClr val="tx2">
                        <a:lumMod val="50000"/>
                      </a:schemeClr>
                    </a:solidFill>
                  </a:endParaRPr>
                </a:p>
              </p:txBody>
            </p:sp>
          </p:grpSp>
          <p:grpSp>
            <p:nvGrpSpPr>
              <p:cNvPr id="119" name="Group 118"/>
              <p:cNvGrpSpPr/>
              <p:nvPr/>
            </p:nvGrpSpPr>
            <p:grpSpPr>
              <a:xfrm>
                <a:off x="5106200" y="3767272"/>
                <a:ext cx="3863036" cy="2952328"/>
                <a:chOff x="5173460" y="764704"/>
                <a:chExt cx="3863036" cy="2952328"/>
              </a:xfrm>
            </p:grpSpPr>
            <p:sp>
              <p:nvSpPr>
                <p:cNvPr id="122" name="Rounded Rectangle 121"/>
                <p:cNvSpPr/>
                <p:nvPr/>
              </p:nvSpPr>
              <p:spPr>
                <a:xfrm>
                  <a:off x="5173460" y="764704"/>
                  <a:ext cx="3863036" cy="2952328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123" name="Group 122"/>
                <p:cNvGrpSpPr/>
                <p:nvPr/>
              </p:nvGrpSpPr>
              <p:grpSpPr>
                <a:xfrm>
                  <a:off x="5203610" y="764704"/>
                  <a:ext cx="3634904" cy="2705885"/>
                  <a:chOff x="5203610" y="939139"/>
                  <a:chExt cx="3634904" cy="2705885"/>
                </a:xfrm>
              </p:grpSpPr>
              <p:pic>
                <p:nvPicPr>
                  <p:cNvPr id="124" name="Picture 123"/>
                  <p:cNvPicPr>
                    <a:picLocks noChangeAspect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022068" y="939139"/>
                    <a:ext cx="738122" cy="966093"/>
                  </a:xfrm>
                  <a:prstGeom prst="rect">
                    <a:avLst/>
                  </a:prstGeom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</p:pic>
              <p:cxnSp>
                <p:nvCxnSpPr>
                  <p:cNvPr id="125" name="Straight Arrow Connector 124"/>
                  <p:cNvCxnSpPr/>
                  <p:nvPr/>
                </p:nvCxnSpPr>
                <p:spPr>
                  <a:xfrm>
                    <a:off x="6084168" y="3187156"/>
                    <a:ext cx="2360722" cy="0"/>
                  </a:xfrm>
                  <a:prstGeom prst="straightConnector1">
                    <a:avLst/>
                  </a:prstGeom>
                  <a:ln w="57150">
                    <a:solidFill>
                      <a:schemeClr val="tx1"/>
                    </a:solidFill>
                    <a:tailEnd type="arrow"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6" name="TextBox 125"/>
                  <p:cNvSpPr txBox="1"/>
                  <p:nvPr/>
                </p:nvSpPr>
                <p:spPr>
                  <a:xfrm>
                    <a:off x="6968360" y="3355029"/>
                    <a:ext cx="596685" cy="289995"/>
                  </a:xfrm>
                  <a:prstGeom prst="rect">
                    <a:avLst/>
                  </a:prstGeom>
                  <a:noFill/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b="1" dirty="0" smtClean="0">
                        <a:latin typeface="Helvetica" pitchFamily="34" charset="0"/>
                      </a:rPr>
                      <a:t>Time</a:t>
                    </a:r>
                    <a:endParaRPr lang="en-US" b="1" dirty="0">
                      <a:latin typeface="Helvetica" pitchFamily="34" charset="0"/>
                    </a:endParaRPr>
                  </a:p>
                </p:txBody>
              </p:sp>
              <p:cxnSp>
                <p:nvCxnSpPr>
                  <p:cNvPr id="127" name="Straight Arrow Connector 126"/>
                  <p:cNvCxnSpPr/>
                  <p:nvPr/>
                </p:nvCxnSpPr>
                <p:spPr>
                  <a:xfrm flipV="1">
                    <a:off x="6012160" y="1386956"/>
                    <a:ext cx="0" cy="1660196"/>
                  </a:xfrm>
                  <a:prstGeom prst="straightConnector1">
                    <a:avLst/>
                  </a:prstGeom>
                  <a:ln w="57150">
                    <a:solidFill>
                      <a:schemeClr val="tx1"/>
                    </a:solidFill>
                    <a:tailEnd type="arrow"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28" name="TextBox 127"/>
                  <p:cNvSpPr txBox="1"/>
                  <p:nvPr/>
                </p:nvSpPr>
                <p:spPr>
                  <a:xfrm>
                    <a:off x="5203610" y="1965239"/>
                    <a:ext cx="674628" cy="507490"/>
                  </a:xfrm>
                  <a:prstGeom prst="rect">
                    <a:avLst/>
                  </a:prstGeom>
                  <a:noFill/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b="1" dirty="0" smtClean="0">
                        <a:latin typeface="Helvetica" pitchFamily="34" charset="0"/>
                      </a:rPr>
                      <a:t> </a:t>
                    </a:r>
                    <a:r>
                      <a:rPr lang="en-US" b="1" dirty="0" err="1" smtClean="0">
                        <a:latin typeface="Helvetica" pitchFamily="34" charset="0"/>
                      </a:rPr>
                      <a:t>Freq</a:t>
                    </a:r>
                    <a:endParaRPr lang="en-US" b="1" dirty="0" smtClean="0">
                      <a:latin typeface="Helvetica" pitchFamily="34" charset="0"/>
                    </a:endParaRPr>
                  </a:p>
                  <a:p>
                    <a:r>
                      <a:rPr lang="en-US" b="1" dirty="0" smtClean="0">
                        <a:latin typeface="Helvetica" pitchFamily="34" charset="0"/>
                      </a:rPr>
                      <a:t>(MHz)</a:t>
                    </a:r>
                    <a:endParaRPr lang="en-US" b="1" dirty="0">
                      <a:latin typeface="Helvetica" pitchFamily="34" charset="0"/>
                    </a:endParaRPr>
                  </a:p>
                </p:txBody>
              </p:sp>
              <p:sp>
                <p:nvSpPr>
                  <p:cNvPr id="129" name="Rounded Rectangle 128"/>
                  <p:cNvSpPr/>
                  <p:nvPr/>
                </p:nvSpPr>
                <p:spPr>
                  <a:xfrm>
                    <a:off x="6156176" y="1808956"/>
                    <a:ext cx="1944216" cy="288032"/>
                  </a:xfrm>
                  <a:prstGeom prst="roundRect">
                    <a:avLst/>
                  </a:prstGeom>
                  <a:solidFill>
                    <a:schemeClr val="accent6">
                      <a:lumMod val="75000"/>
                    </a:schemeClr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pic>
                <p:nvPicPr>
                  <p:cNvPr id="130" name="Picture 129"/>
                  <p:cNvPicPr>
                    <a:picLocks noChangeAspect="1"/>
                  </p:cNvPicPr>
                  <p:nvPr/>
                </p:nvPicPr>
                <p:blipFill>
                  <a:blip r:embed="rId3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8100392" y="2005039"/>
                    <a:ext cx="738122" cy="966093"/>
                  </a:xfrm>
                  <a:prstGeom prst="rect">
                    <a:avLst/>
                  </a:prstGeom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</p:pic>
              <p:sp>
                <p:nvSpPr>
                  <p:cNvPr id="131" name="Rounded Rectangle 130"/>
                  <p:cNvSpPr/>
                  <p:nvPr/>
                </p:nvSpPr>
                <p:spPr>
                  <a:xfrm>
                    <a:off x="6156176" y="2467076"/>
                    <a:ext cx="1944216" cy="288032"/>
                  </a:xfrm>
                  <a:prstGeom prst="roundRect">
                    <a:avLst/>
                  </a:prstGeom>
                  <a:solidFill>
                    <a:schemeClr val="accent6">
                      <a:lumMod val="75000"/>
                    </a:schemeClr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132" name="TextBox 131"/>
                  <p:cNvSpPr txBox="1"/>
                  <p:nvPr/>
                </p:nvSpPr>
                <p:spPr>
                  <a:xfrm>
                    <a:off x="6945578" y="1778354"/>
                    <a:ext cx="434734" cy="369332"/>
                  </a:xfrm>
                  <a:prstGeom prst="rect">
                    <a:avLst/>
                  </a:prstGeom>
                  <a:noFill/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b="1" dirty="0" smtClean="0"/>
                      <a:t>TV</a:t>
                    </a:r>
                    <a:endParaRPr lang="en-US" b="1" dirty="0"/>
                  </a:p>
                </p:txBody>
              </p:sp>
              <p:sp>
                <p:nvSpPr>
                  <p:cNvPr id="133" name="TextBox 132"/>
                  <p:cNvSpPr txBox="1"/>
                  <p:nvPr/>
                </p:nvSpPr>
                <p:spPr>
                  <a:xfrm>
                    <a:off x="6968360" y="2436016"/>
                    <a:ext cx="434734" cy="369332"/>
                  </a:xfrm>
                  <a:prstGeom prst="rect">
                    <a:avLst/>
                  </a:prstGeom>
                  <a:noFill/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b="1" dirty="0" smtClean="0"/>
                      <a:t>TV</a:t>
                    </a:r>
                    <a:endParaRPr lang="en-US" b="1" dirty="0"/>
                  </a:p>
                </p:txBody>
              </p:sp>
              <p:cxnSp>
                <p:nvCxnSpPr>
                  <p:cNvPr id="134" name="Straight Arrow Connector 133"/>
                  <p:cNvCxnSpPr/>
                  <p:nvPr/>
                </p:nvCxnSpPr>
                <p:spPr>
                  <a:xfrm>
                    <a:off x="6732240" y="2127132"/>
                    <a:ext cx="0" cy="339028"/>
                  </a:xfrm>
                  <a:prstGeom prst="straightConnector1">
                    <a:avLst/>
                  </a:prstGeom>
                  <a:ln w="28575">
                    <a:solidFill>
                      <a:schemeClr val="tx1"/>
                    </a:solidFill>
                    <a:headEnd type="triangle" w="med" len="med"/>
                    <a:tailEnd type="triangle" w="med" len="med"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35" name="TextBox 134"/>
                  <p:cNvSpPr txBox="1"/>
                  <p:nvPr/>
                </p:nvSpPr>
                <p:spPr>
                  <a:xfrm>
                    <a:off x="6732240" y="2107036"/>
                    <a:ext cx="904415" cy="369332"/>
                  </a:xfrm>
                  <a:prstGeom prst="rect">
                    <a:avLst/>
                  </a:prstGeom>
                  <a:noFill/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b="1" dirty="0" smtClean="0"/>
                      <a:t>10 MHz</a:t>
                    </a:r>
                    <a:endParaRPr lang="en-US" b="1" dirty="0"/>
                  </a:p>
                </p:txBody>
              </p:sp>
            </p:grpSp>
          </p:grpSp>
          <p:sp>
            <p:nvSpPr>
              <p:cNvPr id="120" name="Rounded Rectangle 119"/>
              <p:cNvSpPr/>
              <p:nvPr/>
            </p:nvSpPr>
            <p:spPr>
              <a:xfrm>
                <a:off x="6126032" y="4955265"/>
                <a:ext cx="1865892" cy="308884"/>
              </a:xfrm>
              <a:prstGeom prst="roundRect">
                <a:avLst/>
              </a:prstGeom>
              <a:solidFill>
                <a:srgbClr val="FFFF00"/>
              </a:solidFill>
              <a:ln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1" name="TextBox 120"/>
              <p:cNvSpPr txBox="1"/>
              <p:nvPr/>
            </p:nvSpPr>
            <p:spPr>
              <a:xfrm>
                <a:off x="6660232" y="4931876"/>
                <a:ext cx="957313" cy="369332"/>
              </a:xfrm>
              <a:prstGeom prst="rect">
                <a:avLst/>
              </a:prstGeom>
              <a:noFill/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txBody>
              <a:bodyPr wrap="none" rtlCol="0">
                <a:spAutoFit/>
              </a:bodyPr>
              <a:lstStyle/>
              <a:p>
                <a:r>
                  <a:rPr lang="en-US" b="1" dirty="0" err="1" smtClean="0"/>
                  <a:t>WiFi</a:t>
                </a:r>
                <a:r>
                  <a:rPr lang="en-US" b="1" dirty="0" smtClean="0"/>
                  <a:t>-NC</a:t>
                </a:r>
                <a:endParaRPr lang="en-US" b="1" dirty="0"/>
              </a:p>
            </p:txBody>
          </p:sp>
        </p:grpSp>
        <p:sp>
          <p:nvSpPr>
            <p:cNvPr id="138" name="Rounded Rectangle 137"/>
            <p:cNvSpPr/>
            <p:nvPr/>
          </p:nvSpPr>
          <p:spPr>
            <a:xfrm>
              <a:off x="6136080" y="4317241"/>
              <a:ext cx="1865892" cy="30888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9" name="TextBox 138"/>
            <p:cNvSpPr txBox="1"/>
            <p:nvPr/>
          </p:nvSpPr>
          <p:spPr>
            <a:xfrm>
              <a:off x="6670280" y="4293852"/>
              <a:ext cx="957313" cy="36933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wrap="none" rtlCol="0">
              <a:spAutoFit/>
            </a:bodyPr>
            <a:lstStyle/>
            <a:p>
              <a:r>
                <a:rPr lang="en-US" b="1" dirty="0" err="1" smtClean="0"/>
                <a:t>WiFi</a:t>
              </a:r>
              <a:r>
                <a:rPr lang="en-US" b="1" dirty="0" smtClean="0"/>
                <a:t>-NC</a:t>
              </a:r>
              <a:endParaRPr lang="en-US" b="1" dirty="0"/>
            </a:p>
          </p:txBody>
        </p:sp>
        <p:sp>
          <p:nvSpPr>
            <p:cNvPr id="140" name="Rounded Rectangle 139"/>
            <p:cNvSpPr/>
            <p:nvPr/>
          </p:nvSpPr>
          <p:spPr>
            <a:xfrm>
              <a:off x="6127704" y="5603337"/>
              <a:ext cx="1865892" cy="308884"/>
            </a:xfrm>
            <a:prstGeom prst="roundRect">
              <a:avLst/>
            </a:prstGeom>
            <a:solidFill>
              <a:srgbClr val="FFFF00"/>
            </a:solidFill>
            <a:ln>
              <a:solidFill>
                <a:srgbClr val="FF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1" name="TextBox 140"/>
            <p:cNvSpPr txBox="1"/>
            <p:nvPr/>
          </p:nvSpPr>
          <p:spPr>
            <a:xfrm>
              <a:off x="6661904" y="5579948"/>
              <a:ext cx="957313" cy="369332"/>
            </a:xfrm>
            <a:prstGeom prst="rect">
              <a:avLst/>
            </a:prstGeom>
            <a:noFill/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txBody>
            <a:bodyPr wrap="none" rtlCol="0">
              <a:spAutoFit/>
            </a:bodyPr>
            <a:lstStyle/>
            <a:p>
              <a:r>
                <a:rPr lang="en-US" b="1" dirty="0" err="1" smtClean="0"/>
                <a:t>WiFi</a:t>
              </a:r>
              <a:r>
                <a:rPr lang="en-US" b="1" dirty="0" smtClean="0"/>
                <a:t>-NC</a:t>
              </a:r>
              <a:endParaRPr lang="en-US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3943884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875237"/>
            <a:ext cx="7772400" cy="1362075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Design Of </a:t>
            </a:r>
            <a:r>
              <a:rPr lang="en-US" b="1" dirty="0" err="1" smtClean="0">
                <a:solidFill>
                  <a:schemeClr val="tx2">
                    <a:lumMod val="50000"/>
                  </a:schemeClr>
                </a:solidFill>
              </a:rPr>
              <a:t>WiFi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-NC</a:t>
            </a:r>
            <a:endParaRPr lang="en-IN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75050"/>
            <a:ext cx="7772400" cy="1500187"/>
          </a:xfrm>
        </p:spPr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75" y="980728"/>
            <a:ext cx="4104456" cy="31683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</p:pic>
    </p:spTree>
    <p:extLst>
      <p:ext uri="{BB962C8B-B14F-4D97-AF65-F5344CB8AC3E}">
        <p14:creationId xmlns:p14="http://schemas.microsoft.com/office/powerpoint/2010/main" val="301374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570328" y="3429000"/>
            <a:ext cx="4394160" cy="3360212"/>
            <a:chOff x="2410088" y="3957220"/>
            <a:chExt cx="4394160" cy="3360212"/>
          </a:xfrm>
        </p:grpSpPr>
        <p:grpSp>
          <p:nvGrpSpPr>
            <p:cNvPr id="18" name="Group 17"/>
            <p:cNvGrpSpPr/>
            <p:nvPr/>
          </p:nvGrpSpPr>
          <p:grpSpPr>
            <a:xfrm>
              <a:off x="3429920" y="4948456"/>
              <a:ext cx="1368153" cy="2348880"/>
              <a:chOff x="3635896" y="4509120"/>
              <a:chExt cx="1368153" cy="2348880"/>
            </a:xfrm>
          </p:grpSpPr>
          <p:grpSp>
            <p:nvGrpSpPr>
              <p:cNvPr id="14" name="Group 13"/>
              <p:cNvGrpSpPr/>
              <p:nvPr/>
            </p:nvGrpSpPr>
            <p:grpSpPr>
              <a:xfrm>
                <a:off x="3635896" y="4509120"/>
                <a:ext cx="1368153" cy="2348880"/>
                <a:chOff x="3635896" y="4509120"/>
                <a:chExt cx="1368153" cy="2348880"/>
              </a:xfrm>
            </p:grpSpPr>
            <p:grpSp>
              <p:nvGrpSpPr>
                <p:cNvPr id="11" name="Group 10"/>
                <p:cNvGrpSpPr/>
                <p:nvPr/>
              </p:nvGrpSpPr>
              <p:grpSpPr>
                <a:xfrm>
                  <a:off x="3635896" y="4941168"/>
                  <a:ext cx="1368153" cy="1916832"/>
                  <a:chOff x="3635896" y="4941168"/>
                  <a:chExt cx="1368153" cy="1916832"/>
                </a:xfrm>
              </p:grpSpPr>
              <p:sp>
                <p:nvSpPr>
                  <p:cNvPr id="6" name="Arc 5"/>
                  <p:cNvSpPr/>
                  <p:nvPr/>
                </p:nvSpPr>
                <p:spPr>
                  <a:xfrm>
                    <a:off x="4139953" y="4941168"/>
                    <a:ext cx="864096" cy="1916832"/>
                  </a:xfrm>
                  <a:prstGeom prst="arc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6" name="Arc 25"/>
                  <p:cNvSpPr/>
                  <p:nvPr/>
                </p:nvSpPr>
                <p:spPr>
                  <a:xfrm>
                    <a:off x="3635896" y="4951216"/>
                    <a:ext cx="792087" cy="1906784"/>
                  </a:xfrm>
                  <a:prstGeom prst="arc">
                    <a:avLst>
                      <a:gd name="adj1" fmla="val 10869778"/>
                      <a:gd name="adj2" fmla="val 16116821"/>
                    </a:avLst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8" name="Straight Connector 7"/>
                  <p:cNvCxnSpPr>
                    <a:stCxn id="26" idx="2"/>
                    <a:endCxn id="6" idx="0"/>
                  </p:cNvCxnSpPr>
                  <p:nvPr/>
                </p:nvCxnSpPr>
                <p:spPr>
                  <a:xfrm flipV="1">
                    <a:off x="4008906" y="4941168"/>
                    <a:ext cx="563095" cy="11662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3" name="Straight Connector 12"/>
                <p:cNvCxnSpPr/>
                <p:nvPr/>
              </p:nvCxnSpPr>
              <p:spPr>
                <a:xfrm>
                  <a:off x="4008906" y="4509120"/>
                  <a:ext cx="0" cy="13954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42" name="Straight Connector 41"/>
                <p:cNvCxnSpPr/>
                <p:nvPr/>
              </p:nvCxnSpPr>
              <p:spPr>
                <a:xfrm>
                  <a:off x="4644008" y="4509120"/>
                  <a:ext cx="0" cy="13954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15" name="TextBox 14"/>
              <p:cNvSpPr txBox="1"/>
              <p:nvPr/>
            </p:nvSpPr>
            <p:spPr>
              <a:xfrm>
                <a:off x="3958666" y="4560781"/>
                <a:ext cx="734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5MHz</a:t>
                </a:r>
                <a:endParaRPr lang="en-US" b="1" dirty="0"/>
              </a:p>
            </p:txBody>
          </p:sp>
          <p:cxnSp>
            <p:nvCxnSpPr>
              <p:cNvPr id="17" name="Straight Arrow Connector 16"/>
              <p:cNvCxnSpPr/>
              <p:nvPr/>
            </p:nvCxnSpPr>
            <p:spPr>
              <a:xfrm>
                <a:off x="4008906" y="4509120"/>
                <a:ext cx="635102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8" name="Group 47"/>
            <p:cNvGrpSpPr/>
            <p:nvPr/>
          </p:nvGrpSpPr>
          <p:grpSpPr>
            <a:xfrm>
              <a:off x="4427983" y="4964120"/>
              <a:ext cx="1368153" cy="2348880"/>
              <a:chOff x="3635896" y="4509120"/>
              <a:chExt cx="1368153" cy="2348880"/>
            </a:xfrm>
          </p:grpSpPr>
          <p:grpSp>
            <p:nvGrpSpPr>
              <p:cNvPr id="49" name="Group 48"/>
              <p:cNvGrpSpPr/>
              <p:nvPr/>
            </p:nvGrpSpPr>
            <p:grpSpPr>
              <a:xfrm>
                <a:off x="3635896" y="4509120"/>
                <a:ext cx="1368153" cy="2348880"/>
                <a:chOff x="3635896" y="4509120"/>
                <a:chExt cx="1368153" cy="2348880"/>
              </a:xfrm>
            </p:grpSpPr>
            <p:grpSp>
              <p:nvGrpSpPr>
                <p:cNvPr id="52" name="Group 51"/>
                <p:cNvGrpSpPr/>
                <p:nvPr/>
              </p:nvGrpSpPr>
              <p:grpSpPr>
                <a:xfrm>
                  <a:off x="3635896" y="4941168"/>
                  <a:ext cx="1368153" cy="1916832"/>
                  <a:chOff x="3635896" y="4941168"/>
                  <a:chExt cx="1368153" cy="1916832"/>
                </a:xfrm>
              </p:grpSpPr>
              <p:sp>
                <p:nvSpPr>
                  <p:cNvPr id="55" name="Arc 54"/>
                  <p:cNvSpPr/>
                  <p:nvPr/>
                </p:nvSpPr>
                <p:spPr>
                  <a:xfrm>
                    <a:off x="4139953" y="4941168"/>
                    <a:ext cx="864096" cy="1916832"/>
                  </a:xfrm>
                  <a:prstGeom prst="arc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56" name="Arc 55"/>
                  <p:cNvSpPr/>
                  <p:nvPr/>
                </p:nvSpPr>
                <p:spPr>
                  <a:xfrm>
                    <a:off x="3635896" y="4951216"/>
                    <a:ext cx="792087" cy="1906784"/>
                  </a:xfrm>
                  <a:prstGeom prst="arc">
                    <a:avLst>
                      <a:gd name="adj1" fmla="val 10869778"/>
                      <a:gd name="adj2" fmla="val 16116821"/>
                    </a:avLst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57" name="Straight Connector 56"/>
                  <p:cNvCxnSpPr>
                    <a:stCxn id="56" idx="2"/>
                    <a:endCxn id="55" idx="0"/>
                  </p:cNvCxnSpPr>
                  <p:nvPr/>
                </p:nvCxnSpPr>
                <p:spPr>
                  <a:xfrm flipV="1">
                    <a:off x="4008906" y="4941168"/>
                    <a:ext cx="563095" cy="11662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53" name="Straight Connector 52"/>
                <p:cNvCxnSpPr/>
                <p:nvPr/>
              </p:nvCxnSpPr>
              <p:spPr>
                <a:xfrm>
                  <a:off x="4008906" y="4509120"/>
                  <a:ext cx="0" cy="13954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Straight Connector 53"/>
                <p:cNvCxnSpPr/>
                <p:nvPr/>
              </p:nvCxnSpPr>
              <p:spPr>
                <a:xfrm>
                  <a:off x="4644008" y="4509120"/>
                  <a:ext cx="0" cy="13954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50" name="TextBox 49"/>
              <p:cNvSpPr txBox="1"/>
              <p:nvPr/>
            </p:nvSpPr>
            <p:spPr>
              <a:xfrm>
                <a:off x="3958666" y="4560781"/>
                <a:ext cx="734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5MHz</a:t>
                </a:r>
                <a:endParaRPr lang="en-US" b="1" dirty="0"/>
              </a:p>
            </p:txBody>
          </p:sp>
          <p:cxnSp>
            <p:nvCxnSpPr>
              <p:cNvPr id="51" name="Straight Arrow Connector 50"/>
              <p:cNvCxnSpPr/>
              <p:nvPr/>
            </p:nvCxnSpPr>
            <p:spPr>
              <a:xfrm>
                <a:off x="4008906" y="4509120"/>
                <a:ext cx="635102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8" name="Group 57"/>
            <p:cNvGrpSpPr/>
            <p:nvPr/>
          </p:nvGrpSpPr>
          <p:grpSpPr>
            <a:xfrm>
              <a:off x="5436095" y="4968552"/>
              <a:ext cx="1368153" cy="2348880"/>
              <a:chOff x="3635896" y="4509120"/>
              <a:chExt cx="1368153" cy="2348880"/>
            </a:xfrm>
          </p:grpSpPr>
          <p:grpSp>
            <p:nvGrpSpPr>
              <p:cNvPr id="59" name="Group 58"/>
              <p:cNvGrpSpPr/>
              <p:nvPr/>
            </p:nvGrpSpPr>
            <p:grpSpPr>
              <a:xfrm>
                <a:off x="3635896" y="4509120"/>
                <a:ext cx="1368153" cy="2348880"/>
                <a:chOff x="3635896" y="4509120"/>
                <a:chExt cx="1368153" cy="2348880"/>
              </a:xfrm>
            </p:grpSpPr>
            <p:grpSp>
              <p:nvGrpSpPr>
                <p:cNvPr id="62" name="Group 61"/>
                <p:cNvGrpSpPr/>
                <p:nvPr/>
              </p:nvGrpSpPr>
              <p:grpSpPr>
                <a:xfrm>
                  <a:off x="3635896" y="4941168"/>
                  <a:ext cx="1368153" cy="1916832"/>
                  <a:chOff x="3635896" y="4941168"/>
                  <a:chExt cx="1368153" cy="1916832"/>
                </a:xfrm>
              </p:grpSpPr>
              <p:sp>
                <p:nvSpPr>
                  <p:cNvPr id="65" name="Arc 64"/>
                  <p:cNvSpPr/>
                  <p:nvPr/>
                </p:nvSpPr>
                <p:spPr>
                  <a:xfrm>
                    <a:off x="4139953" y="4941168"/>
                    <a:ext cx="864096" cy="1916832"/>
                  </a:xfrm>
                  <a:prstGeom prst="arc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66" name="Arc 65"/>
                  <p:cNvSpPr/>
                  <p:nvPr/>
                </p:nvSpPr>
                <p:spPr>
                  <a:xfrm>
                    <a:off x="3635896" y="4951216"/>
                    <a:ext cx="792087" cy="1906784"/>
                  </a:xfrm>
                  <a:prstGeom prst="arc">
                    <a:avLst>
                      <a:gd name="adj1" fmla="val 10869778"/>
                      <a:gd name="adj2" fmla="val 16116821"/>
                    </a:avLst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67" name="Straight Connector 66"/>
                  <p:cNvCxnSpPr>
                    <a:stCxn id="66" idx="2"/>
                    <a:endCxn id="65" idx="0"/>
                  </p:cNvCxnSpPr>
                  <p:nvPr/>
                </p:nvCxnSpPr>
                <p:spPr>
                  <a:xfrm flipV="1">
                    <a:off x="4008906" y="4941168"/>
                    <a:ext cx="563095" cy="11662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63" name="Straight Connector 62"/>
                <p:cNvCxnSpPr/>
                <p:nvPr/>
              </p:nvCxnSpPr>
              <p:spPr>
                <a:xfrm>
                  <a:off x="4008906" y="4509120"/>
                  <a:ext cx="0" cy="13954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Straight Connector 63"/>
                <p:cNvCxnSpPr/>
                <p:nvPr/>
              </p:nvCxnSpPr>
              <p:spPr>
                <a:xfrm>
                  <a:off x="4644008" y="4509120"/>
                  <a:ext cx="0" cy="13954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0" name="TextBox 59"/>
              <p:cNvSpPr txBox="1"/>
              <p:nvPr/>
            </p:nvSpPr>
            <p:spPr>
              <a:xfrm>
                <a:off x="3958666" y="4560781"/>
                <a:ext cx="734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5MHz</a:t>
                </a:r>
                <a:endParaRPr lang="en-US" b="1" dirty="0"/>
              </a:p>
            </p:txBody>
          </p:sp>
          <p:cxnSp>
            <p:nvCxnSpPr>
              <p:cNvPr id="61" name="Straight Arrow Connector 60"/>
              <p:cNvCxnSpPr/>
              <p:nvPr/>
            </p:nvCxnSpPr>
            <p:spPr>
              <a:xfrm>
                <a:off x="4008906" y="4509120"/>
                <a:ext cx="635102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8" name="Group 67"/>
            <p:cNvGrpSpPr/>
            <p:nvPr/>
          </p:nvGrpSpPr>
          <p:grpSpPr>
            <a:xfrm>
              <a:off x="2431856" y="4954072"/>
              <a:ext cx="1368153" cy="2348880"/>
              <a:chOff x="3635896" y="4509120"/>
              <a:chExt cx="1368153" cy="2348880"/>
            </a:xfrm>
          </p:grpSpPr>
          <p:grpSp>
            <p:nvGrpSpPr>
              <p:cNvPr id="69" name="Group 68"/>
              <p:cNvGrpSpPr/>
              <p:nvPr/>
            </p:nvGrpSpPr>
            <p:grpSpPr>
              <a:xfrm>
                <a:off x="3635896" y="4509120"/>
                <a:ext cx="1368153" cy="2348880"/>
                <a:chOff x="3635896" y="4509120"/>
                <a:chExt cx="1368153" cy="2348880"/>
              </a:xfrm>
            </p:grpSpPr>
            <p:grpSp>
              <p:nvGrpSpPr>
                <p:cNvPr id="72" name="Group 71"/>
                <p:cNvGrpSpPr/>
                <p:nvPr/>
              </p:nvGrpSpPr>
              <p:grpSpPr>
                <a:xfrm>
                  <a:off x="3635896" y="4941168"/>
                  <a:ext cx="1368153" cy="1916832"/>
                  <a:chOff x="3635896" y="4941168"/>
                  <a:chExt cx="1368153" cy="1916832"/>
                </a:xfrm>
              </p:grpSpPr>
              <p:sp>
                <p:nvSpPr>
                  <p:cNvPr id="75" name="Arc 74"/>
                  <p:cNvSpPr/>
                  <p:nvPr/>
                </p:nvSpPr>
                <p:spPr>
                  <a:xfrm>
                    <a:off x="4139953" y="4941168"/>
                    <a:ext cx="864096" cy="1916832"/>
                  </a:xfrm>
                  <a:prstGeom prst="arc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76" name="Arc 75"/>
                  <p:cNvSpPr/>
                  <p:nvPr/>
                </p:nvSpPr>
                <p:spPr>
                  <a:xfrm>
                    <a:off x="3635896" y="4951216"/>
                    <a:ext cx="792087" cy="1906784"/>
                  </a:xfrm>
                  <a:prstGeom prst="arc">
                    <a:avLst>
                      <a:gd name="adj1" fmla="val 10869778"/>
                      <a:gd name="adj2" fmla="val 16116821"/>
                    </a:avLst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77" name="Straight Connector 76"/>
                  <p:cNvCxnSpPr>
                    <a:stCxn id="76" idx="2"/>
                    <a:endCxn id="75" idx="0"/>
                  </p:cNvCxnSpPr>
                  <p:nvPr/>
                </p:nvCxnSpPr>
                <p:spPr>
                  <a:xfrm flipV="1">
                    <a:off x="4008906" y="4941168"/>
                    <a:ext cx="563095" cy="11662"/>
                  </a:xfrm>
                  <a:prstGeom prst="line">
                    <a:avLst/>
                  </a:prstGeom>
                  <a:ln w="28575">
                    <a:solidFill>
                      <a:schemeClr val="tx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73" name="Straight Connector 72"/>
                <p:cNvCxnSpPr/>
                <p:nvPr/>
              </p:nvCxnSpPr>
              <p:spPr>
                <a:xfrm>
                  <a:off x="4008906" y="4509120"/>
                  <a:ext cx="0" cy="13954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4" name="Straight Connector 73"/>
                <p:cNvCxnSpPr/>
                <p:nvPr/>
              </p:nvCxnSpPr>
              <p:spPr>
                <a:xfrm>
                  <a:off x="4644008" y="4509120"/>
                  <a:ext cx="0" cy="1395488"/>
                </a:xfrm>
                <a:prstGeom prst="line">
                  <a:avLst/>
                </a:prstGeom>
                <a:ln w="28575">
                  <a:solidFill>
                    <a:schemeClr val="tx1"/>
                  </a:solidFill>
                  <a:prstDash val="sys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70" name="TextBox 69"/>
              <p:cNvSpPr txBox="1"/>
              <p:nvPr/>
            </p:nvSpPr>
            <p:spPr>
              <a:xfrm>
                <a:off x="3958666" y="4560781"/>
                <a:ext cx="73449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5MHz</a:t>
                </a:r>
                <a:endParaRPr lang="en-US" b="1" dirty="0"/>
              </a:p>
            </p:txBody>
          </p:sp>
          <p:cxnSp>
            <p:nvCxnSpPr>
              <p:cNvPr id="71" name="Straight Arrow Connector 70"/>
              <p:cNvCxnSpPr/>
              <p:nvPr/>
            </p:nvCxnSpPr>
            <p:spPr>
              <a:xfrm>
                <a:off x="4008906" y="4509120"/>
                <a:ext cx="635102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1" name="Group 20"/>
            <p:cNvGrpSpPr/>
            <p:nvPr/>
          </p:nvGrpSpPr>
          <p:grpSpPr>
            <a:xfrm>
              <a:off x="2410088" y="3957220"/>
              <a:ext cx="4394160" cy="2784148"/>
              <a:chOff x="2410088" y="3957220"/>
              <a:chExt cx="4394160" cy="2784148"/>
            </a:xfrm>
          </p:grpSpPr>
          <p:grpSp>
            <p:nvGrpSpPr>
              <p:cNvPr id="4" name="Group 3"/>
              <p:cNvGrpSpPr/>
              <p:nvPr/>
            </p:nvGrpSpPr>
            <p:grpSpPr>
              <a:xfrm>
                <a:off x="4366025" y="3957220"/>
                <a:ext cx="1335265" cy="873388"/>
                <a:chOff x="3523163" y="4571836"/>
                <a:chExt cx="1335265" cy="873388"/>
              </a:xfrm>
            </p:grpSpPr>
            <p:sp>
              <p:nvSpPr>
                <p:cNvPr id="92" name="Right Arrow 91"/>
                <p:cNvSpPr/>
                <p:nvPr/>
              </p:nvSpPr>
              <p:spPr>
                <a:xfrm rot="5400000">
                  <a:off x="3603182" y="5085184"/>
                  <a:ext cx="432049" cy="288032"/>
                </a:xfrm>
                <a:prstGeom prst="rightArrow">
                  <a:avLst/>
                </a:prstGeom>
                <a:solidFill>
                  <a:srgbClr val="002060"/>
                </a:solidFill>
                <a:ln>
                  <a:solidFill>
                    <a:srgbClr val="002060"/>
                  </a:solidFill>
                </a:ln>
                <a:scene3d>
                  <a:camera prst="orthographicFront"/>
                  <a:lightRig rig="threePt" dir="t"/>
                </a:scene3d>
                <a:sp3d>
                  <a:bevelT/>
                  <a:bevelB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grpSp>
              <p:nvGrpSpPr>
                <p:cNvPr id="93" name="Group 92"/>
                <p:cNvGrpSpPr/>
                <p:nvPr/>
              </p:nvGrpSpPr>
              <p:grpSpPr>
                <a:xfrm>
                  <a:off x="3523163" y="4571836"/>
                  <a:ext cx="1335265" cy="378624"/>
                  <a:chOff x="5517548" y="1385456"/>
                  <a:chExt cx="1335265" cy="378624"/>
                </a:xfrm>
              </p:grpSpPr>
              <p:sp>
                <p:nvSpPr>
                  <p:cNvPr id="94" name="Rounded Rectangle 93"/>
                  <p:cNvSpPr/>
                  <p:nvPr/>
                </p:nvSpPr>
                <p:spPr>
                  <a:xfrm>
                    <a:off x="5517548" y="1394748"/>
                    <a:ext cx="1335265" cy="369332"/>
                  </a:xfrm>
                  <a:prstGeom prst="roundRect">
                    <a:avLst/>
                  </a:prstGeom>
                  <a:solidFill>
                    <a:schemeClr val="bg1"/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95" name="TextBox 94"/>
                  <p:cNvSpPr txBox="1"/>
                  <p:nvPr/>
                </p:nvSpPr>
                <p:spPr>
                  <a:xfrm>
                    <a:off x="5537645" y="1385456"/>
                    <a:ext cx="1315168" cy="369332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b="1" dirty="0" smtClean="0">
                        <a:solidFill>
                          <a:srgbClr val="C00000"/>
                        </a:solidFill>
                      </a:rPr>
                      <a:t>Guard Band</a:t>
                    </a:r>
                    <a:endParaRPr lang="en-US" b="1" dirty="0">
                      <a:solidFill>
                        <a:srgbClr val="C00000"/>
                      </a:solidFill>
                    </a:endParaRPr>
                  </a:p>
                </p:txBody>
              </p:sp>
            </p:grpSp>
          </p:grpSp>
          <p:sp>
            <p:nvSpPr>
              <p:cNvPr id="86" name="TextBox 85"/>
              <p:cNvSpPr txBox="1"/>
              <p:nvPr/>
            </p:nvSpPr>
            <p:spPr>
              <a:xfrm>
                <a:off x="5481401" y="5021220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3</a:t>
                </a:r>
                <a:endParaRPr lang="en-US" b="1" dirty="0"/>
              </a:p>
            </p:txBody>
          </p:sp>
          <p:sp>
            <p:nvSpPr>
              <p:cNvPr id="87" name="TextBox 86"/>
              <p:cNvSpPr txBox="1"/>
              <p:nvPr/>
            </p:nvSpPr>
            <p:spPr>
              <a:xfrm>
                <a:off x="4464570" y="501317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3</a:t>
                </a:r>
                <a:endParaRPr lang="en-US" b="1" dirty="0"/>
              </a:p>
            </p:txBody>
          </p:sp>
          <p:sp>
            <p:nvSpPr>
              <p:cNvPr id="88" name="TextBox 87"/>
              <p:cNvSpPr txBox="1"/>
              <p:nvPr/>
            </p:nvSpPr>
            <p:spPr>
              <a:xfrm>
                <a:off x="3468178" y="501317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3</a:t>
                </a:r>
                <a:endParaRPr lang="en-US" b="1" dirty="0"/>
              </a:p>
            </p:txBody>
          </p:sp>
          <p:cxnSp>
            <p:nvCxnSpPr>
              <p:cNvPr id="100" name="Straight Arrow Connector 99"/>
              <p:cNvCxnSpPr/>
              <p:nvPr/>
            </p:nvCxnSpPr>
            <p:spPr>
              <a:xfrm>
                <a:off x="5436095" y="4968552"/>
                <a:ext cx="39604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Arrow Connector 100"/>
              <p:cNvCxnSpPr/>
              <p:nvPr/>
            </p:nvCxnSpPr>
            <p:spPr>
              <a:xfrm>
                <a:off x="4427984" y="4961264"/>
                <a:ext cx="39604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Arrow Connector 101"/>
              <p:cNvCxnSpPr/>
              <p:nvPr/>
            </p:nvCxnSpPr>
            <p:spPr>
              <a:xfrm>
                <a:off x="3425733" y="4941168"/>
                <a:ext cx="39604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3" name="TextBox 102"/>
              <p:cNvSpPr txBox="1"/>
              <p:nvPr/>
            </p:nvSpPr>
            <p:spPr>
              <a:xfrm>
                <a:off x="6453511" y="5025652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3</a:t>
                </a:r>
                <a:endParaRPr lang="en-US" b="1" dirty="0"/>
              </a:p>
            </p:txBody>
          </p:sp>
          <p:cxnSp>
            <p:nvCxnSpPr>
              <p:cNvPr id="104" name="Straight Arrow Connector 103"/>
              <p:cNvCxnSpPr/>
              <p:nvPr/>
            </p:nvCxnSpPr>
            <p:spPr>
              <a:xfrm>
                <a:off x="6408205" y="4972984"/>
                <a:ext cx="39604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5" name="TextBox 104"/>
              <p:cNvSpPr txBox="1"/>
              <p:nvPr/>
            </p:nvSpPr>
            <p:spPr>
              <a:xfrm>
                <a:off x="2455394" y="5005556"/>
                <a:ext cx="30168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3</a:t>
                </a:r>
                <a:endParaRPr lang="en-US" b="1" dirty="0"/>
              </a:p>
            </p:txBody>
          </p:sp>
          <p:cxnSp>
            <p:nvCxnSpPr>
              <p:cNvPr id="106" name="Straight Arrow Connector 105"/>
              <p:cNvCxnSpPr/>
              <p:nvPr/>
            </p:nvCxnSpPr>
            <p:spPr>
              <a:xfrm>
                <a:off x="2410088" y="4952888"/>
                <a:ext cx="396043" cy="0"/>
              </a:xfrm>
              <a:prstGeom prst="straightConnector1">
                <a:avLst/>
              </a:prstGeom>
              <a:ln w="28575">
                <a:solidFill>
                  <a:schemeClr val="tx1"/>
                </a:solidFill>
                <a:headEnd type="arrow"/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Box 19"/>
              <p:cNvSpPr txBox="1"/>
              <p:nvPr/>
            </p:nvSpPr>
            <p:spPr>
              <a:xfrm>
                <a:off x="2606237" y="6372036"/>
                <a:ext cx="9012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Radio 1</a:t>
                </a:r>
                <a:endParaRPr lang="en-US" b="1" dirty="0"/>
              </a:p>
            </p:txBody>
          </p:sp>
          <p:sp>
            <p:nvSpPr>
              <p:cNvPr id="107" name="TextBox 106"/>
              <p:cNvSpPr txBox="1"/>
              <p:nvPr/>
            </p:nvSpPr>
            <p:spPr>
              <a:xfrm>
                <a:off x="3690887" y="6372036"/>
                <a:ext cx="9012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Radio 2</a:t>
                </a:r>
                <a:endParaRPr lang="en-US" b="1" dirty="0"/>
              </a:p>
            </p:txBody>
          </p:sp>
          <p:sp>
            <p:nvSpPr>
              <p:cNvPr id="108" name="TextBox 107"/>
              <p:cNvSpPr txBox="1"/>
              <p:nvPr/>
            </p:nvSpPr>
            <p:spPr>
              <a:xfrm>
                <a:off x="4695920" y="6361232"/>
                <a:ext cx="9012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Radio 3</a:t>
                </a:r>
                <a:endParaRPr lang="en-US" b="1" dirty="0"/>
              </a:p>
            </p:txBody>
          </p:sp>
          <p:sp>
            <p:nvSpPr>
              <p:cNvPr id="109" name="TextBox 108"/>
              <p:cNvSpPr txBox="1"/>
              <p:nvPr/>
            </p:nvSpPr>
            <p:spPr>
              <a:xfrm>
                <a:off x="5692312" y="6341892"/>
                <a:ext cx="90120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Radio 4</a:t>
                </a:r>
                <a:endParaRPr lang="en-US" b="1" dirty="0"/>
              </a:p>
            </p:txBody>
          </p:sp>
        </p:grpSp>
      </p:grpSp>
      <p:sp>
        <p:nvSpPr>
          <p:cNvPr id="110" name="Rounded Rectangle 109"/>
          <p:cNvSpPr/>
          <p:nvPr/>
        </p:nvSpPr>
        <p:spPr>
          <a:xfrm>
            <a:off x="101341" y="2276152"/>
            <a:ext cx="4110619" cy="3803783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TextBox 110"/>
          <p:cNvSpPr txBox="1"/>
          <p:nvPr/>
        </p:nvSpPr>
        <p:spPr>
          <a:xfrm>
            <a:off x="179512" y="2708920"/>
            <a:ext cx="4370941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3050" indent="-273050"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Guard Bands : </a:t>
            </a:r>
          </a:p>
          <a:p>
            <a:pPr marL="273050"/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Radios need large </a:t>
            </a:r>
            <a:r>
              <a:rPr lang="en-US" sz="2400" dirty="0" err="1" smtClean="0">
                <a:solidFill>
                  <a:schemeClr val="tx2">
                    <a:lumMod val="50000"/>
                  </a:schemeClr>
                </a:solidFill>
              </a:rPr>
              <a:t>guardbands</a:t>
            </a:r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 between channels</a:t>
            </a:r>
            <a:b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</a:br>
            <a:endParaRPr lang="en-US" sz="2400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273050"/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5 x 4 = 20 MHz requires </a:t>
            </a:r>
          </a:p>
          <a:p>
            <a:pPr marL="273050"/>
            <a:r>
              <a:rPr lang="en-US" sz="2400" dirty="0" smtClean="0">
                <a:solidFill>
                  <a:schemeClr val="tx2">
                    <a:lumMod val="50000"/>
                  </a:schemeClr>
                </a:solidFill>
              </a:rPr>
              <a:t>3 x 5 = 15 MHz guards</a:t>
            </a:r>
            <a:endParaRPr lang="en-US" sz="2400" dirty="0">
              <a:solidFill>
                <a:schemeClr val="tx2">
                  <a:lumMod val="50000"/>
                </a:schemeClr>
              </a:solidFill>
            </a:endParaRPr>
          </a:p>
          <a:p>
            <a:pPr marL="273050"/>
            <a:r>
              <a:rPr lang="en-US" sz="2400" b="1" dirty="0" smtClean="0">
                <a:solidFill>
                  <a:schemeClr val="tx2">
                    <a:lumMod val="50000"/>
                  </a:schemeClr>
                </a:solidFill>
              </a:rPr>
              <a:t>43% spectral wastage!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179511" y="175783"/>
            <a:ext cx="27366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Design Issues</a:t>
            </a:r>
            <a:endParaRPr lang="en-IN" sz="3600" b="1" dirty="0">
              <a:solidFill>
                <a:srgbClr val="002060"/>
              </a:solidFill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179512" y="1465620"/>
            <a:ext cx="8991244" cy="11849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1800"/>
              </a:spcAft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Q: Why not a bunch of narrow band radios on each device?</a:t>
            </a:r>
          </a:p>
          <a:p>
            <a:pPr marL="273050" indent="-273050">
              <a:spcAft>
                <a:spcPts val="1800"/>
              </a:spcAft>
              <a:buFont typeface="Arial" pitchFamily="34" charset="0"/>
              <a:buChar char="•"/>
            </a:pPr>
            <a:r>
              <a:rPr lang="en-US" sz="2800" b="1" dirty="0" smtClean="0">
                <a:solidFill>
                  <a:schemeClr val="tx2">
                    <a:lumMod val="50000"/>
                  </a:schemeClr>
                </a:solidFill>
              </a:rPr>
              <a:t>Form-factor and cost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5436096" y="6237312"/>
            <a:ext cx="2676632" cy="461665"/>
            <a:chOff x="5436096" y="6237312"/>
            <a:chExt cx="2676632" cy="461665"/>
          </a:xfrm>
        </p:grpSpPr>
        <p:sp>
          <p:nvSpPr>
            <p:cNvPr id="2" name="TextBox 1"/>
            <p:cNvSpPr txBox="1"/>
            <p:nvPr/>
          </p:nvSpPr>
          <p:spPr>
            <a:xfrm>
              <a:off x="5436096" y="6237312"/>
              <a:ext cx="151169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solidFill>
                    <a:srgbClr val="00B050"/>
                  </a:solidFill>
                </a:rPr>
                <a:t>Frequency</a:t>
              </a:r>
              <a:endParaRPr lang="en-GB" sz="2400" b="1" dirty="0">
                <a:solidFill>
                  <a:srgbClr val="00B050"/>
                </a:solidFill>
              </a:endParaRPr>
            </a:p>
          </p:txBody>
        </p:sp>
        <p:cxnSp>
          <p:nvCxnSpPr>
            <p:cNvPr id="5" name="Straight Arrow Connector 4"/>
            <p:cNvCxnSpPr/>
            <p:nvPr/>
          </p:nvCxnSpPr>
          <p:spPr>
            <a:xfrm>
              <a:off x="7020272" y="6497154"/>
              <a:ext cx="1092456" cy="0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8" name="Group 77"/>
          <p:cNvGrpSpPr/>
          <p:nvPr/>
        </p:nvGrpSpPr>
        <p:grpSpPr>
          <a:xfrm rot="16200000">
            <a:off x="3277974" y="4939051"/>
            <a:ext cx="1897589" cy="461665"/>
            <a:chOff x="5692415" y="6237315"/>
            <a:chExt cx="1897589" cy="461665"/>
          </a:xfrm>
        </p:grpSpPr>
        <p:sp>
          <p:nvSpPr>
            <p:cNvPr id="79" name="TextBox 78"/>
            <p:cNvSpPr txBox="1"/>
            <p:nvPr/>
          </p:nvSpPr>
          <p:spPr>
            <a:xfrm>
              <a:off x="5692415" y="6237315"/>
              <a:ext cx="999056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400" b="1" dirty="0" smtClean="0">
                  <a:solidFill>
                    <a:srgbClr val="00B050"/>
                  </a:solidFill>
                </a:rPr>
                <a:t>Power</a:t>
              </a:r>
              <a:endParaRPr lang="en-GB" sz="2400" b="1" dirty="0">
                <a:solidFill>
                  <a:srgbClr val="00B050"/>
                </a:solidFill>
              </a:endParaRPr>
            </a:p>
          </p:txBody>
        </p:sp>
        <p:cxnSp>
          <p:nvCxnSpPr>
            <p:cNvPr id="80" name="Straight Arrow Connector 79"/>
            <p:cNvCxnSpPr/>
            <p:nvPr/>
          </p:nvCxnSpPr>
          <p:spPr>
            <a:xfrm rot="5400000" flipV="1">
              <a:off x="7162603" y="6069755"/>
              <a:ext cx="0" cy="854803"/>
            </a:xfrm>
            <a:prstGeom prst="straightConnector1">
              <a:avLst/>
            </a:prstGeom>
            <a:ln w="57150">
              <a:solidFill>
                <a:srgbClr val="00B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09964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39320" y="135591"/>
            <a:ext cx="751423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2060"/>
                </a:solidFill>
              </a:rPr>
              <a:t>Key Innovation : The Compound Radio</a:t>
            </a:r>
            <a:endParaRPr lang="en-IN" sz="3600" b="1" dirty="0">
              <a:solidFill>
                <a:srgbClr val="002060"/>
              </a:solidFill>
            </a:endParaRPr>
          </a:p>
        </p:txBody>
      </p:sp>
      <p:grpSp>
        <p:nvGrpSpPr>
          <p:cNvPr id="114" name="Group 113"/>
          <p:cNvGrpSpPr/>
          <p:nvPr/>
        </p:nvGrpSpPr>
        <p:grpSpPr>
          <a:xfrm>
            <a:off x="3707904" y="3735456"/>
            <a:ext cx="5256583" cy="2946973"/>
            <a:chOff x="4130351" y="3174383"/>
            <a:chExt cx="4906145" cy="2394678"/>
          </a:xfrm>
        </p:grpSpPr>
        <p:sp>
          <p:nvSpPr>
            <p:cNvPr id="120" name="TextBox 119"/>
            <p:cNvSpPr txBox="1"/>
            <p:nvPr/>
          </p:nvSpPr>
          <p:spPr>
            <a:xfrm>
              <a:off x="5320846" y="3174383"/>
              <a:ext cx="275588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smtClean="0">
                  <a:solidFill>
                    <a:srgbClr val="002060"/>
                  </a:solidFill>
                </a:rPr>
                <a:t>Compound Radio</a:t>
              </a:r>
              <a:endParaRPr lang="en-US" sz="2800" b="1" dirty="0">
                <a:solidFill>
                  <a:srgbClr val="002060"/>
                </a:solidFill>
              </a:endParaRPr>
            </a:p>
          </p:txBody>
        </p:sp>
        <p:sp>
          <p:nvSpPr>
            <p:cNvPr id="121" name="Rounded Rectangle 120"/>
            <p:cNvSpPr/>
            <p:nvPr/>
          </p:nvSpPr>
          <p:spPr>
            <a:xfrm>
              <a:off x="4188291" y="4190592"/>
              <a:ext cx="2098766" cy="1192310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2" name="TextBox 121"/>
            <p:cNvSpPr txBox="1"/>
            <p:nvPr/>
          </p:nvSpPr>
          <p:spPr>
            <a:xfrm>
              <a:off x="4130351" y="3832919"/>
              <a:ext cx="2183949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C00000"/>
                  </a:solidFill>
                </a:rPr>
                <a:t>Digital Baseband</a:t>
              </a:r>
              <a:endParaRPr lang="en-US" sz="2000" b="1" dirty="0">
                <a:solidFill>
                  <a:srgbClr val="C00000"/>
                </a:solidFill>
              </a:endParaRPr>
            </a:p>
          </p:txBody>
        </p:sp>
        <p:sp>
          <p:nvSpPr>
            <p:cNvPr id="123" name="Right Arrow 122"/>
            <p:cNvSpPr/>
            <p:nvPr/>
          </p:nvSpPr>
          <p:spPr>
            <a:xfrm rot="10800000">
              <a:off x="6187083" y="4600402"/>
              <a:ext cx="401589" cy="382912"/>
            </a:xfrm>
            <a:prstGeom prst="rightArrow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4" name="Rounded Rectangle 123"/>
            <p:cNvSpPr/>
            <p:nvPr/>
          </p:nvSpPr>
          <p:spPr>
            <a:xfrm>
              <a:off x="6532224" y="4212644"/>
              <a:ext cx="411463" cy="124390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5" name="TextBox 124"/>
            <p:cNvSpPr txBox="1"/>
            <p:nvPr/>
          </p:nvSpPr>
          <p:spPr>
            <a:xfrm>
              <a:off x="6550244" y="4429766"/>
              <a:ext cx="377750" cy="11392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2060"/>
                  </a:solidFill>
                </a:rPr>
                <a:t>D</a:t>
              </a:r>
            </a:p>
            <a:p>
              <a:r>
                <a:rPr lang="en-US" b="1" dirty="0" smtClean="0">
                  <a:solidFill>
                    <a:srgbClr val="002060"/>
                  </a:solidFill>
                </a:rPr>
                <a:t>A</a:t>
              </a:r>
            </a:p>
            <a:p>
              <a:r>
                <a:rPr lang="en-US" b="1" dirty="0" smtClean="0">
                  <a:solidFill>
                    <a:srgbClr val="002060"/>
                  </a:solidFill>
                </a:rPr>
                <a:t>C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  <p:grpSp>
          <p:nvGrpSpPr>
            <p:cNvPr id="126" name="Group 125"/>
            <p:cNvGrpSpPr/>
            <p:nvPr/>
          </p:nvGrpSpPr>
          <p:grpSpPr>
            <a:xfrm>
              <a:off x="8460447" y="3789040"/>
              <a:ext cx="576049" cy="1103401"/>
              <a:chOff x="5652120" y="969538"/>
              <a:chExt cx="504056" cy="894240"/>
            </a:xfrm>
          </p:grpSpPr>
          <p:cxnSp>
            <p:nvCxnSpPr>
              <p:cNvPr id="144" name="Straight Connector 143"/>
              <p:cNvCxnSpPr/>
              <p:nvPr/>
            </p:nvCxnSpPr>
            <p:spPr>
              <a:xfrm flipV="1">
                <a:off x="5920056" y="1163794"/>
                <a:ext cx="0" cy="699984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5" name="Oval 144"/>
              <p:cNvSpPr/>
              <p:nvPr/>
            </p:nvSpPr>
            <p:spPr>
              <a:xfrm>
                <a:off x="5755944" y="1051594"/>
                <a:ext cx="288032" cy="288032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6" name="Oval 145"/>
              <p:cNvSpPr/>
              <p:nvPr/>
            </p:nvSpPr>
            <p:spPr>
              <a:xfrm>
                <a:off x="5702360" y="1011402"/>
                <a:ext cx="391856" cy="370088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7" name="Oval 146"/>
              <p:cNvSpPr/>
              <p:nvPr/>
            </p:nvSpPr>
            <p:spPr>
              <a:xfrm>
                <a:off x="5652120" y="969538"/>
                <a:ext cx="504056" cy="47224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27" name="Group 126"/>
            <p:cNvGrpSpPr/>
            <p:nvPr/>
          </p:nvGrpSpPr>
          <p:grpSpPr>
            <a:xfrm>
              <a:off x="7118064" y="4445028"/>
              <a:ext cx="1346057" cy="731438"/>
              <a:chOff x="6813175" y="1906306"/>
              <a:chExt cx="1346057" cy="731438"/>
            </a:xfrm>
          </p:grpSpPr>
          <p:sp>
            <p:nvSpPr>
              <p:cNvPr id="142" name="Rounded Rectangle 141"/>
              <p:cNvSpPr/>
              <p:nvPr/>
            </p:nvSpPr>
            <p:spPr>
              <a:xfrm>
                <a:off x="6859321" y="1906306"/>
                <a:ext cx="1218051" cy="731438"/>
              </a:xfrm>
              <a:prstGeom prst="round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43" name="TextBox 142"/>
              <p:cNvSpPr txBox="1"/>
              <p:nvPr/>
            </p:nvSpPr>
            <p:spPr>
              <a:xfrm>
                <a:off x="6813175" y="2017271"/>
                <a:ext cx="1346057" cy="52520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b="1" dirty="0" smtClean="0">
                    <a:solidFill>
                      <a:srgbClr val="C00000"/>
                    </a:solidFill>
                  </a:rPr>
                  <a:t>Analog Radio</a:t>
                </a:r>
              </a:p>
              <a:p>
                <a:pPr algn="ctr"/>
                <a:r>
                  <a:rPr lang="en-US" b="1" dirty="0" smtClean="0">
                    <a:solidFill>
                      <a:srgbClr val="C00000"/>
                    </a:solidFill>
                  </a:rPr>
                  <a:t>Front End</a:t>
                </a:r>
                <a:endParaRPr lang="en-US" b="1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28" name="Right Arrow 127"/>
            <p:cNvSpPr/>
            <p:nvPr/>
          </p:nvSpPr>
          <p:spPr>
            <a:xfrm rot="10800000">
              <a:off x="8375833" y="4657968"/>
              <a:ext cx="401589" cy="382912"/>
            </a:xfrm>
            <a:prstGeom prst="rightArrow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9" name="Right Arrow 128"/>
            <p:cNvSpPr/>
            <p:nvPr/>
          </p:nvSpPr>
          <p:spPr>
            <a:xfrm rot="10800000">
              <a:off x="6801549" y="4622305"/>
              <a:ext cx="401589" cy="382912"/>
            </a:xfrm>
            <a:prstGeom prst="rightArrow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2" name="Rounded Rectangle 131"/>
            <p:cNvSpPr/>
            <p:nvPr/>
          </p:nvSpPr>
          <p:spPr>
            <a:xfrm>
              <a:off x="5138464" y="4329640"/>
              <a:ext cx="1032984" cy="972451"/>
            </a:xfrm>
            <a:prstGeom prst="roundRect">
              <a:avLst/>
            </a:prstGeom>
            <a:solidFill>
              <a:srgbClr val="FFFF00"/>
            </a:solidFill>
            <a:scene3d>
              <a:camera prst="orthographicFront"/>
              <a:lightRig rig="threePt" dir="t"/>
            </a:scene3d>
            <a:sp3d extrusionH="76200">
              <a:bevelT/>
              <a:bevelB/>
              <a:extrusionClr>
                <a:srgbClr val="FFFF00"/>
              </a:extrusion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3" name="TextBox 132"/>
            <p:cNvSpPr txBox="1"/>
            <p:nvPr/>
          </p:nvSpPr>
          <p:spPr>
            <a:xfrm>
              <a:off x="5184487" y="4361186"/>
              <a:ext cx="940940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Digital</a:t>
              </a:r>
            </a:p>
            <a:p>
              <a:r>
                <a:rPr lang="en-US" b="1" dirty="0" smtClean="0"/>
                <a:t>channel-</a:t>
              </a:r>
              <a:r>
                <a:rPr lang="en-US" b="1" dirty="0" err="1" smtClean="0"/>
                <a:t>ization</a:t>
              </a:r>
              <a:endParaRPr lang="en-US" b="1" dirty="0"/>
            </a:p>
          </p:txBody>
        </p:sp>
        <p:sp>
          <p:nvSpPr>
            <p:cNvPr id="134" name="Rounded Rectangle 133"/>
            <p:cNvSpPr/>
            <p:nvPr/>
          </p:nvSpPr>
          <p:spPr>
            <a:xfrm>
              <a:off x="4303415" y="4381296"/>
              <a:ext cx="835048" cy="163239"/>
            </a:xfrm>
            <a:prstGeom prst="round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5" name="Rounded Rectangle 134"/>
            <p:cNvSpPr/>
            <p:nvPr/>
          </p:nvSpPr>
          <p:spPr>
            <a:xfrm>
              <a:off x="4296133" y="4563840"/>
              <a:ext cx="835048" cy="163239"/>
            </a:xfrm>
            <a:prstGeom prst="round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6" name="Rounded Rectangle 135"/>
            <p:cNvSpPr/>
            <p:nvPr/>
          </p:nvSpPr>
          <p:spPr>
            <a:xfrm>
              <a:off x="4296133" y="4737085"/>
              <a:ext cx="835048" cy="163239"/>
            </a:xfrm>
            <a:prstGeom prst="round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7" name="Rounded Rectangle 136"/>
            <p:cNvSpPr/>
            <p:nvPr/>
          </p:nvSpPr>
          <p:spPr>
            <a:xfrm>
              <a:off x="4304510" y="4913790"/>
              <a:ext cx="835048" cy="163239"/>
            </a:xfrm>
            <a:prstGeom prst="round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8" name="Rounded Rectangle 137"/>
            <p:cNvSpPr/>
            <p:nvPr/>
          </p:nvSpPr>
          <p:spPr>
            <a:xfrm>
              <a:off x="4316232" y="5109718"/>
              <a:ext cx="835048" cy="163239"/>
            </a:xfrm>
            <a:prstGeom prst="round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8" name="Group 147"/>
          <p:cNvGrpSpPr/>
          <p:nvPr/>
        </p:nvGrpSpPr>
        <p:grpSpPr>
          <a:xfrm>
            <a:off x="3925652" y="1066281"/>
            <a:ext cx="4982619" cy="2074687"/>
            <a:chOff x="4053877" y="1417753"/>
            <a:chExt cx="4982619" cy="2074687"/>
          </a:xfrm>
        </p:grpSpPr>
        <p:sp>
          <p:nvSpPr>
            <p:cNvPr id="150" name="TextBox 149"/>
            <p:cNvSpPr txBox="1"/>
            <p:nvPr/>
          </p:nvSpPr>
          <p:spPr>
            <a:xfrm>
              <a:off x="5226205" y="1417753"/>
              <a:ext cx="3090398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smtClean="0">
                  <a:solidFill>
                    <a:srgbClr val="002060"/>
                  </a:solidFill>
                </a:rPr>
                <a:t>Conventional Radio</a:t>
              </a:r>
              <a:endParaRPr lang="en-US" sz="2800" b="1" dirty="0">
                <a:solidFill>
                  <a:srgbClr val="002060"/>
                </a:solidFill>
              </a:endParaRPr>
            </a:p>
          </p:txBody>
        </p:sp>
        <p:sp>
          <p:nvSpPr>
            <p:cNvPr id="151" name="Rounded Rectangle 150"/>
            <p:cNvSpPr/>
            <p:nvPr/>
          </p:nvSpPr>
          <p:spPr>
            <a:xfrm>
              <a:off x="4330277" y="2348373"/>
              <a:ext cx="1844021" cy="1101446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2" name="TextBox 151"/>
            <p:cNvSpPr txBox="1"/>
            <p:nvPr/>
          </p:nvSpPr>
          <p:spPr>
            <a:xfrm>
              <a:off x="4053877" y="1907162"/>
              <a:ext cx="239668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>
                  <a:solidFill>
                    <a:srgbClr val="C00000"/>
                  </a:solidFill>
                </a:rPr>
                <a:t>Digital Baseband</a:t>
              </a:r>
              <a:endParaRPr lang="en-US" sz="2000" b="1" dirty="0">
                <a:solidFill>
                  <a:srgbClr val="C00000"/>
                </a:solidFill>
              </a:endParaRPr>
            </a:p>
          </p:txBody>
        </p:sp>
        <p:sp>
          <p:nvSpPr>
            <p:cNvPr id="153" name="Right Arrow 152"/>
            <p:cNvSpPr/>
            <p:nvPr/>
          </p:nvSpPr>
          <p:spPr>
            <a:xfrm rot="10800000">
              <a:off x="6037032" y="2651428"/>
              <a:ext cx="401589" cy="382912"/>
            </a:xfrm>
            <a:prstGeom prst="rightArrow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4" name="Rounded Rectangle 153"/>
            <p:cNvSpPr/>
            <p:nvPr/>
          </p:nvSpPr>
          <p:spPr>
            <a:xfrm>
              <a:off x="6387198" y="2248533"/>
              <a:ext cx="411463" cy="1243907"/>
            </a:xfrm>
            <a:prstGeom prst="roundRect">
              <a:avLst/>
            </a:prstGeom>
            <a:solidFill>
              <a:schemeClr val="accent3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5" name="TextBox 154"/>
            <p:cNvSpPr txBox="1"/>
            <p:nvPr/>
          </p:nvSpPr>
          <p:spPr>
            <a:xfrm>
              <a:off x="6386462" y="2310524"/>
              <a:ext cx="377750" cy="113929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2060"/>
                  </a:solidFill>
                </a:rPr>
                <a:t>D</a:t>
              </a:r>
            </a:p>
            <a:p>
              <a:r>
                <a:rPr lang="en-US" b="1" dirty="0" smtClean="0">
                  <a:solidFill>
                    <a:srgbClr val="002060"/>
                  </a:solidFill>
                </a:rPr>
                <a:t>A</a:t>
              </a:r>
            </a:p>
            <a:p>
              <a:r>
                <a:rPr lang="en-US" b="1" dirty="0" smtClean="0">
                  <a:solidFill>
                    <a:srgbClr val="002060"/>
                  </a:solidFill>
                </a:rPr>
                <a:t>C</a:t>
              </a:r>
              <a:endParaRPr lang="en-US" b="1" dirty="0">
                <a:solidFill>
                  <a:srgbClr val="002060"/>
                </a:solidFill>
              </a:endParaRPr>
            </a:p>
          </p:txBody>
        </p:sp>
        <p:grpSp>
          <p:nvGrpSpPr>
            <p:cNvPr id="156" name="Group 155"/>
            <p:cNvGrpSpPr/>
            <p:nvPr/>
          </p:nvGrpSpPr>
          <p:grpSpPr>
            <a:xfrm>
              <a:off x="8460447" y="1840066"/>
              <a:ext cx="576049" cy="1103401"/>
              <a:chOff x="5652120" y="969538"/>
              <a:chExt cx="504056" cy="894240"/>
            </a:xfrm>
          </p:grpSpPr>
          <p:cxnSp>
            <p:nvCxnSpPr>
              <p:cNvPr id="167" name="Straight Connector 166"/>
              <p:cNvCxnSpPr/>
              <p:nvPr/>
            </p:nvCxnSpPr>
            <p:spPr>
              <a:xfrm flipV="1">
                <a:off x="5920056" y="1163794"/>
                <a:ext cx="0" cy="699984"/>
              </a:xfrm>
              <a:prstGeom prst="line">
                <a:avLst/>
              </a:prstGeom>
              <a:ln w="762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68" name="Oval 167"/>
              <p:cNvSpPr/>
              <p:nvPr/>
            </p:nvSpPr>
            <p:spPr>
              <a:xfrm>
                <a:off x="5755944" y="1051594"/>
                <a:ext cx="288032" cy="288032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9" name="Oval 168"/>
              <p:cNvSpPr/>
              <p:nvPr/>
            </p:nvSpPr>
            <p:spPr>
              <a:xfrm>
                <a:off x="5702360" y="1011402"/>
                <a:ext cx="391856" cy="370088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0" name="Oval 169"/>
              <p:cNvSpPr/>
              <p:nvPr/>
            </p:nvSpPr>
            <p:spPr>
              <a:xfrm>
                <a:off x="5652120" y="969538"/>
                <a:ext cx="504056" cy="47224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157" name="Group 156"/>
            <p:cNvGrpSpPr/>
            <p:nvPr/>
          </p:nvGrpSpPr>
          <p:grpSpPr>
            <a:xfrm>
              <a:off x="7014685" y="2496054"/>
              <a:ext cx="1449436" cy="757296"/>
              <a:chOff x="6709796" y="1906306"/>
              <a:chExt cx="1449436" cy="757296"/>
            </a:xfrm>
          </p:grpSpPr>
          <p:sp>
            <p:nvSpPr>
              <p:cNvPr id="165" name="Rounded Rectangle 164"/>
              <p:cNvSpPr/>
              <p:nvPr/>
            </p:nvSpPr>
            <p:spPr>
              <a:xfrm>
                <a:off x="6732361" y="1906306"/>
                <a:ext cx="1345011" cy="731438"/>
              </a:xfrm>
              <a:prstGeom prst="round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bg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6" name="TextBox 165"/>
              <p:cNvSpPr txBox="1"/>
              <p:nvPr/>
            </p:nvSpPr>
            <p:spPr>
              <a:xfrm>
                <a:off x="6709796" y="2017271"/>
                <a:ext cx="1449436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b="1" dirty="0" smtClean="0">
                    <a:solidFill>
                      <a:srgbClr val="C00000"/>
                    </a:solidFill>
                  </a:rPr>
                  <a:t>Analog Radio</a:t>
                </a:r>
              </a:p>
              <a:p>
                <a:pPr algn="ctr"/>
                <a:r>
                  <a:rPr lang="en-US" b="1" dirty="0" smtClean="0">
                    <a:solidFill>
                      <a:srgbClr val="C00000"/>
                    </a:solidFill>
                  </a:rPr>
                  <a:t>Front End</a:t>
                </a:r>
                <a:endParaRPr lang="en-US" b="1" dirty="0">
                  <a:solidFill>
                    <a:srgbClr val="C00000"/>
                  </a:solidFill>
                </a:endParaRPr>
              </a:p>
            </p:txBody>
          </p:sp>
        </p:grpSp>
        <p:sp>
          <p:nvSpPr>
            <p:cNvPr id="158" name="Right Arrow 157"/>
            <p:cNvSpPr/>
            <p:nvPr/>
          </p:nvSpPr>
          <p:spPr>
            <a:xfrm rot="10800000">
              <a:off x="8375833" y="2708994"/>
              <a:ext cx="401589" cy="382912"/>
            </a:xfrm>
            <a:prstGeom prst="rightArrow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9" name="Right Arrow 158"/>
            <p:cNvSpPr/>
            <p:nvPr/>
          </p:nvSpPr>
          <p:spPr>
            <a:xfrm rot="10800000">
              <a:off x="6685104" y="2673331"/>
              <a:ext cx="401589" cy="382912"/>
            </a:xfrm>
            <a:prstGeom prst="rightArrow">
              <a:avLst/>
            </a:prstGeom>
            <a:solidFill>
              <a:srgbClr val="002060"/>
            </a:solidFill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1" name="Rounded Rectangle 160"/>
            <p:cNvSpPr/>
            <p:nvPr/>
          </p:nvSpPr>
          <p:spPr>
            <a:xfrm>
              <a:off x="4427984" y="2511612"/>
              <a:ext cx="1582810" cy="757556"/>
            </a:xfrm>
            <a:prstGeom prst="round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TextBox 161"/>
            <p:cNvSpPr txBox="1"/>
            <p:nvPr/>
          </p:nvSpPr>
          <p:spPr>
            <a:xfrm>
              <a:off x="4376072" y="2561717"/>
              <a:ext cx="1677447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chemeClr val="bg1"/>
                  </a:solidFill>
                </a:rPr>
                <a:t>MIMO, OFDM,</a:t>
              </a:r>
            </a:p>
            <a:p>
              <a:r>
                <a:rPr lang="en-US" b="1" dirty="0" smtClean="0">
                  <a:solidFill>
                    <a:schemeClr val="bg1"/>
                  </a:solidFill>
                </a:rPr>
                <a:t>Viterbi, QAM64</a:t>
              </a:r>
              <a:endParaRPr 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173" name="TextBox 172"/>
          <p:cNvSpPr txBox="1"/>
          <p:nvPr/>
        </p:nvSpPr>
        <p:spPr>
          <a:xfrm>
            <a:off x="166569" y="1750591"/>
            <a:ext cx="342039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200" dirty="0" smtClean="0">
                <a:solidFill>
                  <a:schemeClr val="tx2">
                    <a:lumMod val="50000"/>
                  </a:schemeClr>
                </a:solidFill>
              </a:rPr>
              <a:t>Creates narrow channels using </a:t>
            </a:r>
            <a:r>
              <a:rPr lang="en-US" sz="2200" b="1" dirty="0" smtClean="0">
                <a:solidFill>
                  <a:schemeClr val="tx2">
                    <a:lumMod val="50000"/>
                  </a:schemeClr>
                </a:solidFill>
              </a:rPr>
              <a:t>digital signal processing</a:t>
            </a:r>
          </a:p>
        </p:txBody>
      </p:sp>
      <p:sp>
        <p:nvSpPr>
          <p:cNvPr id="174" name="TextBox 173"/>
          <p:cNvSpPr txBox="1"/>
          <p:nvPr/>
        </p:nvSpPr>
        <p:spPr>
          <a:xfrm>
            <a:off x="149368" y="3065648"/>
            <a:ext cx="363054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 smtClean="0">
                <a:solidFill>
                  <a:srgbClr val="C00000"/>
                </a:solidFill>
              </a:rPr>
              <a:t>Advantages</a:t>
            </a:r>
          </a:p>
          <a:p>
            <a:endParaRPr lang="en-US" sz="1000" b="1" dirty="0" smtClean="0">
              <a:solidFill>
                <a:srgbClr val="C0000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</a:rPr>
              <a:t>Allows for </a:t>
            </a:r>
            <a:r>
              <a:rPr lang="en-US" sz="2000" b="1" dirty="0" smtClean="0">
                <a:solidFill>
                  <a:srgbClr val="002060"/>
                </a:solidFill>
              </a:rPr>
              <a:t>extremely narrow </a:t>
            </a:r>
            <a:r>
              <a:rPr lang="en-US" sz="2000" b="1" dirty="0" err="1" smtClean="0">
                <a:solidFill>
                  <a:srgbClr val="002060"/>
                </a:solidFill>
              </a:rPr>
              <a:t>guardbands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dirty="0" smtClean="0">
                <a:solidFill>
                  <a:srgbClr val="002060"/>
                </a:solidFill>
              </a:rPr>
              <a:t>(100Khz)</a:t>
            </a:r>
          </a:p>
          <a:p>
            <a:endParaRPr lang="en-US" sz="800" dirty="0" smtClean="0">
              <a:solidFill>
                <a:srgbClr val="00206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b="1" dirty="0" smtClean="0">
                <a:solidFill>
                  <a:srgbClr val="002060"/>
                </a:solidFill>
              </a:rPr>
              <a:t>Digital </a:t>
            </a:r>
            <a:r>
              <a:rPr lang="en-US" sz="2000" b="1" dirty="0" err="1">
                <a:solidFill>
                  <a:srgbClr val="002060"/>
                </a:solidFill>
              </a:rPr>
              <a:t>C</a:t>
            </a:r>
            <a:r>
              <a:rPr lang="en-US" sz="2000" b="1" dirty="0" err="1" smtClean="0">
                <a:solidFill>
                  <a:srgbClr val="002060"/>
                </a:solidFill>
              </a:rPr>
              <a:t>kts</a:t>
            </a:r>
            <a:r>
              <a:rPr lang="en-US" sz="2000" b="1" dirty="0" smtClean="0">
                <a:solidFill>
                  <a:srgbClr val="002060"/>
                </a:solidFill>
              </a:rPr>
              <a:t> </a:t>
            </a:r>
            <a:r>
              <a:rPr lang="en-US" sz="2000" dirty="0" smtClean="0">
                <a:solidFill>
                  <a:srgbClr val="002060"/>
                </a:solidFill>
              </a:rPr>
              <a:t>- low cost and ease of implementation</a:t>
            </a:r>
          </a:p>
          <a:p>
            <a:endParaRPr lang="en-US" sz="800" dirty="0" smtClean="0">
              <a:solidFill>
                <a:srgbClr val="002060"/>
              </a:solidFill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solidFill>
                  <a:srgbClr val="002060"/>
                </a:solidFill>
              </a:rPr>
              <a:t>Amenable to gains due to  </a:t>
            </a:r>
            <a:r>
              <a:rPr lang="en-US" sz="2000" b="1" dirty="0" smtClean="0">
                <a:solidFill>
                  <a:srgbClr val="002060"/>
                </a:solidFill>
              </a:rPr>
              <a:t>Moore’s law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76256" y="2924944"/>
            <a:ext cx="1601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Channelization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5835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37"/>
          <p:cNvGrpSpPr/>
          <p:nvPr/>
        </p:nvGrpSpPr>
        <p:grpSpPr>
          <a:xfrm>
            <a:off x="265591" y="135591"/>
            <a:ext cx="7966411" cy="917145"/>
            <a:chOff x="132904" y="901276"/>
            <a:chExt cx="6109290" cy="917145"/>
          </a:xfrm>
        </p:grpSpPr>
        <p:sp>
          <p:nvSpPr>
            <p:cNvPr id="84" name="TextBox 83"/>
            <p:cNvSpPr txBox="1"/>
            <p:nvPr/>
          </p:nvSpPr>
          <p:spPr>
            <a:xfrm>
              <a:off x="132904" y="901276"/>
              <a:ext cx="610929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smtClean="0">
                  <a:solidFill>
                    <a:srgbClr val="002060"/>
                  </a:solidFill>
                </a:rPr>
                <a:t>Design Challenge  : Self Interference Leakage</a:t>
              </a:r>
              <a:endParaRPr lang="en-IN" sz="3200" b="1" dirty="0">
                <a:solidFill>
                  <a:srgbClr val="002060"/>
                </a:solidFill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387722" y="823460"/>
            <a:ext cx="822691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rgbClr val="C00000"/>
                </a:solidFill>
              </a:rPr>
              <a:t>In order to create a channel</a:t>
            </a:r>
            <a:endParaRPr lang="en-US" sz="2000" dirty="0" smtClean="0">
              <a:solidFill>
                <a:srgbClr val="C00000"/>
              </a:solidFill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</a:rPr>
              <a:t>Transmit Filters</a:t>
            </a:r>
            <a:r>
              <a:rPr lang="en-US" dirty="0" smtClean="0">
                <a:solidFill>
                  <a:srgbClr val="002060"/>
                </a:solidFill>
              </a:rPr>
              <a:t> – to ensure there is not leakage into adjacent channels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b="1" dirty="0" smtClean="0">
                <a:solidFill>
                  <a:srgbClr val="002060"/>
                </a:solidFill>
              </a:rPr>
              <a:t>Receive Filters</a:t>
            </a:r>
            <a:r>
              <a:rPr lang="en-US" dirty="0" smtClean="0">
                <a:solidFill>
                  <a:srgbClr val="002060"/>
                </a:solidFill>
              </a:rPr>
              <a:t> – to receive only intended transmission</a:t>
            </a:r>
            <a:endParaRPr lang="en-US" dirty="0">
              <a:solidFill>
                <a:srgbClr val="002060"/>
              </a:solidFill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41060" y="1976973"/>
            <a:ext cx="9966613" cy="4908411"/>
            <a:chOff x="41060" y="1976973"/>
            <a:chExt cx="9966613" cy="4908411"/>
          </a:xfrm>
        </p:grpSpPr>
        <p:grpSp>
          <p:nvGrpSpPr>
            <p:cNvPr id="11" name="Group 10"/>
            <p:cNvGrpSpPr/>
            <p:nvPr/>
          </p:nvGrpSpPr>
          <p:grpSpPr>
            <a:xfrm>
              <a:off x="41060" y="1976973"/>
              <a:ext cx="9966613" cy="4908411"/>
              <a:chOff x="41060" y="2151136"/>
              <a:chExt cx="9966613" cy="4908411"/>
            </a:xfrm>
          </p:grpSpPr>
          <p:sp>
            <p:nvSpPr>
              <p:cNvPr id="130" name="TextBox 129"/>
              <p:cNvSpPr txBox="1"/>
              <p:nvPr/>
            </p:nvSpPr>
            <p:spPr>
              <a:xfrm>
                <a:off x="395536" y="5736108"/>
                <a:ext cx="8297627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285750" indent="-285750">
                  <a:buFont typeface="Arial" pitchFamily="34" charset="0"/>
                  <a:buChar char="•"/>
                </a:pPr>
                <a:r>
                  <a:rPr lang="en-US" sz="2000" b="1" dirty="0" smtClean="0">
                    <a:solidFill>
                      <a:srgbClr val="C00000"/>
                    </a:solidFill>
                  </a:rPr>
                  <a:t>Self Interference : </a:t>
                </a:r>
                <a:r>
                  <a:rPr lang="en-US" sz="2000" b="1" dirty="0" smtClean="0">
                    <a:solidFill>
                      <a:srgbClr val="002060"/>
                    </a:solidFill>
                  </a:rPr>
                  <a:t>Around -20 </a:t>
                </a:r>
                <a:r>
                  <a:rPr lang="en-US" sz="2000" b="1" dirty="0" err="1" smtClean="0">
                    <a:solidFill>
                      <a:srgbClr val="002060"/>
                    </a:solidFill>
                  </a:rPr>
                  <a:t>dbm</a:t>
                </a:r>
                <a:r>
                  <a:rPr lang="en-US" sz="2000" b="1" dirty="0" smtClean="0">
                    <a:solidFill>
                      <a:srgbClr val="002060"/>
                    </a:solidFill>
                  </a:rPr>
                  <a:t> </a:t>
                </a: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US" sz="2000" b="1" dirty="0" smtClean="0">
                    <a:solidFill>
                      <a:srgbClr val="C00000"/>
                    </a:solidFill>
                  </a:rPr>
                  <a:t>Interference Leakage at 100 KHz </a:t>
                </a:r>
                <a:r>
                  <a:rPr lang="en-US" sz="2000" b="1" dirty="0" err="1" smtClean="0">
                    <a:solidFill>
                      <a:srgbClr val="C00000"/>
                    </a:solidFill>
                  </a:rPr>
                  <a:t>Guardband</a:t>
                </a:r>
                <a:r>
                  <a:rPr lang="en-US" sz="2000" b="1" dirty="0" smtClean="0">
                    <a:solidFill>
                      <a:srgbClr val="C00000"/>
                    </a:solidFill>
                  </a:rPr>
                  <a:t> : </a:t>
                </a:r>
                <a:r>
                  <a:rPr lang="en-US" sz="2000" b="1" dirty="0">
                    <a:solidFill>
                      <a:srgbClr val="002060"/>
                    </a:solidFill>
                  </a:rPr>
                  <a:t>Around </a:t>
                </a:r>
                <a:r>
                  <a:rPr lang="en-US" sz="2000" b="1" dirty="0" smtClean="0">
                    <a:solidFill>
                      <a:srgbClr val="002060"/>
                    </a:solidFill>
                  </a:rPr>
                  <a:t>-40 </a:t>
                </a:r>
                <a:r>
                  <a:rPr lang="en-US" sz="2000" b="1" dirty="0" err="1">
                    <a:solidFill>
                      <a:srgbClr val="002060"/>
                    </a:solidFill>
                  </a:rPr>
                  <a:t>dbm</a:t>
                </a:r>
                <a:r>
                  <a:rPr lang="en-US" sz="2000" b="1" dirty="0">
                    <a:solidFill>
                      <a:srgbClr val="002060"/>
                    </a:solidFill>
                  </a:rPr>
                  <a:t> </a:t>
                </a:r>
                <a:endParaRPr lang="en-US" sz="2000" b="1" dirty="0" smtClean="0">
                  <a:solidFill>
                    <a:srgbClr val="002060"/>
                  </a:solidFill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US" sz="2000" b="1" dirty="0" smtClean="0">
                    <a:solidFill>
                      <a:srgbClr val="C00000"/>
                    </a:solidFill>
                  </a:rPr>
                  <a:t>Noise Floor : </a:t>
                </a:r>
                <a:r>
                  <a:rPr lang="en-US" sz="2000" b="1" dirty="0">
                    <a:solidFill>
                      <a:srgbClr val="002060"/>
                    </a:solidFill>
                  </a:rPr>
                  <a:t>Around </a:t>
                </a:r>
                <a:r>
                  <a:rPr lang="en-US" sz="2000" b="1" dirty="0" smtClean="0">
                    <a:solidFill>
                      <a:srgbClr val="002060"/>
                    </a:solidFill>
                  </a:rPr>
                  <a:t>-100 </a:t>
                </a:r>
                <a:r>
                  <a:rPr lang="en-US" sz="2000" b="1" dirty="0" err="1">
                    <a:solidFill>
                      <a:srgbClr val="002060"/>
                    </a:solidFill>
                  </a:rPr>
                  <a:t>dbm</a:t>
                </a:r>
                <a:endParaRPr lang="en-US" sz="2000" b="1" dirty="0" smtClean="0">
                  <a:solidFill>
                    <a:srgbClr val="C00000"/>
                  </a:solidFill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US" sz="2000" b="1" dirty="0" smtClean="0">
                    <a:solidFill>
                      <a:srgbClr val="C00000"/>
                    </a:solidFill>
                  </a:rPr>
                  <a:t>Isolation needed  :  </a:t>
                </a:r>
                <a:r>
                  <a:rPr lang="en-US" sz="2000" b="1" dirty="0" smtClean="0">
                    <a:solidFill>
                      <a:srgbClr val="002060"/>
                    </a:solidFill>
                  </a:rPr>
                  <a:t>60 dB</a:t>
                </a:r>
                <a:endParaRPr lang="en-US" sz="2000" b="1" dirty="0">
                  <a:solidFill>
                    <a:srgbClr val="002060"/>
                  </a:solidFill>
                </a:endParaRPr>
              </a:p>
            </p:txBody>
          </p:sp>
          <p:grpSp>
            <p:nvGrpSpPr>
              <p:cNvPr id="8" name="Group 7"/>
              <p:cNvGrpSpPr/>
              <p:nvPr/>
            </p:nvGrpSpPr>
            <p:grpSpPr>
              <a:xfrm>
                <a:off x="41060" y="2151136"/>
                <a:ext cx="9966613" cy="3163464"/>
                <a:chOff x="41060" y="2151136"/>
                <a:chExt cx="9966613" cy="3163464"/>
              </a:xfrm>
            </p:grpSpPr>
            <p:grpSp>
              <p:nvGrpSpPr>
                <p:cNvPr id="131" name="Group 130"/>
                <p:cNvGrpSpPr/>
                <p:nvPr/>
              </p:nvGrpSpPr>
              <p:grpSpPr>
                <a:xfrm>
                  <a:off x="41060" y="2490518"/>
                  <a:ext cx="2121287" cy="1586554"/>
                  <a:chOff x="5097822" y="5095232"/>
                  <a:chExt cx="2714536" cy="1586554"/>
                </a:xfrm>
              </p:grpSpPr>
              <p:grpSp>
                <p:nvGrpSpPr>
                  <p:cNvPr id="170" name="Group 169"/>
                  <p:cNvGrpSpPr/>
                  <p:nvPr/>
                </p:nvGrpSpPr>
                <p:grpSpPr>
                  <a:xfrm>
                    <a:off x="5097822" y="5584914"/>
                    <a:ext cx="648072" cy="648072"/>
                    <a:chOff x="417304" y="5949280"/>
                    <a:chExt cx="648072" cy="648072"/>
                  </a:xfrm>
                </p:grpSpPr>
                <p:sp>
                  <p:nvSpPr>
                    <p:cNvPr id="185" name="Oval 184"/>
                    <p:cNvSpPr/>
                    <p:nvPr/>
                  </p:nvSpPr>
                  <p:spPr>
                    <a:xfrm>
                      <a:off x="417304" y="5949280"/>
                      <a:ext cx="648072" cy="648072"/>
                    </a:xfrm>
                    <a:prstGeom prst="ellipse">
                      <a:avLst/>
                    </a:prstGeom>
                    <a:solidFill>
                      <a:schemeClr val="tx2">
                        <a:lumMod val="50000"/>
                      </a:schemeClr>
                    </a:solidFill>
                    <a:scene3d>
                      <a:camera prst="orthographicFront"/>
                      <a:lightRig rig="threePt" dir="t"/>
                    </a:scene3d>
                    <a:sp3d>
                      <a:bevelT/>
                      <a:bevelB/>
                    </a:sp3d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sp>
                  <p:nvSpPr>
                    <p:cNvPr id="186" name="TextBox 185"/>
                    <p:cNvSpPr txBox="1"/>
                    <p:nvPr/>
                  </p:nvSpPr>
                  <p:spPr>
                    <a:xfrm>
                      <a:off x="479764" y="6003620"/>
                      <a:ext cx="435288" cy="400110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A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sp>
                <p:nvSpPr>
                  <p:cNvPr id="171" name="Right Arrow 170"/>
                  <p:cNvSpPr/>
                  <p:nvPr/>
                </p:nvSpPr>
                <p:spPr>
                  <a:xfrm rot="20697452">
                    <a:off x="5756214" y="5320337"/>
                    <a:ext cx="1440051" cy="366162"/>
                  </a:xfrm>
                  <a:prstGeom prst="rightArrow">
                    <a:avLst/>
                  </a:prstGeom>
                  <a:solidFill>
                    <a:schemeClr val="accent1">
                      <a:lumMod val="60000"/>
                      <a:lumOff val="40000"/>
                    </a:schemeClr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grpSp>
                <p:nvGrpSpPr>
                  <p:cNvPr id="172" name="Group 171"/>
                  <p:cNvGrpSpPr/>
                  <p:nvPr/>
                </p:nvGrpSpPr>
                <p:grpSpPr>
                  <a:xfrm>
                    <a:off x="7164286" y="5095232"/>
                    <a:ext cx="648072" cy="648072"/>
                    <a:chOff x="467544" y="5839734"/>
                    <a:chExt cx="648072" cy="648072"/>
                  </a:xfrm>
                </p:grpSpPr>
                <p:sp>
                  <p:nvSpPr>
                    <p:cNvPr id="183" name="Oval 182"/>
                    <p:cNvSpPr/>
                    <p:nvPr/>
                  </p:nvSpPr>
                  <p:spPr>
                    <a:xfrm>
                      <a:off x="467544" y="5839734"/>
                      <a:ext cx="648072" cy="648072"/>
                    </a:xfrm>
                    <a:prstGeom prst="ellipse">
                      <a:avLst/>
                    </a:prstGeom>
                    <a:solidFill>
                      <a:schemeClr val="tx2">
                        <a:lumMod val="50000"/>
                      </a:schemeClr>
                    </a:solidFill>
                    <a:scene3d>
                      <a:camera prst="orthographicFront"/>
                      <a:lightRig rig="threePt" dir="t"/>
                    </a:scene3d>
                    <a:sp3d>
                      <a:bevelT/>
                      <a:bevelB/>
                    </a:sp3d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sp>
                  <p:nvSpPr>
                    <p:cNvPr id="184" name="TextBox 183"/>
                    <p:cNvSpPr txBox="1"/>
                    <p:nvPr/>
                  </p:nvSpPr>
                  <p:spPr>
                    <a:xfrm>
                      <a:off x="555721" y="5894074"/>
                      <a:ext cx="420928" cy="400110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2000" b="1" dirty="0" smtClean="0">
                          <a:solidFill>
                            <a:schemeClr val="bg1"/>
                          </a:solidFill>
                        </a:rPr>
                        <a:t>B</a:t>
                      </a:r>
                      <a:endParaRPr lang="en-US" sz="2000" b="1" dirty="0">
                        <a:solidFill>
                          <a:schemeClr val="bg1"/>
                        </a:solidFill>
                      </a:endParaRPr>
                    </a:p>
                  </p:txBody>
                </p:sp>
              </p:grpSp>
              <p:grpSp>
                <p:nvGrpSpPr>
                  <p:cNvPr id="173" name="Group 172"/>
                  <p:cNvGrpSpPr/>
                  <p:nvPr/>
                </p:nvGrpSpPr>
                <p:grpSpPr>
                  <a:xfrm>
                    <a:off x="7164286" y="6033714"/>
                    <a:ext cx="648072" cy="648072"/>
                    <a:chOff x="467544" y="6110048"/>
                    <a:chExt cx="648072" cy="648072"/>
                  </a:xfrm>
                </p:grpSpPr>
                <p:sp>
                  <p:nvSpPr>
                    <p:cNvPr id="181" name="Oval 180"/>
                    <p:cNvSpPr/>
                    <p:nvPr/>
                  </p:nvSpPr>
                  <p:spPr>
                    <a:xfrm>
                      <a:off x="467544" y="6110048"/>
                      <a:ext cx="648072" cy="648072"/>
                    </a:xfrm>
                    <a:prstGeom prst="ellipse">
                      <a:avLst/>
                    </a:prstGeom>
                    <a:solidFill>
                      <a:schemeClr val="tx2">
                        <a:lumMod val="50000"/>
                      </a:schemeClr>
                    </a:solidFill>
                    <a:scene3d>
                      <a:camera prst="orthographicFront"/>
                      <a:lightRig rig="threePt" dir="t"/>
                    </a:scene3d>
                    <a:sp3d>
                      <a:bevelT/>
                      <a:bevelB/>
                    </a:sp3d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 sz="2000"/>
                    </a:p>
                  </p:txBody>
                </p:sp>
                <p:sp>
                  <p:nvSpPr>
                    <p:cNvPr id="182" name="TextBox 181"/>
                    <p:cNvSpPr txBox="1"/>
                    <p:nvPr/>
                  </p:nvSpPr>
                  <p:spPr>
                    <a:xfrm>
                      <a:off x="542862" y="6164388"/>
                      <a:ext cx="410672" cy="400110"/>
                    </a:xfrm>
                    <a:prstGeom prst="rect">
                      <a:avLst/>
                    </a:prstGeom>
                    <a:noFill/>
                  </p:spPr>
                  <p:txBody>
                    <a:bodyPr wrap="none" rtlCol="0">
                      <a:spAutoFit/>
                    </a:bodyPr>
                    <a:lstStyle/>
                    <a:p>
                      <a:r>
                        <a:rPr lang="en-US" sz="2000" b="1" dirty="0">
                          <a:solidFill>
                            <a:schemeClr val="bg1"/>
                          </a:solidFill>
                        </a:rPr>
                        <a:t>C</a:t>
                      </a:r>
                    </a:p>
                  </p:txBody>
                </p:sp>
              </p:grpSp>
              <p:sp>
                <p:nvSpPr>
                  <p:cNvPr id="174" name="Right Arrow 173"/>
                  <p:cNvSpPr/>
                  <p:nvPr/>
                </p:nvSpPr>
                <p:spPr>
                  <a:xfrm rot="20697452" flipH="1">
                    <a:off x="5736041" y="5586865"/>
                    <a:ext cx="1445344" cy="366162"/>
                  </a:xfrm>
                  <a:prstGeom prst="rightArrow">
                    <a:avLst/>
                  </a:prstGeom>
                  <a:solidFill>
                    <a:srgbClr val="92D050"/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sp>
                <p:nvSpPr>
                  <p:cNvPr id="175" name="Right Arrow 174"/>
                  <p:cNvSpPr/>
                  <p:nvPr/>
                </p:nvSpPr>
                <p:spPr>
                  <a:xfrm rot="387140">
                    <a:off x="5756213" y="5952700"/>
                    <a:ext cx="1440051" cy="366162"/>
                  </a:xfrm>
                  <a:prstGeom prst="rightArrow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sp>
                <p:nvSpPr>
                  <p:cNvPr id="176" name="Right Arrow 175"/>
                  <p:cNvSpPr/>
                  <p:nvPr/>
                </p:nvSpPr>
                <p:spPr>
                  <a:xfrm rot="410482" flipH="1">
                    <a:off x="5705049" y="6146408"/>
                    <a:ext cx="1445344" cy="366162"/>
                  </a:xfrm>
                  <a:prstGeom prst="rightArrow">
                    <a:avLst/>
                  </a:prstGeom>
                  <a:solidFill>
                    <a:srgbClr val="FF0000"/>
                  </a:solidFill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sz="2000"/>
                  </a:p>
                </p:txBody>
              </p:sp>
              <p:cxnSp>
                <p:nvCxnSpPr>
                  <p:cNvPr id="177" name="Straight Arrow Connector 176"/>
                  <p:cNvCxnSpPr/>
                  <p:nvPr/>
                </p:nvCxnSpPr>
                <p:spPr>
                  <a:xfrm flipV="1">
                    <a:off x="6309695" y="5419268"/>
                    <a:ext cx="438747" cy="125065"/>
                  </a:xfrm>
                  <a:prstGeom prst="straightConnector1">
                    <a:avLst/>
                  </a:prstGeom>
                  <a:ln w="38100"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8" name="Straight Arrow Connector 177"/>
                  <p:cNvCxnSpPr/>
                  <p:nvPr/>
                </p:nvCxnSpPr>
                <p:spPr>
                  <a:xfrm>
                    <a:off x="6309695" y="6088054"/>
                    <a:ext cx="510755" cy="74420"/>
                  </a:xfrm>
                  <a:prstGeom prst="straightConnector1">
                    <a:avLst/>
                  </a:prstGeom>
                  <a:ln w="38100"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79" name="Straight Arrow Connector 178"/>
                  <p:cNvCxnSpPr/>
                  <p:nvPr/>
                </p:nvCxnSpPr>
                <p:spPr>
                  <a:xfrm flipH="1">
                    <a:off x="6332904" y="5692084"/>
                    <a:ext cx="343530" cy="119160"/>
                  </a:xfrm>
                  <a:prstGeom prst="straightConnector1">
                    <a:avLst/>
                  </a:prstGeom>
                  <a:ln w="38100"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80" name="Straight Arrow Connector 179"/>
                  <p:cNvCxnSpPr/>
                  <p:nvPr/>
                </p:nvCxnSpPr>
                <p:spPr>
                  <a:xfrm flipH="1" flipV="1">
                    <a:off x="6309696" y="6321011"/>
                    <a:ext cx="438746" cy="38802"/>
                  </a:xfrm>
                  <a:prstGeom prst="straightConnector1">
                    <a:avLst/>
                  </a:prstGeom>
                  <a:ln w="38100">
                    <a:solidFill>
                      <a:schemeClr val="tx1"/>
                    </a:solidFill>
                    <a:tailEnd type="arrow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grpSp>
              <p:nvGrpSpPr>
                <p:cNvPr id="187" name="Group 186"/>
                <p:cNvGrpSpPr/>
                <p:nvPr/>
              </p:nvGrpSpPr>
              <p:grpSpPr>
                <a:xfrm>
                  <a:off x="2182344" y="2151136"/>
                  <a:ext cx="7825329" cy="3163464"/>
                  <a:chOff x="2953594" y="1398310"/>
                  <a:chExt cx="7825329" cy="3163464"/>
                </a:xfrm>
              </p:grpSpPr>
              <p:sp>
                <p:nvSpPr>
                  <p:cNvPr id="213" name="Rectangle 212"/>
                  <p:cNvSpPr/>
                  <p:nvPr/>
                </p:nvSpPr>
                <p:spPr>
                  <a:xfrm>
                    <a:off x="8454634" y="3113721"/>
                    <a:ext cx="997633" cy="1351464"/>
                  </a:xfrm>
                  <a:prstGeom prst="rect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14" name="Rectangle 213"/>
                  <p:cNvSpPr/>
                  <p:nvPr/>
                </p:nvSpPr>
                <p:spPr>
                  <a:xfrm>
                    <a:off x="6948264" y="3121996"/>
                    <a:ext cx="625222" cy="1351464"/>
                  </a:xfrm>
                  <a:prstGeom prst="rect">
                    <a:avLst/>
                  </a:prstGeom>
                  <a:solidFill>
                    <a:schemeClr val="accent4">
                      <a:lumMod val="60000"/>
                      <a:lumOff val="40000"/>
                    </a:schemeClr>
                  </a:solidFill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15" name="Rectangle 214"/>
                  <p:cNvSpPr/>
                  <p:nvPr/>
                </p:nvSpPr>
                <p:spPr>
                  <a:xfrm>
                    <a:off x="4420876" y="3098348"/>
                    <a:ext cx="1134639" cy="1383388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sp>
                <p:nvSpPr>
                  <p:cNvPr id="216" name="Rectangle 215"/>
                  <p:cNvSpPr/>
                  <p:nvPr/>
                </p:nvSpPr>
                <p:spPr>
                  <a:xfrm>
                    <a:off x="6470360" y="3098348"/>
                    <a:ext cx="477904" cy="1383388"/>
                  </a:xfrm>
                  <a:prstGeom prst="rect">
                    <a:avLst/>
                  </a:prstGeom>
                  <a:solidFill>
                    <a:schemeClr val="tx2">
                      <a:lumMod val="40000"/>
                      <a:lumOff val="60000"/>
                    </a:schemeClr>
                  </a:solidFill>
                  <a:ln>
                    <a:noFill/>
                  </a:ln>
                  <a:scene3d>
                    <a:camera prst="orthographicFront"/>
                    <a:lightRig rig="threePt" dir="t"/>
                  </a:scene3d>
                  <a:sp3d>
                    <a:bevelT/>
                    <a:bevelB/>
                  </a:sp3d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grpSp>
                <p:nvGrpSpPr>
                  <p:cNvPr id="217" name="Group 216"/>
                  <p:cNvGrpSpPr/>
                  <p:nvPr/>
                </p:nvGrpSpPr>
                <p:grpSpPr>
                  <a:xfrm>
                    <a:off x="2953594" y="1398310"/>
                    <a:ext cx="7825329" cy="3163464"/>
                    <a:chOff x="-108520" y="1345656"/>
                    <a:chExt cx="9087244" cy="3163464"/>
                  </a:xfrm>
                </p:grpSpPr>
                <p:grpSp>
                  <p:nvGrpSpPr>
                    <p:cNvPr id="219" name="Group 218"/>
                    <p:cNvGrpSpPr/>
                    <p:nvPr/>
                  </p:nvGrpSpPr>
                  <p:grpSpPr>
                    <a:xfrm>
                      <a:off x="-108520" y="1345656"/>
                      <a:ext cx="8087807" cy="3163464"/>
                      <a:chOff x="920163" y="3650654"/>
                      <a:chExt cx="8087807" cy="3163464"/>
                    </a:xfrm>
                  </p:grpSpPr>
                  <p:sp>
                    <p:nvSpPr>
                      <p:cNvPr id="221" name="Rectangle 220"/>
                      <p:cNvSpPr/>
                      <p:nvPr/>
                    </p:nvSpPr>
                    <p:spPr>
                      <a:xfrm>
                        <a:off x="7308303" y="4581128"/>
                        <a:ext cx="1158510" cy="769564"/>
                      </a:xfrm>
                      <a:prstGeom prst="rect">
                        <a:avLst/>
                      </a:prstGeom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n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ln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22" name="Arc 221"/>
                      <p:cNvSpPr/>
                      <p:nvPr/>
                    </p:nvSpPr>
                    <p:spPr>
                      <a:xfrm>
                        <a:off x="3735449" y="3682922"/>
                        <a:ext cx="2564743" cy="1554965"/>
                      </a:xfrm>
                      <a:prstGeom prst="arc">
                        <a:avLst>
                          <a:gd name="adj1" fmla="val 88054"/>
                          <a:gd name="adj2" fmla="val 5541430"/>
                        </a:avLst>
                      </a:prstGeom>
                      <a:solidFill>
                        <a:schemeClr val="bg1"/>
                      </a:solidFill>
                      <a:ln w="381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23" name="Rectangle 222"/>
                      <p:cNvSpPr/>
                      <p:nvPr/>
                    </p:nvSpPr>
                    <p:spPr>
                      <a:xfrm>
                        <a:off x="4987676" y="4631245"/>
                        <a:ext cx="571339" cy="755797"/>
                      </a:xfrm>
                      <a:prstGeom prst="rect">
                        <a:avLst/>
                      </a:prstGeom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ln>
                        <a:solidFill>
                          <a:schemeClr val="bg1"/>
                        </a:solidFill>
                      </a:ln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24" name="Rectangle 223"/>
                      <p:cNvSpPr/>
                      <p:nvPr/>
                    </p:nvSpPr>
                    <p:spPr>
                      <a:xfrm>
                        <a:off x="2634107" y="4645071"/>
                        <a:ext cx="1282372" cy="741971"/>
                      </a:xfrm>
                      <a:prstGeom prst="rect">
                        <a:avLst/>
                      </a:prstGeom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ln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ln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25" name="Rounded Rectangle 224"/>
                      <p:cNvSpPr/>
                      <p:nvPr/>
                    </p:nvSpPr>
                    <p:spPr>
                      <a:xfrm flipH="1">
                        <a:off x="5162056" y="6118182"/>
                        <a:ext cx="1014216" cy="557882"/>
                      </a:xfrm>
                      <a:prstGeom prst="roundRect">
                        <a:avLst/>
                      </a:prstGeom>
                      <a:solidFill>
                        <a:srgbClr val="92D050"/>
                      </a:solidFill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26" name="Rounded Rectangle 225"/>
                      <p:cNvSpPr/>
                      <p:nvPr/>
                    </p:nvSpPr>
                    <p:spPr>
                      <a:xfrm flipH="1">
                        <a:off x="3925610" y="4318654"/>
                        <a:ext cx="1078433" cy="2409618"/>
                      </a:xfrm>
                      <a:prstGeom prst="roundRect">
                        <a:avLst/>
                      </a:prstGeom>
                      <a:solidFill>
                        <a:schemeClr val="tx2">
                          <a:lumMod val="40000"/>
                          <a:lumOff val="60000"/>
                        </a:schemeClr>
                      </a:solidFill>
                      <a:ln>
                        <a:noFill/>
                      </a:ln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27" name="Rounded Rectangle 226"/>
                      <p:cNvSpPr/>
                      <p:nvPr/>
                    </p:nvSpPr>
                    <p:spPr>
                      <a:xfrm flipH="1">
                        <a:off x="7446690" y="6118182"/>
                        <a:ext cx="1020125" cy="557882"/>
                      </a:xfrm>
                      <a:prstGeom prst="roundRect">
                        <a:avLst/>
                      </a:prstGeom>
                      <a:solidFill>
                        <a:srgbClr val="FF0000"/>
                      </a:solidFill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grpSp>
                    <p:nvGrpSpPr>
                      <p:cNvPr id="228" name="Group 227"/>
                      <p:cNvGrpSpPr/>
                      <p:nvPr/>
                    </p:nvGrpSpPr>
                    <p:grpSpPr>
                      <a:xfrm>
                        <a:off x="1341688" y="3771790"/>
                        <a:ext cx="6378567" cy="1559566"/>
                        <a:chOff x="1341688" y="4104461"/>
                        <a:chExt cx="6378567" cy="1281690"/>
                      </a:xfrm>
                      <a:noFill/>
                    </p:grpSpPr>
                    <p:sp>
                      <p:nvSpPr>
                        <p:cNvPr id="252" name="Arc 251"/>
                        <p:cNvSpPr/>
                        <p:nvPr/>
                      </p:nvSpPr>
                      <p:spPr>
                        <a:xfrm flipH="1">
                          <a:off x="5019955" y="4104461"/>
                          <a:ext cx="2700300" cy="1277909"/>
                        </a:xfrm>
                        <a:prstGeom prst="arc">
                          <a:avLst>
                            <a:gd name="adj1" fmla="val 21330083"/>
                            <a:gd name="adj2" fmla="val 2415645"/>
                          </a:avLst>
                        </a:prstGeom>
                        <a:solidFill>
                          <a:schemeClr val="bg1"/>
                        </a:solidFill>
                        <a:ln w="381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  <p:sp>
                      <p:nvSpPr>
                        <p:cNvPr id="253" name="Arc 252"/>
                        <p:cNvSpPr/>
                        <p:nvPr/>
                      </p:nvSpPr>
                      <p:spPr>
                        <a:xfrm>
                          <a:off x="1341688" y="4108242"/>
                          <a:ext cx="2564743" cy="1277909"/>
                        </a:xfrm>
                        <a:prstGeom prst="arc">
                          <a:avLst>
                            <a:gd name="adj1" fmla="val 88054"/>
                            <a:gd name="adj2" fmla="val 5541430"/>
                          </a:avLst>
                        </a:prstGeom>
                        <a:solidFill>
                          <a:schemeClr val="bg1"/>
                        </a:solidFill>
                        <a:ln w="38100">
                          <a:solidFill>
                            <a:schemeClr val="tx1"/>
                          </a:solidFill>
                        </a:ln>
                      </p:spPr>
                      <p:style>
                        <a:lnRef idx="1">
                          <a:schemeClr val="accent1"/>
                        </a:lnRef>
                        <a:fillRef idx="0">
                          <a:schemeClr val="accent1"/>
                        </a:fillRef>
                        <a:effectRef idx="0">
                          <a:schemeClr val="accent1"/>
                        </a:effectRef>
                        <a:fontRef idx="minor">
                          <a:schemeClr val="tx1"/>
                        </a:fontRef>
                      </p:style>
                      <p:txBody>
                        <a:bodyPr rtlCol="0" anchor="ctr"/>
                        <a:lstStyle/>
                        <a:p>
                          <a:pPr algn="ctr"/>
                          <a:endParaRPr lang="en-US"/>
                        </a:p>
                      </p:txBody>
                    </p:sp>
                  </p:grpSp>
                  <p:cxnSp>
                    <p:nvCxnSpPr>
                      <p:cNvPr id="229" name="Straight Connector 228"/>
                      <p:cNvCxnSpPr/>
                      <p:nvPr/>
                    </p:nvCxnSpPr>
                    <p:spPr>
                      <a:xfrm>
                        <a:off x="2339752" y="3738461"/>
                        <a:ext cx="0" cy="3075657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headEnd type="arrow" w="med" len="med"/>
                        <a:tailEnd type="none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30" name="TextBox 229"/>
                      <p:cNvSpPr txBox="1"/>
                      <p:nvPr/>
                    </p:nvSpPr>
                    <p:spPr>
                      <a:xfrm>
                        <a:off x="978017" y="4131723"/>
                        <a:ext cx="917239" cy="44940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b="1" dirty="0" smtClean="0"/>
                          <a:t>-20dbm</a:t>
                        </a:r>
                        <a:endParaRPr lang="en-US" b="1" dirty="0"/>
                      </a:p>
                    </p:txBody>
                  </p:sp>
                  <p:sp>
                    <p:nvSpPr>
                      <p:cNvPr id="231" name="Rectangle 230"/>
                      <p:cNvSpPr/>
                      <p:nvPr/>
                    </p:nvSpPr>
                    <p:spPr>
                      <a:xfrm>
                        <a:off x="2339752" y="6454670"/>
                        <a:ext cx="4320480" cy="231276"/>
                      </a:xfrm>
                      <a:prstGeom prst="rect">
                        <a:avLst/>
                      </a:prstGeom>
                      <a:noFill/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32" name="TextBox 231"/>
                      <p:cNvSpPr txBox="1"/>
                      <p:nvPr/>
                    </p:nvSpPr>
                    <p:spPr>
                      <a:xfrm>
                        <a:off x="3779912" y="3650654"/>
                        <a:ext cx="1356140" cy="786458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pPr algn="ctr"/>
                        <a:r>
                          <a:rPr lang="en-US" b="1" dirty="0" smtClean="0"/>
                          <a:t>Self </a:t>
                        </a:r>
                      </a:p>
                      <a:p>
                        <a:pPr algn="ctr"/>
                        <a:r>
                          <a:rPr lang="en-US" b="1" dirty="0" smtClean="0"/>
                          <a:t>Interference</a:t>
                        </a:r>
                        <a:endParaRPr lang="en-US" b="1" dirty="0"/>
                      </a:p>
                    </p:txBody>
                  </p:sp>
                  <p:cxnSp>
                    <p:nvCxnSpPr>
                      <p:cNvPr id="233" name="Straight Connector 232"/>
                      <p:cNvCxnSpPr/>
                      <p:nvPr/>
                    </p:nvCxnSpPr>
                    <p:spPr>
                      <a:xfrm>
                        <a:off x="2047656" y="6104191"/>
                        <a:ext cx="3233798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prstDash val="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34" name="TextBox 233"/>
                      <p:cNvSpPr txBox="1"/>
                      <p:nvPr/>
                    </p:nvSpPr>
                    <p:spPr>
                      <a:xfrm>
                        <a:off x="1130417" y="5841332"/>
                        <a:ext cx="923651" cy="449405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b="1" dirty="0" smtClean="0"/>
                          <a:t>-85dbm</a:t>
                        </a:r>
                        <a:endParaRPr lang="en-US" b="1" dirty="0"/>
                      </a:p>
                    </p:txBody>
                  </p:sp>
                  <p:cxnSp>
                    <p:nvCxnSpPr>
                      <p:cNvPr id="235" name="Straight Connector 234"/>
                      <p:cNvCxnSpPr/>
                      <p:nvPr/>
                    </p:nvCxnSpPr>
                    <p:spPr>
                      <a:xfrm>
                        <a:off x="2024404" y="6450444"/>
                        <a:ext cx="315348" cy="4226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prstDash val="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36" name="TextBox 235"/>
                      <p:cNvSpPr txBox="1"/>
                      <p:nvPr/>
                    </p:nvSpPr>
                    <p:spPr>
                      <a:xfrm>
                        <a:off x="1115616" y="6191811"/>
                        <a:ext cx="1040670" cy="3693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b="1" dirty="0" smtClean="0"/>
                          <a:t>-100dbm</a:t>
                        </a:r>
                        <a:endParaRPr lang="en-US" b="1" dirty="0"/>
                      </a:p>
                    </p:txBody>
                  </p:sp>
                  <p:sp>
                    <p:nvSpPr>
                      <p:cNvPr id="237" name="TextBox 236"/>
                      <p:cNvSpPr txBox="1"/>
                      <p:nvPr/>
                    </p:nvSpPr>
                    <p:spPr>
                      <a:xfrm>
                        <a:off x="2332838" y="5448783"/>
                        <a:ext cx="1263487" cy="646331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sz="3600" b="1" dirty="0"/>
                          <a:t>6</a:t>
                        </a:r>
                        <a:r>
                          <a:rPr lang="en-US" sz="3600" b="1" dirty="0" smtClean="0"/>
                          <a:t>0 dB</a:t>
                        </a:r>
                        <a:endParaRPr lang="en-US" sz="3600" b="1" dirty="0"/>
                      </a:p>
                    </p:txBody>
                  </p:sp>
                  <p:cxnSp>
                    <p:nvCxnSpPr>
                      <p:cNvPr id="238" name="Straight Connector 237"/>
                      <p:cNvCxnSpPr/>
                      <p:nvPr/>
                    </p:nvCxnSpPr>
                    <p:spPr>
                      <a:xfrm flipH="1">
                        <a:off x="5149736" y="3682922"/>
                        <a:ext cx="12320" cy="3031062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prstDash val="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39" name="TextBox 238"/>
                      <p:cNvSpPr txBox="1"/>
                      <p:nvPr/>
                    </p:nvSpPr>
                    <p:spPr>
                      <a:xfrm>
                        <a:off x="920163" y="4575933"/>
                        <a:ext cx="923651" cy="3693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r>
                          <a:rPr lang="en-US" b="1" dirty="0" smtClean="0"/>
                          <a:t>-40dbm</a:t>
                        </a:r>
                        <a:endParaRPr lang="en-US" b="1" dirty="0"/>
                      </a:p>
                    </p:txBody>
                  </p:sp>
                  <p:cxnSp>
                    <p:nvCxnSpPr>
                      <p:cNvPr id="240" name="Straight Connector 239"/>
                      <p:cNvCxnSpPr/>
                      <p:nvPr/>
                    </p:nvCxnSpPr>
                    <p:spPr>
                      <a:xfrm>
                        <a:off x="3810056" y="3650654"/>
                        <a:ext cx="0" cy="3011418"/>
                      </a:xfrm>
                      <a:prstGeom prst="line">
                        <a:avLst/>
                      </a:prstGeom>
                      <a:ln w="38100">
                        <a:solidFill>
                          <a:schemeClr val="tx1"/>
                        </a:solidFill>
                        <a:prstDash val="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41" name="Rounded Rectangle 240"/>
                      <p:cNvSpPr/>
                      <p:nvPr/>
                    </p:nvSpPr>
                    <p:spPr>
                      <a:xfrm flipH="1">
                        <a:off x="6278996" y="4323239"/>
                        <a:ext cx="1014216" cy="2359069"/>
                      </a:xfrm>
                      <a:prstGeom prst="roundRect">
                        <a:avLst/>
                      </a:prstGeom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n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ln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42" name="Rectangle 241"/>
                      <p:cNvSpPr/>
                      <p:nvPr/>
                    </p:nvSpPr>
                    <p:spPr>
                      <a:xfrm>
                        <a:off x="5559015" y="4544575"/>
                        <a:ext cx="711034" cy="841572"/>
                      </a:xfrm>
                      <a:prstGeom prst="rect">
                        <a:avLst/>
                      </a:prstGeom>
                      <a:solidFill>
                        <a:schemeClr val="accent4">
                          <a:lumMod val="60000"/>
                          <a:lumOff val="40000"/>
                        </a:schemeClr>
                      </a:solidFill>
                      <a:ln>
                        <a:solidFill>
                          <a:schemeClr val="accent4">
                            <a:lumMod val="60000"/>
                            <a:lumOff val="40000"/>
                          </a:schemeClr>
                        </a:solidFill>
                      </a:ln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43" name="Arc 242"/>
                      <p:cNvSpPr/>
                      <p:nvPr/>
                    </p:nvSpPr>
                    <p:spPr>
                      <a:xfrm>
                        <a:off x="3720317" y="3721324"/>
                        <a:ext cx="2564743" cy="1554965"/>
                      </a:xfrm>
                      <a:prstGeom prst="arc">
                        <a:avLst>
                          <a:gd name="adj1" fmla="val 88054"/>
                          <a:gd name="adj2" fmla="val 3292368"/>
                        </a:avLst>
                      </a:prstGeom>
                      <a:solidFill>
                        <a:schemeClr val="bg1"/>
                      </a:solidFill>
                      <a:ln w="38100">
                        <a:solidFill>
                          <a:schemeClr val="tx1"/>
                        </a:solidFill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cxnSp>
                    <p:nvCxnSpPr>
                      <p:cNvPr id="244" name="Straight Connector 243"/>
                      <p:cNvCxnSpPr/>
                      <p:nvPr/>
                    </p:nvCxnSpPr>
                    <p:spPr>
                      <a:xfrm>
                        <a:off x="1895256" y="4323240"/>
                        <a:ext cx="5917104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prstDash val="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45" name="Straight Connector 244"/>
                      <p:cNvCxnSpPr/>
                      <p:nvPr/>
                    </p:nvCxnSpPr>
                    <p:spPr>
                      <a:xfrm>
                        <a:off x="6156176" y="3650654"/>
                        <a:ext cx="0" cy="3083426"/>
                      </a:xfrm>
                      <a:prstGeom prst="line">
                        <a:avLst/>
                      </a:prstGeom>
                      <a:ln w="38100">
                        <a:solidFill>
                          <a:schemeClr val="tx1"/>
                        </a:solidFill>
                        <a:prstDash val="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sp>
                    <p:nvSpPr>
                      <p:cNvPr id="246" name="TextBox 245"/>
                      <p:cNvSpPr txBox="1"/>
                      <p:nvPr/>
                    </p:nvSpPr>
                    <p:spPr>
                      <a:xfrm>
                        <a:off x="6136080" y="3650654"/>
                        <a:ext cx="1356140" cy="786458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pPr algn="ctr"/>
                        <a:r>
                          <a:rPr lang="en-US" b="1" dirty="0" smtClean="0"/>
                          <a:t>Self </a:t>
                        </a:r>
                      </a:p>
                      <a:p>
                        <a:pPr algn="ctr"/>
                        <a:r>
                          <a:rPr lang="en-US" b="1" dirty="0" smtClean="0"/>
                          <a:t>Interference</a:t>
                        </a:r>
                        <a:endParaRPr lang="en-US" b="1" dirty="0"/>
                      </a:p>
                    </p:txBody>
                  </p:sp>
                  <p:sp>
                    <p:nvSpPr>
                      <p:cNvPr id="247" name="Rounded Rectangle 246"/>
                      <p:cNvSpPr/>
                      <p:nvPr/>
                    </p:nvSpPr>
                    <p:spPr>
                      <a:xfrm flipH="1">
                        <a:off x="2339749" y="6450013"/>
                        <a:ext cx="6317507" cy="263971"/>
                      </a:xfrm>
                      <a:prstGeom prst="roundRect">
                        <a:avLst/>
                      </a:prstGeom>
                      <a:solidFill>
                        <a:schemeClr val="tx1"/>
                      </a:solidFill>
                      <a:scene3d>
                        <a:camera prst="orthographicFront"/>
                        <a:lightRig rig="threePt" dir="t"/>
                      </a:scene3d>
                      <a:sp3d>
                        <a:bevelT/>
                        <a:bevelB/>
                      </a:sp3d>
                    </p:spPr>
                    <p:style>
                      <a:lnRef idx="2">
                        <a:schemeClr val="accent1">
                          <a:shade val="50000"/>
                        </a:schemeClr>
                      </a:lnRef>
                      <a:fillRef idx="1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lt1"/>
                      </a:fontRef>
                    </p:style>
                    <p:txBody>
                      <a:bodyPr rtlCol="0" anchor="ctr"/>
                      <a:lstStyle/>
                      <a:p>
                        <a:pPr algn="ctr"/>
                        <a:endParaRPr lang="en-US"/>
                      </a:p>
                    </p:txBody>
                  </p:sp>
                  <p:sp>
                    <p:nvSpPr>
                      <p:cNvPr id="248" name="TextBox 247"/>
                      <p:cNvSpPr txBox="1"/>
                      <p:nvPr/>
                    </p:nvSpPr>
                    <p:spPr>
                      <a:xfrm>
                        <a:off x="4370698" y="6424690"/>
                        <a:ext cx="1266692" cy="369332"/>
                      </a:xfrm>
                      <a:prstGeom prst="rect">
                        <a:avLst/>
                      </a:prstGeom>
                      <a:noFill/>
                    </p:spPr>
                    <p:txBody>
                      <a:bodyPr wrap="none" rtlCol="0">
                        <a:spAutoFit/>
                      </a:bodyPr>
                      <a:lstStyle/>
                      <a:p>
                        <a:pPr algn="ctr"/>
                        <a:r>
                          <a:rPr lang="en-US" b="1" dirty="0" smtClean="0">
                            <a:solidFill>
                              <a:schemeClr val="bg1"/>
                            </a:solidFill>
                          </a:rPr>
                          <a:t>Noise Floor</a:t>
                        </a:r>
                        <a:endParaRPr lang="en-US" b="1" dirty="0">
                          <a:solidFill>
                            <a:schemeClr val="bg1"/>
                          </a:solidFill>
                        </a:endParaRPr>
                      </a:p>
                    </p:txBody>
                  </p:sp>
                  <p:cxnSp>
                    <p:nvCxnSpPr>
                      <p:cNvPr id="249" name="Straight Connector 248"/>
                      <p:cNvCxnSpPr/>
                      <p:nvPr/>
                    </p:nvCxnSpPr>
                    <p:spPr>
                      <a:xfrm flipH="1" flipV="1">
                        <a:off x="1973279" y="6717530"/>
                        <a:ext cx="7034691" cy="1655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headEnd type="arrow" w="med" len="med"/>
                        <a:tailEnd type="none" w="med" len="med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50" name="Straight Arrow Connector 249"/>
                      <p:cNvCxnSpPr/>
                      <p:nvPr/>
                    </p:nvCxnSpPr>
                    <p:spPr>
                      <a:xfrm>
                        <a:off x="3022631" y="4760599"/>
                        <a:ext cx="7622" cy="1660296"/>
                      </a:xfrm>
                      <a:prstGeom prst="straightConnector1">
                        <a:avLst/>
                      </a:prstGeom>
                      <a:noFill/>
                      <a:ln w="57150">
                        <a:solidFill>
                          <a:schemeClr val="tx1"/>
                        </a:solidFill>
                        <a:headEnd type="arrow"/>
                        <a:tailEnd type="arrow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  <p:cxnSp>
                    <p:nvCxnSpPr>
                      <p:cNvPr id="251" name="Straight Connector 250"/>
                      <p:cNvCxnSpPr/>
                      <p:nvPr/>
                    </p:nvCxnSpPr>
                    <p:spPr>
                      <a:xfrm>
                        <a:off x="1835696" y="4775384"/>
                        <a:ext cx="5917104" cy="0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prstDash val="dash"/>
                      </a:ln>
                    </p:spPr>
                    <p:style>
                      <a:lnRef idx="1">
                        <a:schemeClr val="accent1"/>
                      </a:lnRef>
                      <a:fillRef idx="0">
                        <a:schemeClr val="accent1"/>
                      </a:fillRef>
                      <a:effectRef idx="0">
                        <a:schemeClr val="accent1"/>
                      </a:effectRef>
                      <a:fontRef idx="minor">
                        <a:schemeClr val="tx1"/>
                      </a:fontRef>
                    </p:style>
                  </p:cxnSp>
                </p:grpSp>
                <p:sp>
                  <p:nvSpPr>
                    <p:cNvPr id="220" name="Arc 219"/>
                    <p:cNvSpPr/>
                    <p:nvPr/>
                  </p:nvSpPr>
                  <p:spPr>
                    <a:xfrm flipH="1">
                      <a:off x="6278424" y="1464688"/>
                      <a:ext cx="2700300" cy="1554965"/>
                    </a:xfrm>
                    <a:prstGeom prst="arc">
                      <a:avLst>
                        <a:gd name="adj1" fmla="val 21330083"/>
                        <a:gd name="adj2" fmla="val 4668869"/>
                      </a:avLst>
                    </a:prstGeom>
                    <a:solidFill>
                      <a:schemeClr val="bg1"/>
                    </a:solidFill>
                    <a:ln w="38100">
                      <a:solidFill>
                        <a:schemeClr val="tx1"/>
                      </a:solidFill>
                    </a:ln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en-US"/>
                    </a:p>
                  </p:txBody>
                </p:sp>
              </p:grpSp>
              <p:cxnSp>
                <p:nvCxnSpPr>
                  <p:cNvPr id="218" name="Straight Connector 217"/>
                  <p:cNvCxnSpPr/>
                  <p:nvPr/>
                </p:nvCxnSpPr>
                <p:spPr>
                  <a:xfrm>
                    <a:off x="8574304" y="1430578"/>
                    <a:ext cx="0" cy="3031062"/>
                  </a:xfrm>
                  <a:prstGeom prst="line">
                    <a:avLst/>
                  </a:prstGeom>
                  <a:ln w="38100">
                    <a:solidFill>
                      <a:schemeClr val="tx1"/>
                    </a:solidFill>
                    <a:prstDash val="dash"/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18" name="TextBox 17"/>
            <p:cNvSpPr txBox="1"/>
            <p:nvPr/>
          </p:nvSpPr>
          <p:spPr>
            <a:xfrm>
              <a:off x="4355976" y="5112220"/>
              <a:ext cx="186525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 Frequency (MHz)</a:t>
              </a:r>
              <a:endParaRPr lang="en-US" b="1" dirty="0"/>
            </a:p>
          </p:txBody>
        </p:sp>
        <p:cxnSp>
          <p:nvCxnSpPr>
            <p:cNvPr id="21" name="Straight Arrow Connector 20"/>
            <p:cNvCxnSpPr/>
            <p:nvPr/>
          </p:nvCxnSpPr>
          <p:spPr>
            <a:xfrm>
              <a:off x="6271866" y="5296886"/>
              <a:ext cx="1108446" cy="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5" name="Group 254"/>
          <p:cNvGrpSpPr/>
          <p:nvPr/>
        </p:nvGrpSpPr>
        <p:grpSpPr>
          <a:xfrm>
            <a:off x="1475656" y="1498432"/>
            <a:ext cx="6294097" cy="4594864"/>
            <a:chOff x="156200" y="1396602"/>
            <a:chExt cx="4716016" cy="3888432"/>
          </a:xfrm>
        </p:grpSpPr>
        <p:pic>
          <p:nvPicPr>
            <p:cNvPr id="256" name="Picture 25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200" y="1396602"/>
              <a:ext cx="4716016" cy="3888432"/>
            </a:xfrm>
            <a:prstGeom prst="rect">
              <a:avLst/>
            </a:prstGeom>
            <a:scene3d>
              <a:camera prst="orthographicFront"/>
              <a:lightRig rig="threePt" dir="t"/>
            </a:scene3d>
            <a:sp3d>
              <a:bevelT/>
              <a:bevelB/>
            </a:sp3d>
          </p:spPr>
        </p:pic>
        <p:sp>
          <p:nvSpPr>
            <p:cNvPr id="257" name="TextBox 256"/>
            <p:cNvSpPr txBox="1"/>
            <p:nvPr/>
          </p:nvSpPr>
          <p:spPr>
            <a:xfrm>
              <a:off x="1763688" y="3176210"/>
              <a:ext cx="158417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 dirty="0" smtClean="0"/>
                <a:t>Digital Elliptic Filters</a:t>
              </a:r>
              <a:endParaRPr lang="en-US" b="1" dirty="0"/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2483768" y="1916832"/>
            <a:ext cx="7942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Power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51635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roup 37"/>
          <p:cNvGrpSpPr/>
          <p:nvPr/>
        </p:nvGrpSpPr>
        <p:grpSpPr>
          <a:xfrm>
            <a:off x="179511" y="175783"/>
            <a:ext cx="6344072" cy="876953"/>
            <a:chOff x="66891" y="941468"/>
            <a:chExt cx="4865149" cy="876953"/>
          </a:xfrm>
        </p:grpSpPr>
        <p:sp>
          <p:nvSpPr>
            <p:cNvPr id="84" name="TextBox 83"/>
            <p:cNvSpPr txBox="1"/>
            <p:nvPr/>
          </p:nvSpPr>
          <p:spPr>
            <a:xfrm>
              <a:off x="66891" y="941468"/>
              <a:ext cx="332337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smtClean="0">
                  <a:solidFill>
                    <a:srgbClr val="002060"/>
                  </a:solidFill>
                </a:rPr>
                <a:t>Other Design Challenges</a:t>
              </a:r>
              <a:endParaRPr lang="en-IN" sz="3200" b="1" dirty="0">
                <a:solidFill>
                  <a:srgbClr val="002060"/>
                </a:solidFill>
              </a:endParaRPr>
            </a:p>
          </p:txBody>
        </p:sp>
        <p:sp>
          <p:nvSpPr>
            <p:cNvPr id="85" name="TextBox 84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226880" y="907998"/>
            <a:ext cx="8438455" cy="1512890"/>
            <a:chOff x="298888" y="3933056"/>
            <a:chExt cx="8438455" cy="1306587"/>
          </a:xfrm>
        </p:grpSpPr>
        <p:sp>
          <p:nvSpPr>
            <p:cNvPr id="189" name="Rectangle 188"/>
            <p:cNvSpPr/>
            <p:nvPr/>
          </p:nvSpPr>
          <p:spPr>
            <a:xfrm>
              <a:off x="298888" y="4023935"/>
              <a:ext cx="3985081" cy="11030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b="1" dirty="0">
                  <a:solidFill>
                    <a:srgbClr val="C00000"/>
                  </a:solidFill>
                </a:rPr>
                <a:t>2</a:t>
              </a:r>
              <a:r>
                <a:rPr lang="en-US" b="1" dirty="0" smtClean="0">
                  <a:solidFill>
                    <a:srgbClr val="C00000"/>
                  </a:solidFill>
                </a:rPr>
                <a:t>. Filter Induced Multipath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dirty="0" smtClean="0">
                  <a:solidFill>
                    <a:srgbClr val="002060"/>
                  </a:solidFill>
                </a:rPr>
                <a:t>Sharp filters cause spreading in time similar to multipath </a:t>
              </a:r>
            </a:p>
            <a:p>
              <a:pPr marL="285750" indent="-285750">
                <a:buFont typeface="Arial" pitchFamily="34" charset="0"/>
                <a:buChar char="•"/>
              </a:pPr>
              <a:r>
                <a:rPr lang="en-US" dirty="0" smtClean="0">
                  <a:solidFill>
                    <a:srgbClr val="002060"/>
                  </a:solidFill>
                </a:rPr>
                <a:t>Use </a:t>
              </a:r>
              <a:r>
                <a:rPr lang="en-US" b="1" dirty="0" smtClean="0">
                  <a:solidFill>
                    <a:srgbClr val="002060"/>
                  </a:solidFill>
                </a:rPr>
                <a:t>longer symbols/</a:t>
              </a:r>
              <a:r>
                <a:rPr lang="en-US" b="1" dirty="0" err="1">
                  <a:solidFill>
                    <a:srgbClr val="002060"/>
                  </a:solidFill>
                </a:rPr>
                <a:t>e</a:t>
              </a:r>
              <a:r>
                <a:rPr lang="en-US" b="1" dirty="0" err="1" smtClean="0">
                  <a:solidFill>
                    <a:srgbClr val="002060"/>
                  </a:solidFill>
                </a:rPr>
                <a:t>quilizers</a:t>
              </a:r>
              <a:endParaRPr lang="en-US" b="1" dirty="0" smtClean="0">
                <a:solidFill>
                  <a:srgbClr val="002060"/>
                </a:solidFill>
              </a:endParaRPr>
            </a:p>
            <a:p>
              <a:pPr marL="285750" indent="-285750">
                <a:buFont typeface="Arial" pitchFamily="34" charset="0"/>
                <a:buChar char="•"/>
              </a:pPr>
              <a:endParaRPr lang="en-US" sz="500" dirty="0">
                <a:solidFill>
                  <a:srgbClr val="C00000"/>
                </a:solidFill>
              </a:endParaRPr>
            </a:p>
          </p:txBody>
        </p:sp>
        <p:pic>
          <p:nvPicPr>
            <p:cNvPr id="190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063263" y="3933056"/>
              <a:ext cx="3674080" cy="13065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scene3d>
              <a:camera prst="orthographicFront"/>
              <a:lightRig rig="threePt" dir="t"/>
            </a:scene3d>
            <a:sp3d>
              <a:bevelT/>
              <a:bevelB/>
            </a:sp3d>
          </p:spPr>
        </p:pic>
      </p:grpSp>
      <p:sp>
        <p:nvSpPr>
          <p:cNvPr id="210" name="Rectangle 209"/>
          <p:cNvSpPr/>
          <p:nvPr/>
        </p:nvSpPr>
        <p:spPr>
          <a:xfrm>
            <a:off x="102876" y="2481176"/>
            <a:ext cx="4839231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3</a:t>
            </a:r>
            <a:r>
              <a:rPr lang="en-US" b="1" dirty="0" smtClean="0">
                <a:solidFill>
                  <a:srgbClr val="C00000"/>
                </a:solidFill>
              </a:rPr>
              <a:t>. Slot Dilation due to Dilated Preamble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Information travels slower in narrow </a:t>
            </a:r>
            <a:r>
              <a:rPr lang="en-US" dirty="0" smtClean="0">
                <a:solidFill>
                  <a:srgbClr val="002060"/>
                </a:solidFill>
              </a:rPr>
              <a:t>channels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</a:rPr>
              <a:t>May result in increased slot widths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>
                <a:solidFill>
                  <a:srgbClr val="002060"/>
                </a:solidFill>
              </a:rPr>
              <a:t>S</a:t>
            </a:r>
            <a:r>
              <a:rPr lang="en-US" dirty="0" smtClean="0">
                <a:solidFill>
                  <a:srgbClr val="002060"/>
                </a:solidFill>
              </a:rPr>
              <a:t>peculative transmissions (</a:t>
            </a:r>
            <a:r>
              <a:rPr lang="en-US" dirty="0" err="1" smtClean="0">
                <a:solidFill>
                  <a:srgbClr val="002060"/>
                </a:solidFill>
              </a:rPr>
              <a:t>WiFi</a:t>
            </a:r>
            <a:r>
              <a:rPr lang="en-US" dirty="0" smtClean="0">
                <a:solidFill>
                  <a:srgbClr val="002060"/>
                </a:solidFill>
              </a:rPr>
              <a:t>-Nano)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</a:rPr>
              <a:t>Use a separate preamble for CCA</a:t>
            </a:r>
            <a:endParaRPr lang="en-US" b="1" dirty="0" smtClean="0">
              <a:solidFill>
                <a:srgbClr val="C00000"/>
              </a:solidFill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179512" y="4149082"/>
            <a:ext cx="4157811" cy="1477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4</a:t>
            </a:r>
            <a:r>
              <a:rPr lang="en-US" b="1" dirty="0" smtClean="0">
                <a:solidFill>
                  <a:srgbClr val="C00000"/>
                </a:solidFill>
              </a:rPr>
              <a:t>. Processing Overheads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</a:rPr>
              <a:t>Having multiple receive paths can lead to excessive processing requirements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</a:rPr>
              <a:t>Use </a:t>
            </a:r>
            <a:r>
              <a:rPr lang="en-US" b="1" dirty="0" smtClean="0">
                <a:solidFill>
                  <a:srgbClr val="002060"/>
                </a:solidFill>
              </a:rPr>
              <a:t>fractional data rate processing</a:t>
            </a:r>
            <a:endParaRPr lang="en-US" b="1" dirty="0">
              <a:solidFill>
                <a:srgbClr val="002060"/>
              </a:solidFill>
            </a:endParaRPr>
          </a:p>
          <a:p>
            <a:endParaRPr lang="en-US" b="1" dirty="0" smtClean="0">
              <a:solidFill>
                <a:srgbClr val="C00000"/>
              </a:solidFill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5131072" y="2365899"/>
            <a:ext cx="3586553" cy="1869603"/>
            <a:chOff x="539552" y="3565747"/>
            <a:chExt cx="6546933" cy="2478701"/>
          </a:xfrm>
        </p:grpSpPr>
        <p:grpSp>
          <p:nvGrpSpPr>
            <p:cNvPr id="51" name="Group 50"/>
            <p:cNvGrpSpPr/>
            <p:nvPr/>
          </p:nvGrpSpPr>
          <p:grpSpPr>
            <a:xfrm>
              <a:off x="558575" y="3565747"/>
              <a:ext cx="5229231" cy="1043318"/>
              <a:chOff x="558575" y="3565747"/>
              <a:chExt cx="5229231" cy="1043318"/>
            </a:xfrm>
          </p:grpSpPr>
          <p:sp>
            <p:nvSpPr>
              <p:cNvPr id="52" name="Rounded Rectangle 51"/>
              <p:cNvSpPr/>
              <p:nvPr/>
            </p:nvSpPr>
            <p:spPr>
              <a:xfrm>
                <a:off x="1184987" y="4111633"/>
                <a:ext cx="1312897" cy="497432"/>
              </a:xfrm>
              <a:prstGeom prst="round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 dirty="0" smtClean="0"/>
                  <a:t>MIMO</a:t>
                </a:r>
                <a:endParaRPr lang="en-US" sz="1400" b="1" dirty="0"/>
              </a:p>
            </p:txBody>
          </p:sp>
          <p:sp>
            <p:nvSpPr>
              <p:cNvPr id="53" name="TextBox 52"/>
              <p:cNvSpPr txBox="1"/>
              <p:nvPr/>
            </p:nvSpPr>
            <p:spPr>
              <a:xfrm>
                <a:off x="3076358" y="4118020"/>
                <a:ext cx="27114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600 Mbps 40 MHz Channel</a:t>
                </a:r>
                <a:endParaRPr lang="en-US" b="1" dirty="0"/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2512604" y="4077072"/>
                <a:ext cx="586112" cy="504056"/>
              </a:xfrm>
              <a:prstGeom prst="roundRect">
                <a:avLst/>
              </a:prstGeom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Rounded Rectangle 54"/>
              <p:cNvSpPr/>
              <p:nvPr/>
            </p:nvSpPr>
            <p:spPr>
              <a:xfrm>
                <a:off x="598876" y="4105009"/>
                <a:ext cx="586112" cy="504056"/>
              </a:xfrm>
              <a:prstGeom prst="round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8" name="Straight Connector 57"/>
              <p:cNvCxnSpPr/>
              <p:nvPr/>
            </p:nvCxnSpPr>
            <p:spPr>
              <a:xfrm flipV="1">
                <a:off x="611560" y="3933056"/>
                <a:ext cx="0" cy="181463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" name="Straight Connector 58"/>
              <p:cNvCxnSpPr/>
              <p:nvPr/>
            </p:nvCxnSpPr>
            <p:spPr>
              <a:xfrm flipV="1">
                <a:off x="598876" y="3939680"/>
                <a:ext cx="1899008" cy="1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/>
              <p:cNvCxnSpPr/>
              <p:nvPr/>
            </p:nvCxnSpPr>
            <p:spPr>
              <a:xfrm flipV="1">
                <a:off x="2483768" y="3933056"/>
                <a:ext cx="0" cy="181463"/>
              </a:xfrm>
              <a:prstGeom prst="line">
                <a:avLst/>
              </a:prstGeom>
              <a:ln w="38100"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1" name="TextBox 60"/>
              <p:cNvSpPr txBox="1"/>
              <p:nvPr/>
            </p:nvSpPr>
            <p:spPr>
              <a:xfrm>
                <a:off x="558575" y="3565747"/>
                <a:ext cx="109902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Preamble</a:t>
                </a:r>
                <a:endParaRPr lang="en-US" b="1" dirty="0"/>
              </a:p>
            </p:txBody>
          </p:sp>
        </p:grpSp>
        <p:grpSp>
          <p:nvGrpSpPr>
            <p:cNvPr id="62" name="Group 61"/>
            <p:cNvGrpSpPr/>
            <p:nvPr/>
          </p:nvGrpSpPr>
          <p:grpSpPr>
            <a:xfrm>
              <a:off x="539552" y="4827834"/>
              <a:ext cx="6546933" cy="1216614"/>
              <a:chOff x="539552" y="4827834"/>
              <a:chExt cx="6546933" cy="1216614"/>
            </a:xfrm>
          </p:grpSpPr>
          <p:sp>
            <p:nvSpPr>
              <p:cNvPr id="63" name="Rounded Rectangle 62"/>
              <p:cNvSpPr/>
              <p:nvPr/>
            </p:nvSpPr>
            <p:spPr>
              <a:xfrm>
                <a:off x="4233695" y="5090911"/>
                <a:ext cx="2852790" cy="504056"/>
              </a:xfrm>
              <a:prstGeom prst="roundRect">
                <a:avLst/>
              </a:prstGeom>
              <a:solidFill>
                <a:srgbClr val="FF0000"/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4" name="TextBox 63"/>
              <p:cNvSpPr txBox="1"/>
              <p:nvPr/>
            </p:nvSpPr>
            <p:spPr>
              <a:xfrm>
                <a:off x="611560" y="5675116"/>
                <a:ext cx="271144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/>
                  <a:t>600 Mbps 5 MHz Channel</a:t>
                </a:r>
                <a:endParaRPr lang="en-US" b="1" dirty="0"/>
              </a:p>
            </p:txBody>
          </p:sp>
          <p:sp>
            <p:nvSpPr>
              <p:cNvPr id="65" name="Rounded Rectangle 64"/>
              <p:cNvSpPr/>
              <p:nvPr/>
            </p:nvSpPr>
            <p:spPr>
              <a:xfrm>
                <a:off x="539552" y="5085184"/>
                <a:ext cx="2331057" cy="504056"/>
              </a:xfrm>
              <a:prstGeom prst="round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6" name="Rounded Rectangle 65"/>
              <p:cNvSpPr/>
              <p:nvPr/>
            </p:nvSpPr>
            <p:spPr>
              <a:xfrm>
                <a:off x="2899063" y="5085184"/>
                <a:ext cx="1312897" cy="497432"/>
              </a:xfrm>
              <a:prstGeom prst="roundRect">
                <a:avLst/>
              </a:prstGeom>
              <a:scene3d>
                <a:camera prst="orthographicFront"/>
                <a:lightRig rig="threePt" dir="t"/>
              </a:scene3d>
              <a:sp3d>
                <a:bevelT/>
                <a:bevelB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b="1" dirty="0" smtClean="0"/>
                  <a:t>MIMO</a:t>
                </a:r>
                <a:endParaRPr lang="en-US" sz="1400" b="1" dirty="0"/>
              </a:p>
            </p:txBody>
          </p:sp>
          <p:grpSp>
            <p:nvGrpSpPr>
              <p:cNvPr id="67" name="Group 66"/>
              <p:cNvGrpSpPr/>
              <p:nvPr/>
            </p:nvGrpSpPr>
            <p:grpSpPr>
              <a:xfrm>
                <a:off x="539552" y="4827834"/>
                <a:ext cx="3672408" cy="225534"/>
                <a:chOff x="755576" y="3675706"/>
                <a:chExt cx="1902352" cy="225534"/>
              </a:xfrm>
            </p:grpSpPr>
            <p:cxnSp>
              <p:nvCxnSpPr>
                <p:cNvPr id="70" name="Straight Connector 69"/>
                <p:cNvCxnSpPr/>
                <p:nvPr/>
              </p:nvCxnSpPr>
              <p:spPr>
                <a:xfrm flipV="1">
                  <a:off x="755576" y="3719777"/>
                  <a:ext cx="0" cy="181463"/>
                </a:xfrm>
                <a:prstGeom prst="line">
                  <a:avLst/>
                </a:prstGeom>
                <a:ln w="381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Straight Connector 70"/>
                <p:cNvCxnSpPr/>
                <p:nvPr/>
              </p:nvCxnSpPr>
              <p:spPr>
                <a:xfrm flipV="1">
                  <a:off x="758919" y="3729825"/>
                  <a:ext cx="1899008" cy="1"/>
                </a:xfrm>
                <a:prstGeom prst="line">
                  <a:avLst/>
                </a:prstGeom>
                <a:ln w="381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Straight Connector 71"/>
                <p:cNvCxnSpPr/>
                <p:nvPr/>
              </p:nvCxnSpPr>
              <p:spPr>
                <a:xfrm flipV="1">
                  <a:off x="2657928" y="3675706"/>
                  <a:ext cx="0" cy="181463"/>
                </a:xfrm>
                <a:prstGeom prst="line">
                  <a:avLst/>
                </a:prstGeom>
                <a:ln w="38100">
                  <a:solidFill>
                    <a:srgbClr val="00206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68" name="TextBox 67"/>
              <p:cNvSpPr txBox="1"/>
              <p:nvPr/>
            </p:nvSpPr>
            <p:spPr>
              <a:xfrm>
                <a:off x="1144671" y="5157192"/>
                <a:ext cx="105881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2060"/>
                    </a:solidFill>
                  </a:rPr>
                  <a:t>Sync</a:t>
                </a:r>
                <a:endParaRPr lang="en-US" b="1" dirty="0">
                  <a:solidFill>
                    <a:srgbClr val="002060"/>
                  </a:solidFill>
                </a:endParaRPr>
              </a:p>
            </p:txBody>
          </p:sp>
          <p:sp>
            <p:nvSpPr>
              <p:cNvPr id="69" name="TextBox 68"/>
              <p:cNvSpPr txBox="1"/>
              <p:nvPr/>
            </p:nvSpPr>
            <p:spPr>
              <a:xfrm>
                <a:off x="5292080" y="5157192"/>
                <a:ext cx="63395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b="1" dirty="0" smtClean="0">
                    <a:solidFill>
                      <a:srgbClr val="002060"/>
                    </a:solidFill>
                  </a:rPr>
                  <a:t>Data</a:t>
                </a:r>
                <a:endParaRPr lang="en-US" b="1" dirty="0">
                  <a:solidFill>
                    <a:srgbClr val="002060"/>
                  </a:solidFill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>
          <a:xfrm>
            <a:off x="4855256" y="4204433"/>
            <a:ext cx="3887241" cy="1452108"/>
            <a:chOff x="4855256" y="5412125"/>
            <a:chExt cx="3887241" cy="1560349"/>
          </a:xfrm>
        </p:grpSpPr>
        <p:grpSp>
          <p:nvGrpSpPr>
            <p:cNvPr id="9" name="Group 8"/>
            <p:cNvGrpSpPr/>
            <p:nvPr/>
          </p:nvGrpSpPr>
          <p:grpSpPr>
            <a:xfrm>
              <a:off x="6449622" y="5582275"/>
              <a:ext cx="930690" cy="228332"/>
              <a:chOff x="4963016" y="5582275"/>
              <a:chExt cx="930690" cy="228332"/>
            </a:xfrm>
          </p:grpSpPr>
          <p:cxnSp>
            <p:nvCxnSpPr>
              <p:cNvPr id="5" name="Straight Connector 4"/>
              <p:cNvCxnSpPr/>
              <p:nvPr/>
            </p:nvCxnSpPr>
            <p:spPr>
              <a:xfrm>
                <a:off x="4963016" y="5810607"/>
                <a:ext cx="33524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/>
              <p:cNvCxnSpPr/>
              <p:nvPr/>
            </p:nvCxnSpPr>
            <p:spPr>
              <a:xfrm>
                <a:off x="5248954" y="5582275"/>
                <a:ext cx="261756" cy="2283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" name="Straight Connector 7"/>
              <p:cNvCxnSpPr/>
              <p:nvPr/>
            </p:nvCxnSpPr>
            <p:spPr>
              <a:xfrm>
                <a:off x="5510710" y="5810607"/>
                <a:ext cx="382996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Rounded Rectangle 10"/>
            <p:cNvSpPr/>
            <p:nvPr/>
          </p:nvSpPr>
          <p:spPr>
            <a:xfrm>
              <a:off x="4855256" y="5512008"/>
              <a:ext cx="1594366" cy="581288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287516" y="6603142"/>
              <a:ext cx="130882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err="1" smtClean="0"/>
                <a:t>Subsampler</a:t>
              </a:r>
              <a:endParaRPr lang="en-US" b="1" dirty="0"/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5146392" y="5449819"/>
              <a:ext cx="962123" cy="646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Narrow</a:t>
              </a:r>
            </a:p>
            <a:p>
              <a:r>
                <a:rPr lang="en-US" b="1" dirty="0" smtClean="0"/>
                <a:t>Channel</a:t>
              </a:r>
              <a:endParaRPr lang="en-US" b="1" dirty="0"/>
            </a:p>
          </p:txBody>
        </p:sp>
        <p:sp>
          <p:nvSpPr>
            <p:cNvPr id="14" name="Rounded Rectangle 13"/>
            <p:cNvSpPr/>
            <p:nvPr/>
          </p:nvSpPr>
          <p:spPr>
            <a:xfrm>
              <a:off x="7380312" y="5512008"/>
              <a:ext cx="1357409" cy="581288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7421156" y="5412125"/>
              <a:ext cx="119334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/>
                <a:t>Packet</a:t>
              </a:r>
            </a:p>
            <a:p>
              <a:pPr algn="ctr"/>
              <a:r>
                <a:rPr lang="en-US" b="1" dirty="0" smtClean="0"/>
                <a:t>Processing</a:t>
              </a:r>
              <a:endParaRPr lang="en-US" b="1" dirty="0"/>
            </a:p>
          </p:txBody>
        </p:sp>
        <p:grpSp>
          <p:nvGrpSpPr>
            <p:cNvPr id="88" name="Group 87"/>
            <p:cNvGrpSpPr/>
            <p:nvPr/>
          </p:nvGrpSpPr>
          <p:grpSpPr>
            <a:xfrm>
              <a:off x="6454398" y="6190155"/>
              <a:ext cx="930690" cy="228332"/>
              <a:chOff x="4963016" y="5582275"/>
              <a:chExt cx="930690" cy="228332"/>
            </a:xfrm>
          </p:grpSpPr>
          <p:cxnSp>
            <p:nvCxnSpPr>
              <p:cNvPr id="89" name="Straight Connector 88"/>
              <p:cNvCxnSpPr/>
              <p:nvPr/>
            </p:nvCxnSpPr>
            <p:spPr>
              <a:xfrm>
                <a:off x="4963016" y="5810607"/>
                <a:ext cx="335244" cy="0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>
                <a:off x="5248954" y="5582275"/>
                <a:ext cx="261756" cy="228332"/>
              </a:xfrm>
              <a:prstGeom prst="line">
                <a:avLst/>
              </a:prstGeom>
              <a:ln w="381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/>
              <p:cNvCxnSpPr/>
              <p:nvPr/>
            </p:nvCxnSpPr>
            <p:spPr>
              <a:xfrm>
                <a:off x="5510710" y="5810607"/>
                <a:ext cx="382996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2" name="Rounded Rectangle 91"/>
            <p:cNvSpPr/>
            <p:nvPr/>
          </p:nvSpPr>
          <p:spPr>
            <a:xfrm>
              <a:off x="4860032" y="6119888"/>
              <a:ext cx="1594366" cy="581288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3" name="TextBox 92"/>
            <p:cNvSpPr txBox="1"/>
            <p:nvPr/>
          </p:nvSpPr>
          <p:spPr>
            <a:xfrm>
              <a:off x="5151168" y="6048757"/>
              <a:ext cx="962123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Narrow</a:t>
              </a:r>
            </a:p>
            <a:p>
              <a:r>
                <a:rPr lang="en-US" b="1" dirty="0" smtClean="0"/>
                <a:t>Channel</a:t>
              </a:r>
              <a:endParaRPr lang="en-US" b="1" dirty="0"/>
            </a:p>
          </p:txBody>
        </p:sp>
        <p:sp>
          <p:nvSpPr>
            <p:cNvPr id="94" name="Rounded Rectangle 93"/>
            <p:cNvSpPr/>
            <p:nvPr/>
          </p:nvSpPr>
          <p:spPr>
            <a:xfrm>
              <a:off x="7385088" y="6119888"/>
              <a:ext cx="1357409" cy="581288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TextBox 94"/>
            <p:cNvSpPr txBox="1"/>
            <p:nvPr/>
          </p:nvSpPr>
          <p:spPr>
            <a:xfrm>
              <a:off x="7425932" y="6083248"/>
              <a:ext cx="119334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/>
                <a:t>Packet</a:t>
              </a:r>
            </a:p>
            <a:p>
              <a:pPr algn="ctr"/>
              <a:r>
                <a:rPr lang="en-US" b="1" dirty="0" smtClean="0"/>
                <a:t>Processing</a:t>
              </a:r>
              <a:endParaRPr lang="en-US" b="1" dirty="0"/>
            </a:p>
          </p:txBody>
        </p:sp>
      </p:grpSp>
      <p:sp>
        <p:nvSpPr>
          <p:cNvPr id="73" name="Rectangle 72"/>
          <p:cNvSpPr/>
          <p:nvPr/>
        </p:nvSpPr>
        <p:spPr>
          <a:xfrm>
            <a:off x="179512" y="5659575"/>
            <a:ext cx="84626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C00000"/>
                </a:solidFill>
              </a:rPr>
              <a:t>5</a:t>
            </a:r>
            <a:r>
              <a:rPr lang="en-US" b="1" dirty="0" smtClean="0">
                <a:solidFill>
                  <a:srgbClr val="C00000"/>
                </a:solidFill>
              </a:rPr>
              <a:t>. ADC Bit Limitations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</a:rPr>
              <a:t>ADC should have enough resolution to detect weak signals during self-interference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dirty="0" smtClean="0">
                <a:solidFill>
                  <a:srgbClr val="002060"/>
                </a:solidFill>
              </a:rPr>
              <a:t>Use</a:t>
            </a:r>
            <a:r>
              <a:rPr lang="en-US" b="1" dirty="0" smtClean="0">
                <a:solidFill>
                  <a:srgbClr val="002060"/>
                </a:solidFill>
              </a:rPr>
              <a:t> analogue self interference cancellation</a:t>
            </a:r>
            <a:endParaRPr lang="en-US" b="1" dirty="0">
              <a:solidFill>
                <a:srgbClr val="002060"/>
              </a:solidFill>
            </a:endParaRPr>
          </a:p>
          <a:p>
            <a:endParaRPr lang="en-US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261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875237"/>
            <a:ext cx="7772400" cy="1362075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Performance Of </a:t>
            </a:r>
            <a:r>
              <a:rPr lang="en-US" b="1" dirty="0" err="1" smtClean="0">
                <a:solidFill>
                  <a:schemeClr val="tx2">
                    <a:lumMod val="50000"/>
                  </a:schemeClr>
                </a:solidFill>
              </a:rPr>
              <a:t>WiFi</a:t>
            </a:r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-NC</a:t>
            </a:r>
            <a:endParaRPr lang="en-IN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75050"/>
            <a:ext cx="7772400" cy="1500187"/>
          </a:xfrm>
        </p:spPr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75" y="980728"/>
            <a:ext cx="4104456" cy="31683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</p:pic>
    </p:spTree>
    <p:extLst>
      <p:ext uri="{BB962C8B-B14F-4D97-AF65-F5344CB8AC3E}">
        <p14:creationId xmlns:p14="http://schemas.microsoft.com/office/powerpoint/2010/main" val="3013740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"/>
          <p:cNvGrpSpPr/>
          <p:nvPr/>
        </p:nvGrpSpPr>
        <p:grpSpPr>
          <a:xfrm>
            <a:off x="442493" y="251937"/>
            <a:ext cx="6807633" cy="846404"/>
            <a:chOff x="315390" y="972017"/>
            <a:chExt cx="5068205" cy="846404"/>
          </a:xfrm>
        </p:grpSpPr>
        <p:sp>
          <p:nvSpPr>
            <p:cNvPr id="47" name="TextBox 46"/>
            <p:cNvSpPr txBox="1"/>
            <p:nvPr/>
          </p:nvSpPr>
          <p:spPr>
            <a:xfrm>
              <a:off x="315390" y="972017"/>
              <a:ext cx="506820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smtClean="0">
                  <a:solidFill>
                    <a:srgbClr val="002060"/>
                  </a:solidFill>
                </a:rPr>
                <a:t>Narrow Band Wide Band Co-existence</a:t>
              </a:r>
              <a:endParaRPr lang="en-IN" sz="3200" b="1" dirty="0">
                <a:solidFill>
                  <a:srgbClr val="002060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513" y="1038209"/>
            <a:ext cx="1680597" cy="1728192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9512" y="2996951"/>
            <a:ext cx="1680597" cy="172819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9773" y="1695527"/>
            <a:ext cx="1584176" cy="1728192"/>
          </a:xfrm>
          <a:prstGeom prst="rect">
            <a:avLst/>
          </a:prstGeom>
        </p:spPr>
      </p:pic>
      <p:sp>
        <p:nvSpPr>
          <p:cNvPr id="20" name="Rounded Rectangle 19"/>
          <p:cNvSpPr/>
          <p:nvPr/>
        </p:nvSpPr>
        <p:spPr>
          <a:xfrm rot="1827313">
            <a:off x="1687624" y="2202334"/>
            <a:ext cx="1273900" cy="330763"/>
          </a:xfrm>
          <a:prstGeom prst="round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ounded Rectangle 20"/>
          <p:cNvSpPr/>
          <p:nvPr/>
        </p:nvSpPr>
        <p:spPr>
          <a:xfrm rot="1827313">
            <a:off x="1840024" y="1928830"/>
            <a:ext cx="1273900" cy="330763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 rot="20169906">
            <a:off x="1704187" y="3258338"/>
            <a:ext cx="1273900" cy="330763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07504" y="4665573"/>
            <a:ext cx="1733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Narrow Band T1</a:t>
            </a:r>
            <a:endParaRPr lang="en-US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323528" y="2677104"/>
            <a:ext cx="151676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Wide Band T2</a:t>
            </a:r>
            <a:endParaRPr lang="en-US" b="1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2341137" y="1988840"/>
            <a:ext cx="438636" cy="288032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>
            <a:off x="2230405" y="2279488"/>
            <a:ext cx="438636" cy="288032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2163487" y="3284984"/>
            <a:ext cx="505554" cy="242803"/>
          </a:xfrm>
          <a:prstGeom prst="straightConnector1">
            <a:avLst/>
          </a:prstGeom>
          <a:ln w="38100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ounded Rectangle 11"/>
          <p:cNvSpPr/>
          <p:nvPr/>
        </p:nvSpPr>
        <p:spPr>
          <a:xfrm>
            <a:off x="4835619" y="1196752"/>
            <a:ext cx="4128869" cy="475252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5220072" y="1844824"/>
            <a:ext cx="0" cy="3456384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4955600" y="5157192"/>
            <a:ext cx="37208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ounded Rectangle 23"/>
          <p:cNvSpPr/>
          <p:nvPr/>
        </p:nvSpPr>
        <p:spPr>
          <a:xfrm>
            <a:off x="5436096" y="2367715"/>
            <a:ext cx="288032" cy="278947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ounded Rectangle 38"/>
          <p:cNvSpPr/>
          <p:nvPr/>
        </p:nvSpPr>
        <p:spPr>
          <a:xfrm>
            <a:off x="5786088" y="2350552"/>
            <a:ext cx="288032" cy="2789477"/>
          </a:xfrm>
          <a:prstGeom prst="round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ounded Rectangle 39"/>
          <p:cNvSpPr/>
          <p:nvPr/>
        </p:nvSpPr>
        <p:spPr>
          <a:xfrm>
            <a:off x="6136080" y="2370648"/>
            <a:ext cx="288032" cy="2789477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TextBox 25"/>
          <p:cNvSpPr txBox="1"/>
          <p:nvPr/>
        </p:nvSpPr>
        <p:spPr>
          <a:xfrm>
            <a:off x="5162698" y="5150077"/>
            <a:ext cx="15126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Individual</a:t>
            </a:r>
          </a:p>
          <a:p>
            <a:pPr algn="ctr"/>
            <a:r>
              <a:rPr lang="en-US" b="1" dirty="0" smtClean="0"/>
              <a:t>Transmissions</a:t>
            </a:r>
            <a:endParaRPr lang="en-US" b="1" dirty="0"/>
          </a:p>
        </p:txBody>
      </p:sp>
      <p:cxnSp>
        <p:nvCxnSpPr>
          <p:cNvPr id="30" name="Straight Connector 29"/>
          <p:cNvCxnSpPr/>
          <p:nvPr/>
        </p:nvCxnSpPr>
        <p:spPr>
          <a:xfrm>
            <a:off x="5162698" y="2434536"/>
            <a:ext cx="129382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6033533" y="1244899"/>
            <a:ext cx="1733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16 QAM, ¾ Rate</a:t>
            </a:r>
            <a:endParaRPr lang="en-US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4896942" y="2267580"/>
            <a:ext cx="3545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6 </a:t>
            </a:r>
          </a:p>
        </p:txBody>
      </p:sp>
      <p:sp>
        <p:nvSpPr>
          <p:cNvPr id="49" name="TextBox 48"/>
          <p:cNvSpPr txBox="1"/>
          <p:nvPr/>
        </p:nvSpPr>
        <p:spPr>
          <a:xfrm rot="16200000">
            <a:off x="4651060" y="3560624"/>
            <a:ext cx="7237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Mbps</a:t>
            </a:r>
            <a:endParaRPr lang="en-US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7172195" y="5160125"/>
            <a:ext cx="11128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T1 and T2</a:t>
            </a:r>
          </a:p>
          <a:p>
            <a:pPr algn="ctr"/>
            <a:r>
              <a:rPr lang="en-US" b="1" dirty="0" smtClean="0"/>
              <a:t>Sharing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7165309" y="2368976"/>
            <a:ext cx="288032" cy="2789477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ounded Rectangle 53"/>
          <p:cNvSpPr/>
          <p:nvPr/>
        </p:nvSpPr>
        <p:spPr>
          <a:xfrm>
            <a:off x="7462368" y="3742357"/>
            <a:ext cx="288032" cy="1394739"/>
          </a:xfrm>
          <a:prstGeom prst="roundRect">
            <a:avLst/>
          </a:prstGeom>
          <a:solidFill>
            <a:srgbClr val="FFC000"/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/>
          <p:cNvSpPr/>
          <p:nvPr/>
        </p:nvSpPr>
        <p:spPr>
          <a:xfrm>
            <a:off x="7812360" y="3742357"/>
            <a:ext cx="288032" cy="14148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  <a:bevelB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7020272" y="1902305"/>
            <a:ext cx="1800200" cy="41909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5565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7"/>
          <p:cNvGrpSpPr/>
          <p:nvPr/>
        </p:nvGrpSpPr>
        <p:grpSpPr>
          <a:xfrm>
            <a:off x="442493" y="251937"/>
            <a:ext cx="6201103" cy="846404"/>
            <a:chOff x="315390" y="972017"/>
            <a:chExt cx="4616650" cy="846404"/>
          </a:xfrm>
        </p:grpSpPr>
        <p:sp>
          <p:nvSpPr>
            <p:cNvPr id="47" name="TextBox 46"/>
            <p:cNvSpPr txBox="1"/>
            <p:nvPr/>
          </p:nvSpPr>
          <p:spPr>
            <a:xfrm>
              <a:off x="315390" y="972017"/>
              <a:ext cx="2618597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3200" b="1" dirty="0" smtClean="0">
                  <a:solidFill>
                    <a:srgbClr val="002060"/>
                  </a:solidFill>
                </a:rPr>
                <a:t>Avoiding Starvation</a:t>
              </a:r>
              <a:endParaRPr lang="en-IN" sz="3200" b="1" dirty="0">
                <a:solidFill>
                  <a:srgbClr val="002060"/>
                </a:solidFill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358298" y="1418311"/>
              <a:ext cx="457374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en-IN" sz="2000" b="1" i="1" dirty="0">
                <a:solidFill>
                  <a:srgbClr val="C00000"/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104314" y="2355859"/>
            <a:ext cx="2476710" cy="2277289"/>
            <a:chOff x="179512" y="4559398"/>
            <a:chExt cx="2476710" cy="2277289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179512" y="4559398"/>
              <a:ext cx="1680597" cy="1728192"/>
            </a:xfrm>
            <a:prstGeom prst="rect">
              <a:avLst/>
            </a:prstGeom>
          </p:spPr>
        </p:pic>
        <p:sp>
          <p:nvSpPr>
            <p:cNvPr id="35" name="Rounded Rectangle 34"/>
            <p:cNvSpPr/>
            <p:nvPr/>
          </p:nvSpPr>
          <p:spPr>
            <a:xfrm>
              <a:off x="1844080" y="5160125"/>
              <a:ext cx="812142" cy="645139"/>
            </a:xfrm>
            <a:prstGeom prst="round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6" name="Straight Arrow Connector 35"/>
            <p:cNvCxnSpPr/>
            <p:nvPr/>
          </p:nvCxnSpPr>
          <p:spPr>
            <a:xfrm>
              <a:off x="1979713" y="5485960"/>
              <a:ext cx="524109" cy="0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40"/>
            <p:cNvSpPr txBox="1"/>
            <p:nvPr/>
          </p:nvSpPr>
          <p:spPr>
            <a:xfrm>
              <a:off x="395536" y="6190356"/>
              <a:ext cx="100860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Node A2</a:t>
              </a:r>
            </a:p>
            <a:p>
              <a:r>
                <a:rPr lang="en-US" b="1" dirty="0" smtClean="0"/>
                <a:t>(</a:t>
              </a:r>
              <a:r>
                <a:rPr lang="en-US" b="1" dirty="0" err="1" smtClean="0"/>
                <a:t>WiFi</a:t>
              </a:r>
              <a:r>
                <a:rPr lang="en-US" b="1" dirty="0" smtClean="0"/>
                <a:t>)</a:t>
              </a:r>
              <a:endParaRPr lang="en-US" b="1" dirty="0"/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2581023" y="1484784"/>
            <a:ext cx="2062985" cy="2050568"/>
            <a:chOff x="2581023" y="1484784"/>
            <a:chExt cx="2062985" cy="2050568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9832" y="1484784"/>
              <a:ext cx="1584176" cy="1728192"/>
            </a:xfrm>
            <a:prstGeom prst="rect">
              <a:avLst/>
            </a:prstGeom>
          </p:spPr>
        </p:pic>
        <p:sp>
          <p:nvSpPr>
            <p:cNvPr id="23" name="Rounded Rectangle 22"/>
            <p:cNvSpPr/>
            <p:nvPr/>
          </p:nvSpPr>
          <p:spPr>
            <a:xfrm rot="10800000">
              <a:off x="2581023" y="1951262"/>
              <a:ext cx="622825" cy="330763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9" name="Straight Arrow Connector 28"/>
            <p:cNvCxnSpPr/>
            <p:nvPr/>
          </p:nvCxnSpPr>
          <p:spPr>
            <a:xfrm flipH="1">
              <a:off x="2581024" y="2115464"/>
              <a:ext cx="560554" cy="17799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TextBox 50"/>
            <p:cNvSpPr txBox="1"/>
            <p:nvPr/>
          </p:nvSpPr>
          <p:spPr>
            <a:xfrm>
              <a:off x="3401995" y="3166020"/>
              <a:ext cx="8819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Node B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718773" y="3501008"/>
            <a:ext cx="1923111" cy="2088232"/>
            <a:chOff x="2720897" y="4509120"/>
            <a:chExt cx="1923111" cy="2088232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59832" y="4509120"/>
              <a:ext cx="1584176" cy="1728192"/>
            </a:xfrm>
            <a:prstGeom prst="rect">
              <a:avLst/>
            </a:prstGeom>
          </p:spPr>
        </p:pic>
        <p:sp>
          <p:nvSpPr>
            <p:cNvPr id="42" name="Rounded Rectangle 41"/>
            <p:cNvSpPr/>
            <p:nvPr/>
          </p:nvSpPr>
          <p:spPr>
            <a:xfrm rot="10800000">
              <a:off x="2720897" y="5474501"/>
              <a:ext cx="622825" cy="330763"/>
            </a:xfrm>
            <a:prstGeom prst="roundRect">
              <a:avLst/>
            </a:prstGeom>
            <a:solidFill>
              <a:srgbClr val="92D05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3" name="Straight Arrow Connector 42"/>
            <p:cNvCxnSpPr/>
            <p:nvPr/>
          </p:nvCxnSpPr>
          <p:spPr>
            <a:xfrm flipH="1">
              <a:off x="2720898" y="5638703"/>
              <a:ext cx="560554" cy="17799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3491880" y="6228020"/>
              <a:ext cx="87395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Node C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4900264" y="1196752"/>
            <a:ext cx="4136232" cy="4752528"/>
            <a:chOff x="4828256" y="1196752"/>
            <a:chExt cx="4136232" cy="4752528"/>
          </a:xfrm>
        </p:grpSpPr>
        <p:sp>
          <p:nvSpPr>
            <p:cNvPr id="12" name="Rounded Rectangle 11"/>
            <p:cNvSpPr/>
            <p:nvPr/>
          </p:nvSpPr>
          <p:spPr>
            <a:xfrm>
              <a:off x="4835619" y="1196752"/>
              <a:ext cx="4128869" cy="4752528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cxnSp>
          <p:nvCxnSpPr>
            <p:cNvPr id="14" name="Straight Connector 13"/>
            <p:cNvCxnSpPr/>
            <p:nvPr/>
          </p:nvCxnSpPr>
          <p:spPr>
            <a:xfrm>
              <a:off x="5220072" y="1844824"/>
              <a:ext cx="0" cy="3456384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H="1">
              <a:off x="4955600" y="5157192"/>
              <a:ext cx="372085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ounded Rectangle 23"/>
            <p:cNvSpPr/>
            <p:nvPr/>
          </p:nvSpPr>
          <p:spPr>
            <a:xfrm>
              <a:off x="5436096" y="4941168"/>
              <a:ext cx="288032" cy="216024"/>
            </a:xfrm>
            <a:prstGeom prst="roundRect">
              <a:avLst/>
            </a:prstGeom>
            <a:solidFill>
              <a:srgbClr val="FF0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ounded Rectangle 38"/>
            <p:cNvSpPr/>
            <p:nvPr/>
          </p:nvSpPr>
          <p:spPr>
            <a:xfrm>
              <a:off x="5786088" y="3383428"/>
              <a:ext cx="247445" cy="1756601"/>
            </a:xfrm>
            <a:prstGeom prst="roundRect">
              <a:avLst/>
            </a:prstGeom>
            <a:solidFill>
              <a:srgbClr val="92D05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6136080" y="3382833"/>
              <a:ext cx="288032" cy="1777292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30" name="Straight Connector 29"/>
            <p:cNvCxnSpPr/>
            <p:nvPr/>
          </p:nvCxnSpPr>
          <p:spPr>
            <a:xfrm>
              <a:off x="5162698" y="2434536"/>
              <a:ext cx="129382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6033533" y="1244899"/>
              <a:ext cx="17330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16 QAM, ¾ Rate</a:t>
              </a:r>
              <a:endParaRPr lang="en-US" b="1" dirty="0"/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4838432" y="2267580"/>
              <a:ext cx="4716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/>
                <a:t>15 </a:t>
              </a:r>
            </a:p>
          </p:txBody>
        </p:sp>
        <p:sp>
          <p:nvSpPr>
            <p:cNvPr id="49" name="TextBox 48"/>
            <p:cNvSpPr txBox="1"/>
            <p:nvPr/>
          </p:nvSpPr>
          <p:spPr>
            <a:xfrm rot="16200000">
              <a:off x="4651060" y="3560624"/>
              <a:ext cx="7237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b="1" dirty="0" smtClean="0"/>
                <a:t>Mbps</a:t>
              </a:r>
              <a:endParaRPr lang="en-US" b="1" dirty="0"/>
            </a:p>
          </p:txBody>
        </p:sp>
        <p:sp>
          <p:nvSpPr>
            <p:cNvPr id="53" name="Rounded Rectangle 52"/>
            <p:cNvSpPr/>
            <p:nvPr/>
          </p:nvSpPr>
          <p:spPr>
            <a:xfrm>
              <a:off x="7165308" y="4271479"/>
              <a:ext cx="297060" cy="886974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ounded Rectangle 53"/>
            <p:cNvSpPr/>
            <p:nvPr/>
          </p:nvSpPr>
          <p:spPr>
            <a:xfrm>
              <a:off x="7462368" y="4171167"/>
              <a:ext cx="291243" cy="965929"/>
            </a:xfrm>
            <a:prstGeom prst="roundRect">
              <a:avLst/>
            </a:prstGeom>
            <a:solidFill>
              <a:srgbClr val="FFC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Rounded Rectangle 54"/>
            <p:cNvSpPr/>
            <p:nvPr/>
          </p:nvSpPr>
          <p:spPr>
            <a:xfrm>
              <a:off x="8388424" y="4246427"/>
              <a:ext cx="288032" cy="885713"/>
            </a:xfrm>
            <a:prstGeom prst="roundRect">
              <a:avLst/>
            </a:prstGeom>
            <a:solidFill>
              <a:schemeClr val="accent2">
                <a:lumMod val="40000"/>
                <a:lumOff val="6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ounded Rectangle 43"/>
            <p:cNvSpPr/>
            <p:nvPr/>
          </p:nvSpPr>
          <p:spPr>
            <a:xfrm>
              <a:off x="8103401" y="4236676"/>
              <a:ext cx="285023" cy="923873"/>
            </a:xfrm>
            <a:prstGeom prst="roundRect">
              <a:avLst/>
            </a:prstGeom>
            <a:solidFill>
              <a:srgbClr val="92D05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ounded Rectangle 49"/>
            <p:cNvSpPr/>
            <p:nvPr/>
          </p:nvSpPr>
          <p:spPr>
            <a:xfrm>
              <a:off x="7787308" y="3148966"/>
              <a:ext cx="285023" cy="1986618"/>
            </a:xfrm>
            <a:prstGeom prst="roundRect">
              <a:avLst/>
            </a:prstGeom>
            <a:solidFill>
              <a:schemeClr val="bg2">
                <a:lumMod val="75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5354990" y="4631232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A2</a:t>
              </a: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5740082" y="3075342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B</a:t>
              </a: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6107794" y="3068960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C</a:t>
              </a:r>
              <a:endParaRPr lang="en-US" b="1" dirty="0" smtClean="0"/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8049206" y="3923764"/>
              <a:ext cx="31451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B</a:t>
              </a: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416918" y="3917382"/>
              <a:ext cx="30649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C</a:t>
              </a:r>
              <a:endParaRPr lang="en-US" b="1" dirty="0" smtClean="0"/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7524328" y="2699628"/>
              <a:ext cx="8534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A1 </a:t>
              </a:r>
              <a:r>
                <a:rPr lang="en-US" b="1" dirty="0" err="1" smtClean="0"/>
                <a:t>Agg</a:t>
              </a:r>
              <a:endParaRPr lang="en-US" b="1" dirty="0" smtClean="0"/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7079754" y="3933056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A1</a:t>
              </a: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7396266" y="3835996"/>
              <a:ext cx="44114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A1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59458" y="2492896"/>
            <a:ext cx="2468326" cy="2285226"/>
            <a:chOff x="35496" y="1420773"/>
            <a:chExt cx="2468326" cy="2285226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35496" y="1420773"/>
              <a:ext cx="1680597" cy="1728192"/>
            </a:xfrm>
            <a:prstGeom prst="rect">
              <a:avLst/>
            </a:prstGeom>
          </p:spPr>
        </p:pic>
        <p:sp>
          <p:nvSpPr>
            <p:cNvPr id="20" name="Rounded Rectangle 19"/>
            <p:cNvSpPr/>
            <p:nvPr/>
          </p:nvSpPr>
          <p:spPr>
            <a:xfrm>
              <a:off x="1687624" y="2202334"/>
              <a:ext cx="816198" cy="330763"/>
            </a:xfrm>
            <a:prstGeom prst="roundRect">
              <a:avLst/>
            </a:prstGeom>
            <a:solidFill>
              <a:srgbClr val="FFC000"/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1691680" y="1928830"/>
              <a:ext cx="812142" cy="330763"/>
            </a:xfrm>
            <a:prstGeom prst="roundRect">
              <a:avLst/>
            </a:prstGeom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302064" y="3059668"/>
              <a:ext cx="110158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Node A1</a:t>
              </a:r>
            </a:p>
            <a:p>
              <a:r>
                <a:rPr lang="en-US" b="1" dirty="0" smtClean="0"/>
                <a:t>(</a:t>
              </a:r>
              <a:r>
                <a:rPr lang="en-US" b="1" dirty="0" err="1" smtClean="0"/>
                <a:t>WiFi</a:t>
              </a:r>
              <a:r>
                <a:rPr lang="en-US" b="1" dirty="0" smtClean="0"/>
                <a:t>-NC)</a:t>
              </a:r>
              <a:endParaRPr lang="en-US" b="1" dirty="0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rot="19772687">
              <a:off x="2022449" y="1988840"/>
              <a:ext cx="438636" cy="288032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 rot="19772687">
              <a:off x="2002395" y="2279488"/>
              <a:ext cx="438636" cy="288032"/>
            </a:xfrm>
            <a:prstGeom prst="straightConnector1">
              <a:avLst/>
            </a:prstGeom>
            <a:ln w="38100">
              <a:solidFill>
                <a:schemeClr val="bg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2" name="Rectangle 51"/>
          <p:cNvSpPr/>
          <p:nvPr/>
        </p:nvSpPr>
        <p:spPr>
          <a:xfrm>
            <a:off x="7020272" y="1821886"/>
            <a:ext cx="1800200" cy="41909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TextBox 64"/>
          <p:cNvSpPr txBox="1"/>
          <p:nvPr/>
        </p:nvSpPr>
        <p:spPr>
          <a:xfrm>
            <a:off x="5745644" y="5301208"/>
            <a:ext cx="612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err="1" smtClean="0"/>
              <a:t>WiFi</a:t>
            </a:r>
            <a:endParaRPr lang="en-US" b="1" dirty="0"/>
          </a:p>
        </p:txBody>
      </p:sp>
      <p:sp>
        <p:nvSpPr>
          <p:cNvPr id="66" name="TextBox 65"/>
          <p:cNvSpPr txBox="1"/>
          <p:nvPr/>
        </p:nvSpPr>
        <p:spPr>
          <a:xfrm>
            <a:off x="7493478" y="5301208"/>
            <a:ext cx="9573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err="1" smtClean="0"/>
              <a:t>WiFi</a:t>
            </a:r>
            <a:r>
              <a:rPr lang="en-US" b="1" dirty="0" smtClean="0"/>
              <a:t>-NC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2855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442493" y="251937"/>
            <a:ext cx="82816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Efficiency of a single link on </a:t>
            </a:r>
            <a:r>
              <a:rPr lang="en-US" sz="3200" b="1" dirty="0" err="1" smtClean="0">
                <a:solidFill>
                  <a:srgbClr val="002060"/>
                </a:solidFill>
              </a:rPr>
              <a:t>WiFi</a:t>
            </a:r>
            <a:r>
              <a:rPr lang="en-US" sz="3200" b="1" dirty="0" smtClean="0">
                <a:solidFill>
                  <a:srgbClr val="002060"/>
                </a:solidFill>
              </a:rPr>
              <a:t>-NC on </a:t>
            </a:r>
            <a:r>
              <a:rPr lang="en-US" sz="3200" b="1" dirty="0" err="1" smtClean="0">
                <a:solidFill>
                  <a:srgbClr val="002060"/>
                </a:solidFill>
              </a:rPr>
              <a:t>Testbed</a:t>
            </a:r>
            <a:endParaRPr lang="en-IN" sz="3200" b="1" dirty="0">
              <a:solidFill>
                <a:srgbClr val="002060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9552" y="1196752"/>
            <a:ext cx="1680597" cy="172819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1124744"/>
            <a:ext cx="6444208" cy="532859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39552" y="4365104"/>
            <a:ext cx="1680597" cy="1728192"/>
          </a:xfrm>
          <a:prstGeom prst="rect">
            <a:avLst/>
          </a:prstGeom>
        </p:spPr>
      </p:pic>
      <p:grpSp>
        <p:nvGrpSpPr>
          <p:cNvPr id="35" name="Group 34"/>
          <p:cNvGrpSpPr/>
          <p:nvPr/>
        </p:nvGrpSpPr>
        <p:grpSpPr>
          <a:xfrm rot="5400000">
            <a:off x="756701" y="2919723"/>
            <a:ext cx="1246301" cy="835216"/>
            <a:chOff x="703267" y="5433504"/>
            <a:chExt cx="1246301" cy="835216"/>
          </a:xfrm>
        </p:grpSpPr>
        <p:sp>
          <p:nvSpPr>
            <p:cNvPr id="50" name="TextBox 49"/>
            <p:cNvSpPr txBox="1"/>
            <p:nvPr/>
          </p:nvSpPr>
          <p:spPr>
            <a:xfrm>
              <a:off x="703267" y="5581621"/>
              <a:ext cx="18473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endParaRPr lang="en-US" sz="2800" b="1" dirty="0">
                <a:solidFill>
                  <a:schemeClr val="bg1"/>
                </a:solidFill>
              </a:endParaRPr>
            </a:p>
          </p:txBody>
        </p:sp>
        <p:sp>
          <p:nvSpPr>
            <p:cNvPr id="37" name="Right Arrow 36"/>
            <p:cNvSpPr/>
            <p:nvPr/>
          </p:nvSpPr>
          <p:spPr>
            <a:xfrm>
              <a:off x="1236438" y="5433504"/>
              <a:ext cx="713130" cy="835216"/>
            </a:xfrm>
            <a:prstGeom prst="rightArrow">
              <a:avLst/>
            </a:prstGeom>
            <a:solidFill>
              <a:schemeClr val="accent4">
                <a:lumMod val="60000"/>
                <a:lumOff val="40000"/>
              </a:schemeClr>
            </a:solidFill>
            <a:scene3d>
              <a:camera prst="orthographicFront"/>
              <a:lightRig rig="threePt" dir="t"/>
            </a:scene3d>
            <a:sp3d>
              <a:bevelT/>
              <a:bevelB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1" name="Straight Arrow Connector 40"/>
            <p:cNvCxnSpPr/>
            <p:nvPr/>
          </p:nvCxnSpPr>
          <p:spPr>
            <a:xfrm>
              <a:off x="1367643" y="5851112"/>
              <a:ext cx="363627" cy="0"/>
            </a:xfrm>
            <a:prstGeom prst="straightConnector1">
              <a:avLst/>
            </a:prstGeom>
            <a:ln w="3810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1"/>
          <p:cNvGrpSpPr/>
          <p:nvPr/>
        </p:nvGrpSpPr>
        <p:grpSpPr>
          <a:xfrm>
            <a:off x="4355976" y="4181018"/>
            <a:ext cx="4074115" cy="976174"/>
            <a:chOff x="4355976" y="4181018"/>
            <a:chExt cx="4074115" cy="976174"/>
          </a:xfrm>
        </p:grpSpPr>
        <p:sp>
          <p:nvSpPr>
            <p:cNvPr id="2" name="TextBox 1"/>
            <p:cNvSpPr txBox="1"/>
            <p:nvPr/>
          </p:nvSpPr>
          <p:spPr>
            <a:xfrm>
              <a:off x="5652120" y="4181018"/>
              <a:ext cx="1233351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solidFill>
                    <a:srgbClr val="FF0000"/>
                  </a:solidFill>
                </a:rPr>
                <a:t>600 Mbps</a:t>
              </a:r>
              <a:endParaRPr lang="en-GB" sz="2000" b="1" dirty="0">
                <a:solidFill>
                  <a:srgbClr val="FF0000"/>
                </a:solidFill>
              </a:endParaRPr>
            </a:p>
          </p:txBody>
        </p:sp>
        <p:cxnSp>
          <p:nvCxnSpPr>
            <p:cNvPr id="5" name="Straight Connector 4"/>
            <p:cNvCxnSpPr/>
            <p:nvPr/>
          </p:nvCxnSpPr>
          <p:spPr>
            <a:xfrm>
              <a:off x="4355976" y="5157192"/>
              <a:ext cx="3384376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7380312" y="4509120"/>
              <a:ext cx="360040" cy="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560332" y="4509120"/>
              <a:ext cx="0" cy="648072"/>
            </a:xfrm>
            <a:prstGeom prst="line">
              <a:avLst/>
            </a:prstGeom>
            <a:ln w="28575">
              <a:solidFill>
                <a:schemeClr val="tx1"/>
              </a:solidFill>
              <a:headEnd type="triangle" w="lg" len="lg"/>
              <a:tailEnd type="triangle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7668344" y="4613066"/>
              <a:ext cx="761747" cy="400110"/>
            </a:xfrm>
            <a:prstGeom prst="rect">
              <a:avLst/>
            </a:prstGeom>
            <a:solidFill>
              <a:srgbClr val="FFFF00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>
                  <a:solidFill>
                    <a:srgbClr val="FF0000"/>
                  </a:solidFill>
                </a:rPr>
                <a:t>100%</a:t>
              </a:r>
              <a:endParaRPr lang="en-GB" sz="2000" b="1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24642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extBox 46"/>
          <p:cNvSpPr txBox="1"/>
          <p:nvPr/>
        </p:nvSpPr>
        <p:spPr>
          <a:xfrm>
            <a:off x="442494" y="251937"/>
            <a:ext cx="69876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2060"/>
                </a:solidFill>
              </a:rPr>
              <a:t>Performance of </a:t>
            </a:r>
            <a:r>
              <a:rPr lang="en-US" sz="3200" b="1" dirty="0" err="1" smtClean="0">
                <a:solidFill>
                  <a:srgbClr val="002060"/>
                </a:solidFill>
              </a:rPr>
              <a:t>WiFi</a:t>
            </a:r>
            <a:r>
              <a:rPr lang="en-US" sz="3200" b="1" dirty="0" smtClean="0">
                <a:solidFill>
                  <a:srgbClr val="002060"/>
                </a:solidFill>
              </a:rPr>
              <a:t>-NC in </a:t>
            </a:r>
            <a:r>
              <a:rPr lang="en-US" sz="3200" b="1" dirty="0" err="1" smtClean="0">
                <a:solidFill>
                  <a:srgbClr val="002060"/>
                </a:solidFill>
              </a:rPr>
              <a:t>WhiteSpaces</a:t>
            </a:r>
            <a:endParaRPr lang="en-IN" sz="3200" b="1" dirty="0">
              <a:solidFill>
                <a:srgbClr val="002060"/>
              </a:solidFill>
            </a:endParaRPr>
          </a:p>
        </p:txBody>
      </p:sp>
      <p:sp>
        <p:nvSpPr>
          <p:cNvPr id="93" name="Rounded Rectangle 92"/>
          <p:cNvSpPr/>
          <p:nvPr/>
        </p:nvSpPr>
        <p:spPr>
          <a:xfrm>
            <a:off x="323528" y="1700808"/>
            <a:ext cx="8568952" cy="51125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4" name="Chart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72" y="2070851"/>
            <a:ext cx="7894609" cy="4503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555850" y="3757136"/>
            <a:ext cx="223131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/>
              <a:t>State-of-art (</a:t>
            </a:r>
            <a:r>
              <a:rPr lang="en-US" b="1" dirty="0" err="1" smtClean="0"/>
              <a:t>WhiteFi</a:t>
            </a:r>
            <a:r>
              <a:rPr lang="en-US" b="1" dirty="0" smtClean="0"/>
              <a:t>)</a:t>
            </a:r>
            <a:endParaRPr lang="en-US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6556408" y="4139788"/>
            <a:ext cx="2280881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WiFi</a:t>
            </a:r>
            <a:r>
              <a:rPr lang="en-US" b="1" dirty="0" smtClean="0"/>
              <a:t>-NC  (Contiguous)</a:t>
            </a:r>
            <a:endParaRPr lang="en-US" b="1" dirty="0"/>
          </a:p>
        </p:txBody>
      </p:sp>
      <p:sp>
        <p:nvSpPr>
          <p:cNvPr id="17" name="TextBox 16"/>
          <p:cNvSpPr txBox="1"/>
          <p:nvPr/>
        </p:nvSpPr>
        <p:spPr>
          <a:xfrm>
            <a:off x="6548032" y="4509876"/>
            <a:ext cx="95731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err="1" smtClean="0"/>
              <a:t>WiFi</a:t>
            </a:r>
            <a:r>
              <a:rPr lang="en-US" b="1" dirty="0" smtClean="0"/>
              <a:t>-NC</a:t>
            </a:r>
            <a:endParaRPr lang="en-US" b="1" dirty="0"/>
          </a:p>
        </p:txBody>
      </p:sp>
      <p:grpSp>
        <p:nvGrpSpPr>
          <p:cNvPr id="15" name="Group 14"/>
          <p:cNvGrpSpPr/>
          <p:nvPr/>
        </p:nvGrpSpPr>
        <p:grpSpPr>
          <a:xfrm>
            <a:off x="5724128" y="1268760"/>
            <a:ext cx="2520280" cy="2619086"/>
            <a:chOff x="5724128" y="1124744"/>
            <a:chExt cx="2520280" cy="2619086"/>
          </a:xfrm>
        </p:grpSpPr>
        <p:cxnSp>
          <p:nvCxnSpPr>
            <p:cNvPr id="5" name="Straight Arrow Connector 4"/>
            <p:cNvCxnSpPr/>
            <p:nvPr/>
          </p:nvCxnSpPr>
          <p:spPr>
            <a:xfrm flipV="1">
              <a:off x="5724128" y="1412776"/>
              <a:ext cx="440432" cy="187220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Arrow Connector 19"/>
            <p:cNvCxnSpPr/>
            <p:nvPr/>
          </p:nvCxnSpPr>
          <p:spPr>
            <a:xfrm flipV="1">
              <a:off x="5732512" y="2060848"/>
              <a:ext cx="495672" cy="168298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6060266" y="1124744"/>
              <a:ext cx="59996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600" dirty="0" smtClean="0"/>
                <a:t>}</a:t>
              </a:r>
              <a:endParaRPr lang="en-US" sz="6600" dirty="0"/>
            </a:p>
          </p:txBody>
        </p:sp>
        <p:sp>
          <p:nvSpPr>
            <p:cNvPr id="28" name="TextBox 27"/>
            <p:cNvSpPr txBox="1"/>
            <p:nvPr/>
          </p:nvSpPr>
          <p:spPr>
            <a:xfrm>
              <a:off x="6448685" y="1249914"/>
              <a:ext cx="1795723" cy="923330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Gains due to </a:t>
              </a:r>
            </a:p>
            <a:p>
              <a:r>
                <a:rPr lang="en-US" b="1" dirty="0" smtClean="0"/>
                <a:t>non-contiguous</a:t>
              </a:r>
            </a:p>
            <a:p>
              <a:r>
                <a:rPr lang="en-US" b="1" dirty="0" smtClean="0"/>
                <a:t>operation</a:t>
              </a:r>
              <a:r>
                <a:rPr lang="en-US" dirty="0" smtClean="0"/>
                <a:t> </a:t>
              </a:r>
              <a:endParaRPr lang="en-US" dirty="0"/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5724128" y="2592780"/>
            <a:ext cx="2803835" cy="1664312"/>
            <a:chOff x="5352755" y="2132856"/>
            <a:chExt cx="2803835" cy="1664312"/>
          </a:xfrm>
        </p:grpSpPr>
        <p:cxnSp>
          <p:nvCxnSpPr>
            <p:cNvPr id="32" name="Straight Arrow Connector 31"/>
            <p:cNvCxnSpPr/>
            <p:nvPr/>
          </p:nvCxnSpPr>
          <p:spPr>
            <a:xfrm flipV="1">
              <a:off x="5361139" y="2348880"/>
              <a:ext cx="795037" cy="1079042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Arrow Connector 32"/>
            <p:cNvCxnSpPr/>
            <p:nvPr/>
          </p:nvCxnSpPr>
          <p:spPr>
            <a:xfrm flipV="1">
              <a:off x="5352755" y="3068960"/>
              <a:ext cx="803421" cy="728208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6012160" y="2132856"/>
              <a:ext cx="599966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6600" dirty="0" smtClean="0"/>
                <a:t>}</a:t>
              </a:r>
              <a:endParaRPr lang="en-US" sz="6600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360867" y="2394753"/>
              <a:ext cx="1795723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b="1" dirty="0" smtClean="0"/>
                <a:t>Gains due to </a:t>
              </a:r>
            </a:p>
            <a:p>
              <a:r>
                <a:rPr lang="en-US" b="1" dirty="0" smtClean="0"/>
                <a:t>Narrow channels</a:t>
              </a:r>
              <a:endParaRPr lang="en-US" dirty="0"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691680" y="5949280"/>
            <a:ext cx="4896544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No of Contending secondary Devices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702559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875237"/>
            <a:ext cx="7772400" cy="1362075"/>
          </a:xfrm>
        </p:spPr>
        <p:txBody>
          <a:bodyPr/>
          <a:lstStyle/>
          <a:p>
            <a:r>
              <a:rPr lang="en-US" b="1" dirty="0" smtClean="0">
                <a:solidFill>
                  <a:schemeClr val="tx2">
                    <a:lumMod val="50000"/>
                  </a:schemeClr>
                </a:solidFill>
              </a:rPr>
              <a:t>Thank You</a:t>
            </a:r>
            <a:endParaRPr lang="en-IN" b="1" dirty="0">
              <a:solidFill>
                <a:schemeClr val="tx2">
                  <a:lumMod val="50000"/>
                </a:schemeClr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75050"/>
            <a:ext cx="7772400" cy="1500187"/>
          </a:xfrm>
        </p:spPr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9775" y="980728"/>
            <a:ext cx="4104456" cy="31683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  <a:bevelB/>
          </a:sp3d>
        </p:spPr>
      </p:pic>
    </p:spTree>
    <p:extLst>
      <p:ext uri="{BB962C8B-B14F-4D97-AF65-F5344CB8AC3E}">
        <p14:creationId xmlns:p14="http://schemas.microsoft.com/office/powerpoint/2010/main" val="1694849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2819EC52167B044E8ED2B04F4808648B" ma:contentTypeVersion="0" ma:contentTypeDescription="Create a new document." ma:contentTypeScope="" ma:versionID="0830717a9d5bd09e1ed75fec8f706e99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f0ee26e609a90f17aed1e3d878ef234a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599269F-8266-4894-9349-0557F17EC7A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ED772E0-B9B3-42CD-BC43-37BE1F911889}">
  <ds:schemaRefs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3AA6F29-D7A2-48F8-A49E-D973B9A33D7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11608</TotalTime>
  <Words>977</Words>
  <Application>Microsoft Office PowerPoint</Application>
  <PresentationFormat>On-screen Show (4:3)</PresentationFormat>
  <Paragraphs>345</Paragraphs>
  <Slides>21</Slides>
  <Notes>14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WiFi-NC: WiFi over Narrow Channels</vt:lpstr>
      <vt:lpstr>PowerPoint Presentation</vt:lpstr>
      <vt:lpstr>Motivation for WiFi-NC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Design Of WiFi-NC</vt:lpstr>
      <vt:lpstr>PowerPoint Presentation</vt:lpstr>
      <vt:lpstr>PowerPoint Presentation</vt:lpstr>
      <vt:lpstr>PowerPoint Presentation</vt:lpstr>
      <vt:lpstr>PowerPoint Presentation</vt:lpstr>
      <vt:lpstr>Performance Of WiFi-NC</vt:lpstr>
      <vt:lpstr>PowerPoint Presentation</vt:lpstr>
      <vt:lpstr>PowerPoint Presentation</vt:lpstr>
      <vt:lpstr>PowerPoint Presentation</vt:lpstr>
      <vt:lpstr>PowerPoint Presentation</vt:lpstr>
      <vt:lpstr>Thank You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SLAM – Simultaneous Localization and Modeling</dc:title>
  <dc:creator>krchinta</dc:creator>
  <cp:lastModifiedBy>Bozidar Radunovic</cp:lastModifiedBy>
  <cp:revision>963</cp:revision>
  <dcterms:created xsi:type="dcterms:W3CDTF">2010-03-03T07:58:25Z</dcterms:created>
  <dcterms:modified xsi:type="dcterms:W3CDTF">2013-04-02T14:00:04Z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0x0101002819EC52167B044E8ED2B04F4808648B</vt:lpwstr>
  </property>
  <property fmtid="{D5CDD505-2E9C-101B-9397-08002B2CF9AE}" pid="3" name="IsMyDocuments">
    <vt:bool>true</vt:bool>
  </property>
</Properties>
</file>