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59" r:id="rId4"/>
    <p:sldId id="288" r:id="rId5"/>
    <p:sldId id="289" r:id="rId6"/>
    <p:sldId id="284" r:id="rId7"/>
    <p:sldId id="286" r:id="rId8"/>
    <p:sldId id="264" r:id="rId9"/>
    <p:sldId id="267" r:id="rId10"/>
    <p:sldId id="268" r:id="rId11"/>
    <p:sldId id="269" r:id="rId12"/>
    <p:sldId id="270" r:id="rId13"/>
    <p:sldId id="272" r:id="rId14"/>
    <p:sldId id="274" r:id="rId15"/>
    <p:sldId id="275" r:id="rId16"/>
    <p:sldId id="276" r:id="rId17"/>
    <p:sldId id="278" r:id="rId18"/>
    <p:sldId id="277" r:id="rId19"/>
    <p:sldId id="290" r:id="rId20"/>
    <p:sldId id="281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777" autoAdjust="0"/>
  </p:normalViewPr>
  <p:slideViewPr>
    <p:cSldViewPr>
      <p:cViewPr varScale="1">
        <p:scale>
          <a:sx n="96" d="100"/>
          <a:sy n="96" d="100"/>
        </p:scale>
        <p:origin x="-13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85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My%20Dropbox\PaperWriting\WWW2011\camera_ready\Time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855098301391573"/>
          <c:y val="0.16661625382266712"/>
          <c:w val="0.73853308766909809"/>
          <c:h val="0.64144016720132202"/>
        </c:manualLayout>
      </c:layout>
      <c:lineChart>
        <c:grouping val="standard"/>
        <c:varyColors val="0"/>
        <c:ser>
          <c:idx val="0"/>
          <c:order val="0"/>
          <c:tx>
            <c:strRef>
              <c:f>'F:\Users\paulhsu\AppData\Local\Microsoft\Windows\Temporary Internet Files\Content.Outlook\8QZ2RF0U\[Book1.xlsx]Sheet4'!$A$3</c:f>
              <c:strCache>
                <c:ptCount val="1"/>
                <c:pt idx="0">
                  <c:v>R@1</c:v>
                </c:pt>
              </c:strCache>
            </c:strRef>
          </c:tx>
          <c:spPr>
            <a:ln w="47625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Sheet1!$B$1:$G$1</c:f>
              <c:numCache>
                <c:formatCode>General</c:formatCode>
                <c:ptCount val="6"/>
                <c:pt idx="0">
                  <c:v>-3</c:v>
                </c:pt>
                <c:pt idx="1">
                  <c:v>-4</c:v>
                </c:pt>
                <c:pt idx="2">
                  <c:v>-5</c:v>
                </c:pt>
                <c:pt idx="3">
                  <c:v>-6</c:v>
                </c:pt>
                <c:pt idx="4">
                  <c:v>-7</c:v>
                </c:pt>
                <c:pt idx="5">
                  <c:v>-8</c:v>
                </c:pt>
              </c:numCache>
            </c:numRef>
          </c:cat>
          <c:val>
            <c:numRef>
              <c:f>'F:\Users\paulhsu\AppData\Local\Microsoft\Windows\Temporary Internet Files\Content.Outlook\8QZ2RF0U\[Book1.xlsx]Sheet4'!$B$3:$G$3</c:f>
              <c:numCache>
                <c:formatCode>General</c:formatCode>
                <c:ptCount val="6"/>
                <c:pt idx="0">
                  <c:v>0.87000000000000011</c:v>
                </c:pt>
                <c:pt idx="1">
                  <c:v>0.9</c:v>
                </c:pt>
                <c:pt idx="2">
                  <c:v>0.91</c:v>
                </c:pt>
                <c:pt idx="3">
                  <c:v>0.91600000000000004</c:v>
                </c:pt>
                <c:pt idx="4">
                  <c:v>0.92100000000000004</c:v>
                </c:pt>
                <c:pt idx="5">
                  <c:v>0.92100000000000004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851008"/>
        <c:axId val="95122944"/>
      </c:lineChart>
      <c:lineChart>
        <c:grouping val="standard"/>
        <c:varyColors val="0"/>
        <c:ser>
          <c:idx val="1"/>
          <c:order val="1"/>
          <c:tx>
            <c:strRef>
              <c:f>Sheet1!$A$2</c:f>
              <c:strCache>
                <c:ptCount val="1"/>
                <c:pt idx="0">
                  <c:v>Time (s)</c:v>
                </c:pt>
              </c:strCache>
            </c:strRef>
          </c:tx>
          <c:spPr>
            <a:ln w="50800">
              <a:solidFill>
                <a:srgbClr val="0070C0"/>
              </a:solidFill>
            </a:ln>
          </c:spPr>
          <c:marker>
            <c:symbol val="none"/>
          </c:marker>
          <c:val>
            <c:numRef>
              <c:f>Sheet1!$B$2:$G$2</c:f>
              <c:numCache>
                <c:formatCode>General</c:formatCode>
                <c:ptCount val="6"/>
                <c:pt idx="0">
                  <c:v>0.30000000000000004</c:v>
                </c:pt>
                <c:pt idx="1">
                  <c:v>0.5</c:v>
                </c:pt>
                <c:pt idx="2">
                  <c:v>1.3</c:v>
                </c:pt>
                <c:pt idx="3">
                  <c:v>3</c:v>
                </c:pt>
                <c:pt idx="4">
                  <c:v>13</c:v>
                </c:pt>
                <c:pt idx="5">
                  <c:v>23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134464"/>
        <c:axId val="95124480"/>
      </c:lineChart>
      <c:catAx>
        <c:axId val="938510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 b="0"/>
                </a:pPr>
                <a:r>
                  <a:rPr lang="en-US" sz="2000" b="0" dirty="0" smtClean="0"/>
                  <a:t>log</a:t>
                </a:r>
                <a:r>
                  <a:rPr lang="en-US" sz="2000" b="0" baseline="-25000" dirty="0" smtClean="0"/>
                  <a:t>10</a:t>
                </a:r>
                <a:r>
                  <a:rPr lang="en-US" sz="2000" b="0" dirty="0" smtClean="0"/>
                  <a:t>(relative threshold</a:t>
                </a:r>
                <a:r>
                  <a:rPr lang="en-US" sz="2000" b="0" dirty="0"/>
                  <a:t>) </a:t>
                </a:r>
              </a:p>
            </c:rich>
          </c:tx>
          <c:layout>
            <c:manualLayout>
              <c:xMode val="edge"/>
              <c:yMode val="edge"/>
              <c:x val="0.18261006289308176"/>
              <c:y val="0.9121850974035802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95122944"/>
        <c:crosses val="autoZero"/>
        <c:auto val="1"/>
        <c:lblAlgn val="ctr"/>
        <c:lblOffset val="100"/>
        <c:noMultiLvlLbl val="0"/>
      </c:catAx>
      <c:valAx>
        <c:axId val="95122944"/>
        <c:scaling>
          <c:orientation val="minMax"/>
          <c:min val="0.8"/>
        </c:scaling>
        <c:delete val="0"/>
        <c:axPos val="l"/>
        <c:majorGridlines/>
        <c:numFmt formatCode="#,##0.00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FF0000"/>
                </a:solidFill>
              </a:defRPr>
            </a:pPr>
            <a:endParaRPr lang="en-US"/>
          </a:p>
        </c:txPr>
        <c:crossAx val="93851008"/>
        <c:crosses val="autoZero"/>
        <c:crossBetween val="between"/>
      </c:valAx>
      <c:valAx>
        <c:axId val="95124480"/>
        <c:scaling>
          <c:logBase val="2"/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70C0"/>
                </a:solidFill>
              </a:defRPr>
            </a:pPr>
            <a:endParaRPr lang="en-US"/>
          </a:p>
        </c:txPr>
        <c:crossAx val="95134464"/>
        <c:crosses val="max"/>
        <c:crossBetween val="between"/>
      </c:valAx>
      <c:catAx>
        <c:axId val="95134464"/>
        <c:scaling>
          <c:orientation val="minMax"/>
        </c:scaling>
        <c:delete val="1"/>
        <c:axPos val="b"/>
        <c:majorTickMark val="out"/>
        <c:minorTickMark val="none"/>
        <c:tickLblPos val="nextTo"/>
        <c:crossAx val="95124480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13397512074970719"/>
          <c:y val="3.7503382191769598E-3"/>
          <c:w val="0.63584005352100692"/>
          <c:h val="0.1383256780402449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4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1D475-BD3E-416C-A225-598E3178049F}" type="datetimeFigureOut">
              <a:rPr lang="en-US" smtClean="0"/>
              <a:t>4/25/2011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49C33-2A75-4EFD-A796-CB2AC203D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922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Fat-finger syndrome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49C33-2A75-4EFD-A796-CB2AC203DA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31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49C33-2A75-4EFD-A796-CB2AC203DA5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44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49C33-2A75-4EFD-A796-CB2AC203DA5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5592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49C33-2A75-4EFD-A796-CB2AC203DA5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875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Nee</a:t>
            </a:r>
            <a:r>
              <a:rPr lang="en-US" baseline="0" dirty="0" smtClean="0"/>
              <a:t>d to shorten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49C33-2A75-4EFD-A796-CB2AC203DA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5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49C33-2A75-4EFD-A796-CB2AC203DA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127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49C33-2A75-4EFD-A796-CB2AC203DA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127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49C33-2A75-4EFD-A796-CB2AC203DA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17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49C33-2A75-4EFD-A796-CB2AC203DA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7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Higher </a:t>
            </a:r>
            <a:r>
              <a:rPr lang="en-US" smtClean="0"/>
              <a:t>level goal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49C33-2A75-4EFD-A796-CB2AC203DA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89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Change example to one that is intuitively obvious.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* Consider using elephant.</a:t>
            </a:r>
            <a:endParaRPr lang="en-US" dirty="0" smtClean="0"/>
          </a:p>
          <a:p>
            <a:r>
              <a:rPr lang="en-US" dirty="0" smtClean="0"/>
              <a:t>* Draw</a:t>
            </a:r>
            <a:r>
              <a:rPr lang="en-US" baseline="0" dirty="0" smtClean="0"/>
              <a:t> partial tree to demonstrate idea.</a:t>
            </a:r>
            <a:endParaRPr lang="en-US" dirty="0" smtClean="0"/>
          </a:p>
          <a:p>
            <a:r>
              <a:rPr lang="en-US" dirty="0" smtClean="0"/>
              <a:t>Use left-arrow.</a:t>
            </a:r>
            <a:r>
              <a:rPr lang="en-US" baseline="0" dirty="0" smtClean="0"/>
              <a:t>  </a:t>
            </a:r>
          </a:p>
          <a:p>
            <a:r>
              <a:rPr lang="en-US" baseline="0" dirty="0" smtClean="0"/>
              <a:t>Animation</a:t>
            </a:r>
          </a:p>
          <a:p>
            <a:r>
              <a:rPr lang="en-US" baseline="0" dirty="0" smtClean="0"/>
              <a:t>Consider completions in </a:t>
            </a:r>
            <a:r>
              <a:rPr lang="en-US" baseline="0" smtClean="0"/>
              <a:t>a separate slide.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49C33-2A75-4EFD-A796-CB2AC203DA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872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Offline vs. Online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49C33-2A75-4EFD-A796-CB2AC203DA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03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A0C1F0-50BE-4954-8600-C1DB5E33D573}" type="datetime1">
              <a:rPr lang="en-US" smtClean="0"/>
              <a:t>4/25/2011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62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30276B8-C5B0-41F0-A1D5-F43D44E2B7DE}" type="datetime1">
              <a:rPr lang="en-US" smtClean="0"/>
              <a:t>4/25/2011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0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C26B980-044D-46AC-A510-325C2E587A15}" type="datetime1">
              <a:rPr lang="en-US" smtClean="0"/>
              <a:t>4/25/2011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68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D71F658-B4EF-44C0-900F-1FBDF28529B6}" type="datetime1">
              <a:rPr lang="en-US" smtClean="0"/>
              <a:t>4/25/2011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23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3DC796-09B0-4A11-A13E-250A03CD566F}" type="datetime1">
              <a:rPr lang="en-US" smtClean="0"/>
              <a:t>4/25/2011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562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F3A7F1-69BA-44E0-AFCD-B4AE311882AD}" type="datetime1">
              <a:rPr lang="en-US" smtClean="0"/>
              <a:t>4/25/2011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31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D0B2DAD-5013-47DD-BC9C-2C4743B5DECF}" type="datetime1">
              <a:rPr lang="en-US" smtClean="0"/>
              <a:t>4/25/2011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89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70AE37-6C9A-4661-8B49-607E6BB9975A}" type="datetime1">
              <a:rPr lang="en-US" smtClean="0"/>
              <a:t>4/25/2011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49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D72D1D-D2CC-4CBB-9545-A2728DFF1098}" type="datetime1">
              <a:rPr lang="en-US" smtClean="0"/>
              <a:t>4/25/2011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78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809AE45-FE91-4B57-9D5F-F0DBB8A20294}" type="datetime1">
              <a:rPr lang="en-US" smtClean="0"/>
              <a:t>4/25/2011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203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F9F274-8CD5-4169-9F73-71E593932EE5}" type="datetime1">
              <a:rPr lang="en-US" smtClean="0"/>
              <a:t>4/25/2011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793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research.microsoft.com/c/1040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850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710"/>
            <a:ext cx="8229600" cy="4849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1F7F3-EB36-4B8F-94BC-01C8CDC1A39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Microsoft Research">
            <a:hlinkClick r:id="rId14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24600"/>
            <a:ext cx="1362075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77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4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0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9.png"/><Relationship Id="rId5" Type="http://schemas.openxmlformats.org/officeDocument/2006/relationships/image" Target="../media/image42.png"/><Relationship Id="rId10" Type="http://schemas.openxmlformats.org/officeDocument/2006/relationships/image" Target="../media/image48.png"/><Relationship Id="rId4" Type="http://schemas.openxmlformats.org/officeDocument/2006/relationships/image" Target="../media/image41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31.png"/><Relationship Id="rId4" Type="http://schemas.openxmlformats.org/officeDocument/2006/relationships/image" Target="../media/image9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10" Type="http://schemas.openxmlformats.org/officeDocument/2006/relationships/image" Target="../media/image31.png"/><Relationship Id="rId4" Type="http://schemas.openxmlformats.org/officeDocument/2006/relationships/image" Target="../media/image14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 Spelling Correction</a:t>
            </a:r>
            <a:b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Query Completion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1600" y="4038600"/>
            <a:ext cx="64008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</a:rPr>
              <a:t>Huizhong Duan, UIUC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Bo-June (Paul) Hsu, Microsoft</a:t>
            </a:r>
          </a:p>
          <a:p>
            <a:endParaRPr lang="en-US" sz="1300" dirty="0" smtClean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WWW 2011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March 31, 2011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56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Query Prior: </a:t>
                </a:r>
                <a14:m>
                  <m:oMath xmlns:m="http://schemas.openxmlformats.org/officeDocument/2006/math">
                    <m:r>
                      <a:rPr lang="en-US" b="0" i="1" smtClean="0">
                        <a:effectLst/>
                        <a:latin typeface="Cambria Math"/>
                      </a:rPr>
                      <m:t>𝑝</m:t>
                    </m:r>
                    <m:r>
                      <a:rPr lang="en-US" b="0" i="1" smtClean="0">
                        <a:effectLst/>
                        <a:latin typeface="Cambria Math"/>
                      </a:rPr>
                      <m:t>(</m:t>
                    </m:r>
                    <m:r>
                      <a:rPr lang="en-US" b="0" i="1" smtClean="0">
                        <a:effectLst/>
                        <a:latin typeface="Cambria Math"/>
                      </a:rPr>
                      <m:t>𝑞</m:t>
                    </m:r>
                    <m:r>
                      <a:rPr lang="en-US" b="0" i="1" smtClean="0">
                        <a:effectLst/>
                        <a:latin typeface="Cambria Math"/>
                      </a:rPr>
                      <m:t>)</m:t>
                    </m:r>
                  </m:oMath>
                </a14:m>
                <a:endParaRPr lang="en-US" dirty="0">
                  <a:effectLst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t="-10072" b="-35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6709"/>
            <a:ext cx="8229600" cy="4879045"/>
          </a:xfrm>
        </p:spPr>
        <p:txBody>
          <a:bodyPr/>
          <a:lstStyle/>
          <a:p>
            <a:r>
              <a:rPr lang="en-US" dirty="0" smtClean="0"/>
              <a:t>Estimate from empirical query frequency</a:t>
            </a:r>
          </a:p>
          <a:p>
            <a:r>
              <a:rPr lang="en-US" dirty="0" smtClean="0"/>
              <a:t>Add future score for A* search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924926"/>
              </p:ext>
            </p:extLst>
          </p:nvPr>
        </p:nvGraphicFramePr>
        <p:xfrm>
          <a:off x="3034550" y="2823880"/>
          <a:ext cx="1499045" cy="22199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818896"/>
                <a:gridCol w="680149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Query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err="1" smtClean="0"/>
                        <a:t>Prob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0.4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ac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abc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0.1</a:t>
                      </a:r>
                      <a:endParaRPr lang="en-US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abcc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0.1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2" name="Group 61"/>
          <p:cNvGrpSpPr/>
          <p:nvPr/>
        </p:nvGrpSpPr>
        <p:grpSpPr>
          <a:xfrm>
            <a:off x="5715524" y="2327455"/>
            <a:ext cx="2696976" cy="3789895"/>
            <a:chOff x="5715524" y="2116434"/>
            <a:chExt cx="2696976" cy="3789895"/>
          </a:xfrm>
        </p:grpSpPr>
        <p:cxnSp>
          <p:nvCxnSpPr>
            <p:cNvPr id="16" name="Straight Arrow Connector 15"/>
            <p:cNvCxnSpPr>
              <a:stCxn id="6" idx="4"/>
              <a:endCxn id="9" idx="7"/>
            </p:cNvCxnSpPr>
            <p:nvPr/>
          </p:nvCxnSpPr>
          <p:spPr>
            <a:xfrm flipH="1">
              <a:off x="6339915" y="2573634"/>
              <a:ext cx="749845" cy="44019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6" idx="4"/>
              <a:endCxn id="7" idx="0"/>
            </p:cNvCxnSpPr>
            <p:nvPr/>
          </p:nvCxnSpPr>
          <p:spPr>
            <a:xfrm flipH="1">
              <a:off x="7079117" y="2573634"/>
              <a:ext cx="10643" cy="373235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6" idx="4"/>
              <a:endCxn id="8" idx="1"/>
            </p:cNvCxnSpPr>
            <p:nvPr/>
          </p:nvCxnSpPr>
          <p:spPr>
            <a:xfrm>
              <a:off x="7089760" y="2573634"/>
              <a:ext cx="698349" cy="44019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7" idx="4"/>
              <a:endCxn id="10" idx="7"/>
            </p:cNvCxnSpPr>
            <p:nvPr/>
          </p:nvCxnSpPr>
          <p:spPr>
            <a:xfrm flipH="1">
              <a:off x="6339915" y="3404069"/>
              <a:ext cx="739202" cy="425855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7" idx="4"/>
              <a:endCxn id="11" idx="0"/>
            </p:cNvCxnSpPr>
            <p:nvPr/>
          </p:nvCxnSpPr>
          <p:spPr>
            <a:xfrm flipH="1">
              <a:off x="7072291" y="3404069"/>
              <a:ext cx="6826" cy="35890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8" idx="4"/>
              <a:endCxn id="14" idx="0"/>
            </p:cNvCxnSpPr>
            <p:nvPr/>
          </p:nvCxnSpPr>
          <p:spPr>
            <a:xfrm>
              <a:off x="8046740" y="3404069"/>
              <a:ext cx="0" cy="35890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1" idx="4"/>
              <a:endCxn id="13" idx="7"/>
            </p:cNvCxnSpPr>
            <p:nvPr/>
          </p:nvCxnSpPr>
          <p:spPr>
            <a:xfrm flipH="1">
              <a:off x="6339915" y="4220169"/>
              <a:ext cx="732376" cy="451005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11" idx="4"/>
              <a:endCxn id="12" idx="0"/>
            </p:cNvCxnSpPr>
            <p:nvPr/>
          </p:nvCxnSpPr>
          <p:spPr>
            <a:xfrm>
              <a:off x="7072291" y="4220169"/>
              <a:ext cx="2724" cy="38405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stCxn id="12" idx="4"/>
              <a:endCxn id="15" idx="0"/>
            </p:cNvCxnSpPr>
            <p:nvPr/>
          </p:nvCxnSpPr>
          <p:spPr>
            <a:xfrm>
              <a:off x="7075015" y="5061419"/>
              <a:ext cx="0" cy="38771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/>
            <p:cNvSpPr/>
            <p:nvPr/>
          </p:nvSpPr>
          <p:spPr>
            <a:xfrm>
              <a:off x="6724000" y="2116434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a</a:t>
              </a:r>
            </a:p>
            <a:p>
              <a:pPr algn="ctr"/>
              <a:endParaRPr lang="en-US" sz="1200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6713357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b</a:t>
              </a:r>
            </a:p>
            <a:p>
              <a:pPr algn="ctr"/>
              <a:endParaRPr lang="en-US" sz="12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7680980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</a:t>
              </a:r>
            </a:p>
            <a:p>
              <a:pPr algn="ctr"/>
              <a:endParaRPr lang="en-US" sz="1200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5715524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$</a:t>
              </a:r>
            </a:p>
            <a:p>
              <a:pPr algn="ctr"/>
              <a:r>
                <a:rPr lang="en-US" sz="1200" dirty="0" smtClean="0"/>
                <a:t>0.4</a:t>
              </a:r>
              <a:endParaRPr lang="en-US" sz="1200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5715524" y="3762969"/>
              <a:ext cx="73152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$</a:t>
              </a:r>
            </a:p>
            <a:p>
              <a:pPr algn="ctr"/>
              <a:r>
                <a:rPr lang="en-US" sz="1200" dirty="0" smtClean="0"/>
                <a:t>0.2</a:t>
              </a:r>
              <a:endParaRPr lang="en-US" sz="1200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6706531" y="37629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</a:t>
              </a:r>
            </a:p>
            <a:p>
              <a:pPr algn="ctr"/>
              <a:endParaRPr lang="en-US" sz="1200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6709255" y="460421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</a:t>
              </a:r>
            </a:p>
            <a:p>
              <a:pPr algn="ctr"/>
              <a:endParaRPr lang="en-US" sz="12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Oval 12"/>
                <p:cNvSpPr/>
                <p:nvPr/>
              </p:nvSpPr>
              <p:spPr>
                <a:xfrm>
                  <a:off x="5715524" y="460421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200" dirty="0"/>
                          <m:t>$</m:t>
                        </m:r>
                      </m:oMath>
                    </m:oMathPara>
                  </a14:m>
                  <a:endParaRPr lang="en-US" sz="1200" dirty="0" smtClean="0"/>
                </a:p>
                <a:p>
                  <a:pPr algn="ctr"/>
                  <a:r>
                    <a:rPr lang="en-US" sz="1200" dirty="0" smtClean="0"/>
                    <a:t>0.1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13" name="Oval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524" y="4604219"/>
                  <a:ext cx="731520" cy="457200"/>
                </a:xfrm>
                <a:prstGeom prst="ellipse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Oval 13"/>
                <p:cNvSpPr/>
                <p:nvPr/>
              </p:nvSpPr>
              <p:spPr>
                <a:xfrm>
                  <a:off x="7680980" y="376296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200" dirty="0"/>
                          <m:t>$</m:t>
                        </m:r>
                      </m:oMath>
                    </m:oMathPara>
                  </a14:m>
                  <a:endParaRPr lang="en-US" sz="1200" dirty="0" smtClean="0"/>
                </a:p>
                <a:p>
                  <a:pPr algn="ctr"/>
                  <a:r>
                    <a:rPr lang="en-US" sz="1200" dirty="0" smtClean="0"/>
                    <a:t>0.2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14" name="Oval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0980" y="3762969"/>
                  <a:ext cx="731520" cy="457200"/>
                </a:xfrm>
                <a:prstGeom prst="ellipse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Oval 14"/>
                <p:cNvSpPr/>
                <p:nvPr/>
              </p:nvSpPr>
              <p:spPr>
                <a:xfrm>
                  <a:off x="6709255" y="544912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200" dirty="0"/>
                          <m:t>$</m:t>
                        </m:r>
                      </m:oMath>
                    </m:oMathPara>
                  </a14:m>
                  <a:endParaRPr lang="en-US" sz="1200" dirty="0" smtClean="0"/>
                </a:p>
                <a:p>
                  <a:pPr algn="ctr"/>
                  <a:r>
                    <a:rPr lang="en-US" sz="1200" dirty="0" smtClean="0"/>
                    <a:t>0.1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15" name="Oval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9255" y="5449129"/>
                  <a:ext cx="731520" cy="457200"/>
                </a:xfrm>
                <a:prstGeom prst="ellipse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9" name="Flowchart: Magnetic Disk 58"/>
          <p:cNvSpPr/>
          <p:nvPr/>
        </p:nvSpPr>
        <p:spPr>
          <a:xfrm>
            <a:off x="769905" y="3188890"/>
            <a:ext cx="998530" cy="1152150"/>
          </a:xfrm>
          <a:prstGeom prst="flowChartMagneticDis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Query</a:t>
            </a:r>
          </a:p>
          <a:p>
            <a:pPr algn="ctr"/>
            <a:r>
              <a:rPr lang="en-US" dirty="0" smtClean="0"/>
              <a:t>Log</a:t>
            </a:r>
            <a:endParaRPr lang="en-US" dirty="0"/>
          </a:p>
        </p:txBody>
      </p:sp>
      <p:sp>
        <p:nvSpPr>
          <p:cNvPr id="60" name="Right Arrow 59"/>
          <p:cNvSpPr/>
          <p:nvPr/>
        </p:nvSpPr>
        <p:spPr>
          <a:xfrm>
            <a:off x="2114080" y="3615090"/>
            <a:ext cx="614480" cy="524196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ight Arrow 60"/>
          <p:cNvSpPr/>
          <p:nvPr/>
        </p:nvSpPr>
        <p:spPr>
          <a:xfrm>
            <a:off x="4879240" y="3615090"/>
            <a:ext cx="614480" cy="524196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/>
          <p:cNvGrpSpPr/>
          <p:nvPr/>
        </p:nvGrpSpPr>
        <p:grpSpPr>
          <a:xfrm>
            <a:off x="5715524" y="2327455"/>
            <a:ext cx="2696976" cy="3789895"/>
            <a:chOff x="5715524" y="2116434"/>
            <a:chExt cx="2696976" cy="3789895"/>
          </a:xfrm>
        </p:grpSpPr>
        <p:cxnSp>
          <p:nvCxnSpPr>
            <p:cNvPr id="64" name="Straight Arrow Connector 63"/>
            <p:cNvCxnSpPr>
              <a:stCxn id="73" idx="4"/>
              <a:endCxn id="76" idx="7"/>
            </p:cNvCxnSpPr>
            <p:nvPr/>
          </p:nvCxnSpPr>
          <p:spPr>
            <a:xfrm flipH="1">
              <a:off x="6339915" y="2573634"/>
              <a:ext cx="749845" cy="44019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>
              <a:stCxn id="73" idx="4"/>
              <a:endCxn id="74" idx="0"/>
            </p:cNvCxnSpPr>
            <p:nvPr/>
          </p:nvCxnSpPr>
          <p:spPr>
            <a:xfrm flipH="1">
              <a:off x="7079117" y="2573634"/>
              <a:ext cx="10643" cy="373235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>
              <a:stCxn id="73" idx="4"/>
              <a:endCxn id="75" idx="1"/>
            </p:cNvCxnSpPr>
            <p:nvPr/>
          </p:nvCxnSpPr>
          <p:spPr>
            <a:xfrm>
              <a:off x="7089760" y="2573634"/>
              <a:ext cx="698349" cy="44019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>
              <a:stCxn id="74" idx="4"/>
              <a:endCxn id="77" idx="7"/>
            </p:cNvCxnSpPr>
            <p:nvPr/>
          </p:nvCxnSpPr>
          <p:spPr>
            <a:xfrm flipH="1">
              <a:off x="6339915" y="3404069"/>
              <a:ext cx="739202" cy="425855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>
              <a:stCxn id="74" idx="4"/>
              <a:endCxn id="78" idx="0"/>
            </p:cNvCxnSpPr>
            <p:nvPr/>
          </p:nvCxnSpPr>
          <p:spPr>
            <a:xfrm flipH="1">
              <a:off x="7072291" y="3404069"/>
              <a:ext cx="6826" cy="35890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>
              <a:stCxn id="75" idx="4"/>
              <a:endCxn id="81" idx="0"/>
            </p:cNvCxnSpPr>
            <p:nvPr/>
          </p:nvCxnSpPr>
          <p:spPr>
            <a:xfrm>
              <a:off x="8046740" y="3404069"/>
              <a:ext cx="0" cy="35890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>
              <a:stCxn id="78" idx="4"/>
              <a:endCxn id="80" idx="7"/>
            </p:cNvCxnSpPr>
            <p:nvPr/>
          </p:nvCxnSpPr>
          <p:spPr>
            <a:xfrm flipH="1">
              <a:off x="6339915" y="4220169"/>
              <a:ext cx="732376" cy="451005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>
              <a:stCxn id="78" idx="4"/>
              <a:endCxn id="79" idx="0"/>
            </p:cNvCxnSpPr>
            <p:nvPr/>
          </p:nvCxnSpPr>
          <p:spPr>
            <a:xfrm>
              <a:off x="7072291" y="4220169"/>
              <a:ext cx="2724" cy="38405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>
              <a:stCxn id="79" idx="4"/>
              <a:endCxn id="82" idx="0"/>
            </p:cNvCxnSpPr>
            <p:nvPr/>
          </p:nvCxnSpPr>
          <p:spPr>
            <a:xfrm>
              <a:off x="7075015" y="5061419"/>
              <a:ext cx="0" cy="38771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/>
            <p:cNvSpPr/>
            <p:nvPr/>
          </p:nvSpPr>
          <p:spPr>
            <a:xfrm>
              <a:off x="6724000" y="2116434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a</a:t>
              </a:r>
            </a:p>
            <a:p>
              <a:pPr algn="ctr"/>
              <a:r>
                <a:rPr lang="en-US" sz="1200" dirty="0" smtClean="0">
                  <a:solidFill>
                    <a:srgbClr val="FF0000"/>
                  </a:solidFill>
                </a:rPr>
                <a:t>0.4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6713357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b</a:t>
              </a:r>
            </a:p>
            <a:p>
              <a:pPr algn="ctr"/>
              <a:r>
                <a:rPr lang="en-US" sz="1200" dirty="0" smtClean="0">
                  <a:solidFill>
                    <a:srgbClr val="FF0000"/>
                  </a:solidFill>
                </a:rPr>
                <a:t>0.2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7680980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</a:t>
              </a:r>
            </a:p>
            <a:p>
              <a:pPr algn="ctr"/>
              <a:r>
                <a:rPr lang="en-US" sz="1200" dirty="0" smtClean="0">
                  <a:solidFill>
                    <a:srgbClr val="FF0000"/>
                  </a:solidFill>
                </a:rPr>
                <a:t>0.2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76" name="Oval 75"/>
            <p:cNvSpPr/>
            <p:nvPr/>
          </p:nvSpPr>
          <p:spPr>
            <a:xfrm>
              <a:off x="5715524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$</a:t>
              </a:r>
            </a:p>
            <a:p>
              <a:pPr algn="ctr"/>
              <a:r>
                <a:rPr lang="en-US" sz="1200" dirty="0" smtClean="0"/>
                <a:t>0.4</a:t>
              </a:r>
              <a:endParaRPr lang="en-US" sz="1200" dirty="0"/>
            </a:p>
          </p:txBody>
        </p:sp>
        <p:sp>
          <p:nvSpPr>
            <p:cNvPr id="77" name="Oval 76"/>
            <p:cNvSpPr/>
            <p:nvPr/>
          </p:nvSpPr>
          <p:spPr>
            <a:xfrm>
              <a:off x="5715524" y="3762969"/>
              <a:ext cx="73152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$</a:t>
              </a:r>
            </a:p>
            <a:p>
              <a:pPr algn="ctr"/>
              <a:r>
                <a:rPr lang="en-US" sz="1200" dirty="0" smtClean="0"/>
                <a:t>0.2</a:t>
              </a:r>
              <a:endParaRPr lang="en-US" sz="1200" dirty="0"/>
            </a:p>
          </p:txBody>
        </p:sp>
        <p:sp>
          <p:nvSpPr>
            <p:cNvPr id="78" name="Oval 77"/>
            <p:cNvSpPr/>
            <p:nvPr/>
          </p:nvSpPr>
          <p:spPr>
            <a:xfrm>
              <a:off x="6706531" y="37629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</a:t>
              </a:r>
            </a:p>
            <a:p>
              <a:pPr algn="ctr"/>
              <a:r>
                <a:rPr lang="en-US" sz="1200" dirty="0" smtClean="0">
                  <a:solidFill>
                    <a:srgbClr val="FF0000"/>
                  </a:solidFill>
                </a:rPr>
                <a:t>0.1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6709255" y="460421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</a:t>
              </a:r>
            </a:p>
            <a:p>
              <a:pPr algn="ctr"/>
              <a:r>
                <a:rPr lang="en-US" sz="1200" dirty="0" smtClean="0">
                  <a:solidFill>
                    <a:srgbClr val="FF0000"/>
                  </a:solidFill>
                </a:rPr>
                <a:t>0.1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Oval 79"/>
                <p:cNvSpPr/>
                <p:nvPr/>
              </p:nvSpPr>
              <p:spPr>
                <a:xfrm>
                  <a:off x="5715524" y="460421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200" dirty="0"/>
                          <m:t>$</m:t>
                        </m:r>
                      </m:oMath>
                    </m:oMathPara>
                  </a14:m>
                  <a:endParaRPr lang="en-US" sz="1200" dirty="0" smtClean="0"/>
                </a:p>
                <a:p>
                  <a:pPr algn="ctr"/>
                  <a:r>
                    <a:rPr lang="en-US" sz="1200" dirty="0" smtClean="0"/>
                    <a:t>0.1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80" name="Oval 7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524" y="4604219"/>
                  <a:ext cx="731520" cy="457200"/>
                </a:xfrm>
                <a:prstGeom prst="ellipse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Oval 80"/>
                <p:cNvSpPr/>
                <p:nvPr/>
              </p:nvSpPr>
              <p:spPr>
                <a:xfrm>
                  <a:off x="7680980" y="376296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200" dirty="0"/>
                          <m:t>$</m:t>
                        </m:r>
                      </m:oMath>
                    </m:oMathPara>
                  </a14:m>
                  <a:endParaRPr lang="en-US" sz="1200" dirty="0" smtClean="0"/>
                </a:p>
                <a:p>
                  <a:pPr algn="ctr"/>
                  <a:r>
                    <a:rPr lang="en-US" sz="1200" dirty="0" smtClean="0"/>
                    <a:t>0.2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81" name="Oval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0980" y="3762969"/>
                  <a:ext cx="731520" cy="457200"/>
                </a:xfrm>
                <a:prstGeom prst="ellipse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Oval 81"/>
                <p:cNvSpPr/>
                <p:nvPr/>
              </p:nvSpPr>
              <p:spPr>
                <a:xfrm>
                  <a:off x="6709255" y="544912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200" dirty="0"/>
                          <m:t>$</m:t>
                        </m:r>
                      </m:oMath>
                    </m:oMathPara>
                  </a14:m>
                  <a:endParaRPr lang="en-US" sz="1200" dirty="0" smtClean="0"/>
                </a:p>
                <a:p>
                  <a:pPr algn="ctr"/>
                  <a:r>
                    <a:rPr lang="en-US" sz="1200" dirty="0" smtClean="0"/>
                    <a:t>0.1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82" name="Oval 8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9255" y="5449129"/>
                  <a:ext cx="731520" cy="457200"/>
                </a:xfrm>
                <a:prstGeom prst="ellipse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1283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Model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Search</a:t>
            </a:r>
          </a:p>
          <a:p>
            <a:r>
              <a:rPr lang="en-US" dirty="0" smtClean="0"/>
              <a:t>Evaluation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 smtClean="0"/>
                  <a:t>A* Search: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effectLst/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effectLst/>
                                <a:latin typeface="Cambria Math"/>
                              </a:rPr>
                              <m:t>arg</m:t>
                            </m:r>
                            <m:r>
                              <a:rPr lang="en-US">
                                <a:effectLst/>
                                <a:latin typeface="Cambria Math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effectLst/>
                                <a:latin typeface="Cambria Math"/>
                              </a:rPr>
                              <m:t>max</m:t>
                            </m:r>
                            <m:r>
                              <a:rPr lang="en-US">
                                <a:effectLst/>
                                <a:latin typeface="Cambria Math"/>
                              </a:rPr>
                              <m:t> </m:t>
                            </m:r>
                          </m:e>
                          <m:lim>
                            <m:r>
                              <a:rPr lang="en-US" i="1">
                                <a:effectLst/>
                                <a:latin typeface="Cambria Math"/>
                              </a:rPr>
                              <m:t>𝑐</m:t>
                            </m:r>
                            <m:r>
                              <a:rPr lang="en-US" i="1">
                                <a:effectLst/>
                                <a:latin typeface="Cambria Math"/>
                              </a:rPr>
                              <m:t>,   </m:t>
                            </m:r>
                            <m:r>
                              <a:rPr lang="en-US" i="1">
                                <a:effectLst/>
                                <a:latin typeface="Cambria Math"/>
                              </a:rPr>
                              <m:t>𝑞</m:t>
                            </m:r>
                            <m:r>
                              <a:rPr lang="en-US" i="1">
                                <a:effectLst/>
                                <a:latin typeface="Cambria Math"/>
                              </a:rPr>
                              <m:t>:</m:t>
                            </m:r>
                            <m:r>
                              <a:rPr lang="en-US" i="1">
                                <a:effectLst/>
                                <a:latin typeface="Cambria Math"/>
                              </a:rPr>
                              <m:t>𝑞</m:t>
                            </m:r>
                            <m:r>
                              <a:rPr lang="en-US" i="1">
                                <a:effectLst/>
                                <a:latin typeface="Cambria Math"/>
                              </a:rPr>
                              <m:t>=</m:t>
                            </m:r>
                            <m:acc>
                              <m:accPr>
                                <m:chr m:val="̅"/>
                                <m:ctrlPr>
                                  <a:rPr lang="en-US" i="1">
                                    <a:effectLst/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effectLst/>
                                    <a:latin typeface="Cambria Math"/>
                                  </a:rPr>
                                  <m:t>𝑞</m:t>
                                </m:r>
                              </m:e>
                            </m:acc>
                            <m:r>
                              <a:rPr lang="en-US" i="1">
                                <a:effectLst/>
                                <a:latin typeface="Cambria Math"/>
                              </a:rPr>
                              <m:t>⋯</m:t>
                            </m:r>
                          </m:lim>
                        </m:limLow>
                      </m:fName>
                      <m:e>
                        <m:r>
                          <a:rPr lang="en-US" i="1">
                            <a:effectLst/>
                            <a:latin typeface="Cambria Math"/>
                          </a:rPr>
                          <m:t>𝑝</m:t>
                        </m:r>
                        <m:d>
                          <m:dPr>
                            <m:ctrlPr>
                              <a:rPr lang="en-US" i="1">
                                <a:effectLst/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effectLst/>
                                <a:latin typeface="Cambria Math"/>
                              </a:rPr>
                              <m:t>𝑞</m:t>
                            </m:r>
                          </m:e>
                          <m:e>
                            <m:r>
                              <a:rPr lang="en-US" i="1">
                                <a:effectLst/>
                                <a:latin typeface="Cambria Math"/>
                              </a:rPr>
                              <m:t>𝑐</m:t>
                            </m:r>
                          </m:e>
                        </m:d>
                        <m:r>
                          <a:rPr lang="en-US" i="1">
                            <a:effectLst/>
                            <a:latin typeface="Cambria Math"/>
                          </a:rPr>
                          <m:t>𝑝</m:t>
                        </m:r>
                        <m:r>
                          <a:rPr lang="en-US" i="1">
                            <a:effectLst/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effectLst/>
                            <a:latin typeface="Cambria Math"/>
                          </a:rPr>
                          <m:t>𝑐</m:t>
                        </m:r>
                        <m:r>
                          <a:rPr lang="en-US" i="1">
                            <a:effectLst/>
                            <a:latin typeface="Cambria Math"/>
                          </a:rPr>
                          <m:t>)</m:t>
                        </m:r>
                      </m:e>
                    </m:func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 t="-25899" b="-7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496659" y="1383111"/>
                <a:ext cx="5223081" cy="4849454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800" dirty="0" smtClean="0"/>
                  <a:t>Input Query: </a:t>
                </a:r>
                <a:r>
                  <a:rPr lang="en-US" sz="2800" dirty="0" err="1" smtClean="0">
                    <a:solidFill>
                      <a:srgbClr val="0070C0"/>
                    </a:solidFill>
                  </a:rPr>
                  <a:t>acb</a:t>
                </a:r>
                <a:endParaRPr lang="en-US" sz="2800" dirty="0">
                  <a:solidFill>
                    <a:srgbClr val="0070C0"/>
                  </a:solidFill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0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800" dirty="0" smtClean="0"/>
                  <a:t>Current Path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𝜋</m:t>
                    </m:r>
                  </m:oMath>
                </a14:m>
                <a:endParaRPr lang="en-US" sz="28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400" dirty="0" err="1" smtClean="0">
                    <a:solidFill>
                      <a:srgbClr val="002060"/>
                    </a:solidFill>
                  </a:rPr>
                  <a:t>QueryPos</a:t>
                </a:r>
                <a:r>
                  <a:rPr lang="en-US" sz="2400" dirty="0" smtClean="0">
                    <a:solidFill>
                      <a:srgbClr val="002060"/>
                    </a:solidFill>
                  </a:rPr>
                  <a:t>:</a:t>
                </a:r>
                <a:r>
                  <a:rPr lang="en-US" sz="2400" dirty="0" smtClean="0"/>
                  <a:t>  </a:t>
                </a:r>
                <a:r>
                  <a:rPr lang="en-US" sz="2400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a</a:t>
                </a:r>
                <a:r>
                  <a:rPr lang="en-US" sz="2400" spc="-300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c</a:t>
                </a:r>
                <a:r>
                  <a:rPr lang="en-US" sz="2400" spc="-300" dirty="0" err="1" smtClean="0">
                    <a:solidFill>
                      <a:srgbClr val="00B050"/>
                    </a:solidFill>
                  </a:rPr>
                  <a:t>|</a:t>
                </a:r>
                <a:r>
                  <a:rPr lang="en-US" sz="2400" dirty="0" err="1" smtClean="0">
                    <a:solidFill>
                      <a:srgbClr val="0070C0"/>
                    </a:solidFill>
                  </a:rPr>
                  <a:t>b</a:t>
                </a:r>
                <a:r>
                  <a:rPr lang="en-US" sz="2400" dirty="0">
                    <a:solidFill>
                      <a:srgbClr val="0070C0"/>
                    </a:solidFill>
                  </a:rPr>
                  <a:t>	</a:t>
                </a:r>
                <a:r>
                  <a:rPr lang="en-US" sz="2400" dirty="0" err="1" smtClean="0">
                    <a:solidFill>
                      <a:srgbClr val="002060"/>
                    </a:solidFill>
                  </a:rPr>
                  <a:t>TrieNode</a:t>
                </a:r>
                <a:r>
                  <a:rPr lang="en-US" sz="2400" dirty="0" smtClean="0">
                    <a:solidFill>
                      <a:srgbClr val="002060"/>
                    </a:solidFill>
                  </a:rPr>
                  <a:t>:</a:t>
                </a:r>
              </a:p>
              <a:p>
                <a:pPr>
                  <a:spcBef>
                    <a:spcPts val="0"/>
                  </a:spcBef>
                  <a:tabLst>
                    <a:tab pos="1430338" algn="l"/>
                  </a:tabLst>
                </a:pPr>
                <a:r>
                  <a:rPr lang="en-US" sz="2400" dirty="0" smtClean="0">
                    <a:solidFill>
                      <a:srgbClr val="002060"/>
                    </a:solidFill>
                  </a:rPr>
                  <a:t>History:	</a:t>
                </a:r>
                <a:r>
                  <a:rPr lang="en-US" sz="2400" dirty="0" smtClean="0"/>
                  <a:t>a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←</m:t>
                    </m:r>
                  </m:oMath>
                </a14:m>
                <a:r>
                  <a:rPr lang="en-US" sz="2400" dirty="0" smtClean="0"/>
                  <a:t>a</a:t>
                </a:r>
                <a:r>
                  <a:rPr lang="en-US" sz="2400" dirty="0"/>
                  <a:t>, </a:t>
                </a:r>
                <a:r>
                  <a:rPr lang="en-US" sz="2400" dirty="0" smtClean="0"/>
                  <a:t>c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←</m:t>
                    </m:r>
                  </m:oMath>
                </a14:m>
                <a:r>
                  <a:rPr lang="en-US" sz="2400" dirty="0" smtClean="0"/>
                  <a:t>b</a:t>
                </a:r>
              </a:p>
              <a:p>
                <a:pPr>
                  <a:spcBef>
                    <a:spcPts val="0"/>
                  </a:spcBef>
                  <a:tabLst>
                    <a:tab pos="1430338" algn="l"/>
                  </a:tabLst>
                </a:pPr>
                <a:r>
                  <a:rPr lang="en-US" sz="2400" dirty="0" err="1" smtClean="0">
                    <a:solidFill>
                      <a:srgbClr val="002060"/>
                    </a:solidFill>
                  </a:rPr>
                  <a:t>Prob</a:t>
                </a:r>
                <a:r>
                  <a:rPr lang="en-US" sz="2400" dirty="0" smtClean="0">
                    <a:solidFill>
                      <a:srgbClr val="002060"/>
                    </a:solidFill>
                  </a:rPr>
                  <a:t>:	</a:t>
                </a:r>
                <a:r>
                  <a:rPr lang="en-US" sz="2400" i="1" dirty="0" smtClean="0"/>
                  <a:t>p</a:t>
                </a:r>
                <a:r>
                  <a:rPr lang="en-US" sz="2400" dirty="0" smtClean="0"/>
                  <a:t>(a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←</m:t>
                    </m:r>
                  </m:oMath>
                </a14:m>
                <a:r>
                  <a:rPr lang="en-US" sz="2400" dirty="0" smtClean="0"/>
                  <a:t>a) </a:t>
                </a:r>
                <a:r>
                  <a:rPr lang="en-US" sz="2400" dirty="0" smtClean="0">
                    <a:solidFill>
                      <a:schemeClr val="bg1">
                        <a:lumMod val="50000"/>
                      </a:schemeClr>
                    </a:solidFill>
                  </a:rPr>
                  <a:t>× </a:t>
                </a:r>
                <a:r>
                  <a:rPr lang="en-US" sz="2400" i="1" dirty="0" smtClean="0"/>
                  <a:t>p</a:t>
                </a:r>
                <a:r>
                  <a:rPr lang="en-US" sz="2400" dirty="0" smtClean="0"/>
                  <a:t>(c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←</m:t>
                    </m:r>
                  </m:oMath>
                </a14:m>
                <a:r>
                  <a:rPr lang="en-US" sz="2400" dirty="0" smtClean="0"/>
                  <a:t>b|a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←</m:t>
                    </m:r>
                  </m:oMath>
                </a14:m>
                <a:r>
                  <a:rPr lang="en-US" sz="2400" dirty="0"/>
                  <a:t>a</a:t>
                </a:r>
                <a:r>
                  <a:rPr lang="en-US" sz="2400" dirty="0" smtClean="0"/>
                  <a:t>)</a:t>
                </a:r>
              </a:p>
              <a:p>
                <a:pPr>
                  <a:spcBef>
                    <a:spcPts val="0"/>
                  </a:spcBef>
                  <a:tabLst>
                    <a:tab pos="1430338" algn="l"/>
                  </a:tabLst>
                </a:pPr>
                <a:r>
                  <a:rPr lang="en-US" sz="2400" dirty="0" smtClean="0">
                    <a:solidFill>
                      <a:srgbClr val="002060"/>
                    </a:solidFill>
                  </a:rPr>
                  <a:t>Future:</a:t>
                </a:r>
                <a:r>
                  <a:rPr lang="en-US" sz="2400" dirty="0" smtClean="0"/>
                  <a:t>   max </a:t>
                </a:r>
                <a:r>
                  <a:rPr lang="en-US" sz="2400" i="1" dirty="0" smtClean="0"/>
                  <a:t>p</a:t>
                </a:r>
                <a:r>
                  <a:rPr lang="en-US" sz="2400" dirty="0" smtClean="0"/>
                  <a:t>(</a:t>
                </a:r>
                <a:r>
                  <a:rPr lang="en-US" sz="2400" dirty="0" err="1" smtClean="0"/>
                  <a:t>ab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⋯</m:t>
                    </m:r>
                  </m:oMath>
                </a14:m>
                <a:r>
                  <a:rPr lang="en-US" sz="2400" dirty="0" smtClean="0"/>
                  <a:t>) = 0.2</a:t>
                </a:r>
                <a:endParaRPr lang="en-US" sz="2400" dirty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1000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800" dirty="0" smtClean="0"/>
                  <a:t>Expansion Path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𝜋</m:t>
                    </m:r>
                    <m:r>
                      <a:rPr lang="en-US" sz="2800" b="0" i="1" smtClean="0">
                        <a:latin typeface="Cambria Math"/>
                      </a:rPr>
                      <m:t>′</m:t>
                    </m:r>
                  </m:oMath>
                </a14:m>
                <a:endParaRPr lang="en-US" sz="2800" dirty="0"/>
              </a:p>
              <a:p>
                <a:pPr lvl="0">
                  <a:spcBef>
                    <a:spcPts val="0"/>
                  </a:spcBef>
                </a:pPr>
                <a:r>
                  <a:rPr lang="en-US" sz="2400" dirty="0" err="1" smtClean="0">
                    <a:solidFill>
                      <a:srgbClr val="002060"/>
                    </a:solidFill>
                  </a:rPr>
                  <a:t>QueryPos</a:t>
                </a:r>
                <a:r>
                  <a:rPr lang="en-US" sz="2400" dirty="0" smtClean="0">
                    <a:solidFill>
                      <a:srgbClr val="002060"/>
                    </a:solidFill>
                  </a:rPr>
                  <a:t>: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  </a:t>
                </a:r>
                <a:r>
                  <a:rPr lang="en-US" sz="2400" dirty="0" err="1" smtClean="0">
                    <a:solidFill>
                      <a:prstClr val="white">
                        <a:lumMod val="50000"/>
                      </a:prstClr>
                    </a:solidFill>
                  </a:rPr>
                  <a:t>a</a:t>
                </a:r>
                <a:r>
                  <a:rPr lang="en-US" sz="2400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c</a:t>
                </a:r>
                <a:r>
                  <a:rPr lang="en-US" sz="2400" spc="-300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b</a:t>
                </a:r>
                <a:r>
                  <a:rPr lang="en-US" sz="2400" spc="-300" dirty="0" smtClean="0">
                    <a:solidFill>
                      <a:srgbClr val="00B050"/>
                    </a:solidFill>
                  </a:rPr>
                  <a:t>|</a:t>
                </a:r>
                <a:r>
                  <a:rPr lang="en-US" sz="2400" dirty="0">
                    <a:solidFill>
                      <a:prstClr val="black"/>
                    </a:solidFill>
                  </a:rPr>
                  <a:t>	</a:t>
                </a:r>
                <a:r>
                  <a:rPr lang="en-US" sz="2400" dirty="0" err="1" smtClean="0">
                    <a:solidFill>
                      <a:srgbClr val="002060"/>
                    </a:solidFill>
                  </a:rPr>
                  <a:t>TrieNode</a:t>
                </a:r>
                <a:r>
                  <a:rPr lang="en-US" sz="2400" dirty="0" smtClean="0">
                    <a:solidFill>
                      <a:srgbClr val="002060"/>
                    </a:solidFill>
                  </a:rPr>
                  <a:t>:</a:t>
                </a:r>
              </a:p>
              <a:p>
                <a:pPr lvl="0">
                  <a:spcBef>
                    <a:spcPts val="0"/>
                  </a:spcBef>
                  <a:tabLst>
                    <a:tab pos="1430338" algn="l"/>
                  </a:tabLst>
                </a:pPr>
                <a:r>
                  <a:rPr lang="en-US" sz="2400" dirty="0" smtClean="0">
                    <a:solidFill>
                      <a:srgbClr val="002060"/>
                    </a:solidFill>
                  </a:rPr>
                  <a:t>History:	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𝜋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.History, b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←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c</a:t>
                </a:r>
                <a:endParaRPr lang="en-US" sz="2400" dirty="0">
                  <a:solidFill>
                    <a:prstClr val="black"/>
                  </a:solidFill>
                </a:endParaRPr>
              </a:p>
              <a:p>
                <a:pPr>
                  <a:spcBef>
                    <a:spcPts val="0"/>
                  </a:spcBef>
                  <a:tabLst>
                    <a:tab pos="1430338" algn="l"/>
                  </a:tabLst>
                </a:pPr>
                <a:r>
                  <a:rPr lang="en-US" sz="2400" dirty="0">
                    <a:solidFill>
                      <a:srgbClr val="002060"/>
                    </a:solidFill>
                  </a:rPr>
                  <a:t>Prob:	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𝜋</m:t>
                    </m:r>
                  </m:oMath>
                </a14:m>
                <a:r>
                  <a:rPr lang="en-US" sz="2400" dirty="0">
                    <a:solidFill>
                      <a:prstClr val="black"/>
                    </a:solidFill>
                  </a:rPr>
                  <a:t>.</a:t>
                </a:r>
                <a:r>
                  <a:rPr lang="en-US" sz="2400" dirty="0" err="1">
                    <a:solidFill>
                      <a:prstClr val="black"/>
                    </a:solidFill>
                  </a:rPr>
                  <a:t>Prob</a:t>
                </a:r>
                <a:r>
                  <a:rPr lang="en-US" sz="2400" dirty="0">
                    <a:solidFill>
                      <a:prstClr val="black"/>
                    </a:solidFill>
                  </a:rPr>
                  <a:t> </a:t>
                </a:r>
                <a:r>
                  <a:rPr lang="en-US" sz="2400" dirty="0" smtClean="0">
                    <a:solidFill>
                      <a:prstClr val="white">
                        <a:lumMod val="50000"/>
                      </a:prstClr>
                    </a:solidFill>
                  </a:rPr>
                  <a:t>×</a:t>
                </a:r>
                <a:r>
                  <a:rPr lang="en-US" sz="2400" dirty="0" smtClean="0">
                    <a:solidFill>
                      <a:schemeClr val="bg1">
                        <a:lumMod val="50000"/>
                      </a:schemeClr>
                    </a:solidFill>
                  </a:rPr>
                  <a:t> </a:t>
                </a:r>
                <a:r>
                  <a:rPr lang="en-US" sz="2400" i="1" dirty="0" smtClean="0"/>
                  <a:t>p</a:t>
                </a:r>
                <a:r>
                  <a:rPr lang="en-US" sz="2400" dirty="0" smtClean="0"/>
                  <a:t>(b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←</m:t>
                    </m:r>
                  </m:oMath>
                </a14:m>
                <a:r>
                  <a:rPr lang="en-US" sz="2400" dirty="0" smtClean="0"/>
                  <a:t>c|c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←</m:t>
                    </m:r>
                  </m:oMath>
                </a14:m>
                <a:r>
                  <a:rPr lang="en-US" sz="2400" dirty="0" smtClean="0"/>
                  <a:t>b)</a:t>
                </a:r>
                <a:endParaRPr lang="en-US" sz="2400" dirty="0"/>
              </a:p>
              <a:p>
                <a:pPr lvl="0">
                  <a:spcBef>
                    <a:spcPts val="0"/>
                  </a:spcBef>
                  <a:tabLst>
                    <a:tab pos="1430338" algn="l"/>
                  </a:tabLst>
                </a:pPr>
                <a:r>
                  <a:rPr lang="en-US" sz="2400" dirty="0" smtClean="0">
                    <a:solidFill>
                      <a:srgbClr val="002060"/>
                    </a:solidFill>
                  </a:rPr>
                  <a:t>Future: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	</a:t>
                </a:r>
                <a:r>
                  <a:rPr lang="en-US" sz="2400" dirty="0" smtClean="0"/>
                  <a:t>max </a:t>
                </a:r>
                <a:r>
                  <a:rPr lang="en-US" sz="2400" i="1" dirty="0"/>
                  <a:t>p</a:t>
                </a:r>
                <a:r>
                  <a:rPr lang="en-US" sz="2400" dirty="0"/>
                  <a:t>(</a:t>
                </a:r>
                <a:r>
                  <a:rPr lang="en-US" sz="2400" dirty="0" err="1"/>
                  <a:t>ab</a:t>
                </a:r>
                <a:r>
                  <a:rPr lang="en-US" sz="2400" dirty="0" err="1" smtClean="0"/>
                  <a:t>c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⋯</m:t>
                    </m:r>
                  </m:oMath>
                </a14:m>
                <a:r>
                  <a:rPr lang="en-US" sz="2400" dirty="0"/>
                  <a:t>) = 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0.1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96659" y="1383111"/>
                <a:ext cx="5223081" cy="4849454"/>
              </a:xfrm>
              <a:blipFill rotWithShape="1">
                <a:blip r:embed="rId4"/>
                <a:stretch>
                  <a:fillRect l="-2453" t="-11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12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616285" y="1463361"/>
            <a:ext cx="2696976" cy="3789895"/>
            <a:chOff x="5715524" y="2116434"/>
            <a:chExt cx="2696976" cy="3789895"/>
          </a:xfrm>
        </p:grpSpPr>
        <p:cxnSp>
          <p:nvCxnSpPr>
            <p:cNvPr id="6" name="Straight Arrow Connector 5"/>
            <p:cNvCxnSpPr>
              <a:stCxn id="15" idx="4"/>
              <a:endCxn id="18" idx="7"/>
            </p:cNvCxnSpPr>
            <p:nvPr/>
          </p:nvCxnSpPr>
          <p:spPr>
            <a:xfrm flipH="1">
              <a:off x="6339915" y="2573634"/>
              <a:ext cx="749845" cy="44019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>
              <a:stCxn id="15" idx="4"/>
              <a:endCxn id="16" idx="0"/>
            </p:cNvCxnSpPr>
            <p:nvPr/>
          </p:nvCxnSpPr>
          <p:spPr>
            <a:xfrm flipH="1">
              <a:off x="7079117" y="2573634"/>
              <a:ext cx="10643" cy="373235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15" idx="4"/>
              <a:endCxn id="17" idx="1"/>
            </p:cNvCxnSpPr>
            <p:nvPr/>
          </p:nvCxnSpPr>
          <p:spPr>
            <a:xfrm>
              <a:off x="7089760" y="2573634"/>
              <a:ext cx="698349" cy="44019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>
              <a:stCxn id="16" idx="4"/>
              <a:endCxn id="19" idx="7"/>
            </p:cNvCxnSpPr>
            <p:nvPr/>
          </p:nvCxnSpPr>
          <p:spPr>
            <a:xfrm flipH="1">
              <a:off x="6339915" y="3404069"/>
              <a:ext cx="739202" cy="425855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>
              <a:stCxn id="16" idx="4"/>
              <a:endCxn id="20" idx="0"/>
            </p:cNvCxnSpPr>
            <p:nvPr/>
          </p:nvCxnSpPr>
          <p:spPr>
            <a:xfrm flipH="1">
              <a:off x="7072291" y="3404069"/>
              <a:ext cx="6826" cy="35890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17" idx="4"/>
              <a:endCxn id="23" idx="0"/>
            </p:cNvCxnSpPr>
            <p:nvPr/>
          </p:nvCxnSpPr>
          <p:spPr>
            <a:xfrm>
              <a:off x="8046740" y="3404069"/>
              <a:ext cx="0" cy="35890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stCxn id="20" idx="4"/>
              <a:endCxn id="22" idx="7"/>
            </p:cNvCxnSpPr>
            <p:nvPr/>
          </p:nvCxnSpPr>
          <p:spPr>
            <a:xfrm flipH="1">
              <a:off x="6339915" y="4220169"/>
              <a:ext cx="732376" cy="451005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stCxn id="20" idx="4"/>
              <a:endCxn id="21" idx="0"/>
            </p:cNvCxnSpPr>
            <p:nvPr/>
          </p:nvCxnSpPr>
          <p:spPr>
            <a:xfrm>
              <a:off x="7072291" y="4220169"/>
              <a:ext cx="2724" cy="38405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21" idx="4"/>
              <a:endCxn id="24" idx="0"/>
            </p:cNvCxnSpPr>
            <p:nvPr/>
          </p:nvCxnSpPr>
          <p:spPr>
            <a:xfrm>
              <a:off x="7075015" y="5061419"/>
              <a:ext cx="0" cy="38771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/>
            <p:cNvSpPr/>
            <p:nvPr/>
          </p:nvSpPr>
          <p:spPr>
            <a:xfrm>
              <a:off x="6724000" y="2116434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a</a:t>
              </a:r>
            </a:p>
            <a:p>
              <a:pPr algn="ctr"/>
              <a:endParaRPr lang="en-US" sz="1200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6713357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b</a:t>
              </a:r>
            </a:p>
            <a:p>
              <a:pPr algn="ctr"/>
              <a:endParaRPr lang="en-US" sz="1200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7680980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</a:t>
              </a:r>
            </a:p>
            <a:p>
              <a:pPr algn="ctr"/>
              <a:endParaRPr lang="en-US" sz="1200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5715524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$</a:t>
              </a:r>
            </a:p>
            <a:p>
              <a:pPr algn="ctr"/>
              <a:r>
                <a:rPr lang="en-US" sz="1200" dirty="0" smtClean="0"/>
                <a:t>0.4</a:t>
              </a:r>
              <a:endParaRPr lang="en-US" sz="1200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5715524" y="3762969"/>
              <a:ext cx="73152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$</a:t>
              </a:r>
            </a:p>
            <a:p>
              <a:pPr algn="ctr"/>
              <a:r>
                <a:rPr lang="en-US" sz="1200" dirty="0" smtClean="0"/>
                <a:t>0.2</a:t>
              </a:r>
              <a:endParaRPr lang="en-US" sz="1200"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6706531" y="37629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</a:t>
              </a:r>
            </a:p>
            <a:p>
              <a:pPr algn="ctr"/>
              <a:endParaRPr lang="en-US" sz="1200"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6709255" y="460421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</a:t>
              </a:r>
            </a:p>
            <a:p>
              <a:pPr algn="ctr"/>
              <a:endParaRPr lang="en-US" sz="12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Oval 21"/>
                <p:cNvSpPr/>
                <p:nvPr/>
              </p:nvSpPr>
              <p:spPr>
                <a:xfrm>
                  <a:off x="5715524" y="460421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200" dirty="0"/>
                          <m:t>$</m:t>
                        </m:r>
                      </m:oMath>
                    </m:oMathPara>
                  </a14:m>
                  <a:endParaRPr lang="en-US" sz="1200" dirty="0" smtClean="0"/>
                </a:p>
                <a:p>
                  <a:pPr algn="ctr"/>
                  <a:r>
                    <a:rPr lang="en-US" sz="1200" dirty="0" smtClean="0"/>
                    <a:t>0.2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22" name="Oval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524" y="4604219"/>
                  <a:ext cx="731520" cy="457200"/>
                </a:xfrm>
                <a:prstGeom prst="ellipse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Oval 22"/>
                <p:cNvSpPr/>
                <p:nvPr/>
              </p:nvSpPr>
              <p:spPr>
                <a:xfrm>
                  <a:off x="7680980" y="376296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200" dirty="0"/>
                          <m:t>$</m:t>
                        </m:r>
                      </m:oMath>
                    </m:oMathPara>
                  </a14:m>
                  <a:endParaRPr lang="en-US" sz="1200" dirty="0" smtClean="0"/>
                </a:p>
                <a:p>
                  <a:pPr algn="ctr"/>
                  <a:r>
                    <a:rPr lang="en-US" sz="1200" dirty="0" smtClean="0"/>
                    <a:t>0.1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23" name="Oval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0980" y="3762969"/>
                  <a:ext cx="731520" cy="457200"/>
                </a:xfrm>
                <a:prstGeom prst="ellipse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Oval 23"/>
                <p:cNvSpPr/>
                <p:nvPr/>
              </p:nvSpPr>
              <p:spPr>
                <a:xfrm>
                  <a:off x="6709255" y="544912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200" dirty="0"/>
                          <m:t>$</m:t>
                        </m:r>
                      </m:oMath>
                    </m:oMathPara>
                  </a14:m>
                  <a:endParaRPr lang="en-US" sz="1200" dirty="0" smtClean="0"/>
                </a:p>
                <a:p>
                  <a:pPr algn="ctr"/>
                  <a:r>
                    <a:rPr lang="en-US" sz="1200" dirty="0" smtClean="0"/>
                    <a:t>0.1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24" name="Oval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9255" y="5449129"/>
                  <a:ext cx="731520" cy="457200"/>
                </a:xfrm>
                <a:prstGeom prst="ellipse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Group 24"/>
          <p:cNvGrpSpPr/>
          <p:nvPr/>
        </p:nvGrpSpPr>
        <p:grpSpPr>
          <a:xfrm>
            <a:off x="616285" y="1463361"/>
            <a:ext cx="2696976" cy="3789895"/>
            <a:chOff x="5715524" y="2116434"/>
            <a:chExt cx="2696976" cy="3789895"/>
          </a:xfrm>
        </p:grpSpPr>
        <p:cxnSp>
          <p:nvCxnSpPr>
            <p:cNvPr id="26" name="Straight Arrow Connector 25"/>
            <p:cNvCxnSpPr>
              <a:stCxn id="35" idx="4"/>
              <a:endCxn id="38" idx="7"/>
            </p:cNvCxnSpPr>
            <p:nvPr/>
          </p:nvCxnSpPr>
          <p:spPr>
            <a:xfrm flipH="1">
              <a:off x="6339915" y="2573634"/>
              <a:ext cx="749845" cy="44019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35" idx="4"/>
              <a:endCxn id="36" idx="0"/>
            </p:cNvCxnSpPr>
            <p:nvPr/>
          </p:nvCxnSpPr>
          <p:spPr>
            <a:xfrm flipH="1">
              <a:off x="7079117" y="2573634"/>
              <a:ext cx="10643" cy="373235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stCxn id="35" idx="4"/>
              <a:endCxn id="37" idx="1"/>
            </p:cNvCxnSpPr>
            <p:nvPr/>
          </p:nvCxnSpPr>
          <p:spPr>
            <a:xfrm>
              <a:off x="7089760" y="2573634"/>
              <a:ext cx="698349" cy="44019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36" idx="4"/>
              <a:endCxn id="39" idx="7"/>
            </p:cNvCxnSpPr>
            <p:nvPr/>
          </p:nvCxnSpPr>
          <p:spPr>
            <a:xfrm flipH="1">
              <a:off x="6339915" y="3404069"/>
              <a:ext cx="739202" cy="425855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36" idx="4"/>
              <a:endCxn id="40" idx="0"/>
            </p:cNvCxnSpPr>
            <p:nvPr/>
          </p:nvCxnSpPr>
          <p:spPr>
            <a:xfrm flipH="1">
              <a:off x="7072291" y="3404069"/>
              <a:ext cx="6826" cy="358900"/>
            </a:xfrm>
            <a:prstGeom prst="straightConnector1">
              <a:avLst/>
            </a:prstGeom>
            <a:ln>
              <a:solidFill>
                <a:srgbClr val="FF0000"/>
              </a:solidFill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37" idx="4"/>
              <a:endCxn id="43" idx="0"/>
            </p:cNvCxnSpPr>
            <p:nvPr/>
          </p:nvCxnSpPr>
          <p:spPr>
            <a:xfrm>
              <a:off x="8046740" y="3404069"/>
              <a:ext cx="0" cy="35890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40" idx="4"/>
              <a:endCxn id="42" idx="7"/>
            </p:cNvCxnSpPr>
            <p:nvPr/>
          </p:nvCxnSpPr>
          <p:spPr>
            <a:xfrm flipH="1">
              <a:off x="6339915" y="4220169"/>
              <a:ext cx="732376" cy="451005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40" idx="4"/>
              <a:endCxn id="41" idx="0"/>
            </p:cNvCxnSpPr>
            <p:nvPr/>
          </p:nvCxnSpPr>
          <p:spPr>
            <a:xfrm>
              <a:off x="7072291" y="4220169"/>
              <a:ext cx="2724" cy="38405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41" idx="4"/>
              <a:endCxn id="44" idx="0"/>
            </p:cNvCxnSpPr>
            <p:nvPr/>
          </p:nvCxnSpPr>
          <p:spPr>
            <a:xfrm>
              <a:off x="7075015" y="5061419"/>
              <a:ext cx="0" cy="38771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/>
            <p:cNvSpPr/>
            <p:nvPr/>
          </p:nvSpPr>
          <p:spPr>
            <a:xfrm>
              <a:off x="6724000" y="2116434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a</a:t>
              </a:r>
            </a:p>
            <a:p>
              <a:pPr algn="ctr"/>
              <a:r>
                <a:rPr lang="en-US" sz="1200" dirty="0" smtClean="0">
                  <a:solidFill>
                    <a:srgbClr val="FF0000"/>
                  </a:solidFill>
                </a:rPr>
                <a:t>0.4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713357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b</a:t>
              </a:r>
            </a:p>
            <a:p>
              <a:pPr algn="ctr"/>
              <a:r>
                <a:rPr lang="en-US" sz="1200" dirty="0" smtClean="0">
                  <a:solidFill>
                    <a:srgbClr val="FF0000"/>
                  </a:solidFill>
                </a:rPr>
                <a:t>0.2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7680980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</a:t>
              </a:r>
            </a:p>
            <a:p>
              <a:pPr algn="ctr"/>
              <a:r>
                <a:rPr lang="en-US" sz="1200" dirty="0" smtClean="0">
                  <a:solidFill>
                    <a:srgbClr val="FF0000"/>
                  </a:solidFill>
                </a:rPr>
                <a:t>0.2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5715524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$</a:t>
              </a:r>
            </a:p>
            <a:p>
              <a:pPr algn="ctr"/>
              <a:r>
                <a:rPr lang="en-US" sz="1200" dirty="0" smtClean="0"/>
                <a:t>0.4</a:t>
              </a:r>
              <a:endParaRPr lang="en-US" sz="1200" dirty="0"/>
            </a:p>
          </p:txBody>
        </p:sp>
        <p:sp>
          <p:nvSpPr>
            <p:cNvPr id="39" name="Oval 38"/>
            <p:cNvSpPr/>
            <p:nvPr/>
          </p:nvSpPr>
          <p:spPr>
            <a:xfrm>
              <a:off x="5715524" y="3762969"/>
              <a:ext cx="73152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$</a:t>
              </a:r>
            </a:p>
            <a:p>
              <a:pPr algn="ctr"/>
              <a:r>
                <a:rPr lang="en-US" sz="1200" dirty="0" smtClean="0"/>
                <a:t>0.2</a:t>
              </a:r>
              <a:endParaRPr lang="en-US" sz="1200" dirty="0"/>
            </a:p>
          </p:txBody>
        </p:sp>
        <p:sp>
          <p:nvSpPr>
            <p:cNvPr id="40" name="Oval 39"/>
            <p:cNvSpPr/>
            <p:nvPr/>
          </p:nvSpPr>
          <p:spPr>
            <a:xfrm>
              <a:off x="6706531" y="3762969"/>
              <a:ext cx="731520" cy="457200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</a:t>
              </a:r>
            </a:p>
            <a:p>
              <a:pPr algn="ctr"/>
              <a:r>
                <a:rPr lang="en-US" sz="1200" dirty="0" smtClean="0">
                  <a:solidFill>
                    <a:srgbClr val="FF0000"/>
                  </a:solidFill>
                </a:rPr>
                <a:t>0.1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6709255" y="460421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c</a:t>
              </a:r>
            </a:p>
            <a:p>
              <a:pPr algn="ctr"/>
              <a:r>
                <a:rPr lang="en-US" sz="1200" dirty="0" smtClean="0">
                  <a:solidFill>
                    <a:srgbClr val="FF0000"/>
                  </a:solidFill>
                </a:rPr>
                <a:t>0.1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Oval 41"/>
                <p:cNvSpPr/>
                <p:nvPr/>
              </p:nvSpPr>
              <p:spPr>
                <a:xfrm>
                  <a:off x="5715524" y="460421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200" dirty="0"/>
                          <m:t>$</m:t>
                        </m:r>
                      </m:oMath>
                    </m:oMathPara>
                  </a14:m>
                  <a:endParaRPr lang="en-US" sz="1200" dirty="0" smtClean="0"/>
                </a:p>
                <a:p>
                  <a:pPr algn="ctr"/>
                  <a:r>
                    <a:rPr lang="en-US" sz="1200" dirty="0" smtClean="0"/>
                    <a:t>0.1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42" name="Oval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524" y="4604219"/>
                  <a:ext cx="731520" cy="457200"/>
                </a:xfrm>
                <a:prstGeom prst="ellipse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Oval 42"/>
                <p:cNvSpPr/>
                <p:nvPr/>
              </p:nvSpPr>
              <p:spPr>
                <a:xfrm>
                  <a:off x="7680980" y="376296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200" dirty="0"/>
                          <m:t>$</m:t>
                        </m:r>
                      </m:oMath>
                    </m:oMathPara>
                  </a14:m>
                  <a:endParaRPr lang="en-US" sz="1200" dirty="0" smtClean="0"/>
                </a:p>
                <a:p>
                  <a:pPr algn="ctr"/>
                  <a:r>
                    <a:rPr lang="en-US" sz="1200" dirty="0" smtClean="0"/>
                    <a:t>0.2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43" name="Oval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0980" y="3762969"/>
                  <a:ext cx="731520" cy="457200"/>
                </a:xfrm>
                <a:prstGeom prst="ellipse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Oval 43"/>
                <p:cNvSpPr/>
                <p:nvPr/>
              </p:nvSpPr>
              <p:spPr>
                <a:xfrm>
                  <a:off x="6709255" y="544912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1200" dirty="0"/>
                          <m:t>$</m:t>
                        </m:r>
                      </m:oMath>
                    </m:oMathPara>
                  </a14:m>
                  <a:endParaRPr lang="en-US" sz="1200" dirty="0" smtClean="0"/>
                </a:p>
                <a:p>
                  <a:pPr algn="ctr"/>
                  <a:r>
                    <a:rPr lang="en-US" sz="1200" dirty="0" smtClean="0"/>
                    <a:t>0.1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44" name="Oval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9255" y="5449129"/>
                  <a:ext cx="731520" cy="457200"/>
                </a:xfrm>
                <a:prstGeom prst="ellipse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7" name="Oval 46"/>
          <p:cNvSpPr/>
          <p:nvPr/>
        </p:nvSpPr>
        <p:spPr>
          <a:xfrm>
            <a:off x="7721210" y="2406206"/>
            <a:ext cx="731520" cy="4572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b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0.2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>
            <a:off x="7721210" y="4457121"/>
            <a:ext cx="731520" cy="4572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0.1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27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Model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Search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Evaluation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0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Sets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800" b="1" dirty="0" smtClean="0"/>
                  <a:t>Training</a:t>
                </a:r>
                <a:r>
                  <a:rPr lang="en-US" sz="2800" dirty="0" smtClean="0"/>
                  <a:t> – Transformation Model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𝑝</m:t>
                    </m:r>
                    <m:r>
                      <a:rPr lang="en-US" sz="2800" b="0" i="1" smtClean="0"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</a:rPr>
                      <m:t>𝑞</m:t>
                    </m:r>
                    <m:r>
                      <a:rPr lang="en-US" sz="2800" b="0" i="1" smtClean="0">
                        <a:latin typeface="Cambria Math"/>
                      </a:rPr>
                      <m:t>←</m:t>
                    </m:r>
                    <m:r>
                      <a:rPr lang="en-US" sz="2800" b="0" i="1" smtClean="0">
                        <a:latin typeface="Cambria Math"/>
                      </a:rPr>
                      <m:t>𝑐</m:t>
                    </m:r>
                    <m:r>
                      <a:rPr lang="en-US" sz="2800" b="0" i="1" smtClean="0">
                        <a:latin typeface="Cambria Math"/>
                      </a:rPr>
                      <m:t>)</m:t>
                    </m:r>
                  </m:oMath>
                </a14:m>
                <a:endParaRPr lang="en-US" sz="28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800" dirty="0" smtClean="0"/>
                  <a:t>Search engine recourse links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28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2800" dirty="0"/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2800" dirty="0" smtClean="0"/>
              </a:p>
              <a:p>
                <a:pPr marL="0" lvl="0" indent="0">
                  <a:spcBef>
                    <a:spcPts val="0"/>
                  </a:spcBef>
                  <a:buNone/>
                </a:pPr>
                <a:endParaRPr lang="en-US" sz="3600" dirty="0">
                  <a:solidFill>
                    <a:prstClr val="black"/>
                  </a:solidFill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800" b="1" dirty="0" smtClean="0"/>
                  <a:t>Training</a:t>
                </a:r>
                <a:r>
                  <a:rPr lang="en-US" sz="2800" dirty="0" smtClean="0"/>
                  <a:t> </a:t>
                </a:r>
                <a:r>
                  <a:rPr lang="en-US" sz="2800" dirty="0"/>
                  <a:t>–</a:t>
                </a:r>
                <a:r>
                  <a:rPr lang="en-US" sz="2800" dirty="0" smtClean="0"/>
                  <a:t> Query Prior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𝑝</m:t>
                    </m:r>
                    <m:r>
                      <a:rPr lang="en-US" sz="2800" b="0" i="1" smtClean="0"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</a:rPr>
                      <m:t>𝑞</m:t>
                    </m:r>
                    <m:r>
                      <a:rPr lang="en-US" sz="2800" b="0" i="1" smtClean="0">
                        <a:latin typeface="Cambria Math"/>
                      </a:rPr>
                      <m:t>)</m:t>
                    </m:r>
                  </m:oMath>
                </a14:m>
                <a:endParaRPr lang="en-US" sz="28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800" dirty="0" smtClean="0"/>
                  <a:t>Top 20M weighted unique queries from query log</a:t>
                </a:r>
                <a:endParaRPr lang="en-US" sz="1000" dirty="0">
                  <a:solidFill>
                    <a:prstClr val="black"/>
                  </a:solidFill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sz="2800" b="1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800" b="1" dirty="0" smtClean="0"/>
                  <a:t>Testing</a:t>
                </a:r>
              </a:p>
              <a:p>
                <a:pPr>
                  <a:spcBef>
                    <a:spcPts val="0"/>
                  </a:spcBef>
                </a:pPr>
                <a:r>
                  <a:rPr lang="en-US" sz="2800" dirty="0" smtClean="0"/>
                  <a:t>Human labeled queries</a:t>
                </a:r>
              </a:p>
              <a:p>
                <a:pPr>
                  <a:spcBef>
                    <a:spcPts val="0"/>
                  </a:spcBef>
                </a:pPr>
                <a:r>
                  <a:rPr lang="en-US" sz="2800" dirty="0" smtClean="0"/>
                  <a:t>1/10 as </a:t>
                </a:r>
                <a:r>
                  <a:rPr lang="en-US" sz="2800" dirty="0" err="1" smtClean="0"/>
                  <a:t>heldout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dev</a:t>
                </a:r>
                <a:r>
                  <a:rPr lang="en-US" sz="2800" dirty="0" smtClean="0"/>
                  <a:t> set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2222" t="-2010" b="-27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019705"/>
              </p:ext>
            </p:extLst>
          </p:nvPr>
        </p:nvGraphicFramePr>
        <p:xfrm>
          <a:off x="3621007" y="2178100"/>
          <a:ext cx="5098733" cy="1097280"/>
        </p:xfrm>
        <a:graphic>
          <a:graphicData uri="http://schemas.openxmlformats.org/drawingml/2006/table">
            <a:tbl>
              <a:tblPr firstRow="1" firstCol="1">
                <a:tableStyleId>{B301B821-A1FF-4177-AEE7-76D212191A09}</a:tableStyleId>
              </a:tblPr>
              <a:tblGrid>
                <a:gridCol w="802640"/>
                <a:gridCol w="1743075"/>
                <a:gridCol w="1483678"/>
                <a:gridCol w="1069340"/>
              </a:tblGrid>
              <a:tr h="125689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Correctly Spelled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Misspelled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Total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/>
                </a:tc>
              </a:tr>
              <a:tr h="14838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U</a:t>
                      </a:r>
                      <a:r>
                        <a:rPr lang="en-US" sz="1800" u="none" strike="noStrike" dirty="0" smtClean="0">
                          <a:effectLst/>
                        </a:rPr>
                        <a:t>nique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101,640 (70</a:t>
                      </a:r>
                      <a:r>
                        <a:rPr lang="en-US" sz="1800" u="none" strike="noStrike" dirty="0">
                          <a:effectLst/>
                        </a:rPr>
                        <a:t>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44,226 (30</a:t>
                      </a:r>
                      <a:r>
                        <a:rPr lang="en-US" sz="1800" u="none" strike="noStrike" dirty="0">
                          <a:effectLst/>
                        </a:rPr>
                        <a:t>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145,866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/>
                </a:tc>
              </a:tr>
              <a:tr h="14838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T</a:t>
                      </a:r>
                      <a:r>
                        <a:rPr lang="en-US" sz="1800" u="none" strike="noStrike" dirty="0" smtClean="0">
                          <a:effectLst/>
                        </a:rPr>
                        <a:t>otal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1,126,524 (80</a:t>
                      </a:r>
                      <a:r>
                        <a:rPr lang="en-US" sz="1800" u="none" strike="noStrike" dirty="0">
                          <a:effectLst/>
                        </a:rPr>
                        <a:t>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283,854 (20</a:t>
                      </a:r>
                      <a:r>
                        <a:rPr lang="en-US" sz="1800" u="none" strike="noStrike" dirty="0">
                          <a:effectLst/>
                        </a:rPr>
                        <a:t>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 smtClean="0">
                          <a:effectLst/>
                        </a:rPr>
                        <a:t>1,410,378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5720" marR="45720" anchor="b"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7331" y="2178100"/>
            <a:ext cx="2637734" cy="556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7331" y="2907795"/>
            <a:ext cx="2637734" cy="364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827549"/>
              </p:ext>
            </p:extLst>
          </p:nvPr>
        </p:nvGraphicFramePr>
        <p:xfrm>
          <a:off x="4764025" y="5017326"/>
          <a:ext cx="3956697" cy="946404"/>
        </p:xfrm>
        <a:graphic>
          <a:graphicData uri="http://schemas.openxmlformats.org/drawingml/2006/table">
            <a:tbl>
              <a:tblPr firstRow="1" firstCol="1">
                <a:tableStyleId>{B301B821-A1FF-4177-AEE7-76D212191A09}</a:tableStyleId>
              </a:tblPr>
              <a:tblGrid>
                <a:gridCol w="868998"/>
                <a:gridCol w="1192847"/>
                <a:gridCol w="1215072"/>
                <a:gridCol w="679780"/>
              </a:tblGrid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Correctly</a:t>
                      </a:r>
                    </a:p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Spelled</a:t>
                      </a:r>
                      <a:endParaRPr lang="en-US" sz="20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Misspelled</a:t>
                      </a:r>
                      <a:endParaRPr lang="en-US" sz="20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Total</a:t>
                      </a:r>
                      <a:endParaRPr lang="en-US" sz="20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/>
                </a:tc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Unique</a:t>
                      </a:r>
                      <a:endParaRPr lang="en-US" sz="20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7585(76%)</a:t>
                      </a:r>
                      <a:endParaRPr lang="en-US" sz="20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2374(24%)</a:t>
                      </a:r>
                      <a:endParaRPr lang="en-US" sz="20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9959</a:t>
                      </a:r>
                      <a:endParaRPr lang="en-US" sz="20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3469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62665" y="2507280"/>
            <a:ext cx="8218670" cy="3686880"/>
          </a:xfrm>
          <a:prstGeom prst="roundRect">
            <a:avLst>
              <a:gd name="adj" fmla="val 2144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numCol="1" rtlCol="0" anchor="t"/>
          <a:lstStyle/>
          <a:p>
            <a:pPr marL="342900" lvl="0" indent="-342900">
              <a:buFont typeface="Arial" pitchFamily="34" charset="0"/>
              <a:buChar char="•"/>
            </a:pPr>
            <a:r>
              <a:rPr lang="en-US" sz="2800" b="1" dirty="0" err="1" smtClean="0">
                <a:solidFill>
                  <a:prstClr val="black"/>
                </a:solidFill>
              </a:rPr>
              <a:t>MinKeyStrokes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  <a:r>
              <a:rPr lang="en-US" sz="2800" dirty="0">
                <a:solidFill>
                  <a:prstClr val="black"/>
                </a:solidFill>
              </a:rPr>
              <a:t>(MKS)</a:t>
            </a:r>
          </a:p>
          <a:p>
            <a:pPr marL="742950" lvl="1" indent="-285750">
              <a:buFont typeface="Arial" pitchFamily="34" charset="0"/>
              <a:buChar char="–"/>
            </a:pPr>
            <a:r>
              <a:rPr lang="en-US" sz="2400" dirty="0">
                <a:solidFill>
                  <a:prstClr val="black"/>
                </a:solidFill>
              </a:rPr>
              <a:t># characters + # arrow keys + 1 enter key</a:t>
            </a:r>
          </a:p>
          <a:p>
            <a:pPr lvl="0"/>
            <a:endParaRPr lang="en-US" sz="2800" dirty="0">
              <a:solidFill>
                <a:prstClr val="black"/>
              </a:solidFill>
            </a:endParaRPr>
          </a:p>
          <a:p>
            <a:pPr lvl="0"/>
            <a:endParaRPr lang="en-US" sz="2800" dirty="0" smtClean="0">
              <a:solidFill>
                <a:prstClr val="black"/>
              </a:solidFill>
            </a:endParaRPr>
          </a:p>
          <a:p>
            <a:pPr lvl="0"/>
            <a:endParaRPr lang="en-US" sz="2800" dirty="0">
              <a:solidFill>
                <a:prstClr val="black"/>
              </a:solidFill>
            </a:endParaRPr>
          </a:p>
          <a:p>
            <a:pPr lvl="0"/>
            <a:endParaRPr lang="en-US" sz="4000" dirty="0">
              <a:solidFill>
                <a:prstClr val="black"/>
              </a:solidFill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800" b="1" dirty="0">
                <a:solidFill>
                  <a:prstClr val="black"/>
                </a:solidFill>
              </a:rPr>
              <a:t>Penalized MKS</a:t>
            </a:r>
            <a:r>
              <a:rPr lang="en-US" sz="2800" dirty="0">
                <a:solidFill>
                  <a:prstClr val="black"/>
                </a:solidFill>
              </a:rPr>
              <a:t> (PMKS)</a:t>
            </a:r>
          </a:p>
          <a:p>
            <a:pPr marL="742950" lvl="1" indent="-285750">
              <a:buFont typeface="Arial" pitchFamily="34" charset="0"/>
              <a:buChar char="–"/>
            </a:pPr>
            <a:r>
              <a:rPr lang="en-US" sz="2400" dirty="0">
                <a:solidFill>
                  <a:prstClr val="black"/>
                </a:solidFill>
              </a:rPr>
              <a:t>MKS + 0.1 × # suggested </a:t>
            </a:r>
            <a:r>
              <a:rPr lang="en-US" sz="2400" dirty="0" smtClean="0">
                <a:solidFill>
                  <a:prstClr val="black"/>
                </a:solidFill>
              </a:rPr>
              <a:t>queries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62665" y="1278320"/>
            <a:ext cx="8218670" cy="1152151"/>
          </a:xfrm>
          <a:prstGeom prst="roundRect">
            <a:avLst>
              <a:gd name="adj" fmla="val 627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numCol="1" rtlCol="0" anchor="t"/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b="1" dirty="0" err="1">
                <a:solidFill>
                  <a:prstClr val="black"/>
                </a:solidFill>
              </a:rPr>
              <a:t>Recall@</a:t>
            </a:r>
            <a:r>
              <a:rPr lang="en-US" sz="2800" b="1" i="1" dirty="0" err="1">
                <a:solidFill>
                  <a:prstClr val="black"/>
                </a:solidFill>
              </a:rPr>
              <a:t>K</a:t>
            </a:r>
            <a:r>
              <a:rPr lang="en-US" sz="2800" dirty="0">
                <a:solidFill>
                  <a:prstClr val="black"/>
                </a:solidFill>
              </a:rPr>
              <a:t> –</a:t>
            </a:r>
            <a:r>
              <a:rPr lang="en-US" sz="2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#Correct in Top </a:t>
            </a:r>
            <a:r>
              <a:rPr lang="en-US" sz="2800" i="1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K</a:t>
            </a:r>
            <a:r>
              <a:rPr lang="en-US" sz="2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/ #Queries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b="1" dirty="0" err="1">
                <a:solidFill>
                  <a:prstClr val="black"/>
                </a:solidFill>
              </a:rPr>
              <a:t>Precision@</a:t>
            </a:r>
            <a:r>
              <a:rPr lang="en-US" sz="2800" b="1" i="1" dirty="0" err="1">
                <a:solidFill>
                  <a:prstClr val="black"/>
                </a:solidFill>
              </a:rPr>
              <a:t>K</a:t>
            </a:r>
            <a:r>
              <a:rPr lang="en-US" sz="2800" dirty="0">
                <a:solidFill>
                  <a:prstClr val="black"/>
                </a:solidFill>
              </a:rPr>
              <a:t> –</a:t>
            </a:r>
            <a:r>
              <a:rPr lang="en-US" sz="28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 (#Correct / #Suggested) in Top </a:t>
            </a:r>
            <a:r>
              <a:rPr lang="en-US" sz="2800" i="1" dirty="0" smtClean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rPr>
              <a:t>K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15</a:t>
            </a:fld>
            <a:endParaRPr lang="en-US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00336" y="3425121"/>
            <a:ext cx="1645328" cy="173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11424" y="3425121"/>
            <a:ext cx="1645362" cy="173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54864" y="3425121"/>
            <a:ext cx="1645362" cy="173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811424" y="4389124"/>
            <a:ext cx="1645362" cy="23043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654864" y="3697834"/>
            <a:ext cx="1645362" cy="23043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492250" y="3313784"/>
                <a:ext cx="188184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MKS = min(</a:t>
                </a:r>
              </a:p>
              <a:p>
                <a:r>
                  <a:rPr lang="en-US" sz="2400" dirty="0"/>
                  <a:t> </a:t>
                </a:r>
                <a:r>
                  <a:rPr lang="en-US" sz="2400" dirty="0" smtClean="0"/>
                  <a:t> 3 +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∞</m:t>
                    </m:r>
                  </m:oMath>
                </a14:m>
                <a:r>
                  <a:rPr lang="en-US" sz="2400" dirty="0" smtClean="0">
                    <a:ea typeface="Cambria Math"/>
                  </a:rPr>
                  <a:t> + 1,</a:t>
                </a:r>
              </a:p>
              <a:p>
                <a:r>
                  <a:rPr lang="en-US" sz="2400" dirty="0">
                    <a:ea typeface="Cambria Math"/>
                  </a:rPr>
                  <a:t> </a:t>
                </a:r>
                <a:r>
                  <a:rPr lang="en-US" sz="2400" dirty="0" smtClean="0">
                    <a:ea typeface="Cambria Math"/>
                  </a:rPr>
                  <a:t> 4 + 5 + 1,</a:t>
                </a:r>
              </a:p>
              <a:p>
                <a:r>
                  <a:rPr lang="en-US" sz="2400" dirty="0">
                    <a:ea typeface="Cambria Math"/>
                  </a:rPr>
                  <a:t> </a:t>
                </a:r>
                <a:r>
                  <a:rPr lang="en-US" sz="2400" dirty="0" smtClean="0">
                    <a:ea typeface="Cambria Math"/>
                  </a:rPr>
                  <a:t> 5 + 1 + 1)</a:t>
                </a:r>
              </a:p>
              <a:p>
                <a:r>
                  <a:rPr lang="en-US" sz="2400" dirty="0" smtClean="0">
                    <a:ea typeface="Cambria Math"/>
                  </a:rPr>
                  <a:t>= 7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250" y="3313784"/>
                <a:ext cx="1881845" cy="1938992"/>
              </a:xfrm>
              <a:prstGeom prst="rect">
                <a:avLst/>
              </a:prstGeom>
              <a:blipFill rotWithShape="1">
                <a:blip r:embed="rId5"/>
                <a:stretch>
                  <a:fillRect l="-4854" t="-2516" b="-6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862521" y="1278320"/>
            <a:ext cx="818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Offline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79512" y="2507280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Online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60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 animBg="1"/>
      <p:bldP spid="12" grpId="0" animBg="1"/>
      <p:bldP spid="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138333"/>
              </p:ext>
            </p:extLst>
          </p:nvPr>
        </p:nvGraphicFramePr>
        <p:xfrm>
          <a:off x="457200" y="1276350"/>
          <a:ext cx="8224134" cy="1682496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392871"/>
                <a:gridCol w="1176553"/>
                <a:gridCol w="948498"/>
                <a:gridCol w="1176553"/>
                <a:gridCol w="1176553"/>
                <a:gridCol w="1176553"/>
                <a:gridCol w="1176553"/>
              </a:tblGrid>
              <a:tr h="261548">
                <a:tc rowSpan="2">
                  <a:txBody>
                    <a:bodyPr/>
                    <a:lstStyle/>
                    <a:p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All Queries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Misspelled Queries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5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R@1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R@10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MKS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R@1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R@10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MKS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solidFill>
                      <a:srgbClr val="0070C0"/>
                    </a:solidFill>
                  </a:tcPr>
                </a:tc>
              </a:tr>
              <a:tr h="2615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Proposed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rgbClr val="00B050"/>
                          </a:solidFill>
                          <a:effectLst/>
                        </a:rPr>
                        <a:t>  0.918*</a:t>
                      </a:r>
                      <a:endParaRPr lang="en-US" sz="2400" b="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rgbClr val="00B050"/>
                          </a:solidFill>
                          <a:effectLst/>
                        </a:rPr>
                        <a:t>0.976</a:t>
                      </a:r>
                      <a:endParaRPr lang="en-US" sz="2400" b="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rgbClr val="00B050"/>
                          </a:solidFill>
                          <a:effectLst/>
                        </a:rPr>
                        <a:t>  11.86*</a:t>
                      </a:r>
                      <a:endParaRPr lang="en-US" sz="2400" b="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rgbClr val="00B050"/>
                          </a:solidFill>
                          <a:effectLst/>
                        </a:rPr>
                        <a:t>  0.677*</a:t>
                      </a:r>
                      <a:endParaRPr lang="en-US" sz="2400" b="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rgbClr val="00B050"/>
                          </a:solidFill>
                          <a:effectLst/>
                        </a:rPr>
                        <a:t>  0.900*</a:t>
                      </a:r>
                      <a:endParaRPr lang="en-US" sz="2400" b="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rgbClr val="00B050"/>
                          </a:solidFill>
                          <a:effectLst/>
                        </a:rPr>
                        <a:t>  11.96*</a:t>
                      </a:r>
                      <a:endParaRPr lang="en-US" sz="2400" b="0" dirty="0">
                        <a:solidFill>
                          <a:srgbClr val="00B050"/>
                        </a:solidFill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solidFill>
                      <a:srgbClr val="FFFFCC"/>
                    </a:solidFill>
                  </a:tcPr>
                </a:tc>
              </a:tr>
              <a:tr h="2615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Edit </a:t>
                      </a:r>
                      <a:r>
                        <a:rPr lang="en-US" sz="2400" b="1" dirty="0" err="1">
                          <a:effectLst/>
                        </a:rPr>
                        <a:t>Dist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0.899</a:t>
                      </a:r>
                      <a:endParaRPr lang="en-US" sz="2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0.973</a:t>
                      </a:r>
                      <a:endParaRPr lang="en-US" sz="24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13.39</a:t>
                      </a:r>
                      <a:endParaRPr lang="en-US" sz="2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0.579</a:t>
                      </a:r>
                      <a:endParaRPr lang="en-US" sz="2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0.887</a:t>
                      </a:r>
                      <a:endParaRPr lang="en-US" sz="24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14.53</a:t>
                      </a:r>
                      <a:endParaRPr lang="en-US" sz="2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16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3505810"/>
            <a:ext cx="8229600" cy="26203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Baseline: Weighted edit distance (</a:t>
            </a:r>
            <a:r>
              <a:rPr lang="en-US" sz="2400" dirty="0" err="1" smtClean="0"/>
              <a:t>Chaudhuri</a:t>
            </a:r>
            <a:r>
              <a:rPr lang="en-US" sz="2400" dirty="0" smtClean="0"/>
              <a:t> and </a:t>
            </a:r>
            <a:r>
              <a:rPr lang="en-US" sz="2400" dirty="0" err="1" smtClean="0"/>
              <a:t>Kaushik</a:t>
            </a:r>
            <a:r>
              <a:rPr lang="en-US" sz="2400" dirty="0" smtClean="0"/>
              <a:t>, 09)</a:t>
            </a:r>
          </a:p>
          <a:p>
            <a:r>
              <a:rPr lang="en-US" sz="2400" dirty="0" smtClean="0"/>
              <a:t>Outperforms baseline in all metrics (</a:t>
            </a:r>
            <a:r>
              <a:rPr lang="en-US" sz="2400" i="1" dirty="0" smtClean="0"/>
              <a:t>p</a:t>
            </a:r>
            <a:r>
              <a:rPr lang="en-US" sz="2400" dirty="0" smtClean="0"/>
              <a:t> &lt; 0.05) except R@10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400" dirty="0" smtClean="0"/>
              <a:t>Google Suggest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(August 10)</a:t>
            </a:r>
          </a:p>
          <a:p>
            <a:r>
              <a:rPr lang="en-US" sz="2400" dirty="0" smtClean="0"/>
              <a:t>Google Suggest saves users 0.4 keystrokes over baseline</a:t>
            </a:r>
          </a:p>
          <a:p>
            <a:r>
              <a:rPr lang="en-US" sz="2400" dirty="0" smtClean="0"/>
              <a:t>Proposed system further reduces user keystrokes by 1.1</a:t>
            </a:r>
          </a:p>
          <a:p>
            <a:pPr>
              <a:buClr>
                <a:schemeClr val="tx1"/>
              </a:buClr>
            </a:pPr>
            <a:r>
              <a:rPr lang="en-US" sz="2400" b="1" i="1" dirty="0" smtClean="0">
                <a:solidFill>
                  <a:srgbClr val="0070C0"/>
                </a:solidFill>
              </a:rPr>
              <a:t>1.5 keystroke savings </a:t>
            </a:r>
            <a:r>
              <a:rPr lang="en-US" sz="2400" dirty="0" smtClean="0"/>
              <a:t>for misspelled queries!</a:t>
            </a:r>
            <a:endParaRPr lang="en-US" sz="2400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8679897"/>
              </p:ext>
            </p:extLst>
          </p:nvPr>
        </p:nvGraphicFramePr>
        <p:xfrm>
          <a:off x="457200" y="2968140"/>
          <a:ext cx="8224134" cy="420624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392871"/>
                <a:gridCol w="1176553"/>
                <a:gridCol w="948498"/>
                <a:gridCol w="1176553"/>
                <a:gridCol w="1176553"/>
                <a:gridCol w="1176553"/>
                <a:gridCol w="1176553"/>
              </a:tblGrid>
              <a:tr h="2615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Google</a:t>
                      </a:r>
                      <a:endParaRPr lang="en-US" sz="2400" b="1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N/A</a:t>
                      </a:r>
                      <a:endParaRPr lang="en-US" sz="24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N/A</a:t>
                      </a:r>
                      <a:endParaRPr lang="en-US" sz="24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13.01</a:t>
                      </a:r>
                      <a:endParaRPr lang="en-US" sz="2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N/A</a:t>
                      </a:r>
                      <a:endParaRPr lang="en-US" sz="240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N/A</a:t>
                      </a:r>
                      <a:endParaRPr lang="en-US" sz="2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13.49</a:t>
                      </a:r>
                      <a:endParaRPr lang="en-US" sz="2400" dirty="0">
                        <a:effectLst/>
                        <a:latin typeface="Times New Roman"/>
                        <a:ea typeface="SimSun"/>
                      </a:endParaRPr>
                    </a:p>
                  </a:txBody>
                  <a:tcPr marL="56947" marR="56947" marT="0" marB="0" anchor="ctr"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030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Pruning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17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201511"/>
            <a:ext cx="8229600" cy="4924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Apply threshold to preserve suggestion relevance</a:t>
            </a:r>
          </a:p>
          <a:p>
            <a:r>
              <a:rPr lang="en-US" sz="2400" dirty="0"/>
              <a:t>Risk = geometric mean of transformation probability per character in input query</a:t>
            </a:r>
          </a:p>
          <a:p>
            <a:r>
              <a:rPr lang="en-US" sz="2400" dirty="0" smtClean="0"/>
              <a:t>Prune suggestions </a:t>
            </a:r>
            <a:r>
              <a:rPr lang="en-US" sz="2400" dirty="0"/>
              <a:t>with many high risk </a:t>
            </a:r>
            <a:r>
              <a:rPr lang="en-US" sz="2400" dirty="0" smtClean="0"/>
              <a:t>words</a:t>
            </a:r>
            <a:endParaRPr lang="en-US" sz="12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Pruning high risk suggestions </a:t>
            </a:r>
            <a:r>
              <a:rPr lang="en-US" sz="2400" i="1" dirty="0" smtClean="0">
                <a:solidFill>
                  <a:srgbClr val="FFC000"/>
                </a:solidFill>
              </a:rPr>
              <a:t>lowers recall and MKS slightly</a:t>
            </a:r>
            <a:r>
              <a:rPr lang="en-US" sz="2400" dirty="0" smtClean="0"/>
              <a:t>, but </a:t>
            </a:r>
            <a:r>
              <a:rPr lang="en-US" sz="2400" i="1" dirty="0" smtClean="0">
                <a:solidFill>
                  <a:srgbClr val="00B050"/>
                </a:solidFill>
              </a:rPr>
              <a:t>improves precision and PMKS significantly</a:t>
            </a:r>
            <a:endParaRPr lang="en-US" sz="2400" dirty="0" smtClean="0">
              <a:solidFill>
                <a:srgbClr val="00B050"/>
              </a:solidFill>
            </a:endParaRPr>
          </a:p>
          <a:p>
            <a:endParaRPr lang="en-US" sz="2400" dirty="0"/>
          </a:p>
        </p:txBody>
      </p:sp>
      <p:graphicFrame>
        <p:nvGraphicFramePr>
          <p:cNvPr id="9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2653479"/>
              </p:ext>
            </p:extLst>
          </p:nvPr>
        </p:nvGraphicFramePr>
        <p:xfrm>
          <a:off x="462665" y="3352190"/>
          <a:ext cx="8229811" cy="16824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6333"/>
                <a:gridCol w="1006274"/>
                <a:gridCol w="1066787"/>
                <a:gridCol w="1006274"/>
                <a:gridCol w="1057888"/>
                <a:gridCol w="1006274"/>
                <a:gridCol w="1029981"/>
              </a:tblGrid>
              <a:tr h="18291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rgbClr val="0070C0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All Queries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29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R@1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R@10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P@1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P@10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MKS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PMKS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rgbClr val="0070C0"/>
                    </a:solidFill>
                  </a:tcPr>
                </a:tc>
              </a:tr>
              <a:tr h="1829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+mn-lt"/>
                        </a:rPr>
                        <a:t>No Pruning</a:t>
                      </a:r>
                      <a:endParaRPr lang="en-US" sz="2400" b="1" dirty="0"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0.918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0.976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0.920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0.262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11.86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19.60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rgbClr val="FFFFCC"/>
                    </a:solidFill>
                  </a:tcPr>
                </a:tc>
              </a:tr>
              <a:tr h="1829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+mn-lt"/>
                        </a:rPr>
                        <a:t>With Pruning</a:t>
                      </a:r>
                      <a:endParaRPr lang="en-US" sz="2400" b="1" dirty="0"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0.916</a:t>
                      </a:r>
                      <a:endParaRPr lang="en-US" sz="2400" dirty="0">
                        <a:solidFill>
                          <a:srgbClr val="FFC000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0.969</a:t>
                      </a:r>
                      <a:endParaRPr lang="en-US" sz="2400" dirty="0">
                        <a:solidFill>
                          <a:srgbClr val="FFC000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0.927</a:t>
                      </a:r>
                      <a:endParaRPr lang="en-US" sz="2400" dirty="0">
                        <a:solidFill>
                          <a:srgbClr val="00B050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0.304</a:t>
                      </a:r>
                      <a:endParaRPr lang="en-US" sz="2400" dirty="0">
                        <a:solidFill>
                          <a:srgbClr val="00B050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C000"/>
                          </a:solidFill>
                          <a:effectLst/>
                          <a:latin typeface="+mn-lt"/>
                        </a:rPr>
                        <a:t>11.87</a:t>
                      </a:r>
                      <a:endParaRPr lang="en-US" sz="2400" dirty="0">
                        <a:solidFill>
                          <a:srgbClr val="FFC000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19.42</a:t>
                      </a:r>
                      <a:endParaRPr lang="en-US" sz="2400" dirty="0">
                        <a:solidFill>
                          <a:srgbClr val="00B050"/>
                        </a:solidFill>
                        <a:effectLst/>
                        <a:latin typeface="+mn-lt"/>
                        <a:ea typeface="SimSun"/>
                        <a:cs typeface="Times New Roman"/>
                      </a:endParaRPr>
                    </a:p>
                  </a:txBody>
                  <a:tcPr marL="76886" marR="76886" marT="0" marB="0" anchor="ctr"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847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Beam Pruning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18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Prune search paths to </a:t>
            </a:r>
            <a:r>
              <a:rPr lang="en-US" dirty="0" smtClean="0"/>
              <a:t>speed up correction</a:t>
            </a:r>
            <a:endParaRPr lang="en-US" dirty="0"/>
          </a:p>
          <a:p>
            <a:r>
              <a:rPr lang="en-US" dirty="0"/>
              <a:t>Absolute – Limit max paths expanded per </a:t>
            </a:r>
            <a:r>
              <a:rPr lang="en-US" dirty="0" smtClean="0"/>
              <a:t>query position</a:t>
            </a:r>
            <a:endParaRPr lang="en-US" dirty="0"/>
          </a:p>
          <a:p>
            <a:r>
              <a:rPr lang="en-US" dirty="0"/>
              <a:t>Relative – Keep only paths within probability threshold of best path per query position</a:t>
            </a:r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09416307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618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49"/>
            <a:ext cx="2133600" cy="456406"/>
          </a:xfrm>
        </p:spPr>
        <p:txBody>
          <a:bodyPr/>
          <a:lstStyle/>
          <a:p>
            <a:fld id="{B9E1F7F3-EB36-4B8F-94BC-01C8CDC1A394}" type="slidenum">
              <a:rPr lang="en-US" smtClean="0"/>
              <a:t>19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485" y="1316725"/>
            <a:ext cx="484584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96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Query misspellings are common (&gt;10%)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2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923525" y="2072040"/>
            <a:ext cx="7296950" cy="3200400"/>
          </a:xfrm>
          <a:prstGeom prst="roundRect">
            <a:avLst>
              <a:gd name="adj" fmla="val 627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numCol="2" rtlCol="0" anchor="t"/>
          <a:lstStyle/>
          <a:p>
            <a:r>
              <a:rPr lang="en-US" sz="2400" b="1" i="1" dirty="0" smtClean="0">
                <a:solidFill>
                  <a:schemeClr val="tx1"/>
                </a:solidFill>
              </a:rPr>
              <a:t>Typing quickly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ex</a:t>
            </a:r>
            <a:r>
              <a:rPr lang="en-US" sz="2400" b="1" dirty="0" err="1" smtClean="0">
                <a:solidFill>
                  <a:srgbClr val="FF0000"/>
                </a:solidFill>
              </a:rPr>
              <a:t>x</a:t>
            </a:r>
            <a:r>
              <a:rPr lang="en-US" sz="2400" dirty="0" err="1" smtClean="0">
                <a:solidFill>
                  <a:schemeClr val="tx1"/>
                </a:solidFill>
              </a:rPr>
              <a:t>it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mis</a:t>
            </a:r>
            <a:r>
              <a:rPr lang="en-US" sz="2400" b="1" dirty="0" smtClean="0">
                <a:solidFill>
                  <a:srgbClr val="FF0000"/>
                </a:solidFill>
              </a:rPr>
              <a:t>[s]</a:t>
            </a:r>
            <a:r>
              <a:rPr lang="en-US" sz="2400" dirty="0" err="1" smtClean="0">
                <a:solidFill>
                  <a:schemeClr val="tx1"/>
                </a:solidFill>
              </a:rPr>
              <a:t>pell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i="1" dirty="0" smtClean="0">
              <a:solidFill>
                <a:schemeClr val="tx1"/>
              </a:solidFill>
            </a:endParaRPr>
          </a:p>
          <a:p>
            <a:r>
              <a:rPr lang="en-US" sz="2400" b="1" i="1" dirty="0">
                <a:solidFill>
                  <a:schemeClr val="tx1"/>
                </a:solidFill>
              </a:rPr>
              <a:t>Inconsistent rules</a:t>
            </a:r>
            <a:endParaRPr lang="en-US" sz="2400" b="1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conc</a:t>
            </a:r>
            <a:r>
              <a:rPr lang="en-US" sz="2400" b="1" dirty="0" err="1">
                <a:solidFill>
                  <a:srgbClr val="FF0000"/>
                </a:solidFill>
              </a:rPr>
              <a:t>ie</a:t>
            </a:r>
            <a:r>
              <a:rPr lang="en-US" sz="2400" dirty="0" err="1">
                <a:solidFill>
                  <a:schemeClr val="tx1"/>
                </a:solidFill>
              </a:rPr>
              <a:t>ve</a:t>
            </a:r>
            <a:endParaRPr lang="en-US" sz="2400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</a:rPr>
              <a:t>conc</a:t>
            </a:r>
            <a:r>
              <a:rPr lang="en-US" sz="2400" b="1" dirty="0" err="1">
                <a:solidFill>
                  <a:srgbClr val="FF0000"/>
                </a:solidFill>
              </a:rPr>
              <a:t>ei</a:t>
            </a:r>
            <a:r>
              <a:rPr lang="en-US" sz="2400" dirty="0" err="1">
                <a:solidFill>
                  <a:schemeClr val="tx1"/>
                </a:solidFill>
              </a:rPr>
              <a:t>rge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i="1" dirty="0" smtClean="0">
              <a:solidFill>
                <a:schemeClr val="tx1"/>
              </a:solidFill>
            </a:endParaRPr>
          </a:p>
          <a:p>
            <a:endParaRPr lang="en-US" sz="2400" i="1" dirty="0" smtClean="0">
              <a:solidFill>
                <a:schemeClr val="tx1"/>
              </a:solidFill>
            </a:endParaRPr>
          </a:p>
          <a:p>
            <a:r>
              <a:rPr lang="en-US" sz="2400" b="1" i="1" dirty="0" smtClean="0">
                <a:solidFill>
                  <a:schemeClr val="tx1"/>
                </a:solidFill>
              </a:rPr>
              <a:t>Keyboard adjacency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impor</a:t>
            </a:r>
            <a:r>
              <a:rPr lang="en-US" sz="2400" b="1" dirty="0" err="1" smtClean="0">
                <a:solidFill>
                  <a:srgbClr val="FF0000"/>
                </a:solidFill>
              </a:rPr>
              <a:t>y</a:t>
            </a:r>
            <a:r>
              <a:rPr lang="en-US" sz="2400" dirty="0" err="1" smtClean="0">
                <a:solidFill>
                  <a:schemeClr val="tx1"/>
                </a:solidFill>
              </a:rPr>
              <a:t>ant</a:t>
            </a:r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b="1" i="1" dirty="0" smtClean="0">
                <a:solidFill>
                  <a:schemeClr val="tx1"/>
                </a:solidFill>
              </a:rPr>
              <a:t>Ambiguous word breaking</a:t>
            </a:r>
            <a:endParaRPr lang="en-US" sz="2400" b="1" i="1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silver</a:t>
            </a:r>
            <a:r>
              <a:rPr lang="en-US" sz="2400" b="1" dirty="0" err="1" smtClean="0">
                <a:solidFill>
                  <a:srgbClr val="FF0000"/>
                </a:solidFill>
              </a:rPr>
              <a:t>_</a:t>
            </a:r>
            <a:r>
              <a:rPr lang="en-US" sz="2400" dirty="0" err="1" smtClean="0">
                <a:solidFill>
                  <a:schemeClr val="tx1"/>
                </a:solidFill>
              </a:rPr>
              <a:t>light</a:t>
            </a:r>
            <a:endParaRPr lang="en-US" sz="2400" dirty="0" smtClean="0">
              <a:solidFill>
                <a:schemeClr val="tx1"/>
              </a:solidFill>
            </a:endParaRP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b="1" i="1" dirty="0" smtClean="0">
                <a:solidFill>
                  <a:schemeClr val="tx1"/>
                </a:solidFill>
              </a:rPr>
              <a:t>New words</a:t>
            </a:r>
            <a:endParaRPr lang="en-US" sz="2400" b="1" i="1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kin</a:t>
            </a:r>
            <a:r>
              <a:rPr lang="en-US" sz="2400" b="1" dirty="0" err="1" smtClean="0">
                <a:solidFill>
                  <a:srgbClr val="FF0000"/>
                </a:solidFill>
              </a:rPr>
              <a:t>n</a:t>
            </a:r>
            <a:r>
              <a:rPr lang="en-US" sz="2400" dirty="0" err="1" smtClean="0">
                <a:solidFill>
                  <a:schemeClr val="tx1"/>
                </a:solidFill>
              </a:rPr>
              <a:t>ect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8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Model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Search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Evaluation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Conclusion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7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Modeled transformations using unsupervised joint-sequence model trained from spelling correction pairs</a:t>
            </a:r>
          </a:p>
          <a:p>
            <a:r>
              <a:rPr lang="en-US" sz="2400" dirty="0" smtClean="0"/>
              <a:t>Proposed efficient A* search algorithm with modified trie data structure and beam pruning techniques</a:t>
            </a:r>
          </a:p>
          <a:p>
            <a:r>
              <a:rPr lang="en-US" sz="2400" dirty="0" smtClean="0"/>
              <a:t>Applied risk pruning to preserve suggestion relevance</a:t>
            </a:r>
          </a:p>
          <a:p>
            <a:r>
              <a:rPr lang="en-US" sz="2400" dirty="0" smtClean="0"/>
              <a:t>Defined metrics for evaluating online spelling correction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800" dirty="0" smtClean="0"/>
              <a:t>Future Work</a:t>
            </a:r>
          </a:p>
          <a:p>
            <a:r>
              <a:rPr lang="en-US" sz="2400" dirty="0" smtClean="0"/>
              <a:t>Explore additional sources of spelling correction pairs</a:t>
            </a:r>
          </a:p>
          <a:p>
            <a:r>
              <a:rPr lang="en-US" sz="2400" dirty="0" smtClean="0"/>
              <a:t>Utilize </a:t>
            </a:r>
            <a:r>
              <a:rPr lang="en-US" sz="2400" i="1" dirty="0" smtClean="0"/>
              <a:t>n</a:t>
            </a:r>
            <a:r>
              <a:rPr lang="en-US" sz="2400" dirty="0" smtClean="0"/>
              <a:t>-gram language model as query prior</a:t>
            </a:r>
          </a:p>
          <a:p>
            <a:r>
              <a:rPr lang="en-US" sz="2400" dirty="0" smtClean="0"/>
              <a:t>Extend technique to other applications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94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Spelling Correction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Goal: Help users formulate their intent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3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457200" y="1962315"/>
            <a:ext cx="4038600" cy="3886200"/>
            <a:chOff x="457200" y="1962315"/>
            <a:chExt cx="4038600" cy="3886200"/>
          </a:xfrm>
        </p:grpSpPr>
        <p:sp>
          <p:nvSpPr>
            <p:cNvPr id="5" name="Rounded Rectangle 4"/>
            <p:cNvSpPr/>
            <p:nvPr/>
          </p:nvSpPr>
          <p:spPr>
            <a:xfrm>
              <a:off x="457200" y="1962315"/>
              <a:ext cx="4038600" cy="3886200"/>
            </a:xfrm>
            <a:prstGeom prst="roundRect">
              <a:avLst>
                <a:gd name="adj" fmla="val 6277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numCol="1" rtlCol="0" anchor="t"/>
            <a:lstStyle/>
            <a:p>
              <a:r>
                <a:rPr lang="en-US" sz="2400" b="1" dirty="0" smtClean="0">
                  <a:solidFill>
                    <a:schemeClr val="tx1"/>
                  </a:solidFill>
                </a:rPr>
                <a:t>Offline</a:t>
              </a:r>
              <a:r>
                <a:rPr lang="en-US" sz="2400" dirty="0" smtClean="0">
                  <a:solidFill>
                    <a:schemeClr val="tx1"/>
                  </a:solidFill>
                </a:rPr>
                <a:t>: </a:t>
              </a:r>
              <a:r>
                <a:rPr lang="en-US" sz="2400" i="1" dirty="0" smtClean="0">
                  <a:solidFill>
                    <a:schemeClr val="tx1"/>
                  </a:solidFill>
                </a:rPr>
                <a:t>After</a:t>
              </a:r>
              <a:r>
                <a:rPr lang="en-US" sz="2400" dirty="0" smtClean="0">
                  <a:solidFill>
                    <a:schemeClr val="tx1"/>
                  </a:solidFill>
                </a:rPr>
                <a:t> entering query</a:t>
              </a:r>
              <a:endParaRPr lang="en-US" sz="2400" dirty="0">
                <a:solidFill>
                  <a:schemeClr val="tx1"/>
                </a:solidFill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531668" y="2571915"/>
              <a:ext cx="3887932" cy="3043383"/>
              <a:chOff x="531668" y="2895600"/>
              <a:chExt cx="3887932" cy="3043383"/>
            </a:xfrm>
          </p:grpSpPr>
          <p:pic>
            <p:nvPicPr>
              <p:cNvPr id="2052" name="Picture 4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31668" y="2895600"/>
                <a:ext cx="3881935" cy="10293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" name="Picture 4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37665" y="3924967"/>
                <a:ext cx="3881935" cy="20140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9" name="Rounded Rectangle 8"/>
            <p:cNvSpPr/>
            <p:nvPr/>
          </p:nvSpPr>
          <p:spPr>
            <a:xfrm>
              <a:off x="609600" y="3601282"/>
              <a:ext cx="2133600" cy="418433"/>
            </a:xfrm>
            <a:prstGeom prst="roundRect">
              <a:avLst/>
            </a:prstGeom>
            <a:noFill/>
            <a:ln w="762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648200" y="1962315"/>
            <a:ext cx="4038600" cy="3886200"/>
            <a:chOff x="4648200" y="1962315"/>
            <a:chExt cx="4038600" cy="3886200"/>
          </a:xfrm>
        </p:grpSpPr>
        <p:sp>
          <p:nvSpPr>
            <p:cNvPr id="6" name="Rounded Rectangle 5"/>
            <p:cNvSpPr/>
            <p:nvPr/>
          </p:nvSpPr>
          <p:spPr>
            <a:xfrm>
              <a:off x="4648200" y="1962315"/>
              <a:ext cx="4038600" cy="3886200"/>
            </a:xfrm>
            <a:prstGeom prst="roundRect">
              <a:avLst>
                <a:gd name="adj" fmla="val 6277"/>
              </a:avLst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>
              <a:solidFill>
                <a:srgbClr val="00B0F0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numCol="1" rtlCol="0" anchor="t"/>
            <a:lstStyle/>
            <a:p>
              <a:r>
                <a:rPr lang="en-US" sz="2400" b="1" dirty="0" smtClean="0">
                  <a:solidFill>
                    <a:schemeClr val="tx1"/>
                  </a:solidFill>
                </a:rPr>
                <a:t>Online</a:t>
              </a:r>
              <a:r>
                <a:rPr lang="en-US" sz="2400" dirty="0" smtClean="0">
                  <a:solidFill>
                    <a:schemeClr val="tx1"/>
                  </a:solidFill>
                </a:rPr>
                <a:t>: </a:t>
              </a:r>
              <a:r>
                <a:rPr lang="en-US" sz="2400" i="1" dirty="0" smtClean="0">
                  <a:solidFill>
                    <a:schemeClr val="tx1"/>
                  </a:solidFill>
                </a:rPr>
                <a:t>While</a:t>
              </a:r>
              <a:r>
                <a:rPr lang="en-US" sz="2400" dirty="0" smtClean="0">
                  <a:solidFill>
                    <a:schemeClr val="tx1"/>
                  </a:solidFill>
                </a:rPr>
                <a:t> entering query</a:t>
              </a:r>
            </a:p>
            <a:p>
              <a:endParaRPr lang="en-US" sz="2000" dirty="0" smtClean="0">
                <a:solidFill>
                  <a:schemeClr val="tx1"/>
                </a:solidFill>
              </a:endParaRPr>
            </a:p>
            <a:p>
              <a:endParaRPr lang="en-US" sz="2000" dirty="0" smtClean="0">
                <a:solidFill>
                  <a:schemeClr val="tx1"/>
                </a:solidFill>
              </a:endParaRPr>
            </a:p>
            <a:p>
              <a:endParaRPr lang="en-US" sz="2000" dirty="0">
                <a:solidFill>
                  <a:schemeClr val="tx1"/>
                </a:solidFill>
              </a:endParaRPr>
            </a:p>
            <a:p>
              <a:endParaRPr lang="en-US" sz="2000" dirty="0" smtClean="0">
                <a:solidFill>
                  <a:schemeClr val="tx1"/>
                </a:solidFill>
              </a:endParaRPr>
            </a:p>
            <a:p>
              <a:endParaRPr lang="en-US" sz="2000" dirty="0">
                <a:solidFill>
                  <a:schemeClr val="tx1"/>
                </a:solidFill>
              </a:endParaRPr>
            </a:p>
            <a:p>
              <a:endParaRPr lang="en-US" sz="2000" dirty="0" smtClean="0">
                <a:solidFill>
                  <a:schemeClr val="tx1"/>
                </a:solidFill>
              </a:endParaRPr>
            </a:p>
            <a:p>
              <a:endParaRPr lang="en-US" sz="2000" dirty="0">
                <a:solidFill>
                  <a:schemeClr val="tx1"/>
                </a:solidFill>
              </a:endParaRPr>
            </a:p>
            <a:p>
              <a:endParaRPr lang="en-US" sz="1200" dirty="0" smtClean="0">
                <a:solidFill>
                  <a:schemeClr val="tx1"/>
                </a:solidFill>
              </a:endParaRPr>
            </a:p>
            <a:p>
              <a:pPr marL="342900" indent="-342900">
                <a:buFont typeface="Arial" pitchFamily="34" charset="0"/>
                <a:buChar char="•"/>
              </a:pPr>
              <a:r>
                <a:rPr lang="en-US" sz="2000" i="1" dirty="0" smtClean="0">
                  <a:solidFill>
                    <a:schemeClr val="tx1"/>
                  </a:solidFill>
                </a:rPr>
                <a:t>Inform</a:t>
              </a:r>
              <a:r>
                <a:rPr lang="en-US" sz="2000" dirty="0" smtClean="0">
                  <a:solidFill>
                    <a:schemeClr val="tx1"/>
                  </a:solidFill>
                </a:rPr>
                <a:t> users of potential errors</a:t>
              </a:r>
            </a:p>
            <a:p>
              <a:pPr marL="342900" indent="-342900">
                <a:buFont typeface="Arial" pitchFamily="34" charset="0"/>
                <a:buChar char="•"/>
              </a:pPr>
              <a:r>
                <a:rPr lang="en-US" sz="2000" i="1" dirty="0" smtClean="0">
                  <a:solidFill>
                    <a:schemeClr val="tx1"/>
                  </a:solidFill>
                </a:rPr>
                <a:t>Help express</a:t>
              </a:r>
              <a:r>
                <a:rPr lang="en-US" sz="2000" dirty="0" smtClean="0">
                  <a:solidFill>
                    <a:schemeClr val="tx1"/>
                  </a:solidFill>
                </a:rPr>
                <a:t> information needs</a:t>
              </a:r>
            </a:p>
            <a:p>
              <a:pPr marL="342900" indent="-342900">
                <a:buFont typeface="Arial" pitchFamily="34" charset="0"/>
                <a:buChar char="•"/>
              </a:pPr>
              <a:r>
                <a:rPr lang="en-US" sz="2000" i="1" dirty="0" smtClean="0">
                  <a:solidFill>
                    <a:schemeClr val="tx1"/>
                  </a:solidFill>
                </a:rPr>
                <a:t>Reduce effort</a:t>
              </a:r>
              <a:r>
                <a:rPr lang="en-US" sz="2000" dirty="0" smtClean="0">
                  <a:solidFill>
                    <a:schemeClr val="tx1"/>
                  </a:solidFill>
                </a:rPr>
                <a:t> to input query</a:t>
              </a:r>
            </a:p>
            <a:p>
              <a:endParaRPr lang="en-US" sz="2400" dirty="0">
                <a:solidFill>
                  <a:schemeClr val="tx1"/>
                </a:solidFill>
              </a:endParaRPr>
            </a:p>
          </p:txBody>
        </p:sp>
        <p:pic>
          <p:nvPicPr>
            <p:cNvPr id="2053" name="Picture 5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677064" y="2571915"/>
              <a:ext cx="3980872" cy="2041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2031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4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Existing </a:t>
            </a:r>
            <a:r>
              <a:rPr lang="en-US" sz="2400" dirty="0" smtClean="0"/>
              <a:t>search engines </a:t>
            </a:r>
            <a:r>
              <a:rPr lang="en-US" sz="2400" dirty="0"/>
              <a:t>offer </a:t>
            </a:r>
            <a:r>
              <a:rPr lang="en-US" sz="2400" dirty="0" smtClean="0"/>
              <a:t>limited online spelling correction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1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Offline </a:t>
            </a:r>
            <a:r>
              <a:rPr lang="en-US" sz="2400" dirty="0"/>
              <a:t>Spelling Correction (see </a:t>
            </a:r>
            <a:r>
              <a:rPr lang="en-US" sz="2400" dirty="0" smtClean="0"/>
              <a:t>paper)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Model: </a:t>
            </a:r>
            <a:r>
              <a:rPr lang="en-US" sz="2400" dirty="0" smtClean="0"/>
              <a:t>(Weighted) edit </a:t>
            </a:r>
            <a:r>
              <a:rPr lang="en-US" sz="2400" dirty="0"/>
              <a:t>distance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Data</a:t>
            </a:r>
            <a:r>
              <a:rPr lang="en-US" sz="2400" dirty="0"/>
              <a:t>: Query similarity, click log, …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Auto Completion with Error Tolerance (</a:t>
            </a:r>
            <a:r>
              <a:rPr lang="en-US" sz="2400" dirty="0" err="1"/>
              <a:t>Chaudhuri</a:t>
            </a:r>
            <a:r>
              <a:rPr lang="en-US" sz="2400" dirty="0"/>
              <a:t> &amp; </a:t>
            </a:r>
            <a:r>
              <a:rPr lang="en-US" sz="2400" dirty="0" err="1"/>
              <a:t>Kaushik</a:t>
            </a:r>
            <a:r>
              <a:rPr lang="en-US" sz="2400" dirty="0"/>
              <a:t>, 09)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Poor model for phonetic and transposition errors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Fuzzy </a:t>
            </a:r>
            <a:r>
              <a:rPr lang="en-US" sz="2400" dirty="0"/>
              <a:t>search over trie with pre-specified max edit </a:t>
            </a:r>
            <a:r>
              <a:rPr lang="en-US" sz="2400" dirty="0" smtClean="0"/>
              <a:t>distance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Linear </a:t>
            </a:r>
            <a:r>
              <a:rPr lang="en-US" sz="2400" dirty="0"/>
              <a:t>lookup time not sufficient for interactive </a:t>
            </a:r>
            <a:r>
              <a:rPr lang="en-US" sz="2400" dirty="0" smtClean="0"/>
              <a:t>use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0070C0"/>
                </a:solidFill>
              </a:rPr>
              <a:t>Goal:  </a:t>
            </a:r>
            <a:r>
              <a:rPr lang="en-US" sz="2400" i="1" dirty="0" smtClean="0">
                <a:solidFill>
                  <a:srgbClr val="0070C0"/>
                </a:solidFill>
              </a:rPr>
              <a:t>Improve error model &amp; Reduce correction time</a:t>
            </a:r>
            <a:endParaRPr lang="en-US" sz="2400" i="1" dirty="0">
              <a:solidFill>
                <a:srgbClr val="0070C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17" y="1739180"/>
            <a:ext cx="3370072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117" y="1739180"/>
            <a:ext cx="3831193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836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Model</a:t>
            </a:r>
          </a:p>
          <a:p>
            <a:r>
              <a:rPr lang="en-US" dirty="0" smtClean="0"/>
              <a:t>Search</a:t>
            </a:r>
          </a:p>
          <a:p>
            <a:r>
              <a:rPr lang="en-US" dirty="0" smtClean="0"/>
              <a:t>Evaluation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53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Straight Connector 88"/>
          <p:cNvCxnSpPr/>
          <p:nvPr/>
        </p:nvCxnSpPr>
        <p:spPr>
          <a:xfrm>
            <a:off x="461979" y="3697449"/>
            <a:ext cx="8219357" cy="627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Offline Spelling Correction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6</a:t>
            </a:fld>
            <a:endParaRPr lang="en-US"/>
          </a:p>
        </p:txBody>
      </p:sp>
      <p:sp>
        <p:nvSpPr>
          <p:cNvPr id="12" name="Flowchart: Magnetic Disk 11"/>
          <p:cNvSpPr/>
          <p:nvPr/>
        </p:nvSpPr>
        <p:spPr>
          <a:xfrm>
            <a:off x="4733173" y="1272619"/>
            <a:ext cx="1440857" cy="1273066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000" dirty="0" smtClean="0">
                <a:solidFill>
                  <a:srgbClr val="002060"/>
                </a:solidFill>
              </a:rPr>
              <a:t>Query</a:t>
            </a:r>
          </a:p>
          <a:p>
            <a:pPr algn="ctr"/>
            <a:r>
              <a:rPr lang="en-US" sz="2000" dirty="0" smtClean="0">
                <a:solidFill>
                  <a:srgbClr val="002060"/>
                </a:solidFill>
              </a:rPr>
              <a:t>Histogram</a:t>
            </a:r>
            <a:endParaRPr lang="en-US" sz="20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37375" y="4949204"/>
                <a:ext cx="827150" cy="677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Query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𝑞</m:t>
                      </m:r>
                    </m:oMath>
                  </m:oMathPara>
                </a14:m>
                <a:endParaRPr lang="en-US" b="0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375" y="4949204"/>
                <a:ext cx="827150" cy="677108"/>
              </a:xfrm>
              <a:prstGeom prst="rect">
                <a:avLst/>
              </a:prstGeom>
              <a:blipFill rotWithShape="1">
                <a:blip r:embed="rId3"/>
                <a:stretch>
                  <a:fillRect l="-7353" t="-4505" r="-14706" b="-13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649131" y="4952673"/>
                <a:ext cx="1284133" cy="677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dirty="0" smtClean="0"/>
                  <a:t>Correction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131" y="4952673"/>
                <a:ext cx="1284133" cy="677108"/>
              </a:xfrm>
              <a:prstGeom prst="rect">
                <a:avLst/>
              </a:prstGeom>
              <a:blipFill rotWithShape="1">
                <a:blip r:embed="rId4"/>
                <a:stretch>
                  <a:fillRect l="-5238" t="-4464" r="-9524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061843" y="4849985"/>
                <a:ext cx="3122134" cy="875546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2000" dirty="0" smtClean="0">
                    <a:solidFill>
                      <a:srgbClr val="002060"/>
                    </a:solidFill>
                  </a:rPr>
                  <a:t>A* Search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arg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max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lim>
                          </m:limLow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𝑞</m:t>
                              </m:r>
                            </m: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  <m:r>
                            <a:rPr lang="en-US" i="1"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843" y="4849985"/>
                <a:ext cx="3122134" cy="87554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/>
          <p:cNvCxnSpPr>
            <a:stCxn id="12" idx="3"/>
            <a:endCxn id="46" idx="0"/>
          </p:cNvCxnSpPr>
          <p:nvPr/>
        </p:nvCxnSpPr>
        <p:spPr>
          <a:xfrm>
            <a:off x="5453602" y="2545685"/>
            <a:ext cx="0" cy="581981"/>
          </a:xfrm>
          <a:prstGeom prst="straightConnector1">
            <a:avLst/>
          </a:prstGeom>
          <a:ln>
            <a:tailEnd type="stealth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80" idx="3"/>
            <a:endCxn id="45" idx="0"/>
          </p:cNvCxnSpPr>
          <p:nvPr/>
        </p:nvCxnSpPr>
        <p:spPr>
          <a:xfrm>
            <a:off x="3772323" y="2545685"/>
            <a:ext cx="1" cy="575711"/>
          </a:xfrm>
          <a:prstGeom prst="straightConnector1">
            <a:avLst/>
          </a:prstGeom>
          <a:ln>
            <a:tailEnd type="stealth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45" idx="2"/>
          </p:cNvCxnSpPr>
          <p:nvPr/>
        </p:nvCxnSpPr>
        <p:spPr>
          <a:xfrm flipH="1">
            <a:off x="3772322" y="4273502"/>
            <a:ext cx="2" cy="576483"/>
          </a:xfrm>
          <a:prstGeom prst="straightConnector1">
            <a:avLst/>
          </a:prstGeom>
          <a:ln>
            <a:solidFill>
              <a:srgbClr val="0070C0"/>
            </a:solidFill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46" idx="2"/>
          </p:cNvCxnSpPr>
          <p:nvPr/>
        </p:nvCxnSpPr>
        <p:spPr>
          <a:xfrm flipH="1">
            <a:off x="5453601" y="4279772"/>
            <a:ext cx="1" cy="570213"/>
          </a:xfrm>
          <a:prstGeom prst="straightConnector1">
            <a:avLst/>
          </a:prstGeom>
          <a:ln>
            <a:solidFill>
              <a:srgbClr val="0070C0"/>
            </a:solidFill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Flowchart: Process 44"/>
              <p:cNvSpPr/>
              <p:nvPr/>
            </p:nvSpPr>
            <p:spPr>
              <a:xfrm>
                <a:off x="3051895" y="3121396"/>
                <a:ext cx="1440857" cy="1152106"/>
              </a:xfrm>
              <a:prstGeom prst="flowChartProcess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2000" spc="-150" dirty="0" smtClean="0">
                    <a:solidFill>
                      <a:srgbClr val="002060"/>
                    </a:solidFill>
                  </a:rPr>
                  <a:t>Transformation</a:t>
                </a:r>
              </a:p>
              <a:p>
                <a:pPr algn="ctr"/>
                <a:r>
                  <a:rPr lang="en-US" sz="2000" dirty="0">
                    <a:solidFill>
                      <a:srgbClr val="002060"/>
                    </a:solidFill>
                  </a:rPr>
                  <a:t>Model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𝑞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←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Flowchart: Process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895" y="3121396"/>
                <a:ext cx="1440857" cy="1152106"/>
              </a:xfrm>
              <a:prstGeom prst="flowChartProcess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Flowchart: Process 45"/>
              <p:cNvSpPr/>
              <p:nvPr/>
            </p:nvSpPr>
            <p:spPr>
              <a:xfrm>
                <a:off x="4733173" y="3127666"/>
                <a:ext cx="1440857" cy="1152106"/>
              </a:xfrm>
              <a:prstGeom prst="flowChartProcess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2000" dirty="0" smtClean="0">
                    <a:solidFill>
                      <a:srgbClr val="002060"/>
                    </a:solidFill>
                  </a:rPr>
                  <a:t>Query Prior</a:t>
                </a:r>
              </a:p>
              <a:p>
                <a:pPr algn="ctr"/>
                <a:r>
                  <a:rPr lang="en-US" sz="2000" dirty="0" smtClean="0">
                    <a:solidFill>
                      <a:srgbClr val="002060"/>
                    </a:solidFill>
                  </a:rPr>
                  <a:t>A* Trie</a:t>
                </a:r>
                <a:endParaRPr lang="en-US" sz="2000" dirty="0">
                  <a:solidFill>
                    <a:srgbClr val="00206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𝑝</m:t>
                      </m:r>
                      <m:r>
                        <a:rPr lang="en-US" i="1">
                          <a:latin typeface="Cambria Math"/>
                        </a:rPr>
                        <m:t>(</m:t>
                      </m:r>
                      <m:r>
                        <a:rPr lang="en-US" i="1">
                          <a:latin typeface="Cambria Math"/>
                        </a:rPr>
                        <m:t>𝑐</m:t>
                      </m:r>
                      <m:r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Flowchart: Process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173" y="3127666"/>
                <a:ext cx="1440857" cy="1152106"/>
              </a:xfrm>
              <a:prstGeom prst="flowChartProcess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Straight Arrow Connector 58"/>
          <p:cNvCxnSpPr>
            <a:stCxn id="14" idx="3"/>
            <a:endCxn id="24" idx="1"/>
          </p:cNvCxnSpPr>
          <p:nvPr/>
        </p:nvCxnSpPr>
        <p:spPr>
          <a:xfrm>
            <a:off x="2564525" y="5287758"/>
            <a:ext cx="497318" cy="0"/>
          </a:xfrm>
          <a:prstGeom prst="straightConnector1">
            <a:avLst/>
          </a:prstGeom>
          <a:ln>
            <a:solidFill>
              <a:srgbClr val="0070C0"/>
            </a:solidFill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24" idx="3"/>
            <a:endCxn id="15" idx="1"/>
          </p:cNvCxnSpPr>
          <p:nvPr/>
        </p:nvCxnSpPr>
        <p:spPr>
          <a:xfrm>
            <a:off x="6183977" y="5287758"/>
            <a:ext cx="465154" cy="3469"/>
          </a:xfrm>
          <a:prstGeom prst="straightConnector1">
            <a:avLst/>
          </a:prstGeom>
          <a:ln>
            <a:solidFill>
              <a:srgbClr val="0070C0"/>
            </a:solidFill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Flowchart: Magnetic Disk 79"/>
          <p:cNvSpPr/>
          <p:nvPr/>
        </p:nvSpPr>
        <p:spPr>
          <a:xfrm>
            <a:off x="3051894" y="1272619"/>
            <a:ext cx="1440857" cy="1273066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ts val="2000"/>
              </a:lnSpc>
            </a:pPr>
            <a:r>
              <a:rPr lang="en-US" sz="2000" dirty="0" smtClean="0">
                <a:solidFill>
                  <a:srgbClr val="002060"/>
                </a:solidFill>
                <a:ea typeface="Cambria Math"/>
              </a:rPr>
              <a:t>Query</a:t>
            </a:r>
          </a:p>
          <a:p>
            <a:pPr algn="ctr">
              <a:lnSpc>
                <a:spcPts val="2000"/>
              </a:lnSpc>
            </a:pPr>
            <a:r>
              <a:rPr lang="en-US" sz="2000" dirty="0" smtClean="0">
                <a:solidFill>
                  <a:srgbClr val="002060"/>
                </a:solidFill>
                <a:ea typeface="Cambria Math"/>
              </a:rPr>
              <a:t>Correction Pairs</a:t>
            </a:r>
            <a:endParaRPr lang="en-US" sz="2000" dirty="0">
              <a:solidFill>
                <a:srgbClr val="002060"/>
              </a:solidFill>
              <a:ea typeface="Cambria Math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1712368" y="561808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elefnat</a:t>
            </a:r>
            <a:endParaRPr lang="en-US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752124" y="5618085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elephant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7596197" y="3236975"/>
            <a:ext cx="1009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B050"/>
                </a:solidFill>
              </a:rPr>
              <a:t>Training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7520953" y="3758049"/>
            <a:ext cx="1160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B050"/>
                </a:solidFill>
              </a:rPr>
              <a:t>Decoding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747994" y="1545545"/>
            <a:ext cx="2287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faecbok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← </a:t>
            </a: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facebook</a:t>
            </a:r>
            <a:endParaRPr lang="en-US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kinnect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← </a:t>
            </a: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kinect</a:t>
            </a:r>
            <a:endParaRPr lang="en-US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6185010" y="1507140"/>
            <a:ext cx="19223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1149350" algn="l"/>
              </a:tabLst>
            </a:pP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facebook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0.01</a:t>
            </a:r>
          </a:p>
          <a:p>
            <a:pPr>
              <a:tabLst>
                <a:tab pos="1149350" algn="l"/>
              </a:tabLst>
            </a:pP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kinect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0.005</a:t>
            </a:r>
          </a:p>
          <a:p>
            <a:pPr>
              <a:tabLst>
                <a:tab pos="1149350" algn="l"/>
              </a:tabLst>
            </a:pP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1499600" y="3350580"/>
            <a:ext cx="153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025525" algn="l"/>
              </a:tabLst>
            </a:pP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ec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← </a:t>
            </a: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ec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0.1</a:t>
            </a:r>
          </a:p>
          <a:p>
            <a:pPr>
              <a:tabLst>
                <a:tab pos="1025525" algn="l"/>
              </a:tabLst>
            </a:pP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nn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← n	0.2</a:t>
            </a:r>
          </a:p>
          <a:p>
            <a:pPr>
              <a:tabLst>
                <a:tab pos="1025525" algn="l"/>
              </a:tabLst>
            </a:pP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…</a:t>
            </a:r>
          </a:p>
        </p:txBody>
      </p:sp>
      <p:grpSp>
        <p:nvGrpSpPr>
          <p:cNvPr id="132" name="Group 131"/>
          <p:cNvGrpSpPr/>
          <p:nvPr/>
        </p:nvGrpSpPr>
        <p:grpSpPr>
          <a:xfrm>
            <a:off x="6300225" y="3183469"/>
            <a:ext cx="731520" cy="1027960"/>
            <a:chOff x="5715524" y="2116434"/>
            <a:chExt cx="2696976" cy="3789895"/>
          </a:xfrm>
        </p:grpSpPr>
        <p:cxnSp>
          <p:nvCxnSpPr>
            <p:cNvPr id="133" name="Straight Arrow Connector 132"/>
            <p:cNvCxnSpPr>
              <a:stCxn id="142" idx="4"/>
              <a:endCxn id="145" idx="7"/>
            </p:cNvCxnSpPr>
            <p:nvPr/>
          </p:nvCxnSpPr>
          <p:spPr>
            <a:xfrm flipH="1">
              <a:off x="6339915" y="2573634"/>
              <a:ext cx="749845" cy="440190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Arrow Connector 133"/>
            <p:cNvCxnSpPr>
              <a:stCxn id="142" idx="4"/>
              <a:endCxn id="143" idx="0"/>
            </p:cNvCxnSpPr>
            <p:nvPr/>
          </p:nvCxnSpPr>
          <p:spPr>
            <a:xfrm flipH="1">
              <a:off x="7079117" y="2573634"/>
              <a:ext cx="10643" cy="373235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Arrow Connector 134"/>
            <p:cNvCxnSpPr>
              <a:stCxn id="142" idx="4"/>
              <a:endCxn id="144" idx="1"/>
            </p:cNvCxnSpPr>
            <p:nvPr/>
          </p:nvCxnSpPr>
          <p:spPr>
            <a:xfrm>
              <a:off x="7089760" y="2573634"/>
              <a:ext cx="698349" cy="440190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Arrow Connector 135"/>
            <p:cNvCxnSpPr>
              <a:stCxn id="143" idx="4"/>
              <a:endCxn id="146" idx="7"/>
            </p:cNvCxnSpPr>
            <p:nvPr/>
          </p:nvCxnSpPr>
          <p:spPr>
            <a:xfrm flipH="1">
              <a:off x="6339915" y="3404069"/>
              <a:ext cx="739202" cy="425855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Arrow Connector 136"/>
            <p:cNvCxnSpPr>
              <a:stCxn id="143" idx="4"/>
              <a:endCxn id="147" idx="0"/>
            </p:cNvCxnSpPr>
            <p:nvPr/>
          </p:nvCxnSpPr>
          <p:spPr>
            <a:xfrm flipH="1">
              <a:off x="7072291" y="3404069"/>
              <a:ext cx="6826" cy="358900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Arrow Connector 137"/>
            <p:cNvCxnSpPr>
              <a:stCxn id="144" idx="4"/>
              <a:endCxn id="150" idx="0"/>
            </p:cNvCxnSpPr>
            <p:nvPr/>
          </p:nvCxnSpPr>
          <p:spPr>
            <a:xfrm>
              <a:off x="8046740" y="3404069"/>
              <a:ext cx="0" cy="358900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Arrow Connector 138"/>
            <p:cNvCxnSpPr>
              <a:stCxn id="147" idx="4"/>
              <a:endCxn id="149" idx="7"/>
            </p:cNvCxnSpPr>
            <p:nvPr/>
          </p:nvCxnSpPr>
          <p:spPr>
            <a:xfrm flipH="1">
              <a:off x="6339915" y="4220169"/>
              <a:ext cx="732376" cy="451005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Arrow Connector 139"/>
            <p:cNvCxnSpPr>
              <a:stCxn id="147" idx="4"/>
              <a:endCxn id="148" idx="0"/>
            </p:cNvCxnSpPr>
            <p:nvPr/>
          </p:nvCxnSpPr>
          <p:spPr>
            <a:xfrm>
              <a:off x="7072291" y="4220169"/>
              <a:ext cx="2724" cy="384050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Arrow Connector 140"/>
            <p:cNvCxnSpPr>
              <a:stCxn id="148" idx="4"/>
              <a:endCxn id="151" idx="0"/>
            </p:cNvCxnSpPr>
            <p:nvPr/>
          </p:nvCxnSpPr>
          <p:spPr>
            <a:xfrm>
              <a:off x="7075015" y="5061419"/>
              <a:ext cx="0" cy="387710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Oval 141"/>
            <p:cNvSpPr/>
            <p:nvPr/>
          </p:nvSpPr>
          <p:spPr>
            <a:xfrm>
              <a:off x="6724000" y="2116434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a</a:t>
              </a:r>
            </a:p>
            <a:p>
              <a:pPr algn="ctr"/>
              <a:r>
                <a:rPr lang="en-US" sz="400" dirty="0" smtClean="0">
                  <a:solidFill>
                    <a:srgbClr val="FF0000"/>
                  </a:solidFill>
                </a:rPr>
                <a:t>0.4</a:t>
              </a:r>
              <a:endParaRPr lang="en-US" sz="400" dirty="0">
                <a:solidFill>
                  <a:srgbClr val="FF0000"/>
                </a:solidFill>
              </a:endParaRPr>
            </a:p>
          </p:txBody>
        </p:sp>
        <p:sp>
          <p:nvSpPr>
            <p:cNvPr id="143" name="Oval 142"/>
            <p:cNvSpPr/>
            <p:nvPr/>
          </p:nvSpPr>
          <p:spPr>
            <a:xfrm>
              <a:off x="6713357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b</a:t>
              </a:r>
            </a:p>
            <a:p>
              <a:pPr algn="ctr"/>
              <a:r>
                <a:rPr lang="en-US" sz="400" dirty="0" smtClean="0">
                  <a:solidFill>
                    <a:srgbClr val="FF0000"/>
                  </a:solidFill>
                </a:rPr>
                <a:t>0.2</a:t>
              </a:r>
              <a:endParaRPr lang="en-US" sz="400" dirty="0">
                <a:solidFill>
                  <a:srgbClr val="FF0000"/>
                </a:solidFill>
              </a:endParaRPr>
            </a:p>
          </p:txBody>
        </p:sp>
        <p:sp>
          <p:nvSpPr>
            <p:cNvPr id="144" name="Oval 143"/>
            <p:cNvSpPr/>
            <p:nvPr/>
          </p:nvSpPr>
          <p:spPr>
            <a:xfrm>
              <a:off x="7680980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c</a:t>
              </a:r>
            </a:p>
            <a:p>
              <a:pPr algn="ctr"/>
              <a:r>
                <a:rPr lang="en-US" sz="400" dirty="0" smtClean="0">
                  <a:solidFill>
                    <a:srgbClr val="FF0000"/>
                  </a:solidFill>
                </a:rPr>
                <a:t>0.2</a:t>
              </a:r>
              <a:endParaRPr lang="en-US" sz="400" dirty="0">
                <a:solidFill>
                  <a:srgbClr val="FF0000"/>
                </a:solidFill>
              </a:endParaRPr>
            </a:p>
          </p:txBody>
        </p:sp>
        <p:sp>
          <p:nvSpPr>
            <p:cNvPr id="145" name="Oval 144"/>
            <p:cNvSpPr/>
            <p:nvPr/>
          </p:nvSpPr>
          <p:spPr>
            <a:xfrm>
              <a:off x="5715524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$</a:t>
              </a:r>
            </a:p>
            <a:p>
              <a:pPr algn="ctr"/>
              <a:r>
                <a:rPr lang="en-US" sz="400" dirty="0" smtClean="0"/>
                <a:t>0.4</a:t>
              </a:r>
              <a:endParaRPr lang="en-US" sz="400" dirty="0"/>
            </a:p>
          </p:txBody>
        </p:sp>
        <p:sp>
          <p:nvSpPr>
            <p:cNvPr id="146" name="Oval 145"/>
            <p:cNvSpPr/>
            <p:nvPr/>
          </p:nvSpPr>
          <p:spPr>
            <a:xfrm>
              <a:off x="5715524" y="3762969"/>
              <a:ext cx="73152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$</a:t>
              </a:r>
            </a:p>
            <a:p>
              <a:pPr algn="ctr"/>
              <a:r>
                <a:rPr lang="en-US" sz="400" dirty="0" smtClean="0"/>
                <a:t>0.2</a:t>
              </a:r>
              <a:endParaRPr lang="en-US" sz="400" dirty="0"/>
            </a:p>
          </p:txBody>
        </p:sp>
        <p:sp>
          <p:nvSpPr>
            <p:cNvPr id="147" name="Oval 146"/>
            <p:cNvSpPr/>
            <p:nvPr/>
          </p:nvSpPr>
          <p:spPr>
            <a:xfrm>
              <a:off x="6706531" y="37629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c</a:t>
              </a:r>
            </a:p>
            <a:p>
              <a:pPr algn="ctr"/>
              <a:r>
                <a:rPr lang="en-US" sz="400" dirty="0" smtClean="0">
                  <a:solidFill>
                    <a:srgbClr val="FF0000"/>
                  </a:solidFill>
                </a:rPr>
                <a:t>0.1</a:t>
              </a:r>
              <a:endParaRPr lang="en-US" sz="400" dirty="0">
                <a:solidFill>
                  <a:srgbClr val="FF0000"/>
                </a:solidFill>
              </a:endParaRPr>
            </a:p>
          </p:txBody>
        </p:sp>
        <p:sp>
          <p:nvSpPr>
            <p:cNvPr id="148" name="Oval 147"/>
            <p:cNvSpPr/>
            <p:nvPr/>
          </p:nvSpPr>
          <p:spPr>
            <a:xfrm>
              <a:off x="6709255" y="460421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c</a:t>
              </a:r>
            </a:p>
            <a:p>
              <a:pPr algn="ctr"/>
              <a:r>
                <a:rPr lang="en-US" sz="400" dirty="0" smtClean="0">
                  <a:solidFill>
                    <a:srgbClr val="FF0000"/>
                  </a:solidFill>
                </a:rPr>
                <a:t>0.1</a:t>
              </a:r>
              <a:endParaRPr lang="en-US" sz="4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9" name="Oval 148"/>
                <p:cNvSpPr/>
                <p:nvPr/>
              </p:nvSpPr>
              <p:spPr>
                <a:xfrm>
                  <a:off x="5715524" y="460421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400" dirty="0"/>
                          <m:t>$</m:t>
                        </m:r>
                      </m:oMath>
                    </m:oMathPara>
                  </a14:m>
                  <a:endParaRPr lang="en-US" sz="400" dirty="0" smtClean="0"/>
                </a:p>
                <a:p>
                  <a:pPr algn="ctr"/>
                  <a:r>
                    <a:rPr lang="en-US" sz="400" dirty="0" smtClean="0"/>
                    <a:t>0.1</a:t>
                  </a:r>
                  <a:endParaRPr lang="en-US" sz="400" dirty="0"/>
                </a:p>
              </p:txBody>
            </p:sp>
          </mc:Choice>
          <mc:Fallback xmlns="">
            <p:sp>
              <p:nvSpPr>
                <p:cNvPr id="80" name="Oval 7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524" y="4604219"/>
                  <a:ext cx="731520" cy="457200"/>
                </a:xfrm>
                <a:prstGeom prst="ellipse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Oval 149"/>
                <p:cNvSpPr/>
                <p:nvPr/>
              </p:nvSpPr>
              <p:spPr>
                <a:xfrm>
                  <a:off x="7680980" y="376296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400" dirty="0"/>
                          <m:t>$</m:t>
                        </m:r>
                      </m:oMath>
                    </m:oMathPara>
                  </a14:m>
                  <a:endParaRPr lang="en-US" sz="400" dirty="0" smtClean="0"/>
                </a:p>
                <a:p>
                  <a:pPr algn="ctr"/>
                  <a:r>
                    <a:rPr lang="en-US" sz="400" dirty="0" smtClean="0"/>
                    <a:t>0.2</a:t>
                  </a:r>
                  <a:endParaRPr lang="en-US" sz="400" dirty="0"/>
                </a:p>
              </p:txBody>
            </p:sp>
          </mc:Choice>
          <mc:Fallback xmlns="">
            <p:sp>
              <p:nvSpPr>
                <p:cNvPr id="81" name="Oval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0980" y="3762969"/>
                  <a:ext cx="731520" cy="457200"/>
                </a:xfrm>
                <a:prstGeom prst="ellipse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Oval 150"/>
                <p:cNvSpPr/>
                <p:nvPr/>
              </p:nvSpPr>
              <p:spPr>
                <a:xfrm>
                  <a:off x="6709255" y="544912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400" dirty="0"/>
                          <m:t>$</m:t>
                        </m:r>
                      </m:oMath>
                    </m:oMathPara>
                  </a14:m>
                  <a:endParaRPr lang="en-US" sz="400" dirty="0" smtClean="0"/>
                </a:p>
                <a:p>
                  <a:pPr algn="ctr"/>
                  <a:r>
                    <a:rPr lang="en-US" sz="400" dirty="0" smtClean="0"/>
                    <a:t>0.1</a:t>
                  </a:r>
                  <a:endParaRPr lang="en-US" sz="400" dirty="0"/>
                </a:p>
              </p:txBody>
            </p:sp>
          </mc:Choice>
          <mc:Fallback xmlns="">
            <p:sp>
              <p:nvSpPr>
                <p:cNvPr id="82" name="Oval 8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9255" y="5449129"/>
                  <a:ext cx="731520" cy="457200"/>
                </a:xfrm>
                <a:prstGeom prst="ellipse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44239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24" grpId="0" animBg="1"/>
      <p:bldP spid="46" grpId="0" animBg="1"/>
      <p:bldP spid="111" grpId="0"/>
      <p:bldP spid="112" grpId="0"/>
      <p:bldP spid="1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Straight Connector 88"/>
          <p:cNvCxnSpPr/>
          <p:nvPr/>
        </p:nvCxnSpPr>
        <p:spPr>
          <a:xfrm>
            <a:off x="461979" y="3697449"/>
            <a:ext cx="8219357" cy="627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Online</a:t>
            </a:r>
            <a:r>
              <a:rPr lang="en-US" dirty="0" smtClean="0"/>
              <a:t> </a:t>
            </a:r>
            <a:r>
              <a:rPr lang="en-US" dirty="0"/>
              <a:t>Spelling Correction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7</a:t>
            </a:fld>
            <a:endParaRPr lang="en-US"/>
          </a:p>
        </p:txBody>
      </p:sp>
      <p:sp>
        <p:nvSpPr>
          <p:cNvPr id="12" name="Flowchart: Magnetic Disk 11"/>
          <p:cNvSpPr/>
          <p:nvPr/>
        </p:nvSpPr>
        <p:spPr>
          <a:xfrm>
            <a:off x="4733173" y="1272619"/>
            <a:ext cx="1440857" cy="1273066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000" dirty="0" smtClean="0">
                <a:solidFill>
                  <a:srgbClr val="002060"/>
                </a:solidFill>
              </a:rPr>
              <a:t>Query</a:t>
            </a:r>
          </a:p>
          <a:p>
            <a:pPr algn="ctr"/>
            <a:r>
              <a:rPr lang="en-US" sz="2000" dirty="0" smtClean="0">
                <a:solidFill>
                  <a:srgbClr val="002060"/>
                </a:solidFill>
              </a:rPr>
              <a:t>Histogram</a:t>
            </a:r>
            <a:endParaRPr lang="en-US" sz="20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61930" y="4949204"/>
                <a:ext cx="16025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Partial Query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/>
                            </a:rPr>
                            <m:t>𝑞</m:t>
                          </m:r>
                        </m:e>
                      </m:acc>
                    </m:oMath>
                  </m:oMathPara>
                </a14:m>
                <a:endParaRPr lang="en-US" b="0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930" y="4949204"/>
                <a:ext cx="1602595" cy="707886"/>
              </a:xfrm>
              <a:prstGeom prst="rect">
                <a:avLst/>
              </a:prstGeom>
              <a:blipFill rotWithShape="1">
                <a:blip r:embed="rId3"/>
                <a:stretch>
                  <a:fillRect l="-4183" t="-4310" r="-3802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645870" y="4949204"/>
                <a:ext cx="1474417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/>
                  <a:t>Completion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5870" y="4949204"/>
                <a:ext cx="1474417" cy="677108"/>
              </a:xfrm>
              <a:prstGeom prst="rect">
                <a:avLst/>
              </a:prstGeom>
              <a:blipFill rotWithShape="1">
                <a:blip r:embed="rId4"/>
                <a:stretch>
                  <a:fillRect l="-1653" t="-4505" r="-5785" b="-13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061843" y="4849985"/>
                <a:ext cx="3122134" cy="875546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2000" dirty="0" smtClean="0">
                    <a:solidFill>
                      <a:srgbClr val="002060"/>
                    </a:solidFill>
                  </a:rPr>
                  <a:t>A* Search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arg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max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</m:e>
                            <m:lim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,  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𝑞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: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𝑞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=</m:t>
                              </m:r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</m:acc>
                              <m:r>
                                <a:rPr lang="en-US" i="1">
                                  <a:latin typeface="Cambria Math"/>
                                </a:rPr>
                                <m:t>⋯</m:t>
                              </m:r>
                            </m:lim>
                          </m:limLow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𝑞</m:t>
                              </m:r>
                            </m: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  <m:r>
                            <a:rPr lang="en-US" i="1"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843" y="4849985"/>
                <a:ext cx="3122134" cy="87554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/>
          <p:cNvCxnSpPr>
            <a:stCxn id="12" idx="3"/>
            <a:endCxn id="46" idx="0"/>
          </p:cNvCxnSpPr>
          <p:nvPr/>
        </p:nvCxnSpPr>
        <p:spPr>
          <a:xfrm>
            <a:off x="5453602" y="2545685"/>
            <a:ext cx="0" cy="581981"/>
          </a:xfrm>
          <a:prstGeom prst="straightConnector1">
            <a:avLst/>
          </a:prstGeom>
          <a:ln>
            <a:tailEnd type="stealth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80" idx="3"/>
            <a:endCxn id="45" idx="0"/>
          </p:cNvCxnSpPr>
          <p:nvPr/>
        </p:nvCxnSpPr>
        <p:spPr>
          <a:xfrm>
            <a:off x="3772323" y="2545685"/>
            <a:ext cx="1" cy="575711"/>
          </a:xfrm>
          <a:prstGeom prst="straightConnector1">
            <a:avLst/>
          </a:prstGeom>
          <a:ln>
            <a:tailEnd type="stealth" w="lg" len="lg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45" idx="2"/>
          </p:cNvCxnSpPr>
          <p:nvPr/>
        </p:nvCxnSpPr>
        <p:spPr>
          <a:xfrm flipH="1">
            <a:off x="3772322" y="4273502"/>
            <a:ext cx="2" cy="576483"/>
          </a:xfrm>
          <a:prstGeom prst="straightConnector1">
            <a:avLst/>
          </a:prstGeom>
          <a:ln>
            <a:solidFill>
              <a:srgbClr val="0070C0"/>
            </a:solidFill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46" idx="2"/>
          </p:cNvCxnSpPr>
          <p:nvPr/>
        </p:nvCxnSpPr>
        <p:spPr>
          <a:xfrm flipH="1">
            <a:off x="5453601" y="4279772"/>
            <a:ext cx="1" cy="570213"/>
          </a:xfrm>
          <a:prstGeom prst="straightConnector1">
            <a:avLst/>
          </a:prstGeom>
          <a:ln>
            <a:solidFill>
              <a:srgbClr val="0070C0"/>
            </a:solidFill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Flowchart: Process 44"/>
              <p:cNvSpPr/>
              <p:nvPr/>
            </p:nvSpPr>
            <p:spPr>
              <a:xfrm>
                <a:off x="3051895" y="3121396"/>
                <a:ext cx="1440857" cy="1152106"/>
              </a:xfrm>
              <a:prstGeom prst="flowChartProcess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2000" spc="-150" dirty="0" smtClean="0">
                    <a:solidFill>
                      <a:srgbClr val="002060"/>
                    </a:solidFill>
                  </a:rPr>
                  <a:t>Transformation</a:t>
                </a:r>
              </a:p>
              <a:p>
                <a:pPr algn="ctr"/>
                <a:r>
                  <a:rPr lang="en-US" sz="2000" dirty="0">
                    <a:solidFill>
                      <a:srgbClr val="002060"/>
                    </a:solidFill>
                  </a:rPr>
                  <a:t>Model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𝑝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𝑞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←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Flowchart: Process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895" y="3121396"/>
                <a:ext cx="1440857" cy="1152106"/>
              </a:xfrm>
              <a:prstGeom prst="flowChartProcess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Flowchart: Process 45"/>
              <p:cNvSpPr/>
              <p:nvPr/>
            </p:nvSpPr>
            <p:spPr>
              <a:xfrm>
                <a:off x="4733173" y="3127666"/>
                <a:ext cx="1440857" cy="1152106"/>
              </a:xfrm>
              <a:prstGeom prst="flowChartProcess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2000" dirty="0" smtClean="0">
                    <a:solidFill>
                      <a:srgbClr val="002060"/>
                    </a:solidFill>
                  </a:rPr>
                  <a:t>Query Prior</a:t>
                </a:r>
              </a:p>
              <a:p>
                <a:pPr algn="ctr"/>
                <a:r>
                  <a:rPr lang="en-US" sz="2000" dirty="0" smtClean="0">
                    <a:solidFill>
                      <a:srgbClr val="002060"/>
                    </a:solidFill>
                  </a:rPr>
                  <a:t>A* Trie</a:t>
                </a:r>
                <a:endParaRPr lang="en-US" sz="2000" dirty="0">
                  <a:solidFill>
                    <a:srgbClr val="00206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𝑝</m:t>
                      </m:r>
                      <m:r>
                        <a:rPr lang="en-US" i="1">
                          <a:latin typeface="Cambria Math"/>
                        </a:rPr>
                        <m:t>(</m:t>
                      </m:r>
                      <m:r>
                        <a:rPr lang="en-US" i="1">
                          <a:latin typeface="Cambria Math"/>
                        </a:rPr>
                        <m:t>𝑐</m:t>
                      </m:r>
                      <m:r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Flowchart: Process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173" y="3127666"/>
                <a:ext cx="1440857" cy="1152106"/>
              </a:xfrm>
              <a:prstGeom prst="flowChartProcess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Straight Arrow Connector 58"/>
          <p:cNvCxnSpPr>
            <a:stCxn id="14" idx="3"/>
            <a:endCxn id="24" idx="1"/>
          </p:cNvCxnSpPr>
          <p:nvPr/>
        </p:nvCxnSpPr>
        <p:spPr>
          <a:xfrm flipV="1">
            <a:off x="2564525" y="5287758"/>
            <a:ext cx="497318" cy="15389"/>
          </a:xfrm>
          <a:prstGeom prst="straightConnector1">
            <a:avLst/>
          </a:prstGeom>
          <a:ln>
            <a:solidFill>
              <a:srgbClr val="0070C0"/>
            </a:solidFill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24" idx="3"/>
            <a:endCxn id="15" idx="1"/>
          </p:cNvCxnSpPr>
          <p:nvPr/>
        </p:nvCxnSpPr>
        <p:spPr>
          <a:xfrm>
            <a:off x="6183977" y="5287758"/>
            <a:ext cx="461893" cy="0"/>
          </a:xfrm>
          <a:prstGeom prst="straightConnector1">
            <a:avLst/>
          </a:prstGeom>
          <a:ln>
            <a:solidFill>
              <a:srgbClr val="0070C0"/>
            </a:solidFill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Flowchart: Magnetic Disk 79"/>
          <p:cNvSpPr/>
          <p:nvPr/>
        </p:nvSpPr>
        <p:spPr>
          <a:xfrm>
            <a:off x="3051894" y="1272619"/>
            <a:ext cx="1440857" cy="1273066"/>
          </a:xfrm>
          <a:prstGeom prst="flowChartMagneticDisk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ts val="2000"/>
              </a:lnSpc>
            </a:pPr>
            <a:r>
              <a:rPr lang="en-US" sz="2000" dirty="0" smtClean="0">
                <a:solidFill>
                  <a:srgbClr val="002060"/>
                </a:solidFill>
                <a:ea typeface="Cambria Math"/>
              </a:rPr>
              <a:t>Query</a:t>
            </a:r>
          </a:p>
          <a:p>
            <a:pPr algn="ctr">
              <a:lnSpc>
                <a:spcPts val="2000"/>
              </a:lnSpc>
            </a:pPr>
            <a:r>
              <a:rPr lang="en-US" sz="2000" dirty="0" smtClean="0">
                <a:solidFill>
                  <a:srgbClr val="002060"/>
                </a:solidFill>
                <a:ea typeface="Cambria Math"/>
              </a:rPr>
              <a:t>Correction Pairs</a:t>
            </a:r>
            <a:endParaRPr lang="en-US" sz="2000" dirty="0">
              <a:solidFill>
                <a:srgbClr val="002060"/>
              </a:solidFill>
              <a:ea typeface="Cambria Math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1420825" y="5618085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elefn</a:t>
            </a:r>
            <a:endParaRPr lang="en-US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835492" y="5618085"/>
            <a:ext cx="1095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eleph</a:t>
            </a:r>
            <a:r>
              <a:rPr lang="en-US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ant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747994" y="1545545"/>
            <a:ext cx="2287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faecbok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← </a:t>
            </a: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facebook</a:t>
            </a:r>
            <a:endParaRPr lang="en-US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kinnect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← </a:t>
            </a: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kinect</a:t>
            </a:r>
            <a:endParaRPr lang="en-US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6185010" y="1507140"/>
            <a:ext cx="19223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1149350" algn="l"/>
              </a:tabLst>
            </a:pP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facebook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0.01</a:t>
            </a:r>
          </a:p>
          <a:p>
            <a:pPr>
              <a:tabLst>
                <a:tab pos="1149350" algn="l"/>
              </a:tabLst>
            </a:pP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kinect</a:t>
            </a:r>
            <a:r>
              <a:rPr lang="en-US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0.005</a:t>
            </a:r>
          </a:p>
          <a:p>
            <a:pPr>
              <a:tabLst>
                <a:tab pos="1149350" algn="l"/>
              </a:tabLst>
            </a:pP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1499600" y="3350580"/>
            <a:ext cx="153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025525" algn="l"/>
              </a:tabLst>
            </a:pP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ae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← </a:t>
            </a: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ea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0.1</a:t>
            </a:r>
          </a:p>
          <a:p>
            <a:pPr>
              <a:tabLst>
                <a:tab pos="1025525" algn="l"/>
              </a:tabLst>
            </a:pPr>
            <a:r>
              <a:rPr lang="en-US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nn</a:t>
            </a: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← n	0.2</a:t>
            </a:r>
          </a:p>
          <a:p>
            <a:pPr>
              <a:tabLst>
                <a:tab pos="1025525" algn="l"/>
              </a:tabLst>
            </a:pP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596197" y="3236975"/>
            <a:ext cx="1009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B050"/>
                </a:solidFill>
              </a:rPr>
              <a:t>Training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520953" y="3758049"/>
            <a:ext cx="1160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B050"/>
                </a:solidFill>
              </a:rPr>
              <a:t>Decoding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6300225" y="3183469"/>
            <a:ext cx="731520" cy="1027960"/>
            <a:chOff x="5715524" y="2116434"/>
            <a:chExt cx="2696976" cy="3789895"/>
          </a:xfrm>
        </p:grpSpPr>
        <p:cxnSp>
          <p:nvCxnSpPr>
            <p:cNvPr id="65" name="Straight Arrow Connector 64"/>
            <p:cNvCxnSpPr>
              <a:stCxn id="74" idx="4"/>
              <a:endCxn id="77" idx="7"/>
            </p:cNvCxnSpPr>
            <p:nvPr/>
          </p:nvCxnSpPr>
          <p:spPr>
            <a:xfrm flipH="1">
              <a:off x="6339915" y="2573634"/>
              <a:ext cx="749845" cy="440190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>
              <a:stCxn id="74" idx="4"/>
              <a:endCxn id="75" idx="0"/>
            </p:cNvCxnSpPr>
            <p:nvPr/>
          </p:nvCxnSpPr>
          <p:spPr>
            <a:xfrm flipH="1">
              <a:off x="7079117" y="2573634"/>
              <a:ext cx="10643" cy="373235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>
              <a:stCxn id="74" idx="4"/>
              <a:endCxn id="76" idx="1"/>
            </p:cNvCxnSpPr>
            <p:nvPr/>
          </p:nvCxnSpPr>
          <p:spPr>
            <a:xfrm>
              <a:off x="7089760" y="2573634"/>
              <a:ext cx="698349" cy="440190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>
              <a:stCxn id="75" idx="4"/>
              <a:endCxn id="78" idx="7"/>
            </p:cNvCxnSpPr>
            <p:nvPr/>
          </p:nvCxnSpPr>
          <p:spPr>
            <a:xfrm flipH="1">
              <a:off x="6339915" y="3404069"/>
              <a:ext cx="739202" cy="425855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>
              <a:stCxn id="75" idx="4"/>
              <a:endCxn id="79" idx="0"/>
            </p:cNvCxnSpPr>
            <p:nvPr/>
          </p:nvCxnSpPr>
          <p:spPr>
            <a:xfrm flipH="1">
              <a:off x="7072291" y="3404069"/>
              <a:ext cx="6826" cy="358900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>
              <a:stCxn id="76" idx="4"/>
              <a:endCxn id="83" idx="0"/>
            </p:cNvCxnSpPr>
            <p:nvPr/>
          </p:nvCxnSpPr>
          <p:spPr>
            <a:xfrm>
              <a:off x="8046740" y="3404069"/>
              <a:ext cx="0" cy="358900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>
              <a:stCxn id="79" idx="4"/>
              <a:endCxn id="82" idx="7"/>
            </p:cNvCxnSpPr>
            <p:nvPr/>
          </p:nvCxnSpPr>
          <p:spPr>
            <a:xfrm flipH="1">
              <a:off x="6339915" y="4220169"/>
              <a:ext cx="732376" cy="451005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>
              <a:stCxn id="79" idx="4"/>
              <a:endCxn id="81" idx="0"/>
            </p:cNvCxnSpPr>
            <p:nvPr/>
          </p:nvCxnSpPr>
          <p:spPr>
            <a:xfrm>
              <a:off x="7072291" y="4220169"/>
              <a:ext cx="2724" cy="384050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>
              <a:stCxn id="81" idx="4"/>
              <a:endCxn id="84" idx="0"/>
            </p:cNvCxnSpPr>
            <p:nvPr/>
          </p:nvCxnSpPr>
          <p:spPr>
            <a:xfrm>
              <a:off x="7075015" y="5061419"/>
              <a:ext cx="0" cy="387710"/>
            </a:xfrm>
            <a:prstGeom prst="straightConnector1">
              <a:avLst/>
            </a:prstGeom>
            <a:ln w="12700">
              <a:tailEnd type="stealth" w="med" len="sm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Oval 73"/>
            <p:cNvSpPr/>
            <p:nvPr/>
          </p:nvSpPr>
          <p:spPr>
            <a:xfrm>
              <a:off x="6724000" y="2116434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a</a:t>
              </a:r>
            </a:p>
            <a:p>
              <a:pPr algn="ctr"/>
              <a:r>
                <a:rPr lang="en-US" sz="400" dirty="0" smtClean="0">
                  <a:solidFill>
                    <a:srgbClr val="FF0000"/>
                  </a:solidFill>
                </a:rPr>
                <a:t>0.4</a:t>
              </a:r>
              <a:endParaRPr lang="en-US" sz="400" dirty="0">
                <a:solidFill>
                  <a:srgbClr val="FF0000"/>
                </a:solidFill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13357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b</a:t>
              </a:r>
            </a:p>
            <a:p>
              <a:pPr algn="ctr"/>
              <a:r>
                <a:rPr lang="en-US" sz="400" dirty="0" smtClean="0">
                  <a:solidFill>
                    <a:srgbClr val="FF0000"/>
                  </a:solidFill>
                </a:rPr>
                <a:t>0.2</a:t>
              </a:r>
              <a:endParaRPr lang="en-US" sz="400" dirty="0">
                <a:solidFill>
                  <a:srgbClr val="FF0000"/>
                </a:solidFill>
              </a:endParaRPr>
            </a:p>
          </p:txBody>
        </p:sp>
        <p:sp>
          <p:nvSpPr>
            <p:cNvPr id="76" name="Oval 75"/>
            <p:cNvSpPr/>
            <p:nvPr/>
          </p:nvSpPr>
          <p:spPr>
            <a:xfrm>
              <a:off x="7680980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c</a:t>
              </a:r>
            </a:p>
            <a:p>
              <a:pPr algn="ctr"/>
              <a:r>
                <a:rPr lang="en-US" sz="400" dirty="0" smtClean="0">
                  <a:solidFill>
                    <a:srgbClr val="FF0000"/>
                  </a:solidFill>
                </a:rPr>
                <a:t>0.2</a:t>
              </a:r>
              <a:endParaRPr lang="en-US" sz="400" dirty="0">
                <a:solidFill>
                  <a:srgbClr val="FF0000"/>
                </a:solidFill>
              </a:endParaRPr>
            </a:p>
          </p:txBody>
        </p:sp>
        <p:sp>
          <p:nvSpPr>
            <p:cNvPr id="77" name="Oval 76"/>
            <p:cNvSpPr/>
            <p:nvPr/>
          </p:nvSpPr>
          <p:spPr>
            <a:xfrm>
              <a:off x="5715524" y="2946869"/>
              <a:ext cx="73152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$</a:t>
              </a:r>
            </a:p>
            <a:p>
              <a:pPr algn="ctr"/>
              <a:r>
                <a:rPr lang="en-US" sz="400" dirty="0" smtClean="0"/>
                <a:t>0.4</a:t>
              </a:r>
              <a:endParaRPr lang="en-US" sz="400" dirty="0"/>
            </a:p>
          </p:txBody>
        </p:sp>
        <p:sp>
          <p:nvSpPr>
            <p:cNvPr id="78" name="Oval 77"/>
            <p:cNvSpPr/>
            <p:nvPr/>
          </p:nvSpPr>
          <p:spPr>
            <a:xfrm>
              <a:off x="5715524" y="3762969"/>
              <a:ext cx="731520" cy="45720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$</a:t>
              </a:r>
            </a:p>
            <a:p>
              <a:pPr algn="ctr"/>
              <a:r>
                <a:rPr lang="en-US" sz="400" dirty="0" smtClean="0"/>
                <a:t>0.2</a:t>
              </a:r>
              <a:endParaRPr lang="en-US" sz="400" dirty="0"/>
            </a:p>
          </p:txBody>
        </p:sp>
        <p:sp>
          <p:nvSpPr>
            <p:cNvPr id="79" name="Oval 78"/>
            <p:cNvSpPr/>
            <p:nvPr/>
          </p:nvSpPr>
          <p:spPr>
            <a:xfrm>
              <a:off x="6706531" y="376296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c</a:t>
              </a:r>
            </a:p>
            <a:p>
              <a:pPr algn="ctr"/>
              <a:r>
                <a:rPr lang="en-US" sz="400" dirty="0" smtClean="0">
                  <a:solidFill>
                    <a:srgbClr val="FF0000"/>
                  </a:solidFill>
                </a:rPr>
                <a:t>0.1</a:t>
              </a:r>
              <a:endParaRPr lang="en-US" sz="400" dirty="0">
                <a:solidFill>
                  <a:srgbClr val="FF0000"/>
                </a:solidFill>
              </a:endParaRPr>
            </a:p>
          </p:txBody>
        </p:sp>
        <p:sp>
          <p:nvSpPr>
            <p:cNvPr id="81" name="Oval 80"/>
            <p:cNvSpPr/>
            <p:nvPr/>
          </p:nvSpPr>
          <p:spPr>
            <a:xfrm>
              <a:off x="6709255" y="4604219"/>
              <a:ext cx="731520" cy="4572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" dirty="0" smtClean="0"/>
                <a:t>c</a:t>
              </a:r>
            </a:p>
            <a:p>
              <a:pPr algn="ctr"/>
              <a:r>
                <a:rPr lang="en-US" sz="400" dirty="0" smtClean="0">
                  <a:solidFill>
                    <a:srgbClr val="FF0000"/>
                  </a:solidFill>
                </a:rPr>
                <a:t>0.1</a:t>
              </a:r>
              <a:endParaRPr lang="en-US" sz="4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Oval 81"/>
                <p:cNvSpPr/>
                <p:nvPr/>
              </p:nvSpPr>
              <p:spPr>
                <a:xfrm>
                  <a:off x="5715524" y="460421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400" dirty="0"/>
                          <m:t>$</m:t>
                        </m:r>
                      </m:oMath>
                    </m:oMathPara>
                  </a14:m>
                  <a:endParaRPr lang="en-US" sz="400" dirty="0" smtClean="0"/>
                </a:p>
                <a:p>
                  <a:pPr algn="ctr"/>
                  <a:r>
                    <a:rPr lang="en-US" sz="400" dirty="0" smtClean="0"/>
                    <a:t>0.1</a:t>
                  </a:r>
                  <a:endParaRPr lang="en-US" sz="400" dirty="0"/>
                </a:p>
              </p:txBody>
            </p:sp>
          </mc:Choice>
          <mc:Fallback xmlns="">
            <p:sp>
              <p:nvSpPr>
                <p:cNvPr id="80" name="Oval 7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15524" y="4604219"/>
                  <a:ext cx="731520" cy="457200"/>
                </a:xfrm>
                <a:prstGeom prst="ellipse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Oval 82"/>
                <p:cNvSpPr/>
                <p:nvPr/>
              </p:nvSpPr>
              <p:spPr>
                <a:xfrm>
                  <a:off x="7680980" y="376296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400" dirty="0"/>
                          <m:t>$</m:t>
                        </m:r>
                      </m:oMath>
                    </m:oMathPara>
                  </a14:m>
                  <a:endParaRPr lang="en-US" sz="400" dirty="0" smtClean="0"/>
                </a:p>
                <a:p>
                  <a:pPr algn="ctr"/>
                  <a:r>
                    <a:rPr lang="en-US" sz="400" dirty="0" smtClean="0"/>
                    <a:t>0.2</a:t>
                  </a:r>
                  <a:endParaRPr lang="en-US" sz="400" dirty="0"/>
                </a:p>
              </p:txBody>
            </p:sp>
          </mc:Choice>
          <mc:Fallback xmlns="">
            <p:sp>
              <p:nvSpPr>
                <p:cNvPr id="81" name="Oval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0980" y="3762969"/>
                  <a:ext cx="731520" cy="457200"/>
                </a:xfrm>
                <a:prstGeom prst="ellipse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Oval 83"/>
                <p:cNvSpPr/>
                <p:nvPr/>
              </p:nvSpPr>
              <p:spPr>
                <a:xfrm>
                  <a:off x="6709255" y="5449129"/>
                  <a:ext cx="731520" cy="457200"/>
                </a:xfrm>
                <a:prstGeom prst="ellipse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400" dirty="0"/>
                          <m:t>$</m:t>
                        </m:r>
                      </m:oMath>
                    </m:oMathPara>
                  </a14:m>
                  <a:endParaRPr lang="en-US" sz="400" dirty="0" smtClean="0"/>
                </a:p>
                <a:p>
                  <a:pPr algn="ctr"/>
                  <a:r>
                    <a:rPr lang="en-US" sz="400" dirty="0" smtClean="0"/>
                    <a:t>0.1</a:t>
                  </a:r>
                  <a:endParaRPr lang="en-US" sz="400" dirty="0"/>
                </a:p>
              </p:txBody>
            </p:sp>
          </mc:Choice>
          <mc:Fallback xmlns="">
            <p:sp>
              <p:nvSpPr>
                <p:cNvPr id="82" name="Oval 8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9255" y="5449129"/>
                  <a:ext cx="731520" cy="457200"/>
                </a:xfrm>
                <a:prstGeom prst="ellipse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0504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Transformation Model: </a:t>
                </a:r>
                <a14:m>
                  <m:oMath xmlns:m="http://schemas.openxmlformats.org/officeDocument/2006/math">
                    <m:r>
                      <a:rPr lang="en-US" i="1" smtClean="0">
                        <a:effectLst/>
                        <a:latin typeface="Cambria Math"/>
                      </a:rPr>
                      <m:t>𝑝</m:t>
                    </m:r>
                    <m:r>
                      <a:rPr lang="en-US" i="1" smtClean="0">
                        <a:effectLst/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effectLst/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effectLst/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effectLst/>
                            <a:latin typeface="Cambria Math"/>
                          </a:rPr>
                          <m:t>𝑞</m:t>
                        </m:r>
                      </m:sub>
                    </m:sSub>
                    <m:r>
                      <a:rPr lang="en-US" i="1">
                        <a:effectLst/>
                        <a:latin typeface="Cambria Math"/>
                        <a:ea typeface="Cambria Math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effectLst/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effectLst/>
                            <a:latin typeface="Cambria Math"/>
                            <a:ea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effectLst/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r>
                      <a:rPr lang="en-US" i="1">
                        <a:effectLst/>
                        <a:latin typeface="Cambria Math"/>
                      </a:rPr>
                      <m:t>)</m:t>
                    </m:r>
                  </m:oMath>
                </a14:m>
                <a:endParaRPr lang="en-US" dirty="0">
                  <a:effectLst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 l="-2148" t="-12230" r="-3630" b="-33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917644" y="1600200"/>
                <a:ext cx="3769155" cy="452596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Training pairs: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𝑞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←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𝑐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Align &amp; segment</a:t>
                </a:r>
              </a:p>
              <a:p>
                <a:r>
                  <a:rPr lang="en-US" dirty="0" smtClean="0"/>
                  <a:t>Decompose overall transformation probability using </a:t>
                </a:r>
                <a:r>
                  <a:rPr lang="en-US" i="1" dirty="0" smtClean="0"/>
                  <a:t>Chain Rule</a:t>
                </a:r>
                <a:r>
                  <a:rPr lang="en-US" dirty="0" smtClean="0"/>
                  <a:t> and </a:t>
                </a:r>
                <a:r>
                  <a:rPr lang="en-US" i="1" dirty="0" smtClean="0"/>
                  <a:t>Markov assumption</a:t>
                </a:r>
              </a:p>
              <a:p>
                <a:r>
                  <a:rPr lang="en-US" dirty="0" smtClean="0"/>
                  <a:t>Estimate substring transformation </a:t>
                </a:r>
                <a:r>
                  <a:rPr lang="en-US" dirty="0" err="1" smtClean="0"/>
                  <a:t>probs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𝑝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𝑞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←</m:t>
                    </m:r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</a:rPr>
                      <m:t>|</m:t>
                    </m:r>
                    <m:r>
                      <m:rPr>
                        <m:nor/>
                      </m:rPr>
                      <a:rPr lang="en-US" b="0" i="1" smtClean="0">
                        <a:ea typeface="Cambria Math"/>
                      </a:rPr>
                      <m:t>context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917644" y="1600200"/>
                <a:ext cx="3769155" cy="4525963"/>
              </a:xfrm>
              <a:blipFill rotWithShape="1">
                <a:blip r:embed="rId4"/>
                <a:stretch>
                  <a:fillRect l="-3398" t="-2156" r="-647" b="-7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288371" y="1547155"/>
                <a:ext cx="2782685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111125" algn="ctr"/>
                    <a:tab pos="461963" algn="ctr"/>
                    <a:tab pos="803275" algn="ctr"/>
                    <a:tab pos="1144588" algn="ctr"/>
                    <a:tab pos="1487488" algn="ctr"/>
                    <a:tab pos="1828800" algn="ctr"/>
                    <a:tab pos="2170113" algn="ctr"/>
                    <a:tab pos="2513013" algn="ctr"/>
                  </a:tabLst>
                </a:pPr>
                <a:r>
                  <a:rPr lang="en-US" sz="2800" dirty="0"/>
                  <a:t>	e	l	e	f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/>
                      </a:rPr>
                      <m:t>ε</m:t>
                    </m:r>
                  </m:oMath>
                </a14:m>
                <a:r>
                  <a:rPr lang="en-US" sz="2800" dirty="0"/>
                  <a:t>	n	a	t</a:t>
                </a:r>
              </a:p>
              <a:p>
                <a:pPr>
                  <a:tabLst>
                    <a:tab pos="111125" algn="ctr"/>
                    <a:tab pos="461963" algn="ctr"/>
                    <a:tab pos="803275" algn="ctr"/>
                    <a:tab pos="1144588" algn="ctr"/>
                    <a:tab pos="1487488" algn="ctr"/>
                    <a:tab pos="1828800" algn="ctr"/>
                    <a:tab pos="2170113" algn="ctr"/>
                    <a:tab pos="2513013" algn="ctr"/>
                  </a:tabLst>
                </a:pPr>
                <a:r>
                  <a:rPr lang="en-US" sz="2800" dirty="0" smtClean="0"/>
                  <a:t>	e	l	e	p	h	a	n	t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8371" y="1547155"/>
                <a:ext cx="2782685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4376" t="-5769" r="-6346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1356822" y="1547155"/>
            <a:ext cx="2693453" cy="954106"/>
            <a:chOff x="1068786" y="1658499"/>
            <a:chExt cx="2693453" cy="954106"/>
          </a:xfrm>
        </p:grpSpPr>
        <p:sp>
          <p:nvSpPr>
            <p:cNvPr id="20" name="Rectangle 19"/>
            <p:cNvSpPr/>
            <p:nvPr/>
          </p:nvSpPr>
          <p:spPr>
            <a:xfrm>
              <a:off x="1068786" y="1658499"/>
              <a:ext cx="636234" cy="95410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760076" y="1658499"/>
              <a:ext cx="290589" cy="95410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471650" y="1658499"/>
              <a:ext cx="290589" cy="95410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105720" y="1658499"/>
              <a:ext cx="597829" cy="95410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780360" y="1658499"/>
              <a:ext cx="636234" cy="95410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1032971" y="2507280"/>
                <a:ext cx="3553152" cy="2308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elefnat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←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elephant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400" i="1" dirty="0" smtClean="0">
                    <a:solidFill>
                      <a:schemeClr val="tx1"/>
                    </a:solidFill>
                    <a:latin typeface="Cambria Math"/>
                  </a:rPr>
                  <a:t> </a:t>
                </a:r>
              </a:p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l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←</m:t>
                        </m:r>
                        <m:r>
                          <m:rPr>
                            <m:nor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l</m:t>
                        </m:r>
                      </m:e>
                    </m:d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Cambria Math"/>
                  </a:rPr>
                  <a:t> </a:t>
                </a:r>
              </a:p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e</m:t>
                        </m:r>
                        <m:r>
                          <a:rPr lang="en-US" sz="2400" i="1">
                            <a:latin typeface="Cambria Math"/>
                          </a:rPr>
                          <m:t>←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|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el</m:t>
                        </m:r>
                        <m:r>
                          <a:rPr lang="en-US" sz="2400" i="1">
                            <a:latin typeface="Cambria Math"/>
                          </a:rPr>
                          <m:t>←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el</m:t>
                        </m:r>
                      </m:e>
                    </m:d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Cambria Math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f</m:t>
                        </m:r>
                        <m:r>
                          <a:rPr lang="en-US" sz="2400" i="1">
                            <a:latin typeface="Cambria Math"/>
                          </a:rPr>
                          <m:t>←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ph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|</m:t>
                        </m:r>
                        <m:r>
                          <m:rPr>
                            <m:nor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e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→</m:t>
                        </m:r>
                        <m:r>
                          <m:rPr>
                            <m:nor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/>
                          </a:rPr>
                          <m:t>e</m:t>
                        </m:r>
                      </m:e>
                    </m:d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Cambria Math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an</m:t>
                        </m:r>
                        <m:r>
                          <a:rPr lang="en-US" sz="2400" i="1">
                            <a:latin typeface="Cambria Math"/>
                          </a:rPr>
                          <m:t>←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na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|</m:t>
                        </m:r>
                        <m:r>
                          <m:rPr>
                            <m:nor/>
                          </m:rPr>
                          <a:rPr lang="en-US" sz="2400">
                            <a:latin typeface="Cambria Math"/>
                          </a:rPr>
                          <m:t>f</m:t>
                        </m:r>
                        <m:r>
                          <a:rPr lang="en-US" sz="2400" i="1">
                            <a:latin typeface="Cambria Math"/>
                          </a:rPr>
                          <m:t>←</m:t>
                        </m:r>
                        <m:r>
                          <m:rPr>
                            <m:nor/>
                          </m:rPr>
                          <a:rPr lang="en-US" sz="2400">
                            <a:latin typeface="Cambria Math"/>
                          </a:rPr>
                          <m:t>ph</m:t>
                        </m:r>
                      </m:e>
                    </m:d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Cambria Math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t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→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|</m:t>
                        </m:r>
                        <m:r>
                          <m:rPr>
                            <m:nor/>
                          </m:rPr>
                          <a:rPr lang="en-US" sz="2400">
                            <a:latin typeface="Cambria Math"/>
                          </a:rPr>
                          <m:t>an</m:t>
                        </m:r>
                        <m:r>
                          <a:rPr lang="en-US" sz="2400" i="1">
                            <a:latin typeface="Cambria Math"/>
                          </a:rPr>
                          <m:t>←</m:t>
                        </m:r>
                        <m:r>
                          <m:rPr>
                            <m:nor/>
                          </m:rPr>
                          <a:rPr lang="en-US" sz="2400">
                            <a:latin typeface="Cambria Math"/>
                          </a:rPr>
                          <m:t>na</m:t>
                        </m:r>
                      </m:e>
                    </m:d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971" y="2507280"/>
                <a:ext cx="3553152" cy="2308324"/>
              </a:xfrm>
              <a:prstGeom prst="rect">
                <a:avLst/>
              </a:prstGeom>
              <a:blipFill rotWithShape="1">
                <a:blip r:embed="rId6"/>
                <a:stretch>
                  <a:fillRect l="-2573" t="-2111" r="-1715" b="-50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938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1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Transformation Model: </a:t>
                </a:r>
                <a14:m>
                  <m:oMath xmlns:m="http://schemas.openxmlformats.org/officeDocument/2006/math">
                    <m:r>
                      <a:rPr lang="en-US" b="0" i="1" smtClean="0">
                        <a:effectLst/>
                        <a:latin typeface="Cambria Math"/>
                      </a:rPr>
                      <m:t>𝑝</m:t>
                    </m:r>
                    <m:r>
                      <a:rPr lang="en-US" b="0" i="1" smtClean="0">
                        <a:effectLst/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>
                            <a:effectLst/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>
                            <a:effectLst/>
                            <a:latin typeface="Cambria Math"/>
                          </a:rPr>
                          <m:t>𝑞</m:t>
                        </m:r>
                      </m:sub>
                    </m:sSub>
                    <m:r>
                      <a:rPr lang="en-US" b="0" i="1">
                        <a:effectLst/>
                        <a:latin typeface="Cambria Math"/>
                        <a:ea typeface="Cambria Math"/>
                      </a:rPr>
                      <m:t>←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>
                            <a:effectLst/>
                            <a:latin typeface="Cambria Math"/>
                            <a:ea typeface="Cambria Math"/>
                          </a:rPr>
                          <m:t>𝑠</m:t>
                        </m:r>
                      </m:e>
                      <m:sub>
                        <m:r>
                          <a:rPr lang="en-US" b="0" i="1">
                            <a:effectLst/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r>
                      <a:rPr lang="en-US" b="0" i="1">
                        <a:effectLst/>
                        <a:latin typeface="Cambria Math"/>
                      </a:rPr>
                      <m:t>)</m:t>
                    </m:r>
                  </m:oMath>
                </a14:m>
                <a:endParaRPr lang="en-US" dirty="0">
                  <a:effectLst/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 l="-2148" t="-12230" r="-3630" b="-33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6710"/>
            <a:ext cx="8229600" cy="499426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Joint-sequence modeling (</a:t>
            </a:r>
            <a:r>
              <a:rPr lang="en-US" sz="2800" dirty="0" err="1" smtClean="0"/>
              <a:t>Bisani</a:t>
            </a:r>
            <a:r>
              <a:rPr lang="en-US" sz="2800" dirty="0" smtClean="0"/>
              <a:t> &amp; Ney, 08)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800" dirty="0"/>
          </a:p>
          <a:p>
            <a:pPr marL="0" indent="0">
              <a:spcBef>
                <a:spcPts val="0"/>
              </a:spcBef>
              <a:buNone/>
            </a:pPr>
            <a:endParaRPr lang="en-US" sz="2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800" dirty="0"/>
          </a:p>
          <a:p>
            <a:pPr marL="0" indent="0">
              <a:spcBef>
                <a:spcPts val="0"/>
              </a:spcBef>
              <a:buNone/>
            </a:pPr>
            <a:endParaRPr lang="en-US" sz="28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Learn common error patterns from spelling correction pairs without segmentation labels</a:t>
            </a:r>
          </a:p>
          <a:p>
            <a:pPr>
              <a:spcBef>
                <a:spcPts val="0"/>
              </a:spcBef>
            </a:pPr>
            <a:r>
              <a:rPr lang="en-US" sz="2800" dirty="0" smtClean="0"/>
              <a:t>Adjust correction likelihood by interpolating model with identity transformation model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F7F3-EB36-4B8F-94BC-01C8CDC1A394}" type="slidenum">
              <a:rPr lang="en-US" smtClean="0"/>
              <a:t>9</a:t>
            </a:fld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1461195" y="1892800"/>
            <a:ext cx="6183205" cy="2227490"/>
            <a:chOff x="1430087" y="2027216"/>
            <a:chExt cx="6183205" cy="22274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Flowchart: Multidocument 4"/>
                <p:cNvSpPr/>
                <p:nvPr/>
              </p:nvSpPr>
              <p:spPr>
                <a:xfrm>
                  <a:off x="1430087" y="2488076"/>
                  <a:ext cx="998530" cy="883315"/>
                </a:xfrm>
                <a:prstGeom prst="flowChartMultidocument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𝑞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←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5" name="Flowchart: Multidocument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0087" y="2488076"/>
                  <a:ext cx="998530" cy="883315"/>
                </a:xfrm>
                <a:prstGeom prst="flowChartMultidocumen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Flowchart: Process 5"/>
            <p:cNvSpPr/>
            <p:nvPr/>
          </p:nvSpPr>
          <p:spPr>
            <a:xfrm>
              <a:off x="2812668" y="2027216"/>
              <a:ext cx="3302829" cy="2227490"/>
            </a:xfrm>
            <a:prstGeom prst="flowChart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i="1" dirty="0" smtClean="0">
                  <a:solidFill>
                    <a:srgbClr val="00B050"/>
                  </a:solidFill>
                </a:rPr>
                <a:t>Expectation Maximization</a:t>
              </a:r>
              <a:endParaRPr lang="en-US" i="1" dirty="0">
                <a:solidFill>
                  <a:srgbClr val="00B050"/>
                </a:solidFill>
              </a:endParaRPr>
            </a:p>
          </p:txBody>
        </p:sp>
        <p:sp>
          <p:nvSpPr>
            <p:cNvPr id="7" name="Flowchart: Process 6"/>
            <p:cNvSpPr/>
            <p:nvPr/>
          </p:nvSpPr>
          <p:spPr>
            <a:xfrm>
              <a:off x="3235122" y="2603290"/>
              <a:ext cx="960125" cy="652885"/>
            </a:xfrm>
            <a:prstGeom prst="flowChartProcess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/>
                <a:t>E</a:t>
              </a:r>
              <a:r>
                <a:rPr lang="en-US" dirty="0" smtClean="0"/>
                <a:t>-step</a:t>
              </a:r>
              <a:endParaRPr lang="en-US" dirty="0"/>
            </a:p>
          </p:txBody>
        </p:sp>
        <p:sp>
          <p:nvSpPr>
            <p:cNvPr id="8" name="Flowchart: Process 7"/>
            <p:cNvSpPr/>
            <p:nvPr/>
          </p:nvSpPr>
          <p:spPr>
            <a:xfrm>
              <a:off x="4732917" y="2603408"/>
              <a:ext cx="960125" cy="652885"/>
            </a:xfrm>
            <a:prstGeom prst="flowChartProcess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 smtClean="0"/>
                <a:t>M</a:t>
              </a:r>
              <a:r>
                <a:rPr lang="en-US" dirty="0" smtClean="0"/>
                <a:t>-step</a:t>
              </a:r>
              <a:endParaRPr lang="en-US" dirty="0"/>
            </a:p>
          </p:txBody>
        </p:sp>
        <p:cxnSp>
          <p:nvCxnSpPr>
            <p:cNvPr id="16" name="Straight Arrow Connector 15"/>
            <p:cNvCxnSpPr>
              <a:stCxn id="5" idx="3"/>
              <a:endCxn id="7" idx="1"/>
            </p:cNvCxnSpPr>
            <p:nvPr/>
          </p:nvCxnSpPr>
          <p:spPr>
            <a:xfrm flipV="1">
              <a:off x="2428617" y="2929733"/>
              <a:ext cx="806505" cy="1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7" idx="3"/>
              <a:endCxn id="8" idx="1"/>
            </p:cNvCxnSpPr>
            <p:nvPr/>
          </p:nvCxnSpPr>
          <p:spPr>
            <a:xfrm>
              <a:off x="4195247" y="2929733"/>
              <a:ext cx="537670" cy="118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Elbow Connector 22"/>
            <p:cNvCxnSpPr>
              <a:stCxn id="8" idx="2"/>
              <a:endCxn id="7" idx="2"/>
            </p:cNvCxnSpPr>
            <p:nvPr/>
          </p:nvCxnSpPr>
          <p:spPr>
            <a:xfrm rot="5400000" flipH="1">
              <a:off x="4464024" y="2507337"/>
              <a:ext cx="118" cy="1497795"/>
            </a:xfrm>
            <a:prstGeom prst="bentConnector3">
              <a:avLst>
                <a:gd name="adj1" fmla="val -467689831"/>
              </a:avLst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3863598" y="3486606"/>
              <a:ext cx="12009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Pruning</a:t>
              </a:r>
            </a:p>
            <a:p>
              <a:pPr algn="ctr"/>
              <a:r>
                <a:rPr lang="en-US" dirty="0" smtClean="0"/>
                <a:t>Smoothing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Flowchart: Magnetic Disk 25"/>
                <p:cNvSpPr/>
                <p:nvPr/>
              </p:nvSpPr>
              <p:spPr>
                <a:xfrm>
                  <a:off x="6537951" y="2430644"/>
                  <a:ext cx="1075341" cy="998413"/>
                </a:xfrm>
                <a:prstGeom prst="flowChartMagneticDisk">
                  <a:avLst/>
                </a:prstGeom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𝑞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←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𝑐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Flowchart: Magnetic Disk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37951" y="2430644"/>
                  <a:ext cx="1075341" cy="998413"/>
                </a:xfrm>
                <a:prstGeom prst="flowChartMagneticDisk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Arrow Connector 26"/>
            <p:cNvCxnSpPr>
              <a:stCxn id="8" idx="3"/>
              <a:endCxn id="26" idx="2"/>
            </p:cNvCxnSpPr>
            <p:nvPr/>
          </p:nvCxnSpPr>
          <p:spPr>
            <a:xfrm>
              <a:off x="5693042" y="2929851"/>
              <a:ext cx="844909" cy="0"/>
            </a:xfrm>
            <a:prstGeom prst="straightConnector1">
              <a:avLst/>
            </a:prstGeom>
            <a:ln>
              <a:tailEnd type="stealth" w="lg" len="lg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9843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9747</TotalTime>
  <Words>1173</Words>
  <Application>Microsoft Office PowerPoint</Application>
  <PresentationFormat>On-screen Show (4:3)</PresentationFormat>
  <Paragraphs>491</Paragraphs>
  <Slides>21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Online Spelling Correction for Query Completion</vt:lpstr>
      <vt:lpstr>Background</vt:lpstr>
      <vt:lpstr>Spelling Correction</vt:lpstr>
      <vt:lpstr>Motivation</vt:lpstr>
      <vt:lpstr>Outline</vt:lpstr>
      <vt:lpstr>Offline Spelling Correction</vt:lpstr>
      <vt:lpstr>Online Spelling Correction</vt:lpstr>
      <vt:lpstr>Transformation Model: p(s_q←s_c)</vt:lpstr>
      <vt:lpstr>Transformation Model: p(s_q←s_c)</vt:lpstr>
      <vt:lpstr>Query Prior: p(q)</vt:lpstr>
      <vt:lpstr>Outline</vt:lpstr>
      <vt:lpstr>A* Search: 〖arg max 〗┬(c,   q:q=q ̅⋯)⁡〖p(q│c)p(c)〗</vt:lpstr>
      <vt:lpstr>Outline</vt:lpstr>
      <vt:lpstr>Data Sets</vt:lpstr>
      <vt:lpstr>Metrics</vt:lpstr>
      <vt:lpstr>Results</vt:lpstr>
      <vt:lpstr>Risk Pruning</vt:lpstr>
      <vt:lpstr>Beam Pruning</vt:lpstr>
      <vt:lpstr>Example</vt:lpstr>
      <vt:lpstr>Outline</vt:lpstr>
      <vt:lpstr>Summary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Spelling Correction for Query Completion</dc:title>
  <dc:creator>Paul Hsu</dc:creator>
  <cp:lastModifiedBy>Paul Hsu</cp:lastModifiedBy>
  <cp:revision>90</cp:revision>
  <dcterms:created xsi:type="dcterms:W3CDTF">2011-03-15T16:41:40Z</dcterms:created>
  <dcterms:modified xsi:type="dcterms:W3CDTF">2011-04-25T17:40:52Z</dcterms:modified>
</cp:coreProperties>
</file>