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58" r:id="rId3"/>
    <p:sldId id="297" r:id="rId4"/>
    <p:sldId id="298" r:id="rId5"/>
    <p:sldId id="289" r:id="rId6"/>
    <p:sldId id="288" r:id="rId7"/>
    <p:sldId id="304" r:id="rId8"/>
    <p:sldId id="295" r:id="rId9"/>
    <p:sldId id="296" r:id="rId10"/>
    <p:sldId id="292" r:id="rId11"/>
    <p:sldId id="293" r:id="rId12"/>
    <p:sldId id="299" r:id="rId13"/>
    <p:sldId id="267" r:id="rId14"/>
    <p:sldId id="300" r:id="rId15"/>
    <p:sldId id="303" r:id="rId16"/>
    <p:sldId id="301" r:id="rId17"/>
    <p:sldId id="305" r:id="rId18"/>
    <p:sldId id="306" r:id="rId19"/>
    <p:sldId id="302" r:id="rId20"/>
    <p:sldId id="262" r:id="rId21"/>
    <p:sldId id="279" r:id="rId22"/>
  </p:sldIdLst>
  <p:sldSz cx="9144000" cy="6858000" type="screen4x3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0" autoAdjust="0"/>
    <p:restoredTop sz="89247" autoAdjust="0"/>
  </p:normalViewPr>
  <p:slideViewPr>
    <p:cSldViewPr>
      <p:cViewPr>
        <p:scale>
          <a:sx n="60" d="100"/>
          <a:sy n="60" d="100"/>
        </p:scale>
        <p:origin x="-774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126"/>
    </p:cViewPr>
  </p:notesTextViewPr>
  <p:sorterViewPr>
    <p:cViewPr>
      <p:scale>
        <a:sx n="66" d="100"/>
        <a:sy n="66" d="100"/>
      </p:scale>
      <p:origin x="0" y="83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Works\AAAI10\code\resul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Works\AAAI10\code\resul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barChart>
        <c:barDir val="col"/>
        <c:grouping val="clustered"/>
        <c:ser>
          <c:idx val="0"/>
          <c:order val="0"/>
          <c:cat>
            <c:numRef>
              <c:f>Sheet5!$B$1:$H$1</c:f>
              <c:numCache>
                <c:formatCode>General</c:formatCode>
                <c:ptCount val="7"/>
                <c:pt idx="0">
                  <c:v>25</c:v>
                </c:pt>
                <c:pt idx="1">
                  <c:v>50</c:v>
                </c:pt>
                <c:pt idx="2">
                  <c:v>75</c:v>
                </c:pt>
                <c:pt idx="3">
                  <c:v>100</c:v>
                </c:pt>
                <c:pt idx="4">
                  <c:v>125</c:v>
                </c:pt>
                <c:pt idx="5">
                  <c:v>150</c:v>
                </c:pt>
                <c:pt idx="6">
                  <c:v>164</c:v>
                </c:pt>
              </c:numCache>
            </c:numRef>
          </c:cat>
          <c:val>
            <c:numRef>
              <c:f>Sheet5!$B$5:$H$5</c:f>
              <c:numCache>
                <c:formatCode>General</c:formatCode>
                <c:ptCount val="7"/>
                <c:pt idx="0">
                  <c:v>0.54630000000000001</c:v>
                </c:pt>
                <c:pt idx="1">
                  <c:v>0.55310000000000004</c:v>
                </c:pt>
                <c:pt idx="2">
                  <c:v>0.5272</c:v>
                </c:pt>
                <c:pt idx="3">
                  <c:v>0.55959999999999999</c:v>
                </c:pt>
                <c:pt idx="4">
                  <c:v>0.57990000000000008</c:v>
                </c:pt>
                <c:pt idx="5">
                  <c:v>0.58289999999999997</c:v>
                </c:pt>
                <c:pt idx="6">
                  <c:v>0.5867</c:v>
                </c:pt>
              </c:numCache>
            </c:numRef>
          </c:val>
        </c:ser>
        <c:axId val="86928768"/>
        <c:axId val="87072128"/>
      </c:barChart>
      <c:catAx>
        <c:axId val="8692876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Number of users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87072128"/>
        <c:crosses val="autoZero"/>
        <c:auto val="1"/>
        <c:lblAlgn val="ctr"/>
        <c:lblOffset val="100"/>
      </c:catAx>
      <c:valAx>
        <c:axId val="87072128"/>
        <c:scaling>
          <c:orientation val="minMax"/>
        </c:scaling>
        <c:axPos val="l"/>
        <c:majorGridlines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nDCG</a:t>
                </a:r>
                <a:r>
                  <a:rPr lang="en-US" baseline="-25000"/>
                  <a:t>loc</a:t>
                </a:r>
              </a:p>
            </c:rich>
          </c:tx>
          <c:layout/>
        </c:title>
        <c:numFmt formatCode="General" sourceLinked="1"/>
        <c:tickLblPos val="nextTo"/>
        <c:crossAx val="86928768"/>
        <c:crosses val="autoZero"/>
        <c:crossBetween val="between"/>
        <c:majorUnit val="2.0000000000000007E-2"/>
        <c:minorUnit val="2.0000000000000007E-2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barChart>
        <c:barDir val="col"/>
        <c:grouping val="clustered"/>
        <c:ser>
          <c:idx val="0"/>
          <c:order val="0"/>
          <c:cat>
            <c:numRef>
              <c:f>Sheet5!$B$1:$H$1</c:f>
              <c:numCache>
                <c:formatCode>General</c:formatCode>
                <c:ptCount val="7"/>
                <c:pt idx="0">
                  <c:v>25</c:v>
                </c:pt>
                <c:pt idx="1">
                  <c:v>50</c:v>
                </c:pt>
                <c:pt idx="2">
                  <c:v>75</c:v>
                </c:pt>
                <c:pt idx="3">
                  <c:v>100</c:v>
                </c:pt>
                <c:pt idx="4">
                  <c:v>125</c:v>
                </c:pt>
                <c:pt idx="5">
                  <c:v>150</c:v>
                </c:pt>
                <c:pt idx="6">
                  <c:v>164</c:v>
                </c:pt>
              </c:numCache>
            </c:numRef>
          </c:cat>
          <c:val>
            <c:numRef>
              <c:f>Sheet5!$B$8:$H$8</c:f>
              <c:numCache>
                <c:formatCode>General</c:formatCode>
                <c:ptCount val="7"/>
                <c:pt idx="0">
                  <c:v>0.92130000000000001</c:v>
                </c:pt>
                <c:pt idx="1">
                  <c:v>0.9375</c:v>
                </c:pt>
                <c:pt idx="2">
                  <c:v>0.94710000000000005</c:v>
                </c:pt>
                <c:pt idx="3">
                  <c:v>0.94680000000000009</c:v>
                </c:pt>
                <c:pt idx="4">
                  <c:v>0.95590000000000008</c:v>
                </c:pt>
                <c:pt idx="5">
                  <c:v>0.95830000000000004</c:v>
                </c:pt>
                <c:pt idx="6">
                  <c:v>0.96050000000000002</c:v>
                </c:pt>
              </c:numCache>
            </c:numRef>
          </c:val>
        </c:ser>
        <c:axId val="87153280"/>
        <c:axId val="87495424"/>
      </c:barChart>
      <c:catAx>
        <c:axId val="8715328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Number of users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87495424"/>
        <c:crosses val="autoZero"/>
        <c:auto val="1"/>
        <c:lblAlgn val="ctr"/>
        <c:lblOffset val="100"/>
      </c:catAx>
      <c:valAx>
        <c:axId val="87495424"/>
        <c:scaling>
          <c:orientation val="minMax"/>
        </c:scaling>
        <c:axPos val="l"/>
        <c:majorGridlines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nDCG</a:t>
                </a:r>
                <a:r>
                  <a:rPr lang="en-US" baseline="-25000"/>
                  <a:t>act</a:t>
                </a:r>
              </a:p>
            </c:rich>
          </c:tx>
          <c:layout/>
        </c:title>
        <c:numFmt formatCode="General" sourceLinked="1"/>
        <c:tickLblPos val="nextTo"/>
        <c:crossAx val="87153280"/>
        <c:crosses val="autoZero"/>
        <c:crossBetween val="between"/>
        <c:minorUnit val="1.0000000000000007E-2"/>
      </c:valAx>
    </c:plotArea>
    <c:plotVisOnly val="1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8D4FE334-C67F-4913-B7CB-559BB289A7E1}" type="datetimeFigureOut">
              <a:rPr lang="en-US" smtClean="0"/>
              <a:pPr/>
              <a:t>6/12/2010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EB792354-D5E5-45C2-AC84-76F4D416F8A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GPS</a:t>
            </a:r>
            <a:r>
              <a:rPr lang="en-US" baseline="0" dirty="0" smtClean="0"/>
              <a:t> becomes more and more popular -&gt; more location data can be shared on the Web -&gt; for example, a user can record his GPS data and display it on the map. He can also input some comments, indicating what he saw / what he did in the places he visited, so as to easily share the travel experience with other </a:t>
            </a:r>
            <a:r>
              <a:rPr lang="en-US" baseline="0" dirty="0" err="1" smtClean="0"/>
              <a:t>ppl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92354-D5E5-45C2-AC84-76F4D416F8A8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 err="1" smtClean="0"/>
              <a:t>obj</a:t>
            </a:r>
            <a:r>
              <a:rPr lang="en-US" dirty="0" smtClean="0"/>
              <a:t> does not have</a:t>
            </a:r>
            <a:r>
              <a:rPr lang="en-US" baseline="0" dirty="0" smtClean="0"/>
              <a:t> closed form solution, so use numeric method such as gradient descent. The complexity of our algorithm is O(…).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92354-D5E5-45C2-AC84-76F4D416F8A8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</a:t>
            </a:r>
            <a:r>
              <a:rPr lang="en-US" baseline="0" dirty="0" smtClean="0"/>
              <a:t> evaluated our algorithm in a large real-world dataset. Follow the slide.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92354-D5E5-45C2-AC84-76F4D416F8A8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 introduced some baselines for comparison.</a:t>
            </a:r>
            <a:r>
              <a:rPr lang="en-US" baseline="0" dirty="0" smtClean="0"/>
              <a:t> First category of baselines, we treat tensor as a set of independent matrices, so that we can do CF on each matrix separately. The 3 baselines are all memory-based methods, i.e. KNN.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92354-D5E5-45C2-AC84-76F4D416F8A8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2</a:t>
            </a:r>
            <a:r>
              <a:rPr lang="en-US" baseline="30000" dirty="0" smtClean="0"/>
              <a:t>nd</a:t>
            </a:r>
            <a:r>
              <a:rPr lang="en-US" dirty="0" smtClean="0"/>
              <a:t> category of baselines is</a:t>
            </a:r>
            <a:r>
              <a:rPr lang="en-US" baseline="0" dirty="0" smtClean="0"/>
              <a:t> </a:t>
            </a:r>
            <a:r>
              <a:rPr lang="en-US" dirty="0" smtClean="0"/>
              <a:t>tensor-based.</a:t>
            </a:r>
            <a:r>
              <a:rPr lang="en-US" baseline="0" dirty="0" smtClean="0"/>
              <a:t> ULA is adapted from [Wang 06], its basic idea is to use top similar users, </a:t>
            </a:r>
            <a:r>
              <a:rPr lang="en-US" baseline="0" dirty="0" err="1" smtClean="0"/>
              <a:t>locs</a:t>
            </a:r>
            <a:r>
              <a:rPr lang="en-US" baseline="0" dirty="0" smtClean="0"/>
              <a:t> and acts for prediction (i.e. a cube in the big tensor). HOSVD is an extension to matrix SVD, and it is a model-based method with tensor decomposition.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92354-D5E5-45C2-AC84-76F4D416F8A8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</a:t>
            </a:r>
            <a:r>
              <a:rPr lang="en-US" baseline="0" dirty="0" smtClean="0"/>
              <a:t> reported the results in mean+/-std. For RMSE, the lower the better; for </a:t>
            </a:r>
            <a:r>
              <a:rPr lang="en-US" baseline="0" dirty="0" err="1" smtClean="0"/>
              <a:t>nDCG</a:t>
            </a:r>
            <a:r>
              <a:rPr lang="en-US" baseline="0" dirty="0" smtClean="0"/>
              <a:t>, the higher the better. We are the best in all 3 metrics (RMSE, </a:t>
            </a:r>
            <a:r>
              <a:rPr lang="en-US" baseline="0" dirty="0" err="1" smtClean="0"/>
              <a:t>nDCG</a:t>
            </a:r>
            <a:r>
              <a:rPr lang="en-US" baseline="0" dirty="0" smtClean="0"/>
              <a:t> for loc recommendation, </a:t>
            </a:r>
            <a:r>
              <a:rPr lang="en-US" baseline="0" dirty="0" err="1" smtClean="0"/>
              <a:t>nDCG</a:t>
            </a:r>
            <a:r>
              <a:rPr lang="en-US" baseline="0" dirty="0" smtClean="0"/>
              <a:t> for act recommendation). We are better than UCF/LCF/ACF because we consider user-loc-act in a whole instead of considering them separately. We are better than ULA and HOSVD, because our model is more sophisticated in encoding additional information and doing tensor decomposition.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92354-D5E5-45C2-AC84-76F4D416F8A8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AutoNum type="arabicPeriod"/>
            </a:pPr>
            <a:r>
              <a:rPr lang="en-US" dirty="0" smtClean="0"/>
              <a:t>In general, as the #(user) increases, the performance</a:t>
            </a:r>
            <a:r>
              <a:rPr lang="en-US" baseline="0" dirty="0" smtClean="0"/>
              <a:t>s increase;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In </a:t>
            </a:r>
            <a:r>
              <a:rPr lang="en-US" baseline="0" dirty="0" err="1" smtClean="0"/>
              <a:t>nDCG</a:t>
            </a:r>
            <a:r>
              <a:rPr lang="en-US" baseline="-25000" dirty="0" err="1" smtClean="0"/>
              <a:t>loc</a:t>
            </a:r>
            <a:r>
              <a:rPr lang="en-US" baseline="-25000" dirty="0" smtClean="0"/>
              <a:t> </a:t>
            </a:r>
            <a:r>
              <a:rPr lang="en-US" baseline="0" dirty="0" smtClean="0"/>
              <a:t> at #(users)=75, there is a minor decrease, maybe because of </a:t>
            </a:r>
            <a:r>
              <a:rPr lang="en-US" baseline="0" smtClean="0"/>
              <a:t>overfit</a:t>
            </a:r>
            <a:endParaRPr lang="en-US" baseline="-25000" dirty="0" smtClean="0"/>
          </a:p>
          <a:p>
            <a:pPr marL="228600" indent="-228600">
              <a:buAutoNum type="arabicPeriod"/>
            </a:pPr>
            <a:r>
              <a:rPr lang="en-US" baseline="0" dirty="0" smtClean="0"/>
              <a:t>The performance increase is not huge, due to the possible reason that the (test) data are sparse.</a:t>
            </a:r>
          </a:p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92354-D5E5-45C2-AC84-76F4D416F8A8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Follow the slide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92354-D5E5-45C2-AC84-76F4D416F8A8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With</a:t>
            </a:r>
            <a:r>
              <a:rPr lang="en-US" baseline="0" dirty="0" smtClean="0"/>
              <a:t> user location data, we can do mobile recommendation based on wisdom of crowd -&gt; (1) some places popular than others, (2) some users indicate some places good for doing </a:t>
            </a:r>
            <a:r>
              <a:rPr lang="en-US" baseline="0" dirty="0" err="1" smtClean="0"/>
              <a:t>sth</a:t>
            </a:r>
            <a:r>
              <a:rPr lang="en-US" baseline="0" dirty="0" smtClean="0"/>
              <a:t> -&gt; use them for recommendation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92354-D5E5-45C2-AC84-76F4D416F8A8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 consider 2</a:t>
            </a:r>
            <a:r>
              <a:rPr lang="en-US" baseline="0" dirty="0" smtClean="0"/>
              <a:t> problems -&gt; (1) user-centric loc recommendation, e.g. </a:t>
            </a:r>
            <a:r>
              <a:rPr lang="en-US" b="1" baseline="0" dirty="0" smtClean="0"/>
              <a:t>a user</a:t>
            </a:r>
            <a:r>
              <a:rPr lang="en-US" baseline="0" dirty="0" smtClean="0"/>
              <a:t> wants to do </a:t>
            </a:r>
            <a:r>
              <a:rPr lang="en-US" baseline="0" dirty="0" err="1" smtClean="0"/>
              <a:t>sth</a:t>
            </a:r>
            <a:r>
              <a:rPr lang="en-US" baseline="0" dirty="0" smtClean="0"/>
              <a:t>., where can he go? (2) user-centric act recommendation, e.g. </a:t>
            </a:r>
            <a:r>
              <a:rPr lang="en-US" b="1" baseline="0" dirty="0" smtClean="0"/>
              <a:t>a user</a:t>
            </a:r>
            <a:r>
              <a:rPr lang="en-US" baseline="0" dirty="0" smtClean="0"/>
              <a:t> wants to visit some place, what can he do there?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92354-D5E5-45C2-AC84-76F4D416F8A8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Now we show how to do such recommendation given the raw GPS data. First,</a:t>
            </a:r>
            <a:r>
              <a:rPr lang="en-US" baseline="0" dirty="0" smtClean="0"/>
              <a:t> w</a:t>
            </a:r>
            <a:r>
              <a:rPr lang="en-US" dirty="0" smtClean="0"/>
              <a:t>e can parse</a:t>
            </a:r>
            <a:r>
              <a:rPr lang="en-US" baseline="0" dirty="0" smtClean="0"/>
              <a:t> them into locations by extracting stay points and clustering them into stay regions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92354-D5E5-45C2-AC84-76F4D416F8A8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Second, we model</a:t>
            </a:r>
            <a:r>
              <a:rPr lang="en-US" baseline="0" dirty="0" smtClean="0"/>
              <a:t> the user-location-activity relations. Some user goes to some place to do </a:t>
            </a:r>
            <a:r>
              <a:rPr lang="en-US" baseline="0" dirty="0" err="1" smtClean="0"/>
              <a:t>sth</a:t>
            </a:r>
            <a:r>
              <a:rPr lang="en-US" baseline="0" dirty="0" smtClean="0"/>
              <a:t> -&gt; a tensor. Our goal is to fill the incomplete tensor (the tensor is incomplete </a:t>
            </a:r>
            <a:r>
              <a:rPr lang="en-US" baseline="0" dirty="0" err="1" smtClean="0"/>
              <a:t>becoz</a:t>
            </a:r>
            <a:r>
              <a:rPr lang="en-US" baseline="0" dirty="0" smtClean="0"/>
              <a:t> there are few annotated data, i.e. comments from the users)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92354-D5E5-45C2-AC84-76F4D416F8A8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As the user-loc-act</a:t>
            </a:r>
            <a:r>
              <a:rPr lang="en-US" baseline="0" dirty="0" smtClean="0"/>
              <a:t> tensor is sparse, we consider to user other information, such as: user-user social network, user-loc visiting frequency (showing the popularity), loc-features (showing the location functionality), act-act correlations (showing the occurrence).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92354-D5E5-45C2-AC84-76F4D416F8A8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</a:t>
            </a:r>
            <a:r>
              <a:rPr lang="en-US" baseline="0" dirty="0" smtClean="0"/>
              <a:t> introduced the main idea of this work, and fortunately there are few related papers working on this topic. E.g. most of the previous work either recommendation some specific types of </a:t>
            </a:r>
            <a:r>
              <a:rPr lang="en-US" baseline="0" dirty="0" err="1" smtClean="0"/>
              <a:t>loc’s</a:t>
            </a:r>
            <a:r>
              <a:rPr lang="en-US" baseline="0" dirty="0" smtClean="0"/>
              <a:t> or only recognize act w/o loc recommendation. We gave a solution on collaborative loc and act recommendation before in WWW’10, but it did not take user into account, so that it cannot give each user targeted recommendation.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92354-D5E5-45C2-AC84-76F4D416F8A8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Simply put, our previous modeled</a:t>
            </a:r>
            <a:r>
              <a:rPr lang="en-US" baseline="0" dirty="0" smtClean="0"/>
              <a:t> the loc-act relations, and employed some additional info such as loc-</a:t>
            </a:r>
            <a:r>
              <a:rPr lang="en-US" baseline="0" dirty="0" err="1" smtClean="0"/>
              <a:t>fea</a:t>
            </a:r>
            <a:r>
              <a:rPr lang="en-US" baseline="0" dirty="0" smtClean="0"/>
              <a:t>, act-act correlations to help do CF on the incomplete loc-act matrix. The biggest problem for this work is, there is no user encoded in the model.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92354-D5E5-45C2-AC84-76F4D416F8A8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Different from our previous work, we encode the user</a:t>
            </a:r>
            <a:r>
              <a:rPr lang="en-US" baseline="0" dirty="0" smtClean="0"/>
              <a:t> info in the model, and are able to provide a regularized tensor and matrix decomposition framework to solve the CF problem. As shown in the objective function L, tensor A decomposed into some product of X, Y and Z, then X (low-dimensional representation of users) is shared by matrix B; together with Y (low-D representation of loc), it is also shared with E.  Y is also shared by C </a:t>
            </a:r>
            <a:r>
              <a:rPr lang="en-US" baseline="0" dirty="0" err="1" smtClean="0"/>
              <a:t>w.r.t</a:t>
            </a:r>
            <a:r>
              <a:rPr lang="en-US" baseline="0" dirty="0" smtClean="0"/>
              <a:t>. loc, and Z (low-D representation of act) is shared by D. All </a:t>
            </a:r>
            <a:r>
              <a:rPr lang="en-US" baseline="0" dirty="0" err="1" smtClean="0"/>
              <a:t>substraction</a:t>
            </a:r>
            <a:r>
              <a:rPr lang="en-US" baseline="0" dirty="0" smtClean="0"/>
              <a:t> (e.g. A-[X,Y,Z] and C-YU</a:t>
            </a:r>
            <a:r>
              <a:rPr lang="en-US" baseline="30000" dirty="0" smtClean="0"/>
              <a:t>T</a:t>
            </a:r>
            <a:r>
              <a:rPr lang="en-US" baseline="0" dirty="0" smtClean="0"/>
              <a:t>) measure the decomposition loss, the trace terms (e.g. </a:t>
            </a:r>
            <a:r>
              <a:rPr lang="en-US" baseline="0" dirty="0" err="1" smtClean="0"/>
              <a:t>tr</a:t>
            </a:r>
            <a:r>
              <a:rPr lang="en-US" baseline="0" dirty="0" smtClean="0"/>
              <a:t>(X</a:t>
            </a:r>
            <a:r>
              <a:rPr lang="en-US" baseline="30000" dirty="0" smtClean="0"/>
              <a:t>T</a:t>
            </a:r>
            <a:r>
              <a:rPr lang="en-US" baseline="0" dirty="0" smtClean="0"/>
              <a:t>LX) and </a:t>
            </a:r>
            <a:r>
              <a:rPr lang="en-US" baseline="0" dirty="0" err="1" smtClean="0"/>
              <a:t>tr</a:t>
            </a:r>
            <a:r>
              <a:rPr lang="en-US" baseline="0" dirty="0" smtClean="0"/>
              <a:t>(Z</a:t>
            </a:r>
            <a:r>
              <a:rPr lang="en-US" baseline="30000" dirty="0" smtClean="0"/>
              <a:t>T</a:t>
            </a:r>
            <a:r>
              <a:rPr lang="en-US" baseline="0" dirty="0" smtClean="0"/>
              <a:t>LZ)) force the similar entity (e.g. user in X and act in Z) to have similar low-D representations. The 3</a:t>
            </a:r>
            <a:r>
              <a:rPr lang="en-US" baseline="30000" dirty="0" smtClean="0"/>
              <a:t>rd</a:t>
            </a:r>
            <a:r>
              <a:rPr lang="en-US" baseline="0" dirty="0" smtClean="0"/>
              <a:t> row is regularization to prevent </a:t>
            </a:r>
            <a:r>
              <a:rPr lang="en-US" baseline="0" dirty="0" err="1" smtClean="0"/>
              <a:t>overfit</a:t>
            </a:r>
            <a:r>
              <a:rPr lang="en-US" baseline="0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92354-D5E5-45C2-AC84-76F4D416F8A8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EEB5E-C34B-485D-AE80-6685BF66FAEF}" type="datetime1">
              <a:rPr lang="en-US" smtClean="0"/>
              <a:pPr/>
              <a:t>6/12/2010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0B240-4170-4FD9-B4FC-38F586C80CF3}" type="datetime1">
              <a:rPr lang="en-US" smtClean="0"/>
              <a:pPr/>
              <a:t>6/12/2010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C8112-4E82-463E-8E15-A69B2FF34E68}" type="datetime1">
              <a:rPr lang="en-US" smtClean="0"/>
              <a:pPr/>
              <a:t>6/12/2010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ECFEE-C5FF-474B-9943-B4933133E3AA}" type="datetime1">
              <a:rPr lang="en-US" smtClean="0"/>
              <a:pPr/>
              <a:t>6/12/2010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CB766-5407-479E-BC4D-46AE7D65E5D0}" type="datetime1">
              <a:rPr lang="en-US" smtClean="0"/>
              <a:pPr/>
              <a:t>6/12/2010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A8774-2801-464F-A96E-23A0896FD922}" type="datetime1">
              <a:rPr lang="en-US" smtClean="0"/>
              <a:pPr/>
              <a:t>6/12/2010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36C90-DD06-418E-B06D-D5E06BD7C036}" type="datetime1">
              <a:rPr lang="en-US" smtClean="0"/>
              <a:pPr/>
              <a:t>6/12/2010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93E8A-5FA0-4F6E-8E60-73B0F2D2C360}" type="datetime1">
              <a:rPr lang="en-US" smtClean="0"/>
              <a:pPr/>
              <a:t>6/12/2010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BCD5A-ECA3-4F50-92D4-1D8DA2875BC2}" type="datetime1">
              <a:rPr lang="en-US" smtClean="0"/>
              <a:pPr/>
              <a:t>6/12/2010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E6617-A05F-413A-B6E3-043919B306F0}" type="datetime1">
              <a:rPr lang="en-US" smtClean="0"/>
              <a:pPr/>
              <a:t>6/12/2010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BD72B-6270-4FE9-9617-7DDA7B1F57E4}" type="datetime1">
              <a:rPr lang="en-US" smtClean="0"/>
              <a:pPr/>
              <a:t>6/12/2010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B1A0FA-ABA0-4E0C-99B2-E3C1C6540A32}" type="datetime1">
              <a:rPr lang="en-US" smtClean="0"/>
              <a:pPr/>
              <a:t>6/12/2010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dirty="0" smtClean="0"/>
              <a:t>Collaborative Filtering Meets Mobile Recommendation: </a:t>
            </a:r>
            <a:br>
              <a:rPr lang="en-US" sz="4000" dirty="0" smtClean="0"/>
            </a:br>
            <a:r>
              <a:rPr lang="en-US" sz="4000" dirty="0" smtClean="0"/>
              <a:t>A User-centered Approach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Vincent W. </a:t>
            </a:r>
            <a:r>
              <a:rPr lang="en-US" dirty="0" err="1" smtClean="0"/>
              <a:t>Zheng</a:t>
            </a:r>
            <a:r>
              <a:rPr lang="en-US" baseline="30000" dirty="0" smtClean="0"/>
              <a:t>†</a:t>
            </a:r>
            <a:r>
              <a:rPr lang="en-US" dirty="0" smtClean="0"/>
              <a:t>, Bin Cao</a:t>
            </a:r>
            <a:r>
              <a:rPr lang="en-US" baseline="30000" dirty="0" smtClean="0"/>
              <a:t>†</a:t>
            </a:r>
            <a:r>
              <a:rPr lang="en-US" dirty="0" smtClean="0"/>
              <a:t>, Yu </a:t>
            </a:r>
            <a:r>
              <a:rPr lang="en-US" dirty="0" err="1" smtClean="0"/>
              <a:t>Zheng</a:t>
            </a:r>
            <a:r>
              <a:rPr lang="en-US" baseline="30000" dirty="0" smtClean="0"/>
              <a:t>‡</a:t>
            </a:r>
            <a:r>
              <a:rPr lang="en-US" dirty="0" smtClean="0"/>
              <a:t>, Xing </a:t>
            </a:r>
            <a:r>
              <a:rPr lang="en-US" dirty="0" err="1" smtClean="0"/>
              <a:t>Xie</a:t>
            </a:r>
            <a:r>
              <a:rPr lang="en-US" baseline="30000" dirty="0" smtClean="0"/>
              <a:t>‡</a:t>
            </a:r>
            <a:r>
              <a:rPr lang="en-US" dirty="0" smtClean="0"/>
              <a:t>, </a:t>
            </a:r>
            <a:r>
              <a:rPr lang="en-US" dirty="0" err="1" smtClean="0"/>
              <a:t>Qiang</a:t>
            </a:r>
            <a:r>
              <a:rPr lang="en-US" dirty="0" smtClean="0"/>
              <a:t> Yang</a:t>
            </a:r>
            <a:r>
              <a:rPr lang="en-US" baseline="30000" dirty="0" smtClean="0"/>
              <a:t>†</a:t>
            </a:r>
          </a:p>
          <a:p>
            <a:endParaRPr lang="en-US" baseline="30000" dirty="0" smtClean="0"/>
          </a:p>
          <a:p>
            <a:r>
              <a:rPr lang="en-US" baseline="30000" dirty="0" smtClean="0"/>
              <a:t>†</a:t>
            </a:r>
            <a:r>
              <a:rPr lang="en-US" dirty="0" smtClean="0"/>
              <a:t>Hong Kong University of Science and Technology</a:t>
            </a:r>
          </a:p>
          <a:p>
            <a:r>
              <a:rPr lang="en-US" baseline="30000" dirty="0" smtClean="0"/>
              <a:t>‡</a:t>
            </a:r>
            <a:r>
              <a:rPr lang="en-US" dirty="0" smtClean="0"/>
              <a:t>Microsoft Research Asia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19200" y="6138446"/>
            <a:ext cx="70855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This work was done when Vincent was doing internship in Microsoft Research Asia.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600" dirty="0" smtClean="0"/>
              <a:t>Our Previous Solution at WWW’10</a:t>
            </a:r>
            <a:endParaRPr lang="en-US" sz="4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Collaborative Location and Activity Recommendation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762000" y="5139154"/>
          <a:ext cx="1752600" cy="109728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584200"/>
                <a:gridCol w="584200"/>
                <a:gridCol w="584200"/>
              </a:tblGrid>
              <a:tr h="330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0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30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143000" y="4800600"/>
            <a:ext cx="92967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latin typeface="Constantia" pitchFamily="18" charset="0"/>
              </a:rPr>
              <a:t>Features</a:t>
            </a:r>
            <a:endParaRPr lang="en-US" dirty="0">
              <a:latin typeface="Constantia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 rot="-5400000">
            <a:off x="68732" y="5524709"/>
            <a:ext cx="104797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latin typeface="Constantia" pitchFamily="18" charset="0"/>
              </a:rPr>
              <a:t>Locations</a:t>
            </a:r>
            <a:endParaRPr lang="en-US" dirty="0">
              <a:latin typeface="Constantia" pitchFamily="18" charset="0"/>
            </a:endParaRPr>
          </a:p>
        </p:txBody>
      </p:sp>
      <p:sp>
        <p:nvSpPr>
          <p:cNvPr id="9" name="Left-Right Arrow 8"/>
          <p:cNvSpPr/>
          <p:nvPr/>
        </p:nvSpPr>
        <p:spPr>
          <a:xfrm>
            <a:off x="2667000" y="5520154"/>
            <a:ext cx="609600" cy="304800"/>
          </a:xfrm>
          <a:prstGeom prst="left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3733800" y="5139154"/>
          <a:ext cx="1752600" cy="109728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584200"/>
                <a:gridCol w="584200"/>
                <a:gridCol w="584200"/>
              </a:tblGrid>
              <a:tr h="330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0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0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114800" y="4800600"/>
            <a:ext cx="101104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latin typeface="Constantia" pitchFamily="18" charset="0"/>
              </a:rPr>
              <a:t>Activities</a:t>
            </a:r>
            <a:endParaRPr lang="en-US" dirty="0">
              <a:latin typeface="Constantia" pitchFamily="18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 rot="-5400000">
            <a:off x="3040532" y="5524709"/>
            <a:ext cx="104797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latin typeface="Constantia" pitchFamily="18" charset="0"/>
              </a:rPr>
              <a:t>Locations</a:t>
            </a:r>
          </a:p>
        </p:txBody>
      </p:sp>
      <p:sp>
        <p:nvSpPr>
          <p:cNvPr id="13" name="Left-Right Arrow 12"/>
          <p:cNvSpPr/>
          <p:nvPr/>
        </p:nvSpPr>
        <p:spPr>
          <a:xfrm>
            <a:off x="5715000" y="5520154"/>
            <a:ext cx="609600" cy="304800"/>
          </a:xfrm>
          <a:prstGeom prst="left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6781800" y="5139154"/>
          <a:ext cx="1752600" cy="109728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584200"/>
                <a:gridCol w="584200"/>
                <a:gridCol w="584200"/>
              </a:tblGrid>
              <a:tr h="330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30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0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7162800" y="4800600"/>
            <a:ext cx="101104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latin typeface="Constantia" pitchFamily="18" charset="0"/>
              </a:rPr>
              <a:t>Activities</a:t>
            </a:r>
            <a:endParaRPr lang="en-US" dirty="0">
              <a:latin typeface="Constantia" pitchFamily="18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 rot="-5400000">
            <a:off x="6106999" y="5523915"/>
            <a:ext cx="101104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latin typeface="Constantia" pitchFamily="18" charset="0"/>
              </a:rPr>
              <a:t>Activities</a:t>
            </a:r>
          </a:p>
        </p:txBody>
      </p:sp>
      <p:graphicFrame>
        <p:nvGraphicFramePr>
          <p:cNvPr id="30" name="Table 29"/>
          <p:cNvGraphicFramePr>
            <a:graphicFrameLocks noGrp="1"/>
          </p:cNvGraphicFramePr>
          <p:nvPr/>
        </p:nvGraphicFramePr>
        <p:xfrm>
          <a:off x="1676400" y="2788920"/>
          <a:ext cx="1981200" cy="1478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60400"/>
                <a:gridCol w="660400"/>
                <a:gridCol w="660400"/>
              </a:tblGrid>
              <a:tr h="49276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/>
                </a:tc>
              </a:tr>
              <a:tr h="49276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/>
                </a:tc>
              </a:tr>
              <a:tr h="49276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304800" y="2892623"/>
            <a:ext cx="13475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Forbidden City</a:t>
            </a:r>
            <a:endParaRPr lang="en-US" sz="1400" dirty="0"/>
          </a:p>
        </p:txBody>
      </p:sp>
      <p:sp>
        <p:nvSpPr>
          <p:cNvPr id="32" name="TextBox 31"/>
          <p:cNvSpPr txBox="1"/>
          <p:nvPr/>
        </p:nvSpPr>
        <p:spPr>
          <a:xfrm>
            <a:off x="1371600" y="2438400"/>
            <a:ext cx="8277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Tourism</a:t>
            </a:r>
            <a:endParaRPr lang="en-US" sz="1400" dirty="0"/>
          </a:p>
        </p:txBody>
      </p:sp>
      <p:sp>
        <p:nvSpPr>
          <p:cNvPr id="33" name="TextBox 32"/>
          <p:cNvSpPr txBox="1"/>
          <p:nvPr/>
        </p:nvSpPr>
        <p:spPr>
          <a:xfrm>
            <a:off x="2125209" y="2438400"/>
            <a:ext cx="9989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Exhibition</a:t>
            </a:r>
            <a:endParaRPr lang="en-US" sz="1400" dirty="0"/>
          </a:p>
        </p:txBody>
      </p:sp>
      <p:sp>
        <p:nvSpPr>
          <p:cNvPr id="34" name="TextBox 33"/>
          <p:cNvSpPr txBox="1"/>
          <p:nvPr/>
        </p:nvSpPr>
        <p:spPr>
          <a:xfrm>
            <a:off x="3035543" y="2438400"/>
            <a:ext cx="9268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Shopping</a:t>
            </a:r>
            <a:endParaRPr lang="en-US" sz="1400" dirty="0"/>
          </a:p>
        </p:txBody>
      </p:sp>
      <p:sp>
        <p:nvSpPr>
          <p:cNvPr id="35" name="TextBox 34"/>
          <p:cNvSpPr txBox="1"/>
          <p:nvPr/>
        </p:nvSpPr>
        <p:spPr>
          <a:xfrm>
            <a:off x="609600" y="3352800"/>
            <a:ext cx="10104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Bird’s Nest</a:t>
            </a:r>
            <a:endParaRPr lang="en-US" sz="1400" dirty="0"/>
          </a:p>
        </p:txBody>
      </p:sp>
      <p:sp>
        <p:nvSpPr>
          <p:cNvPr id="36" name="TextBox 35"/>
          <p:cNvSpPr txBox="1"/>
          <p:nvPr/>
        </p:nvSpPr>
        <p:spPr>
          <a:xfrm>
            <a:off x="304800" y="3883223"/>
            <a:ext cx="13612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Zhongguancun</a:t>
            </a:r>
            <a:endParaRPr lang="en-US" sz="1400" dirty="0"/>
          </a:p>
        </p:txBody>
      </p:sp>
      <p:sp>
        <p:nvSpPr>
          <p:cNvPr id="41" name="TextBox 40"/>
          <p:cNvSpPr txBox="1"/>
          <p:nvPr/>
        </p:nvSpPr>
        <p:spPr>
          <a:xfrm>
            <a:off x="4419600" y="5413177"/>
            <a:ext cx="3706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?</a:t>
            </a:r>
            <a:endParaRPr lang="en-US" b="1" dirty="0"/>
          </a:p>
        </p:txBody>
      </p:sp>
      <p:sp>
        <p:nvSpPr>
          <p:cNvPr id="28" name="Rectangle 27"/>
          <p:cNvSpPr/>
          <p:nvPr/>
        </p:nvSpPr>
        <p:spPr>
          <a:xfrm>
            <a:off x="381000" y="4724400"/>
            <a:ext cx="8382000" cy="1752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Down Arrow 28"/>
          <p:cNvSpPr/>
          <p:nvPr/>
        </p:nvSpPr>
        <p:spPr>
          <a:xfrm>
            <a:off x="2590800" y="4343400"/>
            <a:ext cx="228600" cy="304800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Horizontal Scroll 36"/>
          <p:cNvSpPr/>
          <p:nvPr/>
        </p:nvSpPr>
        <p:spPr>
          <a:xfrm>
            <a:off x="4343400" y="2590800"/>
            <a:ext cx="4419600" cy="1752600"/>
          </a:xfrm>
          <a:prstGeom prst="horizontalScroll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/>
            <a:r>
              <a:rPr lang="en-US" sz="2000" b="1" dirty="0" smtClean="0">
                <a:solidFill>
                  <a:srgbClr val="FF0000"/>
                </a:solidFill>
              </a:rPr>
              <a:t>User not explicitly modeled!</a:t>
            </a:r>
          </a:p>
          <a:p>
            <a:pPr marL="342900" indent="-342900" algn="ctr"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Not modeling each single user’s Loc-Act history</a:t>
            </a:r>
          </a:p>
          <a:p>
            <a:pPr marL="342900" indent="-342900" algn="ctr"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= a sum compression of our tensor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600" dirty="0" smtClean="0"/>
              <a:t>Our model</a:t>
            </a:r>
            <a:endParaRPr lang="en-US" sz="4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grpSp>
        <p:nvGrpSpPr>
          <p:cNvPr id="34" name="Group 33"/>
          <p:cNvGrpSpPr>
            <a:grpSpLocks noChangeAspect="1"/>
          </p:cNvGrpSpPr>
          <p:nvPr/>
        </p:nvGrpSpPr>
        <p:grpSpPr>
          <a:xfrm>
            <a:off x="76200" y="5233416"/>
            <a:ext cx="8938260" cy="1243584"/>
            <a:chOff x="381000" y="5791200"/>
            <a:chExt cx="8515069" cy="1066800"/>
          </a:xfrm>
        </p:grpSpPr>
        <p:pic>
          <p:nvPicPr>
            <p:cNvPr id="3078" name="Picture 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920240" y="6549334"/>
              <a:ext cx="3429000" cy="308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9" name="Picture 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81000" y="5791200"/>
              <a:ext cx="3429000" cy="322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3" name="Group 32"/>
            <p:cNvGrpSpPr/>
            <p:nvPr/>
          </p:nvGrpSpPr>
          <p:grpSpPr>
            <a:xfrm>
              <a:off x="1924331" y="6151243"/>
              <a:ext cx="6971738" cy="325757"/>
              <a:chOff x="1924331" y="6151243"/>
              <a:chExt cx="6971738" cy="325757"/>
            </a:xfrm>
          </p:grpSpPr>
          <p:pic>
            <p:nvPicPr>
              <p:cNvPr id="3080" name="Picture 8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924331" y="6171945"/>
                <a:ext cx="1600199" cy="3050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077" name="Picture 5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3581400" y="6151243"/>
                <a:ext cx="5314669" cy="3255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grpSp>
        <p:nvGrpSpPr>
          <p:cNvPr id="40" name="Group 39"/>
          <p:cNvGrpSpPr/>
          <p:nvPr/>
        </p:nvGrpSpPr>
        <p:grpSpPr>
          <a:xfrm>
            <a:off x="1371600" y="1828800"/>
            <a:ext cx="6705600" cy="3139699"/>
            <a:chOff x="1371600" y="1828800"/>
            <a:chExt cx="6705600" cy="3139699"/>
          </a:xfrm>
        </p:grpSpPr>
        <p:pic>
          <p:nvPicPr>
            <p:cNvPr id="3081" name="Picture 9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371600" y="1828800"/>
              <a:ext cx="6705600" cy="31396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" name="TextBox 35"/>
            <p:cNvSpPr txBox="1"/>
            <p:nvPr/>
          </p:nvSpPr>
          <p:spPr>
            <a:xfrm>
              <a:off x="3218688" y="2362200"/>
              <a:ext cx="31931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X</a:t>
              </a:r>
              <a:endParaRPr lang="en-US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784259" y="2362200"/>
              <a:ext cx="54034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X, Y</a:t>
              </a:r>
              <a:endParaRPr lang="en-US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643082" y="3276600"/>
              <a:ext cx="30649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Y</a:t>
              </a:r>
              <a:endParaRPr lang="en-US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5760720" y="3276600"/>
              <a:ext cx="30328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Z</a:t>
              </a:r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600" dirty="0" smtClean="0"/>
              <a:t>Optimization</a:t>
            </a:r>
            <a:endParaRPr lang="en-US" sz="4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Minimize the object function </a:t>
            </a:r>
            <a:r>
              <a:rPr lang="en-US" i="1" dirty="0" smtClean="0"/>
              <a:t>L</a:t>
            </a:r>
            <a:r>
              <a:rPr lang="en-US" dirty="0" smtClean="0"/>
              <a:t>(X, Y, Z, U)</a:t>
            </a:r>
          </a:p>
          <a:p>
            <a:pPr lvl="1"/>
            <a:r>
              <a:rPr lang="en-US" dirty="0" smtClean="0"/>
              <a:t>Gradient descent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Complexity: O (T × (</a:t>
            </a:r>
            <a:r>
              <a:rPr lang="en-US" dirty="0" err="1" smtClean="0"/>
              <a:t>mnr</a:t>
            </a:r>
            <a:r>
              <a:rPr lang="en-US" dirty="0" smtClean="0"/>
              <a:t> + m</a:t>
            </a:r>
            <a:r>
              <a:rPr lang="en-US" baseline="30000" dirty="0" smtClean="0"/>
              <a:t>2</a:t>
            </a:r>
            <a:r>
              <a:rPr lang="en-US" dirty="0" smtClean="0"/>
              <a:t> + r</a:t>
            </a:r>
            <a:r>
              <a:rPr lang="en-US" baseline="30000" dirty="0" smtClean="0"/>
              <a:t>2</a:t>
            </a:r>
            <a:r>
              <a:rPr lang="en-US" dirty="0" smtClean="0"/>
              <a:t>))</a:t>
            </a:r>
          </a:p>
          <a:p>
            <a:pPr lvl="2"/>
            <a:r>
              <a:rPr lang="en-US" dirty="0" smtClean="0"/>
              <a:t>T is #(</a:t>
            </a:r>
            <a:r>
              <a:rPr lang="en-US" sz="2000" dirty="0" smtClean="0"/>
              <a:t>iteration</a:t>
            </a:r>
            <a:r>
              <a:rPr lang="en-US" dirty="0" smtClean="0"/>
              <a:t>), m is #(user), n is #(location), r is #(activity)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143000" y="2956559"/>
            <a:ext cx="7620000" cy="2316481"/>
            <a:chOff x="1143000" y="2956559"/>
            <a:chExt cx="7620000" cy="2316481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920240" y="3291840"/>
              <a:ext cx="5475737" cy="198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8" name="Group 7"/>
            <p:cNvGrpSpPr>
              <a:grpSpLocks noChangeAspect="1"/>
            </p:cNvGrpSpPr>
            <p:nvPr/>
          </p:nvGrpSpPr>
          <p:grpSpPr>
            <a:xfrm>
              <a:off x="1219197" y="2956559"/>
              <a:ext cx="7543803" cy="243841"/>
              <a:chOff x="-457200" y="5029201"/>
              <a:chExt cx="8382000" cy="270934"/>
            </a:xfrm>
          </p:grpSpPr>
          <p:pic>
            <p:nvPicPr>
              <p:cNvPr id="4099" name="Picture 3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-457200" y="5029201"/>
                <a:ext cx="5270883" cy="2709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100" name="Picture 4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4876801" y="5029201"/>
                <a:ext cx="3047999" cy="2709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9" name="TextBox 8"/>
            <p:cNvSpPr txBox="1"/>
            <p:nvPr/>
          </p:nvSpPr>
          <p:spPr>
            <a:xfrm>
              <a:off x="1143000" y="3276599"/>
              <a:ext cx="7897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where</a:t>
              </a:r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600" dirty="0" smtClean="0"/>
              <a:t>Experiments</a:t>
            </a:r>
            <a:endParaRPr lang="en-US" sz="4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Data</a:t>
            </a:r>
            <a:endParaRPr lang="en-US" sz="2000" dirty="0" smtClean="0"/>
          </a:p>
          <a:p>
            <a:pPr lvl="1"/>
            <a:r>
              <a:rPr lang="en-US" sz="1900" dirty="0" smtClean="0"/>
              <a:t>2.5 years (2007.4-2009.10)</a:t>
            </a:r>
          </a:p>
          <a:p>
            <a:pPr lvl="1"/>
            <a:r>
              <a:rPr lang="en-US" sz="1900" dirty="0" smtClean="0"/>
              <a:t>164 users</a:t>
            </a:r>
          </a:p>
          <a:p>
            <a:pPr lvl="1"/>
            <a:r>
              <a:rPr lang="en-US" sz="1900" dirty="0" smtClean="0"/>
              <a:t>13K GPS trajectories, 140K km long</a:t>
            </a:r>
          </a:p>
          <a:p>
            <a:pPr lvl="1"/>
            <a:r>
              <a:rPr lang="en-US" sz="1900" dirty="0" smtClean="0"/>
              <a:t>530 comments</a:t>
            </a:r>
          </a:p>
          <a:p>
            <a:pPr lvl="1"/>
            <a:r>
              <a:rPr lang="en-US" sz="1900" dirty="0" smtClean="0"/>
              <a:t>After clustering, #(loc) = 168; #(user) = 164, #(act) = 5, #(</a:t>
            </a:r>
            <a:r>
              <a:rPr lang="en-US" sz="1900" dirty="0" err="1" smtClean="0"/>
              <a:t>loc_fea</a:t>
            </a:r>
            <a:r>
              <a:rPr lang="en-US" sz="1900" dirty="0" smtClean="0"/>
              <a:t>) = 14</a:t>
            </a:r>
          </a:p>
          <a:p>
            <a:pPr lvl="1"/>
            <a:r>
              <a:rPr lang="en-US" sz="1900" dirty="0" smtClean="0"/>
              <a:t>The user-loc-act tensor has 1.04% of the entries with values</a:t>
            </a:r>
          </a:p>
          <a:p>
            <a:r>
              <a:rPr lang="en-US" sz="2400" dirty="0" smtClean="0"/>
              <a:t>Evaluation</a:t>
            </a:r>
          </a:p>
          <a:p>
            <a:pPr lvl="1"/>
            <a:r>
              <a:rPr lang="en-US" sz="1900" dirty="0" smtClean="0"/>
              <a:t>Ranking over the hold-out test dataset</a:t>
            </a:r>
          </a:p>
          <a:p>
            <a:pPr lvl="1"/>
            <a:r>
              <a:rPr lang="en-US" sz="1900" dirty="0" smtClean="0"/>
              <a:t>Metrics:</a:t>
            </a:r>
          </a:p>
          <a:p>
            <a:pPr lvl="2"/>
            <a:r>
              <a:rPr lang="en-US" sz="1600" dirty="0" smtClean="0"/>
              <a:t>Root Mean Square Error (RMSE)</a:t>
            </a:r>
          </a:p>
          <a:p>
            <a:pPr lvl="2"/>
            <a:r>
              <a:rPr lang="en-US" sz="1600" dirty="0" smtClean="0"/>
              <a:t>Normalized discounted cumulative gain (</a:t>
            </a:r>
            <a:r>
              <a:rPr lang="en-US" sz="1600" i="1" dirty="0" err="1" smtClean="0"/>
              <a:t>nDCG</a:t>
            </a:r>
            <a:r>
              <a:rPr lang="en-US" sz="1600" dirty="0" smtClean="0"/>
              <a:t>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grpSp>
        <p:nvGrpSpPr>
          <p:cNvPr id="14" name="Group 13"/>
          <p:cNvGrpSpPr>
            <a:grpSpLocks noChangeAspect="1"/>
          </p:cNvGrpSpPr>
          <p:nvPr/>
        </p:nvGrpSpPr>
        <p:grpSpPr>
          <a:xfrm>
            <a:off x="4256044" y="1676400"/>
            <a:ext cx="4583156" cy="1318832"/>
            <a:chOff x="4814316" y="1901190"/>
            <a:chExt cx="3985355" cy="1146810"/>
          </a:xfrm>
        </p:grpSpPr>
        <p:pic>
          <p:nvPicPr>
            <p:cNvPr id="5123" name="Picture 3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858000" y="1901190"/>
              <a:ext cx="1941671" cy="11468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814316" y="1905006"/>
              <a:ext cx="1891284" cy="1126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1112746" y="4931298"/>
            <a:ext cx="1231392" cy="88715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arallelogram 23"/>
          <p:cNvSpPr/>
          <p:nvPr/>
        </p:nvSpPr>
        <p:spPr>
          <a:xfrm>
            <a:off x="6858000" y="5742249"/>
            <a:ext cx="1524000" cy="304800"/>
          </a:xfrm>
          <a:prstGeom prst="parallelogram">
            <a:avLst>
              <a:gd name="adj" fmla="val 101759"/>
            </a:avLst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600" dirty="0" smtClean="0"/>
              <a:t>Baselines – Category I</a:t>
            </a:r>
            <a:endParaRPr lang="en-US" sz="4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lvl="1" indent="-274320">
              <a:buClr>
                <a:schemeClr val="accent3"/>
              </a:buClr>
              <a:buSzPct val="95000"/>
            </a:pPr>
            <a:r>
              <a:rPr lang="en-US" sz="2400" dirty="0" smtClean="0"/>
              <a:t>Tensor -&gt; Independent matrices </a:t>
            </a:r>
            <a:r>
              <a:rPr lang="en-US" dirty="0" smtClean="0"/>
              <a:t>[</a:t>
            </a:r>
            <a:r>
              <a:rPr lang="en-US" dirty="0" err="1" smtClean="0"/>
              <a:t>Herlocker</a:t>
            </a:r>
            <a:r>
              <a:rPr lang="en-US" dirty="0" smtClean="0"/>
              <a:t> et al. 1999]</a:t>
            </a:r>
          </a:p>
          <a:p>
            <a:pPr lvl="1"/>
            <a:r>
              <a:rPr lang="en-US" sz="2200" dirty="0" smtClean="0"/>
              <a:t>Baseline 1: UCF (user-based CF)</a:t>
            </a:r>
          </a:p>
          <a:p>
            <a:pPr lvl="2"/>
            <a:r>
              <a:rPr lang="en-US" sz="1700" dirty="0" smtClean="0"/>
              <a:t>CF on each user-loc matrix + Top </a:t>
            </a:r>
            <a:r>
              <a:rPr lang="en-US" sz="1700" i="1" dirty="0" smtClean="0"/>
              <a:t>N</a:t>
            </a:r>
            <a:r>
              <a:rPr lang="en-US" sz="1700" dirty="0" smtClean="0"/>
              <a:t> similar users for weighted average</a:t>
            </a:r>
          </a:p>
          <a:p>
            <a:pPr lvl="1"/>
            <a:r>
              <a:rPr lang="en-US" sz="2200" dirty="0" smtClean="0"/>
              <a:t>Baseline 2: LCF (location-based CF)</a:t>
            </a:r>
          </a:p>
          <a:p>
            <a:pPr lvl="2"/>
            <a:r>
              <a:rPr lang="en-US" sz="1700" dirty="0" smtClean="0"/>
              <a:t>CF on each loc-act matrix + Top </a:t>
            </a:r>
            <a:r>
              <a:rPr lang="en-US" sz="1700" i="1" dirty="0" smtClean="0"/>
              <a:t>N</a:t>
            </a:r>
            <a:r>
              <a:rPr lang="en-US" sz="1700" dirty="0" smtClean="0"/>
              <a:t> similar locations for weighted average</a:t>
            </a:r>
          </a:p>
          <a:p>
            <a:pPr lvl="1"/>
            <a:r>
              <a:rPr lang="en-US" sz="2200" dirty="0" smtClean="0"/>
              <a:t>Baseline 3: ACF (activity-based CF)</a:t>
            </a:r>
          </a:p>
          <a:p>
            <a:pPr lvl="2"/>
            <a:r>
              <a:rPr lang="en-US" sz="1700" dirty="0" smtClean="0"/>
              <a:t>CF on each loc-act matrix + Top </a:t>
            </a:r>
            <a:r>
              <a:rPr lang="en-US" sz="1700" i="1" dirty="0" smtClean="0"/>
              <a:t>N</a:t>
            </a:r>
            <a:r>
              <a:rPr lang="en-US" sz="1700" dirty="0" smtClean="0"/>
              <a:t> similar activities for weighted average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7" name="Cube 6"/>
          <p:cNvSpPr>
            <a:spLocks/>
          </p:cNvSpPr>
          <p:nvPr/>
        </p:nvSpPr>
        <p:spPr>
          <a:xfrm>
            <a:off x="3876153" y="4948115"/>
            <a:ext cx="1610247" cy="1216152"/>
          </a:xfrm>
          <a:prstGeom prst="cube">
            <a:avLst>
              <a:gd name="adj" fmla="val 27196"/>
            </a:avLst>
          </a:prstGeom>
          <a:solidFill>
            <a:schemeClr val="bg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4257153" y="4948115"/>
            <a:ext cx="50616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smtClean="0">
                <a:latin typeface="Constantia" pitchFamily="18" charset="0"/>
              </a:rPr>
              <a:t>Loc</a:t>
            </a:r>
            <a:endParaRPr lang="en-US" sz="1400" dirty="0">
              <a:latin typeface="Constantia" pitchFamily="18" charset="0"/>
            </a:endParaRPr>
          </a:p>
        </p:txBody>
      </p:sp>
      <p:sp>
        <p:nvSpPr>
          <p:cNvPr id="10" name="TextBox 11"/>
          <p:cNvSpPr txBox="1">
            <a:spLocks noChangeArrowheads="1"/>
          </p:cNvSpPr>
          <p:nvPr/>
        </p:nvSpPr>
        <p:spPr bwMode="auto">
          <a:xfrm rot="-5400000">
            <a:off x="3419769" y="5549339"/>
            <a:ext cx="59259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smtClean="0">
                <a:latin typeface="Constantia" pitchFamily="18" charset="0"/>
              </a:rPr>
              <a:t>User</a:t>
            </a:r>
            <a:endParaRPr lang="en-US" dirty="0">
              <a:latin typeface="Constantia" pitchFamily="18" charset="0"/>
            </a:endParaRPr>
          </a:p>
        </p:txBody>
      </p:sp>
      <p:sp>
        <p:nvSpPr>
          <p:cNvPr id="11" name="TextBox 11"/>
          <p:cNvSpPr txBox="1">
            <a:spLocks noChangeArrowheads="1"/>
          </p:cNvSpPr>
          <p:nvPr/>
        </p:nvSpPr>
        <p:spPr bwMode="auto">
          <a:xfrm rot="18912166">
            <a:off x="3706126" y="4797950"/>
            <a:ext cx="48724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smtClean="0">
                <a:latin typeface="Constantia" pitchFamily="18" charset="0"/>
              </a:rPr>
              <a:t>Act</a:t>
            </a:r>
            <a:endParaRPr lang="en-US" dirty="0">
              <a:latin typeface="Constantia" pitchFamily="18" charset="0"/>
            </a:endParaRPr>
          </a:p>
        </p:txBody>
      </p:sp>
      <p:sp>
        <p:nvSpPr>
          <p:cNvPr id="20" name="Parallelogram 19"/>
          <p:cNvSpPr/>
          <p:nvPr/>
        </p:nvSpPr>
        <p:spPr>
          <a:xfrm>
            <a:off x="6781800" y="5285049"/>
            <a:ext cx="1524000" cy="304800"/>
          </a:xfrm>
          <a:prstGeom prst="parallelogram">
            <a:avLst>
              <a:gd name="adj" fmla="val 101759"/>
            </a:avLst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arallelogram 18"/>
          <p:cNvSpPr/>
          <p:nvPr/>
        </p:nvSpPr>
        <p:spPr>
          <a:xfrm>
            <a:off x="6781800" y="5056449"/>
            <a:ext cx="1524000" cy="304800"/>
          </a:xfrm>
          <a:prstGeom prst="parallelogram">
            <a:avLst>
              <a:gd name="adj" fmla="val 101759"/>
            </a:avLst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10"/>
          <p:cNvSpPr txBox="1">
            <a:spLocks noChangeArrowheads="1"/>
          </p:cNvSpPr>
          <p:nvPr/>
        </p:nvSpPr>
        <p:spPr bwMode="auto">
          <a:xfrm>
            <a:off x="7266236" y="5022695"/>
            <a:ext cx="50616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smtClean="0">
                <a:latin typeface="Constantia" pitchFamily="18" charset="0"/>
              </a:rPr>
              <a:t>Loc</a:t>
            </a:r>
            <a:endParaRPr lang="en-US" sz="1400" dirty="0">
              <a:latin typeface="Constantia" pitchFamily="18" charset="0"/>
            </a:endParaRPr>
          </a:p>
        </p:txBody>
      </p:sp>
      <p:sp>
        <p:nvSpPr>
          <p:cNvPr id="26" name="TextBox 11"/>
          <p:cNvSpPr txBox="1">
            <a:spLocks noChangeArrowheads="1"/>
          </p:cNvSpPr>
          <p:nvPr/>
        </p:nvSpPr>
        <p:spPr bwMode="auto">
          <a:xfrm rot="18912166">
            <a:off x="6627025" y="4874150"/>
            <a:ext cx="48724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smtClean="0">
                <a:latin typeface="Constantia" pitchFamily="18" charset="0"/>
              </a:rPr>
              <a:t>Act</a:t>
            </a:r>
            <a:endParaRPr lang="en-US" dirty="0">
              <a:latin typeface="Constantia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 rot="5400000">
            <a:off x="7391560" y="5494894"/>
            <a:ext cx="3690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…</a:t>
            </a:r>
            <a:endParaRPr lang="en-US" dirty="0"/>
          </a:p>
        </p:txBody>
      </p:sp>
      <p:sp>
        <p:nvSpPr>
          <p:cNvPr id="28" name="Right Arrow 27"/>
          <p:cNvSpPr/>
          <p:nvPr/>
        </p:nvSpPr>
        <p:spPr>
          <a:xfrm>
            <a:off x="5943600" y="5285049"/>
            <a:ext cx="457200" cy="304800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Arrow 28"/>
          <p:cNvSpPr/>
          <p:nvPr/>
        </p:nvSpPr>
        <p:spPr>
          <a:xfrm flipH="1">
            <a:off x="2784791" y="5285049"/>
            <a:ext cx="457200" cy="304800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871954" y="5208849"/>
            <a:ext cx="1231392" cy="88715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719554" y="5361249"/>
            <a:ext cx="1231392" cy="88715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 rot="18030232">
            <a:off x="1563069" y="4812111"/>
            <a:ext cx="3690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…</a:t>
            </a:r>
            <a:endParaRPr lang="en-US" dirty="0"/>
          </a:p>
        </p:txBody>
      </p:sp>
      <p:sp>
        <p:nvSpPr>
          <p:cNvPr id="34" name="TextBox 11"/>
          <p:cNvSpPr txBox="1">
            <a:spLocks noChangeArrowheads="1"/>
          </p:cNvSpPr>
          <p:nvPr/>
        </p:nvSpPr>
        <p:spPr bwMode="auto">
          <a:xfrm rot="-5400000">
            <a:off x="253978" y="5640671"/>
            <a:ext cx="59259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smtClean="0">
                <a:latin typeface="Constantia" pitchFamily="18" charset="0"/>
              </a:rPr>
              <a:t>User</a:t>
            </a:r>
            <a:endParaRPr lang="en-US" dirty="0">
              <a:latin typeface="Constantia" pitchFamily="18" charset="0"/>
            </a:endParaRPr>
          </a:p>
        </p:txBody>
      </p:sp>
      <p:sp>
        <p:nvSpPr>
          <p:cNvPr id="35" name="TextBox 10"/>
          <p:cNvSpPr txBox="1">
            <a:spLocks noChangeArrowheads="1"/>
          </p:cNvSpPr>
          <p:nvPr/>
        </p:nvSpPr>
        <p:spPr bwMode="auto">
          <a:xfrm>
            <a:off x="1100554" y="5022695"/>
            <a:ext cx="50616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smtClean="0">
                <a:latin typeface="Constantia" pitchFamily="18" charset="0"/>
              </a:rPr>
              <a:t>Loc</a:t>
            </a:r>
            <a:endParaRPr lang="en-US" sz="1400" dirty="0">
              <a:latin typeface="Constantia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2726362" y="4953000"/>
            <a:ext cx="59182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/>
              <a:t>UCF</a:t>
            </a:r>
            <a:endParaRPr lang="en-US" sz="1600" b="1" dirty="0"/>
          </a:p>
        </p:txBody>
      </p:sp>
      <p:sp>
        <p:nvSpPr>
          <p:cNvPr id="37" name="Rectangle 36"/>
          <p:cNvSpPr/>
          <p:nvPr/>
        </p:nvSpPr>
        <p:spPr>
          <a:xfrm>
            <a:off x="5849944" y="4953000"/>
            <a:ext cx="5508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/>
              <a:t>LCF</a:t>
            </a:r>
            <a:endParaRPr lang="en-US" sz="1600" b="1" dirty="0"/>
          </a:p>
        </p:txBody>
      </p:sp>
      <p:sp>
        <p:nvSpPr>
          <p:cNvPr id="38" name="Rectangle 37"/>
          <p:cNvSpPr/>
          <p:nvPr/>
        </p:nvSpPr>
        <p:spPr>
          <a:xfrm>
            <a:off x="5867400" y="5638800"/>
            <a:ext cx="56669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/>
              <a:t>ACF</a:t>
            </a:r>
            <a:endParaRPr lang="en-US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be 10"/>
          <p:cNvSpPr>
            <a:spLocks/>
          </p:cNvSpPr>
          <p:nvPr/>
        </p:nvSpPr>
        <p:spPr>
          <a:xfrm>
            <a:off x="938962" y="4671890"/>
            <a:ext cx="1610247" cy="1216152"/>
          </a:xfrm>
          <a:prstGeom prst="cube">
            <a:avLst>
              <a:gd name="adj" fmla="val 27196"/>
            </a:avLst>
          </a:prstGeom>
          <a:solidFill>
            <a:schemeClr val="bg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600" dirty="0" smtClean="0"/>
              <a:t>Baselines – Category II</a:t>
            </a:r>
            <a:endParaRPr lang="en-US" sz="4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Tensor-based CF </a:t>
            </a:r>
          </a:p>
          <a:p>
            <a:pPr lvl="1"/>
            <a:r>
              <a:rPr lang="en-US" sz="2200" dirty="0" smtClean="0"/>
              <a:t>Baseline 4: ULA (unifying user-loc-act CF) [</a:t>
            </a:r>
            <a:r>
              <a:rPr lang="en-US" sz="2000" dirty="0" smtClean="0"/>
              <a:t>Wang et al. 2006</a:t>
            </a:r>
            <a:r>
              <a:rPr lang="en-US" sz="2200" dirty="0" smtClean="0"/>
              <a:t>]</a:t>
            </a:r>
          </a:p>
          <a:p>
            <a:pPr lvl="2"/>
            <a:r>
              <a:rPr lang="en-US" sz="1900" dirty="0" smtClean="0"/>
              <a:t>Top </a:t>
            </a:r>
            <a:r>
              <a:rPr lang="en-US" sz="1900" i="1" dirty="0" smtClean="0"/>
              <a:t>N</a:t>
            </a:r>
            <a:r>
              <a:rPr lang="en-US" sz="1900" i="1" baseline="-25000" dirty="0" smtClean="0"/>
              <a:t>u</a:t>
            </a:r>
            <a:r>
              <a:rPr lang="en-US" sz="1900" dirty="0" smtClean="0"/>
              <a:t> similar users, top </a:t>
            </a:r>
            <a:r>
              <a:rPr lang="en-US" sz="1900" i="1" dirty="0" err="1" smtClean="0"/>
              <a:t>N</a:t>
            </a:r>
            <a:r>
              <a:rPr lang="en-US" sz="1900" i="1" baseline="-25000" dirty="0" err="1" smtClean="0"/>
              <a:t>l</a:t>
            </a:r>
            <a:r>
              <a:rPr lang="en-US" sz="1900" dirty="0" smtClean="0"/>
              <a:t> similar </a:t>
            </a:r>
            <a:r>
              <a:rPr lang="en-US" sz="1900" dirty="0" err="1" smtClean="0"/>
              <a:t>loc’s</a:t>
            </a:r>
            <a:r>
              <a:rPr lang="en-US" sz="1900" dirty="0" smtClean="0"/>
              <a:t>, top </a:t>
            </a:r>
            <a:r>
              <a:rPr lang="en-US" sz="1900" i="1" dirty="0" smtClean="0"/>
              <a:t>N</a:t>
            </a:r>
            <a:r>
              <a:rPr lang="en-US" sz="1900" i="1" baseline="-25000" dirty="0" smtClean="0"/>
              <a:t>a</a:t>
            </a:r>
            <a:r>
              <a:rPr lang="en-US" sz="1900" dirty="0" smtClean="0"/>
              <a:t> similar act’s</a:t>
            </a:r>
          </a:p>
          <a:p>
            <a:pPr lvl="2"/>
            <a:r>
              <a:rPr lang="en-US" sz="1900" dirty="0" smtClean="0"/>
              <a:t>Similarities from additional matrices + Small cube for weight </a:t>
            </a:r>
            <a:r>
              <a:rPr lang="en-US" sz="1900" dirty="0" err="1" smtClean="0"/>
              <a:t>avarage</a:t>
            </a:r>
            <a:endParaRPr lang="en-US" sz="1900" dirty="0" smtClean="0"/>
          </a:p>
          <a:p>
            <a:pPr lvl="1"/>
            <a:r>
              <a:rPr lang="en-US" sz="2200" dirty="0" smtClean="0"/>
              <a:t>Baseline 5: HOSVD (high order SVD) [</a:t>
            </a:r>
            <a:r>
              <a:rPr lang="en-US" sz="2200" dirty="0" err="1" smtClean="0"/>
              <a:t>Symeonidis</a:t>
            </a:r>
            <a:r>
              <a:rPr lang="en-US" sz="2200" dirty="0" smtClean="0"/>
              <a:t> et al. 2008]</a:t>
            </a:r>
          </a:p>
          <a:p>
            <a:pPr lvl="2"/>
            <a:r>
              <a:rPr lang="en-US" sz="1900" dirty="0" smtClean="0"/>
              <a:t>Singular value decomposition with matrix unfolding</a:t>
            </a:r>
            <a:endParaRPr lang="en-US" sz="19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7" name="Cube 6"/>
          <p:cNvSpPr>
            <a:spLocks/>
          </p:cNvSpPr>
          <p:nvPr/>
        </p:nvSpPr>
        <p:spPr>
          <a:xfrm>
            <a:off x="1371600" y="5161224"/>
            <a:ext cx="533399" cy="533400"/>
          </a:xfrm>
          <a:prstGeom prst="cube">
            <a:avLst>
              <a:gd name="adj" fmla="val 27196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10"/>
          <p:cNvSpPr txBox="1">
            <a:spLocks noChangeArrowheads="1"/>
          </p:cNvSpPr>
          <p:nvPr/>
        </p:nvSpPr>
        <p:spPr bwMode="auto">
          <a:xfrm>
            <a:off x="1319962" y="4671890"/>
            <a:ext cx="50616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smtClean="0">
                <a:latin typeface="Constantia" pitchFamily="18" charset="0"/>
              </a:rPr>
              <a:t>Loc</a:t>
            </a:r>
            <a:endParaRPr lang="en-US" sz="1400" dirty="0">
              <a:latin typeface="Constantia" pitchFamily="18" charset="0"/>
            </a:endParaRPr>
          </a:p>
        </p:txBody>
      </p:sp>
      <p:sp>
        <p:nvSpPr>
          <p:cNvPr id="9" name="TextBox 11"/>
          <p:cNvSpPr txBox="1">
            <a:spLocks noChangeArrowheads="1"/>
          </p:cNvSpPr>
          <p:nvPr/>
        </p:nvSpPr>
        <p:spPr bwMode="auto">
          <a:xfrm rot="-5400000">
            <a:off x="482578" y="5273114"/>
            <a:ext cx="59259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smtClean="0">
                <a:latin typeface="Constantia" pitchFamily="18" charset="0"/>
              </a:rPr>
              <a:t>User</a:t>
            </a:r>
            <a:endParaRPr lang="en-US" dirty="0">
              <a:latin typeface="Constantia" pitchFamily="18" charset="0"/>
            </a:endParaRPr>
          </a:p>
        </p:txBody>
      </p:sp>
      <p:sp>
        <p:nvSpPr>
          <p:cNvPr id="10" name="TextBox 11"/>
          <p:cNvSpPr txBox="1">
            <a:spLocks noChangeArrowheads="1"/>
          </p:cNvSpPr>
          <p:nvPr/>
        </p:nvSpPr>
        <p:spPr bwMode="auto">
          <a:xfrm rot="18912166">
            <a:off x="768935" y="4521725"/>
            <a:ext cx="48724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smtClean="0">
                <a:latin typeface="Constantia" pitchFamily="18" charset="0"/>
              </a:rPr>
              <a:t>Act</a:t>
            </a:r>
            <a:endParaRPr lang="en-US" dirty="0">
              <a:latin typeface="Constantia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200400" y="4551624"/>
            <a:ext cx="990600" cy="429951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0"/>
          <p:cNvSpPr txBox="1">
            <a:spLocks noChangeArrowheads="1"/>
          </p:cNvSpPr>
          <p:nvPr/>
        </p:nvSpPr>
        <p:spPr bwMode="auto">
          <a:xfrm>
            <a:off x="3335291" y="4600575"/>
            <a:ext cx="77950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smtClean="0">
                <a:latin typeface="Constantia" pitchFamily="18" charset="0"/>
              </a:rPr>
              <a:t>loc-</a:t>
            </a:r>
            <a:r>
              <a:rPr lang="en-US" sz="1600" dirty="0" err="1" smtClean="0">
                <a:latin typeface="Constantia" pitchFamily="18" charset="0"/>
              </a:rPr>
              <a:t>fea</a:t>
            </a:r>
            <a:endParaRPr lang="en-US" sz="1400" dirty="0">
              <a:latin typeface="Constantia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200400" y="5085024"/>
            <a:ext cx="990600" cy="429951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3200400" y="5618424"/>
            <a:ext cx="990600" cy="429951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10"/>
          <p:cNvSpPr txBox="1">
            <a:spLocks noChangeArrowheads="1"/>
          </p:cNvSpPr>
          <p:nvPr/>
        </p:nvSpPr>
        <p:spPr bwMode="auto">
          <a:xfrm>
            <a:off x="3200400" y="5133975"/>
            <a:ext cx="104304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smtClean="0">
                <a:latin typeface="Constantia" pitchFamily="18" charset="0"/>
              </a:rPr>
              <a:t>user-user</a:t>
            </a:r>
            <a:endParaRPr lang="en-US" sz="1400" dirty="0">
              <a:latin typeface="Constantia" pitchFamily="18" charset="0"/>
            </a:endParaRPr>
          </a:p>
        </p:txBody>
      </p:sp>
      <p:sp>
        <p:nvSpPr>
          <p:cNvPr id="25" name="TextBox 10"/>
          <p:cNvSpPr txBox="1">
            <a:spLocks noChangeArrowheads="1"/>
          </p:cNvSpPr>
          <p:nvPr/>
        </p:nvSpPr>
        <p:spPr bwMode="auto">
          <a:xfrm>
            <a:off x="3327405" y="5667375"/>
            <a:ext cx="78739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smtClean="0">
                <a:latin typeface="Constantia" pitchFamily="18" charset="0"/>
              </a:rPr>
              <a:t>act-act</a:t>
            </a:r>
            <a:endParaRPr lang="en-US" sz="1400" dirty="0">
              <a:latin typeface="Constantia" pitchFamily="18" charset="0"/>
            </a:endParaRPr>
          </a:p>
        </p:txBody>
      </p:sp>
      <p:cxnSp>
        <p:nvCxnSpPr>
          <p:cNvPr id="27" name="Straight Arrow Connector 26"/>
          <p:cNvCxnSpPr>
            <a:stCxn id="7" idx="5"/>
            <a:endCxn id="18" idx="1"/>
          </p:cNvCxnSpPr>
          <p:nvPr/>
        </p:nvCxnSpPr>
        <p:spPr>
          <a:xfrm flipV="1">
            <a:off x="1904999" y="5300000"/>
            <a:ext cx="1295401" cy="55392"/>
          </a:xfrm>
          <a:prstGeom prst="straightConnector1">
            <a:avLst/>
          </a:prstGeom>
          <a:ln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7" idx="0"/>
            <a:endCxn id="12" idx="1"/>
          </p:cNvCxnSpPr>
          <p:nvPr/>
        </p:nvCxnSpPr>
        <p:spPr>
          <a:xfrm rot="5400000" flipH="1" flipV="1">
            <a:off x="2258303" y="4219128"/>
            <a:ext cx="394624" cy="1489569"/>
          </a:xfrm>
          <a:prstGeom prst="straightConnector1">
            <a:avLst/>
          </a:prstGeom>
          <a:ln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endCxn id="21" idx="1"/>
          </p:cNvCxnSpPr>
          <p:nvPr/>
        </p:nvCxnSpPr>
        <p:spPr>
          <a:xfrm>
            <a:off x="1828800" y="5618424"/>
            <a:ext cx="1371600" cy="214976"/>
          </a:xfrm>
          <a:prstGeom prst="straightConnector1">
            <a:avLst/>
          </a:prstGeom>
          <a:ln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2738582" y="5008824"/>
            <a:ext cx="3856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i="1" dirty="0" smtClean="0"/>
              <a:t>N</a:t>
            </a:r>
            <a:r>
              <a:rPr lang="en-US" sz="1400" i="1" baseline="-25000" dirty="0" smtClean="0"/>
              <a:t>u</a:t>
            </a:r>
            <a:endParaRPr lang="en-US" sz="1400" i="1" dirty="0"/>
          </a:p>
        </p:txBody>
      </p:sp>
      <p:sp>
        <p:nvSpPr>
          <p:cNvPr id="41" name="Rectangle 40"/>
          <p:cNvSpPr/>
          <p:nvPr/>
        </p:nvSpPr>
        <p:spPr>
          <a:xfrm>
            <a:off x="2743200" y="4548647"/>
            <a:ext cx="35298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i="1" dirty="0" err="1" smtClean="0"/>
              <a:t>N</a:t>
            </a:r>
            <a:r>
              <a:rPr lang="en-US" sz="1400" i="1" baseline="-25000" dirty="0" err="1" smtClean="0"/>
              <a:t>l</a:t>
            </a:r>
            <a:endParaRPr lang="en-US" sz="1400" i="1" dirty="0"/>
          </a:p>
        </p:txBody>
      </p:sp>
      <p:sp>
        <p:nvSpPr>
          <p:cNvPr id="42" name="Rectangle 41"/>
          <p:cNvSpPr/>
          <p:nvPr/>
        </p:nvSpPr>
        <p:spPr>
          <a:xfrm>
            <a:off x="2743200" y="5539247"/>
            <a:ext cx="3727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i="1" dirty="0" smtClean="0"/>
              <a:t>N</a:t>
            </a:r>
            <a:r>
              <a:rPr lang="en-US" sz="1400" i="1" baseline="-25000" dirty="0" smtClean="0"/>
              <a:t>a</a:t>
            </a:r>
            <a:endParaRPr lang="en-US" sz="1400" i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4448175"/>
            <a:ext cx="3540327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" name="Rectangle 46"/>
          <p:cNvSpPr/>
          <p:nvPr/>
        </p:nvSpPr>
        <p:spPr>
          <a:xfrm>
            <a:off x="2362200" y="6138446"/>
            <a:ext cx="60317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/>
              <a:t>ULA</a:t>
            </a:r>
            <a:endParaRPr lang="en-US" sz="1600" b="1" dirty="0"/>
          </a:p>
        </p:txBody>
      </p:sp>
      <p:sp>
        <p:nvSpPr>
          <p:cNvPr id="48" name="Rectangle 47"/>
          <p:cNvSpPr/>
          <p:nvPr/>
        </p:nvSpPr>
        <p:spPr>
          <a:xfrm>
            <a:off x="6248400" y="6138446"/>
            <a:ext cx="93166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/>
              <a:t>HOSVD</a:t>
            </a:r>
            <a:endParaRPr lang="en-US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3590" y="5529739"/>
            <a:ext cx="4652010" cy="1252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93596" y="4572000"/>
            <a:ext cx="4762024" cy="937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600" dirty="0" smtClean="0"/>
              <a:t>Comparison with Baselines</a:t>
            </a:r>
            <a:endParaRPr lang="en-US" sz="4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Reported in “mean ± std”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0" y="2362200"/>
            <a:ext cx="6400800" cy="2122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6194196" y="4876800"/>
            <a:ext cx="21116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/>
              <a:t>[</a:t>
            </a:r>
            <a:r>
              <a:rPr lang="en-US" sz="1600" dirty="0" err="1" smtClean="0"/>
              <a:t>Herlocker</a:t>
            </a:r>
            <a:r>
              <a:rPr lang="en-US" sz="1600" dirty="0" smtClean="0"/>
              <a:t> et al. 1999]</a:t>
            </a:r>
            <a:endParaRPr lang="en-US" sz="1600" dirty="0"/>
          </a:p>
        </p:txBody>
      </p:sp>
      <p:sp>
        <p:nvSpPr>
          <p:cNvPr id="11" name="Rectangle 10"/>
          <p:cNvSpPr/>
          <p:nvPr/>
        </p:nvSpPr>
        <p:spPr>
          <a:xfrm>
            <a:off x="228600" y="6019800"/>
            <a:ext cx="179331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/>
              <a:t>[Wang et al. 2006]</a:t>
            </a:r>
            <a:endParaRPr lang="en-US" sz="1600" dirty="0"/>
          </a:p>
        </p:txBody>
      </p:sp>
      <p:sp>
        <p:nvSpPr>
          <p:cNvPr id="12" name="Rectangle 11"/>
          <p:cNvSpPr/>
          <p:nvPr/>
        </p:nvSpPr>
        <p:spPr>
          <a:xfrm>
            <a:off x="6623875" y="6019800"/>
            <a:ext cx="229152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/>
              <a:t>[</a:t>
            </a:r>
            <a:r>
              <a:rPr lang="en-US" sz="1600" dirty="0" err="1" smtClean="0"/>
              <a:t>Symeonidis</a:t>
            </a:r>
            <a:r>
              <a:rPr lang="en-US" sz="1600" dirty="0" smtClean="0"/>
              <a:t> et al. 2008]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Comparison with Our Previous Solution at WWW’10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Current user-centric solution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Previous generic solution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38400"/>
            <a:ext cx="5105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562600"/>
            <a:ext cx="498157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5" name="Table 24"/>
          <p:cNvGraphicFramePr>
            <a:graphicFrameLocks noGrp="1"/>
          </p:cNvGraphicFramePr>
          <p:nvPr/>
        </p:nvGraphicFramePr>
        <p:xfrm>
          <a:off x="5562600" y="3073400"/>
          <a:ext cx="3429000" cy="2717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43000"/>
                <a:gridCol w="1143000"/>
                <a:gridCol w="1143000"/>
              </a:tblGrid>
              <a:tr h="67945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Current</a:t>
                      </a:r>
                    </a:p>
                    <a:p>
                      <a:r>
                        <a:rPr lang="en-US" sz="1600" dirty="0" smtClean="0"/>
                        <a:t>Solution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Previous</a:t>
                      </a:r>
                    </a:p>
                    <a:p>
                      <a:r>
                        <a:rPr lang="en-US" sz="1600" dirty="0" smtClean="0"/>
                        <a:t>Solution</a:t>
                      </a:r>
                      <a:endParaRPr lang="en-US" sz="1600" dirty="0"/>
                    </a:p>
                  </a:txBody>
                  <a:tcPr anchor="ctr"/>
                </a:tc>
              </a:tr>
              <a:tr h="67945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RMSE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0.006</a:t>
                      </a:r>
                    </a:p>
                    <a:p>
                      <a:r>
                        <a:rPr lang="en-US" sz="1600" b="1" dirty="0" smtClean="0"/>
                        <a:t>±0.001</a:t>
                      </a:r>
                      <a:endParaRPr 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0.041</a:t>
                      </a:r>
                    </a:p>
                    <a:p>
                      <a:r>
                        <a:rPr lang="en-US" sz="1600" dirty="0" smtClean="0"/>
                        <a:t>±0.006</a:t>
                      </a:r>
                    </a:p>
                  </a:txBody>
                  <a:tcPr anchor="ctr"/>
                </a:tc>
              </a:tr>
              <a:tr h="679450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nDCG</a:t>
                      </a:r>
                      <a:r>
                        <a:rPr lang="en-US" sz="1600" i="1" baseline="-25000" dirty="0" err="1" smtClean="0"/>
                        <a:t>loc</a:t>
                      </a:r>
                      <a:endParaRPr lang="en-US" sz="1600" i="1" baseline="-25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0.576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/>
                        <a:t>±0.043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0.552</a:t>
                      </a:r>
                    </a:p>
                    <a:p>
                      <a:r>
                        <a:rPr lang="en-US" sz="1600" dirty="0" smtClean="0"/>
                        <a:t>±0.027</a:t>
                      </a:r>
                    </a:p>
                  </a:txBody>
                  <a:tcPr anchor="ctr"/>
                </a:tc>
              </a:tr>
              <a:tr h="679450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nDCG</a:t>
                      </a:r>
                      <a:r>
                        <a:rPr lang="en-US" sz="1600" i="1" baseline="-25000" dirty="0" err="1" smtClean="0"/>
                        <a:t>act</a:t>
                      </a:r>
                      <a:endParaRPr lang="en-US" sz="1600" i="1" baseline="-25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0.931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/>
                        <a:t>±0.009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0.885</a:t>
                      </a:r>
                    </a:p>
                    <a:p>
                      <a:r>
                        <a:rPr lang="en-US" sz="1600" dirty="0" smtClean="0"/>
                        <a:t>±0.019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6553200" y="2667000"/>
            <a:ext cx="1506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Performance 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600" dirty="0" smtClean="0"/>
              <a:t>Impacts of the user number</a:t>
            </a:r>
            <a:endParaRPr lang="en-US" sz="4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Evaluated on a fixed set of 25 users </a:t>
            </a:r>
            <a:r>
              <a:rPr lang="en-US" sz="2400" dirty="0" err="1" smtClean="0"/>
              <a:t>w.r.t</a:t>
            </a:r>
            <a:r>
              <a:rPr lang="en-US" sz="2400" dirty="0" smtClean="0"/>
              <a:t>. increasing #(user) </a:t>
            </a:r>
          </a:p>
          <a:p>
            <a:pPr lvl="1"/>
            <a:r>
              <a:rPr lang="en-US" sz="2000" dirty="0" smtClean="0"/>
              <a:t>Based on 10 trials, std not shown in the figures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graphicFrame>
        <p:nvGraphicFramePr>
          <p:cNvPr id="6" name="Chart 5"/>
          <p:cNvGraphicFramePr/>
          <p:nvPr/>
        </p:nvGraphicFramePr>
        <p:xfrm>
          <a:off x="0" y="32766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4495800" y="32766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Rectangle 7"/>
          <p:cNvSpPr/>
          <p:nvPr/>
        </p:nvSpPr>
        <p:spPr>
          <a:xfrm>
            <a:off x="2133600" y="2971800"/>
            <a:ext cx="90383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err="1" smtClean="0"/>
              <a:t>nDCG</a:t>
            </a:r>
            <a:r>
              <a:rPr lang="en-US" sz="1600" baseline="-25000" dirty="0" err="1" smtClean="0"/>
              <a:t>loc</a:t>
            </a:r>
            <a:endParaRPr lang="en-US" sz="1600" baseline="-25000" dirty="0"/>
          </a:p>
        </p:txBody>
      </p:sp>
      <p:sp>
        <p:nvSpPr>
          <p:cNvPr id="9" name="Rectangle 8"/>
          <p:cNvSpPr/>
          <p:nvPr/>
        </p:nvSpPr>
        <p:spPr>
          <a:xfrm>
            <a:off x="6549489" y="2971800"/>
            <a:ext cx="90544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err="1" smtClean="0"/>
              <a:t>nDCG</a:t>
            </a:r>
            <a:r>
              <a:rPr lang="en-US" sz="1600" baseline="-25000" dirty="0" err="1" smtClean="0"/>
              <a:t>act</a:t>
            </a:r>
            <a:endParaRPr lang="en-US" sz="1600" baseline="-25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Impacts of the Model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Some observations</a:t>
            </a:r>
          </a:p>
          <a:p>
            <a:pPr lvl="1"/>
            <a:r>
              <a:rPr lang="en-US" sz="2000" dirty="0" smtClean="0"/>
              <a:t>Using additional info (i.e. </a:t>
            </a:r>
            <a:r>
              <a:rPr lang="el-GR" sz="2000" dirty="0" smtClean="0"/>
              <a:t>λ</a:t>
            </a:r>
            <a:r>
              <a:rPr lang="en-US" sz="2000" baseline="-25000" dirty="0" err="1" smtClean="0"/>
              <a:t>i</a:t>
            </a:r>
            <a:r>
              <a:rPr lang="en-US" sz="2000" dirty="0" smtClean="0"/>
              <a:t> &gt; 0) is better than not (i.e. </a:t>
            </a:r>
            <a:r>
              <a:rPr lang="el-GR" sz="2000" dirty="0" smtClean="0"/>
              <a:t>λ</a:t>
            </a:r>
            <a:r>
              <a:rPr lang="en-US" sz="2000" baseline="-25000" dirty="0" err="1" smtClean="0"/>
              <a:t>i</a:t>
            </a:r>
            <a:r>
              <a:rPr lang="en-US" sz="2000" dirty="0" smtClean="0"/>
              <a:t> = 0)</a:t>
            </a:r>
          </a:p>
          <a:p>
            <a:pPr lvl="1"/>
            <a:r>
              <a:rPr lang="en-US" sz="2000" dirty="0" smtClean="0"/>
              <a:t>Not very sensitive to most parameters</a:t>
            </a:r>
          </a:p>
          <a:p>
            <a:pPr lvl="2"/>
            <a:r>
              <a:rPr lang="en-US" sz="1700" dirty="0" smtClean="0"/>
              <a:t>Model is robust + Contribution from additional info is limited</a:t>
            </a:r>
          </a:p>
          <a:p>
            <a:pPr lvl="1"/>
            <a:r>
              <a:rPr lang="en-US" sz="2000" dirty="0" smtClean="0"/>
              <a:t>As </a:t>
            </a:r>
            <a:r>
              <a:rPr lang="el-GR" sz="2000" dirty="0" smtClean="0"/>
              <a:t>λ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 increases, </a:t>
            </a:r>
            <a:r>
              <a:rPr lang="en-US" sz="2000" dirty="0" err="1" smtClean="0"/>
              <a:t>nDCG</a:t>
            </a:r>
            <a:r>
              <a:rPr lang="en-US" sz="2000" dirty="0" smtClean="0"/>
              <a:t> for loc recommendation greatly decreases</a:t>
            </a:r>
          </a:p>
          <a:p>
            <a:pPr lvl="2"/>
            <a:r>
              <a:rPr lang="en-US" sz="1700" dirty="0" smtClean="0"/>
              <a:t>Maybe because the loc-feature matrix is noisy in extracting the POIs</a:t>
            </a:r>
          </a:p>
          <a:p>
            <a:pPr lvl="2"/>
            <a:r>
              <a:rPr lang="en-US" sz="1700" dirty="0" smtClean="0"/>
              <a:t>Not directly related to act, so no similar observation for act recommendation</a:t>
            </a:r>
          </a:p>
          <a:p>
            <a:pPr lvl="2"/>
            <a:endParaRPr lang="en-US" sz="17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495800"/>
            <a:ext cx="9144000" cy="197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600" dirty="0" smtClean="0"/>
              <a:t>Introduction</a:t>
            </a:r>
            <a:endParaRPr lang="en-US" sz="4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 smtClean="0"/>
              <a:t>User GPS trajectories accumulated on the Web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2438400"/>
            <a:ext cx="5943600" cy="3934977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600" dirty="0" smtClean="0"/>
              <a:t>Conclusion</a:t>
            </a:r>
            <a:endParaRPr lang="en-US" sz="4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382000" cy="438912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We showed how to mine knowledge from GPS data to answer</a:t>
            </a:r>
          </a:p>
          <a:p>
            <a:pPr lvl="1"/>
            <a:r>
              <a:rPr lang="en-US" dirty="0" smtClean="0"/>
              <a:t>If I want to do something, where should I go?</a:t>
            </a:r>
          </a:p>
          <a:p>
            <a:pPr lvl="1"/>
            <a:r>
              <a:rPr lang="en-US" dirty="0" smtClean="0"/>
              <a:t>If I will visit some place, what can I do there?</a:t>
            </a:r>
          </a:p>
          <a:p>
            <a:r>
              <a:rPr lang="en-US" dirty="0" smtClean="0"/>
              <a:t>We extended our previous work for user-centric recommendation</a:t>
            </a:r>
          </a:p>
          <a:p>
            <a:pPr lvl="1"/>
            <a:r>
              <a:rPr lang="en-US" dirty="0" smtClean="0"/>
              <a:t>From “Location-Activity” to “User-Location-Activity”</a:t>
            </a:r>
          </a:p>
          <a:p>
            <a:pPr lvl="1"/>
            <a:r>
              <a:rPr lang="en-US" dirty="0" smtClean="0"/>
              <a:t>From “Matrix + Matrices” to “Tensor + Matrices”</a:t>
            </a:r>
          </a:p>
          <a:p>
            <a:r>
              <a:rPr lang="en-US" dirty="0" smtClean="0"/>
              <a:t>We evaluated our system on a large GPS dataset</a:t>
            </a:r>
          </a:p>
          <a:p>
            <a:pPr lvl="1"/>
            <a:r>
              <a:rPr lang="en-US" dirty="0" smtClean="0"/>
              <a:t>19% improvement on location recommendation</a:t>
            </a:r>
          </a:p>
          <a:p>
            <a:pPr lvl="1"/>
            <a:r>
              <a:rPr lang="en-US" dirty="0" smtClean="0"/>
              <a:t>22% improvement on activity recommendation </a:t>
            </a:r>
          </a:p>
          <a:p>
            <a:pPr lvl="1">
              <a:buNone/>
            </a:pPr>
            <a:r>
              <a:rPr lang="en-US" dirty="0" smtClean="0"/>
              <a:t>	over the simple memory-based CF baseline (i.e. UCF, LCF, ACF)</a:t>
            </a:r>
          </a:p>
          <a:p>
            <a:r>
              <a:rPr lang="en-US" dirty="0" smtClean="0"/>
              <a:t>Future Work</a:t>
            </a:r>
          </a:p>
          <a:p>
            <a:pPr lvl="1"/>
            <a:r>
              <a:rPr lang="en-US" dirty="0" smtClean="0"/>
              <a:t>Update the system online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sz="4800" dirty="0" smtClean="0"/>
              <a:t>Thanks!</a:t>
            </a:r>
          </a:p>
          <a:p>
            <a:pPr algn="ctr">
              <a:buNone/>
            </a:pPr>
            <a:r>
              <a:rPr lang="en-US" sz="4800" dirty="0" smtClean="0"/>
              <a:t>Questions?</a:t>
            </a:r>
          </a:p>
          <a:p>
            <a:pPr algn="ctr">
              <a:buNone/>
            </a:pPr>
            <a:endParaRPr lang="en-US" sz="4800" dirty="0" smtClean="0"/>
          </a:p>
          <a:p>
            <a:pPr algn="ctr">
              <a:buNone/>
            </a:pPr>
            <a:r>
              <a:rPr lang="en-US" sz="2000" dirty="0" smtClean="0"/>
              <a:t>Vincent W. </a:t>
            </a:r>
            <a:r>
              <a:rPr lang="en-US" sz="2000" dirty="0" err="1" smtClean="0"/>
              <a:t>Zheng</a:t>
            </a:r>
            <a:endParaRPr lang="en-US" sz="2000" dirty="0" smtClean="0"/>
          </a:p>
          <a:p>
            <a:pPr algn="ctr">
              <a:buNone/>
            </a:pPr>
            <a:r>
              <a:rPr lang="en-US" sz="2000" u="sng" dirty="0" smtClean="0"/>
              <a:t>vincentz@cse.ust.hk</a:t>
            </a:r>
          </a:p>
          <a:p>
            <a:pPr algn="ctr">
              <a:buNone/>
            </a:pPr>
            <a:r>
              <a:rPr lang="en-US" sz="2000" dirty="0" smtClean="0"/>
              <a:t>http://www.cse.ust.hk/~vincentz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667000"/>
            <a:ext cx="5943600" cy="3088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Oval 26"/>
          <p:cNvSpPr/>
          <p:nvPr/>
        </p:nvSpPr>
        <p:spPr>
          <a:xfrm>
            <a:off x="4114800" y="4800600"/>
            <a:ext cx="685800" cy="457200"/>
          </a:xfrm>
          <a:prstGeom prst="ellipse">
            <a:avLst/>
          </a:prstGeom>
          <a:scene3d>
            <a:camera prst="isometricOffAxis1Right"/>
            <a:lightRig rig="threePt" dir="t"/>
          </a:scene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1295400" y="3886200"/>
            <a:ext cx="1143000" cy="533400"/>
          </a:xfrm>
          <a:prstGeom prst="ellipse">
            <a:avLst/>
          </a:prstGeom>
          <a:scene3d>
            <a:camera prst="isometricOffAxis1Right"/>
            <a:lightRig rig="threePt" dir="t"/>
          </a:scene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600" dirty="0" smtClean="0"/>
              <a:t>Motivation</a:t>
            </a:r>
            <a:endParaRPr lang="en-US" sz="4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 smtClean="0"/>
              <a:t>Mobile Recommendation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16" name="Picture 15" descr="http://www.jjx8.cn/school/UploadFiles_8957/200801/2008010319241052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71600" y="4013070"/>
            <a:ext cx="381001" cy="370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2667000" y="5752110"/>
            <a:ext cx="16421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From Bing 3D map</a:t>
            </a:r>
            <a:endParaRPr lang="en-US" sz="1400" dirty="0"/>
          </a:p>
        </p:txBody>
      </p:sp>
      <p:pic>
        <p:nvPicPr>
          <p:cNvPr id="19" name="Picture 18" descr="http://www.jjx8.cn/school/UploadFiles_8957/200801/2008010319241052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199" y="3850087"/>
            <a:ext cx="381001" cy="370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0" descr="http://www.jjx8.cn/school/UploadFiles_8957/200801/2008010319241052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399" y="4724400"/>
            <a:ext cx="381001" cy="370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Rectangle 22"/>
          <p:cNvSpPr/>
          <p:nvPr/>
        </p:nvSpPr>
        <p:spPr>
          <a:xfrm>
            <a:off x="6553200" y="3191470"/>
            <a:ext cx="2514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Travel experience:</a:t>
            </a:r>
          </a:p>
          <a:p>
            <a:r>
              <a:rPr lang="en-US" dirty="0" smtClean="0"/>
              <a:t>Some places are more </a:t>
            </a:r>
          </a:p>
          <a:p>
            <a:r>
              <a:rPr lang="en-US" dirty="0" smtClean="0"/>
              <a:t>popular than the others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6553200" y="4495800"/>
            <a:ext cx="2514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User activities:</a:t>
            </a:r>
          </a:p>
          <a:p>
            <a:r>
              <a:rPr lang="en-US" dirty="0" smtClean="0"/>
              <a:t>“Nice food!” --&gt; </a:t>
            </a:r>
          </a:p>
          <a:p>
            <a:r>
              <a:rPr lang="en-US" dirty="0" smtClean="0"/>
              <a:t>Enjoy food there</a:t>
            </a:r>
            <a:endParaRPr lang="en-US" dirty="0"/>
          </a:p>
        </p:txBody>
      </p:sp>
      <p:sp>
        <p:nvSpPr>
          <p:cNvPr id="25" name="Rounded Rectangular Callout 24"/>
          <p:cNvSpPr/>
          <p:nvPr/>
        </p:nvSpPr>
        <p:spPr>
          <a:xfrm>
            <a:off x="4419600" y="4343400"/>
            <a:ext cx="838200" cy="304800"/>
          </a:xfrm>
          <a:prstGeom prst="wedgeRoundRectCallout">
            <a:avLst>
              <a:gd name="adj1" fmla="val -24415"/>
              <a:gd name="adj2" fmla="val 73246"/>
              <a:gd name="adj3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Nice food!</a:t>
            </a:r>
            <a:endParaRPr lang="en-US" sz="1000" dirty="0"/>
          </a:p>
        </p:txBody>
      </p:sp>
      <p:pic>
        <p:nvPicPr>
          <p:cNvPr id="28" name="Picture 27" descr="http://www.jjx8.cn/school/UploadFiles_8957/200801/2008010319241052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0999" y="4800600"/>
            <a:ext cx="381001" cy="370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8" descr="http://www.jjx8.cn/school/UploadFiles_8957/200801/2008010319241052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5000" y="3733800"/>
            <a:ext cx="381001" cy="370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 descr="http://www.jjx8.cn/school/UploadFiles_8957/200801/2008010319241052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52599" y="3926287"/>
            <a:ext cx="381001" cy="370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Oval 29"/>
          <p:cNvSpPr/>
          <p:nvPr/>
        </p:nvSpPr>
        <p:spPr>
          <a:xfrm>
            <a:off x="5486400" y="3581400"/>
            <a:ext cx="457200" cy="228600"/>
          </a:xfrm>
          <a:prstGeom prst="ellipse">
            <a:avLst/>
          </a:prstGeom>
          <a:scene3d>
            <a:camera prst="isometricOffAxis1Right"/>
            <a:lightRig rig="threePt" dir="t"/>
          </a:scene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 descr="http://www.jjx8.cn/school/UploadFiles_8957/200801/2008010319241052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32120" y="3383280"/>
            <a:ext cx="381001" cy="370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Rounded Rectangular Callout 34"/>
          <p:cNvSpPr/>
          <p:nvPr/>
        </p:nvSpPr>
        <p:spPr>
          <a:xfrm>
            <a:off x="1066800" y="3429000"/>
            <a:ext cx="838200" cy="304800"/>
          </a:xfrm>
          <a:prstGeom prst="wedgeRoundRectCallout">
            <a:avLst>
              <a:gd name="adj1" fmla="val 29316"/>
              <a:gd name="adj2" fmla="val 68768"/>
              <a:gd name="adj3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Big sale!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User-centric Recommendation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Location Recommendation</a:t>
            </a:r>
          </a:p>
          <a:p>
            <a:pPr lvl="2"/>
            <a:r>
              <a:rPr lang="en-US" dirty="0" smtClean="0"/>
              <a:t>Question: </a:t>
            </a:r>
            <a:r>
              <a:rPr lang="en-US" i="1" dirty="0" smtClean="0"/>
              <a:t>I want to find nice food, where should I go?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Activity Recommendation</a:t>
            </a:r>
          </a:p>
          <a:p>
            <a:pPr lvl="2"/>
            <a:r>
              <a:rPr lang="en-US" dirty="0" smtClean="0"/>
              <a:t>Question: </a:t>
            </a:r>
            <a:r>
              <a:rPr lang="en-US" i="1" dirty="0" smtClean="0"/>
              <a:t>I will visit the downtown, what can I do there?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600" dirty="0" smtClean="0"/>
              <a:t>GPS Log Processing</a:t>
            </a:r>
            <a:endParaRPr lang="en-US" sz="46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GPS trajectories* 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>
              <a:buNone/>
            </a:pPr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15" y="2485681"/>
            <a:ext cx="6609685" cy="1400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Right Arrow 25"/>
          <p:cNvSpPr/>
          <p:nvPr/>
        </p:nvSpPr>
        <p:spPr>
          <a:xfrm>
            <a:off x="6705600" y="2981309"/>
            <a:ext cx="457200" cy="381000"/>
          </a:xfrm>
          <a:prstGeom prst="rightArrow">
            <a:avLst>
              <a:gd name="adj1" fmla="val 42730"/>
              <a:gd name="adj2" fmla="val 57273"/>
            </a:avLst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36"/>
          <p:cNvGrpSpPr/>
          <p:nvPr/>
        </p:nvGrpSpPr>
        <p:grpSpPr>
          <a:xfrm>
            <a:off x="7239000" y="2514600"/>
            <a:ext cx="1828800" cy="1371600"/>
            <a:chOff x="7239000" y="4962509"/>
            <a:chExt cx="1828800" cy="1371600"/>
          </a:xfrm>
        </p:grpSpPr>
        <p:sp>
          <p:nvSpPr>
            <p:cNvPr id="25" name="Oval 24"/>
            <p:cNvSpPr/>
            <p:nvPr/>
          </p:nvSpPr>
          <p:spPr>
            <a:xfrm>
              <a:off x="8610600" y="5495909"/>
              <a:ext cx="457200" cy="457200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8001000" y="5953109"/>
              <a:ext cx="457200" cy="381000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7810129" y="4962509"/>
              <a:ext cx="685800" cy="457200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7239000" y="5572109"/>
              <a:ext cx="533400" cy="381000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>
              <a:spLocks noChangeAspect="1"/>
            </p:cNvSpPr>
            <p:nvPr/>
          </p:nvSpPr>
          <p:spPr>
            <a:xfrm>
              <a:off x="7391399" y="5648304"/>
              <a:ext cx="120399" cy="112655"/>
            </a:xfrm>
            <a:prstGeom prst="ellipse">
              <a:avLst/>
            </a:prstGeom>
            <a:ln w="1905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>
              <a:spLocks noChangeAspect="1"/>
            </p:cNvSpPr>
            <p:nvPr/>
          </p:nvSpPr>
          <p:spPr>
            <a:xfrm>
              <a:off x="7962532" y="5038704"/>
              <a:ext cx="120399" cy="112655"/>
            </a:xfrm>
            <a:prstGeom prst="ellipse">
              <a:avLst/>
            </a:prstGeom>
            <a:ln w="1905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077203" y="6105504"/>
              <a:ext cx="120399" cy="112655"/>
            </a:xfrm>
            <a:prstGeom prst="ellipse">
              <a:avLst/>
            </a:prstGeom>
            <a:ln w="1905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267332" y="5114904"/>
              <a:ext cx="120399" cy="112655"/>
            </a:xfrm>
            <a:prstGeom prst="ellipse">
              <a:avLst/>
            </a:prstGeom>
            <a:ln w="1905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>
              <a:spLocks noChangeAspect="1"/>
            </p:cNvSpPr>
            <p:nvPr/>
          </p:nvSpPr>
          <p:spPr>
            <a:xfrm>
              <a:off x="7543800" y="5754745"/>
              <a:ext cx="120399" cy="112655"/>
            </a:xfrm>
            <a:prstGeom prst="ellipse">
              <a:avLst/>
            </a:prstGeom>
            <a:ln w="1905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>
              <a:spLocks noChangeAspect="1"/>
            </p:cNvSpPr>
            <p:nvPr/>
          </p:nvSpPr>
          <p:spPr>
            <a:xfrm>
              <a:off x="8305803" y="6105504"/>
              <a:ext cx="120399" cy="112655"/>
            </a:xfrm>
            <a:prstGeom prst="ellipse">
              <a:avLst/>
            </a:prstGeom>
            <a:ln w="1905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>
              <a:spLocks noChangeAspect="1"/>
            </p:cNvSpPr>
            <p:nvPr/>
          </p:nvSpPr>
          <p:spPr>
            <a:xfrm>
              <a:off x="8038732" y="5267304"/>
              <a:ext cx="120399" cy="112655"/>
            </a:xfrm>
            <a:prstGeom prst="ellipse">
              <a:avLst/>
            </a:prstGeom>
            <a:ln w="1905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>
              <a:spLocks noChangeAspect="1"/>
            </p:cNvSpPr>
            <p:nvPr/>
          </p:nvSpPr>
          <p:spPr>
            <a:xfrm>
              <a:off x="8686803" y="5693417"/>
              <a:ext cx="120399" cy="112655"/>
            </a:xfrm>
            <a:prstGeom prst="ellipse">
              <a:avLst/>
            </a:prstGeom>
            <a:ln w="1905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>
              <a:spLocks noChangeAspect="1"/>
            </p:cNvSpPr>
            <p:nvPr/>
          </p:nvSpPr>
          <p:spPr>
            <a:xfrm>
              <a:off x="8876932" y="5617217"/>
              <a:ext cx="120399" cy="112655"/>
            </a:xfrm>
            <a:prstGeom prst="ellipse">
              <a:avLst/>
            </a:prstGeom>
            <a:ln w="1905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" name="Straight Arrow Connector 27"/>
            <p:cNvCxnSpPr>
              <a:stCxn id="22" idx="7"/>
              <a:endCxn id="23" idx="3"/>
            </p:cNvCxnSpPr>
            <p:nvPr/>
          </p:nvCxnSpPr>
          <p:spPr>
            <a:xfrm rot="5400000" flipH="1" flipV="1">
              <a:off x="7664848" y="5382192"/>
              <a:ext cx="275151" cy="216277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>
              <a:stCxn id="23" idx="5"/>
              <a:endCxn id="25" idx="1"/>
            </p:cNvCxnSpPr>
            <p:nvPr/>
          </p:nvCxnSpPr>
          <p:spPr>
            <a:xfrm rot="16200000" flipH="1">
              <a:off x="8431470" y="5316779"/>
              <a:ext cx="210110" cy="282059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>
              <a:stCxn id="24" idx="6"/>
            </p:cNvCxnSpPr>
            <p:nvPr/>
          </p:nvCxnSpPr>
          <p:spPr>
            <a:xfrm flipV="1">
              <a:off x="8458200" y="5876910"/>
              <a:ext cx="228599" cy="266699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>
              <a:stCxn id="22" idx="5"/>
              <a:endCxn id="24" idx="2"/>
            </p:cNvCxnSpPr>
            <p:nvPr/>
          </p:nvCxnSpPr>
          <p:spPr>
            <a:xfrm rot="16200000" flipH="1">
              <a:off x="7724494" y="5867103"/>
              <a:ext cx="246296" cy="306715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TextBox 35"/>
          <p:cNvSpPr txBox="1"/>
          <p:nvPr/>
        </p:nvSpPr>
        <p:spPr>
          <a:xfrm>
            <a:off x="7543800" y="2209800"/>
            <a:ext cx="11344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stay region </a:t>
            </a:r>
            <a:r>
              <a:rPr lang="en-US" sz="1400" i="1" dirty="0" smtClean="0"/>
              <a:t>r</a:t>
            </a:r>
            <a:endParaRPr lang="en-US" sz="1400" i="1" dirty="0"/>
          </a:p>
        </p:txBody>
      </p:sp>
      <p:sp>
        <p:nvSpPr>
          <p:cNvPr id="27" name="Left Brace 26"/>
          <p:cNvSpPr/>
          <p:nvPr/>
        </p:nvSpPr>
        <p:spPr>
          <a:xfrm rot="16200000">
            <a:off x="1447802" y="2667001"/>
            <a:ext cx="533398" cy="3124199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838200" y="4495800"/>
            <a:ext cx="17560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Raw GPS points</a:t>
            </a:r>
            <a:endParaRPr lang="en-US" dirty="0"/>
          </a:p>
        </p:txBody>
      </p:sp>
      <p:sp>
        <p:nvSpPr>
          <p:cNvPr id="33" name="Left Brace 32"/>
          <p:cNvSpPr/>
          <p:nvPr/>
        </p:nvSpPr>
        <p:spPr>
          <a:xfrm rot="16200000">
            <a:off x="4876800" y="2743199"/>
            <a:ext cx="533398" cy="2971801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4495800" y="4495800"/>
            <a:ext cx="1295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Stay points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143000" y="5188803"/>
            <a:ext cx="4114800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600" dirty="0" smtClean="0"/>
              <a:t> Stand for a geo-spot where a user</a:t>
            </a:r>
          </a:p>
          <a:p>
            <a:r>
              <a:rPr lang="en-US" sz="1600" dirty="0" smtClean="0"/>
              <a:t>   has stayed for a while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Preserve the sequence and vicinity info  </a:t>
            </a:r>
          </a:p>
        </p:txBody>
      </p:sp>
      <p:sp>
        <p:nvSpPr>
          <p:cNvPr id="39" name="Left Brace 38"/>
          <p:cNvSpPr/>
          <p:nvPr/>
        </p:nvSpPr>
        <p:spPr>
          <a:xfrm rot="16200000">
            <a:off x="7734299" y="3162302"/>
            <a:ext cx="533398" cy="213359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7239000" y="4495800"/>
            <a:ext cx="152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Stay regions</a:t>
            </a:r>
          </a:p>
        </p:txBody>
      </p:sp>
      <p:sp>
        <p:nvSpPr>
          <p:cNvPr id="41" name="Rectangle 40"/>
          <p:cNvSpPr/>
          <p:nvPr/>
        </p:nvSpPr>
        <p:spPr>
          <a:xfrm>
            <a:off x="5562600" y="5188803"/>
            <a:ext cx="3429000" cy="83099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600" dirty="0" smtClean="0"/>
              <a:t> Stand for a geo-region that</a:t>
            </a:r>
            <a:br>
              <a:rPr lang="en-US" sz="1600" dirty="0" smtClean="0"/>
            </a:br>
            <a:r>
              <a:rPr lang="en-US" sz="1600" dirty="0" smtClean="0"/>
              <a:t>   we may recommend 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Discover the meaningful locations</a:t>
            </a:r>
          </a:p>
        </p:txBody>
      </p:sp>
      <p:cxnSp>
        <p:nvCxnSpPr>
          <p:cNvPr id="43" name="Straight Arrow Connector 42"/>
          <p:cNvCxnSpPr/>
          <p:nvPr/>
        </p:nvCxnSpPr>
        <p:spPr>
          <a:xfrm rot="10800000" flipV="1">
            <a:off x="4191001" y="4876799"/>
            <a:ext cx="419100" cy="228600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rot="10800000" flipV="1">
            <a:off x="6896100" y="4876799"/>
            <a:ext cx="419100" cy="228600"/>
          </a:xfrm>
          <a:prstGeom prst="straightConnector1">
            <a:avLst/>
          </a:prstGeom>
          <a:ln>
            <a:solidFill>
              <a:srgbClr val="00B05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0" y="6519446"/>
            <a:ext cx="79318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* In GPS logs, we have some user comments associated with the trajectories. Shown later.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Cube 66"/>
          <p:cNvSpPr>
            <a:spLocks/>
          </p:cNvSpPr>
          <p:nvPr/>
        </p:nvSpPr>
        <p:spPr>
          <a:xfrm>
            <a:off x="5900928" y="4754880"/>
            <a:ext cx="739140" cy="533400"/>
          </a:xfrm>
          <a:prstGeom prst="cube">
            <a:avLst>
              <a:gd name="adj" fmla="val 28475"/>
            </a:avLst>
          </a:prstGeom>
          <a:solidFill>
            <a:schemeClr val="tx2">
              <a:lumMod val="20000"/>
              <a:lumOff val="8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600" dirty="0" smtClean="0"/>
              <a:t>Data Modeling</a:t>
            </a:r>
            <a:endParaRPr lang="en-US" sz="4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User -&gt; Location -&gt; Activity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2438400"/>
            <a:ext cx="3581400" cy="1377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379915" y="4995446"/>
            <a:ext cx="16680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Activity: tourism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228600" y="4114800"/>
            <a:ext cx="43996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“User Vincent: We took a tour bus to see around </a:t>
            </a:r>
          </a:p>
          <a:p>
            <a:r>
              <a:rPr lang="en-US" sz="1600" i="1" dirty="0" smtClean="0"/>
              <a:t>along the forbidden city moat …”</a:t>
            </a:r>
            <a:endParaRPr lang="en-US" sz="1600" i="1" dirty="0"/>
          </a:p>
        </p:txBody>
      </p:sp>
      <p:sp>
        <p:nvSpPr>
          <p:cNvPr id="9" name="Down Arrow 8"/>
          <p:cNvSpPr/>
          <p:nvPr/>
        </p:nvSpPr>
        <p:spPr>
          <a:xfrm>
            <a:off x="2057400" y="3886200"/>
            <a:ext cx="228600" cy="228600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/>
          <p:cNvSpPr/>
          <p:nvPr/>
        </p:nvSpPr>
        <p:spPr>
          <a:xfrm>
            <a:off x="2057400" y="4766846"/>
            <a:ext cx="228600" cy="228600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352800" y="2895600"/>
            <a:ext cx="304800" cy="304800"/>
          </a:xfrm>
          <a:prstGeom prst="ellipse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876800" y="2362200"/>
            <a:ext cx="34930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GPS: “39.903, 116.391, 14/9/2009 15:25”</a:t>
            </a:r>
            <a:endParaRPr lang="en-US" sz="1600" dirty="0"/>
          </a:p>
        </p:txBody>
      </p:sp>
      <p:cxnSp>
        <p:nvCxnSpPr>
          <p:cNvPr id="19" name="Shape 18"/>
          <p:cNvCxnSpPr>
            <a:stCxn id="11" idx="7"/>
          </p:cNvCxnSpPr>
          <p:nvPr/>
        </p:nvCxnSpPr>
        <p:spPr>
          <a:xfrm rot="5400000" flipH="1" flipV="1">
            <a:off x="3955863" y="2171701"/>
            <a:ext cx="425637" cy="1111437"/>
          </a:xfrm>
          <a:prstGeom prst="curvedConnector2">
            <a:avLst/>
          </a:prstGeom>
          <a:ln>
            <a:prstDash val="dash"/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0" name="Down Arrow 19"/>
          <p:cNvSpPr/>
          <p:nvPr/>
        </p:nvSpPr>
        <p:spPr>
          <a:xfrm>
            <a:off x="6553200" y="2743200"/>
            <a:ext cx="228600" cy="228600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4572000" y="2971800"/>
            <a:ext cx="42717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Stay Region: “39.910, 116.400 (Forbidden City)”</a:t>
            </a:r>
            <a:endParaRPr lang="en-US" sz="1600" dirty="0"/>
          </a:p>
        </p:txBody>
      </p:sp>
      <p:sp>
        <p:nvSpPr>
          <p:cNvPr id="26" name="Down Arrow 25"/>
          <p:cNvSpPr/>
          <p:nvPr/>
        </p:nvSpPr>
        <p:spPr>
          <a:xfrm>
            <a:off x="6400800" y="3505200"/>
            <a:ext cx="228600" cy="228600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" y="5552200"/>
            <a:ext cx="4038600" cy="122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" name="Right Arrow 45"/>
          <p:cNvSpPr/>
          <p:nvPr/>
        </p:nvSpPr>
        <p:spPr>
          <a:xfrm>
            <a:off x="3276600" y="5029200"/>
            <a:ext cx="1295400" cy="228600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800600" y="3886200"/>
            <a:ext cx="3810000" cy="2362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Cube 29"/>
          <p:cNvSpPr>
            <a:spLocks/>
          </p:cNvSpPr>
          <p:nvPr/>
        </p:nvSpPr>
        <p:spPr>
          <a:xfrm>
            <a:off x="5900928" y="4496443"/>
            <a:ext cx="2176272" cy="1517904"/>
          </a:xfrm>
          <a:prstGeom prst="cube">
            <a:avLst>
              <a:gd name="adj" fmla="val 27196"/>
            </a:avLst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3" name="Table 32"/>
          <p:cNvGraphicFramePr>
            <a:graphicFrameLocks noGrp="1"/>
          </p:cNvGraphicFramePr>
          <p:nvPr/>
        </p:nvGraphicFramePr>
        <p:xfrm>
          <a:off x="5900928" y="4920115"/>
          <a:ext cx="1752600" cy="109728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584200"/>
                <a:gridCol w="584200"/>
                <a:gridCol w="584200"/>
              </a:tblGrid>
              <a:tr h="330200">
                <a:tc>
                  <a:txBody>
                    <a:bodyPr/>
                    <a:lstStyle/>
                    <a:p>
                      <a:r>
                        <a:rPr lang="en-US" dirty="0" smtClean="0"/>
                        <a:t>  +1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30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</a:t>
                      </a:r>
                      <a:endParaRPr lang="en-US" b="0" i="0" dirty="0">
                        <a:latin typeface="Euclid Math One" pitchFamily="18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30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4" name="TextBox 10"/>
          <p:cNvSpPr txBox="1">
            <a:spLocks noChangeArrowheads="1"/>
          </p:cNvSpPr>
          <p:nvPr/>
        </p:nvSpPr>
        <p:spPr bwMode="auto">
          <a:xfrm rot="18901742">
            <a:off x="6040747" y="4241171"/>
            <a:ext cx="134754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Constantia" pitchFamily="18" charset="0"/>
              </a:rPr>
              <a:t>Forbidden City</a:t>
            </a:r>
            <a:endParaRPr lang="en-US" sz="1400" dirty="0">
              <a:latin typeface="Constantia" pitchFamily="18" charset="0"/>
            </a:endParaRPr>
          </a:p>
        </p:txBody>
      </p:sp>
      <p:sp>
        <p:nvSpPr>
          <p:cNvPr id="36" name="TextBox 11"/>
          <p:cNvSpPr txBox="1">
            <a:spLocks noChangeArrowheads="1"/>
          </p:cNvSpPr>
          <p:nvPr/>
        </p:nvSpPr>
        <p:spPr bwMode="auto">
          <a:xfrm>
            <a:off x="5105839" y="4953000"/>
            <a:ext cx="79508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Constantia" pitchFamily="18" charset="0"/>
              </a:rPr>
              <a:t>Vincent</a:t>
            </a:r>
            <a:endParaRPr lang="en-US" baseline="-25000" dirty="0">
              <a:latin typeface="Constantia" pitchFamily="18" charset="0"/>
            </a:endParaRPr>
          </a:p>
        </p:txBody>
      </p:sp>
      <p:sp>
        <p:nvSpPr>
          <p:cNvPr id="37" name="TextBox 11"/>
          <p:cNvSpPr txBox="1">
            <a:spLocks noChangeArrowheads="1"/>
          </p:cNvSpPr>
          <p:nvPr/>
        </p:nvSpPr>
        <p:spPr bwMode="auto">
          <a:xfrm>
            <a:off x="5138928" y="4645223"/>
            <a:ext cx="82772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Constantia" pitchFamily="18" charset="0"/>
              </a:rPr>
              <a:t>Tourism</a:t>
            </a:r>
            <a:endParaRPr lang="en-US" sz="1600" dirty="0">
              <a:latin typeface="Constantia" pitchFamily="18" charset="0"/>
            </a:endParaRPr>
          </a:p>
        </p:txBody>
      </p:sp>
      <p:sp>
        <p:nvSpPr>
          <p:cNvPr id="40" name="TextBox 11"/>
          <p:cNvSpPr txBox="1">
            <a:spLocks noChangeArrowheads="1"/>
          </p:cNvSpPr>
          <p:nvPr/>
        </p:nvSpPr>
        <p:spPr bwMode="auto">
          <a:xfrm>
            <a:off x="5371616" y="5331023"/>
            <a:ext cx="5293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Constantia" pitchFamily="18" charset="0"/>
              </a:rPr>
              <a:t>Alex</a:t>
            </a:r>
            <a:endParaRPr lang="en-US" baseline="-25000" dirty="0">
              <a:latin typeface="Constantia" pitchFamily="18" charset="0"/>
            </a:endParaRPr>
          </a:p>
        </p:txBody>
      </p:sp>
      <p:sp>
        <p:nvSpPr>
          <p:cNvPr id="41" name="TextBox 11"/>
          <p:cNvSpPr txBox="1">
            <a:spLocks noChangeArrowheads="1"/>
          </p:cNvSpPr>
          <p:nvPr/>
        </p:nvSpPr>
        <p:spPr bwMode="auto">
          <a:xfrm rot="16200000">
            <a:off x="5528893" y="5678841"/>
            <a:ext cx="34336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smtClean="0">
                <a:latin typeface="Constantia" pitchFamily="18" charset="0"/>
              </a:rPr>
              <a:t>…</a:t>
            </a:r>
            <a:endParaRPr lang="en-US" baseline="-25000" dirty="0">
              <a:latin typeface="Constantia" pitchFamily="18" charset="0"/>
            </a:endParaRPr>
          </a:p>
        </p:txBody>
      </p:sp>
      <p:sp>
        <p:nvSpPr>
          <p:cNvPr id="42" name="TextBox 10"/>
          <p:cNvSpPr txBox="1">
            <a:spLocks noChangeArrowheads="1"/>
          </p:cNvSpPr>
          <p:nvPr/>
        </p:nvSpPr>
        <p:spPr bwMode="auto">
          <a:xfrm rot="18901742">
            <a:off x="6605897" y="4350656"/>
            <a:ext cx="101046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Constantia" pitchFamily="18" charset="0"/>
              </a:rPr>
              <a:t>Bird’s Nest</a:t>
            </a:r>
            <a:endParaRPr lang="en-US" sz="1400" dirty="0">
              <a:latin typeface="Constantia" pitchFamily="18" charset="0"/>
            </a:endParaRPr>
          </a:p>
        </p:txBody>
      </p:sp>
      <p:sp>
        <p:nvSpPr>
          <p:cNvPr id="43" name="TextBox 10"/>
          <p:cNvSpPr txBox="1">
            <a:spLocks noChangeArrowheads="1"/>
          </p:cNvSpPr>
          <p:nvPr/>
        </p:nvSpPr>
        <p:spPr bwMode="auto">
          <a:xfrm rot="18901742">
            <a:off x="7259086" y="4579101"/>
            <a:ext cx="31451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Constantia" pitchFamily="18" charset="0"/>
              </a:rPr>
              <a:t>…</a:t>
            </a:r>
            <a:endParaRPr lang="en-US" sz="1400" dirty="0">
              <a:latin typeface="Constantia" pitchFamily="18" charset="0"/>
            </a:endParaRPr>
          </a:p>
        </p:txBody>
      </p:sp>
      <p:sp>
        <p:nvSpPr>
          <p:cNvPr id="45" name="TextBox 11"/>
          <p:cNvSpPr txBox="1">
            <a:spLocks noChangeArrowheads="1"/>
          </p:cNvSpPr>
          <p:nvPr/>
        </p:nvSpPr>
        <p:spPr bwMode="auto">
          <a:xfrm rot="18762451">
            <a:off x="5764791" y="4398496"/>
            <a:ext cx="39071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Constantia" pitchFamily="18" charset="0"/>
              </a:rPr>
              <a:t>…</a:t>
            </a:r>
            <a:endParaRPr lang="en-US" sz="1600" dirty="0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600" dirty="0" smtClean="0"/>
              <a:t/>
            </a:r>
            <a:br>
              <a:rPr lang="en-US" sz="4600" dirty="0" smtClean="0"/>
            </a:br>
            <a:r>
              <a:rPr lang="en-US" sz="4600" dirty="0" smtClean="0"/>
              <a:t>How to Do Recommendation?</a:t>
            </a:r>
            <a:endParaRPr lang="en-US" sz="4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If the tensor is full, then for each user: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Cube 5"/>
          <p:cNvSpPr>
            <a:spLocks/>
          </p:cNvSpPr>
          <p:nvPr/>
        </p:nvSpPr>
        <p:spPr>
          <a:xfrm>
            <a:off x="1709928" y="2743843"/>
            <a:ext cx="2176272" cy="1517904"/>
          </a:xfrm>
          <a:prstGeom prst="cube">
            <a:avLst>
              <a:gd name="adj" fmla="val 27196"/>
            </a:avLst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709928" y="3167515"/>
          <a:ext cx="1752600" cy="109728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584200"/>
                <a:gridCol w="584200"/>
                <a:gridCol w="584200"/>
              </a:tblGrid>
              <a:tr h="330200">
                <a:tc>
                  <a:txBody>
                    <a:bodyPr/>
                    <a:lstStyle/>
                    <a:p>
                      <a:r>
                        <a:rPr lang="en-US" dirty="0" smtClean="0"/>
                        <a:t>  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30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</a:t>
                      </a:r>
                      <a:endParaRPr lang="en-US" b="0" i="0" dirty="0">
                        <a:latin typeface="Euclid Math One" pitchFamily="18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30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11"/>
          <p:cNvSpPr txBox="1">
            <a:spLocks noChangeArrowheads="1"/>
          </p:cNvSpPr>
          <p:nvPr/>
        </p:nvSpPr>
        <p:spPr bwMode="auto">
          <a:xfrm>
            <a:off x="914839" y="3200400"/>
            <a:ext cx="79508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Constantia" pitchFamily="18" charset="0"/>
              </a:rPr>
              <a:t>Vincent</a:t>
            </a:r>
            <a:endParaRPr lang="en-US" baseline="-25000" dirty="0">
              <a:latin typeface="Constantia" pitchFamily="18" charset="0"/>
            </a:endParaRPr>
          </a:p>
        </p:txBody>
      </p:sp>
      <p:sp>
        <p:nvSpPr>
          <p:cNvPr id="9" name="TextBox 11"/>
          <p:cNvSpPr txBox="1">
            <a:spLocks noChangeArrowheads="1"/>
          </p:cNvSpPr>
          <p:nvPr/>
        </p:nvSpPr>
        <p:spPr bwMode="auto">
          <a:xfrm>
            <a:off x="1077712" y="2819400"/>
            <a:ext cx="82772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Constantia" pitchFamily="18" charset="0"/>
              </a:rPr>
              <a:t>Tourism</a:t>
            </a:r>
            <a:endParaRPr lang="en-US" sz="1600" dirty="0">
              <a:latin typeface="Constantia" pitchFamily="18" charset="0"/>
            </a:endParaRPr>
          </a:p>
        </p:txBody>
      </p:sp>
      <p:sp>
        <p:nvSpPr>
          <p:cNvPr id="10" name="TextBox 11"/>
          <p:cNvSpPr txBox="1">
            <a:spLocks noChangeArrowheads="1"/>
          </p:cNvSpPr>
          <p:nvPr/>
        </p:nvSpPr>
        <p:spPr bwMode="auto">
          <a:xfrm>
            <a:off x="1180616" y="3578423"/>
            <a:ext cx="5293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Constantia" pitchFamily="18" charset="0"/>
              </a:rPr>
              <a:t>Alex</a:t>
            </a:r>
            <a:endParaRPr lang="en-US" baseline="-25000" dirty="0">
              <a:latin typeface="Constantia" pitchFamily="18" charset="0"/>
            </a:endParaRPr>
          </a:p>
        </p:txBody>
      </p:sp>
      <p:sp>
        <p:nvSpPr>
          <p:cNvPr id="11" name="TextBox 11"/>
          <p:cNvSpPr txBox="1">
            <a:spLocks noChangeArrowheads="1"/>
          </p:cNvSpPr>
          <p:nvPr/>
        </p:nvSpPr>
        <p:spPr bwMode="auto">
          <a:xfrm rot="16200000">
            <a:off x="1337893" y="3926241"/>
            <a:ext cx="34336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smtClean="0">
                <a:latin typeface="Constantia" pitchFamily="18" charset="0"/>
              </a:rPr>
              <a:t>…</a:t>
            </a:r>
            <a:endParaRPr lang="en-US" baseline="-25000" dirty="0">
              <a:latin typeface="Constantia" pitchFamily="18" charset="0"/>
            </a:endParaRPr>
          </a:p>
        </p:txBody>
      </p:sp>
      <p:sp>
        <p:nvSpPr>
          <p:cNvPr id="12" name="TextBox 10"/>
          <p:cNvSpPr txBox="1">
            <a:spLocks noChangeArrowheads="1"/>
          </p:cNvSpPr>
          <p:nvPr/>
        </p:nvSpPr>
        <p:spPr bwMode="auto">
          <a:xfrm rot="18901742">
            <a:off x="2414897" y="2598056"/>
            <a:ext cx="101046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Constantia" pitchFamily="18" charset="0"/>
              </a:rPr>
              <a:t>Bird’s Nest</a:t>
            </a:r>
            <a:endParaRPr lang="en-US" sz="1400" dirty="0">
              <a:latin typeface="Constantia" pitchFamily="18" charset="0"/>
            </a:endParaRPr>
          </a:p>
        </p:txBody>
      </p:sp>
      <p:sp>
        <p:nvSpPr>
          <p:cNvPr id="13" name="TextBox 10"/>
          <p:cNvSpPr txBox="1">
            <a:spLocks noChangeArrowheads="1"/>
          </p:cNvSpPr>
          <p:nvPr/>
        </p:nvSpPr>
        <p:spPr bwMode="auto">
          <a:xfrm rot="18901742">
            <a:off x="3068086" y="2826501"/>
            <a:ext cx="31451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Constantia" pitchFamily="18" charset="0"/>
              </a:rPr>
              <a:t>…</a:t>
            </a:r>
            <a:endParaRPr lang="en-US" sz="1400" dirty="0">
              <a:latin typeface="Constantia" pitchFamily="18" charset="0"/>
            </a:endParaRPr>
          </a:p>
        </p:txBody>
      </p:sp>
      <p:sp>
        <p:nvSpPr>
          <p:cNvPr id="14" name="TextBox 11"/>
          <p:cNvSpPr txBox="1">
            <a:spLocks noChangeArrowheads="1"/>
          </p:cNvSpPr>
          <p:nvPr/>
        </p:nvSpPr>
        <p:spPr bwMode="auto">
          <a:xfrm rot="18762451">
            <a:off x="1650866" y="2532440"/>
            <a:ext cx="39071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Constantia" pitchFamily="18" charset="0"/>
              </a:rPr>
              <a:t>…</a:t>
            </a:r>
            <a:endParaRPr lang="en-US" sz="1600" dirty="0">
              <a:latin typeface="Constantia" pitchFamily="18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6300860" y="4770120"/>
          <a:ext cx="1981200" cy="1478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60400"/>
                <a:gridCol w="660400"/>
                <a:gridCol w="660400"/>
              </a:tblGrid>
              <a:tr h="49276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</a:tr>
              <a:tr h="49276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  <a:tr h="49276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 rot="18847028">
            <a:off x="6342974" y="4055870"/>
            <a:ext cx="13475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Forbidden City</a:t>
            </a:r>
            <a:endParaRPr lang="en-US" sz="1400" dirty="0"/>
          </a:p>
        </p:txBody>
      </p:sp>
      <p:sp>
        <p:nvSpPr>
          <p:cNvPr id="18" name="TextBox 17"/>
          <p:cNvSpPr txBox="1"/>
          <p:nvPr/>
        </p:nvSpPr>
        <p:spPr>
          <a:xfrm rot="18847028">
            <a:off x="7019813" y="4202155"/>
            <a:ext cx="10104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Bird’s Nest</a:t>
            </a:r>
            <a:endParaRPr lang="en-US" sz="1400" dirty="0"/>
          </a:p>
        </p:txBody>
      </p:sp>
      <p:sp>
        <p:nvSpPr>
          <p:cNvPr id="19" name="TextBox 18"/>
          <p:cNvSpPr txBox="1"/>
          <p:nvPr/>
        </p:nvSpPr>
        <p:spPr>
          <a:xfrm rot="18847028">
            <a:off x="7574276" y="4050945"/>
            <a:ext cx="13612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Zhongguancun</a:t>
            </a:r>
            <a:endParaRPr lang="en-US" sz="1400" dirty="0"/>
          </a:p>
        </p:txBody>
      </p:sp>
      <p:sp>
        <p:nvSpPr>
          <p:cNvPr id="20" name="Right Arrow 19"/>
          <p:cNvSpPr/>
          <p:nvPr/>
        </p:nvSpPr>
        <p:spPr>
          <a:xfrm flipH="1">
            <a:off x="4472060" y="5410200"/>
            <a:ext cx="381000" cy="228600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585860" y="4724400"/>
            <a:ext cx="371864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Location recommendation for Vincent</a:t>
            </a:r>
          </a:p>
          <a:p>
            <a:r>
              <a:rPr lang="en-US" sz="1400" dirty="0" smtClean="0"/>
              <a:t>Tourism:</a:t>
            </a:r>
          </a:p>
          <a:p>
            <a:r>
              <a:rPr lang="en-US" sz="1400" dirty="0" smtClean="0"/>
              <a:t>Forbidden City &gt; Bird’s Nest &gt; Zhongguancun</a:t>
            </a:r>
            <a:endParaRPr lang="en-US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5473133" y="5867400"/>
            <a:ext cx="8277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Tourism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5310260" y="5410200"/>
            <a:ext cx="9989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Exhibition</a:t>
            </a:r>
            <a:endParaRPr lang="en-US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5374003" y="4876800"/>
            <a:ext cx="9268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Shopping</a:t>
            </a:r>
            <a:endParaRPr lang="en-US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585860" y="5585936"/>
            <a:ext cx="331821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Activity recommendation for Vincent</a:t>
            </a:r>
          </a:p>
          <a:p>
            <a:r>
              <a:rPr lang="en-US" sz="1400" dirty="0" smtClean="0"/>
              <a:t>Forbidden City:</a:t>
            </a:r>
          </a:p>
          <a:p>
            <a:r>
              <a:rPr lang="en-US" sz="1400" dirty="0" smtClean="0"/>
              <a:t>Tourism &gt; Exhibition &gt; Shopping</a:t>
            </a:r>
            <a:endParaRPr lang="en-US" sz="1400" dirty="0"/>
          </a:p>
        </p:txBody>
      </p:sp>
      <p:sp>
        <p:nvSpPr>
          <p:cNvPr id="26" name="Right Arrow 25"/>
          <p:cNvSpPr/>
          <p:nvPr/>
        </p:nvSpPr>
        <p:spPr>
          <a:xfrm>
            <a:off x="4267200" y="3429000"/>
            <a:ext cx="381000" cy="228600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Cube 31"/>
          <p:cNvSpPr>
            <a:spLocks/>
          </p:cNvSpPr>
          <p:nvPr/>
        </p:nvSpPr>
        <p:spPr>
          <a:xfrm>
            <a:off x="5748528" y="2743200"/>
            <a:ext cx="2176272" cy="762000"/>
          </a:xfrm>
          <a:prstGeom prst="cube">
            <a:avLst>
              <a:gd name="adj" fmla="val 56162"/>
            </a:avLst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11"/>
          <p:cNvSpPr txBox="1">
            <a:spLocks noChangeArrowheads="1"/>
          </p:cNvSpPr>
          <p:nvPr/>
        </p:nvSpPr>
        <p:spPr bwMode="auto">
          <a:xfrm>
            <a:off x="5105400" y="2819400"/>
            <a:ext cx="82772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Constantia" pitchFamily="18" charset="0"/>
              </a:rPr>
              <a:t>Tourism</a:t>
            </a:r>
            <a:endParaRPr lang="en-US" sz="1600" dirty="0">
              <a:latin typeface="Constantia" pitchFamily="18" charset="0"/>
            </a:endParaRPr>
          </a:p>
        </p:txBody>
      </p:sp>
      <p:sp>
        <p:nvSpPr>
          <p:cNvPr id="34" name="TextBox 10"/>
          <p:cNvSpPr txBox="1">
            <a:spLocks noChangeArrowheads="1"/>
          </p:cNvSpPr>
          <p:nvPr/>
        </p:nvSpPr>
        <p:spPr bwMode="auto">
          <a:xfrm rot="18901742">
            <a:off x="6442585" y="2598056"/>
            <a:ext cx="101046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Constantia" pitchFamily="18" charset="0"/>
              </a:rPr>
              <a:t>Bird’s Nest</a:t>
            </a:r>
            <a:endParaRPr lang="en-US" sz="1400" dirty="0">
              <a:latin typeface="Constantia" pitchFamily="18" charset="0"/>
            </a:endParaRPr>
          </a:p>
        </p:txBody>
      </p:sp>
      <p:sp>
        <p:nvSpPr>
          <p:cNvPr id="35" name="TextBox 11"/>
          <p:cNvSpPr txBox="1">
            <a:spLocks noChangeArrowheads="1"/>
          </p:cNvSpPr>
          <p:nvPr/>
        </p:nvSpPr>
        <p:spPr bwMode="auto">
          <a:xfrm rot="18762451">
            <a:off x="5678554" y="2532440"/>
            <a:ext cx="39071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Constantia" pitchFamily="18" charset="0"/>
              </a:rPr>
              <a:t>…</a:t>
            </a:r>
            <a:endParaRPr lang="en-US" sz="1600" dirty="0">
              <a:latin typeface="Constantia" pitchFamily="18" charset="0"/>
            </a:endParaRPr>
          </a:p>
        </p:txBody>
      </p:sp>
      <p:sp>
        <p:nvSpPr>
          <p:cNvPr id="36" name="TextBox 11"/>
          <p:cNvSpPr txBox="1">
            <a:spLocks noChangeArrowheads="1"/>
          </p:cNvSpPr>
          <p:nvPr/>
        </p:nvSpPr>
        <p:spPr bwMode="auto">
          <a:xfrm>
            <a:off x="4953000" y="3200400"/>
            <a:ext cx="79508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Constantia" pitchFamily="18" charset="0"/>
              </a:rPr>
              <a:t>Vincent</a:t>
            </a:r>
            <a:endParaRPr lang="en-US" baseline="-25000" dirty="0">
              <a:latin typeface="Constantia" pitchFamily="18" charset="0"/>
            </a:endParaRPr>
          </a:p>
        </p:txBody>
      </p:sp>
      <p:sp>
        <p:nvSpPr>
          <p:cNvPr id="37" name="Right Arrow 36"/>
          <p:cNvSpPr/>
          <p:nvPr/>
        </p:nvSpPr>
        <p:spPr>
          <a:xfrm rot="5400000">
            <a:off x="6492884" y="3770376"/>
            <a:ext cx="304800" cy="231648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2057400" y="6400800"/>
            <a:ext cx="55458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Unfortunately, in practice, the tensor is usually sparse!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 animBg="1"/>
      <p:bldP spid="21" grpId="0"/>
      <p:bldP spid="22" grpId="0"/>
      <p:bldP spid="23" grpId="0"/>
      <p:bldP spid="24" grpId="0"/>
      <p:bldP spid="25" grpId="0"/>
      <p:bldP spid="26" grpId="0" animBg="1"/>
      <p:bldP spid="32" grpId="0" animBg="1"/>
      <p:bldP spid="33" grpId="0"/>
      <p:bldP spid="34" grpId="0"/>
      <p:bldP spid="35" grpId="0"/>
      <p:bldP spid="36" grpId="0"/>
      <p:bldP spid="37" grpId="0" animBg="1"/>
      <p:bldP spid="3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dirty="0" smtClean="0"/>
              <a:t>Our Collaborative Filtering Solution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Regularized Tensor and Matrix Decomposition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Cube 4"/>
          <p:cNvSpPr>
            <a:spLocks/>
          </p:cNvSpPr>
          <p:nvPr/>
        </p:nvSpPr>
        <p:spPr>
          <a:xfrm>
            <a:off x="3682163" y="2746248"/>
            <a:ext cx="2176272" cy="1517904"/>
          </a:xfrm>
          <a:prstGeom prst="cube">
            <a:avLst>
              <a:gd name="adj" fmla="val 27196"/>
            </a:avLst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682163" y="3169920"/>
          <a:ext cx="1752600" cy="109728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584200"/>
                <a:gridCol w="584200"/>
                <a:gridCol w="584200"/>
              </a:tblGrid>
              <a:tr h="330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0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</a:t>
                      </a:r>
                      <a:endParaRPr lang="en-US" b="0" i="0" dirty="0">
                        <a:latin typeface="Euclid Math One" pitchFamily="18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30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10"/>
          <p:cNvSpPr txBox="1">
            <a:spLocks noChangeArrowheads="1"/>
          </p:cNvSpPr>
          <p:nvPr/>
        </p:nvSpPr>
        <p:spPr bwMode="auto">
          <a:xfrm>
            <a:off x="4063163" y="2819400"/>
            <a:ext cx="104797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smtClean="0">
                <a:latin typeface="Constantia" pitchFamily="18" charset="0"/>
              </a:rPr>
              <a:t>Locations</a:t>
            </a:r>
            <a:endParaRPr lang="en-US" sz="1400" dirty="0">
              <a:latin typeface="Constantia" pitchFamily="18" charset="0"/>
            </a:endParaRPr>
          </a:p>
        </p:txBody>
      </p:sp>
      <p:sp>
        <p:nvSpPr>
          <p:cNvPr id="8" name="TextBox 11"/>
          <p:cNvSpPr txBox="1">
            <a:spLocks noChangeArrowheads="1"/>
          </p:cNvSpPr>
          <p:nvPr/>
        </p:nvSpPr>
        <p:spPr bwMode="auto">
          <a:xfrm rot="-5400000">
            <a:off x="3184100" y="3585955"/>
            <a:ext cx="67595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smtClean="0">
                <a:latin typeface="Constantia" pitchFamily="18" charset="0"/>
              </a:rPr>
              <a:t>Users</a:t>
            </a:r>
            <a:endParaRPr lang="en-US" dirty="0">
              <a:latin typeface="Constantia" pitchFamily="18" charset="0"/>
            </a:endParaRPr>
          </a:p>
        </p:txBody>
      </p:sp>
      <p:sp>
        <p:nvSpPr>
          <p:cNvPr id="9" name="TextBox 11"/>
          <p:cNvSpPr txBox="1">
            <a:spLocks noChangeArrowheads="1"/>
          </p:cNvSpPr>
          <p:nvPr/>
        </p:nvSpPr>
        <p:spPr bwMode="auto">
          <a:xfrm rot="18912166">
            <a:off x="3283682" y="2669235"/>
            <a:ext cx="101104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smtClean="0">
                <a:latin typeface="Constantia" pitchFamily="18" charset="0"/>
              </a:rPr>
              <a:t>Activities</a:t>
            </a:r>
            <a:endParaRPr lang="en-US" dirty="0">
              <a:latin typeface="Constantia" pitchFamily="18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2286001" y="5279753"/>
          <a:ext cx="1752600" cy="109728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584200"/>
                <a:gridCol w="584200"/>
                <a:gridCol w="584200"/>
              </a:tblGrid>
              <a:tr h="330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0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30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1"/>
          <p:cNvSpPr txBox="1">
            <a:spLocks noChangeArrowheads="1"/>
          </p:cNvSpPr>
          <p:nvPr/>
        </p:nvSpPr>
        <p:spPr bwMode="auto">
          <a:xfrm rot="-5400000">
            <a:off x="1592735" y="5707533"/>
            <a:ext cx="104797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smtClean="0">
                <a:latin typeface="Constantia" pitchFamily="18" charset="0"/>
              </a:rPr>
              <a:t>Locations</a:t>
            </a:r>
            <a:endParaRPr lang="en-US" dirty="0">
              <a:latin typeface="Constantia" pitchFamily="18" charset="0"/>
            </a:endParaRPr>
          </a:p>
        </p:txBody>
      </p:sp>
      <p:sp>
        <p:nvSpPr>
          <p:cNvPr id="12" name="TextBox 10"/>
          <p:cNvSpPr txBox="1">
            <a:spLocks noChangeArrowheads="1"/>
          </p:cNvSpPr>
          <p:nvPr/>
        </p:nvSpPr>
        <p:spPr bwMode="auto">
          <a:xfrm>
            <a:off x="2727923" y="4929233"/>
            <a:ext cx="92967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smtClean="0">
                <a:latin typeface="Constantia" pitchFamily="18" charset="0"/>
              </a:rPr>
              <a:t>Features</a:t>
            </a:r>
            <a:endParaRPr lang="en-US" sz="1400" dirty="0">
              <a:latin typeface="Constantia" pitchFamily="18" charset="0"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7010400" y="3164620"/>
          <a:ext cx="1752600" cy="109728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584200"/>
                <a:gridCol w="584200"/>
                <a:gridCol w="584200"/>
              </a:tblGrid>
              <a:tr h="330200">
                <a:tc>
                  <a:txBody>
                    <a:bodyPr/>
                    <a:lstStyle/>
                    <a:p>
                      <a:endParaRPr lang="en-US" dirty="0">
                        <a:ln>
                          <a:noFill/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noFill/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noFill/>
                        </a:ln>
                      </a:endParaRPr>
                    </a:p>
                  </a:txBody>
                  <a:tcPr/>
                </a:tc>
              </a:tr>
              <a:tr h="330200">
                <a:tc>
                  <a:txBody>
                    <a:bodyPr/>
                    <a:lstStyle/>
                    <a:p>
                      <a:endParaRPr lang="en-US" dirty="0">
                        <a:ln>
                          <a:noFill/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n>
                            <a:noFill/>
                          </a:ln>
                        </a:rPr>
                        <a:t>  </a:t>
                      </a:r>
                      <a:endParaRPr lang="en-US" dirty="0">
                        <a:ln>
                          <a:noFill/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noFill/>
                        </a:ln>
                      </a:endParaRPr>
                    </a:p>
                  </a:txBody>
                  <a:tcPr/>
                </a:tc>
              </a:tr>
              <a:tr h="330200">
                <a:tc>
                  <a:txBody>
                    <a:bodyPr/>
                    <a:lstStyle/>
                    <a:p>
                      <a:endParaRPr lang="en-US" dirty="0">
                        <a:ln>
                          <a:noFill/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noFill/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noFill/>
                        </a:ln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TextBox 11"/>
          <p:cNvSpPr txBox="1">
            <a:spLocks noChangeArrowheads="1"/>
          </p:cNvSpPr>
          <p:nvPr/>
        </p:nvSpPr>
        <p:spPr bwMode="auto">
          <a:xfrm rot="-5400000">
            <a:off x="6503148" y="3592400"/>
            <a:ext cx="67595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smtClean="0">
                <a:latin typeface="Constantia" pitchFamily="18" charset="0"/>
              </a:rPr>
              <a:t>Users</a:t>
            </a:r>
            <a:endParaRPr lang="en-US" dirty="0">
              <a:latin typeface="Constantia" pitchFamily="18" charset="0"/>
            </a:endParaRPr>
          </a:p>
        </p:txBody>
      </p:sp>
      <p:sp>
        <p:nvSpPr>
          <p:cNvPr id="15" name="TextBox 10"/>
          <p:cNvSpPr txBox="1">
            <a:spLocks noChangeArrowheads="1"/>
          </p:cNvSpPr>
          <p:nvPr/>
        </p:nvSpPr>
        <p:spPr bwMode="auto">
          <a:xfrm>
            <a:off x="7391400" y="2814100"/>
            <a:ext cx="104797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smtClean="0">
                <a:latin typeface="Constantia" pitchFamily="18" charset="0"/>
              </a:rPr>
              <a:t>Locations</a:t>
            </a:r>
            <a:endParaRPr lang="en-US" sz="1400" dirty="0">
              <a:latin typeface="Constantia" pitchFamily="18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762000" y="3124200"/>
          <a:ext cx="1752600" cy="109728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584200"/>
                <a:gridCol w="584200"/>
                <a:gridCol w="584200"/>
              </a:tblGrid>
              <a:tr h="330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30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30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7" name="TextBox 11"/>
          <p:cNvSpPr txBox="1">
            <a:spLocks noChangeArrowheads="1"/>
          </p:cNvSpPr>
          <p:nvPr/>
        </p:nvSpPr>
        <p:spPr bwMode="auto">
          <a:xfrm rot="-5400000">
            <a:off x="254748" y="3551980"/>
            <a:ext cx="67595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smtClean="0">
                <a:latin typeface="Constantia" pitchFamily="18" charset="0"/>
              </a:rPr>
              <a:t>Users</a:t>
            </a:r>
            <a:endParaRPr lang="en-US" dirty="0">
              <a:latin typeface="Constantia" pitchFamily="18" charset="0"/>
            </a:endParaRPr>
          </a:p>
        </p:txBody>
      </p:sp>
      <p:sp>
        <p:nvSpPr>
          <p:cNvPr id="18" name="TextBox 10"/>
          <p:cNvSpPr txBox="1">
            <a:spLocks noChangeArrowheads="1"/>
          </p:cNvSpPr>
          <p:nvPr/>
        </p:nvSpPr>
        <p:spPr bwMode="auto">
          <a:xfrm>
            <a:off x="1295400" y="2778980"/>
            <a:ext cx="67595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smtClean="0">
                <a:latin typeface="Constantia" pitchFamily="18" charset="0"/>
              </a:rPr>
              <a:t>Users</a:t>
            </a:r>
            <a:endParaRPr lang="en-US" sz="1400" dirty="0">
              <a:latin typeface="Constantia" pitchFamily="18" charset="0"/>
            </a:endParaRPr>
          </a:p>
        </p:txBody>
      </p:sp>
      <p:sp>
        <p:nvSpPr>
          <p:cNvPr id="19" name="Left-Right Arrow 18"/>
          <p:cNvSpPr/>
          <p:nvPr/>
        </p:nvSpPr>
        <p:spPr>
          <a:xfrm>
            <a:off x="6019800" y="3505200"/>
            <a:ext cx="609600" cy="304800"/>
          </a:xfrm>
          <a:prstGeom prst="left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Left-Right Arrow 19"/>
          <p:cNvSpPr/>
          <p:nvPr/>
        </p:nvSpPr>
        <p:spPr>
          <a:xfrm>
            <a:off x="2667000" y="3505200"/>
            <a:ext cx="609600" cy="304800"/>
          </a:xfrm>
          <a:prstGeom prst="left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Left-Right Arrow 20"/>
          <p:cNvSpPr/>
          <p:nvPr/>
        </p:nvSpPr>
        <p:spPr>
          <a:xfrm rot="8083129">
            <a:off x="3572500" y="4491945"/>
            <a:ext cx="552944" cy="323286"/>
          </a:xfrm>
          <a:prstGeom prst="left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5638800" y="5298220"/>
          <a:ext cx="1752600" cy="109728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584200"/>
                <a:gridCol w="584200"/>
                <a:gridCol w="584200"/>
              </a:tblGrid>
              <a:tr h="330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0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30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3" name="TextBox 11"/>
          <p:cNvSpPr txBox="1">
            <a:spLocks noChangeArrowheads="1"/>
          </p:cNvSpPr>
          <p:nvPr/>
        </p:nvSpPr>
        <p:spPr bwMode="auto">
          <a:xfrm rot="-5400000">
            <a:off x="4964001" y="5726000"/>
            <a:ext cx="101104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smtClean="0">
                <a:latin typeface="Constantia" pitchFamily="18" charset="0"/>
              </a:rPr>
              <a:t>Activities</a:t>
            </a:r>
            <a:endParaRPr lang="en-US" dirty="0">
              <a:latin typeface="Constantia" pitchFamily="18" charset="0"/>
            </a:endParaRPr>
          </a:p>
        </p:txBody>
      </p:sp>
      <p:sp>
        <p:nvSpPr>
          <p:cNvPr id="24" name="TextBox 10"/>
          <p:cNvSpPr txBox="1">
            <a:spLocks noChangeArrowheads="1"/>
          </p:cNvSpPr>
          <p:nvPr/>
        </p:nvSpPr>
        <p:spPr bwMode="auto">
          <a:xfrm>
            <a:off x="6019800" y="4947700"/>
            <a:ext cx="101104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smtClean="0">
                <a:latin typeface="Constantia" pitchFamily="18" charset="0"/>
              </a:rPr>
              <a:t>Activities</a:t>
            </a:r>
            <a:endParaRPr lang="en-US" sz="1400" dirty="0">
              <a:latin typeface="Constantia" pitchFamily="18" charset="0"/>
            </a:endParaRPr>
          </a:p>
        </p:txBody>
      </p:sp>
      <p:sp>
        <p:nvSpPr>
          <p:cNvPr id="25" name="Left-Right Arrow 24"/>
          <p:cNvSpPr/>
          <p:nvPr/>
        </p:nvSpPr>
        <p:spPr>
          <a:xfrm rot="2751707">
            <a:off x="5510990" y="4491946"/>
            <a:ext cx="552944" cy="323286"/>
          </a:xfrm>
          <a:prstGeom prst="left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4419600" y="3429000"/>
            <a:ext cx="3706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?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Related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Few work done before</a:t>
            </a:r>
          </a:p>
          <a:p>
            <a:pPr lvl="1"/>
            <a:r>
              <a:rPr lang="en-US" sz="2000" dirty="0" smtClean="0"/>
              <a:t>Either recommend some specific types of locations</a:t>
            </a:r>
          </a:p>
          <a:p>
            <a:pPr lvl="2"/>
            <a:r>
              <a:rPr lang="en-US" sz="1800" dirty="0" smtClean="0"/>
              <a:t>Shops [Takeuchi &amp; Sugimoto 2006]</a:t>
            </a:r>
          </a:p>
          <a:p>
            <a:pPr lvl="2"/>
            <a:r>
              <a:rPr lang="en-US" sz="1800" dirty="0" smtClean="0"/>
              <a:t>Restaurants [</a:t>
            </a:r>
            <a:r>
              <a:rPr lang="en-US" sz="1800" dirty="0" err="1" smtClean="0"/>
              <a:t>Horozov</a:t>
            </a:r>
            <a:r>
              <a:rPr lang="en-US" sz="1800" dirty="0" smtClean="0"/>
              <a:t>, et al. 2006]</a:t>
            </a:r>
          </a:p>
          <a:p>
            <a:pPr lvl="2"/>
            <a:r>
              <a:rPr lang="en-US" sz="1800" dirty="0" smtClean="0"/>
              <a:t>Travel hot spots [Zheng et al. 2009]</a:t>
            </a:r>
          </a:p>
          <a:p>
            <a:pPr lvl="1"/>
            <a:r>
              <a:rPr lang="en-US" sz="2000" dirty="0" smtClean="0"/>
              <a:t>Or only recognize activity without location recommendation</a:t>
            </a:r>
          </a:p>
          <a:p>
            <a:pPr lvl="2"/>
            <a:r>
              <a:rPr lang="en-US" sz="1800" dirty="0" smtClean="0"/>
              <a:t>Outdoor activity recognition [Liao et al. 2005]</a:t>
            </a:r>
          </a:p>
          <a:p>
            <a:pPr lvl="2"/>
            <a:r>
              <a:rPr lang="en-US" sz="1800" dirty="0" smtClean="0"/>
              <a:t>Indoor activity recognition [Patterson et al. 2005]</a:t>
            </a:r>
          </a:p>
          <a:p>
            <a:pPr lvl="1"/>
            <a:r>
              <a:rPr lang="en-US" sz="2000" dirty="0" smtClean="0"/>
              <a:t>Or do not explicitly model the users</a:t>
            </a:r>
          </a:p>
          <a:p>
            <a:pPr lvl="2"/>
            <a:r>
              <a:rPr lang="en-US" sz="1800" dirty="0" smtClean="0"/>
              <a:t>Our previous solution [Zheng et al. 2010]</a:t>
            </a:r>
          </a:p>
          <a:p>
            <a:pPr lvl="3"/>
            <a:r>
              <a:rPr lang="en-US" sz="1700" dirty="0" smtClean="0"/>
              <a:t>See next slide!</a:t>
            </a:r>
            <a:endParaRPr lang="en-US" sz="1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2963</TotalTime>
  <Words>1985</Words>
  <Application>Microsoft Office PowerPoint</Application>
  <PresentationFormat>On-screen Show (4:3)</PresentationFormat>
  <Paragraphs>347</Paragraphs>
  <Slides>21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Flow</vt:lpstr>
      <vt:lpstr>Collaborative Filtering Meets Mobile Recommendation:  A User-centered Approach</vt:lpstr>
      <vt:lpstr>Introduction</vt:lpstr>
      <vt:lpstr>Motivation</vt:lpstr>
      <vt:lpstr>Goal</vt:lpstr>
      <vt:lpstr>GPS Log Processing</vt:lpstr>
      <vt:lpstr>Data Modeling</vt:lpstr>
      <vt:lpstr> How to Do Recommendation?</vt:lpstr>
      <vt:lpstr>Our Collaborative Filtering Solution</vt:lpstr>
      <vt:lpstr>Related Work</vt:lpstr>
      <vt:lpstr>Our Previous Solution at WWW’10</vt:lpstr>
      <vt:lpstr>Our model</vt:lpstr>
      <vt:lpstr>Optimization</vt:lpstr>
      <vt:lpstr>Experiments</vt:lpstr>
      <vt:lpstr>Baselines – Category I</vt:lpstr>
      <vt:lpstr>Baselines – Category II</vt:lpstr>
      <vt:lpstr>Comparison with Baselines</vt:lpstr>
      <vt:lpstr>Comparison with Our Previous Solution at WWW’10</vt:lpstr>
      <vt:lpstr>Impacts of the user number</vt:lpstr>
      <vt:lpstr>Impacts of the Model Parameters</vt:lpstr>
      <vt:lpstr>Conclusion</vt:lpstr>
      <vt:lpstr>Slide 21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Collaborative Location and Activity Recommendations with GPS History Data</dc:title>
  <dc:creator>Vincent</dc:creator>
  <cp:lastModifiedBy>Vincent</cp:lastModifiedBy>
  <cp:revision>403</cp:revision>
  <dcterms:created xsi:type="dcterms:W3CDTF">2006-08-16T00:00:00Z</dcterms:created>
  <dcterms:modified xsi:type="dcterms:W3CDTF">2010-06-12T18:27:47Z</dcterms:modified>
</cp:coreProperties>
</file>