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4" r:id="rId1"/>
  </p:sldMasterIdLst>
  <p:notesMasterIdLst>
    <p:notesMasterId r:id="rId22"/>
  </p:notesMasterIdLst>
  <p:sldIdLst>
    <p:sldId id="256" r:id="rId2"/>
    <p:sldId id="257" r:id="rId3"/>
    <p:sldId id="276" r:id="rId4"/>
    <p:sldId id="258" r:id="rId5"/>
    <p:sldId id="260" r:id="rId6"/>
    <p:sldId id="277" r:id="rId7"/>
    <p:sldId id="259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4" r:id="rId16"/>
    <p:sldId id="270" r:id="rId17"/>
    <p:sldId id="271" r:id="rId18"/>
    <p:sldId id="266" r:id="rId19"/>
    <p:sldId id="272" r:id="rId20"/>
    <p:sldId id="273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14" autoAdjust="0"/>
  </p:normalViewPr>
  <p:slideViewPr>
    <p:cSldViewPr snapToGrid="0" snapToObjects="1">
      <p:cViewPr>
        <p:scale>
          <a:sx n="50" d="100"/>
          <a:sy n="50" d="100"/>
        </p:scale>
        <p:origin x="-10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2DA3A9-DB27-9845-BE7B-463376542B1E}" type="datetimeFigureOut">
              <a:rPr lang="en-US" smtClean="0"/>
              <a:t>4/10/2012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3F28E-BA3A-7E4A-98A1-492914709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884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3F28E-BA3A-7E4A-98A1-492914709C4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6093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Vertex-based</a:t>
            </a:r>
            <a:r>
              <a:rPr lang="en-US" baseline="0" dirty="0" smtClean="0"/>
              <a:t> iterative propagation</a:t>
            </a:r>
          </a:p>
          <a:p>
            <a:r>
              <a:rPr lang="en-US" baseline="0" dirty="0" smtClean="0"/>
              <a:t>Vertices store dirty bit – monitored for changes</a:t>
            </a:r>
          </a:p>
          <a:p>
            <a:r>
              <a:rPr lang="en-US" baseline="0" dirty="0" smtClean="0"/>
              <a:t>Computed results are stored with the snapshot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3F28E-BA3A-7E4A-98A1-492914709C4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1275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Demonstrated</a:t>
            </a:r>
            <a:r>
              <a:rPr lang="en-US" baseline="0" dirty="0" smtClean="0"/>
              <a:t> high throughput exceeds requirements for Twitter</a:t>
            </a:r>
          </a:p>
          <a:p>
            <a:r>
              <a:rPr lang="en-US" baseline="0" dirty="0" smtClean="0"/>
              <a:t>Evaluation did not hit the performance bottleneck yet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3F28E-BA3A-7E4A-98A1-492914709C4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9047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Fixed 32 graph nodes, 10 sec. epoch</a:t>
            </a:r>
          </a:p>
          <a:p>
            <a:r>
              <a:rPr lang="en-US" dirty="0" smtClean="0"/>
              <a:t>Throughput = highest</a:t>
            </a:r>
            <a:r>
              <a:rPr lang="en-US" baseline="0" dirty="0" smtClean="0"/>
              <a:t> rate of updates we can include into snapshots</a:t>
            </a:r>
          </a:p>
          <a:p>
            <a:r>
              <a:rPr lang="en-US" baseline="0" dirty="0" smtClean="0"/>
              <a:t>Graph nodes perform both snapshot creation and graph computation – contending for resources</a:t>
            </a:r>
          </a:p>
          <a:p>
            <a:r>
              <a:rPr lang="en-US" baseline="0" dirty="0" smtClean="0"/>
              <a:t>	More complex computations reduces throughput</a:t>
            </a:r>
          </a:p>
          <a:p>
            <a:r>
              <a:rPr lang="en-US" baseline="0" dirty="0" smtClean="0"/>
              <a:t>Scales non-linearly – Load imbalance problem</a:t>
            </a:r>
          </a:p>
          <a:p>
            <a:r>
              <a:rPr lang="en-US" baseline="0" dirty="0" smtClean="0"/>
              <a:t>	Some graph nodes get more updates and take longer to produce snapshot</a:t>
            </a:r>
          </a:p>
          <a:p>
            <a:r>
              <a:rPr lang="en-US" baseline="0" dirty="0" smtClean="0"/>
              <a:t>	Less of an issue with longer epoch windows</a:t>
            </a:r>
          </a:p>
          <a:p>
            <a:r>
              <a:rPr lang="en-US" baseline="0" dirty="0" smtClean="0"/>
              <a:t>2PL line – no computation, just updates into graph</a:t>
            </a:r>
          </a:p>
          <a:p>
            <a:r>
              <a:rPr lang="en-US" baseline="0" dirty="0" smtClean="0"/>
              <a:t>	Does not scale due to lock contention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3F28E-BA3A-7E4A-98A1-492914709C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847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Fixed</a:t>
            </a:r>
            <a:r>
              <a:rPr lang="en-US" baseline="0" dirty="0" smtClean="0"/>
              <a:t> 32 graph nodes, 4 ingest nodes</a:t>
            </a:r>
          </a:p>
          <a:p>
            <a:r>
              <a:rPr lang="en-US" baseline="0" dirty="0" smtClean="0"/>
              <a:t>Implemented over same </a:t>
            </a:r>
            <a:r>
              <a:rPr lang="en-US" baseline="0" dirty="0" err="1" smtClean="0"/>
              <a:t>Kineograph</a:t>
            </a:r>
            <a:r>
              <a:rPr lang="en-US" baseline="0" dirty="0" smtClean="0"/>
              <a:t> API for both non-incremental and incremental</a:t>
            </a:r>
          </a:p>
          <a:p>
            <a:r>
              <a:rPr lang="en-US" baseline="0" dirty="0" smtClean="0"/>
              <a:t>	Non-incremental </a:t>
            </a:r>
            <a:r>
              <a:rPr lang="en-US" baseline="0" dirty="0" err="1" smtClean="0"/>
              <a:t>recomputes</a:t>
            </a:r>
            <a:r>
              <a:rPr lang="en-US" baseline="0" dirty="0" smtClean="0"/>
              <a:t> all results after snapshot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3F28E-BA3A-7E4A-98A1-492914709C4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5157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Property</a:t>
            </a:r>
            <a:r>
              <a:rPr lang="en-US" baseline="0" dirty="0" smtClean="0"/>
              <a:t> of separate fault tolerance mechanisms</a:t>
            </a:r>
          </a:p>
          <a:p>
            <a:r>
              <a:rPr lang="en-US" baseline="0" dirty="0" smtClean="0"/>
              <a:t>Failure at t0</a:t>
            </a:r>
          </a:p>
          <a:p>
            <a:r>
              <a:rPr lang="en-US" baseline="0" dirty="0" smtClean="0"/>
              <a:t>Snapshot creation and throughput unaffected as there are multiple replicas</a:t>
            </a:r>
          </a:p>
          <a:p>
            <a:r>
              <a:rPr lang="en-US" baseline="0" dirty="0" smtClean="0"/>
              <a:t>	New node recovers silently until it has caught up</a:t>
            </a:r>
          </a:p>
          <a:p>
            <a:r>
              <a:rPr lang="en-US" baseline="0" dirty="0" smtClean="0"/>
              <a:t>Computation is not replicated</a:t>
            </a:r>
          </a:p>
          <a:p>
            <a:r>
              <a:rPr lang="en-US" baseline="0" dirty="0" smtClean="0"/>
              <a:t>	Need to roll back to previous checkpoint</a:t>
            </a:r>
          </a:p>
          <a:p>
            <a:r>
              <a:rPr lang="en-US" baseline="0" dirty="0" smtClean="0"/>
              <a:t>	By that time, multiple epochs may have passed</a:t>
            </a:r>
          </a:p>
          <a:p>
            <a:r>
              <a:rPr lang="en-US" baseline="0" dirty="0" smtClean="0"/>
              <a:t>	Batch missing epochs into a larger delta for incremental computation</a:t>
            </a:r>
          </a:p>
          <a:p>
            <a:r>
              <a:rPr lang="en-US" baseline="0" dirty="0" smtClean="0"/>
              <a:t>	Batch fewer and fewer epochs in subsequent rounds until computation has caught up</a:t>
            </a:r>
          </a:p>
          <a:p>
            <a:r>
              <a:rPr lang="en-US" baseline="0" dirty="0" smtClean="0"/>
              <a:t>	Full recovery time: order of couple minutes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3F28E-BA3A-7E4A-98A1-492914709C4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041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3F28E-BA3A-7E4A-98A1-492914709C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029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Data: i.e. tweets, status updates, location </a:t>
            </a:r>
            <a:r>
              <a:rPr lang="en-US" dirty="0" err="1" smtClean="0"/>
              <a:t>checkins</a:t>
            </a:r>
            <a:r>
              <a:rPr lang="en-US" dirty="0" smtClean="0"/>
              <a:t>, likes, dislikes</a:t>
            </a:r>
          </a:p>
          <a:p>
            <a:r>
              <a:rPr lang="en-US" dirty="0" smtClean="0"/>
              <a:t>Entities:</a:t>
            </a:r>
            <a:r>
              <a:rPr lang="en-US" baseline="0" dirty="0" smtClean="0"/>
              <a:t> i.e. people, locations, topics, organizations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3F28E-BA3A-7E4A-98A1-492914709C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837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Mentions have </a:t>
            </a:r>
            <a:r>
              <a:rPr lang="en-US" dirty="0" err="1" smtClean="0"/>
              <a:t>stonger</a:t>
            </a:r>
            <a:r>
              <a:rPr lang="en-US" baseline="0" dirty="0" smtClean="0"/>
              <a:t> social context, but time-sensitive</a:t>
            </a:r>
          </a:p>
          <a:p>
            <a:r>
              <a:rPr lang="en-US" baseline="0" dirty="0" smtClean="0"/>
              <a:t>Weight newer mentions higher</a:t>
            </a:r>
          </a:p>
          <a:p>
            <a:r>
              <a:rPr lang="en-US" baseline="0" dirty="0" smtClean="0"/>
              <a:t>Tweet consists of multiple updates to different vertices in the graph</a:t>
            </a:r>
          </a:p>
          <a:p>
            <a:r>
              <a:rPr lang="en-US" baseline="0" dirty="0" smtClean="0"/>
              <a:t>Edge weights decay over time</a:t>
            </a:r>
          </a:p>
          <a:p>
            <a:r>
              <a:rPr lang="en-US" baseline="0" dirty="0" smtClean="0"/>
              <a:t>High rate of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3F28E-BA3A-7E4A-98A1-492914709C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679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Timeliness – End-to-end</a:t>
            </a:r>
            <a:r>
              <a:rPr lang="en-US" baseline="0" dirty="0" smtClean="0"/>
              <a:t> time from tweet entering system, to being reflected in computed result set</a:t>
            </a:r>
          </a:p>
          <a:p>
            <a:r>
              <a:rPr lang="en-US" baseline="0" dirty="0" smtClean="0"/>
              <a:t>Important for certain applications (i.e. news, search)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3F28E-BA3A-7E4A-98A1-492914709C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7092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October 2011</a:t>
            </a:r>
            <a:r>
              <a:rPr lang="en-US" baseline="0" dirty="0" smtClean="0"/>
              <a:t> – Facebook: 1 billion pieces of shared content per day, Twitter: 200 million tweets per day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3F28E-BA3A-7E4A-98A1-492914709C4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475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Developers</a:t>
            </a:r>
            <a:r>
              <a:rPr lang="en-US" baseline="0" dirty="0" smtClean="0"/>
              <a:t> write arbitrary graph mining algorithms in terms of 4 short functions</a:t>
            </a:r>
          </a:p>
          <a:p>
            <a:r>
              <a:rPr lang="en-US" baseline="0" dirty="0" err="1" smtClean="0"/>
              <a:t>Kineograph</a:t>
            </a:r>
            <a:r>
              <a:rPr lang="en-US" baseline="0" dirty="0" smtClean="0"/>
              <a:t> handles parallelism, consistency, scalability, fault tolerance</a:t>
            </a:r>
          </a:p>
          <a:p>
            <a:r>
              <a:rPr lang="en-US" baseline="0" dirty="0" smtClean="0"/>
              <a:t>	and periodically returns updated results</a:t>
            </a:r>
          </a:p>
          <a:p>
            <a:r>
              <a:rPr lang="en-US" baseline="0" dirty="0" smtClean="0"/>
              <a:t>Supports static graph algorithms by operating over a snapshot</a:t>
            </a:r>
          </a:p>
          <a:p>
            <a:r>
              <a:rPr lang="en-US" baseline="0" dirty="0" err="1" smtClean="0"/>
              <a:t>Kineograph</a:t>
            </a:r>
            <a:r>
              <a:rPr lang="en-US" baseline="0" dirty="0" smtClean="0"/>
              <a:t> is a term for an early flipbook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3F28E-BA3A-7E4A-98A1-492914709C4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677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Atomic,Consistent,Isolation,Durable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3F28E-BA3A-7E4A-98A1-492914709C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149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Fault-tolerance</a:t>
            </a:r>
          </a:p>
          <a:p>
            <a:r>
              <a:rPr lang="en-US" dirty="0" smtClean="0"/>
              <a:t>	Snapshots</a:t>
            </a:r>
            <a:r>
              <a:rPr lang="en-US" baseline="0" dirty="0" smtClean="0"/>
              <a:t> and updates: Quorum-based replication</a:t>
            </a:r>
          </a:p>
          <a:p>
            <a:r>
              <a:rPr lang="en-US" baseline="0" dirty="0" smtClean="0"/>
              <a:t>	Computation: Primary/backup of checkpoints and </a:t>
            </a:r>
            <a:r>
              <a:rPr lang="en-US" baseline="0" dirty="0" err="1" smtClean="0"/>
              <a:t>recompute</a:t>
            </a:r>
            <a:endParaRPr lang="en-US" baseline="0" dirty="0" smtClean="0"/>
          </a:p>
          <a:p>
            <a:r>
              <a:rPr lang="en-US" baseline="0" dirty="0" smtClean="0"/>
              <a:t>	Master: Using traditional mechanisms (i.e. Zookeeper)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3F28E-BA3A-7E4A-98A1-492914709C4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3048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Each ingest node maintains a local sequence number</a:t>
            </a:r>
          </a:p>
          <a:p>
            <a:r>
              <a:rPr lang="en-US" dirty="0" smtClean="0"/>
              <a:t>Progress table reflects which tweets have been committed into the</a:t>
            </a:r>
            <a:r>
              <a:rPr lang="en-US" baseline="0" dirty="0" smtClean="0"/>
              <a:t> system for each ingest node</a:t>
            </a:r>
          </a:p>
          <a:p>
            <a:r>
              <a:rPr lang="en-US" baseline="0" dirty="0" smtClean="0"/>
              <a:t>Vertices of graph are partitioned across logical partitions</a:t>
            </a:r>
          </a:p>
          <a:p>
            <a:r>
              <a:rPr lang="en-US" baseline="0" dirty="0" smtClean="0"/>
              <a:t>Each partition stores a log for each ingest node</a:t>
            </a:r>
          </a:p>
          <a:p>
            <a:r>
              <a:rPr lang="en-US" baseline="0" dirty="0" smtClean="0"/>
              <a:t>1.) Ingest node preprocesses incoming data</a:t>
            </a:r>
          </a:p>
          <a:p>
            <a:r>
              <a:rPr lang="en-US" baseline="0" dirty="0" smtClean="0"/>
              <a:t>2.) Forwards individual vertex/edge updates to respective </a:t>
            </a:r>
            <a:r>
              <a:rPr lang="en-US" baseline="0" dirty="0" err="1" smtClean="0"/>
              <a:t>paritition</a:t>
            </a:r>
            <a:endParaRPr lang="en-US" baseline="0" dirty="0" smtClean="0"/>
          </a:p>
          <a:p>
            <a:r>
              <a:rPr lang="en-US" baseline="0" dirty="0" smtClean="0"/>
              <a:t>3.) Updates progress table upon </a:t>
            </a:r>
            <a:r>
              <a:rPr lang="en-US" baseline="0" dirty="0" err="1" smtClean="0"/>
              <a:t>ack</a:t>
            </a:r>
            <a:endParaRPr lang="en-US" baseline="0" dirty="0" smtClean="0"/>
          </a:p>
          <a:p>
            <a:r>
              <a:rPr lang="en-US" baseline="0" dirty="0" smtClean="0"/>
              <a:t>4.) At the end of an epoch, </a:t>
            </a:r>
            <a:r>
              <a:rPr lang="en-US" baseline="0" dirty="0" err="1" smtClean="0"/>
              <a:t>snapshooter</a:t>
            </a:r>
            <a:r>
              <a:rPr lang="en-US" baseline="0" dirty="0" smtClean="0"/>
              <a:t> forwards global transaction vector to graph nodes</a:t>
            </a:r>
          </a:p>
          <a:p>
            <a:r>
              <a:rPr lang="en-US" baseline="0" dirty="0" smtClean="0"/>
              <a:t>5.) Apply updates up to the global transaction vector boundary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3F28E-BA3A-7E4A-98A1-492914709C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128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60326-4F7F-4FAB-98C7-0035F891B899}" type="datetime1">
              <a:rPr lang="en-US" smtClean="0"/>
              <a:t>4/10/2012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88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D57C-D6B1-49D8-B754-63BB979BBFB1}" type="datetime1">
              <a:rPr lang="en-US" smtClean="0"/>
              <a:t>4/10/2012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230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FF9BF-B089-4ADC-8781-8478ABA5045F}" type="datetime1">
              <a:rPr lang="en-US" smtClean="0"/>
              <a:t>4/10/2012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927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49B7-EE2F-4C28-AE0D-A9D1E1DF2B0E}" type="datetime1">
              <a:rPr lang="en-US" smtClean="0"/>
              <a:t>4/10/2012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855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7BF78-6B72-4848-850F-1FB0453EBCD0}" type="datetime1">
              <a:rPr lang="en-US" smtClean="0"/>
              <a:t>4/10/2012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548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9775E-47D3-4BC4-8CDA-06A5E8C73435}" type="datetime1">
              <a:rPr lang="en-US" smtClean="0"/>
              <a:t>4/10/2012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908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D7C6D-E079-4C9A-8E3F-35D6E71B3EEC}" type="datetime1">
              <a:rPr lang="en-US" smtClean="0"/>
              <a:t>4/10/2012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069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E0FB-8D10-48BD-87CF-E5A03F8BEEEE}" type="datetime1">
              <a:rPr lang="en-US" smtClean="0"/>
              <a:t>4/10/2012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027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37DC5-F10E-4F36-86E6-23D14FBCAF6F}" type="datetime1">
              <a:rPr lang="en-US" smtClean="0"/>
              <a:t>4/10/2012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480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08750-3643-4B27-8C89-D18280289CB8}" type="datetime1">
              <a:rPr lang="en-US" smtClean="0"/>
              <a:t>4/10/2012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944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BC934-CF6D-4EEF-99D0-0C453AC3AAE4}" type="datetime1">
              <a:rPr lang="en-US" smtClean="0"/>
              <a:t>4/10/2012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395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C625E-1C82-496E-893B-89C4A6964AD2}" type="datetime1">
              <a:rPr lang="en-US" smtClean="0"/>
              <a:t>4/10/2012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C9209-6E44-3B45-A122-C3D485606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021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file:///\\localhost\upload.wikimedia.org\wikipedia\commons\1\1f\Linnet_kineograph_1886.jp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940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Kineograph: Taking the Pulse of a Fast-Changing and Connected World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40693"/>
            <a:ext cx="6400800" cy="3885434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Raymond </a:t>
            </a:r>
            <a:r>
              <a:rPr lang="en-US" b="1" dirty="0" smtClean="0">
                <a:solidFill>
                  <a:schemeClr val="tx1"/>
                </a:solidFill>
              </a:rPr>
              <a:t>Cheng</a:t>
            </a:r>
            <a:r>
              <a:rPr lang="en-US" dirty="0" smtClean="0"/>
              <a:t>, </a:t>
            </a:r>
            <a:r>
              <a:rPr lang="en-US" dirty="0" err="1" smtClean="0"/>
              <a:t>Ji</a:t>
            </a:r>
            <a:r>
              <a:rPr lang="en-US" dirty="0" smtClean="0"/>
              <a:t> Hong, </a:t>
            </a:r>
            <a:r>
              <a:rPr lang="en-US" dirty="0" err="1" smtClean="0"/>
              <a:t>Aapo</a:t>
            </a:r>
            <a:r>
              <a:rPr lang="en-US" dirty="0" smtClean="0"/>
              <a:t> </a:t>
            </a:r>
            <a:r>
              <a:rPr lang="en-US" dirty="0" err="1" smtClean="0"/>
              <a:t>Kyrola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err="1" smtClean="0"/>
              <a:t>Youshan</a:t>
            </a:r>
            <a:r>
              <a:rPr lang="en-US" dirty="0" smtClean="0"/>
              <a:t> Miao, </a:t>
            </a:r>
            <a:r>
              <a:rPr lang="en-US" dirty="0" err="1" smtClean="0"/>
              <a:t>Xuetian</a:t>
            </a:r>
            <a:r>
              <a:rPr lang="en-US" dirty="0" smtClean="0"/>
              <a:t> </a:t>
            </a:r>
            <a:r>
              <a:rPr lang="en-US" dirty="0" err="1" smtClean="0"/>
              <a:t>Weng</a:t>
            </a:r>
            <a:r>
              <a:rPr lang="en-US" dirty="0" smtClean="0"/>
              <a:t>, Ming Wu, </a:t>
            </a:r>
            <a:br>
              <a:rPr lang="en-US" dirty="0" smtClean="0"/>
            </a:br>
            <a:r>
              <a:rPr lang="en-US" dirty="0" smtClean="0"/>
              <a:t>Fan Yang, </a:t>
            </a:r>
            <a:r>
              <a:rPr lang="en-US" dirty="0" err="1"/>
              <a:t>Lidong</a:t>
            </a:r>
            <a:r>
              <a:rPr lang="en-US" dirty="0"/>
              <a:t> </a:t>
            </a:r>
            <a:r>
              <a:rPr lang="en-US" dirty="0" smtClean="0"/>
              <a:t>Zhou, </a:t>
            </a:r>
            <a:r>
              <a:rPr lang="en-US" dirty="0" err="1"/>
              <a:t>Feng</a:t>
            </a:r>
            <a:r>
              <a:rPr lang="en-US" dirty="0"/>
              <a:t> </a:t>
            </a:r>
            <a:r>
              <a:rPr lang="en-US" dirty="0" smtClean="0"/>
              <a:t>Zhao, </a:t>
            </a:r>
            <a:r>
              <a:rPr lang="en-US" dirty="0" err="1"/>
              <a:t>Enhong</a:t>
            </a:r>
            <a:r>
              <a:rPr lang="en-US" dirty="0"/>
              <a:t> </a:t>
            </a:r>
            <a:r>
              <a:rPr lang="en-US" dirty="0" smtClean="0"/>
              <a:t>Chen</a:t>
            </a:r>
          </a:p>
          <a:p>
            <a:endParaRPr lang="en-US" dirty="0" smtClean="0"/>
          </a:p>
          <a:p>
            <a:pPr algn="r"/>
            <a:r>
              <a:rPr lang="en-US" b="1" dirty="0" smtClean="0">
                <a:solidFill>
                  <a:schemeClr val="tx1"/>
                </a:solidFill>
              </a:rPr>
              <a:t>University of Washington</a:t>
            </a:r>
            <a:r>
              <a:rPr lang="en-US" dirty="0" smtClean="0"/>
              <a:t> </a:t>
            </a:r>
          </a:p>
          <a:p>
            <a:pPr algn="r"/>
            <a:r>
              <a:rPr lang="en-US" i="1" dirty="0">
                <a:solidFill>
                  <a:srgbClr val="000000"/>
                </a:solidFill>
              </a:rPr>
              <a:t>Microsoft Research </a:t>
            </a:r>
            <a:r>
              <a:rPr lang="en-US" i="1" dirty="0" smtClean="0">
                <a:solidFill>
                  <a:srgbClr val="000000"/>
                </a:solidFill>
              </a:rPr>
              <a:t>Asia</a:t>
            </a:r>
            <a:endParaRPr lang="en-US" i="1" dirty="0" smtClean="0"/>
          </a:p>
          <a:p>
            <a:pPr algn="r"/>
            <a:r>
              <a:rPr lang="en-US" dirty="0" smtClean="0"/>
              <a:t>Carnegie Mellon University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University </a:t>
            </a:r>
            <a:r>
              <a:rPr lang="en-US" dirty="0"/>
              <a:t>of Science and Technology of </a:t>
            </a:r>
            <a:r>
              <a:rPr lang="en-US" dirty="0" smtClean="0"/>
              <a:t>China</a:t>
            </a:r>
          </a:p>
          <a:p>
            <a:pPr algn="r"/>
            <a:r>
              <a:rPr lang="en-US" dirty="0" err="1" smtClean="0"/>
              <a:t>Fudan</a:t>
            </a:r>
            <a:r>
              <a:rPr lang="en-US" dirty="0" smtClean="0"/>
              <a:t> University  </a:t>
            </a:r>
          </a:p>
          <a:p>
            <a:pPr algn="r"/>
            <a:r>
              <a:rPr lang="en-US" dirty="0" smtClean="0"/>
              <a:t>Peking University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z="2000" smtClean="0">
                <a:solidFill>
                  <a:schemeClr val="tx1"/>
                </a:solidFill>
              </a:rPr>
              <a:t>1</a:t>
            </a:fld>
            <a:r>
              <a:rPr lang="en-US" sz="2000" dirty="0" smtClean="0">
                <a:solidFill>
                  <a:schemeClr val="tx1"/>
                </a:solidFill>
              </a:rPr>
              <a:t>/16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58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Incremental Graph Computation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z="2000" smtClean="0">
                <a:solidFill>
                  <a:schemeClr val="tx1"/>
                </a:solidFill>
              </a:rPr>
              <a:t>10</a:t>
            </a:fld>
            <a:r>
              <a:rPr lang="en-US" sz="2000" dirty="0" smtClean="0">
                <a:solidFill>
                  <a:schemeClr val="tx1"/>
                </a:solidFill>
              </a:rPr>
              <a:t>/16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467143" y="2912103"/>
            <a:ext cx="1614048" cy="719666"/>
          </a:xfrm>
          <a:prstGeom prst="roundRect">
            <a:avLst>
              <a:gd name="adj" fmla="val 833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1000"/>
              </a:spcAft>
            </a:pPr>
            <a:r>
              <a:rPr lang="en-US" sz="20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Detect Vertex Status</a:t>
            </a:r>
            <a:endParaRPr lang="en-US" sz="2000" dirty="0">
              <a:solidFill>
                <a:srgbClr val="000000"/>
              </a:solidFill>
              <a:effectLst/>
              <a:ea typeface="Calibri"/>
              <a:cs typeface="Times New Roman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756890" y="2929037"/>
            <a:ext cx="1858818" cy="702732"/>
          </a:xfrm>
          <a:prstGeom prst="roundRect">
            <a:avLst>
              <a:gd name="adj" fmla="val 833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1000"/>
              </a:spcAft>
            </a:pPr>
            <a:r>
              <a:rPr lang="en-US" sz="20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Compute New Vertex Values</a:t>
            </a:r>
            <a:endParaRPr lang="en-US" sz="2000" dirty="0">
              <a:solidFill>
                <a:srgbClr val="000000"/>
              </a:solidFill>
              <a:effectLst/>
              <a:ea typeface="Calibri"/>
              <a:cs typeface="Times New Roman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999182" y="4139769"/>
            <a:ext cx="1439717" cy="674686"/>
          </a:xfrm>
          <a:prstGeom prst="roundRect">
            <a:avLst>
              <a:gd name="adj" fmla="val 833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1000"/>
              </a:spcAft>
            </a:pPr>
            <a:r>
              <a:rPr lang="en-US" sz="20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Propagate Updates</a:t>
            </a:r>
            <a:endParaRPr lang="en-US" sz="2000" dirty="0">
              <a:solidFill>
                <a:srgbClr val="000000"/>
              </a:solidFill>
              <a:effectLst/>
              <a:ea typeface="Calibri"/>
              <a:cs typeface="Times New Roman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163455" y="4139769"/>
            <a:ext cx="1522844" cy="674686"/>
          </a:xfrm>
          <a:prstGeom prst="roundRect">
            <a:avLst>
              <a:gd name="adj" fmla="val 8337"/>
            </a:avLst>
          </a:prstGeom>
          <a:solidFill>
            <a:schemeClr val="accent5">
              <a:lumMod val="20000"/>
              <a:lumOff val="8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1000"/>
              </a:spcAft>
            </a:pPr>
            <a:r>
              <a:rPr lang="en-US" sz="20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Graph-Scale Aggregation</a:t>
            </a:r>
            <a:endParaRPr lang="en-US" sz="2000" dirty="0">
              <a:solidFill>
                <a:srgbClr val="000000"/>
              </a:solidFill>
              <a:effectLst/>
              <a:ea typeface="Calibri"/>
              <a:cs typeface="Times New Roman"/>
            </a:endParaRPr>
          </a:p>
        </p:txBody>
      </p:sp>
      <p:sp>
        <p:nvSpPr>
          <p:cNvPr id="8" name="Flowchart: Decision 3"/>
          <p:cNvSpPr/>
          <p:nvPr/>
        </p:nvSpPr>
        <p:spPr bwMode="auto">
          <a:xfrm>
            <a:off x="6225308" y="2508976"/>
            <a:ext cx="2757055" cy="1571527"/>
          </a:xfrm>
          <a:prstGeom prst="flowChartDecisi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1000"/>
              </a:spcAft>
            </a:pPr>
            <a:r>
              <a:rPr lang="en-US" sz="2000" dirty="0" smtClean="0">
                <a:solidFill>
                  <a:srgbClr val="000000"/>
                </a:solidFill>
                <a:ea typeface="Calibri"/>
                <a:cs typeface="Times New Roman"/>
              </a:rPr>
              <a:t>Change Significantly?</a:t>
            </a:r>
            <a:endParaRPr lang="en-US" sz="20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cxnSp>
        <p:nvCxnSpPr>
          <p:cNvPr id="9" name="Straight Arrow Connector 8"/>
          <p:cNvCxnSpPr>
            <a:stCxn id="4" idx="3"/>
            <a:endCxn id="5" idx="1"/>
          </p:cNvCxnSpPr>
          <p:nvPr/>
        </p:nvCxnSpPr>
        <p:spPr>
          <a:xfrm>
            <a:off x="3081191" y="3271936"/>
            <a:ext cx="675699" cy="846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615708" y="3280403"/>
            <a:ext cx="6096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6" idx="1"/>
            <a:endCxn id="7" idx="3"/>
          </p:cNvCxnSpPr>
          <p:nvPr/>
        </p:nvCxnSpPr>
        <p:spPr>
          <a:xfrm flipH="1">
            <a:off x="4686299" y="4477112"/>
            <a:ext cx="312883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8" idx="2"/>
            <a:endCxn id="6" idx="3"/>
          </p:cNvCxnSpPr>
          <p:nvPr/>
        </p:nvCxnSpPr>
        <p:spPr>
          <a:xfrm rot="5400000">
            <a:off x="6823064" y="3696339"/>
            <a:ext cx="396609" cy="1164937"/>
          </a:xfrm>
          <a:prstGeom prst="bentConnector2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8" idx="0"/>
            <a:endCxn id="4" idx="0"/>
          </p:cNvCxnSpPr>
          <p:nvPr/>
        </p:nvCxnSpPr>
        <p:spPr>
          <a:xfrm rot="16200000" flipH="1" flipV="1">
            <a:off x="4737438" y="45704"/>
            <a:ext cx="403127" cy="5329669"/>
          </a:xfrm>
          <a:prstGeom prst="bentConnector3">
            <a:avLst>
              <a:gd name="adj1" fmla="val -56707"/>
            </a:avLst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922742" y="3271936"/>
            <a:ext cx="516652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93931" y="3055796"/>
            <a:ext cx="5288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Init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17726" y="1429183"/>
            <a:ext cx="18761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Updates from </a:t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smtClean="0">
                <a:solidFill>
                  <a:srgbClr val="000000"/>
                </a:solidFill>
              </a:rPr>
              <a:t>other vertices</a:t>
            </a:r>
            <a:endParaRPr lang="en-US" sz="2000" dirty="0">
              <a:solidFill>
                <a:srgbClr val="000000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2011801" y="2137069"/>
            <a:ext cx="0" cy="781543"/>
          </a:xfrm>
          <a:prstGeom prst="straightConnector1">
            <a:avLst/>
          </a:prstGeom>
          <a:ln w="28575"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7" idx="1"/>
            <a:endCxn id="4" idx="2"/>
          </p:cNvCxnSpPr>
          <p:nvPr/>
        </p:nvCxnSpPr>
        <p:spPr>
          <a:xfrm rot="10800000">
            <a:off x="2274167" y="3631770"/>
            <a:ext cx="889288" cy="845343"/>
          </a:xfrm>
          <a:prstGeom prst="bentConnector2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7707829" y="4062371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Y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707829" y="2108866"/>
            <a:ext cx="3502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N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83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Programming with Kineograph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9096"/>
            <a:ext cx="8421757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err="1" smtClean="0"/>
              <a:t>UpdateInfluence</a:t>
            </a:r>
            <a:r>
              <a:rPr lang="en-US" dirty="0" smtClean="0"/>
              <a:t> (</a:t>
            </a:r>
            <a:r>
              <a:rPr lang="en-US" dirty="0" smtClean="0"/>
              <a:t>v) { </a:t>
            </a:r>
            <a:r>
              <a:rPr lang="en-US" dirty="0" smtClean="0">
                <a:solidFill>
                  <a:schemeClr val="accent1"/>
                </a:solidFill>
              </a:rPr>
              <a:t>//event handling callback for a vertex</a:t>
            </a:r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val</a:t>
            </a:r>
            <a:r>
              <a:rPr lang="en-US" dirty="0" smtClean="0"/>
              <a:t> </a:t>
            </a:r>
            <a:r>
              <a:rPr lang="en-US" dirty="0" err="1" smtClean="0"/>
              <a:t>newRank</a:t>
            </a:r>
            <a:r>
              <a:rPr lang="en-US" dirty="0" smtClean="0"/>
              <a:t> = (1+p*v</a:t>
            </a:r>
            <a:r>
              <a:rPr lang="en-US" dirty="0" smtClean="0"/>
              <a:t>[“</a:t>
            </a:r>
            <a:r>
              <a:rPr lang="en-US" dirty="0" smtClean="0"/>
              <a:t>influence</a:t>
            </a:r>
            <a:r>
              <a:rPr lang="en-US" dirty="0" smtClean="0"/>
              <a:t>"]) </a:t>
            </a:r>
            <a:r>
              <a:rPr lang="en-US" dirty="0" smtClean="0"/>
              <a:t>/ </a:t>
            </a:r>
            <a:r>
              <a:rPr lang="en-US" dirty="0" err="1" smtClean="0"/>
              <a:t>v.numOutEdges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foreach</a:t>
            </a:r>
            <a:r>
              <a:rPr lang="en-US" dirty="0" smtClean="0"/>
              <a:t>(e in </a:t>
            </a:r>
            <a:r>
              <a:rPr lang="en-US" dirty="0" err="1" smtClean="0"/>
              <a:t>vertex.outEdges</a:t>
            </a:r>
            <a:r>
              <a:rPr lang="en-US" dirty="0" smtClean="0"/>
              <a:t>()) {</a:t>
            </a:r>
          </a:p>
          <a:p>
            <a:pPr marL="0" indent="0">
              <a:buNone/>
            </a:pPr>
            <a:r>
              <a:rPr lang="sv-SE" dirty="0" smtClean="0"/>
              <a:t>        val oldRank = v</a:t>
            </a:r>
            <a:r>
              <a:rPr lang="sv-SE" dirty="0" smtClean="0"/>
              <a:t>.(”</a:t>
            </a:r>
            <a:r>
              <a:rPr lang="sv-SE" dirty="0" smtClean="0"/>
              <a:t>influence</a:t>
            </a:r>
            <a:r>
              <a:rPr lang="sv-SE" dirty="0" smtClean="0"/>
              <a:t>", </a:t>
            </a:r>
            <a:r>
              <a:rPr lang="sv-SE" dirty="0" smtClean="0"/>
              <a:t>e.target)</a:t>
            </a:r>
          </a:p>
          <a:p>
            <a:pPr marL="0" indent="0">
              <a:buNone/>
            </a:pPr>
            <a:r>
              <a:rPr lang="en-US" dirty="0" smtClean="0"/>
              <a:t>        </a:t>
            </a:r>
            <a:r>
              <a:rPr lang="en-US" dirty="0" err="1" smtClean="0"/>
              <a:t>val</a:t>
            </a:r>
            <a:r>
              <a:rPr lang="en-US" dirty="0" smtClean="0"/>
              <a:t> delta = </a:t>
            </a:r>
            <a:r>
              <a:rPr lang="en-US" dirty="0" err="1" smtClean="0"/>
              <a:t>newRank</a:t>
            </a:r>
            <a:r>
              <a:rPr lang="en-US" dirty="0" smtClean="0"/>
              <a:t> - </a:t>
            </a:r>
            <a:r>
              <a:rPr lang="en-US" dirty="0" err="1" smtClean="0"/>
              <a:t>oldRank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if (|delta| &gt; threshold)</a:t>
            </a:r>
          </a:p>
          <a:p>
            <a:pPr marL="0" indent="0">
              <a:buNone/>
            </a:pPr>
            <a:r>
              <a:rPr lang="en-US" dirty="0" smtClean="0"/>
              <a:t>        </a:t>
            </a:r>
            <a:r>
              <a:rPr lang="en-US" dirty="0" err="1" smtClean="0"/>
              <a:t>v.pushDeltaTo</a:t>
            </a:r>
            <a:r>
              <a:rPr lang="en-US" dirty="0" smtClean="0"/>
              <a:t>(“</a:t>
            </a:r>
            <a:r>
              <a:rPr lang="en-US" dirty="0" smtClean="0"/>
              <a:t>influence</a:t>
            </a:r>
            <a:r>
              <a:rPr lang="en-US" dirty="0" smtClean="0"/>
              <a:t>", </a:t>
            </a:r>
            <a:r>
              <a:rPr lang="en-US" dirty="0" err="1" smtClean="0"/>
              <a:t>e.target</a:t>
            </a:r>
            <a:r>
              <a:rPr lang="en-US" dirty="0" smtClean="0"/>
              <a:t>, delta)</a:t>
            </a:r>
          </a:p>
          <a:p>
            <a:pPr marL="0" indent="0">
              <a:buNone/>
            </a:pPr>
            <a:r>
              <a:rPr lang="en-US" dirty="0" smtClean="0"/>
              <a:t>    }  </a:t>
            </a:r>
            <a:r>
              <a:rPr lang="en-US" dirty="0" smtClean="0">
                <a:solidFill>
                  <a:srgbClr val="4F81BD"/>
                </a:solidFill>
              </a:rPr>
              <a:t>//</a:t>
            </a:r>
            <a:r>
              <a:rPr lang="en-US" dirty="0" err="1" smtClean="0">
                <a:solidFill>
                  <a:srgbClr val="4F81BD"/>
                </a:solidFill>
              </a:rPr>
              <a:t>pushDeltaTo</a:t>
            </a:r>
            <a:r>
              <a:rPr lang="en-US" dirty="0" smtClean="0">
                <a:solidFill>
                  <a:srgbClr val="4F81BD"/>
                </a:solidFill>
              </a:rPr>
              <a:t> propagates changes to other vertices</a:t>
            </a:r>
          </a:p>
          <a:p>
            <a:pPr marL="0" indent="0">
              <a:buNone/>
            </a:pPr>
            <a:r>
              <a:rPr lang="en-US" dirty="0" smtClean="0"/>
              <a:t>} </a:t>
            </a:r>
            <a:r>
              <a:rPr lang="en-US" dirty="0" smtClean="0">
                <a:solidFill>
                  <a:srgbClr val="4F81BD"/>
                </a:solidFill>
              </a:rPr>
              <a:t>//</a:t>
            </a:r>
            <a:r>
              <a:rPr lang="en-US" dirty="0" err="1" smtClean="0">
                <a:solidFill>
                  <a:srgbClr val="4F81BD"/>
                </a:solidFill>
              </a:rPr>
              <a:t>UpdateInfluence</a:t>
            </a:r>
            <a:r>
              <a:rPr lang="en-US" dirty="0" smtClean="0">
                <a:solidFill>
                  <a:srgbClr val="4F81BD"/>
                </a:solidFill>
              </a:rPr>
              <a:t>() </a:t>
            </a:r>
            <a:r>
              <a:rPr lang="en-US" dirty="0" smtClean="0">
                <a:solidFill>
                  <a:srgbClr val="4F81BD"/>
                </a:solidFill>
              </a:rPr>
              <a:t>triggered at changed vertices only</a:t>
            </a:r>
          </a:p>
          <a:p>
            <a:pPr marL="0" indent="0">
              <a:buNone/>
            </a:pPr>
            <a:endParaRPr lang="en-US" dirty="0">
              <a:solidFill>
                <a:srgbClr val="4F81B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z="2000" smtClean="0">
                <a:solidFill>
                  <a:schemeClr val="tx1"/>
                </a:solidFill>
              </a:rPr>
              <a:t>11</a:t>
            </a:fld>
            <a:r>
              <a:rPr lang="en-US" sz="2000" dirty="0" smtClean="0">
                <a:solidFill>
                  <a:schemeClr val="tx1"/>
                </a:solidFill>
              </a:rPr>
              <a:t>/16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4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System implementation</a:t>
            </a:r>
          </a:p>
          <a:p>
            <a:pPr lvl="1"/>
            <a:r>
              <a:rPr lang="en-US" dirty="0" smtClean="0"/>
              <a:t>Platform </a:t>
            </a:r>
            <a:r>
              <a:rPr lang="en-US" dirty="0" err="1" smtClean="0"/>
              <a:t>LoC</a:t>
            </a:r>
            <a:r>
              <a:rPr lang="en-US" dirty="0" smtClean="0"/>
              <a:t>: 16K~ C#</a:t>
            </a:r>
          </a:p>
          <a:p>
            <a:pPr lvl="1"/>
            <a:r>
              <a:rPr lang="en-US" dirty="0" smtClean="0"/>
              <a:t>3 Apps </a:t>
            </a:r>
            <a:r>
              <a:rPr lang="en-US" dirty="0" err="1" smtClean="0"/>
              <a:t>LoC</a:t>
            </a:r>
            <a:r>
              <a:rPr lang="en-US" dirty="0" smtClean="0"/>
              <a:t>: 1.5K~ C# </a:t>
            </a:r>
            <a:r>
              <a:rPr lang="en-US" dirty="0" smtClean="0"/>
              <a:t>(</a:t>
            </a:r>
            <a:r>
              <a:rPr lang="en-US" dirty="0" smtClean="0"/>
              <a:t>Influence </a:t>
            </a:r>
            <a:r>
              <a:rPr lang="en-US" dirty="0" smtClean="0"/>
              <a:t>Rank</a:t>
            </a:r>
            <a:r>
              <a:rPr lang="en-US" dirty="0" smtClean="0"/>
              <a:t>, approximate all-pair shortest path, </a:t>
            </a:r>
            <a:r>
              <a:rPr lang="en-US" dirty="0" err="1" smtClean="0"/>
              <a:t>hashtag</a:t>
            </a:r>
            <a:r>
              <a:rPr lang="en-US" dirty="0" smtClean="0"/>
              <a:t>-histogram)</a:t>
            </a:r>
          </a:p>
          <a:p>
            <a:pPr lvl="1"/>
            <a:r>
              <a:rPr lang="en-US" dirty="0" smtClean="0"/>
              <a:t>40+ servers, 1-week Tweets (~100M tweets)</a:t>
            </a:r>
          </a:p>
          <a:p>
            <a:r>
              <a:rPr lang="en-US" dirty="0" smtClean="0"/>
              <a:t>Key performance numbers</a:t>
            </a:r>
          </a:p>
          <a:p>
            <a:pPr lvl="1"/>
            <a:r>
              <a:rPr lang="en-US" dirty="0" smtClean="0"/>
              <a:t>Graph update rate: up to 180K tweets/s, 20+ times more than Twitter peak record (Oct.2011)</a:t>
            </a:r>
          </a:p>
          <a:p>
            <a:pPr lvl="1"/>
            <a:r>
              <a:rPr lang="en-US" dirty="0" smtClean="0"/>
              <a:t>Influence Rank</a:t>
            </a:r>
            <a:r>
              <a:rPr lang="en-US" dirty="0" smtClean="0"/>
              <a:t> </a:t>
            </a:r>
            <a:r>
              <a:rPr lang="en-US" dirty="0" smtClean="0"/>
              <a:t>average timeliness over 8M vertices, 29M edges: ~2.5 minute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z="2000" smtClean="0">
                <a:solidFill>
                  <a:schemeClr val="tx1"/>
                </a:solidFill>
              </a:rPr>
              <a:t>12</a:t>
            </a:fld>
            <a:r>
              <a:rPr lang="en-US" sz="2000" dirty="0" smtClean="0">
                <a:solidFill>
                  <a:schemeClr val="tx1"/>
                </a:solidFill>
              </a:rPr>
              <a:t>/16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89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Update Throughput</a:t>
            </a:r>
            <a:endParaRPr lang="en-US" dirty="0"/>
          </a:p>
        </p:txBody>
      </p:sp>
      <p:pic>
        <p:nvPicPr>
          <p:cNvPr id="4" name="Content Placeholder 3" descr="thput.pdf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1238251"/>
            <a:ext cx="8667750" cy="51181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z="2000" smtClean="0">
                <a:solidFill>
                  <a:schemeClr val="tx1"/>
                </a:solidFill>
              </a:rPr>
              <a:t>13</a:t>
            </a:fld>
            <a:r>
              <a:rPr lang="en-US" sz="2000" dirty="0" smtClean="0">
                <a:solidFill>
                  <a:schemeClr val="tx1"/>
                </a:solidFill>
              </a:rPr>
              <a:t>/16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71800" y="6110288"/>
            <a:ext cx="4305300" cy="36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smtClean="0"/>
              <a:t>Number of Ingest Nodes</a:t>
            </a:r>
            <a:endParaRPr lang="en-US" sz="3000" dirty="0"/>
          </a:p>
        </p:txBody>
      </p:sp>
      <p:sp>
        <p:nvSpPr>
          <p:cNvPr id="6" name="Rectangle 5"/>
          <p:cNvSpPr/>
          <p:nvPr/>
        </p:nvSpPr>
        <p:spPr>
          <a:xfrm rot="16200000">
            <a:off x="-1695450" y="3215405"/>
            <a:ext cx="4305300" cy="36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smtClean="0"/>
              <a:t>Throughput (tweets/s)</a:t>
            </a:r>
            <a:endParaRPr lang="en-US" sz="3000" dirty="0"/>
          </a:p>
        </p:txBody>
      </p:sp>
      <p:sp>
        <p:nvSpPr>
          <p:cNvPr id="7" name="Rectangle 6"/>
          <p:cNvSpPr/>
          <p:nvPr/>
        </p:nvSpPr>
        <p:spPr>
          <a:xfrm>
            <a:off x="2343150" y="5740400"/>
            <a:ext cx="666750" cy="36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dirty="0" smtClean="0"/>
              <a:t>2</a:t>
            </a:r>
            <a:endParaRPr lang="en-US" sz="2500" dirty="0"/>
          </a:p>
        </p:txBody>
      </p:sp>
      <p:sp>
        <p:nvSpPr>
          <p:cNvPr id="8" name="Rectangle 7"/>
          <p:cNvSpPr/>
          <p:nvPr/>
        </p:nvSpPr>
        <p:spPr>
          <a:xfrm>
            <a:off x="3124200" y="5759450"/>
            <a:ext cx="666750" cy="36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dirty="0" smtClean="0"/>
              <a:t>4</a:t>
            </a:r>
            <a:endParaRPr lang="en-US" sz="2500" dirty="0"/>
          </a:p>
        </p:txBody>
      </p:sp>
      <p:sp>
        <p:nvSpPr>
          <p:cNvPr id="9" name="Rectangle 8"/>
          <p:cNvSpPr/>
          <p:nvPr/>
        </p:nvSpPr>
        <p:spPr>
          <a:xfrm>
            <a:off x="4695825" y="5732463"/>
            <a:ext cx="666750" cy="36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dirty="0" smtClean="0"/>
              <a:t>8</a:t>
            </a:r>
          </a:p>
        </p:txBody>
      </p:sp>
      <p:sp>
        <p:nvSpPr>
          <p:cNvPr id="10" name="Rectangle 9"/>
          <p:cNvSpPr/>
          <p:nvPr/>
        </p:nvSpPr>
        <p:spPr>
          <a:xfrm>
            <a:off x="7848600" y="5745163"/>
            <a:ext cx="666750" cy="36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dirty="0" smtClean="0"/>
              <a:t>16</a:t>
            </a:r>
            <a:endParaRPr lang="en-US" sz="2500" dirty="0"/>
          </a:p>
        </p:txBody>
      </p:sp>
      <p:sp>
        <p:nvSpPr>
          <p:cNvPr id="11" name="Rectangle 10"/>
          <p:cNvSpPr/>
          <p:nvPr/>
        </p:nvSpPr>
        <p:spPr>
          <a:xfrm>
            <a:off x="657225" y="1090613"/>
            <a:ext cx="1162050" cy="36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2500" dirty="0" smtClean="0"/>
              <a:t>200000</a:t>
            </a:r>
            <a:endParaRPr lang="en-US" sz="2500" dirty="0"/>
          </a:p>
        </p:txBody>
      </p:sp>
      <p:sp>
        <p:nvSpPr>
          <p:cNvPr id="12" name="Rectangle 11"/>
          <p:cNvSpPr/>
          <p:nvPr/>
        </p:nvSpPr>
        <p:spPr>
          <a:xfrm>
            <a:off x="657225" y="1646241"/>
            <a:ext cx="1162050" cy="36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2500" dirty="0" smtClean="0"/>
              <a:t>175000</a:t>
            </a:r>
            <a:endParaRPr lang="en-US" sz="2500" dirty="0"/>
          </a:p>
        </p:txBody>
      </p:sp>
      <p:sp>
        <p:nvSpPr>
          <p:cNvPr id="13" name="Rectangle 12"/>
          <p:cNvSpPr/>
          <p:nvPr/>
        </p:nvSpPr>
        <p:spPr>
          <a:xfrm>
            <a:off x="657225" y="2201866"/>
            <a:ext cx="1162050" cy="36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2500" dirty="0" smtClean="0"/>
              <a:t>150000</a:t>
            </a:r>
            <a:endParaRPr lang="en-US" sz="2500" dirty="0"/>
          </a:p>
        </p:txBody>
      </p:sp>
      <p:sp>
        <p:nvSpPr>
          <p:cNvPr id="14" name="Rectangle 13"/>
          <p:cNvSpPr/>
          <p:nvPr/>
        </p:nvSpPr>
        <p:spPr>
          <a:xfrm>
            <a:off x="658813" y="2751141"/>
            <a:ext cx="1162050" cy="36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2500" dirty="0" smtClean="0"/>
              <a:t>125000</a:t>
            </a:r>
            <a:endParaRPr lang="en-US" sz="2500" dirty="0"/>
          </a:p>
        </p:txBody>
      </p:sp>
      <p:sp>
        <p:nvSpPr>
          <p:cNvPr id="15" name="Rectangle 14"/>
          <p:cNvSpPr/>
          <p:nvPr/>
        </p:nvSpPr>
        <p:spPr>
          <a:xfrm>
            <a:off x="658813" y="3291604"/>
            <a:ext cx="1162050" cy="36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2500" dirty="0" smtClean="0"/>
              <a:t>100000</a:t>
            </a:r>
            <a:endParaRPr lang="en-US" sz="2500" dirty="0"/>
          </a:p>
        </p:txBody>
      </p:sp>
      <p:sp>
        <p:nvSpPr>
          <p:cNvPr id="16" name="Rectangle 15"/>
          <p:cNvSpPr/>
          <p:nvPr/>
        </p:nvSpPr>
        <p:spPr>
          <a:xfrm>
            <a:off x="658813" y="3836991"/>
            <a:ext cx="1162050" cy="36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2500" dirty="0" smtClean="0"/>
              <a:t>75000</a:t>
            </a:r>
            <a:endParaRPr lang="en-US" sz="2500" dirty="0"/>
          </a:p>
        </p:txBody>
      </p:sp>
      <p:sp>
        <p:nvSpPr>
          <p:cNvPr id="17" name="Rectangle 16"/>
          <p:cNvSpPr/>
          <p:nvPr/>
        </p:nvSpPr>
        <p:spPr>
          <a:xfrm>
            <a:off x="658813" y="4384678"/>
            <a:ext cx="1162050" cy="36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2500" dirty="0" smtClean="0"/>
              <a:t>50000</a:t>
            </a:r>
            <a:endParaRPr lang="en-US" sz="2500" dirty="0"/>
          </a:p>
        </p:txBody>
      </p:sp>
      <p:sp>
        <p:nvSpPr>
          <p:cNvPr id="18" name="Rectangle 17"/>
          <p:cNvSpPr/>
          <p:nvPr/>
        </p:nvSpPr>
        <p:spPr>
          <a:xfrm>
            <a:off x="658813" y="4941891"/>
            <a:ext cx="1162050" cy="36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2500" dirty="0"/>
              <a:t>2</a:t>
            </a:r>
            <a:r>
              <a:rPr lang="en-US" sz="2500" dirty="0" smtClean="0"/>
              <a:t>5000</a:t>
            </a:r>
            <a:endParaRPr lang="en-US" sz="2500" dirty="0"/>
          </a:p>
        </p:txBody>
      </p:sp>
      <p:sp>
        <p:nvSpPr>
          <p:cNvPr id="19" name="Rectangle 18"/>
          <p:cNvSpPr/>
          <p:nvPr/>
        </p:nvSpPr>
        <p:spPr>
          <a:xfrm>
            <a:off x="1990725" y="1329455"/>
            <a:ext cx="1697038" cy="36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2500" dirty="0" smtClean="0"/>
              <a:t>K-Exposure</a:t>
            </a:r>
            <a:endParaRPr lang="en-US" sz="2500" dirty="0"/>
          </a:p>
        </p:txBody>
      </p:sp>
      <p:sp>
        <p:nvSpPr>
          <p:cNvPr id="20" name="Rectangle 19"/>
          <p:cNvSpPr/>
          <p:nvPr/>
        </p:nvSpPr>
        <p:spPr>
          <a:xfrm>
            <a:off x="2009775" y="1646242"/>
            <a:ext cx="1677988" cy="36901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2500" dirty="0" smtClean="0"/>
              <a:t>Influence</a:t>
            </a:r>
            <a:endParaRPr lang="en-US" sz="2500" dirty="0"/>
          </a:p>
        </p:txBody>
      </p:sp>
      <p:sp>
        <p:nvSpPr>
          <p:cNvPr id="21" name="Rectangle 20"/>
          <p:cNvSpPr/>
          <p:nvPr/>
        </p:nvSpPr>
        <p:spPr>
          <a:xfrm>
            <a:off x="2009775" y="2015255"/>
            <a:ext cx="1697038" cy="36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2500" dirty="0" smtClean="0"/>
              <a:t>SP</a:t>
            </a:r>
            <a:endParaRPr lang="en-US" sz="2500" dirty="0"/>
          </a:p>
        </p:txBody>
      </p:sp>
      <p:sp>
        <p:nvSpPr>
          <p:cNvPr id="22" name="Rectangle 21"/>
          <p:cNvSpPr/>
          <p:nvPr/>
        </p:nvSpPr>
        <p:spPr>
          <a:xfrm>
            <a:off x="1971675" y="2339105"/>
            <a:ext cx="1697038" cy="36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2500" dirty="0" smtClean="0"/>
              <a:t>2PL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67535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Incremental vs. </a:t>
            </a:r>
            <a:br>
              <a:rPr lang="en-US" dirty="0" smtClean="0"/>
            </a:br>
            <a:r>
              <a:rPr lang="en-US" dirty="0" smtClean="0"/>
              <a:t>Non-Incremental Computation</a:t>
            </a:r>
            <a:endParaRPr lang="en-US" dirty="0"/>
          </a:p>
        </p:txBody>
      </p:sp>
      <p:pic>
        <p:nvPicPr>
          <p:cNvPr id="4" name="Content Placeholder 3" descr="inc-noinc.pdf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093" r="-15093"/>
          <a:stretch>
            <a:fillRect/>
          </a:stretch>
        </p:blipFill>
        <p:spPr>
          <a:xfrm>
            <a:off x="-951724" y="1417638"/>
            <a:ext cx="10767527" cy="5151113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z="2000" smtClean="0">
                <a:solidFill>
                  <a:schemeClr val="tx1"/>
                </a:solidFill>
              </a:rPr>
              <a:t>14</a:t>
            </a:fld>
            <a:r>
              <a:rPr lang="en-US" sz="2000" dirty="0" smtClean="0">
                <a:solidFill>
                  <a:schemeClr val="tx1"/>
                </a:solidFill>
              </a:rPr>
              <a:t>/16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57601" y="6356350"/>
            <a:ext cx="2519264" cy="36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smtClean="0"/>
              <a:t>Application</a:t>
            </a:r>
            <a:endParaRPr lang="en-US" sz="3000" dirty="0"/>
          </a:p>
        </p:txBody>
      </p:sp>
      <p:sp>
        <p:nvSpPr>
          <p:cNvPr id="6" name="Rectangle 5"/>
          <p:cNvSpPr/>
          <p:nvPr/>
        </p:nvSpPr>
        <p:spPr>
          <a:xfrm rot="16200000">
            <a:off x="-1480928" y="3553115"/>
            <a:ext cx="3822441" cy="33496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smtClean="0"/>
              <a:t>Average Timeliness (s)</a:t>
            </a:r>
            <a:endParaRPr lang="en-US" sz="3000" dirty="0"/>
          </a:p>
        </p:txBody>
      </p:sp>
      <p:sp>
        <p:nvSpPr>
          <p:cNvPr id="7" name="Rectangle 6"/>
          <p:cNvSpPr/>
          <p:nvPr/>
        </p:nvSpPr>
        <p:spPr>
          <a:xfrm>
            <a:off x="4055707" y="1816096"/>
            <a:ext cx="2852055" cy="36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smtClean="0"/>
              <a:t>Non-Incremental</a:t>
            </a:r>
            <a:endParaRPr lang="en-US" sz="3000" dirty="0"/>
          </a:p>
        </p:txBody>
      </p:sp>
      <p:sp>
        <p:nvSpPr>
          <p:cNvPr id="8" name="Rectangle 7"/>
          <p:cNvSpPr/>
          <p:nvPr/>
        </p:nvSpPr>
        <p:spPr>
          <a:xfrm>
            <a:off x="4058816" y="2254691"/>
            <a:ext cx="2852055" cy="36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3000" dirty="0"/>
              <a:t>I</a:t>
            </a:r>
            <a:r>
              <a:rPr lang="en-US" sz="3000" dirty="0" smtClean="0"/>
              <a:t>ncremental</a:t>
            </a:r>
            <a:endParaRPr lang="en-US" sz="3000" dirty="0"/>
          </a:p>
        </p:txBody>
      </p:sp>
      <p:sp>
        <p:nvSpPr>
          <p:cNvPr id="9" name="Rectangle 8"/>
          <p:cNvSpPr/>
          <p:nvPr/>
        </p:nvSpPr>
        <p:spPr>
          <a:xfrm>
            <a:off x="6910871" y="1816096"/>
            <a:ext cx="796215" cy="36512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444620" y="4777274"/>
            <a:ext cx="634482" cy="108235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292082" y="3415004"/>
            <a:ext cx="606490" cy="244462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27576" y="2929812"/>
            <a:ext cx="727788" cy="292981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907762" y="2254691"/>
            <a:ext cx="799324" cy="3651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539552" y="5991225"/>
            <a:ext cx="2519264" cy="36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dirty="0" smtClean="0"/>
              <a:t>K-Exposure</a:t>
            </a:r>
            <a:endParaRPr lang="en-US" sz="2500" dirty="0"/>
          </a:p>
        </p:txBody>
      </p:sp>
      <p:sp>
        <p:nvSpPr>
          <p:cNvPr id="15" name="Rectangle 14"/>
          <p:cNvSpPr/>
          <p:nvPr/>
        </p:nvSpPr>
        <p:spPr>
          <a:xfrm>
            <a:off x="3544077" y="6032630"/>
            <a:ext cx="2519264" cy="36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dirty="0" smtClean="0"/>
              <a:t>Influence</a:t>
            </a:r>
            <a:endParaRPr lang="en-US" sz="2500" dirty="0"/>
          </a:p>
        </p:txBody>
      </p:sp>
      <p:sp>
        <p:nvSpPr>
          <p:cNvPr id="16" name="Rectangle 15"/>
          <p:cNvSpPr/>
          <p:nvPr/>
        </p:nvSpPr>
        <p:spPr>
          <a:xfrm>
            <a:off x="5495732" y="6033602"/>
            <a:ext cx="2519264" cy="36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dirty="0" smtClean="0"/>
              <a:t>SP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97694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Failure Recovery</a:t>
            </a:r>
            <a:endParaRPr lang="en-US" dirty="0"/>
          </a:p>
        </p:txBody>
      </p:sp>
      <p:pic>
        <p:nvPicPr>
          <p:cNvPr id="5" name="Content Placeholder 4" descr="fault-perf.eps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641" r="-13641"/>
          <a:stretch>
            <a:fillRect/>
          </a:stretch>
        </p:blipFill>
        <p:spPr>
          <a:xfrm>
            <a:off x="-277091" y="1417638"/>
            <a:ext cx="9287164" cy="5107582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z="2000" smtClean="0">
                <a:solidFill>
                  <a:schemeClr val="tx1"/>
                </a:solidFill>
              </a:rPr>
              <a:t>15</a:t>
            </a:fld>
            <a:r>
              <a:rPr lang="en-US" sz="2000" dirty="0" smtClean="0">
                <a:solidFill>
                  <a:schemeClr val="tx1"/>
                </a:solidFill>
              </a:rPr>
              <a:t>/16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1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 smtClean="0"/>
              <a:t>Kineograph</a:t>
            </a:r>
            <a:endParaRPr lang="en-US" b="1" dirty="0" smtClean="0"/>
          </a:p>
          <a:p>
            <a:pPr lvl="1"/>
            <a:r>
              <a:rPr lang="en-US" dirty="0" smtClean="0"/>
              <a:t>A system that computes timely results on a fast changing graph</a:t>
            </a:r>
          </a:p>
          <a:p>
            <a:pPr lvl="1"/>
            <a:r>
              <a:rPr lang="en-US" dirty="0" smtClean="0"/>
              <a:t>Separate graph update mechanism that supports </a:t>
            </a:r>
            <a:br>
              <a:rPr lang="en-US" dirty="0" smtClean="0"/>
            </a:br>
            <a:r>
              <a:rPr lang="en-US" dirty="0" smtClean="0"/>
              <a:t>high-throughput graph update and </a:t>
            </a:r>
            <a:br>
              <a:rPr lang="en-US" dirty="0" smtClean="0"/>
            </a:br>
            <a:r>
              <a:rPr lang="en-US" dirty="0" smtClean="0"/>
              <a:t>produces consistent snapshots</a:t>
            </a:r>
          </a:p>
          <a:p>
            <a:pPr lvl="1"/>
            <a:r>
              <a:rPr lang="en-US" dirty="0" smtClean="0"/>
              <a:t>An efficient graph engine that supports </a:t>
            </a:r>
            <a:br>
              <a:rPr lang="en-US" dirty="0" smtClean="0"/>
            </a:br>
            <a:r>
              <a:rPr lang="en-US" dirty="0" smtClean="0"/>
              <a:t>incremental computation</a:t>
            </a:r>
          </a:p>
          <a:p>
            <a:r>
              <a:rPr lang="en-US" b="1" dirty="0" smtClean="0"/>
              <a:t>Implementation validates design goals</a:t>
            </a:r>
          </a:p>
          <a:p>
            <a:pPr lvl="1"/>
            <a:r>
              <a:rPr lang="en-US" dirty="0" smtClean="0"/>
              <a:t>More than 100k sustainable update throughput and 2.5-minute timeliness with 40 machines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z="2000" smtClean="0">
                <a:solidFill>
                  <a:schemeClr val="tx1"/>
                </a:solidFill>
              </a:rPr>
              <a:t>16</a:t>
            </a:fld>
            <a:r>
              <a:rPr lang="en-US" sz="2000" dirty="0" smtClean="0">
                <a:solidFill>
                  <a:schemeClr val="tx1"/>
                </a:solidFill>
              </a:rPr>
              <a:t>/16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4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96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Fault Tolerance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Ingest node failure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Each ingest node </a:t>
            </a:r>
            <a:r>
              <a:rPr lang="en-US" i="1" dirty="0" err="1" smtClean="0"/>
              <a:t>i</a:t>
            </a:r>
            <a:r>
              <a:rPr lang="en-US" dirty="0" smtClean="0"/>
              <a:t> assigns an </a:t>
            </a:r>
            <a:r>
              <a:rPr lang="en-US" i="1" dirty="0" smtClean="0"/>
              <a:t>incarnation</a:t>
            </a:r>
            <a:r>
              <a:rPr lang="en-US" dirty="0" smtClean="0"/>
              <a:t> number along with each </a:t>
            </a:r>
            <a:r>
              <a:rPr lang="en-US" dirty="0" err="1" smtClean="0"/>
              <a:t>tx</a:t>
            </a:r>
            <a:r>
              <a:rPr lang="en-US" dirty="0" smtClean="0"/>
              <a:t> no. [c</a:t>
            </a:r>
            <a:r>
              <a:rPr lang="en-US" baseline="-25000" dirty="0" smtClean="0"/>
              <a:t>i</a:t>
            </a:r>
            <a:r>
              <a:rPr lang="en-US" dirty="0" smtClean="0"/>
              <a:t>, </a:t>
            </a:r>
            <a:r>
              <a:rPr lang="en-US" dirty="0" err="1" smtClean="0"/>
              <a:t>s</a:t>
            </a:r>
            <a:r>
              <a:rPr lang="en-US" baseline="-25000" dirty="0" err="1" smtClean="0"/>
              <a:t>i</a:t>
            </a:r>
            <a:r>
              <a:rPr lang="en-US" dirty="0" smtClean="0"/>
              <a:t>] and marks it in the global progress table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A resurrected ingest node </a:t>
            </a:r>
            <a:r>
              <a:rPr lang="en-US" i="1" dirty="0" err="1" smtClean="0"/>
              <a:t>i</a:t>
            </a:r>
            <a:r>
              <a:rPr lang="en-US" dirty="0" smtClean="0"/>
              <a:t> seals c</a:t>
            </a:r>
            <a:r>
              <a:rPr lang="en-US" baseline="-25000" dirty="0" smtClean="0"/>
              <a:t>i</a:t>
            </a:r>
            <a:r>
              <a:rPr lang="en-US" dirty="0" smtClean="0"/>
              <a:t> at </a:t>
            </a:r>
            <a:r>
              <a:rPr lang="en-US" dirty="0" err="1" smtClean="0"/>
              <a:t>s</a:t>
            </a:r>
            <a:r>
              <a:rPr lang="en-US" baseline="-25000" dirty="0" err="1" smtClean="0"/>
              <a:t>i</a:t>
            </a:r>
            <a:r>
              <a:rPr lang="en-US" dirty="0" smtClean="0"/>
              <a:t>, and uses new incarnation number c</a:t>
            </a:r>
            <a:r>
              <a:rPr lang="en-US" baseline="-25000" dirty="0" smtClean="0"/>
              <a:t>i</a:t>
            </a:r>
            <a:r>
              <a:rPr lang="en-US" dirty="0" smtClean="0"/>
              <a:t>+1: any op [c</a:t>
            </a:r>
            <a:r>
              <a:rPr lang="en-US" baseline="-25000" dirty="0" smtClean="0"/>
              <a:t>i</a:t>
            </a:r>
            <a:r>
              <a:rPr lang="en-US" dirty="0" smtClean="0"/>
              <a:t>, s] (s &gt; </a:t>
            </a:r>
            <a:r>
              <a:rPr lang="en-US" dirty="0" err="1" smtClean="0"/>
              <a:t>s</a:t>
            </a:r>
            <a:r>
              <a:rPr lang="en-US" baseline="-25000" dirty="0" err="1" smtClean="0"/>
              <a:t>i</a:t>
            </a:r>
            <a:r>
              <a:rPr lang="en-US" dirty="0" smtClean="0"/>
              <a:t>) is discarded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Graph node failure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Graph data : quorum-based replication, i.e.,  graph updates sent to k replicas and can tolerate f failures (k &gt;= 2f+1)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No replication during computation: rollback and re-compute; computation results are replicated using primary backup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Others: </a:t>
            </a:r>
            <a:r>
              <a:rPr lang="en-US" dirty="0" err="1" smtClean="0"/>
              <a:t>Paxos</a:t>
            </a:r>
            <a:r>
              <a:rPr lang="en-US" dirty="0" smtClean="0"/>
              <a:t>-based solution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Maintain progress table, coordinate computation, monitor machines, tracking replicas, etc.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5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Snapshot Consistency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Guarantee atomicity</a:t>
            </a:r>
          </a:p>
          <a:p>
            <a:pPr lvl="1"/>
            <a:r>
              <a:rPr lang="en-US" dirty="0" smtClean="0"/>
              <a:t>All or none of the operations in a </a:t>
            </a:r>
            <a:r>
              <a:rPr lang="en-US" dirty="0" err="1" smtClean="0"/>
              <a:t>tx</a:t>
            </a:r>
            <a:r>
              <a:rPr lang="en-US" dirty="0" smtClean="0"/>
              <a:t> are included in a snapshot</a:t>
            </a:r>
          </a:p>
          <a:p>
            <a:r>
              <a:rPr lang="en-US" dirty="0" smtClean="0"/>
              <a:t>Global </a:t>
            </a:r>
            <a:r>
              <a:rPr lang="en-US" dirty="0" err="1" smtClean="0"/>
              <a:t>tx</a:t>
            </a:r>
            <a:r>
              <a:rPr lang="en-US" dirty="0" smtClean="0"/>
              <a:t> vector</a:t>
            </a:r>
          </a:p>
          <a:p>
            <a:pPr lvl="1"/>
            <a:r>
              <a:rPr lang="en-US" dirty="0" smtClean="0"/>
              <a:t>A consensus on the set of </a:t>
            </a:r>
            <a:r>
              <a:rPr lang="en-US" dirty="0" err="1" smtClean="0"/>
              <a:t>tx</a:t>
            </a:r>
            <a:r>
              <a:rPr lang="en-US" dirty="0" smtClean="0"/>
              <a:t> to be included in a global snapshot</a:t>
            </a:r>
          </a:p>
          <a:p>
            <a:r>
              <a:rPr lang="en-US" dirty="0" smtClean="0"/>
              <a:t>Applying graph updates</a:t>
            </a:r>
          </a:p>
          <a:p>
            <a:pPr lvl="1"/>
            <a:r>
              <a:rPr lang="en-US" dirty="0" smtClean="0"/>
              <a:t>Impose an artificial order within the set of </a:t>
            </a:r>
            <a:r>
              <a:rPr lang="en-US" dirty="0" err="1" smtClean="0"/>
              <a:t>tx</a:t>
            </a:r>
            <a:r>
              <a:rPr lang="en-US" dirty="0" smtClean="0"/>
              <a:t>: e.g., apply ops of </a:t>
            </a:r>
            <a:r>
              <a:rPr lang="en-US" i="1" dirty="0" smtClean="0"/>
              <a:t>s</a:t>
            </a:r>
            <a:r>
              <a:rPr lang="en-US" baseline="-25000" dirty="0" smtClean="0"/>
              <a:t>1</a:t>
            </a:r>
            <a:r>
              <a:rPr lang="en-US" dirty="0" smtClean="0"/>
              <a:t> first, and </a:t>
            </a:r>
            <a:r>
              <a:rPr lang="en-US" i="1" dirty="0" smtClean="0"/>
              <a:t>s</a:t>
            </a:r>
            <a:r>
              <a:rPr lang="en-US" baseline="-25000" dirty="0" smtClean="0"/>
              <a:t>2</a:t>
            </a:r>
            <a:r>
              <a:rPr lang="en-US" dirty="0" smtClean="0"/>
              <a:t>, and so on.</a:t>
            </a:r>
          </a:p>
          <a:p>
            <a:pPr lvl="1"/>
            <a:r>
              <a:rPr lang="en-US" dirty="0" smtClean="0"/>
              <a:t>Assumption: cross-partition ops do not have causal dependency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06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 is the Age of Real-Time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6819900" cy="4035490"/>
          </a:xfrm>
        </p:spPr>
        <p:txBody>
          <a:bodyPr>
            <a:normAutofit/>
          </a:bodyPr>
          <a:lstStyle/>
          <a:p>
            <a:r>
              <a:rPr lang="en-US" dirty="0" smtClean="0"/>
              <a:t>Departure from </a:t>
            </a:r>
            <a:r>
              <a:rPr lang="en-US" dirty="0" smtClean="0"/>
              <a:t>traditional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static </a:t>
            </a:r>
            <a:r>
              <a:rPr lang="en-US" dirty="0" smtClean="0"/>
              <a:t>web pages</a:t>
            </a:r>
          </a:p>
          <a:p>
            <a:r>
              <a:rPr lang="en-US" dirty="0" smtClean="0"/>
              <a:t>New time-sensitive data is generated </a:t>
            </a:r>
            <a:r>
              <a:rPr lang="en-US" dirty="0" smtClean="0"/>
              <a:t>continuously</a:t>
            </a:r>
            <a:endParaRPr lang="en-US" dirty="0"/>
          </a:p>
          <a:p>
            <a:r>
              <a:rPr lang="en-US" dirty="0" smtClean="0"/>
              <a:t>Rich connections between </a:t>
            </a:r>
            <a:r>
              <a:rPr lang="en-US" dirty="0" smtClean="0"/>
              <a:t>entities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z="2000" smtClean="0">
                <a:solidFill>
                  <a:schemeClr val="tx1"/>
                </a:solidFill>
              </a:rPr>
              <a:t>2</a:t>
            </a:fld>
            <a:r>
              <a:rPr lang="en-US" sz="2000" dirty="0" smtClean="0">
                <a:solidFill>
                  <a:schemeClr val="tx1"/>
                </a:solidFill>
              </a:rPr>
              <a:t>/16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8791" y="1270470"/>
            <a:ext cx="1037474" cy="10374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7100" y="3260316"/>
            <a:ext cx="745341" cy="7401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8253" y="2307944"/>
            <a:ext cx="975124" cy="952372"/>
          </a:xfrm>
          <a:prstGeom prst="rect">
            <a:avLst/>
          </a:prstGeom>
        </p:spPr>
      </p:pic>
      <p:sp>
        <p:nvSpPr>
          <p:cNvPr id="10" name="Bevel 9"/>
          <p:cNvSpPr/>
          <p:nvPr/>
        </p:nvSpPr>
        <p:spPr>
          <a:xfrm>
            <a:off x="457200" y="4770276"/>
            <a:ext cx="8229600" cy="1258843"/>
          </a:xfrm>
          <a:prstGeom prst="beve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Goal: Compute Global Properties on the Changing Graph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00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Graph construction by extracting tweets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Mention graph: A @ B: A-&gt;B</a:t>
            </a:r>
          </a:p>
          <a:p>
            <a:pPr lvl="1">
              <a:lnSpc>
                <a:spcPct val="120000"/>
              </a:lnSpc>
            </a:pPr>
            <a:r>
              <a:rPr lang="en-US" dirty="0" err="1" smtClean="0"/>
              <a:t>HashTag</a:t>
            </a:r>
            <a:r>
              <a:rPr lang="en-US" dirty="0" smtClean="0"/>
              <a:t> graph: U posts a tweet that has #</a:t>
            </a:r>
            <a:r>
              <a:rPr lang="en-US" dirty="0" err="1" smtClean="0"/>
              <a:t>tagA</a:t>
            </a:r>
            <a:r>
              <a:rPr lang="en-US" dirty="0" smtClean="0"/>
              <a:t>:  U-&gt;</a:t>
            </a:r>
            <a:r>
              <a:rPr lang="en-US" dirty="0" err="1" smtClean="0"/>
              <a:t>tagA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Influence </a:t>
            </a:r>
            <a:r>
              <a:rPr lang="en-US" dirty="0" smtClean="0"/>
              <a:t>Rank</a:t>
            </a:r>
            <a:r>
              <a:rPr lang="en-US" dirty="0" smtClean="0"/>
              <a:t>: computing user influence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Calculate “PageRank” on a mention graph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Approximate shortest paths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Shortest path between two vertices S(A,B): S(A, </a:t>
            </a:r>
            <a:r>
              <a:rPr lang="en-US" dirty="0" err="1" smtClean="0"/>
              <a:t>LandmarkA</a:t>
            </a:r>
            <a:r>
              <a:rPr lang="en-US" dirty="0" smtClean="0"/>
              <a:t>)+S(B, </a:t>
            </a:r>
            <a:r>
              <a:rPr lang="en-US" dirty="0" err="1" smtClean="0"/>
              <a:t>LandmarkB</a:t>
            </a:r>
            <a:r>
              <a:rPr lang="en-US" dirty="0" smtClean="0"/>
              <a:t>)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K-Exposure: calculating </a:t>
            </a:r>
            <a:r>
              <a:rPr lang="en-US" dirty="0" err="1" smtClean="0"/>
              <a:t>hashtag</a:t>
            </a:r>
            <a:r>
              <a:rPr lang="en-US" dirty="0" smtClean="0"/>
              <a:t> exposure histogram (WWW’11)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If at time t user U posts a tweet S containing hash tag H, K(S) is the number of U’s neighbors who post tweets containing H before 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00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Mention Graph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z="2000" smtClean="0">
                <a:solidFill>
                  <a:schemeClr val="tx1"/>
                </a:solidFill>
              </a:rPr>
              <a:t>3</a:t>
            </a:fld>
            <a:r>
              <a:rPr lang="en-US" sz="2000" dirty="0" smtClean="0">
                <a:solidFill>
                  <a:schemeClr val="tx1"/>
                </a:solidFill>
              </a:rPr>
              <a:t>/16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421" y="1417638"/>
            <a:ext cx="1077843" cy="1052695"/>
          </a:xfrm>
          <a:prstGeom prst="rect">
            <a:avLst/>
          </a:prstGeom>
        </p:spPr>
      </p:pic>
      <p:pic>
        <p:nvPicPr>
          <p:cNvPr id="5" name="Picture 95" descr="D:\Slides\fireho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3864" y="1417638"/>
            <a:ext cx="1845308" cy="985837"/>
          </a:xfrm>
          <a:prstGeom prst="rect">
            <a:avLst/>
          </a:prstGeom>
          <a:noFill/>
        </p:spPr>
      </p:pic>
      <p:sp>
        <p:nvSpPr>
          <p:cNvPr id="8" name="Horizontal Scroll 7"/>
          <p:cNvSpPr/>
          <p:nvPr/>
        </p:nvSpPr>
        <p:spPr>
          <a:xfrm>
            <a:off x="4665307" y="1304066"/>
            <a:ext cx="3545632" cy="1212980"/>
          </a:xfrm>
          <a:prstGeom prst="horizontalScrol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/>
              <a:t>You should see this </a:t>
            </a:r>
            <a:r>
              <a:rPr lang="en-US" sz="3000" dirty="0" smtClean="0"/>
              <a:t>@bob @carol</a:t>
            </a:r>
            <a:endParaRPr lang="en-US" sz="3000" dirty="0"/>
          </a:p>
        </p:txBody>
      </p:sp>
      <p:sp>
        <p:nvSpPr>
          <p:cNvPr id="9" name="TextBox 8"/>
          <p:cNvSpPr txBox="1"/>
          <p:nvPr/>
        </p:nvSpPr>
        <p:spPr>
          <a:xfrm>
            <a:off x="3396343" y="1417638"/>
            <a:ext cx="12689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Alice:</a:t>
            </a:r>
            <a:endParaRPr lang="en-US" sz="3000" dirty="0"/>
          </a:p>
        </p:txBody>
      </p:sp>
      <p:sp>
        <p:nvSpPr>
          <p:cNvPr id="10" name="Oval 9"/>
          <p:cNvSpPr/>
          <p:nvPr/>
        </p:nvSpPr>
        <p:spPr>
          <a:xfrm>
            <a:off x="3396343" y="2873829"/>
            <a:ext cx="1866122" cy="111967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/>
              <a:t>Alice</a:t>
            </a:r>
            <a:endParaRPr lang="en-US" sz="3000" dirty="0"/>
          </a:p>
        </p:txBody>
      </p:sp>
      <p:sp>
        <p:nvSpPr>
          <p:cNvPr id="11" name="Oval 10"/>
          <p:cNvSpPr/>
          <p:nvPr/>
        </p:nvSpPr>
        <p:spPr>
          <a:xfrm>
            <a:off x="2196518" y="4649756"/>
            <a:ext cx="1866122" cy="111967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/>
              <a:t>Bob</a:t>
            </a:r>
            <a:endParaRPr lang="en-US" sz="3000" dirty="0"/>
          </a:p>
        </p:txBody>
      </p:sp>
      <p:sp>
        <p:nvSpPr>
          <p:cNvPr id="12" name="Oval 11"/>
          <p:cNvSpPr/>
          <p:nvPr/>
        </p:nvSpPr>
        <p:spPr>
          <a:xfrm>
            <a:off x="4929674" y="4649756"/>
            <a:ext cx="1866122" cy="111967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/>
              <a:t>Carol</a:t>
            </a:r>
            <a:endParaRPr lang="en-US" sz="3000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3396343" y="3993502"/>
            <a:ext cx="485192" cy="656254"/>
          </a:xfrm>
          <a:prstGeom prst="straightConnector1">
            <a:avLst/>
          </a:prstGeom>
          <a:ln w="762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929675" y="3993502"/>
            <a:ext cx="500741" cy="656254"/>
          </a:xfrm>
          <a:prstGeom prst="straightConnector1">
            <a:avLst/>
          </a:prstGeom>
          <a:ln w="762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831000" y="3795594"/>
            <a:ext cx="6344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000" dirty="0"/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93095" y="3786291"/>
            <a:ext cx="6344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1</a:t>
            </a:r>
            <a:endParaRPr lang="en-US" sz="3000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1273864" y="4340289"/>
            <a:ext cx="922654" cy="511629"/>
          </a:xfrm>
          <a:prstGeom prst="straightConnector1">
            <a:avLst/>
          </a:prstGeom>
          <a:ln w="762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1953922" y="5705669"/>
            <a:ext cx="485192" cy="656254"/>
          </a:xfrm>
          <a:prstGeom prst="straightConnector1">
            <a:avLst/>
          </a:prstGeom>
          <a:ln w="762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6795796" y="5476292"/>
            <a:ext cx="653144" cy="557504"/>
          </a:xfrm>
          <a:prstGeom prst="straightConnector1">
            <a:avLst/>
          </a:prstGeom>
          <a:ln w="762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2353940" y="3376969"/>
            <a:ext cx="954119" cy="0"/>
          </a:xfrm>
          <a:prstGeom prst="straightConnector1">
            <a:avLst/>
          </a:prstGeom>
          <a:ln w="762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393095" y="3352279"/>
            <a:ext cx="1045028" cy="24690"/>
          </a:xfrm>
          <a:prstGeom prst="straightConnector1">
            <a:avLst/>
          </a:prstGeom>
          <a:ln w="762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956623" y="3075280"/>
            <a:ext cx="63448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5000" dirty="0" smtClean="0"/>
              <a:t>…</a:t>
            </a:r>
            <a:endParaRPr lang="en-US" sz="5000" dirty="0"/>
          </a:p>
        </p:txBody>
      </p:sp>
      <p:sp>
        <p:nvSpPr>
          <p:cNvPr id="33" name="TextBox 32"/>
          <p:cNvSpPr txBox="1"/>
          <p:nvPr/>
        </p:nvSpPr>
        <p:spPr>
          <a:xfrm>
            <a:off x="6814458" y="3134183"/>
            <a:ext cx="63448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5000" dirty="0" smtClean="0"/>
              <a:t>…</a:t>
            </a:r>
            <a:endParaRPr lang="en-US" sz="5000" dirty="0"/>
          </a:p>
        </p:txBody>
      </p:sp>
      <p:sp>
        <p:nvSpPr>
          <p:cNvPr id="34" name="TextBox 33"/>
          <p:cNvSpPr txBox="1"/>
          <p:nvPr/>
        </p:nvSpPr>
        <p:spPr>
          <a:xfrm>
            <a:off x="2545574" y="3795594"/>
            <a:ext cx="6344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000" dirty="0" smtClean="0"/>
              <a:t>2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60907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8" grpId="0"/>
      <p:bldP spid="19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Arrow Connector 19"/>
          <p:cNvCxnSpPr/>
          <p:nvPr/>
        </p:nvCxnSpPr>
        <p:spPr>
          <a:xfrm>
            <a:off x="692727" y="5983267"/>
            <a:ext cx="6560128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252855" y="2874818"/>
            <a:ext cx="0" cy="3498273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92727" y="2874818"/>
            <a:ext cx="0" cy="3498273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Example: User Ranking over </a:t>
            </a:r>
            <a:br>
              <a:rPr lang="en-US" dirty="0" smtClean="0"/>
            </a:br>
            <a:r>
              <a:rPr lang="en-US" dirty="0" smtClean="0"/>
              <a:t>Mention Graph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Influence </a:t>
            </a:r>
            <a:r>
              <a:rPr lang="en-US" dirty="0" smtClean="0"/>
              <a:t>Ranking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z="2000" smtClean="0">
                <a:solidFill>
                  <a:schemeClr val="tx1"/>
                </a:solidFill>
              </a:rPr>
              <a:t>4</a:t>
            </a:fld>
            <a:r>
              <a:rPr lang="en-US" sz="2000" dirty="0" smtClean="0">
                <a:solidFill>
                  <a:schemeClr val="tx1"/>
                </a:solidFill>
              </a:rPr>
              <a:t>/16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864" y="2291520"/>
            <a:ext cx="6375400" cy="495300"/>
          </a:xfrm>
          <a:prstGeom prst="rect">
            <a:avLst/>
          </a:prstGeom>
        </p:spPr>
      </p:pic>
      <p:pic>
        <p:nvPicPr>
          <p:cNvPr id="6" name="Picture 2" descr="D:\Slides\websiteGrap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58606" y="2971702"/>
            <a:ext cx="3249656" cy="270888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590" y="3273447"/>
            <a:ext cx="1077843" cy="1052695"/>
          </a:xfrm>
          <a:prstGeom prst="rect">
            <a:avLst/>
          </a:prstGeom>
        </p:spPr>
      </p:pic>
      <p:pic>
        <p:nvPicPr>
          <p:cNvPr id="8" name="Picture 95" descr="D:\Slides\firehos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73864" y="3273447"/>
            <a:ext cx="1845308" cy="985837"/>
          </a:xfrm>
          <a:prstGeom prst="rect">
            <a:avLst/>
          </a:prstGeom>
          <a:noFill/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4754582"/>
              </p:ext>
            </p:extLst>
          </p:nvPr>
        </p:nvGraphicFramePr>
        <p:xfrm>
          <a:off x="6062202" y="2874818"/>
          <a:ext cx="2531779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665"/>
                <a:gridCol w="167411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Rank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Twitter Handle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justinbieber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addthis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foursquare!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ladygaga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kanyewest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3" name="Straight Arrow Connector 12"/>
          <p:cNvCxnSpPr/>
          <p:nvPr/>
        </p:nvCxnSpPr>
        <p:spPr>
          <a:xfrm>
            <a:off x="692727" y="6373091"/>
            <a:ext cx="6956537" cy="0"/>
          </a:xfrm>
          <a:prstGeom prst="straightConnector1">
            <a:avLst/>
          </a:prstGeom>
          <a:ln w="508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119172" y="5798601"/>
            <a:ext cx="124145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Timeliness</a:t>
            </a:r>
            <a:endParaRPr lang="en-US" b="1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7099492" y="6392141"/>
            <a:ext cx="321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t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1121401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High rate</a:t>
            </a:r>
            <a:r>
              <a:rPr lang="en-US" dirty="0" smtClean="0"/>
              <a:t> of graph updates</a:t>
            </a:r>
          </a:p>
          <a:p>
            <a:r>
              <a:rPr lang="en-US" b="1" dirty="0" smtClean="0"/>
              <a:t>Consistent </a:t>
            </a:r>
            <a:r>
              <a:rPr lang="en-US" b="1" dirty="0" smtClean="0"/>
              <a:t>graph structure</a:t>
            </a:r>
          </a:p>
          <a:p>
            <a:r>
              <a:rPr lang="en-US" b="1" dirty="0" smtClean="0"/>
              <a:t>Static graph mining </a:t>
            </a:r>
            <a:r>
              <a:rPr lang="en-US" dirty="0" smtClean="0"/>
              <a:t>algorithms</a:t>
            </a:r>
          </a:p>
          <a:p>
            <a:r>
              <a:rPr lang="en-US" b="1" dirty="0" smtClean="0"/>
              <a:t>Timely</a:t>
            </a:r>
            <a:r>
              <a:rPr lang="en-US" dirty="0" smtClean="0"/>
              <a:t> results reflecting graph updates</a:t>
            </a:r>
          </a:p>
          <a:p>
            <a:r>
              <a:rPr lang="en-US" b="1" dirty="0" smtClean="0"/>
              <a:t>Fault tolerant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z="2000" smtClean="0">
                <a:solidFill>
                  <a:schemeClr val="tx1"/>
                </a:solidFill>
              </a:rPr>
              <a:t>5</a:t>
            </a:fld>
            <a:r>
              <a:rPr lang="en-US" sz="2000" dirty="0" smtClean="0">
                <a:solidFill>
                  <a:schemeClr val="tx1"/>
                </a:solidFill>
              </a:rPr>
              <a:t>/16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01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Kineograph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Scalable </a:t>
            </a:r>
            <a:r>
              <a:rPr lang="en-US" dirty="0"/>
              <a:t>and fault-tolerant system for </a:t>
            </a:r>
            <a:br>
              <a:rPr lang="en-US" dirty="0"/>
            </a:br>
            <a:r>
              <a:rPr lang="en-US" dirty="0" err="1" smtClean="0"/>
              <a:t>nearline</a:t>
            </a:r>
            <a:r>
              <a:rPr lang="en-US" dirty="0" smtClean="0"/>
              <a:t> </a:t>
            </a:r>
            <a:r>
              <a:rPr lang="en-US" dirty="0"/>
              <a:t>graph mining</a:t>
            </a:r>
          </a:p>
          <a:p>
            <a:r>
              <a:rPr lang="en-US" dirty="0" smtClean="0"/>
              <a:t>Built-in support for incremental computation</a:t>
            </a:r>
          </a:p>
          <a:p>
            <a:pPr lvl="1"/>
            <a:r>
              <a:rPr lang="en-US" dirty="0" err="1" smtClean="0"/>
              <a:t>Kineograph</a:t>
            </a:r>
            <a:r>
              <a:rPr lang="en-US" dirty="0" smtClean="0"/>
              <a:t> API</a:t>
            </a:r>
          </a:p>
          <a:p>
            <a:pPr lvl="1"/>
            <a:r>
              <a:rPr lang="en-US" dirty="0" smtClean="0"/>
              <a:t>Examples: </a:t>
            </a:r>
          </a:p>
          <a:p>
            <a:pPr lvl="2"/>
            <a:r>
              <a:rPr lang="en-US" dirty="0" err="1" smtClean="0"/>
              <a:t>InfluenceRank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Approximate all-pairs shortest paths</a:t>
            </a:r>
            <a:endParaRPr lang="en-US" dirty="0"/>
          </a:p>
          <a:p>
            <a:pPr lvl="2"/>
            <a:r>
              <a:rPr lang="en-US" dirty="0"/>
              <a:t>K</a:t>
            </a:r>
            <a:r>
              <a:rPr lang="en-US" dirty="0" smtClean="0"/>
              <a:t>-exposure</a:t>
            </a:r>
            <a:endParaRPr lang="en-US" dirty="0" smtClean="0"/>
          </a:p>
          <a:p>
            <a:r>
              <a:rPr lang="en-US" dirty="0" smtClean="0"/>
              <a:t>Epoch Commit Protocol</a:t>
            </a:r>
            <a:endParaRPr lang="en-US" dirty="0" smtClean="0"/>
          </a:p>
          <a:p>
            <a:pPr lvl="1"/>
            <a:r>
              <a:rPr lang="en-US" dirty="0" smtClean="0"/>
              <a:t>Separation of graph construction from </a:t>
            </a:r>
            <a:br>
              <a:rPr lang="en-US" dirty="0" smtClean="0"/>
            </a:br>
            <a:r>
              <a:rPr lang="en-US" dirty="0" smtClean="0"/>
              <a:t>graph </a:t>
            </a:r>
            <a:r>
              <a:rPr lang="en-US" dirty="0" smtClean="0"/>
              <a:t>computation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z="2000" smtClean="0">
                <a:solidFill>
                  <a:schemeClr val="tx1"/>
                </a:solidFill>
              </a:rPr>
              <a:t>6</a:t>
            </a:fld>
            <a:r>
              <a:rPr lang="en-US" sz="2000" dirty="0" smtClean="0">
                <a:solidFill>
                  <a:schemeClr val="tx1"/>
                </a:solidFill>
              </a:rPr>
              <a:t>/16</a:t>
            </a:r>
          </a:p>
        </p:txBody>
      </p:sp>
      <p:pic>
        <p:nvPicPr>
          <p:cNvPr id="5" name="Picture 2" descr="File:Linnet kineograph 1886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425" y="0"/>
            <a:ext cx="1722783" cy="231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96770" y="2256183"/>
            <a:ext cx="1420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Zeitgenossische </a:t>
            </a:r>
            <a:br>
              <a:rPr lang="en-US" sz="1200" i="1" dirty="0" smtClean="0"/>
            </a:br>
            <a:r>
              <a:rPr lang="en-US" sz="1200" i="1" dirty="0" smtClean="0"/>
              <a:t>Illustration (1886)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300981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Graph Update / Compute Pipeline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920" y="1417638"/>
            <a:ext cx="8229600" cy="2058570"/>
          </a:xfrm>
        </p:spPr>
        <p:txBody>
          <a:bodyPr>
            <a:normAutofit fontScale="62500" lnSpcReduction="20000"/>
          </a:bodyPr>
          <a:lstStyle/>
          <a:p>
            <a:r>
              <a:rPr lang="en-US" sz="3000" dirty="0" smtClean="0"/>
              <a:t>Multiple data sources</a:t>
            </a:r>
          </a:p>
          <a:p>
            <a:r>
              <a:rPr lang="en-US" sz="3000" dirty="0" err="1" smtClean="0"/>
              <a:t>Serializable</a:t>
            </a:r>
            <a:r>
              <a:rPr lang="en-US" sz="3000" dirty="0" smtClean="0"/>
              <a:t> order of graph operations</a:t>
            </a:r>
          </a:p>
          <a:p>
            <a:r>
              <a:rPr lang="en-US" sz="3000" dirty="0" smtClean="0"/>
              <a:t>Tweet          Transaction of graph operations</a:t>
            </a:r>
          </a:p>
          <a:p>
            <a:pPr lvl="1"/>
            <a:r>
              <a:rPr lang="en-US" sz="2600" dirty="0" smtClean="0"/>
              <a:t>Limitation: No cross-partition dependencies</a:t>
            </a:r>
          </a:p>
          <a:p>
            <a:r>
              <a:rPr lang="en-US" sz="3000" dirty="0" smtClean="0"/>
              <a:t>Snapshot consistency</a:t>
            </a:r>
          </a:p>
          <a:p>
            <a:pPr lvl="1"/>
            <a:r>
              <a:rPr lang="en-US" sz="2600" dirty="0" smtClean="0"/>
              <a:t>Atomic transactions</a:t>
            </a:r>
          </a:p>
          <a:p>
            <a:pPr lvl="1"/>
            <a:r>
              <a:rPr lang="en-US" sz="2600" dirty="0" smtClean="0"/>
              <a:t>Consensus on set of updates and ordering between snapshots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z="2000" smtClean="0">
                <a:solidFill>
                  <a:schemeClr val="tx1"/>
                </a:solidFill>
              </a:rPr>
              <a:t>7</a:t>
            </a:fld>
            <a:r>
              <a:rPr lang="en-US" sz="2000" dirty="0" smtClean="0">
                <a:solidFill>
                  <a:schemeClr val="tx1"/>
                </a:solidFill>
              </a:rPr>
              <a:t>/16</a:t>
            </a:r>
            <a:endParaRPr lang="en-US" sz="2000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612653" y="5954273"/>
            <a:ext cx="7045739" cy="662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614817" y="5161822"/>
            <a:ext cx="7045739" cy="662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614817" y="4213682"/>
            <a:ext cx="7045739" cy="662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0467" y="5646708"/>
            <a:ext cx="121071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dirty="0" smtClean="0"/>
              <a:t>Graph</a:t>
            </a:r>
            <a:br>
              <a:rPr lang="en-US" sz="1500" dirty="0" smtClean="0"/>
            </a:br>
            <a:r>
              <a:rPr lang="en-US" sz="1500" dirty="0" smtClean="0"/>
              <a:t>Computation</a:t>
            </a:r>
            <a:endParaRPr lang="en-US" sz="1500" dirty="0"/>
          </a:p>
        </p:txBody>
      </p:sp>
      <p:sp>
        <p:nvSpPr>
          <p:cNvPr id="11" name="TextBox 10"/>
          <p:cNvSpPr txBox="1"/>
          <p:nvPr/>
        </p:nvSpPr>
        <p:spPr>
          <a:xfrm>
            <a:off x="292633" y="4758020"/>
            <a:ext cx="118854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dirty="0" smtClean="0"/>
              <a:t>Snapshot</a:t>
            </a:r>
            <a:br>
              <a:rPr lang="en-US" sz="1500" dirty="0" smtClean="0"/>
            </a:br>
            <a:r>
              <a:rPr lang="en-US" sz="1500" dirty="0" smtClean="0"/>
              <a:t>Construction</a:t>
            </a:r>
            <a:endParaRPr lang="en-US" sz="1500" dirty="0"/>
          </a:p>
        </p:txBody>
      </p:sp>
      <p:sp>
        <p:nvSpPr>
          <p:cNvPr id="12" name="TextBox 11"/>
          <p:cNvSpPr txBox="1"/>
          <p:nvPr/>
        </p:nvSpPr>
        <p:spPr>
          <a:xfrm>
            <a:off x="424794" y="3658771"/>
            <a:ext cx="90639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dirty="0" smtClean="0"/>
              <a:t>Incoming</a:t>
            </a:r>
            <a:br>
              <a:rPr lang="en-US" sz="1500" dirty="0" smtClean="0"/>
            </a:br>
            <a:r>
              <a:rPr lang="en-US" sz="1500" dirty="0" smtClean="0"/>
              <a:t>Tweets</a:t>
            </a:r>
            <a:endParaRPr lang="en-US" sz="1500" dirty="0"/>
          </a:p>
        </p:txBody>
      </p:sp>
      <p:sp>
        <p:nvSpPr>
          <p:cNvPr id="13" name="Rectangle 12"/>
          <p:cNvSpPr/>
          <p:nvPr/>
        </p:nvSpPr>
        <p:spPr>
          <a:xfrm>
            <a:off x="1947162" y="3800870"/>
            <a:ext cx="1501913" cy="411899"/>
          </a:xfrm>
          <a:prstGeom prst="rect">
            <a:avLst/>
          </a:prstGeom>
          <a:pattFill prst="ltVert">
            <a:fgClr>
              <a:prstClr val="black"/>
            </a:fgClr>
            <a:bgClr>
              <a:prstClr val="white"/>
            </a:bgClr>
          </a:patt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581725" y="3800870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481204" y="3800870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111363" y="4763140"/>
            <a:ext cx="1214783" cy="38760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</a:t>
            </a:r>
            <a:r>
              <a:rPr lang="en-US" baseline="-25000" dirty="0" smtClean="0"/>
              <a:t>i-1</a:t>
            </a:r>
            <a:endParaRPr lang="en-US" baseline="-25000" dirty="0"/>
          </a:p>
        </p:txBody>
      </p:sp>
      <p:sp>
        <p:nvSpPr>
          <p:cNvPr id="17" name="Rectangle 16"/>
          <p:cNvSpPr/>
          <p:nvPr/>
        </p:nvSpPr>
        <p:spPr>
          <a:xfrm>
            <a:off x="3620105" y="4776723"/>
            <a:ext cx="1214783" cy="38760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</a:t>
            </a:r>
            <a:r>
              <a:rPr lang="en-US" baseline="-25000" dirty="0" smtClean="0"/>
              <a:t>i</a:t>
            </a:r>
            <a:endParaRPr lang="en-US" baseline="-25000" dirty="0"/>
          </a:p>
        </p:txBody>
      </p:sp>
      <p:sp>
        <p:nvSpPr>
          <p:cNvPr id="18" name="Rectangle 17"/>
          <p:cNvSpPr/>
          <p:nvPr/>
        </p:nvSpPr>
        <p:spPr>
          <a:xfrm>
            <a:off x="5105251" y="4792010"/>
            <a:ext cx="1214783" cy="38760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</a:t>
            </a:r>
            <a:r>
              <a:rPr lang="en-US" baseline="-25000" dirty="0" smtClean="0"/>
              <a:t>i+1</a:t>
            </a:r>
            <a:endParaRPr lang="en-US" baseline="-25000" dirty="0"/>
          </a:p>
        </p:txBody>
      </p:sp>
      <p:sp>
        <p:nvSpPr>
          <p:cNvPr id="19" name="Rectangle 18"/>
          <p:cNvSpPr/>
          <p:nvPr/>
        </p:nvSpPr>
        <p:spPr>
          <a:xfrm>
            <a:off x="4965125" y="5566671"/>
            <a:ext cx="1885322" cy="38760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</a:t>
            </a:r>
            <a:r>
              <a:rPr lang="en-US" baseline="-25000" dirty="0" err="1" smtClean="0"/>
              <a:t>i</a:t>
            </a:r>
            <a:endParaRPr lang="en-US" baseline="-25000" dirty="0"/>
          </a:p>
        </p:txBody>
      </p:sp>
      <p:sp>
        <p:nvSpPr>
          <p:cNvPr id="20" name="TextBox 19"/>
          <p:cNvSpPr txBox="1"/>
          <p:nvPr/>
        </p:nvSpPr>
        <p:spPr>
          <a:xfrm>
            <a:off x="1751445" y="5953385"/>
            <a:ext cx="38710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/>
              <a:t>t</a:t>
            </a:r>
            <a:r>
              <a:rPr lang="en-US" sz="1500" b="1" baseline="-25000" dirty="0" smtClean="0"/>
              <a:t>i-1</a:t>
            </a:r>
            <a:endParaRPr lang="en-US" sz="1500" b="1" baseline="-25000" dirty="0"/>
          </a:p>
        </p:txBody>
      </p:sp>
      <p:sp>
        <p:nvSpPr>
          <p:cNvPr id="21" name="TextBox 20"/>
          <p:cNvSpPr txBox="1"/>
          <p:nvPr/>
        </p:nvSpPr>
        <p:spPr>
          <a:xfrm>
            <a:off x="8219425" y="3819891"/>
            <a:ext cx="57192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dirty="0" smtClean="0"/>
              <a:t>Time</a:t>
            </a:r>
            <a:endParaRPr lang="en-US" sz="1500" dirty="0"/>
          </a:p>
        </p:txBody>
      </p:sp>
      <p:sp>
        <p:nvSpPr>
          <p:cNvPr id="22" name="TextBox 21"/>
          <p:cNvSpPr txBox="1"/>
          <p:nvPr/>
        </p:nvSpPr>
        <p:spPr>
          <a:xfrm>
            <a:off x="3337615" y="5955053"/>
            <a:ext cx="28285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err="1" smtClean="0"/>
              <a:t>t</a:t>
            </a:r>
            <a:r>
              <a:rPr lang="en-US" sz="1500" b="1" baseline="-25000" dirty="0" err="1" smtClean="0"/>
              <a:t>i</a:t>
            </a:r>
            <a:endParaRPr lang="en-US" sz="1500" b="1" baseline="-25000" dirty="0"/>
          </a:p>
        </p:txBody>
      </p:sp>
      <p:sp>
        <p:nvSpPr>
          <p:cNvPr id="23" name="TextBox 22"/>
          <p:cNvSpPr txBox="1"/>
          <p:nvPr/>
        </p:nvSpPr>
        <p:spPr>
          <a:xfrm>
            <a:off x="4656483" y="5966768"/>
            <a:ext cx="31591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err="1" smtClean="0"/>
              <a:t>t</a:t>
            </a:r>
            <a:r>
              <a:rPr lang="en-US" sz="1500" b="1" baseline="-25000" dirty="0" err="1" smtClean="0"/>
              <a:t>i</a:t>
            </a:r>
            <a:r>
              <a:rPr lang="en-US" sz="1500" b="1" baseline="30000" dirty="0" smtClean="0"/>
              <a:t>’</a:t>
            </a:r>
            <a:endParaRPr lang="en-US" sz="1500" b="1" baseline="30000" dirty="0"/>
          </a:p>
        </p:txBody>
      </p:sp>
      <p:sp>
        <p:nvSpPr>
          <p:cNvPr id="24" name="TextBox 23"/>
          <p:cNvSpPr txBox="1"/>
          <p:nvPr/>
        </p:nvSpPr>
        <p:spPr>
          <a:xfrm>
            <a:off x="6728399" y="6019646"/>
            <a:ext cx="34897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err="1" smtClean="0"/>
              <a:t>t</a:t>
            </a:r>
            <a:r>
              <a:rPr lang="en-US" sz="1500" b="1" baseline="-25000" dirty="0" err="1" smtClean="0"/>
              <a:t>i</a:t>
            </a:r>
            <a:r>
              <a:rPr lang="en-US" sz="1500" b="1" baseline="30000" dirty="0" smtClean="0"/>
              <a:t>’’</a:t>
            </a:r>
            <a:endParaRPr lang="en-US" sz="1500" b="1" baseline="30000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6850447" y="5566671"/>
            <a:ext cx="0" cy="442119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4814439" y="4778147"/>
            <a:ext cx="20449" cy="1176906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446911" y="3800870"/>
            <a:ext cx="32129" cy="2152515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endCxn id="20" idx="0"/>
          </p:cNvCxnSpPr>
          <p:nvPr/>
        </p:nvCxnSpPr>
        <p:spPr>
          <a:xfrm>
            <a:off x="1925764" y="3800870"/>
            <a:ext cx="19235" cy="2152515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834888" y="5179612"/>
            <a:ext cx="130237" cy="416551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462153" y="4212769"/>
            <a:ext cx="158312" cy="550371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1596314" y="2167416"/>
            <a:ext cx="352860" cy="0"/>
          </a:xfrm>
          <a:prstGeom prst="straightConnector1">
            <a:avLst/>
          </a:prstGeom>
          <a:ln w="38100"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1947162" y="5807364"/>
            <a:ext cx="1499749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2329343" y="5554375"/>
            <a:ext cx="81405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Epoch</a:t>
            </a:r>
            <a:endParaRPr lang="en-US" b="1" i="1" dirty="0"/>
          </a:p>
        </p:txBody>
      </p:sp>
      <p:cxnSp>
        <p:nvCxnSpPr>
          <p:cNvPr id="55" name="Straight Arrow Connector 54"/>
          <p:cNvCxnSpPr/>
          <p:nvPr/>
        </p:nvCxnSpPr>
        <p:spPr>
          <a:xfrm>
            <a:off x="1947162" y="6463938"/>
            <a:ext cx="4903285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596509" y="6275095"/>
            <a:ext cx="124145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Timeliness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2819382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6" grpId="0" animBg="1"/>
      <p:bldP spid="17" grpId="0" animBg="1"/>
      <p:bldP spid="18" grpId="0" animBg="1"/>
      <p:bldP spid="19" grpId="0" animBg="1"/>
      <p:bldP spid="23" grpId="0"/>
      <p:bldP spid="24" grpId="0"/>
      <p:bldP spid="51" grpId="0" animBg="1"/>
      <p:bldP spid="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2" name="Straight Connector 191"/>
          <p:cNvCxnSpPr/>
          <p:nvPr/>
        </p:nvCxnSpPr>
        <p:spPr>
          <a:xfrm flipH="1">
            <a:off x="162300" y="4821624"/>
            <a:ext cx="8981699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1626"/>
            <a:ext cx="8229600" cy="745265"/>
          </a:xfrm>
        </p:spPr>
        <p:txBody>
          <a:bodyPr>
            <a:noAutofit/>
          </a:bodyPr>
          <a:lstStyle/>
          <a:p>
            <a:r>
              <a:rPr lang="en-US" dirty="0" smtClean="0"/>
              <a:t>System Overview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z="2000" smtClean="0">
                <a:solidFill>
                  <a:schemeClr val="tx1"/>
                </a:solidFill>
              </a:rPr>
              <a:t>8</a:t>
            </a:fld>
            <a:r>
              <a:rPr lang="en-US" sz="2000" dirty="0" smtClean="0">
                <a:solidFill>
                  <a:schemeClr val="tx1"/>
                </a:solidFill>
              </a:rPr>
              <a:t>/16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44" name="Text Box 2"/>
          <p:cNvSpPr txBox="1">
            <a:spLocks noChangeArrowheads="1"/>
          </p:cNvSpPr>
          <p:nvPr/>
        </p:nvSpPr>
        <p:spPr bwMode="auto">
          <a:xfrm>
            <a:off x="95154" y="3805249"/>
            <a:ext cx="933450" cy="397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defPPr>
              <a:defRPr lang="en-US"/>
            </a:defPPr>
            <a:lvl1pPr marR="0" algn="ctr">
              <a:lnSpc>
                <a:spcPts val="1500"/>
              </a:lnSpc>
              <a:spcBef>
                <a:spcPts val="0"/>
              </a:spcBef>
              <a:spcAft>
                <a:spcPts val="1000"/>
              </a:spcAft>
              <a:defRPr>
                <a:effectLst/>
                <a:latin typeface="Calibri"/>
                <a:ea typeface="Calibri"/>
                <a:cs typeface="Times New Roman"/>
              </a:defRPr>
            </a:lvl1pPr>
          </a:lstStyle>
          <a:p>
            <a:pPr>
              <a:lnSpc>
                <a:spcPts val="1800"/>
              </a:lnSpc>
            </a:pPr>
            <a:r>
              <a:rPr lang="en-US" b="1" dirty="0" smtClean="0">
                <a:solidFill>
                  <a:srgbClr val="000000"/>
                </a:solidFill>
                <a:latin typeface="+mj-lt"/>
              </a:rPr>
              <a:t>Graph nodes</a:t>
            </a:r>
            <a:endParaRPr lang="en-US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45" name="Text Box 2"/>
          <p:cNvSpPr txBox="1">
            <a:spLocks noChangeArrowheads="1"/>
          </p:cNvSpPr>
          <p:nvPr/>
        </p:nvSpPr>
        <p:spPr bwMode="auto">
          <a:xfrm>
            <a:off x="1458858" y="2896482"/>
            <a:ext cx="82981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defPPr>
              <a:defRPr lang="en-US"/>
            </a:defPPr>
            <a:lvl1pPr marR="0" algn="ctr">
              <a:lnSpc>
                <a:spcPts val="1500"/>
              </a:lnSpc>
              <a:spcBef>
                <a:spcPts val="0"/>
              </a:spcBef>
              <a:spcAft>
                <a:spcPts val="1000"/>
              </a:spcAft>
              <a:defRPr>
                <a:effectLst/>
                <a:latin typeface="Calibri"/>
                <a:ea typeface="Calibri"/>
                <a:cs typeface="Times New Roman"/>
              </a:defRPr>
            </a:lvl1pPr>
          </a:lstStyle>
          <a:p>
            <a:pPr>
              <a:lnSpc>
                <a:spcPts val="1800"/>
              </a:lnSpc>
            </a:pPr>
            <a:r>
              <a:rPr lang="en-US" b="1" dirty="0" smtClean="0">
                <a:solidFill>
                  <a:srgbClr val="000000"/>
                </a:solidFill>
                <a:latin typeface="+mj-lt"/>
              </a:rPr>
              <a:t>Ingest nodes</a:t>
            </a:r>
            <a:endParaRPr lang="en-US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46" name="Text Box 2"/>
          <p:cNvSpPr txBox="1">
            <a:spLocks noChangeArrowheads="1"/>
          </p:cNvSpPr>
          <p:nvPr/>
        </p:nvSpPr>
        <p:spPr bwMode="auto">
          <a:xfrm>
            <a:off x="2438249" y="2043279"/>
            <a:ext cx="1222412" cy="4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defPPr>
              <a:defRPr lang="en-US"/>
            </a:defPPr>
            <a:lvl1pPr marR="0" algn="ctr">
              <a:lnSpc>
                <a:spcPts val="1600"/>
              </a:lnSpc>
              <a:spcBef>
                <a:spcPts val="0"/>
              </a:spcBef>
              <a:spcAft>
                <a:spcPts val="1000"/>
              </a:spcAft>
              <a:defRPr sz="1600">
                <a:effectLst/>
                <a:latin typeface="Calibri"/>
                <a:ea typeface="Calibri"/>
                <a:cs typeface="Times New Roman"/>
              </a:defRPr>
            </a:lvl1pPr>
          </a:lstStyle>
          <a:p>
            <a:r>
              <a:rPr lang="en-US" sz="1400" dirty="0" smtClean="0">
                <a:solidFill>
                  <a:srgbClr val="000000"/>
                </a:solidFill>
                <a:latin typeface="+mj-lt"/>
              </a:rPr>
              <a:t>Continuous Data feeds</a:t>
            </a:r>
            <a:endParaRPr lang="en-US" sz="14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47" name="Rounded Rectangle 146"/>
          <p:cNvSpPr/>
          <p:nvPr/>
        </p:nvSpPr>
        <p:spPr>
          <a:xfrm rot="5400000">
            <a:off x="3503428" y="3007577"/>
            <a:ext cx="390059" cy="381171"/>
          </a:xfrm>
          <a:prstGeom prst="roundRect">
            <a:avLst>
              <a:gd name="adj" fmla="val 833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Times New Roman"/>
                <a:cs typeface="Times New Roman"/>
              </a:rPr>
              <a:t> </a:t>
            </a:r>
            <a:endParaRPr lang="en-US" sz="1100">
              <a:effectLst/>
              <a:ea typeface="Calibri"/>
              <a:cs typeface="Times New Roman"/>
            </a:endParaRPr>
          </a:p>
        </p:txBody>
      </p:sp>
      <p:sp>
        <p:nvSpPr>
          <p:cNvPr id="148" name="Rounded Rectangle 147"/>
          <p:cNvSpPr/>
          <p:nvPr/>
        </p:nvSpPr>
        <p:spPr>
          <a:xfrm rot="5400000">
            <a:off x="2360428" y="3007577"/>
            <a:ext cx="390059" cy="381171"/>
          </a:xfrm>
          <a:prstGeom prst="roundRect">
            <a:avLst>
              <a:gd name="adj" fmla="val 833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Times New Roman"/>
                <a:cs typeface="Times New Roman"/>
              </a:rPr>
              <a:t> </a:t>
            </a:r>
            <a:endParaRPr lang="en-US" sz="1100">
              <a:effectLst/>
              <a:ea typeface="Calibri"/>
              <a:cs typeface="Times New Roman"/>
            </a:endParaRPr>
          </a:p>
        </p:txBody>
      </p:sp>
      <p:sp>
        <p:nvSpPr>
          <p:cNvPr id="149" name="Rounded Rectangle 148"/>
          <p:cNvSpPr/>
          <p:nvPr/>
        </p:nvSpPr>
        <p:spPr>
          <a:xfrm rot="5400000">
            <a:off x="2840931" y="2355159"/>
            <a:ext cx="571883" cy="1676400"/>
          </a:xfrm>
          <a:prstGeom prst="roundRect">
            <a:avLst>
              <a:gd name="adj" fmla="val 0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latin typeface="Times New Roman"/>
                <a:ea typeface="Times New Roman"/>
              </a:rPr>
              <a:t> </a:t>
            </a:r>
            <a:endParaRPr lang="en-US" sz="1200">
              <a:effectLst/>
              <a:latin typeface="Times New Roman"/>
              <a:ea typeface="Times New Roman"/>
            </a:endParaRPr>
          </a:p>
        </p:txBody>
      </p:sp>
      <p:sp>
        <p:nvSpPr>
          <p:cNvPr id="150" name="Right Arrow 149"/>
          <p:cNvSpPr/>
          <p:nvPr/>
        </p:nvSpPr>
        <p:spPr>
          <a:xfrm rot="5400000">
            <a:off x="2904673" y="2540200"/>
            <a:ext cx="289565" cy="258819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ounded Rectangle 150"/>
          <p:cNvSpPr/>
          <p:nvPr/>
        </p:nvSpPr>
        <p:spPr>
          <a:xfrm rot="5400000">
            <a:off x="2949359" y="3007577"/>
            <a:ext cx="390059" cy="381171"/>
          </a:xfrm>
          <a:prstGeom prst="roundRect">
            <a:avLst>
              <a:gd name="adj" fmla="val 833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Times New Roman"/>
                <a:cs typeface="Times New Roman"/>
              </a:rPr>
              <a:t> </a:t>
            </a:r>
            <a:endParaRPr lang="en-US" sz="1100">
              <a:effectLst/>
              <a:ea typeface="Calibri"/>
              <a:cs typeface="Times New Roman"/>
            </a:endParaRPr>
          </a:p>
        </p:txBody>
      </p:sp>
      <p:sp>
        <p:nvSpPr>
          <p:cNvPr id="152" name="Rounded Rectangle 151"/>
          <p:cNvSpPr/>
          <p:nvPr/>
        </p:nvSpPr>
        <p:spPr>
          <a:xfrm>
            <a:off x="1028604" y="3821545"/>
            <a:ext cx="6672212" cy="2135909"/>
          </a:xfrm>
          <a:prstGeom prst="roundRect">
            <a:avLst>
              <a:gd name="adj" fmla="val 0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latin typeface="Times New Roman"/>
                <a:ea typeface="Times New Roman"/>
              </a:rPr>
              <a:t> </a:t>
            </a:r>
            <a:endParaRPr lang="en-US" sz="1200">
              <a:effectLst/>
              <a:latin typeface="Times New Roman"/>
              <a:ea typeface="Times New Roman"/>
            </a:endParaRPr>
          </a:p>
        </p:txBody>
      </p:sp>
      <p:sp>
        <p:nvSpPr>
          <p:cNvPr id="153" name="Rounded Rectangle 152"/>
          <p:cNvSpPr/>
          <p:nvPr/>
        </p:nvSpPr>
        <p:spPr>
          <a:xfrm rot="5400000">
            <a:off x="6260656" y="4902414"/>
            <a:ext cx="333299" cy="633477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Times New Roman"/>
                <a:cs typeface="Times New Roman"/>
              </a:rPr>
              <a:t> </a:t>
            </a:r>
            <a:endParaRPr lang="en-US" sz="1100">
              <a:effectLst/>
              <a:ea typeface="Calibri"/>
              <a:cs typeface="Times New Roman"/>
            </a:endParaRPr>
          </a:p>
        </p:txBody>
      </p:sp>
      <p:sp>
        <p:nvSpPr>
          <p:cNvPr id="154" name="Rounded Rectangle 153"/>
          <p:cNvSpPr/>
          <p:nvPr/>
        </p:nvSpPr>
        <p:spPr>
          <a:xfrm rot="5400000">
            <a:off x="4340384" y="4890240"/>
            <a:ext cx="333299" cy="633477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Times New Roman"/>
                <a:cs typeface="Times New Roman"/>
              </a:rPr>
              <a:t> </a:t>
            </a:r>
            <a:endParaRPr lang="en-US" sz="1100">
              <a:effectLst/>
              <a:ea typeface="Calibri"/>
              <a:cs typeface="Times New Roman"/>
            </a:endParaRPr>
          </a:p>
        </p:txBody>
      </p:sp>
      <p:sp>
        <p:nvSpPr>
          <p:cNvPr id="155" name="Rounded Rectangle 154"/>
          <p:cNvSpPr/>
          <p:nvPr/>
        </p:nvSpPr>
        <p:spPr>
          <a:xfrm rot="5400000">
            <a:off x="2288229" y="4902414"/>
            <a:ext cx="333299" cy="633477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Times New Roman"/>
                <a:cs typeface="Times New Roman"/>
              </a:rPr>
              <a:t> </a:t>
            </a:r>
            <a:endParaRPr lang="en-US" sz="1100" dirty="0">
              <a:effectLst/>
              <a:ea typeface="Calibri"/>
              <a:cs typeface="Times New Roman"/>
            </a:endParaRPr>
          </a:p>
        </p:txBody>
      </p:sp>
      <p:cxnSp>
        <p:nvCxnSpPr>
          <p:cNvPr id="156" name="Straight Arrow Connector 155"/>
          <p:cNvCxnSpPr>
            <a:stCxn id="154" idx="0"/>
            <a:endCxn id="153" idx="2"/>
          </p:cNvCxnSpPr>
          <p:nvPr/>
        </p:nvCxnSpPr>
        <p:spPr>
          <a:xfrm>
            <a:off x="4823772" y="5206979"/>
            <a:ext cx="1286795" cy="12174"/>
          </a:xfrm>
          <a:prstGeom prst="straightConnector1">
            <a:avLst/>
          </a:prstGeom>
          <a:ln w="28575"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7" name="Straight Arrow Connector 156"/>
          <p:cNvCxnSpPr>
            <a:stCxn id="155" idx="0"/>
            <a:endCxn id="154" idx="2"/>
          </p:cNvCxnSpPr>
          <p:nvPr/>
        </p:nvCxnSpPr>
        <p:spPr>
          <a:xfrm flipV="1">
            <a:off x="2771617" y="5206979"/>
            <a:ext cx="1418678" cy="12174"/>
          </a:xfrm>
          <a:prstGeom prst="straightConnector1">
            <a:avLst/>
          </a:prstGeom>
          <a:ln w="28575"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8" name="Rounded Rectangle 157"/>
          <p:cNvSpPr/>
          <p:nvPr/>
        </p:nvSpPr>
        <p:spPr>
          <a:xfrm rot="5400000">
            <a:off x="3868485" y="2137625"/>
            <a:ext cx="1001524" cy="6427078"/>
          </a:xfrm>
          <a:prstGeom prst="roundRect">
            <a:avLst>
              <a:gd name="adj" fmla="val 0"/>
            </a:avLst>
          </a:prstGeom>
          <a:noFill/>
          <a:ln w="28575">
            <a:solidFill>
              <a:srgbClr val="F6AE1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latin typeface="Times New Roman"/>
                <a:ea typeface="Times New Roman"/>
              </a:rPr>
              <a:t> </a:t>
            </a:r>
            <a:endParaRPr lang="en-US" sz="1200">
              <a:effectLst/>
              <a:latin typeface="Times New Roman"/>
              <a:ea typeface="Times New Roman"/>
            </a:endParaRPr>
          </a:p>
        </p:txBody>
      </p:sp>
      <p:sp>
        <p:nvSpPr>
          <p:cNvPr id="159" name="Rounded Rectangle 158"/>
          <p:cNvSpPr/>
          <p:nvPr/>
        </p:nvSpPr>
        <p:spPr>
          <a:xfrm rot="5400000">
            <a:off x="3939036" y="1128912"/>
            <a:ext cx="860422" cy="6427078"/>
          </a:xfrm>
          <a:prstGeom prst="roundRect">
            <a:avLst>
              <a:gd name="adj" fmla="val 0"/>
            </a:avLst>
          </a:prstGeom>
          <a:noFill/>
          <a:ln w="28575">
            <a:solidFill>
              <a:srgbClr val="F6AE1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latin typeface="Times New Roman"/>
                <a:ea typeface="Times New Roman"/>
              </a:rPr>
              <a:t> </a:t>
            </a:r>
            <a:endParaRPr lang="en-US" sz="1200">
              <a:effectLst/>
              <a:latin typeface="Times New Roman"/>
              <a:ea typeface="Times New Roman"/>
            </a:endParaRPr>
          </a:p>
        </p:txBody>
      </p:sp>
      <p:sp>
        <p:nvSpPr>
          <p:cNvPr id="160" name="Text Box 2"/>
          <p:cNvSpPr txBox="1">
            <a:spLocks noChangeArrowheads="1"/>
          </p:cNvSpPr>
          <p:nvPr/>
        </p:nvSpPr>
        <p:spPr bwMode="auto">
          <a:xfrm>
            <a:off x="3219203" y="3943447"/>
            <a:ext cx="2578530" cy="32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400" dirty="0" smtClean="0">
                <a:solidFill>
                  <a:srgbClr val="000000"/>
                </a:solidFill>
                <a:latin typeface="+mj-lt"/>
                <a:ea typeface="Calibri"/>
                <a:cs typeface="Times New Roman"/>
              </a:rPr>
              <a:t>Global consistent snapshots</a:t>
            </a:r>
            <a:endParaRPr lang="en-US" sz="1400" dirty="0">
              <a:solidFill>
                <a:srgbClr val="000000"/>
              </a:solidFill>
              <a:effectLst/>
              <a:latin typeface="+mj-lt"/>
              <a:ea typeface="Times New Roman"/>
            </a:endParaRPr>
          </a:p>
        </p:txBody>
      </p:sp>
      <p:sp>
        <p:nvSpPr>
          <p:cNvPr id="161" name="Text Box 2"/>
          <p:cNvSpPr txBox="1">
            <a:spLocks noChangeArrowheads="1"/>
          </p:cNvSpPr>
          <p:nvPr/>
        </p:nvSpPr>
        <p:spPr bwMode="auto">
          <a:xfrm>
            <a:off x="3023772" y="5385802"/>
            <a:ext cx="2669469" cy="32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1000"/>
              </a:spcAft>
            </a:pPr>
            <a:r>
              <a:rPr lang="en-US" sz="1400" dirty="0" smtClean="0">
                <a:solidFill>
                  <a:srgbClr val="000000"/>
                </a:solidFill>
                <a:latin typeface="+mj-lt"/>
                <a:ea typeface="Calibri"/>
                <a:cs typeface="Times New Roman"/>
              </a:rPr>
              <a:t>Incremental computation</a:t>
            </a:r>
            <a:r>
              <a:rPr lang="en-US" sz="1400" dirty="0" smtClean="0">
                <a:solidFill>
                  <a:srgbClr val="000000"/>
                </a:solidFill>
                <a:latin typeface="+mj-lt"/>
                <a:ea typeface="Calibri"/>
              </a:rPr>
              <a:t> on a static graph snapshot</a:t>
            </a:r>
            <a:endParaRPr lang="en-US" sz="1400" dirty="0" smtClean="0">
              <a:solidFill>
                <a:srgbClr val="000000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162" name="Rectangle 161"/>
          <p:cNvSpPr/>
          <p:nvPr/>
        </p:nvSpPr>
        <p:spPr>
          <a:xfrm rot="5400000">
            <a:off x="6316215" y="4308639"/>
            <a:ext cx="228600" cy="6398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100">
              <a:ea typeface="Times New Roman"/>
              <a:cs typeface="Times New Roman"/>
            </a:endParaRPr>
          </a:p>
        </p:txBody>
      </p:sp>
      <p:sp>
        <p:nvSpPr>
          <p:cNvPr id="163" name="Rectangle 162"/>
          <p:cNvSpPr/>
          <p:nvPr/>
        </p:nvSpPr>
        <p:spPr>
          <a:xfrm rot="5400000">
            <a:off x="4366353" y="4308639"/>
            <a:ext cx="228600" cy="6398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100">
              <a:ea typeface="Times New Roman"/>
              <a:cs typeface="Times New Roman"/>
            </a:endParaRPr>
          </a:p>
        </p:txBody>
      </p:sp>
      <p:sp>
        <p:nvSpPr>
          <p:cNvPr id="164" name="Rectangle 163"/>
          <p:cNvSpPr/>
          <p:nvPr/>
        </p:nvSpPr>
        <p:spPr>
          <a:xfrm rot="5400000">
            <a:off x="2343788" y="4287953"/>
            <a:ext cx="228600" cy="6398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100">
              <a:ea typeface="Times New Roman"/>
              <a:cs typeface="Times New Roman"/>
            </a:endParaRPr>
          </a:p>
        </p:txBody>
      </p:sp>
      <p:sp>
        <p:nvSpPr>
          <p:cNvPr id="165" name="Rectangle 164"/>
          <p:cNvSpPr/>
          <p:nvPr/>
        </p:nvSpPr>
        <p:spPr>
          <a:xfrm rot="5400000">
            <a:off x="6316215" y="4187989"/>
            <a:ext cx="228600" cy="6398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100">
              <a:ea typeface="Times New Roman"/>
              <a:cs typeface="Times New Roman"/>
            </a:endParaRPr>
          </a:p>
        </p:txBody>
      </p:sp>
      <p:sp>
        <p:nvSpPr>
          <p:cNvPr id="166" name="Rectangle 165"/>
          <p:cNvSpPr/>
          <p:nvPr/>
        </p:nvSpPr>
        <p:spPr>
          <a:xfrm rot="5400000">
            <a:off x="4366353" y="4187989"/>
            <a:ext cx="228600" cy="6398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100">
              <a:ea typeface="Times New Roman"/>
              <a:cs typeface="Times New Roman"/>
            </a:endParaRPr>
          </a:p>
        </p:txBody>
      </p:sp>
      <p:sp>
        <p:nvSpPr>
          <p:cNvPr id="167" name="Rectangle 166"/>
          <p:cNvSpPr/>
          <p:nvPr/>
        </p:nvSpPr>
        <p:spPr>
          <a:xfrm rot="5400000">
            <a:off x="2343788" y="4167303"/>
            <a:ext cx="228600" cy="6398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100">
              <a:ea typeface="Times New Roman"/>
              <a:cs typeface="Times New Roman"/>
            </a:endParaRPr>
          </a:p>
        </p:txBody>
      </p:sp>
      <p:sp>
        <p:nvSpPr>
          <p:cNvPr id="168" name="Rectangle 167"/>
          <p:cNvSpPr/>
          <p:nvPr/>
        </p:nvSpPr>
        <p:spPr>
          <a:xfrm rot="5400000">
            <a:off x="6316215" y="4067339"/>
            <a:ext cx="228600" cy="6398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100">
              <a:ea typeface="Times New Roman"/>
              <a:cs typeface="Times New Roman"/>
            </a:endParaRPr>
          </a:p>
        </p:txBody>
      </p:sp>
      <p:sp>
        <p:nvSpPr>
          <p:cNvPr id="169" name="Rectangle 168"/>
          <p:cNvSpPr/>
          <p:nvPr/>
        </p:nvSpPr>
        <p:spPr>
          <a:xfrm rot="5400000">
            <a:off x="4366353" y="4067339"/>
            <a:ext cx="228600" cy="6398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100">
              <a:ea typeface="Times New Roman"/>
              <a:cs typeface="Times New Roman"/>
            </a:endParaRPr>
          </a:p>
        </p:txBody>
      </p:sp>
      <p:sp>
        <p:nvSpPr>
          <p:cNvPr id="170" name="Rectangle 169"/>
          <p:cNvSpPr/>
          <p:nvPr/>
        </p:nvSpPr>
        <p:spPr>
          <a:xfrm rot="5400000">
            <a:off x="2343788" y="4046653"/>
            <a:ext cx="228600" cy="6398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100">
              <a:ea typeface="Times New Roman"/>
              <a:cs typeface="Times New Roman"/>
            </a:endParaRPr>
          </a:p>
        </p:txBody>
      </p:sp>
      <p:sp>
        <p:nvSpPr>
          <p:cNvPr id="171" name="Text Box 2"/>
          <p:cNvSpPr txBox="1">
            <a:spLocks noChangeArrowheads="1"/>
          </p:cNvSpPr>
          <p:nvPr/>
        </p:nvSpPr>
        <p:spPr bwMode="auto">
          <a:xfrm>
            <a:off x="5278426" y="1870688"/>
            <a:ext cx="876456" cy="345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1000"/>
              </a:spcAft>
            </a:pPr>
            <a:r>
              <a:rPr lang="en-US" sz="1400" dirty="0" smtClean="0">
                <a:solidFill>
                  <a:srgbClr val="000000"/>
                </a:solidFill>
                <a:latin typeface="+mj-lt"/>
                <a:ea typeface="Calibri"/>
                <a:cs typeface="Times New Roman"/>
              </a:rPr>
              <a:t>Progress </a:t>
            </a:r>
            <a:r>
              <a:rPr lang="en-US" sz="1400" dirty="0" smtClean="0">
                <a:solidFill>
                  <a:srgbClr val="000000"/>
                </a:solidFill>
                <a:effectLst/>
                <a:latin typeface="+mj-lt"/>
                <a:ea typeface="Times New Roman"/>
                <a:cs typeface="Times New Roman"/>
              </a:rPr>
              <a:t>table</a:t>
            </a:r>
            <a:endParaRPr lang="en-US" sz="1400" dirty="0">
              <a:solidFill>
                <a:srgbClr val="000000"/>
              </a:solidFill>
              <a:effectLst/>
              <a:latin typeface="+mj-lt"/>
              <a:ea typeface="Times New Roman"/>
            </a:endParaRPr>
          </a:p>
        </p:txBody>
      </p:sp>
      <p:sp>
        <p:nvSpPr>
          <p:cNvPr id="172" name="Rounded Rectangle 171"/>
          <p:cNvSpPr/>
          <p:nvPr/>
        </p:nvSpPr>
        <p:spPr>
          <a:xfrm>
            <a:off x="5099406" y="3158097"/>
            <a:ext cx="1231961" cy="302447"/>
          </a:xfrm>
          <a:prstGeom prst="roundRect">
            <a:avLst>
              <a:gd name="adj" fmla="val 833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dirty="0">
                <a:solidFill>
                  <a:srgbClr val="000000"/>
                </a:solidFill>
                <a:effectLst/>
                <a:ea typeface="Times New Roman"/>
                <a:cs typeface="Times New Roman"/>
              </a:rPr>
              <a:t> </a:t>
            </a:r>
            <a:r>
              <a:rPr lang="en-US" sz="1400" dirty="0" err="1">
                <a:solidFill>
                  <a:srgbClr val="000000"/>
                </a:solidFill>
                <a:ea typeface="Times New Roman"/>
                <a:cs typeface="Times New Roman"/>
              </a:rPr>
              <a:t>S</a:t>
            </a:r>
            <a:r>
              <a:rPr lang="en-US" sz="1400" dirty="0" err="1" smtClean="0">
                <a:solidFill>
                  <a:srgbClr val="000000"/>
                </a:solidFill>
                <a:ea typeface="Times New Roman"/>
                <a:cs typeface="Times New Roman"/>
              </a:rPr>
              <a:t>napshooter</a:t>
            </a:r>
            <a:endParaRPr lang="en-US" sz="1400" dirty="0">
              <a:solidFill>
                <a:srgbClr val="000000"/>
              </a:solidFill>
              <a:effectLst/>
              <a:ea typeface="Calibri"/>
              <a:cs typeface="Times New Roman"/>
            </a:endParaRPr>
          </a:p>
        </p:txBody>
      </p:sp>
      <p:grpSp>
        <p:nvGrpSpPr>
          <p:cNvPr id="173" name="Group 172"/>
          <p:cNvGrpSpPr/>
          <p:nvPr/>
        </p:nvGrpSpPr>
        <p:grpSpPr>
          <a:xfrm>
            <a:off x="5099407" y="2471261"/>
            <a:ext cx="1231960" cy="333300"/>
            <a:chOff x="3705100" y="1071749"/>
            <a:chExt cx="1231960" cy="333300"/>
          </a:xfrm>
        </p:grpSpPr>
        <p:sp>
          <p:nvSpPr>
            <p:cNvPr id="174" name="Rounded Rectangle 173"/>
            <p:cNvSpPr/>
            <p:nvPr/>
          </p:nvSpPr>
          <p:spPr>
            <a:xfrm rot="5400000">
              <a:off x="3696819" y="1080030"/>
              <a:ext cx="333299" cy="316738"/>
            </a:xfrm>
            <a:prstGeom prst="roundRect">
              <a:avLst>
                <a:gd name="adj" fmla="val 0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>
                  <a:effectLst/>
                  <a:ea typeface="Times New Roman"/>
                  <a:cs typeface="Times New Roman"/>
                </a:rPr>
                <a:t> </a:t>
              </a:r>
              <a:endParaRPr lang="en-US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75" name="Rounded Rectangle 174"/>
            <p:cNvSpPr/>
            <p:nvPr/>
          </p:nvSpPr>
          <p:spPr>
            <a:xfrm rot="5400000">
              <a:off x="3773020" y="1156231"/>
              <a:ext cx="333299" cy="164337"/>
            </a:xfrm>
            <a:prstGeom prst="roundRect">
              <a:avLst>
                <a:gd name="adj" fmla="val 0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>
                  <a:effectLst/>
                  <a:ea typeface="Times New Roman"/>
                  <a:cs typeface="Times New Roman"/>
                </a:rPr>
                <a:t> </a:t>
              </a:r>
              <a:endParaRPr lang="en-US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76" name="Rounded Rectangle 175"/>
            <p:cNvSpPr/>
            <p:nvPr/>
          </p:nvSpPr>
          <p:spPr>
            <a:xfrm rot="5400000">
              <a:off x="3965932" y="1156231"/>
              <a:ext cx="333299" cy="164337"/>
            </a:xfrm>
            <a:prstGeom prst="roundRect">
              <a:avLst>
                <a:gd name="adj" fmla="val 0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>
                  <a:effectLst/>
                  <a:ea typeface="Times New Roman"/>
                  <a:cs typeface="Times New Roman"/>
                </a:rPr>
                <a:t> </a:t>
              </a:r>
              <a:endParaRPr lang="en-US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77" name="Rounded Rectangle 176"/>
            <p:cNvSpPr/>
            <p:nvPr/>
          </p:nvSpPr>
          <p:spPr>
            <a:xfrm rot="5400000">
              <a:off x="4130270" y="1156231"/>
              <a:ext cx="333299" cy="164337"/>
            </a:xfrm>
            <a:prstGeom prst="roundRect">
              <a:avLst>
                <a:gd name="adj" fmla="val 0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>
                  <a:effectLst/>
                  <a:ea typeface="Times New Roman"/>
                  <a:cs typeface="Times New Roman"/>
                </a:rPr>
                <a:t> </a:t>
              </a:r>
              <a:endParaRPr lang="en-US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78" name="Rounded Rectangle 177"/>
            <p:cNvSpPr/>
            <p:nvPr/>
          </p:nvSpPr>
          <p:spPr>
            <a:xfrm rot="5400000">
              <a:off x="4323182" y="1156231"/>
              <a:ext cx="333299" cy="164337"/>
            </a:xfrm>
            <a:prstGeom prst="roundRect">
              <a:avLst>
                <a:gd name="adj" fmla="val 0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>
                  <a:effectLst/>
                  <a:ea typeface="Times New Roman"/>
                  <a:cs typeface="Times New Roman"/>
                </a:rPr>
                <a:t> </a:t>
              </a:r>
              <a:endParaRPr lang="en-US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79" name="Rounded Rectangle 178"/>
            <p:cNvSpPr/>
            <p:nvPr/>
          </p:nvSpPr>
          <p:spPr>
            <a:xfrm rot="5400000">
              <a:off x="4495330" y="1156231"/>
              <a:ext cx="333299" cy="164337"/>
            </a:xfrm>
            <a:prstGeom prst="roundRect">
              <a:avLst>
                <a:gd name="adj" fmla="val 0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>
                  <a:effectLst/>
                  <a:ea typeface="Times New Roman"/>
                  <a:cs typeface="Times New Roman"/>
                </a:rPr>
                <a:t> </a:t>
              </a:r>
              <a:endParaRPr lang="en-US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80" name="Rounded Rectangle 179"/>
            <p:cNvSpPr/>
            <p:nvPr/>
          </p:nvSpPr>
          <p:spPr>
            <a:xfrm rot="5400000">
              <a:off x="4688242" y="1156231"/>
              <a:ext cx="333299" cy="164337"/>
            </a:xfrm>
            <a:prstGeom prst="roundRect">
              <a:avLst>
                <a:gd name="adj" fmla="val 0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>
                  <a:effectLst/>
                  <a:ea typeface="Times New Roman"/>
                  <a:cs typeface="Times New Roman"/>
                </a:rPr>
                <a:t> </a:t>
              </a:r>
              <a:endParaRPr lang="en-US" sz="1100">
                <a:effectLst/>
                <a:ea typeface="Calibri"/>
                <a:cs typeface="Times New Roman"/>
              </a:endParaRPr>
            </a:p>
          </p:txBody>
        </p:sp>
      </p:grpSp>
      <p:cxnSp>
        <p:nvCxnSpPr>
          <p:cNvPr id="181" name="Straight Arrow Connector 180"/>
          <p:cNvCxnSpPr/>
          <p:nvPr/>
        </p:nvCxnSpPr>
        <p:spPr>
          <a:xfrm>
            <a:off x="3126873" y="3503051"/>
            <a:ext cx="313" cy="24897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/>
          <p:nvPr/>
        </p:nvCxnSpPr>
        <p:spPr>
          <a:xfrm>
            <a:off x="2560136" y="3505142"/>
            <a:ext cx="313" cy="24897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3" name="Straight Arrow Connector 182"/>
          <p:cNvCxnSpPr/>
          <p:nvPr/>
        </p:nvCxnSpPr>
        <p:spPr>
          <a:xfrm>
            <a:off x="3726886" y="3505142"/>
            <a:ext cx="313" cy="24897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4" name="Straight Arrow Connector 183"/>
          <p:cNvCxnSpPr/>
          <p:nvPr/>
        </p:nvCxnSpPr>
        <p:spPr>
          <a:xfrm>
            <a:off x="5684664" y="3472516"/>
            <a:ext cx="0" cy="31985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5" name="Straight Arrow Connector 184"/>
          <p:cNvCxnSpPr/>
          <p:nvPr/>
        </p:nvCxnSpPr>
        <p:spPr>
          <a:xfrm>
            <a:off x="5684664" y="2838244"/>
            <a:ext cx="0" cy="31985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6" name="Elbow Connector 185"/>
          <p:cNvCxnSpPr>
            <a:stCxn id="149" idx="0"/>
            <a:endCxn id="174" idx="2"/>
          </p:cNvCxnSpPr>
          <p:nvPr/>
        </p:nvCxnSpPr>
        <p:spPr>
          <a:xfrm flipV="1">
            <a:off x="3965073" y="2637912"/>
            <a:ext cx="1134334" cy="555448"/>
          </a:xfrm>
          <a:prstGeom prst="bent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7" name="Straight Arrow Connector 186"/>
          <p:cNvCxnSpPr/>
          <p:nvPr/>
        </p:nvCxnSpPr>
        <p:spPr>
          <a:xfrm>
            <a:off x="2470027" y="4677365"/>
            <a:ext cx="0" cy="260350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8" name="Straight Arrow Connector 187"/>
          <p:cNvCxnSpPr/>
          <p:nvPr/>
        </p:nvCxnSpPr>
        <p:spPr>
          <a:xfrm>
            <a:off x="6429259" y="4690437"/>
            <a:ext cx="0" cy="260350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9" name="Straight Arrow Connector 188"/>
          <p:cNvCxnSpPr/>
          <p:nvPr/>
        </p:nvCxnSpPr>
        <p:spPr>
          <a:xfrm>
            <a:off x="4508468" y="4695387"/>
            <a:ext cx="0" cy="260350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6" name="Text Box 2"/>
          <p:cNvSpPr txBox="1">
            <a:spLocks noChangeArrowheads="1"/>
          </p:cNvSpPr>
          <p:nvPr/>
        </p:nvSpPr>
        <p:spPr bwMode="auto">
          <a:xfrm>
            <a:off x="7452107" y="4409435"/>
            <a:ext cx="1956651" cy="347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defPPr>
              <a:defRPr lang="en-US"/>
            </a:defPPr>
            <a:lvl1pPr marR="0" algn="ctr">
              <a:lnSpc>
                <a:spcPts val="1500"/>
              </a:lnSpc>
              <a:spcBef>
                <a:spcPts val="0"/>
              </a:spcBef>
              <a:spcAft>
                <a:spcPts val="1000"/>
              </a:spcAft>
              <a:defRPr>
                <a:effectLst/>
                <a:latin typeface="Calibri"/>
                <a:ea typeface="Calibri"/>
                <a:cs typeface="Times New Roman"/>
              </a:defRPr>
            </a:lvl1pPr>
          </a:lstStyle>
          <a:p>
            <a:pPr>
              <a:lnSpc>
                <a:spcPts val="1800"/>
              </a:lnSpc>
            </a:pPr>
            <a:r>
              <a:rPr lang="en-US" b="1" dirty="0" smtClean="0">
                <a:solidFill>
                  <a:srgbClr val="000000"/>
                </a:solidFill>
                <a:latin typeface="+mj-lt"/>
              </a:rPr>
              <a:t>Graph Storage</a:t>
            </a:r>
            <a:endParaRPr lang="en-US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97" name="Text Box 2"/>
          <p:cNvSpPr txBox="1">
            <a:spLocks noChangeArrowheads="1"/>
          </p:cNvSpPr>
          <p:nvPr/>
        </p:nvSpPr>
        <p:spPr bwMode="auto">
          <a:xfrm>
            <a:off x="7582786" y="4811729"/>
            <a:ext cx="1636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defPPr>
              <a:defRPr lang="en-US"/>
            </a:defPPr>
            <a:lvl1pPr marR="0" algn="ctr">
              <a:lnSpc>
                <a:spcPts val="1500"/>
              </a:lnSpc>
              <a:spcBef>
                <a:spcPts val="0"/>
              </a:spcBef>
              <a:spcAft>
                <a:spcPts val="1000"/>
              </a:spcAft>
              <a:defRPr>
                <a:effectLst/>
                <a:latin typeface="Calibri"/>
                <a:ea typeface="Calibri"/>
                <a:cs typeface="Times New Roman"/>
              </a:defRPr>
            </a:lvl1pPr>
          </a:lstStyle>
          <a:p>
            <a:pPr>
              <a:lnSpc>
                <a:spcPts val="1800"/>
              </a:lnSpc>
            </a:pPr>
            <a:r>
              <a:rPr lang="en-US" b="1" dirty="0" smtClean="0">
                <a:solidFill>
                  <a:srgbClr val="000000"/>
                </a:solidFill>
                <a:latin typeface="+mj-lt"/>
              </a:rPr>
              <a:t>Computation</a:t>
            </a:r>
            <a:endParaRPr lang="en-US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55" name="Rounded Rectangle 54"/>
          <p:cNvSpPr/>
          <p:nvPr/>
        </p:nvSpPr>
        <p:spPr>
          <a:xfrm rot="5400000">
            <a:off x="4865626" y="1940259"/>
            <a:ext cx="1634457" cy="1495320"/>
          </a:xfrm>
          <a:prstGeom prst="roundRect">
            <a:avLst>
              <a:gd name="adj" fmla="val 0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latin typeface="Times New Roman"/>
                <a:ea typeface="Times New Roman"/>
              </a:rPr>
              <a:t> </a:t>
            </a:r>
            <a:endParaRPr lang="en-US" sz="1200">
              <a:effectLst/>
              <a:latin typeface="Times New Roman"/>
              <a:ea typeface="Times New Roman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3965073" y="1870690"/>
            <a:ext cx="99092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defPPr>
              <a:defRPr lang="en-US"/>
            </a:defPPr>
            <a:lvl1pPr marR="0" algn="ctr">
              <a:lnSpc>
                <a:spcPts val="1500"/>
              </a:lnSpc>
              <a:spcBef>
                <a:spcPts val="0"/>
              </a:spcBef>
              <a:spcAft>
                <a:spcPts val="1000"/>
              </a:spcAft>
              <a:defRPr>
                <a:effectLst/>
                <a:latin typeface="Calibri"/>
                <a:ea typeface="Calibri"/>
                <a:cs typeface="Times New Roman"/>
              </a:defRPr>
            </a:lvl1pPr>
          </a:lstStyle>
          <a:p>
            <a:pPr>
              <a:lnSpc>
                <a:spcPts val="1800"/>
              </a:lnSpc>
            </a:pPr>
            <a:r>
              <a:rPr lang="en-US" b="1" dirty="0" smtClean="0">
                <a:solidFill>
                  <a:srgbClr val="000000"/>
                </a:solidFill>
                <a:latin typeface="+mj-lt"/>
              </a:rPr>
              <a:t>Master</a:t>
            </a:r>
            <a:endParaRPr lang="en-US" b="1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9080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1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/>
      <p:bldP spid="145" grpId="0"/>
      <p:bldP spid="146" grpId="0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8" grpId="0" animBg="1"/>
      <p:bldP spid="159" grpId="0" animBg="1"/>
      <p:bldP spid="160" grpId="0"/>
      <p:bldP spid="161" grpId="0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/>
      <p:bldP spid="172" grpId="0" animBg="1"/>
      <p:bldP spid="196" grpId="0"/>
      <p:bldP spid="197" grpId="0"/>
      <p:bldP spid="55" grpId="0" animBg="1"/>
      <p:bldP spid="5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ounded Rectangle 78"/>
          <p:cNvSpPr/>
          <p:nvPr/>
        </p:nvSpPr>
        <p:spPr>
          <a:xfrm>
            <a:off x="5158610" y="4218677"/>
            <a:ext cx="1714643" cy="1452660"/>
          </a:xfrm>
          <a:prstGeom prst="roundRect">
            <a:avLst>
              <a:gd name="adj" fmla="val 4351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en-US" i="1" dirty="0">
              <a:solidFill>
                <a:srgbClr val="000000"/>
              </a:solidFill>
              <a:ea typeface="Times New Roman"/>
            </a:endParaRPr>
          </a:p>
        </p:txBody>
      </p:sp>
      <p:sp>
        <p:nvSpPr>
          <p:cNvPr id="80" name="Rounded Rectangle 79"/>
          <p:cNvSpPr/>
          <p:nvPr/>
        </p:nvSpPr>
        <p:spPr>
          <a:xfrm rot="5400000">
            <a:off x="5766679" y="4744742"/>
            <a:ext cx="406561" cy="379833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aseline="-25000" dirty="0">
                <a:solidFill>
                  <a:schemeClr val="tx1"/>
                </a:solidFill>
                <a:latin typeface="Times New Roman"/>
                <a:ea typeface="Times New Roman"/>
              </a:rPr>
              <a:t>…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1803939" y="4203018"/>
            <a:ext cx="1714643" cy="1452660"/>
          </a:xfrm>
          <a:prstGeom prst="roundRect">
            <a:avLst>
              <a:gd name="adj" fmla="val 4351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en-US" i="1" dirty="0">
              <a:solidFill>
                <a:srgbClr val="000000"/>
              </a:solidFill>
              <a:ea typeface="Times New Roman"/>
            </a:endParaRPr>
          </a:p>
        </p:txBody>
      </p:sp>
      <p:sp>
        <p:nvSpPr>
          <p:cNvPr id="67" name="Rounded Rectangle 66"/>
          <p:cNvSpPr/>
          <p:nvPr/>
        </p:nvSpPr>
        <p:spPr>
          <a:xfrm rot="5400000">
            <a:off x="2412008" y="4729083"/>
            <a:ext cx="406561" cy="379833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aseline="-25000" dirty="0">
                <a:solidFill>
                  <a:schemeClr val="tx1"/>
                </a:solidFill>
                <a:latin typeface="Times New Roman"/>
                <a:ea typeface="Times New Roman"/>
              </a:rPr>
              <a:t>…</a:t>
            </a:r>
          </a:p>
        </p:txBody>
      </p:sp>
      <p:sp>
        <p:nvSpPr>
          <p:cNvPr id="28" name="Frame 27"/>
          <p:cNvSpPr/>
          <p:nvPr/>
        </p:nvSpPr>
        <p:spPr>
          <a:xfrm>
            <a:off x="1968172" y="4341091"/>
            <a:ext cx="1223818" cy="41584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5" name="Frame 144"/>
          <p:cNvSpPr/>
          <p:nvPr/>
        </p:nvSpPr>
        <p:spPr>
          <a:xfrm>
            <a:off x="1934302" y="5103091"/>
            <a:ext cx="1223818" cy="41584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6" name="Frame 145"/>
          <p:cNvSpPr/>
          <p:nvPr/>
        </p:nvSpPr>
        <p:spPr>
          <a:xfrm>
            <a:off x="5315752" y="4364218"/>
            <a:ext cx="1223818" cy="41584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7" name="Frame 146"/>
          <p:cNvSpPr/>
          <p:nvPr/>
        </p:nvSpPr>
        <p:spPr>
          <a:xfrm>
            <a:off x="5307985" y="5117418"/>
            <a:ext cx="1223818" cy="41584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Epoch Commit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9209-6E44-3B45-A122-C3D485606211}" type="slidenum">
              <a:rPr lang="en-US" sz="2000" smtClean="0">
                <a:solidFill>
                  <a:schemeClr val="tx1"/>
                </a:solidFill>
              </a:rPr>
              <a:t>9</a:t>
            </a:fld>
            <a:r>
              <a:rPr lang="en-US" sz="2000" dirty="0" smtClean="0">
                <a:solidFill>
                  <a:schemeClr val="tx1"/>
                </a:solidFill>
              </a:rPr>
              <a:t>/16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2431233" y="2361613"/>
            <a:ext cx="482761" cy="459533"/>
          </a:xfrm>
          <a:prstGeom prst="roundRect">
            <a:avLst>
              <a:gd name="adj" fmla="val 11844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i="1" dirty="0" smtClean="0">
                <a:solidFill>
                  <a:srgbClr val="000000"/>
                </a:solidFill>
                <a:ea typeface="Times New Roman"/>
              </a:rPr>
              <a:t>s</a:t>
            </a:r>
            <a:r>
              <a:rPr lang="en-US" baseline="-25000" dirty="0">
                <a:solidFill>
                  <a:srgbClr val="000000"/>
                </a:solidFill>
                <a:ea typeface="Times New Roman"/>
              </a:rPr>
              <a:t>1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1968172" y="5122279"/>
            <a:ext cx="406561" cy="379833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rgbClr val="000000"/>
                </a:solidFill>
                <a:ea typeface="Times New Roman"/>
              </a:rPr>
              <a:t>4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2356269" y="5122278"/>
            <a:ext cx="406561" cy="379833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rgbClr val="000000"/>
                </a:solidFill>
                <a:ea typeface="Times New Roman"/>
              </a:rPr>
              <a:t>6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2759039" y="5123445"/>
            <a:ext cx="406561" cy="379833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rgbClr val="000000"/>
                </a:solidFill>
                <a:ea typeface="Times New Roman"/>
              </a:rPr>
              <a:t>7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1968172" y="4360279"/>
            <a:ext cx="406561" cy="379833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rgbClr val="000000"/>
                </a:solidFill>
                <a:ea typeface="Times New Roman"/>
              </a:rPr>
              <a:t>1</a:t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2356269" y="4360278"/>
            <a:ext cx="406561" cy="379833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rgbClr val="000000"/>
                </a:solidFill>
                <a:ea typeface="Times New Roman"/>
              </a:rPr>
              <a:t>2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2759039" y="4361445"/>
            <a:ext cx="406561" cy="379833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rgbClr val="000000"/>
                </a:solidFill>
                <a:ea typeface="Times New Roman"/>
              </a:rPr>
              <a:t>4</a:t>
            </a:r>
          </a:p>
        </p:txBody>
      </p:sp>
      <p:sp>
        <p:nvSpPr>
          <p:cNvPr id="76" name="Rectangle 75"/>
          <p:cNvSpPr/>
          <p:nvPr/>
        </p:nvSpPr>
        <p:spPr>
          <a:xfrm>
            <a:off x="3165600" y="4371946"/>
            <a:ext cx="352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0000"/>
                </a:solidFill>
                <a:ea typeface="Times New Roman"/>
              </a:rPr>
              <a:t>s</a:t>
            </a:r>
            <a:r>
              <a:rPr lang="en-US" baseline="-25000" dirty="0">
                <a:solidFill>
                  <a:srgbClr val="000000"/>
                </a:solidFill>
                <a:ea typeface="Times New Roman"/>
              </a:rPr>
              <a:t>1</a:t>
            </a:r>
            <a:endParaRPr lang="en-US" dirty="0"/>
          </a:p>
        </p:txBody>
      </p:sp>
      <p:sp>
        <p:nvSpPr>
          <p:cNvPr id="77" name="Rectangle 76"/>
          <p:cNvSpPr/>
          <p:nvPr/>
        </p:nvSpPr>
        <p:spPr>
          <a:xfrm>
            <a:off x="3165600" y="5117418"/>
            <a:ext cx="352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err="1" smtClean="0">
                <a:solidFill>
                  <a:srgbClr val="000000"/>
                </a:solidFill>
                <a:ea typeface="Times New Roman"/>
              </a:rPr>
              <a:t>s</a:t>
            </a:r>
            <a:r>
              <a:rPr lang="en-US" baseline="-25000" dirty="0" err="1" smtClean="0">
                <a:solidFill>
                  <a:srgbClr val="000000"/>
                </a:solidFill>
                <a:ea typeface="Times New Roman"/>
              </a:rPr>
              <a:t>n</a:t>
            </a:r>
            <a:endParaRPr lang="en-US" dirty="0"/>
          </a:p>
        </p:txBody>
      </p:sp>
      <p:sp>
        <p:nvSpPr>
          <p:cNvPr id="78" name="Rectangle 77"/>
          <p:cNvSpPr/>
          <p:nvPr/>
        </p:nvSpPr>
        <p:spPr>
          <a:xfrm>
            <a:off x="1779423" y="3833686"/>
            <a:ext cx="137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ea typeface="Times New Roman"/>
              </a:rPr>
              <a:t>Partition </a:t>
            </a:r>
            <a:r>
              <a:rPr lang="en-US" i="1" dirty="0" smtClean="0">
                <a:solidFill>
                  <a:srgbClr val="000000"/>
                </a:solidFill>
                <a:ea typeface="Times New Roman"/>
              </a:rPr>
              <a:t>u</a:t>
            </a:r>
            <a:endParaRPr lang="en-US" dirty="0"/>
          </a:p>
        </p:txBody>
      </p:sp>
      <p:sp>
        <p:nvSpPr>
          <p:cNvPr id="82" name="Rounded Rectangle 81"/>
          <p:cNvSpPr/>
          <p:nvPr/>
        </p:nvSpPr>
        <p:spPr>
          <a:xfrm>
            <a:off x="5322843" y="5137938"/>
            <a:ext cx="406561" cy="379833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solidFill>
                  <a:srgbClr val="000000"/>
                </a:solidFill>
                <a:ea typeface="Times New Roman"/>
              </a:rPr>
              <a:t>5</a:t>
            </a:r>
            <a:endParaRPr lang="en-US" dirty="0">
              <a:solidFill>
                <a:srgbClr val="000000"/>
              </a:solidFill>
              <a:ea typeface="Times New Roman"/>
            </a:endParaRPr>
          </a:p>
        </p:txBody>
      </p:sp>
      <p:sp>
        <p:nvSpPr>
          <p:cNvPr id="83" name="Rounded Rectangle 82"/>
          <p:cNvSpPr/>
          <p:nvPr/>
        </p:nvSpPr>
        <p:spPr>
          <a:xfrm>
            <a:off x="5710940" y="5137937"/>
            <a:ext cx="406561" cy="379833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rgbClr val="000000"/>
                </a:solidFill>
                <a:ea typeface="Times New Roman"/>
              </a:rPr>
              <a:t>6</a:t>
            </a:r>
          </a:p>
        </p:txBody>
      </p:sp>
      <p:sp>
        <p:nvSpPr>
          <p:cNvPr id="84" name="Rounded Rectangle 83"/>
          <p:cNvSpPr/>
          <p:nvPr/>
        </p:nvSpPr>
        <p:spPr>
          <a:xfrm>
            <a:off x="6113710" y="5139104"/>
            <a:ext cx="406561" cy="379833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rgbClr val="000000"/>
                </a:solidFill>
                <a:ea typeface="Times New Roman"/>
              </a:rPr>
              <a:t>8</a:t>
            </a:r>
          </a:p>
        </p:txBody>
      </p:sp>
      <p:sp>
        <p:nvSpPr>
          <p:cNvPr id="86" name="Rounded Rectangle 85"/>
          <p:cNvSpPr/>
          <p:nvPr/>
        </p:nvSpPr>
        <p:spPr>
          <a:xfrm>
            <a:off x="5322843" y="4375938"/>
            <a:ext cx="406561" cy="379833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rgbClr val="000000"/>
                </a:solidFill>
                <a:ea typeface="Times New Roman"/>
              </a:rPr>
              <a:t>2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5710940" y="4375937"/>
            <a:ext cx="406561" cy="379833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rgbClr val="000000"/>
                </a:solidFill>
                <a:ea typeface="Times New Roman"/>
              </a:rPr>
              <a:t>3</a:t>
            </a:r>
          </a:p>
        </p:txBody>
      </p:sp>
      <p:sp>
        <p:nvSpPr>
          <p:cNvPr id="88" name="Rounded Rectangle 87"/>
          <p:cNvSpPr/>
          <p:nvPr/>
        </p:nvSpPr>
        <p:spPr>
          <a:xfrm>
            <a:off x="6113710" y="4377104"/>
            <a:ext cx="406561" cy="379833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rgbClr val="000000"/>
                </a:solidFill>
                <a:ea typeface="Times New Roman"/>
              </a:rPr>
              <a:t>5</a:t>
            </a:r>
          </a:p>
        </p:txBody>
      </p:sp>
      <p:sp>
        <p:nvSpPr>
          <p:cNvPr id="89" name="Rectangle 88"/>
          <p:cNvSpPr/>
          <p:nvPr/>
        </p:nvSpPr>
        <p:spPr>
          <a:xfrm>
            <a:off x="6520271" y="4387605"/>
            <a:ext cx="352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0000"/>
                </a:solidFill>
                <a:ea typeface="Times New Roman"/>
              </a:rPr>
              <a:t>s</a:t>
            </a:r>
            <a:r>
              <a:rPr lang="en-US" baseline="-25000" dirty="0">
                <a:solidFill>
                  <a:srgbClr val="000000"/>
                </a:solidFill>
                <a:ea typeface="Times New Roman"/>
              </a:rPr>
              <a:t>1</a:t>
            </a:r>
            <a:endParaRPr lang="en-US" dirty="0"/>
          </a:p>
        </p:txBody>
      </p:sp>
      <p:sp>
        <p:nvSpPr>
          <p:cNvPr id="90" name="Rectangle 89"/>
          <p:cNvSpPr/>
          <p:nvPr/>
        </p:nvSpPr>
        <p:spPr>
          <a:xfrm>
            <a:off x="6520271" y="5133077"/>
            <a:ext cx="352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err="1" smtClean="0">
                <a:solidFill>
                  <a:srgbClr val="000000"/>
                </a:solidFill>
                <a:ea typeface="Times New Roman"/>
              </a:rPr>
              <a:t>s</a:t>
            </a:r>
            <a:r>
              <a:rPr lang="en-US" baseline="-25000" dirty="0" err="1" smtClean="0">
                <a:solidFill>
                  <a:srgbClr val="000000"/>
                </a:solidFill>
                <a:ea typeface="Times New Roman"/>
              </a:rPr>
              <a:t>n</a:t>
            </a:r>
            <a:endParaRPr lang="en-US" dirty="0"/>
          </a:p>
        </p:txBody>
      </p:sp>
      <p:sp>
        <p:nvSpPr>
          <p:cNvPr id="91" name="Rectangle 90"/>
          <p:cNvSpPr/>
          <p:nvPr/>
        </p:nvSpPr>
        <p:spPr>
          <a:xfrm>
            <a:off x="5122261" y="3844347"/>
            <a:ext cx="137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ea typeface="Times New Roman"/>
              </a:rPr>
              <a:t>Partition </a:t>
            </a:r>
            <a:r>
              <a:rPr lang="en-US" i="1" dirty="0" smtClean="0">
                <a:solidFill>
                  <a:srgbClr val="000000"/>
                </a:solidFill>
                <a:ea typeface="Times New Roman"/>
              </a:rPr>
              <a:t>v</a:t>
            </a:r>
            <a:endParaRPr lang="en-US" dirty="0"/>
          </a:p>
        </p:txBody>
      </p:sp>
      <p:sp>
        <p:nvSpPr>
          <p:cNvPr id="95" name="Rounded Rectangle 94"/>
          <p:cNvSpPr/>
          <p:nvPr/>
        </p:nvSpPr>
        <p:spPr>
          <a:xfrm>
            <a:off x="6464075" y="1572258"/>
            <a:ext cx="940875" cy="379833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solidFill>
                  <a:srgbClr val="000000"/>
                </a:solidFill>
                <a:ea typeface="Times New Roman"/>
              </a:rPr>
              <a:t>0</a:t>
            </a:r>
            <a:endParaRPr lang="en-US" dirty="0">
              <a:solidFill>
                <a:srgbClr val="000000"/>
              </a:solidFill>
              <a:ea typeface="Times New Roman"/>
            </a:endParaRPr>
          </a:p>
        </p:txBody>
      </p:sp>
      <p:sp>
        <p:nvSpPr>
          <p:cNvPr id="97" name="Rounded Rectangle 96"/>
          <p:cNvSpPr/>
          <p:nvPr/>
        </p:nvSpPr>
        <p:spPr>
          <a:xfrm>
            <a:off x="6413579" y="1952091"/>
            <a:ext cx="983604" cy="379833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rgbClr val="000000"/>
                </a:solidFill>
                <a:ea typeface="Times New Roman"/>
              </a:rPr>
              <a:t>…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5515433" y="1571531"/>
            <a:ext cx="940875" cy="1121589"/>
            <a:chOff x="5515433" y="1571531"/>
            <a:chExt cx="940875" cy="1121589"/>
          </a:xfrm>
        </p:grpSpPr>
        <p:sp>
          <p:nvSpPr>
            <p:cNvPr id="94" name="Rounded Rectangle 93"/>
            <p:cNvSpPr/>
            <p:nvPr/>
          </p:nvSpPr>
          <p:spPr>
            <a:xfrm>
              <a:off x="5515433" y="1571531"/>
              <a:ext cx="940875" cy="379833"/>
            </a:xfrm>
            <a:prstGeom prst="roundRect">
              <a:avLst>
                <a:gd name="adj" fmla="val 0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US" i="1" dirty="0">
                  <a:solidFill>
                    <a:srgbClr val="000000"/>
                  </a:solidFill>
                  <a:ea typeface="Times New Roman"/>
                </a:rPr>
                <a:t>s</a:t>
              </a:r>
              <a:r>
                <a:rPr lang="en-US" baseline="-25000" dirty="0">
                  <a:solidFill>
                    <a:srgbClr val="000000"/>
                  </a:solidFill>
                  <a:ea typeface="Times New Roman"/>
                </a:rPr>
                <a:t>1</a:t>
              </a:r>
            </a:p>
          </p:txBody>
        </p:sp>
        <p:sp>
          <p:nvSpPr>
            <p:cNvPr id="96" name="Rounded Rectangle 95"/>
            <p:cNvSpPr/>
            <p:nvPr/>
          </p:nvSpPr>
          <p:spPr>
            <a:xfrm>
              <a:off x="5515433" y="1962104"/>
              <a:ext cx="940875" cy="379833"/>
            </a:xfrm>
            <a:prstGeom prst="roundRect">
              <a:avLst>
                <a:gd name="adj" fmla="val 0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US" i="1" dirty="0">
                  <a:solidFill>
                    <a:srgbClr val="000000"/>
                  </a:solidFill>
                  <a:ea typeface="Times New Roman"/>
                </a:rPr>
                <a:t>…</a:t>
              </a:r>
            </a:p>
          </p:txBody>
        </p:sp>
        <p:sp>
          <p:nvSpPr>
            <p:cNvPr id="98" name="Rounded Rectangle 97"/>
            <p:cNvSpPr/>
            <p:nvPr/>
          </p:nvSpPr>
          <p:spPr>
            <a:xfrm>
              <a:off x="5515433" y="2313287"/>
              <a:ext cx="940875" cy="379833"/>
            </a:xfrm>
            <a:prstGeom prst="roundRect">
              <a:avLst>
                <a:gd name="adj" fmla="val 0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US" i="1" dirty="0" err="1">
                  <a:solidFill>
                    <a:srgbClr val="000000"/>
                  </a:solidFill>
                  <a:ea typeface="Times New Roman"/>
                </a:rPr>
                <a:t>s</a:t>
              </a:r>
              <a:r>
                <a:rPr lang="en-US" baseline="-25000" dirty="0" err="1">
                  <a:solidFill>
                    <a:srgbClr val="000000"/>
                  </a:solidFill>
                  <a:ea typeface="Times New Roman"/>
                </a:rPr>
                <a:t>n</a:t>
              </a:r>
              <a:endParaRPr lang="en-US" baseline="-25000" dirty="0">
                <a:solidFill>
                  <a:srgbClr val="000000"/>
                </a:solidFill>
                <a:ea typeface="Times New Roman"/>
              </a:endParaRPr>
            </a:p>
          </p:txBody>
        </p:sp>
      </p:grpSp>
      <p:sp>
        <p:nvSpPr>
          <p:cNvPr id="99" name="Rounded Rectangle 98"/>
          <p:cNvSpPr/>
          <p:nvPr/>
        </p:nvSpPr>
        <p:spPr>
          <a:xfrm>
            <a:off x="6456308" y="2313213"/>
            <a:ext cx="940875" cy="379833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solidFill>
                  <a:srgbClr val="000000"/>
                </a:solidFill>
                <a:ea typeface="Times New Roman"/>
              </a:rPr>
              <a:t>3</a:t>
            </a:r>
            <a:endParaRPr lang="en-US" dirty="0">
              <a:solidFill>
                <a:srgbClr val="000000"/>
              </a:solidFill>
              <a:ea typeface="Times New Roman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6159876" y="1106731"/>
            <a:ext cx="18414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ea typeface="Times New Roman"/>
              </a:rPr>
              <a:t>Progress table</a:t>
            </a:r>
            <a:endParaRPr lang="en-US" dirty="0"/>
          </a:p>
        </p:txBody>
      </p:sp>
      <p:cxnSp>
        <p:nvCxnSpPr>
          <p:cNvPr id="102" name="Elbow Connector 101"/>
          <p:cNvCxnSpPr/>
          <p:nvPr/>
        </p:nvCxnSpPr>
        <p:spPr>
          <a:xfrm rot="16200000" flipH="1">
            <a:off x="2165878" y="4742536"/>
            <a:ext cx="1600198" cy="413873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flipV="1">
            <a:off x="6109258" y="4132365"/>
            <a:ext cx="0" cy="163286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ctangle 104"/>
          <p:cNvSpPr/>
          <p:nvPr/>
        </p:nvSpPr>
        <p:spPr>
          <a:xfrm>
            <a:off x="110646" y="2401639"/>
            <a:ext cx="137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ea typeface="Times New Roman"/>
              </a:rPr>
              <a:t>Ingest nodes</a:t>
            </a:r>
            <a:endParaRPr lang="en-US" dirty="0"/>
          </a:p>
        </p:txBody>
      </p:sp>
      <p:sp>
        <p:nvSpPr>
          <p:cNvPr id="106" name="Rectangle 105"/>
          <p:cNvSpPr/>
          <p:nvPr/>
        </p:nvSpPr>
        <p:spPr>
          <a:xfrm>
            <a:off x="84155" y="4769772"/>
            <a:ext cx="16072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ea typeface="Times New Roman"/>
              </a:rPr>
              <a:t>Graph nodes</a:t>
            </a:r>
            <a:endParaRPr lang="en-US" dirty="0"/>
          </a:p>
        </p:txBody>
      </p:sp>
      <p:cxnSp>
        <p:nvCxnSpPr>
          <p:cNvPr id="107" name="Straight Connector 106"/>
          <p:cNvCxnSpPr/>
          <p:nvPr/>
        </p:nvCxnSpPr>
        <p:spPr>
          <a:xfrm flipV="1">
            <a:off x="7020814" y="4778205"/>
            <a:ext cx="0" cy="3452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 107"/>
          <p:cNvSpPr/>
          <p:nvPr/>
        </p:nvSpPr>
        <p:spPr>
          <a:xfrm>
            <a:off x="6995228" y="4710730"/>
            <a:ext cx="24318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  <a:ea typeface="Times New Roman"/>
              </a:rPr>
              <a:t>Epoch specified by progress table and </a:t>
            </a:r>
            <a:r>
              <a:rPr lang="en-US" sz="1400" dirty="0" err="1" smtClean="0">
                <a:solidFill>
                  <a:srgbClr val="0000FF"/>
                </a:solidFill>
                <a:ea typeface="Times New Roman"/>
              </a:rPr>
              <a:t>snapshooter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7454805" y="1939138"/>
            <a:ext cx="11128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  <a:ea typeface="Times New Roman"/>
              </a:rPr>
              <a:t>Global </a:t>
            </a:r>
            <a:r>
              <a:rPr lang="en-US" sz="1400" dirty="0" err="1" smtClean="0">
                <a:solidFill>
                  <a:srgbClr val="0000FF"/>
                </a:solidFill>
                <a:ea typeface="Times New Roman"/>
              </a:rPr>
              <a:t>tx</a:t>
            </a:r>
            <a:r>
              <a:rPr lang="en-US" sz="1400" dirty="0" smtClean="0">
                <a:solidFill>
                  <a:srgbClr val="0000FF"/>
                </a:solidFill>
                <a:ea typeface="Times New Roman"/>
              </a:rPr>
              <a:t> vector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119" name="Rounded Rectangle 118"/>
          <p:cNvSpPr/>
          <p:nvPr/>
        </p:nvSpPr>
        <p:spPr>
          <a:xfrm>
            <a:off x="6292398" y="3091236"/>
            <a:ext cx="642115" cy="302447"/>
          </a:xfrm>
          <a:prstGeom prst="roundRect">
            <a:avLst>
              <a:gd name="adj" fmla="val 833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400" dirty="0">
              <a:solidFill>
                <a:schemeClr val="bg1"/>
              </a:solidFill>
              <a:effectLst/>
              <a:ea typeface="Calibri"/>
              <a:cs typeface="Times New Roman"/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6169815" y="2678198"/>
            <a:ext cx="18414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rgbClr val="000000"/>
                </a:solidFill>
                <a:ea typeface="Times New Roman"/>
              </a:rPr>
              <a:t>Snapshooter</a:t>
            </a:r>
            <a:endParaRPr lang="en-US" dirty="0"/>
          </a:p>
        </p:txBody>
      </p:sp>
      <p:sp>
        <p:nvSpPr>
          <p:cNvPr id="123" name="TextBox 122"/>
          <p:cNvSpPr txBox="1"/>
          <p:nvPr/>
        </p:nvSpPr>
        <p:spPr>
          <a:xfrm>
            <a:off x="2649770" y="381954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5" name="Rounded Rectangle 124"/>
          <p:cNvSpPr/>
          <p:nvPr/>
        </p:nvSpPr>
        <p:spPr>
          <a:xfrm>
            <a:off x="3764556" y="2349687"/>
            <a:ext cx="482761" cy="459533"/>
          </a:xfrm>
          <a:prstGeom prst="roundRect">
            <a:avLst>
              <a:gd name="adj" fmla="val 11844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i="1" dirty="0" err="1" smtClean="0">
                <a:solidFill>
                  <a:srgbClr val="000000"/>
                </a:solidFill>
                <a:ea typeface="Times New Roman"/>
              </a:rPr>
              <a:t>s</a:t>
            </a:r>
            <a:r>
              <a:rPr lang="en-US" baseline="-25000" dirty="0" err="1">
                <a:solidFill>
                  <a:srgbClr val="000000"/>
                </a:solidFill>
                <a:ea typeface="Times New Roman"/>
              </a:rPr>
              <a:t>n</a:t>
            </a:r>
            <a:endParaRPr lang="en-US" baseline="-25000" dirty="0">
              <a:solidFill>
                <a:srgbClr val="000000"/>
              </a:solidFill>
              <a:ea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4318" y="2361613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247564" y="4687516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cxnSp>
        <p:nvCxnSpPr>
          <p:cNvPr id="8" name="Straight Arrow Connector 7"/>
          <p:cNvCxnSpPr>
            <a:endCxn id="66" idx="0"/>
          </p:cNvCxnSpPr>
          <p:nvPr/>
        </p:nvCxnSpPr>
        <p:spPr>
          <a:xfrm>
            <a:off x="2672614" y="1939819"/>
            <a:ext cx="0" cy="421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/>
          <p:cNvCxnSpPr/>
          <p:nvPr/>
        </p:nvCxnSpPr>
        <p:spPr>
          <a:xfrm>
            <a:off x="4025742" y="1939819"/>
            <a:ext cx="0" cy="421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>
            <a:stCxn id="66" idx="2"/>
          </p:cNvCxnSpPr>
          <p:nvPr/>
        </p:nvCxnSpPr>
        <p:spPr>
          <a:xfrm flipH="1">
            <a:off x="2649770" y="2821146"/>
            <a:ext cx="22844" cy="9983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/>
          <p:cNvCxnSpPr>
            <a:stCxn id="66" idx="2"/>
            <a:endCxn id="91" idx="0"/>
          </p:cNvCxnSpPr>
          <p:nvPr/>
        </p:nvCxnSpPr>
        <p:spPr>
          <a:xfrm>
            <a:off x="2672614" y="2821146"/>
            <a:ext cx="3138996" cy="10232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/>
          <p:cNvCxnSpPr>
            <a:stCxn id="125" idx="2"/>
          </p:cNvCxnSpPr>
          <p:nvPr/>
        </p:nvCxnSpPr>
        <p:spPr>
          <a:xfrm flipH="1">
            <a:off x="2649770" y="2809220"/>
            <a:ext cx="1356167" cy="10103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129"/>
          <p:cNvCxnSpPr>
            <a:stCxn id="125" idx="2"/>
            <a:endCxn id="91" idx="0"/>
          </p:cNvCxnSpPr>
          <p:nvPr/>
        </p:nvCxnSpPr>
        <p:spPr>
          <a:xfrm>
            <a:off x="4005937" y="2809220"/>
            <a:ext cx="1805673" cy="10351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Arrow Connector 130"/>
          <p:cNvCxnSpPr>
            <a:stCxn id="119" idx="2"/>
          </p:cNvCxnSpPr>
          <p:nvPr/>
        </p:nvCxnSpPr>
        <p:spPr>
          <a:xfrm flipH="1">
            <a:off x="2649770" y="3393683"/>
            <a:ext cx="3963686" cy="4258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/>
          <p:cNvCxnSpPr>
            <a:stCxn id="119" idx="2"/>
            <a:endCxn id="91" idx="0"/>
          </p:cNvCxnSpPr>
          <p:nvPr/>
        </p:nvCxnSpPr>
        <p:spPr>
          <a:xfrm flipH="1">
            <a:off x="5811610" y="3393683"/>
            <a:ext cx="801846" cy="4506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9" name="Rounded Rectangle 138"/>
          <p:cNvSpPr/>
          <p:nvPr/>
        </p:nvSpPr>
        <p:spPr>
          <a:xfrm>
            <a:off x="6464075" y="1570850"/>
            <a:ext cx="940875" cy="368288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rgbClr val="000000"/>
                </a:solidFill>
                <a:ea typeface="Times New Roman"/>
              </a:rPr>
              <a:t>1</a:t>
            </a:r>
          </a:p>
        </p:txBody>
      </p:sp>
      <p:sp>
        <p:nvSpPr>
          <p:cNvPr id="140" name="Rounded Rectangle 139"/>
          <p:cNvSpPr/>
          <p:nvPr/>
        </p:nvSpPr>
        <p:spPr>
          <a:xfrm>
            <a:off x="6456308" y="1572258"/>
            <a:ext cx="940875" cy="379833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rgbClr val="000000"/>
                </a:solidFill>
                <a:ea typeface="Times New Roman"/>
              </a:rPr>
              <a:t>2</a:t>
            </a:r>
          </a:p>
        </p:txBody>
      </p:sp>
      <p:sp>
        <p:nvSpPr>
          <p:cNvPr id="141" name="Rounded Rectangle 140"/>
          <p:cNvSpPr/>
          <p:nvPr/>
        </p:nvSpPr>
        <p:spPr>
          <a:xfrm>
            <a:off x="6456308" y="1570850"/>
            <a:ext cx="940875" cy="379833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rgbClr val="000000"/>
                </a:solidFill>
                <a:ea typeface="Times New Roman"/>
              </a:rPr>
              <a:t>3</a:t>
            </a:r>
          </a:p>
        </p:txBody>
      </p:sp>
      <p:cxnSp>
        <p:nvCxnSpPr>
          <p:cNvPr id="142" name="Straight Arrow Connector 141"/>
          <p:cNvCxnSpPr/>
          <p:nvPr/>
        </p:nvCxnSpPr>
        <p:spPr>
          <a:xfrm flipV="1">
            <a:off x="4491182" y="2313213"/>
            <a:ext cx="667428" cy="2383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" name="Rounded Rectangle 142"/>
          <p:cNvSpPr/>
          <p:nvPr/>
        </p:nvSpPr>
        <p:spPr>
          <a:xfrm>
            <a:off x="6464075" y="2313287"/>
            <a:ext cx="940875" cy="379833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rgbClr val="000000"/>
                </a:solidFill>
                <a:ea typeface="Times New Roman"/>
              </a:rPr>
              <a:t>4</a:t>
            </a:r>
          </a:p>
        </p:txBody>
      </p:sp>
      <p:sp>
        <p:nvSpPr>
          <p:cNvPr id="144" name="Rounded Rectangle 143"/>
          <p:cNvSpPr/>
          <p:nvPr/>
        </p:nvSpPr>
        <p:spPr>
          <a:xfrm>
            <a:off x="6456308" y="2313213"/>
            <a:ext cx="940875" cy="379833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solidFill>
                  <a:srgbClr val="000000"/>
                </a:solidFill>
                <a:ea typeface="Times New Roman"/>
              </a:rPr>
              <a:t>7</a:t>
            </a:r>
            <a:endParaRPr lang="en-US" dirty="0">
              <a:solidFill>
                <a:srgbClr val="000000"/>
              </a:solidFill>
              <a:ea typeface="Times New Roman"/>
            </a:endParaRPr>
          </a:p>
        </p:txBody>
      </p:sp>
      <p:sp>
        <p:nvSpPr>
          <p:cNvPr id="104" name="Rounded Rectangle 103"/>
          <p:cNvSpPr/>
          <p:nvPr/>
        </p:nvSpPr>
        <p:spPr>
          <a:xfrm>
            <a:off x="6688629" y="1476063"/>
            <a:ext cx="469553" cy="1278035"/>
          </a:xfrm>
          <a:prstGeom prst="roundRect">
            <a:avLst>
              <a:gd name="adj" fmla="val 11844"/>
            </a:avLst>
          </a:prstGeom>
          <a:noFill/>
          <a:ln w="12700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baseline="-25000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00576" y="2947870"/>
            <a:ext cx="5954229" cy="12754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No locking mechanisms required for global order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Defer ordering decisions to master </a:t>
            </a:r>
            <a:r>
              <a:rPr lang="en-US" dirty="0" err="1" smtClean="0">
                <a:solidFill>
                  <a:schemeClr val="tx1"/>
                </a:solidFill>
              </a:rPr>
              <a:t>snapshooter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955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0" grpId="0" animBg="1"/>
      <p:bldP spid="71" grpId="0" animBg="1"/>
      <p:bldP spid="73" grpId="0" animBg="1"/>
      <p:bldP spid="74" grpId="0" animBg="1"/>
      <p:bldP spid="75" grpId="0" animBg="1"/>
      <p:bldP spid="82" grpId="0" animBg="1"/>
      <p:bldP spid="83" grpId="0" animBg="1"/>
      <p:bldP spid="84" grpId="0" animBg="1"/>
      <p:bldP spid="86" grpId="0" animBg="1"/>
      <p:bldP spid="87" grpId="0" animBg="1"/>
      <p:bldP spid="88" grpId="0" animBg="1"/>
      <p:bldP spid="108" grpId="0"/>
      <p:bldP spid="109" grpId="0"/>
      <p:bldP spid="139" grpId="0" animBg="1"/>
      <p:bldP spid="140" grpId="0" animBg="1"/>
      <p:bldP spid="141" grpId="0" animBg="1"/>
      <p:bldP spid="143" grpId="0" animBg="1"/>
      <p:bldP spid="144" grpId="0" animBg="1"/>
      <p:bldP spid="104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13000</TotalTime>
  <Words>1163</Words>
  <Application>Microsoft Office PowerPoint</Application>
  <PresentationFormat>On-screen Show (4:3)</PresentationFormat>
  <Paragraphs>336</Paragraphs>
  <Slides>20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Kineograph: Taking the Pulse of a Fast-Changing and Connected World  </vt:lpstr>
      <vt:lpstr>It is the Age of Real-Time Data</vt:lpstr>
      <vt:lpstr>Example: Mention Graph</vt:lpstr>
      <vt:lpstr>Example: User Ranking over  Mention Graph</vt:lpstr>
      <vt:lpstr>System Challenges</vt:lpstr>
      <vt:lpstr>Kineograph</vt:lpstr>
      <vt:lpstr>Graph Update / Compute Pipeline</vt:lpstr>
      <vt:lpstr>System Overview</vt:lpstr>
      <vt:lpstr>Epoch Commit</vt:lpstr>
      <vt:lpstr>Incremental Graph Computation</vt:lpstr>
      <vt:lpstr>Programming with Kineograph</vt:lpstr>
      <vt:lpstr>Evaluation</vt:lpstr>
      <vt:lpstr>Graph Update Throughput</vt:lpstr>
      <vt:lpstr>Incremental vs.  Non-Incremental Computation</vt:lpstr>
      <vt:lpstr>Failure Recovery</vt:lpstr>
      <vt:lpstr>Contributions</vt:lpstr>
      <vt:lpstr>PowerPoint Presentation</vt:lpstr>
      <vt:lpstr>Fault Tolerance</vt:lpstr>
      <vt:lpstr>Snapshot Consistency</vt:lpstr>
      <vt:lpstr>Applications</vt:lpstr>
    </vt:vector>
  </TitlesOfParts>
  <Company>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Raymond Cheng</dc:creator>
  <cp:lastModifiedBy>cse</cp:lastModifiedBy>
  <cp:revision>116</cp:revision>
  <dcterms:created xsi:type="dcterms:W3CDTF">2012-03-20T23:25:37Z</dcterms:created>
  <dcterms:modified xsi:type="dcterms:W3CDTF">2012-04-11T06:22:29Z</dcterms:modified>
</cp:coreProperties>
</file>