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Layouts/slideLayout17.xml" ContentType="application/vnd.openxmlformats-officedocument.presentationml.slideLayout+xml"/>
  <Override PartName="/customXml/itemProps1.xml" ContentType="application/vnd.openxmlformats-officedocument.customXmlPropertie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Override6.xml" ContentType="application/vnd.openxmlformats-officedocument.themeOverr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Override3.xml" ContentType="application/vnd.openxmlformats-officedocument.themeOverride+xml"/>
  <Override PartName="/ppt/slideLayouts/slideLayout15.xml" ContentType="application/vnd.openxmlformats-officedocument.presentationml.slideLayout+xml"/>
  <Default Extension="xls" ContentType="application/vnd.ms-exce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702" r:id="rId2"/>
  </p:sldMasterIdLst>
  <p:notesMasterIdLst>
    <p:notesMasterId r:id="rId25"/>
  </p:notesMasterIdLst>
  <p:sldIdLst>
    <p:sldId id="256" r:id="rId3"/>
    <p:sldId id="271" r:id="rId4"/>
    <p:sldId id="278" r:id="rId5"/>
    <p:sldId id="280" r:id="rId6"/>
    <p:sldId id="279" r:id="rId7"/>
    <p:sldId id="272" r:id="rId8"/>
    <p:sldId id="281" r:id="rId9"/>
    <p:sldId id="262" r:id="rId10"/>
    <p:sldId id="283" r:id="rId11"/>
    <p:sldId id="284" r:id="rId12"/>
    <p:sldId id="286" r:id="rId13"/>
    <p:sldId id="264" r:id="rId14"/>
    <p:sldId id="288" r:id="rId15"/>
    <p:sldId id="287" r:id="rId16"/>
    <p:sldId id="265" r:id="rId17"/>
    <p:sldId id="266" r:id="rId18"/>
    <p:sldId id="290" r:id="rId19"/>
    <p:sldId id="289" r:id="rId20"/>
    <p:sldId id="267" r:id="rId21"/>
    <p:sldId id="268" r:id="rId22"/>
    <p:sldId id="274" r:id="rId23"/>
    <p:sldId id="269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20072" autoAdjust="0"/>
    <p:restoredTop sz="94660"/>
  </p:normalViewPr>
  <p:slideViewPr>
    <p:cSldViewPr snapToObjects="1">
      <p:cViewPr varScale="1">
        <p:scale>
          <a:sx n="87" d="100"/>
          <a:sy n="87" d="100"/>
        </p:scale>
        <p:origin x="-84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vesper\papers\fse08\offcorpnet-gzip-sta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clustered"/>
        <c:ser>
          <c:idx val="0"/>
          <c:order val="0"/>
          <c:spPr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c:spPr>
          <c:cat>
            <c:strRef>
              <c:f>Sheet4!$A$1:$A$10</c:f>
              <c:strCache>
                <c:ptCount val="10"/>
                <c:pt idx="0">
                  <c:v>www.live.com</c:v>
                </c:pt>
                <c:pt idx="1">
                  <c:v>spreadsheets.google</c:v>
                </c:pt>
                <c:pt idx="2">
                  <c:v>maps.live</c:v>
                </c:pt>
                <c:pt idx="3">
                  <c:v>chi.lexigame</c:v>
                </c:pt>
                <c:pt idx="4">
                  <c:v>hotmail</c:v>
                </c:pt>
                <c:pt idx="5">
                  <c:v>gmail</c:v>
                </c:pt>
                <c:pt idx="6">
                  <c:v>dropthings</c:v>
                </c:pt>
                <c:pt idx="7">
                  <c:v>maps.google</c:v>
                </c:pt>
                <c:pt idx="8">
                  <c:v>pageflakes</c:v>
                </c:pt>
                <c:pt idx="9">
                  <c:v>bunny hunt</c:v>
                </c:pt>
              </c:strCache>
            </c:strRef>
          </c:cat>
          <c:val>
            <c:numRef>
              <c:f>Sheet4!$B$1:$B$10</c:f>
              <c:numCache>
                <c:formatCode>0%</c:formatCode>
                <c:ptCount val="10"/>
                <c:pt idx="0">
                  <c:v>0.84173916900000001</c:v>
                </c:pt>
                <c:pt idx="1">
                  <c:v>0.83407991100000023</c:v>
                </c:pt>
                <c:pt idx="2">
                  <c:v>0.54539674899999979</c:v>
                </c:pt>
                <c:pt idx="3">
                  <c:v>0.44372315200000001</c:v>
                </c:pt>
                <c:pt idx="4">
                  <c:v>0.4387349370000001</c:v>
                </c:pt>
                <c:pt idx="5">
                  <c:v>0.41992006000000015</c:v>
                </c:pt>
                <c:pt idx="6">
                  <c:v>0.3224553300000001</c:v>
                </c:pt>
                <c:pt idx="7">
                  <c:v>0.32078083700000021</c:v>
                </c:pt>
                <c:pt idx="8">
                  <c:v>0.17447300099999999</c:v>
                </c:pt>
                <c:pt idx="9">
                  <c:v>3.9633696000000017E-2</c:v>
                </c:pt>
              </c:numCache>
            </c:numRef>
          </c:val>
        </c:ser>
        <c:axId val="160077696"/>
        <c:axId val="160079232"/>
      </c:barChart>
      <c:catAx>
        <c:axId val="160077696"/>
        <c:scaling>
          <c:orientation val="maxMin"/>
        </c:scaling>
        <c:axPos val="l"/>
        <c:tickLblPos val="nextTo"/>
        <c:txPr>
          <a:bodyPr/>
          <a:lstStyle/>
          <a:p>
            <a:pPr>
              <a:defRPr sz="1200">
                <a:latin typeface="Calibri" pitchFamily="34" charset="0"/>
              </a:defRPr>
            </a:pPr>
            <a:endParaRPr lang="en-US"/>
          </a:p>
        </c:txPr>
        <c:crossAx val="160079232"/>
        <c:crosses val="autoZero"/>
        <c:auto val="1"/>
        <c:lblAlgn val="ctr"/>
        <c:lblOffset val="100"/>
      </c:catAx>
      <c:valAx>
        <c:axId val="160079232"/>
        <c:scaling>
          <c:orientation val="minMax"/>
          <c:max val="1"/>
        </c:scaling>
        <c:axPos val="t"/>
        <c:majorGridlines>
          <c:spPr>
            <a:ln>
              <a:prstDash val="lgDash"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sz="1100">
                <a:latin typeface="Calibri" pitchFamily="34" charset="0"/>
              </a:defRPr>
            </a:pPr>
            <a:endParaRPr lang="en-US"/>
          </a:p>
        </c:txPr>
        <c:crossAx val="160077696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v>50kbs/300ms</c:v>
          </c:tx>
          <c:spPr>
            <a:gradFill rotWithShape="1">
              <a:gsLst>
                <a:gs pos="0">
                  <a:schemeClr val="accent4">
                    <a:shade val="47500"/>
                    <a:satMod val="137000"/>
                  </a:schemeClr>
                </a:gs>
                <a:gs pos="55000">
                  <a:schemeClr val="accent4">
                    <a:shade val="69000"/>
                    <a:satMod val="137000"/>
                  </a:schemeClr>
                </a:gs>
                <a:gs pos="100000">
                  <a:schemeClr val="accent4">
                    <a:shade val="98000"/>
                    <a:satMod val="137000"/>
                  </a:schemeClr>
                </a:gs>
              </a:gsLst>
              <a:lin ang="16200000" scaled="0"/>
            </a:gradFill>
            <a:ln w="28575" cap="rnd" cmpd="sng" algn="ctr">
              <a:solidFill>
                <a:schemeClr val="tx1"/>
              </a:solidFill>
              <a:prstDash val="solid"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cat>
            <c:strRef>
              <c:f>Sheet2!$C$6:$C$10</c:f>
              <c:strCache>
                <c:ptCount val="5"/>
                <c:pt idx="0">
                  <c:v>Chi game</c:v>
                </c:pt>
                <c:pt idx="1">
                  <c:v>Bunny Hunt</c:v>
                </c:pt>
                <c:pt idx="2">
                  <c:v>Live.com</c:v>
                </c:pt>
                <c:pt idx="3">
                  <c:v>Live Maps</c:v>
                </c:pt>
                <c:pt idx="4">
                  <c:v>Google Sp’sheet</c:v>
                </c:pt>
              </c:strCache>
            </c:strRef>
          </c:cat>
          <c:val>
            <c:numRef>
              <c:f>Sheet2!$D$6:$D$10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17</c:v>
                </c:pt>
                <c:pt idx="3">
                  <c:v>28</c:v>
                </c:pt>
                <c:pt idx="4">
                  <c:v>22</c:v>
                </c:pt>
              </c:numCache>
            </c:numRef>
          </c:val>
        </c:ser>
        <c:ser>
          <c:idx val="1"/>
          <c:order val="1"/>
          <c:tx>
            <c:v>300kbs/300ms</c:v>
          </c:tx>
          <c:spPr>
            <a:gradFill rotWithShape="1">
              <a:gsLst>
                <a:gs pos="0">
                  <a:schemeClr val="accent5">
                    <a:shade val="47500"/>
                    <a:satMod val="137000"/>
                  </a:schemeClr>
                </a:gs>
                <a:gs pos="55000">
                  <a:schemeClr val="accent5">
                    <a:shade val="69000"/>
                    <a:satMod val="137000"/>
                  </a:schemeClr>
                </a:gs>
                <a:gs pos="100000">
                  <a:schemeClr val="accent5">
                    <a:shade val="98000"/>
                    <a:satMod val="137000"/>
                  </a:schemeClr>
                </a:gs>
              </a:gsLst>
              <a:lin ang="16200000" scaled="0"/>
            </a:gradFill>
            <a:ln w="28575" cap="rnd" cmpd="sng" algn="ctr">
              <a:solidFill>
                <a:schemeClr val="tx1"/>
              </a:solidFill>
              <a:prstDash val="solid"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cat>
            <c:strRef>
              <c:f>Sheet2!$C$6:$C$10</c:f>
              <c:strCache>
                <c:ptCount val="5"/>
                <c:pt idx="0">
                  <c:v>Chi game</c:v>
                </c:pt>
                <c:pt idx="1">
                  <c:v>Bunny Hunt</c:v>
                </c:pt>
                <c:pt idx="2">
                  <c:v>Live.com</c:v>
                </c:pt>
                <c:pt idx="3">
                  <c:v>Live Maps</c:v>
                </c:pt>
                <c:pt idx="4">
                  <c:v>Google Sp’sheet</c:v>
                </c:pt>
              </c:strCache>
            </c:strRef>
          </c:cat>
          <c:val>
            <c:numRef>
              <c:f>Sheet2!$E$6:$E$10</c:f>
              <c:numCache>
                <c:formatCode>General</c:formatCode>
                <c:ptCount val="5"/>
                <c:pt idx="0">
                  <c:v>13</c:v>
                </c:pt>
                <c:pt idx="1">
                  <c:v>5</c:v>
                </c:pt>
                <c:pt idx="2">
                  <c:v>10</c:v>
                </c:pt>
                <c:pt idx="3">
                  <c:v>26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v>300kbs/50ms</c:v>
          </c:tx>
          <c:spPr>
            <a:gradFill rotWithShape="1">
              <a:gsLst>
                <a:gs pos="0">
                  <a:schemeClr val="accent6">
                    <a:shade val="47500"/>
                    <a:satMod val="137000"/>
                  </a:schemeClr>
                </a:gs>
                <a:gs pos="55000">
                  <a:schemeClr val="accent6">
                    <a:shade val="69000"/>
                    <a:satMod val="137000"/>
                  </a:schemeClr>
                </a:gs>
                <a:gs pos="100000">
                  <a:schemeClr val="accent6">
                    <a:shade val="98000"/>
                    <a:satMod val="137000"/>
                  </a:schemeClr>
                </a:gs>
              </a:gsLst>
              <a:lin ang="16200000" scaled="0"/>
            </a:gradFill>
            <a:ln w="28575" cap="rnd" cmpd="sng" algn="ctr">
              <a:solidFill>
                <a:schemeClr val="tx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Sheet2!$C$6:$C$10</c:f>
              <c:strCache>
                <c:ptCount val="5"/>
                <c:pt idx="0">
                  <c:v>Chi game</c:v>
                </c:pt>
                <c:pt idx="1">
                  <c:v>Bunny Hunt</c:v>
                </c:pt>
                <c:pt idx="2">
                  <c:v>Live.com</c:v>
                </c:pt>
                <c:pt idx="3">
                  <c:v>Live Maps</c:v>
                </c:pt>
                <c:pt idx="4">
                  <c:v>Google Sp’sheet</c:v>
                </c:pt>
              </c:strCache>
            </c:strRef>
          </c:cat>
          <c:val>
            <c:numRef>
              <c:f>Sheet2!$F$6:$F$10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28</c:v>
                </c:pt>
                <c:pt idx="3">
                  <c:v>27</c:v>
                </c:pt>
                <c:pt idx="4">
                  <c:v>39</c:v>
                </c:pt>
              </c:numCache>
            </c:numRef>
          </c:val>
        </c:ser>
        <c:axId val="128983424"/>
        <c:axId val="128984960"/>
      </c:barChart>
      <c:catAx>
        <c:axId val="128983424"/>
        <c:scaling>
          <c:orientation val="minMax"/>
        </c:scaling>
        <c:axPos val="b"/>
        <c:tickLblPos val="nextTo"/>
        <c:crossAx val="128984960"/>
        <c:crosses val="autoZero"/>
        <c:auto val="1"/>
        <c:lblAlgn val="ctr"/>
        <c:lblOffset val="100"/>
      </c:catAx>
      <c:valAx>
        <c:axId val="128984960"/>
        <c:scaling>
          <c:orientation val="minMax"/>
          <c:max val="100"/>
        </c:scaling>
        <c:axPos val="l"/>
        <c:majorGridlines>
          <c:spPr>
            <a:ln>
              <a:solidFill>
                <a:schemeClr val="tx1">
                  <a:lumMod val="65000"/>
                </a:schemeClr>
              </a:solidFill>
              <a:prstDash val="dash"/>
            </a:ln>
          </c:spPr>
        </c:majorGridlines>
        <c:numFmt formatCode="#,##0\%" sourceLinked="0"/>
        <c:tickLblPos val="nextTo"/>
        <c:crossAx val="128983424"/>
        <c:crosses val="autoZero"/>
        <c:crossBetween val="between"/>
      </c:valAx>
    </c:plotArea>
    <c:legend>
      <c:legendPos val="t"/>
      <c:layout/>
    </c:legend>
    <c:plotVisOnly val="1"/>
  </c:chart>
  <c:spPr>
    <a:ln>
      <a:noFill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400">
          <a:latin typeface="Calibri" pitchFamily="34" charset="0"/>
        </a:defRPr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3D8C0-FA8A-4985-BDDE-052328DBF08E}" type="doc">
      <dgm:prSet loTypeId="urn:microsoft.com/office/officeart/2005/8/layout/cycle1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7708F3-30FF-440C-8FF2-5927B3652AEC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Execution can’t start without the code </a:t>
          </a:r>
          <a:endParaRPr lang="en-US" dirty="0"/>
        </a:p>
      </dgm:t>
    </dgm:pt>
    <dgm:pt modelId="{216BBEFE-E21C-457E-835B-8B61FB56B23A}" type="parTrans" cxnId="{D30400E9-FA8B-44C2-BADC-F1AB834C789B}">
      <dgm:prSet/>
      <dgm:spPr/>
      <dgm:t>
        <a:bodyPr/>
        <a:lstStyle/>
        <a:p>
          <a:endParaRPr lang="en-US"/>
        </a:p>
      </dgm:t>
    </dgm:pt>
    <dgm:pt modelId="{8EAC445A-71EC-4FFF-A2B9-42D0FD45EA50}" type="sibTrans" cxnId="{D30400E9-FA8B-44C2-BADC-F1AB834C789B}">
      <dgm:prSet/>
      <dgm:spPr/>
      <dgm:t>
        <a:bodyPr/>
        <a:lstStyle/>
        <a:p>
          <a:endParaRPr lang="en-US"/>
        </a:p>
      </dgm:t>
    </dgm:pt>
    <dgm:pt modelId="{2332F544-8901-431F-99FE-B988C24992E5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Move code to client for responsiveness</a:t>
          </a:r>
          <a:endParaRPr lang="en-US" dirty="0"/>
        </a:p>
      </dgm:t>
    </dgm:pt>
    <dgm:pt modelId="{68F9F12E-E1F2-4D5C-BAC4-323DB966E20D}" type="parTrans" cxnId="{0AC9F990-972F-40D3-BE4C-2C547B6CA3EE}">
      <dgm:prSet/>
      <dgm:spPr/>
      <dgm:t>
        <a:bodyPr/>
        <a:lstStyle/>
        <a:p>
          <a:endParaRPr lang="en-US"/>
        </a:p>
      </dgm:t>
    </dgm:pt>
    <dgm:pt modelId="{BD64310B-85BC-44C9-8AC7-4E28B9F57BE5}" type="sibTrans" cxnId="{0AC9F990-972F-40D3-BE4C-2C547B6CA3EE}">
      <dgm:prSet/>
      <dgm:spPr/>
      <dgm:t>
        <a:bodyPr/>
        <a:lstStyle/>
        <a:p>
          <a:endParaRPr lang="en-US"/>
        </a:p>
      </dgm:t>
    </dgm:pt>
    <dgm:pt modelId="{6835BDB5-74C5-441D-876E-539B0A48A243}" type="pres">
      <dgm:prSet presAssocID="{24E3D8C0-FA8A-4985-BDDE-052328DBF08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A81DBF-8ABE-42EF-8BBE-7ACB51F6C4D9}" type="pres">
      <dgm:prSet presAssocID="{FA7708F3-30FF-440C-8FF2-5927B3652AEC}" presName="dummy" presStyleCnt="0"/>
      <dgm:spPr/>
    </dgm:pt>
    <dgm:pt modelId="{553637AE-67B0-4DDB-8CB7-9FCCD704673B}" type="pres">
      <dgm:prSet presAssocID="{FA7708F3-30FF-440C-8FF2-5927B3652AEC}" presName="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513DCA-41B0-4912-AED8-F7B2EE49F6B9}" type="pres">
      <dgm:prSet presAssocID="{8EAC445A-71EC-4FFF-A2B9-42D0FD45EA50}" presName="sibTrans" presStyleLbl="node1" presStyleIdx="0" presStyleCnt="2"/>
      <dgm:spPr/>
      <dgm:t>
        <a:bodyPr/>
        <a:lstStyle/>
        <a:p>
          <a:endParaRPr lang="en-US"/>
        </a:p>
      </dgm:t>
    </dgm:pt>
    <dgm:pt modelId="{1070C798-10D2-4086-8C26-0EEDC53EC69A}" type="pres">
      <dgm:prSet presAssocID="{2332F544-8901-431F-99FE-B988C24992E5}" presName="dummy" presStyleCnt="0"/>
      <dgm:spPr/>
    </dgm:pt>
    <dgm:pt modelId="{DE188197-2E92-439B-BF82-4065A189DE7A}" type="pres">
      <dgm:prSet presAssocID="{2332F544-8901-431F-99FE-B988C24992E5}" presName="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94BEA-6E63-4583-AED8-667DEFF9C540}" type="pres">
      <dgm:prSet presAssocID="{BD64310B-85BC-44C9-8AC7-4E28B9F57BE5}" presName="sibTrans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0AC9F990-972F-40D3-BE4C-2C547B6CA3EE}" srcId="{24E3D8C0-FA8A-4985-BDDE-052328DBF08E}" destId="{2332F544-8901-431F-99FE-B988C24992E5}" srcOrd="1" destOrd="0" parTransId="{68F9F12E-E1F2-4D5C-BAC4-323DB966E20D}" sibTransId="{BD64310B-85BC-44C9-8AC7-4E28B9F57BE5}"/>
    <dgm:cxn modelId="{D30400E9-FA8B-44C2-BADC-F1AB834C789B}" srcId="{24E3D8C0-FA8A-4985-BDDE-052328DBF08E}" destId="{FA7708F3-30FF-440C-8FF2-5927B3652AEC}" srcOrd="0" destOrd="0" parTransId="{216BBEFE-E21C-457E-835B-8B61FB56B23A}" sibTransId="{8EAC445A-71EC-4FFF-A2B9-42D0FD45EA50}"/>
    <dgm:cxn modelId="{F18ED7B7-FBBF-40D4-AD67-C7FD85C7BEF9}" type="presOf" srcId="{BD64310B-85BC-44C9-8AC7-4E28B9F57BE5}" destId="{40494BEA-6E63-4583-AED8-667DEFF9C540}" srcOrd="0" destOrd="0" presId="urn:microsoft.com/office/officeart/2005/8/layout/cycle1"/>
    <dgm:cxn modelId="{5C56AC7E-C777-41F2-9180-795E86064DE7}" type="presOf" srcId="{8EAC445A-71EC-4FFF-A2B9-42D0FD45EA50}" destId="{53513DCA-41B0-4912-AED8-F7B2EE49F6B9}" srcOrd="0" destOrd="0" presId="urn:microsoft.com/office/officeart/2005/8/layout/cycle1"/>
    <dgm:cxn modelId="{198415CC-6193-4F28-9B58-9955A9928C4A}" type="presOf" srcId="{24E3D8C0-FA8A-4985-BDDE-052328DBF08E}" destId="{6835BDB5-74C5-441D-876E-539B0A48A243}" srcOrd="0" destOrd="0" presId="urn:microsoft.com/office/officeart/2005/8/layout/cycle1"/>
    <dgm:cxn modelId="{00F46950-8E04-4418-AB7E-F6B74A5D7A6F}" type="presOf" srcId="{FA7708F3-30FF-440C-8FF2-5927B3652AEC}" destId="{553637AE-67B0-4DDB-8CB7-9FCCD704673B}" srcOrd="0" destOrd="0" presId="urn:microsoft.com/office/officeart/2005/8/layout/cycle1"/>
    <dgm:cxn modelId="{60A6EFCE-DF1C-4D89-8A94-37613169B7EB}" type="presOf" srcId="{2332F544-8901-431F-99FE-B988C24992E5}" destId="{DE188197-2E92-439B-BF82-4065A189DE7A}" srcOrd="0" destOrd="0" presId="urn:microsoft.com/office/officeart/2005/8/layout/cycle1"/>
    <dgm:cxn modelId="{2B8479FE-4E55-4EEC-9340-17EAA48F5B4D}" type="presParOf" srcId="{6835BDB5-74C5-441D-876E-539B0A48A243}" destId="{6AA81DBF-8ABE-42EF-8BBE-7ACB51F6C4D9}" srcOrd="0" destOrd="0" presId="urn:microsoft.com/office/officeart/2005/8/layout/cycle1"/>
    <dgm:cxn modelId="{D0F73594-7EBB-48BB-8605-F25AC55CA9E3}" type="presParOf" srcId="{6835BDB5-74C5-441D-876E-539B0A48A243}" destId="{553637AE-67B0-4DDB-8CB7-9FCCD704673B}" srcOrd="1" destOrd="0" presId="urn:microsoft.com/office/officeart/2005/8/layout/cycle1"/>
    <dgm:cxn modelId="{D71E5668-8795-42D9-9593-583B1EDC6AC5}" type="presParOf" srcId="{6835BDB5-74C5-441D-876E-539B0A48A243}" destId="{53513DCA-41B0-4912-AED8-F7B2EE49F6B9}" srcOrd="2" destOrd="0" presId="urn:microsoft.com/office/officeart/2005/8/layout/cycle1"/>
    <dgm:cxn modelId="{3C50723A-E806-4E83-BE9E-217F80592D5F}" type="presParOf" srcId="{6835BDB5-74C5-441D-876E-539B0A48A243}" destId="{1070C798-10D2-4086-8C26-0EEDC53EC69A}" srcOrd="3" destOrd="0" presId="urn:microsoft.com/office/officeart/2005/8/layout/cycle1"/>
    <dgm:cxn modelId="{D982F762-6A0E-4E2E-8DEC-A4DB54B71217}" type="presParOf" srcId="{6835BDB5-74C5-441D-876E-539B0A48A243}" destId="{DE188197-2E92-439B-BF82-4065A189DE7A}" srcOrd="4" destOrd="0" presId="urn:microsoft.com/office/officeart/2005/8/layout/cycle1"/>
    <dgm:cxn modelId="{1EA01A2E-1209-4A7C-B8E1-58350783ECA1}" type="presParOf" srcId="{6835BDB5-74C5-441D-876E-539B0A48A243}" destId="{40494BEA-6E63-4583-AED8-667DEFF9C540}" srcOrd="5" destOrd="0" presId="urn:microsoft.com/office/officeart/2005/8/layout/cycle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FF006F0-41AF-4376-863D-4ECE3CDE2036}" type="datetimeFigureOut">
              <a:rPr lang="en-US"/>
              <a:pPr>
                <a:defRPr/>
              </a:pPr>
              <a:t>11/13/2008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05EDCBF-7C1D-49DD-8DF2-0DC93DCED5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Update the map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AD4EBC-1C0B-4472-987C-9EA4DE50BC0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37D48E-36AC-410A-97EE-2324626E22F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E3843-3828-4032-8C4E-DA3C84BB3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B548E-D66F-4B19-A065-F2086BAA3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712D6-A9E1-49A4-8C02-EE67236215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29FFC-C74F-49DC-9A37-AF64943F6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AD261-34F6-4504-B45C-53641112CB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Motiv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8153400" y="73968"/>
            <a:ext cx="931289" cy="307032"/>
            <a:chOff x="8001000" y="0"/>
            <a:chExt cx="931289" cy="307032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8200999" y="76200"/>
              <a:ext cx="7312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 smtClean="0">
                  <a:solidFill>
                    <a:srgbClr val="FFFF00"/>
                  </a:solidFill>
                  <a:latin typeface="+mn-lt"/>
                </a:rPr>
                <a:t>Motivation</a:t>
              </a:r>
              <a:endParaRPr lang="en-US" sz="900" b="1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12" name="Flowchart: Sequential Access Storage 11"/>
            <p:cNvSpPr/>
            <p:nvPr userDrawn="1"/>
          </p:nvSpPr>
          <p:spPr>
            <a:xfrm>
              <a:off x="8001000" y="0"/>
              <a:ext cx="228600" cy="228600"/>
            </a:xfrm>
            <a:prstGeom prst="flowChartMagnetic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/>
            <a:r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/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‹#›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Techni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8153400" y="73968"/>
            <a:ext cx="953731" cy="307032"/>
            <a:chOff x="8001000" y="0"/>
            <a:chExt cx="953731" cy="307032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8200999" y="76200"/>
              <a:ext cx="75373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 smtClean="0">
                  <a:solidFill>
                    <a:srgbClr val="FFFF00"/>
                  </a:solidFill>
                  <a:latin typeface="+mn-lt"/>
                </a:rPr>
                <a:t>Techniques</a:t>
              </a:r>
              <a:endParaRPr lang="en-US" sz="900" b="1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12" name="Flowchart: Sequential Access Storage 11"/>
            <p:cNvSpPr/>
            <p:nvPr userDrawn="1"/>
          </p:nvSpPr>
          <p:spPr>
            <a:xfrm>
              <a:off x="8001000" y="0"/>
              <a:ext cx="228600" cy="228600"/>
            </a:xfrm>
            <a:prstGeom prst="flowChartMagnetic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Ev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8153400" y="73968"/>
            <a:ext cx="1017852" cy="307032"/>
            <a:chOff x="8001000" y="0"/>
            <a:chExt cx="1017852" cy="307032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8200999" y="76200"/>
              <a:ext cx="81785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 smtClean="0">
                  <a:solidFill>
                    <a:srgbClr val="FFFF00"/>
                  </a:solidFill>
                  <a:latin typeface="+mn-lt"/>
                </a:rPr>
                <a:t>Experiments</a:t>
              </a:r>
              <a:endParaRPr lang="en-US" sz="900" b="1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12" name="Flowchart: Sequential Access Storage 11"/>
            <p:cNvSpPr/>
            <p:nvPr userDrawn="1"/>
          </p:nvSpPr>
          <p:spPr>
            <a:xfrm>
              <a:off x="8001000" y="0"/>
              <a:ext cx="228600" cy="228600"/>
            </a:xfrm>
            <a:prstGeom prst="flowChartMagnetic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38400"/>
            <a:ext cx="8013192" cy="1447800"/>
          </a:xfrm>
        </p:spPr>
        <p:txBody>
          <a:bodyPr tIns="0" rIns="91440" bIns="0" anchor="b"/>
          <a:lstStyle>
            <a:lvl1pPr algn="ctr">
              <a:defRPr sz="4700" b="1" cap="none" baseline="0"/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51DBC-7DC5-4AC8-A856-7FBE3C777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D57D7-490B-41E3-97BC-518787BF9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E769F-FB87-4E34-A81F-BC354A36C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en-US" smtClean="0"/>
              <a:t>11/12/2008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F1235D3-DDB9-49BD-8AC7-F340279AAA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714" r:id="rId3"/>
    <p:sldLayoutId id="2147483715" r:id="rId4"/>
    <p:sldLayoutId id="2147483716" r:id="rId5"/>
    <p:sldLayoutId id="2147483697" r:id="rId6"/>
    <p:sldLayoutId id="2147483691" r:id="rId7"/>
    <p:sldLayoutId id="2147483692" r:id="rId8"/>
    <p:sldLayoutId id="2147483693" r:id="rId9"/>
    <p:sldLayoutId id="2147483698" r:id="rId10"/>
    <p:sldLayoutId id="2147483699" r:id="rId11"/>
    <p:sldLayoutId id="2147483700" r:id="rId12"/>
    <p:sldLayoutId id="2147483694" r:id="rId13"/>
    <p:sldLayoutId id="2147483701" r:id="rId14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Calibri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11/12/2008</a:t>
            </a: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732864A-E025-4DD8-969A-475D4F8A65F3}" type="slidenum">
              <a:rPr lang="en-US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rtl="0"/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mailto:livshits@microsoft.com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057400"/>
            <a:ext cx="8382000" cy="2971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Doloto: </a:t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Code Splitting for Web 2.0 Applications  </a:t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endParaRPr lang="en-US" sz="40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838200" y="5562600"/>
            <a:ext cx="8077200" cy="1042988"/>
          </a:xfrm>
        </p:spPr>
        <p:txBody>
          <a:bodyPr/>
          <a:lstStyle/>
          <a:p>
            <a:pPr algn="r"/>
            <a:r>
              <a:rPr lang="en-US" b="1" dirty="0" smtClean="0"/>
              <a:t>Ben Livshits and Emre Kiciman</a:t>
            </a:r>
          </a:p>
          <a:p>
            <a:pPr algn="r"/>
            <a:r>
              <a:rPr lang="en-US" b="1" dirty="0" smtClean="0"/>
              <a:t>Microsoft Research</a:t>
            </a:r>
          </a:p>
          <a:p>
            <a:pPr algn="r"/>
            <a:r>
              <a:rPr lang="en-US" b="1" dirty="0" smtClean="0"/>
              <a:t>Redmond, WA</a:t>
            </a:r>
          </a:p>
        </p:txBody>
      </p:sp>
      <p:pic>
        <p:nvPicPr>
          <p:cNvPr id="4" name="Picture 3" descr="\\research\root\web\internal\http\Projects\AJAXScope\Images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533400"/>
            <a:ext cx="2216136" cy="19108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Runtime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362200"/>
            <a:ext cx="8686800" cy="336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Phase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514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Instrument every function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Record the first-execute timestamp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Look for gaps to find clusters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133600"/>
            <a:ext cx="8066687" cy="118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 txBox="1">
            <a:spLocks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/>
          <a:lstStyle/>
          <a:p>
            <a:pPr marL="971550" lvl="1" indent="-514350">
              <a:spcBef>
                <a:spcPct val="20000"/>
              </a:spcBef>
              <a:buClr>
                <a:schemeClr val="accent2"/>
              </a:buClr>
              <a:buSzPct val="90000"/>
              <a:buFont typeface="Corbel" pitchFamily="34" charset="0"/>
              <a:buAutoNum type="arabicPeriod"/>
            </a:pPr>
            <a:r>
              <a:rPr lang="en-US" sz="3200" dirty="0">
                <a:latin typeface="Calibri" pitchFamily="34" charset="0"/>
              </a:rPr>
              <a:t>[</a:t>
            </a:r>
            <a:r>
              <a:rPr lang="en-US" sz="3200" b="1" dirty="0">
                <a:solidFill>
                  <a:srgbClr val="FFFF00"/>
                </a:solidFill>
                <a:latin typeface="Calibri" pitchFamily="34" charset="0"/>
              </a:rPr>
              <a:t>training</a:t>
            </a:r>
            <a:r>
              <a:rPr lang="en-US" sz="3200" dirty="0">
                <a:latin typeface="Calibri" pitchFamily="34" charset="0"/>
              </a:rPr>
              <a:t>] Runtime training to collect access </a:t>
            </a:r>
            <a:r>
              <a:rPr lang="en-US" sz="3200" dirty="0" smtClean="0">
                <a:latin typeface="Calibri" pitchFamily="34" charset="0"/>
              </a:rPr>
              <a:t>profile (</a:t>
            </a:r>
            <a:r>
              <a:rPr lang="en-US" sz="3200" dirty="0" err="1" smtClean="0">
                <a:latin typeface="Calibri" pitchFamily="34" charset="0"/>
              </a:rPr>
              <a:t>AjaxView</a:t>
            </a:r>
            <a:r>
              <a:rPr lang="en-US" sz="3200" dirty="0" smtClean="0">
                <a:latin typeface="Calibri" pitchFamily="34" charset="0"/>
              </a:rPr>
              <a:t> Fiddler </a:t>
            </a:r>
            <a:r>
              <a:rPr lang="en-US" sz="3200" dirty="0" err="1" smtClean="0">
                <a:latin typeface="Calibri" pitchFamily="34" charset="0"/>
              </a:rPr>
              <a:t>plugin</a:t>
            </a:r>
            <a:r>
              <a:rPr lang="en-US" sz="3200" dirty="0" smtClean="0">
                <a:latin typeface="Calibri" pitchFamily="34" charset="0"/>
              </a:rPr>
              <a:t>)</a:t>
            </a:r>
          </a:p>
          <a:p>
            <a:pPr marL="971550" lvl="1" indent="-514350">
              <a:spcBef>
                <a:spcPct val="20000"/>
              </a:spcBef>
              <a:buClr>
                <a:schemeClr val="accent2"/>
              </a:buClr>
              <a:buSzPct val="90000"/>
            </a:pPr>
            <a:endParaRPr lang="en-US" sz="3200" dirty="0">
              <a:latin typeface="Calibri" pitchFamily="34" charset="0"/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sz="3200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[</a:t>
            </a:r>
            <a:r>
              <a:rPr lang="en-US" sz="32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rewriting</a:t>
            </a:r>
            <a:r>
              <a:rPr lang="en-US" sz="3200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] Function rewriting or “stubbing” for on-demand code loading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endParaRPr lang="en-US" sz="3200" dirty="0">
              <a:latin typeface="Calibri" pitchFamily="34" charset="0"/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[</a:t>
            </a:r>
            <a:r>
              <a:rPr lang="en-US" sz="3200" b="1" dirty="0" err="1" smtClean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prefetch</a:t>
            </a:r>
            <a:r>
              <a:rPr lang="en-US" sz="3200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] Background </a:t>
            </a:r>
            <a:r>
              <a:rPr lang="en-US" sz="3200" dirty="0" err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prefetch</a:t>
            </a:r>
            <a:r>
              <a:rPr lang="en-US" sz="3200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 of clusters as the application is 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running</a:t>
            </a:r>
            <a:endParaRPr lang="en-US" sz="3200" dirty="0">
              <a:solidFill>
                <a:schemeClr val="bg1">
                  <a:lumMod val="50000"/>
                  <a:lumOff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Doloto Training Tool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833" y="1774825"/>
            <a:ext cx="7806333" cy="462597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Architecture of Doloto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32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training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] Runtime training to collect access profiles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200" dirty="0" smtClean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/>
              <a:t>[</a:t>
            </a:r>
            <a:r>
              <a:rPr lang="en-US" sz="3200" b="1" dirty="0" smtClean="0">
                <a:solidFill>
                  <a:srgbClr val="FFFF00"/>
                </a:solidFill>
              </a:rPr>
              <a:t>rewriting</a:t>
            </a:r>
            <a:r>
              <a:rPr lang="en-US" sz="3200" dirty="0" smtClean="0"/>
              <a:t>] Function rewriting or “stubbing” for on-demand code loading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200" dirty="0" smtClean="0"/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/>
              <a:t>[</a:t>
            </a:r>
            <a:r>
              <a:rPr lang="en-US" sz="3200" b="1" dirty="0" err="1" smtClean="0">
                <a:solidFill>
                  <a:srgbClr val="FFFF00"/>
                </a:solidFill>
              </a:rPr>
              <a:t>prefetch</a:t>
            </a:r>
            <a:r>
              <a:rPr lang="en-US" sz="3200" dirty="0" smtClean="0"/>
              <a:t>] Background </a:t>
            </a:r>
            <a:r>
              <a:rPr lang="en-US" sz="3200" dirty="0" err="1" smtClean="0"/>
              <a:t>prefetch</a:t>
            </a:r>
            <a:r>
              <a:rPr lang="en-US" sz="3200" dirty="0" smtClean="0"/>
              <a:t> of clusters as the application is running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7315201" y="1751012"/>
            <a:ext cx="1622425" cy="1257168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smtClean="0">
                <a:solidFill>
                  <a:srgbClr val="FFFF00"/>
                </a:solidFill>
                <a:latin typeface="Calibri" pitchFamily="34" charset="0"/>
              </a:rPr>
              <a:t>C1</a:t>
            </a:r>
            <a:endParaRPr lang="en-US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315200" y="3046412"/>
            <a:ext cx="1622425" cy="763588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smtClean="0">
                <a:solidFill>
                  <a:srgbClr val="FFFF00"/>
                </a:solidFill>
                <a:latin typeface="Calibri" pitchFamily="34" charset="0"/>
              </a:rPr>
              <a:t>C2</a:t>
            </a:r>
            <a:endParaRPr lang="en-US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Rewriting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0"/>
            <a:ext cx="8229600" cy="1828800"/>
          </a:xfrm>
        </p:spPr>
        <p:txBody>
          <a:bodyPr/>
          <a:lstStyle/>
          <a:p>
            <a:r>
              <a:rPr lang="en-US" dirty="0" smtClean="0"/>
              <a:t>Rewrite JavaScript code one file at a time</a:t>
            </a:r>
          </a:p>
          <a:p>
            <a:r>
              <a:rPr lang="en-US" dirty="0" smtClean="0"/>
              <a:t>Recombine clusters into individual files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57200" y="1600200"/>
            <a:ext cx="1447800" cy="220980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685800" y="1752600"/>
            <a:ext cx="1066800" cy="382588"/>
            <a:chOff x="1219200" y="1905000"/>
            <a:chExt cx="1066800" cy="382588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219200" y="2055812"/>
              <a:ext cx="9144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19200" y="2132012"/>
              <a:ext cx="609600" cy="105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219200" y="2209800"/>
              <a:ext cx="9144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219200" y="2286000"/>
              <a:ext cx="3810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219200" y="1905000"/>
              <a:ext cx="9144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219200" y="1981200"/>
              <a:ext cx="1066800" cy="185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685800" y="2513012"/>
            <a:ext cx="914400" cy="382588"/>
            <a:chOff x="1219200" y="2439988"/>
            <a:chExt cx="914400" cy="382588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1219200" y="2590800"/>
              <a:ext cx="3810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219200" y="2667000"/>
              <a:ext cx="609600" cy="1059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219200" y="2744788"/>
              <a:ext cx="6096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219200" y="2820988"/>
              <a:ext cx="9144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219200" y="2439988"/>
              <a:ext cx="6096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219200" y="2516188"/>
              <a:ext cx="914400" cy="1853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685800" y="3275012"/>
            <a:ext cx="914400" cy="382588"/>
            <a:chOff x="1219200" y="3046412"/>
            <a:chExt cx="914400" cy="382588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1219200" y="3197224"/>
              <a:ext cx="9144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219200" y="3273424"/>
              <a:ext cx="609600" cy="1059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219200" y="3351212"/>
              <a:ext cx="6096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219200" y="3427412"/>
              <a:ext cx="3810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219200" y="3046412"/>
              <a:ext cx="6858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219200" y="3122612"/>
              <a:ext cx="609600" cy="1853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2971800" y="1600200"/>
            <a:ext cx="1447800" cy="2209800"/>
            <a:chOff x="3505200" y="1600200"/>
            <a:chExt cx="1447800" cy="2209800"/>
          </a:xfrm>
        </p:grpSpPr>
        <p:sp>
          <p:nvSpPr>
            <p:cNvPr id="51" name="Rounded Rectangle 50"/>
            <p:cNvSpPr/>
            <p:nvPr/>
          </p:nvSpPr>
          <p:spPr>
            <a:xfrm>
              <a:off x="3505200" y="1600200"/>
              <a:ext cx="1447800" cy="2209800"/>
            </a:xfrm>
            <a:prstGeom prst="round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3733800" y="1752600"/>
              <a:ext cx="2286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3733800" y="2513012"/>
              <a:ext cx="2286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3733800" y="3275012"/>
              <a:ext cx="2286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 97"/>
          <p:cNvGrpSpPr/>
          <p:nvPr/>
        </p:nvGrpSpPr>
        <p:grpSpPr>
          <a:xfrm>
            <a:off x="5867400" y="3351212"/>
            <a:ext cx="914400" cy="306388"/>
            <a:chOff x="5867400" y="3351212"/>
            <a:chExt cx="914400" cy="306388"/>
          </a:xfrm>
        </p:grpSpPr>
        <p:cxnSp>
          <p:nvCxnSpPr>
            <p:cNvPr id="67" name="Straight Connector 66"/>
            <p:cNvCxnSpPr/>
            <p:nvPr/>
          </p:nvCxnSpPr>
          <p:spPr>
            <a:xfrm>
              <a:off x="5867400" y="3425824"/>
              <a:ext cx="9144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5867400" y="3502024"/>
              <a:ext cx="609600" cy="1059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5867400" y="3579812"/>
              <a:ext cx="6096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5867400" y="3656012"/>
              <a:ext cx="3810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5867400" y="3351212"/>
              <a:ext cx="609600" cy="1853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/>
          <p:cNvGrpSpPr/>
          <p:nvPr/>
        </p:nvGrpSpPr>
        <p:grpSpPr>
          <a:xfrm>
            <a:off x="5867400" y="1828800"/>
            <a:ext cx="1066800" cy="306388"/>
            <a:chOff x="5867400" y="1828800"/>
            <a:chExt cx="1066800" cy="306388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5867400" y="1903412"/>
              <a:ext cx="9144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5867400" y="1979612"/>
              <a:ext cx="609600" cy="105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5867400" y="2057400"/>
              <a:ext cx="9144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5867400" y="2133600"/>
              <a:ext cx="3810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5867400" y="1828800"/>
              <a:ext cx="1066800" cy="185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5867400" y="2589212"/>
            <a:ext cx="914400" cy="306388"/>
            <a:chOff x="5867400" y="2589212"/>
            <a:chExt cx="914400" cy="306388"/>
          </a:xfrm>
        </p:grpSpPr>
        <p:cxnSp>
          <p:nvCxnSpPr>
            <p:cNvPr id="78" name="Straight Connector 77"/>
            <p:cNvCxnSpPr/>
            <p:nvPr/>
          </p:nvCxnSpPr>
          <p:spPr>
            <a:xfrm>
              <a:off x="5867400" y="2663824"/>
              <a:ext cx="3810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5867400" y="2740024"/>
              <a:ext cx="609600" cy="1059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5867400" y="2817812"/>
              <a:ext cx="6096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5867400" y="2894012"/>
              <a:ext cx="9144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5867400" y="2589212"/>
              <a:ext cx="914400" cy="1853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Plus 86"/>
          <p:cNvSpPr/>
          <p:nvPr/>
        </p:nvSpPr>
        <p:spPr>
          <a:xfrm>
            <a:off x="4648200" y="2247900"/>
            <a:ext cx="914400" cy="914400"/>
          </a:xfrm>
          <a:prstGeom prst="mathPlu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Equal 96"/>
          <p:cNvSpPr/>
          <p:nvPr/>
        </p:nvSpPr>
        <p:spPr>
          <a:xfrm>
            <a:off x="2133600" y="2402021"/>
            <a:ext cx="609600" cy="606159"/>
          </a:xfrm>
          <a:prstGeom prst="mathEqua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5867400" y="3352800"/>
            <a:ext cx="914400" cy="306388"/>
            <a:chOff x="5867400" y="3351212"/>
            <a:chExt cx="914400" cy="306388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5867400" y="3425824"/>
              <a:ext cx="9144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5867400" y="3502024"/>
              <a:ext cx="609600" cy="1059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5867400" y="3579812"/>
              <a:ext cx="6096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5867400" y="3656012"/>
              <a:ext cx="381000" cy="1588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5867400" y="3351212"/>
              <a:ext cx="609600" cy="1853"/>
            </a:xfrm>
            <a:prstGeom prst="line">
              <a:avLst/>
            </a:prstGeom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5867400" y="2590800"/>
            <a:ext cx="914400" cy="306388"/>
            <a:chOff x="5867400" y="2589212"/>
            <a:chExt cx="914400" cy="306388"/>
          </a:xfrm>
        </p:grpSpPr>
        <p:cxnSp>
          <p:nvCxnSpPr>
            <p:cNvPr id="108" name="Straight Connector 107"/>
            <p:cNvCxnSpPr/>
            <p:nvPr/>
          </p:nvCxnSpPr>
          <p:spPr>
            <a:xfrm>
              <a:off x="5867400" y="2663824"/>
              <a:ext cx="3810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5867400" y="2740024"/>
              <a:ext cx="609600" cy="1059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5867400" y="2817812"/>
              <a:ext cx="6096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5867400" y="2894012"/>
              <a:ext cx="914400" cy="1588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5867400" y="2589212"/>
              <a:ext cx="914400" cy="1853"/>
            </a:xfrm>
            <a:prstGeom prst="line">
              <a:avLst/>
            </a:prstGeom>
            <a:ln w="254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oup 143"/>
          <p:cNvGrpSpPr/>
          <p:nvPr/>
        </p:nvGrpSpPr>
        <p:grpSpPr>
          <a:xfrm>
            <a:off x="5867400" y="1827212"/>
            <a:ext cx="1066800" cy="1830388"/>
            <a:chOff x="5867400" y="1827212"/>
            <a:chExt cx="1066800" cy="1830388"/>
          </a:xfrm>
        </p:grpSpPr>
        <p:grpSp>
          <p:nvGrpSpPr>
            <p:cNvPr id="114" name="Group 113"/>
            <p:cNvGrpSpPr/>
            <p:nvPr/>
          </p:nvGrpSpPr>
          <p:grpSpPr>
            <a:xfrm>
              <a:off x="5867400" y="3349624"/>
              <a:ext cx="914400" cy="306388"/>
              <a:chOff x="5867400" y="3351212"/>
              <a:chExt cx="914400" cy="306388"/>
            </a:xfrm>
          </p:grpSpPr>
          <p:cxnSp>
            <p:nvCxnSpPr>
              <p:cNvPr id="115" name="Straight Connector 114"/>
              <p:cNvCxnSpPr/>
              <p:nvPr/>
            </p:nvCxnSpPr>
            <p:spPr>
              <a:xfrm>
                <a:off x="5867400" y="3425824"/>
                <a:ext cx="914400" cy="1588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5867400" y="3502024"/>
                <a:ext cx="609600" cy="1059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>
                <a:off x="5867400" y="3579812"/>
                <a:ext cx="609600" cy="1588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>
                <a:off x="5867400" y="3656012"/>
                <a:ext cx="381000" cy="1588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>
                <a:off x="5867400" y="3351212"/>
                <a:ext cx="609600" cy="1853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oup 119"/>
            <p:cNvGrpSpPr/>
            <p:nvPr/>
          </p:nvGrpSpPr>
          <p:grpSpPr>
            <a:xfrm>
              <a:off x="5867400" y="1827212"/>
              <a:ext cx="1066800" cy="306388"/>
              <a:chOff x="5867400" y="1828800"/>
              <a:chExt cx="1066800" cy="306388"/>
            </a:xfrm>
          </p:grpSpPr>
          <p:cxnSp>
            <p:nvCxnSpPr>
              <p:cNvPr id="121" name="Straight Connector 120"/>
              <p:cNvCxnSpPr/>
              <p:nvPr/>
            </p:nvCxnSpPr>
            <p:spPr>
              <a:xfrm>
                <a:off x="5867400" y="1903412"/>
                <a:ext cx="914400" cy="1588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>
                <a:off x="5867400" y="1979612"/>
                <a:ext cx="609600" cy="1059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>
                <a:off x="5867400" y="2057400"/>
                <a:ext cx="914400" cy="1588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>
                <a:off x="5867400" y="2133600"/>
                <a:ext cx="381000" cy="1588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5867400" y="1828800"/>
                <a:ext cx="1066800" cy="185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" name="Group 125"/>
            <p:cNvGrpSpPr/>
            <p:nvPr/>
          </p:nvGrpSpPr>
          <p:grpSpPr>
            <a:xfrm>
              <a:off x="5867400" y="2587624"/>
              <a:ext cx="914400" cy="306388"/>
              <a:chOff x="5867400" y="2589212"/>
              <a:chExt cx="914400" cy="306388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>
                <a:off x="5867400" y="2663824"/>
                <a:ext cx="381000" cy="1588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5867400" y="2740024"/>
                <a:ext cx="609600" cy="1059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5867400" y="2817812"/>
                <a:ext cx="609600" cy="1588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>
                <a:off x="5867400" y="2894012"/>
                <a:ext cx="914400" cy="1588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>
                <a:off x="5867400" y="2589212"/>
                <a:ext cx="914400" cy="1853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Group 131"/>
            <p:cNvGrpSpPr/>
            <p:nvPr/>
          </p:nvGrpSpPr>
          <p:grpSpPr>
            <a:xfrm>
              <a:off x="5867400" y="3351212"/>
              <a:ext cx="914400" cy="306388"/>
              <a:chOff x="5867400" y="3351212"/>
              <a:chExt cx="914400" cy="306388"/>
            </a:xfrm>
          </p:grpSpPr>
          <p:cxnSp>
            <p:nvCxnSpPr>
              <p:cNvPr id="133" name="Straight Connector 132"/>
              <p:cNvCxnSpPr/>
              <p:nvPr/>
            </p:nvCxnSpPr>
            <p:spPr>
              <a:xfrm>
                <a:off x="5867400" y="3425824"/>
                <a:ext cx="914400" cy="1588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5867400" y="3502024"/>
                <a:ext cx="609600" cy="1059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5867400" y="3579812"/>
                <a:ext cx="609600" cy="1588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5867400" y="3656012"/>
                <a:ext cx="381000" cy="1588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5867400" y="3351212"/>
                <a:ext cx="609600" cy="1853"/>
              </a:xfrm>
              <a:prstGeom prst="line">
                <a:avLst/>
              </a:prstGeom>
              <a:ln w="254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8" name="Group 137"/>
            <p:cNvGrpSpPr/>
            <p:nvPr/>
          </p:nvGrpSpPr>
          <p:grpSpPr>
            <a:xfrm>
              <a:off x="5867400" y="2589212"/>
              <a:ext cx="914400" cy="306388"/>
              <a:chOff x="5867400" y="2589212"/>
              <a:chExt cx="914400" cy="306388"/>
            </a:xfrm>
          </p:grpSpPr>
          <p:cxnSp>
            <p:nvCxnSpPr>
              <p:cNvPr id="139" name="Straight Connector 138"/>
              <p:cNvCxnSpPr/>
              <p:nvPr/>
            </p:nvCxnSpPr>
            <p:spPr>
              <a:xfrm>
                <a:off x="5867400" y="2663824"/>
                <a:ext cx="381000" cy="1588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>
                <a:off x="5867400" y="2740024"/>
                <a:ext cx="609600" cy="1059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5867400" y="2817812"/>
                <a:ext cx="609600" cy="1588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>
                <a:off x="5867400" y="2894012"/>
                <a:ext cx="914400" cy="1588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>
                <a:off x="5867400" y="2589212"/>
                <a:ext cx="914400" cy="1853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175 1.11111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16666 -0.12199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0.16666 0.07801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Automated Function Splitting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F205D43-C1B6-4BB7-8E77-FB0A998CAD2C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700748"/>
            <a:ext cx="2563522" cy="3785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g = 10;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function f1(){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2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x=g+1;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return …;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0" y="1700213"/>
            <a:ext cx="5943600" cy="3786187"/>
          </a:xfrm>
          <a:prstGeom prst="rect">
            <a:avLst/>
          </a:prstGeom>
          <a:effectLst>
            <a:outerShdw blurRad="45000" dist="25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g = 10;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real_f1;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function f1() {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if(!real_f1){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code = load(“f1”);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    real_f1 =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eval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(code);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    f1 = real_f1;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return real_f1.apply(this,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                   arguments);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}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cs typeface="Courier New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6275388"/>
            <a:ext cx="5943600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eval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($exp(“f1”), “”);	    </a:t>
            </a:r>
            <a:r>
              <a:rPr lang="en-US" sz="20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 pitchFamily="34" charset="0"/>
                <a:cs typeface="Courier New" pitchFamily="49" charset="0"/>
              </a:rPr>
              <a:t>// 21 chars</a:t>
            </a:r>
          </a:p>
        </p:txBody>
      </p:sp>
      <p:sp>
        <p:nvSpPr>
          <p:cNvPr id="9" name="Down Arrow 8"/>
          <p:cNvSpPr/>
          <p:nvPr/>
        </p:nvSpPr>
        <p:spPr>
          <a:xfrm>
            <a:off x="5867400" y="5638800"/>
            <a:ext cx="533400" cy="533400"/>
          </a:xfrm>
          <a:prstGeom prst="downArrow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Architecture of Doloto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32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training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] Runtime training to collect access profiles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200" dirty="0" smtClean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32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rewriting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] Function rewriting or “stubbing” for on-demand code loading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200" dirty="0" smtClean="0"/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/>
              <a:t>[</a:t>
            </a:r>
            <a:r>
              <a:rPr lang="en-US" sz="3200" b="1" dirty="0" err="1" smtClean="0">
                <a:solidFill>
                  <a:srgbClr val="FFFF00"/>
                </a:solidFill>
              </a:rPr>
              <a:t>prefetch</a:t>
            </a:r>
            <a:r>
              <a:rPr lang="en-US" sz="3200" dirty="0" smtClean="0"/>
              <a:t>] Background </a:t>
            </a:r>
            <a:r>
              <a:rPr lang="en-US" sz="3200" dirty="0" err="1" smtClean="0"/>
              <a:t>prefetch</a:t>
            </a:r>
            <a:r>
              <a:rPr lang="en-US" sz="3200" dirty="0" smtClean="0"/>
              <a:t> of clusters as the application is running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</a:t>
            </a:r>
            <a:r>
              <a:rPr lang="en-US" dirty="0" err="1" smtClean="0"/>
              <a:t>Prefetching</a:t>
            </a:r>
            <a:endParaRPr lang="en-US" dirty="0"/>
          </a:p>
        </p:txBody>
      </p:sp>
      <p:pic>
        <p:nvPicPr>
          <p:cNvPr id="706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10178" y="1774825"/>
            <a:ext cx="4723644" cy="4625975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Benchmarks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231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5877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Application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Download Size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</a:rPr>
                        <a:t>Chi game 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</a:rPr>
                        <a:t>104 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</a:rPr>
                        <a:t>Bunny Hunt 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</a:rPr>
                        <a:t>16 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</a:rPr>
                        <a:t>Live.com 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</a:rPr>
                        <a:t>1,436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</a:rPr>
                        <a:t>Live Maps 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</a:rPr>
                        <a:t>1,909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</a:rPr>
                        <a:t>Google Spreadsheets 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</a:rPr>
                        <a:t>499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9" name="Content Placeholder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441031"/>
            <a:ext cx="8229600" cy="203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Size Savings with Doloto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graphicFrame>
        <p:nvGraphicFramePr>
          <p:cNvPr id="18435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25625"/>
          <a:ext cx="8229600" cy="4524375"/>
        </p:xfrm>
        <a:graphic>
          <a:graphicData uri="http://schemas.openxmlformats.org/presentationml/2006/ole">
            <p:oleObj spid="_x0000_s18435" r:id="rId3" imgW="8230313" imgH="4523624" progId="Excel.Sheet.8">
              <p:embed/>
            </p:oleObj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2.0 is Upon 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788414"/>
            <a:ext cx="4819650" cy="4048506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reflection blurRad="6350" stA="50000" endA="275" endPos="40000" dist="1016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satMod val="150000"/>
                  </a:schemeClr>
                </a:solidFill>
              </a:rPr>
              <a:t>Runtime Savings with 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Doloto</a:t>
            </a:r>
            <a:endParaRPr lang="en-US" sz="40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209550" y="1581150"/>
          <a:ext cx="8477250" cy="527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Doloto: effective profile-driven optimization</a:t>
            </a:r>
          </a:p>
          <a:p>
            <a:endParaRPr lang="en-US" dirty="0" smtClean="0"/>
          </a:p>
          <a:p>
            <a:r>
              <a:rPr lang="en-US" dirty="0" smtClean="0"/>
              <a:t>Our approach is general: </a:t>
            </a:r>
            <a:r>
              <a:rPr lang="en-US" dirty="0" err="1" smtClean="0"/>
              <a:t>Silverlight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Enables larger mor</a:t>
            </a:r>
            <a:r>
              <a:rPr lang="en-US" dirty="0" smtClean="0"/>
              <a:t>e complex distributed apps</a:t>
            </a:r>
          </a:p>
          <a:p>
            <a:endParaRPr lang="en-US" dirty="0" smtClean="0"/>
          </a:p>
          <a:p>
            <a:r>
              <a:rPr lang="en-US" dirty="0" smtClean="0"/>
              <a:t>Dynamic </a:t>
            </a:r>
            <a:r>
              <a:rPr lang="en-US" dirty="0" smtClean="0"/>
              <a:t>code loading </a:t>
            </a:r>
            <a:r>
              <a:rPr lang="en-US" dirty="0" smtClean="0"/>
              <a:t>for distributed applications of the future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Contact us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2400" dirty="0" smtClean="0"/>
              <a:t>Ben Livshits (</a:t>
            </a:r>
            <a:r>
              <a:rPr lang="en-US" sz="2400" dirty="0" smtClean="0">
                <a:hlinkClick r:id="rId2"/>
              </a:rPr>
              <a:t>livshits@microsoft.com</a:t>
            </a:r>
            <a:r>
              <a:rPr lang="en-US" sz="2400" dirty="0" smtClean="0"/>
              <a:t>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20484" name="Picture 2" descr="http://blogs.technet.com/blogfiles/seanearp/WindowsLiveWriter/Relevance_10DEE/Windows_Live_Search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810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14400" y="3834825"/>
            <a:ext cx="4191000" cy="58477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Calibri" pitchFamily="34" charset="0"/>
                <a:cs typeface="+mn-cs"/>
              </a:rPr>
              <a:t>Doloto MSR _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4775" y="1828800"/>
            <a:ext cx="2232025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2"/>
          <p:cNvGrpSpPr/>
          <p:nvPr/>
        </p:nvGrpSpPr>
        <p:grpSpPr>
          <a:xfrm>
            <a:off x="4800600" y="1828800"/>
            <a:ext cx="3886200" cy="4495800"/>
            <a:chOff x="4800600" y="1600200"/>
            <a:chExt cx="3886200" cy="4495800"/>
          </a:xfrm>
          <a:solidFill>
            <a:schemeClr val="bg1"/>
          </a:solidFill>
        </p:grpSpPr>
        <p:sp>
          <p:nvSpPr>
            <p:cNvPr id="5" name="Rounded Rectangle 4"/>
            <p:cNvSpPr/>
            <p:nvPr/>
          </p:nvSpPr>
          <p:spPr>
            <a:xfrm>
              <a:off x="4800600" y="1600200"/>
              <a:ext cx="3886200" cy="4495800"/>
            </a:xfrm>
            <a:prstGeom prst="roundRect">
              <a:avLst/>
            </a:prstGeom>
            <a:grpFill/>
            <a:ln w="76200">
              <a:solidFill>
                <a:srgbClr val="0070C0"/>
              </a:solidFill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24601" y="4200526"/>
              <a:ext cx="2057400" cy="16848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72050" y="1819275"/>
              <a:ext cx="1352550" cy="13049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8" name="Straight Arrow Connector 17"/>
            <p:cNvCxnSpPr/>
            <p:nvPr/>
          </p:nvCxnSpPr>
          <p:spPr>
            <a:xfrm rot="16200000" flipH="1">
              <a:off x="5638800" y="3276600"/>
              <a:ext cx="1600200" cy="838200"/>
            </a:xfrm>
            <a:prstGeom prst="straightConnector1">
              <a:avLst/>
            </a:prstGeom>
            <a:grpFill/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553200" y="2819400"/>
              <a:ext cx="1458604" cy="830997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en-US" sz="2400" b="1" kern="1200" dirty="0">
                  <a:solidFill>
                    <a:srgbClr val="FF0000"/>
                  </a:solidFill>
                  <a:latin typeface="+mj-lt"/>
                  <a:ea typeface="+mn-ea"/>
                  <a:cs typeface="Courier New" pitchFamily="49" charset="0"/>
                </a:rPr>
                <a:t>JavaScript</a:t>
              </a:r>
            </a:p>
            <a:p>
              <a:pPr algn="l" rtl="0"/>
              <a:r>
                <a:rPr lang="en-US" sz="2400" b="1" kern="1200" dirty="0">
                  <a:solidFill>
                    <a:srgbClr val="FF0000"/>
                  </a:solidFill>
                  <a:latin typeface="+mj-lt"/>
                  <a:ea typeface="+mn-ea"/>
                  <a:cs typeface="Courier New" pitchFamily="49" charset="0"/>
                </a:rPr>
                <a:t>+ DHTML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53000" y="4495800"/>
              <a:ext cx="1549078" cy="70788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en-US" sz="2000" b="1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Client-side</a:t>
              </a:r>
            </a:p>
            <a:p>
              <a:pPr algn="l" rtl="0"/>
              <a:r>
                <a:rPr lang="en-US" sz="2000" b="1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computation</a:t>
              </a: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457200" y="1828800"/>
            <a:ext cx="3886200" cy="4495800"/>
            <a:chOff x="457200" y="1600200"/>
            <a:chExt cx="3886200" cy="4495800"/>
          </a:xfrm>
          <a:solidFill>
            <a:schemeClr val="bg1"/>
          </a:solidFill>
        </p:grpSpPr>
        <p:sp>
          <p:nvSpPr>
            <p:cNvPr id="4" name="Rounded Rectangle 3"/>
            <p:cNvSpPr/>
            <p:nvPr/>
          </p:nvSpPr>
          <p:spPr>
            <a:xfrm>
              <a:off x="457200" y="1600200"/>
              <a:ext cx="3886200" cy="4495800"/>
            </a:xfrm>
            <a:prstGeom prst="roundRect">
              <a:avLst/>
            </a:prstGeom>
            <a:grpFill/>
            <a:ln w="76200">
              <a:solidFill>
                <a:srgbClr val="0070C0"/>
              </a:solidFill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90800" y="4619625"/>
              <a:ext cx="1506865" cy="12657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9600" y="1819275"/>
              <a:ext cx="1352550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2133600" y="2057400"/>
              <a:ext cx="1783245" cy="830997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en-US" sz="2400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Server-side</a:t>
              </a:r>
            </a:p>
            <a:p>
              <a:pPr algn="l" rtl="0"/>
              <a:r>
                <a:rPr lang="en-US" sz="2400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computation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14400" y="4884003"/>
              <a:ext cx="1505861" cy="830997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en-US" sz="2400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Client-side</a:t>
              </a:r>
            </a:p>
            <a:p>
              <a:pPr algn="l" rtl="0"/>
              <a:r>
                <a:rPr lang="en-US" sz="2400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rendering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rot="16200000" flipH="1">
              <a:off x="1371600" y="3352800"/>
              <a:ext cx="1600200" cy="838200"/>
            </a:xfrm>
            <a:prstGeom prst="straightConnector1">
              <a:avLst/>
            </a:prstGeom>
            <a:grpFill/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285594" y="3364468"/>
              <a:ext cx="167680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en-US" sz="2400" kern="1200" dirty="0">
                  <a:solidFill>
                    <a:prstClr val="black"/>
                  </a:solidFill>
                  <a:latin typeface="+mj-lt"/>
                  <a:ea typeface="+mn-ea"/>
                  <a:cs typeface="Courier New" pitchFamily="49" charset="0"/>
                </a:rPr>
                <a:t>Static HTML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Web 1.0 → Web 2.0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0" y="1676400"/>
            <a:ext cx="4343400" cy="472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1732864A-E025-4DD8-969A-475D4F8A65F3}" type="slidenum">
              <a:rPr lang="en-US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3</a:t>
            </a:fld>
            <a:endParaRPr lang="en-US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Applications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286945"/>
            <a:ext cx="1137964" cy="1533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Group 11"/>
          <p:cNvGrpSpPr/>
          <p:nvPr/>
        </p:nvGrpSpPr>
        <p:grpSpPr>
          <a:xfrm>
            <a:off x="5724525" y="2942461"/>
            <a:ext cx="3190875" cy="2222058"/>
            <a:chOff x="5181600" y="2971800"/>
            <a:chExt cx="3190875" cy="2222058"/>
          </a:xfrm>
        </p:grpSpPr>
        <p:pic>
          <p:nvPicPr>
            <p:cNvPr id="4301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81600" y="2971800"/>
              <a:ext cx="3190875" cy="22220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 descr="http://www.tgifradio.com/images/ie_logo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15000" y="3492767"/>
              <a:ext cx="457200" cy="408323"/>
            </a:xfrm>
            <a:prstGeom prst="rect">
              <a:avLst/>
            </a:prstGeom>
            <a:noFill/>
          </p:spPr>
        </p:pic>
        <p:pic>
          <p:nvPicPr>
            <p:cNvPr id="10" name="Picture 9" descr="http://www.tgifradio.com/images/ie_logo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62800" y="3645167"/>
              <a:ext cx="457200" cy="408323"/>
            </a:xfrm>
            <a:prstGeom prst="rect">
              <a:avLst/>
            </a:prstGeom>
            <a:noFill/>
          </p:spPr>
        </p:pic>
        <p:pic>
          <p:nvPicPr>
            <p:cNvPr id="11" name="Picture 10" descr="http://www.tgifradio.com/images/ie_logo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77000" y="3645167"/>
              <a:ext cx="457200" cy="408323"/>
            </a:xfrm>
            <a:prstGeom prst="rect">
              <a:avLst/>
            </a:prstGeom>
            <a:noFill/>
          </p:spPr>
        </p:pic>
      </p:grpSp>
      <p:sp>
        <p:nvSpPr>
          <p:cNvPr id="13" name="Left-Right Arrow 12"/>
          <p:cNvSpPr/>
          <p:nvPr/>
        </p:nvSpPr>
        <p:spPr>
          <a:xfrm>
            <a:off x="1752600" y="3862990"/>
            <a:ext cx="3814762" cy="381000"/>
          </a:xfrm>
          <a:prstGeom prst="left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5867400"/>
            <a:ext cx="1005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Server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43388" y="5862935"/>
            <a:ext cx="1047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Clients</a:t>
            </a:r>
            <a:endParaRPr lang="en-US" sz="2400" b="1" dirty="0">
              <a:latin typeface="Calibri" pitchFamily="34" charset="0"/>
            </a:endParaRPr>
          </a:p>
        </p:txBody>
      </p:sp>
      <p:pic>
        <p:nvPicPr>
          <p:cNvPr id="32771" name="Picture 3" descr="http://webobjects2.cdw.com/is/image/CDW/184406?$product_full$"/>
          <p:cNvPicPr>
            <a:picLocks noChangeAspect="1" noChangeArrowheads="1"/>
          </p:cNvPicPr>
          <p:nvPr/>
        </p:nvPicPr>
        <p:blipFill>
          <a:blip r:embed="rId5"/>
          <a:srcRect t="9103" b="10294"/>
          <a:stretch>
            <a:fillRect/>
          </a:stretch>
        </p:blipFill>
        <p:spPr bwMode="auto">
          <a:xfrm>
            <a:off x="2286000" y="3180778"/>
            <a:ext cx="1714500" cy="138194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2773" name="Picture 5" descr="http://static.howstuffworks.com/gif/wireless-network-new-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28092" y="3463428"/>
            <a:ext cx="1705404" cy="154869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2775" name="Picture 7" descr="http://www.costaricapages.com/panama/blog/wp-content/uploads/2008/05/cellphone.jpg"/>
          <p:cNvPicPr>
            <a:picLocks noChangeAspect="1" noChangeArrowheads="1"/>
          </p:cNvPicPr>
          <p:nvPr/>
        </p:nvPicPr>
        <p:blipFill>
          <a:blip r:embed="rId7"/>
          <a:srcRect l="11943" r="11921"/>
          <a:stretch>
            <a:fillRect/>
          </a:stretch>
        </p:blipFill>
        <p:spPr bwMode="auto">
          <a:xfrm>
            <a:off x="3704796" y="4044553"/>
            <a:ext cx="1705404" cy="2239931"/>
          </a:xfrm>
          <a:prstGeom prst="rect">
            <a:avLst/>
          </a:prstGeom>
          <a:ln>
            <a:noFill/>
          </a:ln>
          <a:effectLst/>
        </p:spPr>
      </p:pic>
      <p:sp>
        <p:nvSpPr>
          <p:cNvPr id="18" name="Rounded Rectangular Callout 17"/>
          <p:cNvSpPr/>
          <p:nvPr/>
        </p:nvSpPr>
        <p:spPr>
          <a:xfrm>
            <a:off x="5724525" y="2647378"/>
            <a:ext cx="2166266" cy="533400"/>
          </a:xfrm>
          <a:prstGeom prst="wedgeRoundRectCallout">
            <a:avLst>
              <a:gd name="adj1" fmla="val 25039"/>
              <a:gd name="adj2" fmla="val 17266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Run your code here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Catch-22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41986" name="Picture 2" descr="C:\Users\livshits\AppData\Local\Temp\iStock_000006229514X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74825"/>
            <a:ext cx="2596515" cy="3890185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841625" y="177482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666399"/>
            <a:ext cx="6525578" cy="481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 Web 2.0 Application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</a:rPr>
              <a:t>Disected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28600" y="4038600"/>
            <a:ext cx="3429000" cy="2438400"/>
          </a:xfrm>
          <a:prstGeom prst="wedgeRoundRectCallout">
            <a:avLst>
              <a:gd name="adj1" fmla="val 74624"/>
              <a:gd name="adj2" fmla="val -49202"/>
              <a:gd name="adj3" fmla="val 16667"/>
            </a:avLst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70,000+ lines of JavaScript code downloaded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5486400" y="4038600"/>
            <a:ext cx="3429000" cy="2438400"/>
          </a:xfrm>
          <a:prstGeom prst="wedgeRoundRectCallout">
            <a:avLst>
              <a:gd name="adj1" fmla="val -76746"/>
              <a:gd name="adj2" fmla="val -48775"/>
              <a:gd name="adj3" fmla="val 16667"/>
            </a:avLst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2,855 Functions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5410200" y="1143000"/>
            <a:ext cx="3429000" cy="2438400"/>
          </a:xfrm>
          <a:prstGeom prst="wedgeRoundRectCallout">
            <a:avLst>
              <a:gd name="adj1" fmla="val -72481"/>
              <a:gd name="adj2" fmla="val 55498"/>
              <a:gd name="adj3" fmla="val 16667"/>
            </a:avLst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1+ MB code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228600" y="1219200"/>
            <a:ext cx="3581400" cy="2438400"/>
          </a:xfrm>
          <a:prstGeom prst="wedgeRoundRectCallout">
            <a:avLst>
              <a:gd name="adj1" fmla="val 71158"/>
              <a:gd name="adj2" fmla="val 52387"/>
              <a:gd name="adj3" fmla="val 16667"/>
            </a:avLst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Talks to 14 backend services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(traffic, images,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directions, ads, …)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Lots of JavaScript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442913" y="1981200"/>
          <a:ext cx="8243887" cy="4644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Motivation for Doloto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Idea behind Doloto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Start with a small piece of code on the client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Download required code on demand (pull)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Send code when bandwidth available (push)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Leads to better application responsiveness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Interleave code download &amp; execution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Faster startup times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Rarely executed code is rarely downloaded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2640013" y="6477000"/>
            <a:ext cx="5508625" cy="274638"/>
          </a:xfrm>
        </p:spPr>
        <p:txBody>
          <a:bodyPr/>
          <a:lstStyle/>
          <a:p>
            <a:pPr>
              <a:defRPr/>
            </a:pPr>
            <a:fld id="{02C239D5-397D-4A4D-A52E-11673D41A19E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 txBox="1">
            <a:spLocks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/>
          <a:lstStyle/>
          <a:p>
            <a:pPr marL="971550" lvl="1" indent="-514350">
              <a:spcBef>
                <a:spcPct val="20000"/>
              </a:spcBef>
              <a:buClr>
                <a:schemeClr val="tx1"/>
              </a:buClr>
              <a:buSzPct val="90000"/>
              <a:buFont typeface="Corbel" pitchFamily="34" charset="0"/>
              <a:buAutoNum type="arabicPeriod"/>
            </a:pPr>
            <a:r>
              <a:rPr lang="en-US" sz="3200" dirty="0">
                <a:latin typeface="Calibri" pitchFamily="34" charset="0"/>
              </a:rPr>
              <a:t>[</a:t>
            </a:r>
            <a:r>
              <a:rPr lang="en-US" sz="3200" b="1" dirty="0">
                <a:solidFill>
                  <a:srgbClr val="FFFF00"/>
                </a:solidFill>
                <a:latin typeface="Calibri" pitchFamily="34" charset="0"/>
              </a:rPr>
              <a:t>training</a:t>
            </a:r>
            <a:r>
              <a:rPr lang="en-US" sz="3200" dirty="0">
                <a:latin typeface="Calibri" pitchFamily="34" charset="0"/>
              </a:rPr>
              <a:t>] Runtime training to collect access </a:t>
            </a:r>
            <a:r>
              <a:rPr lang="en-US" sz="3200" dirty="0" smtClean="0">
                <a:latin typeface="Calibri" pitchFamily="34" charset="0"/>
              </a:rPr>
              <a:t>profile</a:t>
            </a:r>
          </a:p>
          <a:p>
            <a:pPr marL="971550" lvl="1" indent="-514350">
              <a:spcBef>
                <a:spcPct val="20000"/>
              </a:spcBef>
              <a:buClr>
                <a:schemeClr val="accent2"/>
              </a:buClr>
              <a:buSzPct val="90000"/>
            </a:pPr>
            <a:endParaRPr lang="en-US" sz="3200" dirty="0">
              <a:latin typeface="Calibri" pitchFamily="34" charset="0"/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sz="3200" dirty="0">
                <a:latin typeface="Calibri" pitchFamily="34" charset="0"/>
              </a:rPr>
              <a:t>[</a:t>
            </a:r>
            <a:r>
              <a:rPr lang="en-US" sz="3200" b="1" dirty="0">
                <a:solidFill>
                  <a:srgbClr val="FFFF00"/>
                </a:solidFill>
                <a:latin typeface="Calibri" pitchFamily="34" charset="0"/>
              </a:rPr>
              <a:t>rewriting</a:t>
            </a:r>
            <a:r>
              <a:rPr lang="en-US" sz="3200" dirty="0">
                <a:latin typeface="Calibri" pitchFamily="34" charset="0"/>
              </a:rPr>
              <a:t>] Function rewriting or “stubbing” for on-demand code loading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endParaRPr lang="en-US" sz="3200" dirty="0">
              <a:latin typeface="Calibri" pitchFamily="34" charset="0"/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sz="3200" dirty="0" smtClean="0">
                <a:latin typeface="Calibri" pitchFamily="34" charset="0"/>
              </a:rPr>
              <a:t>[</a:t>
            </a:r>
            <a:r>
              <a:rPr lang="en-US" sz="3200" b="1" dirty="0" err="1" smtClean="0">
                <a:solidFill>
                  <a:srgbClr val="FFFF00"/>
                </a:solidFill>
                <a:latin typeface="Calibri" pitchFamily="34" charset="0"/>
              </a:rPr>
              <a:t>prefetch</a:t>
            </a:r>
            <a:r>
              <a:rPr lang="en-US" sz="3200" dirty="0">
                <a:latin typeface="Calibri" pitchFamily="34" charset="0"/>
              </a:rPr>
              <a:t>] Background </a:t>
            </a:r>
            <a:r>
              <a:rPr lang="en-US" sz="3200" dirty="0" err="1">
                <a:latin typeface="Calibri" pitchFamily="34" charset="0"/>
              </a:rPr>
              <a:t>prefetch</a:t>
            </a:r>
            <a:r>
              <a:rPr lang="en-US" sz="3200" dirty="0">
                <a:latin typeface="Calibri" pitchFamily="34" charset="0"/>
              </a:rPr>
              <a:t> of clusters as the application is </a:t>
            </a:r>
            <a:r>
              <a:rPr lang="en-US" sz="3200" dirty="0" smtClean="0">
                <a:latin typeface="Calibri" pitchFamily="34" charset="0"/>
              </a:rPr>
              <a:t>running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Doloto: the Steps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1235D3-DDB9-49BD-8AC7-F340279AAA2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CC6EB42EF67047A278C6E580679852" ma:contentTypeVersion="4" ma:contentTypeDescription="Create a new document." ma:contentTypeScope="" ma:versionID="40f89ca09ab3369822c7be1a6d9ba35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b387f137bb906b7447443f1b7ddcb5f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ExpirationDate" minOccurs="0"/>
                <xsd:element ref="ns1:PublishingStart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ExpirationDate" ma:index="8" nillable="true" ma:displayName="Scheduling End Date" ma:internalName="PublishingExpirationDate">
      <xsd:simpleType>
        <xsd:restriction base="dms:Unknown"/>
      </xsd:simpleType>
    </xsd:element>
    <xsd:element name="PublishingStartDate" ma:index="9" nillable="true" ma:displayName="Scheduling Start Date" ma:internalName="PublishingStart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>2018-12-15T21:27:18+00:00</PublishingExpirationDate>
    <PublishingStartDate xmlns="http://schemas.microsoft.com/sharepoint/v3">2000-01-01T08:00:00+00:00</PublishingStartDate>
  </documentManagement>
</p:properties>
</file>

<file path=customXml/itemProps1.xml><?xml version="1.0" encoding="utf-8"?>
<ds:datastoreItem xmlns:ds="http://schemas.openxmlformats.org/officeDocument/2006/customXml" ds:itemID="{81516824-46A7-4DFE-BF9E-5D0AA625B3A2}"/>
</file>

<file path=customXml/itemProps2.xml><?xml version="1.0" encoding="utf-8"?>
<ds:datastoreItem xmlns:ds="http://schemas.openxmlformats.org/officeDocument/2006/customXml" ds:itemID="{B00BE44D-5070-4539-9FDC-1F3A6E94A40A}"/>
</file>

<file path=customXml/itemProps3.xml><?xml version="1.0" encoding="utf-8"?>
<ds:datastoreItem xmlns:ds="http://schemas.openxmlformats.org/officeDocument/2006/customXml" ds:itemID="{AD7A2EC5-6E33-4892-8504-DC6F0EDF4479}"/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6432</TotalTime>
  <Words>503</Words>
  <Application>Microsoft Office PowerPoint</Application>
  <PresentationFormat>On-screen Show (4:3)</PresentationFormat>
  <Paragraphs>149</Paragraphs>
  <Slides>22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Module</vt:lpstr>
      <vt:lpstr>Office Theme</vt:lpstr>
      <vt:lpstr>Microsoft Office Excel 97-2003 Worksheet</vt:lpstr>
      <vt:lpstr>Doloto:  Code Splitting for Web 2.0 Applications   </vt:lpstr>
      <vt:lpstr>Web 2.0 is Upon Us</vt:lpstr>
      <vt:lpstr>Web 1.0 → Web 2.0</vt:lpstr>
      <vt:lpstr>Distributed Applications</vt:lpstr>
      <vt:lpstr>Catch-22</vt:lpstr>
      <vt:lpstr>A Web 2.0 Application Disected</vt:lpstr>
      <vt:lpstr>Lots of JavaScript Code</vt:lpstr>
      <vt:lpstr>Motivation for Doloto</vt:lpstr>
      <vt:lpstr>Doloto: the Steps</vt:lpstr>
      <vt:lpstr>Runtime Picture</vt:lpstr>
      <vt:lpstr>Training Phase</vt:lpstr>
      <vt:lpstr>Doloto Training Tool</vt:lpstr>
      <vt:lpstr>Architecture of Doloto</vt:lpstr>
      <vt:lpstr>Code Rewriting</vt:lpstr>
      <vt:lpstr>Automated Function Splitting</vt:lpstr>
      <vt:lpstr>Architecture of Doloto</vt:lpstr>
      <vt:lpstr>Cluster Prefetching</vt:lpstr>
      <vt:lpstr>Application Benchmarks</vt:lpstr>
      <vt:lpstr>Size Savings with Doloto</vt:lpstr>
      <vt:lpstr>Runtime Savings with Doloto</vt:lpstr>
      <vt:lpstr>Conclusion</vt:lpstr>
      <vt:lpstr>Contact us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Spectator: Detection and Containment of JavaScript worms</dc:title>
  <dc:creator>Ben Livshits</dc:creator>
  <cp:keywords>Conference</cp:keywords>
  <cp:lastModifiedBy>Ben Livshits</cp:lastModifiedBy>
  <cp:revision>151</cp:revision>
  <dcterms:created xsi:type="dcterms:W3CDTF">2008-04-26T21:57:39Z</dcterms:created>
  <dcterms:modified xsi:type="dcterms:W3CDTF">2008-11-13T14:11:45Z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0x01010078CC6EB42EF67047A278C6E580679852</vt:lpwstr>
  </property>
</Properties>
</file>