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customXml/itemProps1.xml" ContentType="application/vnd.openxmlformats-officedocument.customXmlPropertie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9.xml" ContentType="application/vnd.openxmlformats-officedocument.presentationml.notesSlide+xml"/>
  <Override PartName="/ppt/notesSlides/notesSlide7.xml" ContentType="application/vnd.openxmlformats-officedocument.presentationml.notesSlide+xml"/>
  <Default Extension="xlsx" ContentType="application/vnd.openxmlformats-officedocument.spreadsheetml.sheet"/>
  <Override PartName="/ppt/notesSlides/notesSlide10.xml" ContentType="application/vnd.openxmlformats-officedocument.presentationml.notesSlide+xml"/>
  <Override PartName="/customXml/itemProps4.xml" ContentType="application/vnd.openxmlformats-officedocument.customXmlProperties+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Default Extension="vml" ContentType="application/vnd.openxmlformats-officedocument.vmlDrawing"/>
  <Override PartName="/ppt/notesSlides/notesSlide8.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customXml/itemProps3.xml" ContentType="application/vnd.openxmlformats-officedocument.customXml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5"/>
  </p:sldMasterIdLst>
  <p:notesMasterIdLst>
    <p:notesMasterId r:id="rId75"/>
  </p:notesMasterIdLst>
  <p:handoutMasterIdLst>
    <p:handoutMasterId r:id="rId76"/>
  </p:handoutMasterIdLst>
  <p:sldIdLst>
    <p:sldId id="257" r:id="rId6"/>
    <p:sldId id="505" r:id="rId7"/>
    <p:sldId id="519" r:id="rId8"/>
    <p:sldId id="701" r:id="rId9"/>
    <p:sldId id="618" r:id="rId10"/>
    <p:sldId id="529" r:id="rId11"/>
    <p:sldId id="631" r:id="rId12"/>
    <p:sldId id="693" r:id="rId13"/>
    <p:sldId id="615" r:id="rId14"/>
    <p:sldId id="516" r:id="rId15"/>
    <p:sldId id="530" r:id="rId16"/>
    <p:sldId id="528" r:id="rId17"/>
    <p:sldId id="384" r:id="rId18"/>
    <p:sldId id="420" r:id="rId19"/>
    <p:sldId id="394" r:id="rId20"/>
    <p:sldId id="395" r:id="rId21"/>
    <p:sldId id="396" r:id="rId22"/>
    <p:sldId id="397" r:id="rId23"/>
    <p:sldId id="398" r:id="rId24"/>
    <p:sldId id="399" r:id="rId25"/>
    <p:sldId id="400" r:id="rId26"/>
    <p:sldId id="401" r:id="rId27"/>
    <p:sldId id="402" r:id="rId28"/>
    <p:sldId id="403" r:id="rId29"/>
    <p:sldId id="404" r:id="rId30"/>
    <p:sldId id="405" r:id="rId31"/>
    <p:sldId id="406" r:id="rId32"/>
    <p:sldId id="407" r:id="rId33"/>
    <p:sldId id="409" r:id="rId34"/>
    <p:sldId id="410" r:id="rId35"/>
    <p:sldId id="411" r:id="rId36"/>
    <p:sldId id="555" r:id="rId37"/>
    <p:sldId id="556" r:id="rId38"/>
    <p:sldId id="557" r:id="rId39"/>
    <p:sldId id="558" r:id="rId40"/>
    <p:sldId id="559" r:id="rId41"/>
    <p:sldId id="560" r:id="rId42"/>
    <p:sldId id="561" r:id="rId43"/>
    <p:sldId id="562" r:id="rId44"/>
    <p:sldId id="619" r:id="rId45"/>
    <p:sldId id="567" r:id="rId46"/>
    <p:sldId id="622" r:id="rId47"/>
    <p:sldId id="624" r:id="rId48"/>
    <p:sldId id="620" r:id="rId49"/>
    <p:sldId id="626" r:id="rId50"/>
    <p:sldId id="617" r:id="rId51"/>
    <p:sldId id="616" r:id="rId52"/>
    <p:sldId id="532" r:id="rId53"/>
    <p:sldId id="553" r:id="rId54"/>
    <p:sldId id="696" r:id="rId55"/>
    <p:sldId id="694" r:id="rId56"/>
    <p:sldId id="638" r:id="rId57"/>
    <p:sldId id="643" r:id="rId58"/>
    <p:sldId id="644" r:id="rId59"/>
    <p:sldId id="645" r:id="rId60"/>
    <p:sldId id="646" r:id="rId61"/>
    <p:sldId id="649" r:id="rId62"/>
    <p:sldId id="650" r:id="rId63"/>
    <p:sldId id="691" r:id="rId64"/>
    <p:sldId id="613" r:id="rId65"/>
    <p:sldId id="692" r:id="rId66"/>
    <p:sldId id="540" r:id="rId67"/>
    <p:sldId id="541" r:id="rId68"/>
    <p:sldId id="542" r:id="rId69"/>
    <p:sldId id="543" r:id="rId70"/>
    <p:sldId id="544" r:id="rId71"/>
    <p:sldId id="545" r:id="rId72"/>
    <p:sldId id="689" r:id="rId73"/>
    <p:sldId id="702" r:id="rId74"/>
  </p:sldIdLst>
  <p:sldSz cx="9144000" cy="6858000" type="screen4x3"/>
  <p:notesSz cx="6858000" cy="9144000"/>
  <p:defaultTextStyle>
    <a:defPPr>
      <a:defRPr lang="en-US"/>
    </a:defPPr>
    <a:lvl1pPr algn="l" defTabSz="912813" rtl="0" fontAlgn="base">
      <a:spcBef>
        <a:spcPct val="0"/>
      </a:spcBef>
      <a:spcAft>
        <a:spcPct val="0"/>
      </a:spcAft>
      <a:defRPr kern="1200">
        <a:solidFill>
          <a:schemeClr val="tx1"/>
        </a:solidFill>
        <a:latin typeface="Arial" charset="0"/>
        <a:ea typeface="+mn-ea"/>
        <a:cs typeface="+mn-cs"/>
      </a:defRPr>
    </a:lvl1pPr>
    <a:lvl2pPr marL="455613" indent="1588" algn="l" defTabSz="912813" rtl="0" fontAlgn="base">
      <a:spcBef>
        <a:spcPct val="0"/>
      </a:spcBef>
      <a:spcAft>
        <a:spcPct val="0"/>
      </a:spcAft>
      <a:defRPr kern="1200">
        <a:solidFill>
          <a:schemeClr val="tx1"/>
        </a:solidFill>
        <a:latin typeface="Arial" charset="0"/>
        <a:ea typeface="+mn-ea"/>
        <a:cs typeface="+mn-cs"/>
      </a:defRPr>
    </a:lvl2pPr>
    <a:lvl3pPr marL="912813" indent="1588" algn="l" defTabSz="912813" rtl="0" fontAlgn="base">
      <a:spcBef>
        <a:spcPct val="0"/>
      </a:spcBef>
      <a:spcAft>
        <a:spcPct val="0"/>
      </a:spcAft>
      <a:defRPr kern="1200">
        <a:solidFill>
          <a:schemeClr val="tx1"/>
        </a:solidFill>
        <a:latin typeface="Arial" charset="0"/>
        <a:ea typeface="+mn-ea"/>
        <a:cs typeface="+mn-cs"/>
      </a:defRPr>
    </a:lvl3pPr>
    <a:lvl4pPr marL="1370013" indent="1588" algn="l" defTabSz="912813" rtl="0" fontAlgn="base">
      <a:spcBef>
        <a:spcPct val="0"/>
      </a:spcBef>
      <a:spcAft>
        <a:spcPct val="0"/>
      </a:spcAft>
      <a:defRPr kern="1200">
        <a:solidFill>
          <a:schemeClr val="tx1"/>
        </a:solidFill>
        <a:latin typeface="Arial" charset="0"/>
        <a:ea typeface="+mn-ea"/>
        <a:cs typeface="+mn-cs"/>
      </a:defRPr>
    </a:lvl4pPr>
    <a:lvl5pPr marL="1827213" indent="1588" algn="l" defTabSz="912813"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C42E6"/>
    <a:srgbClr val="FF7C80"/>
    <a:srgbClr val="FFCD2D"/>
    <a:srgbClr val="F1C283"/>
    <a:srgbClr val="CE7E5A"/>
    <a:srgbClr val="CF6A3D"/>
    <a:srgbClr val="D1943B"/>
    <a:srgbClr val="F8F57B"/>
    <a:srgbClr val="D5B953"/>
  </p:clrMru>
  <p:extLst>
    <p:ext uri="{E76CE94A-603C-4142-B9EB-6D1370010A27}">
      <p14:discardImageEditData xmlns="" xmlns:p14="http://schemas.microsoft.com/office/powerpoint/2007/7/12/main" val="0"/>
    </p:ext>
    <p:ext uri="{D31A062A-798A-4329-ABDD-BBA856620510}">
      <p14:defaultImageDpi xmlns="" xmlns:p14="http://schemas.microsoft.com/office/powerpoint/2007/7/12/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691" autoAdjust="0"/>
    <p:restoredTop sz="92712" autoAdjust="0"/>
  </p:normalViewPr>
  <p:slideViewPr>
    <p:cSldViewPr>
      <p:cViewPr varScale="1">
        <p:scale>
          <a:sx n="72" d="100"/>
          <a:sy n="72" d="100"/>
        </p:scale>
        <p:origin x="-978" y="-84"/>
      </p:cViewPr>
      <p:guideLst>
        <p:guide orient="horz" pos="146"/>
        <p:guide orient="horz" pos="889"/>
        <p:guide orient="horz" pos="1490"/>
        <p:guide orient="horz"/>
        <p:guide orient="horz" pos="1200"/>
        <p:guide orient="horz" pos="2737"/>
        <p:guide pos="2880"/>
        <p:guide pos="250"/>
        <p:guide pos="455"/>
        <p:guide pos="5520"/>
        <p:guide pos="863"/>
        <p:guide pos="5299"/>
      </p:guideLst>
    </p:cSldViewPr>
  </p:slideViewPr>
  <p:notesTextViewPr>
    <p:cViewPr>
      <p:scale>
        <a:sx n="100" d="100"/>
        <a:sy n="100" d="100"/>
      </p:scale>
      <p:origin x="0" y="0"/>
    </p:cViewPr>
  </p:notesTextViewPr>
  <p:sorterViewPr>
    <p:cViewPr>
      <p:scale>
        <a:sx n="66" d="100"/>
        <a:sy n="66" d="100"/>
      </p:scale>
      <p:origin x="0" y="6036"/>
    </p:cViewPr>
  </p:sorterViewPr>
  <p:notesViewPr>
    <p:cSldViewPr>
      <p:cViewPr varScale="1">
        <p:scale>
          <a:sx n="88" d="100"/>
          <a:sy n="88" d="100"/>
        </p:scale>
        <p:origin x="-3179" y="-8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handoutMaster" Target="handoutMasters/handoutMaster1.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theme" Target="theme/theme1.xml"/><Relationship Id="rId5" Type="http://schemas.openxmlformats.org/officeDocument/2006/relationships/slideMaster" Target="slideMasters/slideMaster1.xml"/><Relationship Id="rId61" Type="http://schemas.openxmlformats.org/officeDocument/2006/relationships/slide" Target="slides/slide56.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18"/>
  <c:chart>
    <c:view3D>
      <c:rAngAx val="1"/>
    </c:view3D>
    <c:plotArea>
      <c:layout>
        <c:manualLayout>
          <c:layoutTarget val="inner"/>
          <c:xMode val="edge"/>
          <c:yMode val="edge"/>
          <c:x val="0"/>
          <c:y val="0"/>
          <c:w val="0.96014492753623193"/>
          <c:h val="0.94169270833333363"/>
        </c:manualLayout>
      </c:layout>
      <c:bar3DChart>
        <c:barDir val="col"/>
        <c:grouping val="percentStacked"/>
        <c:ser>
          <c:idx val="0"/>
          <c:order val="0"/>
          <c:tx>
            <c:strRef>
              <c:f>Sheet1!$A$2</c:f>
              <c:strCache>
                <c:ptCount val="1"/>
                <c:pt idx="0">
                  <c:v>Examples</c:v>
                </c:pt>
              </c:strCache>
            </c:strRef>
          </c:tx>
          <c:dLbls>
            <c:txPr>
              <a:bodyPr/>
              <a:lstStyle/>
              <a:p>
                <a:pPr>
                  <a:defRPr sz="1600"/>
                </a:pPr>
                <a:endParaRPr lang="en-US"/>
              </a:p>
            </c:txPr>
            <c:showVal val="1"/>
            <c:showSerName val="1"/>
            <c:separator>
</c:separator>
          </c:dLbls>
          <c:cat>
            <c:strRef>
              <c:f>Sheet1!$B$1:$C$1</c:f>
              <c:strCache>
                <c:ptCount val="1"/>
                <c:pt idx="0">
                  <c:v>Pages</c:v>
                </c:pt>
              </c:strCache>
            </c:strRef>
          </c:cat>
          <c:val>
            <c:numRef>
              <c:f>Sheet1!$B$2:$C$2</c:f>
              <c:numCache>
                <c:formatCode>0%</c:formatCode>
                <c:ptCount val="1"/>
                <c:pt idx="0">
                  <c:v>0.16845878136201045</c:v>
                </c:pt>
              </c:numCache>
            </c:numRef>
          </c:val>
        </c:ser>
        <c:ser>
          <c:idx val="1"/>
          <c:order val="1"/>
          <c:tx>
            <c:strRef>
              <c:f>Sheet1!$A$3</c:f>
              <c:strCache>
                <c:ptCount val="1"/>
                <c:pt idx="0">
                  <c:v>Server Details</c:v>
                </c:pt>
              </c:strCache>
            </c:strRef>
          </c:tx>
          <c:dLbls>
            <c:txPr>
              <a:bodyPr/>
              <a:lstStyle/>
              <a:p>
                <a:pPr>
                  <a:defRPr sz="1600"/>
                </a:pPr>
                <a:endParaRPr lang="en-US"/>
              </a:p>
            </c:txPr>
            <c:showVal val="1"/>
            <c:showSerName val="1"/>
          </c:dLbls>
          <c:cat>
            <c:strRef>
              <c:f>Sheet1!$B$1:$C$1</c:f>
              <c:strCache>
                <c:ptCount val="1"/>
                <c:pt idx="0">
                  <c:v>Pages</c:v>
                </c:pt>
              </c:strCache>
            </c:strRef>
          </c:cat>
          <c:val>
            <c:numRef>
              <c:f>Sheet1!$B$3:$C$3</c:f>
              <c:numCache>
                <c:formatCode>0%</c:formatCode>
                <c:ptCount val="1"/>
                <c:pt idx="0">
                  <c:v>0.2078853046595</c:v>
                </c:pt>
              </c:numCache>
            </c:numRef>
          </c:val>
        </c:ser>
        <c:ser>
          <c:idx val="2"/>
          <c:order val="2"/>
          <c:tx>
            <c:strRef>
              <c:f>Sheet1!$A$4</c:f>
              <c:strCache>
                <c:ptCount val="1"/>
                <c:pt idx="0">
                  <c:v>Client Details</c:v>
                </c:pt>
              </c:strCache>
            </c:strRef>
          </c:tx>
          <c:dLbls>
            <c:txPr>
              <a:bodyPr/>
              <a:lstStyle/>
              <a:p>
                <a:pPr>
                  <a:defRPr sz="1600"/>
                </a:pPr>
                <a:endParaRPr lang="en-US"/>
              </a:p>
            </c:txPr>
            <c:showVal val="1"/>
            <c:showSerName val="1"/>
          </c:dLbls>
          <c:cat>
            <c:strRef>
              <c:f>Sheet1!$B$1:$C$1</c:f>
              <c:strCache>
                <c:ptCount val="1"/>
                <c:pt idx="0">
                  <c:v>Pages</c:v>
                </c:pt>
              </c:strCache>
            </c:strRef>
          </c:cat>
          <c:val>
            <c:numRef>
              <c:f>Sheet1!$B$4:$C$4</c:f>
              <c:numCache>
                <c:formatCode>0%</c:formatCode>
                <c:ptCount val="1"/>
                <c:pt idx="0">
                  <c:v>0.24372759856631143</c:v>
                </c:pt>
              </c:numCache>
            </c:numRef>
          </c:val>
        </c:ser>
        <c:ser>
          <c:idx val="3"/>
          <c:order val="3"/>
          <c:tx>
            <c:strRef>
              <c:f>Sheet1!$A$5</c:f>
              <c:strCache>
                <c:ptCount val="1"/>
                <c:pt idx="0">
                  <c:v>Messages</c:v>
                </c:pt>
              </c:strCache>
            </c:strRef>
          </c:tx>
          <c:dPt>
            <c:idx val="0"/>
            <c:spPr>
              <a:solidFill>
                <a:srgbClr val="0070C0"/>
              </a:solidFill>
            </c:spPr>
          </c:dPt>
          <c:dLbls>
            <c:dLbl>
              <c:idx val="0"/>
              <c:layout>
                <c:manualLayout>
                  <c:x val="5.4347826086956876E-3"/>
                  <c:y val="1.8229166666666848E-2"/>
                </c:manualLayout>
              </c:layout>
              <c:showVal val="1"/>
              <c:showSerName val="1"/>
            </c:dLbl>
            <c:txPr>
              <a:bodyPr/>
              <a:lstStyle/>
              <a:p>
                <a:pPr>
                  <a:defRPr sz="1600"/>
                </a:pPr>
                <a:endParaRPr lang="en-US"/>
              </a:p>
            </c:txPr>
            <c:showVal val="1"/>
            <c:showSerName val="1"/>
          </c:dLbls>
          <c:cat>
            <c:strRef>
              <c:f>Sheet1!$B$1:$C$1</c:f>
              <c:strCache>
                <c:ptCount val="1"/>
                <c:pt idx="0">
                  <c:v>Pages</c:v>
                </c:pt>
              </c:strCache>
            </c:strRef>
          </c:cat>
          <c:val>
            <c:numRef>
              <c:f>Sheet1!$B$5:$C$5</c:f>
              <c:numCache>
                <c:formatCode>0%</c:formatCode>
                <c:ptCount val="1"/>
                <c:pt idx="0">
                  <c:v>0.35125448028673834</c:v>
                </c:pt>
              </c:numCache>
            </c:numRef>
          </c:val>
        </c:ser>
        <c:ser>
          <c:idx val="4"/>
          <c:order val="4"/>
          <c:tx>
            <c:strRef>
              <c:f>Sheet1!$A$6</c:f>
              <c:strCache>
                <c:ptCount val="1"/>
                <c:pt idx="0">
                  <c:v>Intro</c:v>
                </c:pt>
              </c:strCache>
            </c:strRef>
          </c:tx>
          <c:dLbls>
            <c:txPr>
              <a:bodyPr/>
              <a:lstStyle/>
              <a:p>
                <a:pPr>
                  <a:defRPr sz="1600"/>
                </a:pPr>
                <a:endParaRPr lang="en-US"/>
              </a:p>
            </c:txPr>
            <c:showVal val="1"/>
            <c:showSerName val="1"/>
          </c:dLbls>
          <c:cat>
            <c:strRef>
              <c:f>Sheet1!$B$1:$C$1</c:f>
              <c:strCache>
                <c:ptCount val="1"/>
                <c:pt idx="0">
                  <c:v>Pages</c:v>
                </c:pt>
              </c:strCache>
            </c:strRef>
          </c:cat>
          <c:val>
            <c:numRef>
              <c:f>Sheet1!$B$6:$C$6</c:f>
              <c:numCache>
                <c:formatCode>0%</c:formatCode>
                <c:ptCount val="1"/>
                <c:pt idx="0">
                  <c:v>2.8673835125448497E-2</c:v>
                </c:pt>
              </c:numCache>
            </c:numRef>
          </c:val>
        </c:ser>
        <c:dLbls>
          <c:showVal val="1"/>
        </c:dLbls>
        <c:shape val="box"/>
        <c:axId val="184125312"/>
        <c:axId val="184126848"/>
        <c:axId val="0"/>
      </c:bar3DChart>
      <c:catAx>
        <c:axId val="184125312"/>
        <c:scaling>
          <c:orientation val="minMax"/>
        </c:scaling>
        <c:delete val="1"/>
        <c:axPos val="b"/>
        <c:numFmt formatCode="General" sourceLinked="1"/>
        <c:tickLblPos val="none"/>
        <c:crossAx val="184126848"/>
        <c:crosses val="autoZero"/>
        <c:auto val="1"/>
        <c:lblAlgn val="ctr"/>
        <c:lblOffset val="100"/>
      </c:catAx>
      <c:valAx>
        <c:axId val="184126848"/>
        <c:scaling>
          <c:orientation val="minMax"/>
        </c:scaling>
        <c:delete val="1"/>
        <c:axPos val="l"/>
        <c:numFmt formatCode="0%" sourceLinked="1"/>
        <c:tickLblPos val="none"/>
        <c:crossAx val="184125312"/>
        <c:crosses val="autoZero"/>
        <c:crossBetween val="between"/>
      </c:valAx>
    </c:plotArea>
    <c:plotVisOnly val="1"/>
  </c:chart>
  <c:txPr>
    <a:bodyPr/>
    <a:lstStyle/>
    <a:p>
      <a:pPr>
        <a:defRPr sz="1800"/>
      </a:pPr>
      <a:endParaRPr lang="en-US"/>
    </a:p>
  </c:txPr>
  <c:externalData r:id="rId1"/>
</c:chartSpace>
</file>

<file path=ppt/drawings/_rels/vmlDrawing10.vml.rels><?xml version="1.0" encoding="UTF-8" standalone="yes"?>
<Relationships xmlns="http://schemas.openxmlformats.org/package/2006/relationships"><Relationship Id="rId1" Type="http://schemas.openxmlformats.org/officeDocument/2006/relationships/image" Target="../media/image93.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94.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57.wmf"/><Relationship Id="rId1" Type="http://schemas.openxmlformats.org/officeDocument/2006/relationships/image" Target="../media/image5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6.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79.wmf"/><Relationship Id="rId1" Type="http://schemas.openxmlformats.org/officeDocument/2006/relationships/image" Target="../media/image78.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81.wmf"/><Relationship Id="rId1" Type="http://schemas.openxmlformats.org/officeDocument/2006/relationships/image" Target="../media/image80.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83.wmf"/><Relationship Id="rId1" Type="http://schemas.openxmlformats.org/officeDocument/2006/relationships/image" Target="../media/image82.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83.wmf"/><Relationship Id="rId1" Type="http://schemas.openxmlformats.org/officeDocument/2006/relationships/image" Target="../media/image84.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85.wmf"/><Relationship Id="rId1" Type="http://schemas.openxmlformats.org/officeDocument/2006/relationships/image" Target="../media/image84.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88.wmf"/><Relationship Id="rId2" Type="http://schemas.openxmlformats.org/officeDocument/2006/relationships/image" Target="../media/image87.wmf"/><Relationship Id="rId1" Type="http://schemas.openxmlformats.org/officeDocument/2006/relationships/image" Target="../media/image86.wmf"/><Relationship Id="rId6" Type="http://schemas.openxmlformats.org/officeDocument/2006/relationships/image" Target="../media/image91.wmf"/><Relationship Id="rId5" Type="http://schemas.openxmlformats.org/officeDocument/2006/relationships/image" Target="../media/image90.wmf"/><Relationship Id="rId4" Type="http://schemas.openxmlformats.org/officeDocument/2006/relationships/image" Target="../media/image8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914363" fontAlgn="auto">
              <a:spcBef>
                <a:spcPts val="0"/>
              </a:spcBef>
              <a:spcAft>
                <a:spcPts val="0"/>
              </a:spcAft>
              <a:defRPr sz="1200" dirty="0">
                <a:latin typeface="+mn-lt"/>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defTabSz="914363" fontAlgn="auto">
              <a:spcBef>
                <a:spcPts val="0"/>
              </a:spcBef>
              <a:spcAft>
                <a:spcPts val="0"/>
              </a:spcAft>
              <a:defRPr sz="1200" smtClean="0">
                <a:latin typeface="+mn-lt"/>
              </a:defRPr>
            </a:lvl1pPr>
          </a:lstStyle>
          <a:p>
            <a:pPr>
              <a:defRPr/>
            </a:pPr>
            <a:fld id="{A730A468-66E0-44AC-A6DB-E32D5D5F3CF3}" type="datetimeFigureOut">
              <a:rPr lang="en-US"/>
              <a:pPr>
                <a:defRPr/>
              </a:pPr>
              <a:t>9/23/2009</a:t>
            </a:fld>
            <a:endParaRPr lang="en-US"/>
          </a:p>
        </p:txBody>
      </p:sp>
      <p:sp>
        <p:nvSpPr>
          <p:cNvPr id="4" name="Footer Placeholder 3"/>
          <p:cNvSpPr>
            <a:spLocks noGrp="1"/>
          </p:cNvSpPr>
          <p:nvPr>
            <p:ph type="ftr" sz="quarter" idx="2"/>
          </p:nvPr>
        </p:nvSpPr>
        <p:spPr>
          <a:xfrm>
            <a:off x="0" y="8685213"/>
            <a:ext cx="6248400" cy="457200"/>
          </a:xfrm>
          <a:prstGeom prst="rect">
            <a:avLst/>
          </a:prstGeom>
        </p:spPr>
        <p:txBody>
          <a:bodyPr vert="horz" lIns="91440" tIns="45720" rIns="91440" bIns="45720" rtlCol="0" anchor="b"/>
          <a:lstStyle>
            <a:lvl1pPr algn="l" defTabSz="914363" fontAlgn="auto">
              <a:spcBef>
                <a:spcPts val="0"/>
              </a:spcBef>
              <a:spcAft>
                <a:spcPts val="0"/>
              </a:spcAft>
              <a:defRPr sz="500" dirty="0" smtClean="0">
                <a:solidFill>
                  <a:srgbClr val="000000"/>
                </a:solidFill>
                <a:latin typeface="+mn-lt"/>
              </a:defRPr>
            </a:lvl1pPr>
          </a:lstStyle>
          <a:p>
            <a:pPr>
              <a:defRPr/>
            </a:pPr>
            <a:r>
              <a:rPr lang="en-US"/>
              <a:t>© 2007 Microsoft Corporation. All rights reserved. Microsoft, Windows, Windows Vista and other product names are or may be registered trademarks and/or trademarks in the U.S. and/or other countries.</a:t>
            </a:r>
          </a:p>
          <a:p>
            <a:pPr>
              <a:defRPr/>
            </a:pPr>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
        <p:nvSpPr>
          <p:cNvPr id="5" name="Slide Number Placeholder 4"/>
          <p:cNvSpPr>
            <a:spLocks noGrp="1"/>
          </p:cNvSpPr>
          <p:nvPr>
            <p:ph type="sldNum" sz="quarter" idx="3"/>
          </p:nvPr>
        </p:nvSpPr>
        <p:spPr>
          <a:xfrm>
            <a:off x="6248400" y="8685213"/>
            <a:ext cx="608013" cy="457200"/>
          </a:xfrm>
          <a:prstGeom prst="rect">
            <a:avLst/>
          </a:prstGeom>
        </p:spPr>
        <p:txBody>
          <a:bodyPr vert="horz" lIns="91440" tIns="45720" rIns="91440" bIns="45720" rtlCol="0" anchor="b"/>
          <a:lstStyle>
            <a:lvl1pPr algn="r" defTabSz="914363" fontAlgn="auto">
              <a:spcBef>
                <a:spcPts val="0"/>
              </a:spcBef>
              <a:spcAft>
                <a:spcPts val="0"/>
              </a:spcAft>
              <a:defRPr sz="1200" smtClean="0">
                <a:latin typeface="+mn-lt"/>
              </a:defRPr>
            </a:lvl1pPr>
          </a:lstStyle>
          <a:p>
            <a:pPr>
              <a:defRPr/>
            </a:pPr>
            <a:fld id="{90B09E66-3115-4231-BCB2-DC012C6BD90E}" type="slidenum">
              <a:rPr lang="en-US"/>
              <a:pPr>
                <a:defRPr/>
              </a:pPr>
              <a:t>‹#›</a:t>
            </a:fld>
            <a:endParaRPr lang="en-US"/>
          </a:p>
        </p:txBody>
      </p:sp>
    </p:spTree>
    <p:extLst>
      <p:ext uri="{BB962C8B-B14F-4D97-AF65-F5344CB8AC3E}">
        <p14:creationId xmlns="" xmlns:p14="http://schemas.microsoft.com/office/powerpoint/2007/7/12/main" val="33335432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914363"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defTabSz="914363" fontAlgn="auto">
              <a:spcBef>
                <a:spcPts val="0"/>
              </a:spcBef>
              <a:spcAft>
                <a:spcPts val="0"/>
              </a:spcAft>
              <a:defRPr sz="1200" smtClean="0">
                <a:latin typeface="+mn-lt"/>
              </a:defRPr>
            </a:lvl1pPr>
          </a:lstStyle>
          <a:p>
            <a:pPr>
              <a:defRPr/>
            </a:pPr>
            <a:fld id="{3C671722-8255-47A9-8064-C7C22778A528}" type="datetimeFigureOut">
              <a:rPr lang="en-US"/>
              <a:pPr>
                <a:defRPr/>
              </a:pPr>
              <a:t>9/23/2009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0" y="8685213"/>
            <a:ext cx="6172200" cy="457200"/>
          </a:xfrm>
          <a:prstGeom prst="rect">
            <a:avLst/>
          </a:prstGeom>
        </p:spPr>
        <p:txBody>
          <a:bodyPr vert="horz" lIns="91440" tIns="45720" rIns="91440" bIns="45720" rtlCol="0" anchor="b"/>
          <a:lstStyle>
            <a:lvl1pPr algn="l" defTabSz="914363" fontAlgn="auto">
              <a:spcBef>
                <a:spcPts val="0"/>
              </a:spcBef>
              <a:spcAft>
                <a:spcPts val="0"/>
              </a:spcAft>
              <a:defRPr sz="500" dirty="0" smtClean="0">
                <a:solidFill>
                  <a:srgbClr val="000000"/>
                </a:solidFill>
                <a:latin typeface="Segoe" pitchFamily="34" charset="0"/>
              </a:defRPr>
            </a:lvl1pPr>
          </a:lstStyle>
          <a:p>
            <a:pPr>
              <a:defRPr/>
            </a:pPr>
            <a:r>
              <a:rPr lang="en-US"/>
              <a:t>© 2007 Microsoft Corporation. All rights reserved. Microsoft, Windows, Windows Vista and other product names are or may be registered trademarks and/or trademarks in the U.S. and/or other countries.</a:t>
            </a:r>
          </a:p>
          <a:p>
            <a:pPr>
              <a:defRPr/>
            </a:pPr>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
        <p:nvSpPr>
          <p:cNvPr id="7" name="Slide Number Placeholder 6"/>
          <p:cNvSpPr>
            <a:spLocks noGrp="1"/>
          </p:cNvSpPr>
          <p:nvPr>
            <p:ph type="sldNum" sz="quarter" idx="5"/>
          </p:nvPr>
        </p:nvSpPr>
        <p:spPr>
          <a:xfrm>
            <a:off x="6172200" y="8685213"/>
            <a:ext cx="684213" cy="457200"/>
          </a:xfrm>
          <a:prstGeom prst="rect">
            <a:avLst/>
          </a:prstGeom>
        </p:spPr>
        <p:txBody>
          <a:bodyPr vert="horz" lIns="91440" tIns="45720" rIns="91440" bIns="45720" rtlCol="0" anchor="b"/>
          <a:lstStyle>
            <a:lvl1pPr algn="r" defTabSz="914363" fontAlgn="auto">
              <a:spcBef>
                <a:spcPts val="0"/>
              </a:spcBef>
              <a:spcAft>
                <a:spcPts val="0"/>
              </a:spcAft>
              <a:defRPr sz="1200" smtClean="0">
                <a:latin typeface="+mn-lt"/>
              </a:defRPr>
            </a:lvl1pPr>
          </a:lstStyle>
          <a:p>
            <a:pPr>
              <a:defRPr/>
            </a:pPr>
            <a:fld id="{DA252740-BEA0-4262-8B53-82C688DB247C}" type="slidenum">
              <a:rPr lang="en-US"/>
              <a:pPr>
                <a:defRPr/>
              </a:pPr>
              <a:t>‹#›</a:t>
            </a:fld>
            <a:endParaRPr lang="en-US" dirty="0"/>
          </a:p>
        </p:txBody>
      </p:sp>
    </p:spTree>
    <p:extLst>
      <p:ext uri="{BB962C8B-B14F-4D97-AF65-F5344CB8AC3E}">
        <p14:creationId xmlns="" xmlns:p14="http://schemas.microsoft.com/office/powerpoint/2007/7/12/main" val="1650762168"/>
      </p:ext>
    </p:extLst>
  </p:cSld>
  <p:clrMap bg1="lt1" tx1="dk1" bg2="lt2" tx2="dk2" accent1="accent1" accent2="accent2" accent3="accent3" accent4="accent4" accent5="accent5" accent6="accent6" hlink="hlink" folHlink="folHlink"/>
  <p:notesStyle>
    <a:lvl1pPr algn="l" defTabSz="912813" rtl="0" fontAlgn="base">
      <a:lnSpc>
        <a:spcPct val="90000"/>
      </a:lnSpc>
      <a:spcBef>
        <a:spcPct val="30000"/>
      </a:spcBef>
      <a:spcAft>
        <a:spcPts val="338"/>
      </a:spcAft>
      <a:defRPr sz="900" kern="1200">
        <a:solidFill>
          <a:schemeClr val="tx1"/>
        </a:solidFill>
        <a:latin typeface="Segoe" pitchFamily="34" charset="0"/>
        <a:ea typeface="+mn-ea"/>
        <a:cs typeface="+mn-cs"/>
      </a:defRPr>
    </a:lvl1pPr>
    <a:lvl2pPr marL="212725" indent="-104775" algn="l" defTabSz="912813" rtl="0" fontAlgn="base">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2pPr>
    <a:lvl3pPr marL="327025" indent="-114300" algn="l" defTabSz="912813" rtl="0" fontAlgn="base">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3pPr>
    <a:lvl4pPr marL="482600" indent="-146050" algn="l" defTabSz="912813" rtl="0" fontAlgn="base">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4pPr>
    <a:lvl5pPr marL="614363" indent="-114300" algn="l" defTabSz="912813" rtl="0" fontAlgn="base">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5pPr>
    <a:lvl6pPr marL="2285909" algn="l" defTabSz="914363" rtl="0" eaLnBrk="1" latinLnBrk="0" hangingPunct="1">
      <a:defRPr sz="1200" kern="1200">
        <a:solidFill>
          <a:schemeClr val="tx1"/>
        </a:solidFill>
        <a:latin typeface="+mn-lt"/>
        <a:ea typeface="+mn-ea"/>
        <a:cs typeface="+mn-cs"/>
      </a:defRPr>
    </a:lvl6pPr>
    <a:lvl7pPr marL="2743090" algn="l" defTabSz="914363" rtl="0" eaLnBrk="1" latinLnBrk="0" hangingPunct="1">
      <a:defRPr sz="1200" kern="1200">
        <a:solidFill>
          <a:schemeClr val="tx1"/>
        </a:solidFill>
        <a:latin typeface="+mn-lt"/>
        <a:ea typeface="+mn-ea"/>
        <a:cs typeface="+mn-cs"/>
      </a:defRPr>
    </a:lvl7pPr>
    <a:lvl8pPr marL="3200272" algn="l" defTabSz="914363" rtl="0" eaLnBrk="1" latinLnBrk="0" hangingPunct="1">
      <a:defRPr sz="1200" kern="1200">
        <a:solidFill>
          <a:schemeClr val="tx1"/>
        </a:solidFill>
        <a:latin typeface="+mn-lt"/>
        <a:ea typeface="+mn-ea"/>
        <a:cs typeface="+mn-cs"/>
      </a:defRPr>
    </a:lvl8pPr>
    <a:lvl9pPr marL="3657454" algn="l" defTabSz="91436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ln>
            <a:solidFill>
              <a:srgbClr val="000000"/>
            </a:solidFill>
            <a:miter lim="800000"/>
            <a:headEnd/>
            <a:tailEnd/>
          </a:ln>
          <a:extLst>
            <a:ext uri="{909E8E84-426E-40dd-AFC4-6F175D3DCCD1}">
              <a14:hiddenFill xmlns="" xmlns:a14="http://schemas.microsoft.com/office/drawing/2007/7/7/main">
                <a:solidFill>
                  <a:srgbClr xmlns:mc="http://schemas.openxmlformats.org/markup-compatibility/2006" val="FFFFFF" mc:Ignorable=""/>
                </a:solidFill>
              </a14:hiddenFill>
            </a:ext>
          </a:extLst>
        </p:spPr>
      </p:sp>
      <p:sp>
        <p:nvSpPr>
          <p:cNvPr id="27651" name="Notes Placeholder 2"/>
          <p:cNvSpPr>
            <a:spLocks noGrp="1"/>
          </p:cNvSpPr>
          <p:nvPr>
            <p:ph type="body" idx="1"/>
          </p:nvPr>
        </p:nvSpPr>
        <p:spPr bwMode="auto">
          <a:extLst>
            <a:ext uri="{909E8E84-426E-40dd-AFC4-6F175D3DCCD1}">
              <a14:hiddenFill xmlns="" xmlns:a14="http://schemas.microsoft.com/office/drawing/2007/7/7/main">
                <a:solidFill>
                  <a:srgbClr xmlns:mc="http://schemas.openxmlformats.org/markup-compatibility/2006" val="FFFFFF" mc:Ignorable=""/>
                </a:solidFill>
              </a14:hiddenFill>
            </a:ext>
            <a:ext uri="{91240B29-F687-4f45-9708-019B960494DF}">
              <a14:hiddenLine xmlns="" xmlns:a14="http://schemas.microsoft.com/office/drawing/2007/7/7/main" w="9525">
                <a:solidFill>
                  <a:srgbClr xmlns:mc="http://schemas.openxmlformats.org/markup-compatibility/2006" val="000000" mc:Ignorable=""/>
                </a:solidFill>
                <a:miter lim="800000"/>
                <a:headEnd/>
                <a:tailEnd/>
              </a14:hiddenLine>
            </a:ext>
          </a:extLst>
        </p:spPr>
        <p:txBody>
          <a:bodyPr wrap="square" numCol="1" anchor="t" anchorCtr="0" compatLnSpc="1">
            <a:prstTxWarp prst="textNoShape">
              <a:avLst/>
            </a:prstTxWarp>
          </a:bodyPr>
          <a:lstStyle/>
          <a:p>
            <a:pPr>
              <a:spcBef>
                <a:spcPct val="0"/>
              </a:spcBef>
            </a:pPr>
            <a:endParaRPr lang="en-US" smtClean="0"/>
          </a:p>
        </p:txBody>
      </p:sp>
      <p:sp>
        <p:nvSpPr>
          <p:cNvPr id="27652" name="Header Placeholder 3"/>
          <p:cNvSpPr>
            <a:spLocks noGrp="1"/>
          </p:cNvSpPr>
          <p:nvPr>
            <p:ph type="hdr" sz="quarter"/>
          </p:nvPr>
        </p:nvSpPr>
        <p:spPr bwMode="auto">
          <a:extLst>
            <a:ext uri="{909E8E84-426E-40dd-AFC4-6F175D3DCCD1}">
              <a14:hiddenFill xmlns="" xmlns:a14="http://schemas.microsoft.com/office/drawing/2007/7/7/main">
                <a:solidFill>
                  <a:srgbClr xmlns:mc="http://schemas.openxmlformats.org/markup-compatibility/2006" val="FFFFFF" mc:Ignorable=""/>
                </a:solidFill>
              </a14:hiddenFill>
            </a:ext>
            <a:ext uri="{91240B29-F687-4f45-9708-019B960494DF}">
              <a14:hiddenLine xmlns="" xmlns:a14="http://schemas.microsoft.com/office/drawing/2007/7/7/main" w="9525">
                <a:solidFill>
                  <a:srgbClr xmlns:mc="http://schemas.openxmlformats.org/markup-compatibility/2006" val="000000" mc:Ignorable=""/>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Segoe" pitchFamily="34" charset="0"/>
              </a:defRPr>
            </a:lvl1pPr>
            <a:lvl2pPr marL="742950" indent="-285750">
              <a:defRPr>
                <a:solidFill>
                  <a:schemeClr val="tx1"/>
                </a:solidFill>
                <a:latin typeface="Segoe" pitchFamily="34" charset="0"/>
              </a:defRPr>
            </a:lvl2pPr>
            <a:lvl3pPr marL="1143000" indent="-228600">
              <a:defRPr>
                <a:solidFill>
                  <a:schemeClr val="tx1"/>
                </a:solidFill>
                <a:latin typeface="Segoe" pitchFamily="34" charset="0"/>
              </a:defRPr>
            </a:lvl3pPr>
            <a:lvl4pPr marL="1600200" indent="-228600">
              <a:defRPr>
                <a:solidFill>
                  <a:schemeClr val="tx1"/>
                </a:solidFill>
                <a:latin typeface="Segoe" pitchFamily="34" charset="0"/>
              </a:defRPr>
            </a:lvl4pPr>
            <a:lvl5pPr marL="2057400" indent="-228600">
              <a:defRPr>
                <a:solidFill>
                  <a:schemeClr val="tx1"/>
                </a:solidFill>
                <a:latin typeface="Segoe" pitchFamily="34" charset="0"/>
              </a:defRPr>
            </a:lvl5pPr>
            <a:lvl6pPr marL="2514600" indent="-228600" defTabSz="912813" fontAlgn="base">
              <a:spcBef>
                <a:spcPct val="0"/>
              </a:spcBef>
              <a:spcAft>
                <a:spcPct val="0"/>
              </a:spcAft>
              <a:defRPr>
                <a:solidFill>
                  <a:schemeClr val="tx1"/>
                </a:solidFill>
                <a:latin typeface="Segoe" pitchFamily="34" charset="0"/>
              </a:defRPr>
            </a:lvl6pPr>
            <a:lvl7pPr marL="2971800" indent="-228600" defTabSz="912813" fontAlgn="base">
              <a:spcBef>
                <a:spcPct val="0"/>
              </a:spcBef>
              <a:spcAft>
                <a:spcPct val="0"/>
              </a:spcAft>
              <a:defRPr>
                <a:solidFill>
                  <a:schemeClr val="tx1"/>
                </a:solidFill>
                <a:latin typeface="Segoe" pitchFamily="34" charset="0"/>
              </a:defRPr>
            </a:lvl7pPr>
            <a:lvl8pPr marL="3429000" indent="-228600" defTabSz="912813" fontAlgn="base">
              <a:spcBef>
                <a:spcPct val="0"/>
              </a:spcBef>
              <a:spcAft>
                <a:spcPct val="0"/>
              </a:spcAft>
              <a:defRPr>
                <a:solidFill>
                  <a:schemeClr val="tx1"/>
                </a:solidFill>
                <a:latin typeface="Segoe" pitchFamily="34" charset="0"/>
              </a:defRPr>
            </a:lvl8pPr>
            <a:lvl9pPr marL="3886200" indent="-228600" defTabSz="912813" fontAlgn="base">
              <a:spcBef>
                <a:spcPct val="0"/>
              </a:spcBef>
              <a:spcAft>
                <a:spcPct val="0"/>
              </a:spcAft>
              <a:defRPr>
                <a:solidFill>
                  <a:schemeClr val="tx1"/>
                </a:solidFill>
                <a:latin typeface="Segoe" pitchFamily="34" charset="0"/>
              </a:defRPr>
            </a:lvl9pPr>
          </a:lstStyle>
          <a:p>
            <a:pPr defTabSz="912813" fontAlgn="base">
              <a:spcBef>
                <a:spcPct val="0"/>
              </a:spcBef>
              <a:spcAft>
                <a:spcPct val="0"/>
              </a:spcAft>
            </a:pPr>
            <a:endParaRPr lang="en-US" smtClean="0">
              <a:latin typeface="Calibri" pitchFamily="34" charset="0"/>
            </a:endParaRPr>
          </a:p>
        </p:txBody>
      </p:sp>
      <p:sp>
        <p:nvSpPr>
          <p:cNvPr id="27653" name="Date Placeholder 4"/>
          <p:cNvSpPr>
            <a:spLocks noGrp="1"/>
          </p:cNvSpPr>
          <p:nvPr>
            <p:ph type="dt" sz="quarter" idx="1"/>
          </p:nvPr>
        </p:nvSpPr>
        <p:spPr bwMode="auto">
          <a:extLst>
            <a:ext uri="{909E8E84-426E-40dd-AFC4-6F175D3DCCD1}">
              <a14:hiddenFill xmlns="" xmlns:a14="http://schemas.microsoft.com/office/drawing/2007/7/7/main">
                <a:solidFill>
                  <a:srgbClr xmlns:mc="http://schemas.openxmlformats.org/markup-compatibility/2006" val="FFFFFF" mc:Ignorable=""/>
                </a:solidFill>
              </a14:hiddenFill>
            </a:ext>
            <a:ext uri="{91240B29-F687-4f45-9708-019B960494DF}">
              <a14:hiddenLine xmlns="" xmlns:a14="http://schemas.microsoft.com/office/drawing/2007/7/7/main" w="9525">
                <a:solidFill>
                  <a:srgbClr xmlns:mc="http://schemas.openxmlformats.org/markup-compatibility/2006" val="000000" mc:Ignorable=""/>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Segoe" pitchFamily="34" charset="0"/>
              </a:defRPr>
            </a:lvl1pPr>
            <a:lvl2pPr marL="742950" indent="-285750">
              <a:defRPr>
                <a:solidFill>
                  <a:schemeClr val="tx1"/>
                </a:solidFill>
                <a:latin typeface="Segoe" pitchFamily="34" charset="0"/>
              </a:defRPr>
            </a:lvl2pPr>
            <a:lvl3pPr marL="1143000" indent="-228600">
              <a:defRPr>
                <a:solidFill>
                  <a:schemeClr val="tx1"/>
                </a:solidFill>
                <a:latin typeface="Segoe" pitchFamily="34" charset="0"/>
              </a:defRPr>
            </a:lvl3pPr>
            <a:lvl4pPr marL="1600200" indent="-228600">
              <a:defRPr>
                <a:solidFill>
                  <a:schemeClr val="tx1"/>
                </a:solidFill>
                <a:latin typeface="Segoe" pitchFamily="34" charset="0"/>
              </a:defRPr>
            </a:lvl4pPr>
            <a:lvl5pPr marL="2057400" indent="-228600">
              <a:defRPr>
                <a:solidFill>
                  <a:schemeClr val="tx1"/>
                </a:solidFill>
                <a:latin typeface="Segoe" pitchFamily="34" charset="0"/>
              </a:defRPr>
            </a:lvl5pPr>
            <a:lvl6pPr marL="2514600" indent="-228600" defTabSz="912813" fontAlgn="base">
              <a:spcBef>
                <a:spcPct val="0"/>
              </a:spcBef>
              <a:spcAft>
                <a:spcPct val="0"/>
              </a:spcAft>
              <a:defRPr>
                <a:solidFill>
                  <a:schemeClr val="tx1"/>
                </a:solidFill>
                <a:latin typeface="Segoe" pitchFamily="34" charset="0"/>
              </a:defRPr>
            </a:lvl6pPr>
            <a:lvl7pPr marL="2971800" indent="-228600" defTabSz="912813" fontAlgn="base">
              <a:spcBef>
                <a:spcPct val="0"/>
              </a:spcBef>
              <a:spcAft>
                <a:spcPct val="0"/>
              </a:spcAft>
              <a:defRPr>
                <a:solidFill>
                  <a:schemeClr val="tx1"/>
                </a:solidFill>
                <a:latin typeface="Segoe" pitchFamily="34" charset="0"/>
              </a:defRPr>
            </a:lvl7pPr>
            <a:lvl8pPr marL="3429000" indent="-228600" defTabSz="912813" fontAlgn="base">
              <a:spcBef>
                <a:spcPct val="0"/>
              </a:spcBef>
              <a:spcAft>
                <a:spcPct val="0"/>
              </a:spcAft>
              <a:defRPr>
                <a:solidFill>
                  <a:schemeClr val="tx1"/>
                </a:solidFill>
                <a:latin typeface="Segoe" pitchFamily="34" charset="0"/>
              </a:defRPr>
            </a:lvl8pPr>
            <a:lvl9pPr marL="3886200" indent="-228600" defTabSz="912813" fontAlgn="base">
              <a:spcBef>
                <a:spcPct val="0"/>
              </a:spcBef>
              <a:spcAft>
                <a:spcPct val="0"/>
              </a:spcAft>
              <a:defRPr>
                <a:solidFill>
                  <a:schemeClr val="tx1"/>
                </a:solidFill>
                <a:latin typeface="Segoe" pitchFamily="34" charset="0"/>
              </a:defRPr>
            </a:lvl9pPr>
          </a:lstStyle>
          <a:p>
            <a:pPr defTabSz="912813" fontAlgn="base">
              <a:spcBef>
                <a:spcPct val="0"/>
              </a:spcBef>
              <a:spcAft>
                <a:spcPct val="0"/>
              </a:spcAft>
            </a:pPr>
            <a:fld id="{BC9A24B0-52B8-4448-99A5-FA709AA4BC71}" type="datetime8">
              <a:rPr lang="en-US">
                <a:latin typeface="Calibri" pitchFamily="34" charset="0"/>
              </a:rPr>
              <a:pPr defTabSz="912813" fontAlgn="base">
                <a:spcBef>
                  <a:spcPct val="0"/>
                </a:spcBef>
                <a:spcAft>
                  <a:spcPct val="0"/>
                </a:spcAft>
              </a:pPr>
              <a:t>9/23/2009 9:28 AM</a:t>
            </a:fld>
            <a:endParaRPr lang="en-US">
              <a:latin typeface="Calibri" pitchFamily="34" charset="0"/>
            </a:endParaRPr>
          </a:p>
        </p:txBody>
      </p:sp>
      <p:sp>
        <p:nvSpPr>
          <p:cNvPr id="27654" name="Footer Placeholder 5"/>
          <p:cNvSpPr>
            <a:spLocks noGrp="1"/>
          </p:cNvSpPr>
          <p:nvPr>
            <p:ph type="ftr" sz="quarter" idx="4"/>
          </p:nvPr>
        </p:nvSpPr>
        <p:spPr bwMode="auto">
          <a:extLst>
            <a:ext uri="{909E8E84-426E-40dd-AFC4-6F175D3DCCD1}">
              <a14:hiddenFill xmlns="" xmlns:a14="http://schemas.microsoft.com/office/drawing/2007/7/7/main">
                <a:solidFill>
                  <a:srgbClr xmlns:mc="http://schemas.openxmlformats.org/markup-compatibility/2006" val="FFFFFF" mc:Ignorable=""/>
                </a:solidFill>
              </a14:hiddenFill>
            </a:ext>
            <a:ext uri="{91240B29-F687-4f45-9708-019B960494DF}">
              <a14:hiddenLine xmlns="" xmlns:a14="http://schemas.microsoft.com/office/drawing/2007/7/7/main" w="9525">
                <a:solidFill>
                  <a:srgbClr xmlns:mc="http://schemas.openxmlformats.org/markup-compatibility/2006" val="000000" mc:Ignorable=""/>
                </a:solidFill>
                <a:miter lim="800000"/>
                <a:headEnd/>
                <a:tailEnd/>
              </a14:hiddenLine>
            </a:ext>
            <a:ext uri="{53640926-AAD7-44d8-BBD7-CCE9431645EC}">
              <a14:shadowObscured xmlns="" xmlns:a14="http://schemas.microsoft.com/office/drawing/2007/7/7/main" val="1"/>
            </a:ext>
          </a:extLst>
        </p:spPr>
        <p:txBody>
          <a:bodyPr wrap="square" numCol="1" anchorCtr="0" compatLnSpc="1">
            <a:prstTxWarp prst="textNoShape">
              <a:avLst/>
            </a:prstTxWarp>
          </a:bodyPr>
          <a:lstStyle>
            <a:lvl1pPr>
              <a:defRPr>
                <a:solidFill>
                  <a:schemeClr val="tx1"/>
                </a:solidFill>
                <a:latin typeface="Segoe" pitchFamily="34" charset="0"/>
              </a:defRPr>
            </a:lvl1pPr>
            <a:lvl2pPr marL="742950" indent="-285750">
              <a:defRPr>
                <a:solidFill>
                  <a:schemeClr val="tx1"/>
                </a:solidFill>
                <a:latin typeface="Segoe" pitchFamily="34" charset="0"/>
              </a:defRPr>
            </a:lvl2pPr>
            <a:lvl3pPr marL="1143000" indent="-228600">
              <a:defRPr>
                <a:solidFill>
                  <a:schemeClr val="tx1"/>
                </a:solidFill>
                <a:latin typeface="Segoe" pitchFamily="34" charset="0"/>
              </a:defRPr>
            </a:lvl3pPr>
            <a:lvl4pPr marL="1600200" indent="-228600">
              <a:defRPr>
                <a:solidFill>
                  <a:schemeClr val="tx1"/>
                </a:solidFill>
                <a:latin typeface="Segoe" pitchFamily="34" charset="0"/>
              </a:defRPr>
            </a:lvl4pPr>
            <a:lvl5pPr marL="2057400" indent="-228600">
              <a:defRPr>
                <a:solidFill>
                  <a:schemeClr val="tx1"/>
                </a:solidFill>
                <a:latin typeface="Segoe" pitchFamily="34" charset="0"/>
              </a:defRPr>
            </a:lvl5pPr>
            <a:lvl6pPr marL="2514600" indent="-228600" defTabSz="912813" fontAlgn="base">
              <a:spcBef>
                <a:spcPct val="0"/>
              </a:spcBef>
              <a:spcAft>
                <a:spcPct val="0"/>
              </a:spcAft>
              <a:defRPr>
                <a:solidFill>
                  <a:schemeClr val="tx1"/>
                </a:solidFill>
                <a:latin typeface="Segoe" pitchFamily="34" charset="0"/>
              </a:defRPr>
            </a:lvl6pPr>
            <a:lvl7pPr marL="2971800" indent="-228600" defTabSz="912813" fontAlgn="base">
              <a:spcBef>
                <a:spcPct val="0"/>
              </a:spcBef>
              <a:spcAft>
                <a:spcPct val="0"/>
              </a:spcAft>
              <a:defRPr>
                <a:solidFill>
                  <a:schemeClr val="tx1"/>
                </a:solidFill>
                <a:latin typeface="Segoe" pitchFamily="34" charset="0"/>
              </a:defRPr>
            </a:lvl7pPr>
            <a:lvl8pPr marL="3429000" indent="-228600" defTabSz="912813" fontAlgn="base">
              <a:spcBef>
                <a:spcPct val="0"/>
              </a:spcBef>
              <a:spcAft>
                <a:spcPct val="0"/>
              </a:spcAft>
              <a:defRPr>
                <a:solidFill>
                  <a:schemeClr val="tx1"/>
                </a:solidFill>
                <a:latin typeface="Segoe" pitchFamily="34" charset="0"/>
              </a:defRPr>
            </a:lvl8pPr>
            <a:lvl9pPr marL="3886200" indent="-228600" defTabSz="912813" fontAlgn="base">
              <a:spcBef>
                <a:spcPct val="0"/>
              </a:spcBef>
              <a:spcAft>
                <a:spcPct val="0"/>
              </a:spcAft>
              <a:defRPr>
                <a:solidFill>
                  <a:schemeClr val="tx1"/>
                </a:solidFill>
                <a:latin typeface="Segoe" pitchFamily="34" charset="0"/>
              </a:defRPr>
            </a:lvl9pPr>
          </a:lstStyle>
          <a:p>
            <a:pPr defTabSz="912813" fontAlgn="base">
              <a:spcBef>
                <a:spcPct val="0"/>
              </a:spcBef>
              <a:spcAft>
                <a:spcPct val="0"/>
              </a:spcAft>
            </a:pPr>
            <a:r>
              <a:rPr lang="en-US">
                <a:solidFill>
                  <a:srgbClr val="000000"/>
                </a:solidFill>
              </a:rPr>
              <a:t>© 2007 Microsoft Corporation. All rights reserved. Microsoft, Windows, Windows Vista and other product names are or may be registered trademarks and/or trademarks in the U.S. and/or other countries.</a:t>
            </a:r>
          </a:p>
          <a:p>
            <a:pPr defTabSz="912813" fontAlgn="base">
              <a:spcBef>
                <a:spcPct val="0"/>
              </a:spcBef>
              <a:spcAft>
                <a:spcPct val="0"/>
              </a:spcAft>
            </a:pPr>
            <a:r>
              <a:rPr lang="en-US">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solidFill>
                  <a:srgbClr val="000000"/>
                </a:solidFill>
              </a:rPr>
            </a:br>
            <a:r>
              <a:rPr lang="en-US">
                <a:solidFill>
                  <a:srgbClr val="000000"/>
                </a:solidFill>
              </a:rPr>
              <a:t>MICROSOFT MAKES NO WARRANTIES, EXPRESS, IMPLIED OR STATUTORY, AS TO THE INFORMATION IN THIS PRESENTATION.</a:t>
            </a:r>
          </a:p>
          <a:p>
            <a:pPr defTabSz="912813" fontAlgn="base">
              <a:spcBef>
                <a:spcPct val="0"/>
              </a:spcBef>
              <a:spcAft>
                <a:spcPct val="0"/>
              </a:spcAft>
            </a:pPr>
            <a:endParaRPr lang="en-US"/>
          </a:p>
        </p:txBody>
      </p:sp>
      <p:sp>
        <p:nvSpPr>
          <p:cNvPr id="27655" name="Slide Number Placeholder 6"/>
          <p:cNvSpPr>
            <a:spLocks noGrp="1"/>
          </p:cNvSpPr>
          <p:nvPr>
            <p:ph type="sldNum" sz="quarter" idx="5"/>
          </p:nvPr>
        </p:nvSpPr>
        <p:spPr bwMode="auto">
          <a:extLst>
            <a:ext uri="{909E8E84-426E-40dd-AFC4-6F175D3DCCD1}">
              <a14:hiddenFill xmlns="" xmlns:a14="http://schemas.microsoft.com/office/drawing/2007/7/7/main">
                <a:solidFill>
                  <a:srgbClr xmlns:mc="http://schemas.openxmlformats.org/markup-compatibility/2006" val="FFFFFF" mc:Ignorable=""/>
                </a:solidFill>
              </a14:hiddenFill>
            </a:ext>
            <a:ext uri="{91240B29-F687-4f45-9708-019B960494DF}">
              <a14:hiddenLine xmlns="" xmlns:a14="http://schemas.microsoft.com/office/drawing/2007/7/7/main" w="9525">
                <a:solidFill>
                  <a:srgbClr xmlns:mc="http://schemas.openxmlformats.org/markup-compatibility/2006" val="000000" mc:Ignorable=""/>
                </a:solidFill>
                <a:miter lim="800000"/>
                <a:headEnd/>
                <a:tailEnd/>
              </a14:hiddenLine>
            </a:ext>
          </a:extLst>
        </p:spPr>
        <p:txBody>
          <a:bodyPr wrap="square" numCol="1" anchorCtr="0" compatLnSpc="1">
            <a:prstTxWarp prst="textNoShape">
              <a:avLst/>
            </a:prstTxWarp>
          </a:bodyPr>
          <a:lstStyle>
            <a:lvl1pPr>
              <a:defRPr>
                <a:solidFill>
                  <a:schemeClr val="tx1"/>
                </a:solidFill>
                <a:latin typeface="Segoe" pitchFamily="34" charset="0"/>
              </a:defRPr>
            </a:lvl1pPr>
            <a:lvl2pPr marL="742950" indent="-285750">
              <a:defRPr>
                <a:solidFill>
                  <a:schemeClr val="tx1"/>
                </a:solidFill>
                <a:latin typeface="Segoe" pitchFamily="34" charset="0"/>
              </a:defRPr>
            </a:lvl2pPr>
            <a:lvl3pPr marL="1143000" indent="-228600">
              <a:defRPr>
                <a:solidFill>
                  <a:schemeClr val="tx1"/>
                </a:solidFill>
                <a:latin typeface="Segoe" pitchFamily="34" charset="0"/>
              </a:defRPr>
            </a:lvl3pPr>
            <a:lvl4pPr marL="1600200" indent="-228600">
              <a:defRPr>
                <a:solidFill>
                  <a:schemeClr val="tx1"/>
                </a:solidFill>
                <a:latin typeface="Segoe" pitchFamily="34" charset="0"/>
              </a:defRPr>
            </a:lvl4pPr>
            <a:lvl5pPr marL="2057400" indent="-228600">
              <a:defRPr>
                <a:solidFill>
                  <a:schemeClr val="tx1"/>
                </a:solidFill>
                <a:latin typeface="Segoe" pitchFamily="34" charset="0"/>
              </a:defRPr>
            </a:lvl5pPr>
            <a:lvl6pPr marL="2514600" indent="-228600" defTabSz="912813" fontAlgn="base">
              <a:spcBef>
                <a:spcPct val="0"/>
              </a:spcBef>
              <a:spcAft>
                <a:spcPct val="0"/>
              </a:spcAft>
              <a:defRPr>
                <a:solidFill>
                  <a:schemeClr val="tx1"/>
                </a:solidFill>
                <a:latin typeface="Segoe" pitchFamily="34" charset="0"/>
              </a:defRPr>
            </a:lvl6pPr>
            <a:lvl7pPr marL="2971800" indent="-228600" defTabSz="912813" fontAlgn="base">
              <a:spcBef>
                <a:spcPct val="0"/>
              </a:spcBef>
              <a:spcAft>
                <a:spcPct val="0"/>
              </a:spcAft>
              <a:defRPr>
                <a:solidFill>
                  <a:schemeClr val="tx1"/>
                </a:solidFill>
                <a:latin typeface="Segoe" pitchFamily="34" charset="0"/>
              </a:defRPr>
            </a:lvl7pPr>
            <a:lvl8pPr marL="3429000" indent="-228600" defTabSz="912813" fontAlgn="base">
              <a:spcBef>
                <a:spcPct val="0"/>
              </a:spcBef>
              <a:spcAft>
                <a:spcPct val="0"/>
              </a:spcAft>
              <a:defRPr>
                <a:solidFill>
                  <a:schemeClr val="tx1"/>
                </a:solidFill>
                <a:latin typeface="Segoe" pitchFamily="34" charset="0"/>
              </a:defRPr>
            </a:lvl8pPr>
            <a:lvl9pPr marL="3886200" indent="-228600" defTabSz="912813" fontAlgn="base">
              <a:spcBef>
                <a:spcPct val="0"/>
              </a:spcBef>
              <a:spcAft>
                <a:spcPct val="0"/>
              </a:spcAft>
              <a:defRPr>
                <a:solidFill>
                  <a:schemeClr val="tx1"/>
                </a:solidFill>
                <a:latin typeface="Segoe" pitchFamily="34" charset="0"/>
              </a:defRPr>
            </a:lvl9pPr>
          </a:lstStyle>
          <a:p>
            <a:pPr defTabSz="912813" fontAlgn="base">
              <a:spcBef>
                <a:spcPct val="0"/>
              </a:spcBef>
              <a:spcAft>
                <a:spcPct val="0"/>
              </a:spcAft>
            </a:pPr>
            <a:fld id="{0D43892C-510C-4AD3-8B45-7006B1638144}" type="slidenum">
              <a:rPr lang="en-US">
                <a:latin typeface="Calibri" pitchFamily="34" charset="0"/>
              </a:rPr>
              <a:pPr defTabSz="912813" fontAlgn="base">
                <a:spcBef>
                  <a:spcPct val="0"/>
                </a:spcBef>
                <a:spcAft>
                  <a:spcPct val="0"/>
                </a:spcAft>
              </a:pPr>
              <a:t>1</a:t>
            </a:fld>
            <a:endParaRPr lang="en-US">
              <a:latin typeface="Calibri"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9/23/2009 9:28 AM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49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8</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9/23/2009 9:28 AM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11</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9/23/2009 9:28 AM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13</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6F19DF1-1709-4E9C-BEF1-7DE6E918717F}" type="slidenum">
              <a:rPr lang="en-US" smtClean="0"/>
              <a:pPr/>
              <a:t>29</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326A80D-3302-42C9-85B2-FB782F094105}" type="slidenum">
              <a:rPr lang="en-US" smtClean="0"/>
              <a:pPr/>
              <a:t>41</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326A80D-3302-42C9-85B2-FB782F094105}" type="slidenum">
              <a:rPr lang="en-US" smtClean="0"/>
              <a:pPr/>
              <a:t>42</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326A80D-3302-42C9-85B2-FB782F094105}" type="slidenum">
              <a:rPr lang="en-US" smtClean="0"/>
              <a:pPr/>
              <a:t>43</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9/23/2009 9:28 AM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46</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pic>
        <p:nvPicPr>
          <p:cNvPr id="4" name="Picture 3" descr="top_banner.png"/>
          <p:cNvPicPr>
            <a:picLocks noChangeAspect="1"/>
          </p:cNvPicPr>
          <p:nvPr userDrawn="1"/>
        </p:nvPicPr>
        <p:blipFill>
          <a:blip r:embed="rId2" cstate="print">
            <a:extLst>
              <a:ext uri="28A0092B-C50C-407e-A947-70E740481C1C">
                <a14:useLocalDpi xmlns="" xmlns:a14="http://schemas.microsoft.com/office/drawing/2007/7/7/main" val="0"/>
              </a:ext>
            </a:extLst>
          </a:blip>
          <a:srcRect/>
          <a:stretch>
            <a:fillRect/>
          </a:stretch>
        </p:blipFill>
        <p:spPr bwMode="auto">
          <a:xfrm>
            <a:off x="0" y="0"/>
            <a:ext cx="9144000" cy="1031875"/>
          </a:xfrm>
          <a:prstGeom prst="rect">
            <a:avLst/>
          </a:prstGeom>
          <a:extLst>
            <a:ext uri="{909E8E84-426E-40dd-AFC4-6F175D3DCCD1}">
              <a14:hiddenFill xmlns="" xmlns:a14="http://schemas.microsoft.com/office/drawing/2007/7/7/main">
                <a:solidFill>
                  <a:srgbClr xmlns:mc="http://schemas.openxmlformats.org/markup-compatibility/2006" val="FFFFFF" mc:Ignorable=""/>
                </a:solidFill>
              </a14:hiddenFill>
            </a:ext>
            <a:ext uri="{91240B29-F687-4f45-9708-019B960494DF}">
              <a14:hiddenLine xmlns="" xmlns:a14="http://schemas.microsoft.com/office/drawing/2007/7/7/main" w="9525">
                <a:solidFill>
                  <a:srgbClr xmlns:mc="http://schemas.openxmlformats.org/markup-compatibility/2006" val="000000" mc:Ignorable=""/>
                </a:solidFill>
                <a:miter lim="800000"/>
                <a:headEnd/>
                <a:tailEnd/>
              </a14:hiddenLine>
            </a:ext>
          </a:extLst>
        </p:spPr>
      </p:pic>
      <p:sp>
        <p:nvSpPr>
          <p:cNvPr id="2" name="Title 1"/>
          <p:cNvSpPr>
            <a:spLocks noGrp="1"/>
          </p:cNvSpPr>
          <p:nvPr>
            <p:ph type="ctrTitle"/>
          </p:nvPr>
        </p:nvSpPr>
        <p:spPr>
          <a:xfrm>
            <a:off x="722313" y="1905000"/>
            <a:ext cx="7690115" cy="750205"/>
          </a:xfrm>
          <a:noFill/>
          <a:ln w="9525">
            <a:noFill/>
            <a:miter lim="800000"/>
            <a:headEnd/>
            <a:tailEnd/>
          </a:ln>
        </p:spPr>
        <p:txBody>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722312" y="4344458"/>
            <a:ext cx="7690116" cy="473207"/>
          </a:xfrm>
          <a:noFill/>
          <a:ln w="9525">
            <a:noFill/>
            <a:miter lim="800000"/>
            <a:headEnd/>
            <a:tailEnd/>
          </a:ln>
        </p:spPr>
        <p:txBody>
          <a:bodyPr anchor="b"/>
          <a:lstStyle>
            <a:lvl1pPr marL="0" indent="0" algn="l" defTabSz="912777" rtl="0" eaLnBrk="0" fontAlgn="base" hangingPunct="0">
              <a:lnSpc>
                <a:spcPct val="90000"/>
              </a:lnSpc>
              <a:spcBef>
                <a:spcPct val="0"/>
              </a:spcBef>
              <a:spcAft>
                <a:spcPct val="0"/>
              </a:spcAft>
              <a:buClr>
                <a:schemeClr val="tx2"/>
              </a:buClr>
              <a:buSzPct val="95000"/>
              <a:buFont typeface="Wingdings" pitchFamily="2" charset="2"/>
              <a:buNone/>
              <a:defRPr lang="en-US" sz="3400" dirty="0">
                <a:solidFill>
                  <a:schemeClr val="accent2"/>
                </a:solidFill>
                <a:latin typeface="+mn-lt"/>
                <a:ea typeface="+mn-ea"/>
                <a:cs typeface="+mn-cs"/>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 xmlns:p14="http://schemas.microsoft.com/office/powerpoint/2007/7/12/main" val="4177709174"/>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WALKIN - Prints in GRAYSCALE">
    <p:bg bwMode="gray">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extBox 1"/>
          <p:cNvSpPr txBox="1"/>
          <p:nvPr userDrawn="1"/>
        </p:nvSpPr>
        <p:spPr>
          <a:xfrm>
            <a:off x="920750" y="2365375"/>
            <a:ext cx="7302500" cy="1000125"/>
          </a:xfrm>
          <a:prstGeom prst="rect">
            <a:avLst/>
          </a:prstGeom>
          <a:noFill/>
        </p:spPr>
        <p:txBody>
          <a:bodyPr wrap="none" lIns="76197" tIns="38098" rIns="76197" bIns="38098">
            <a:spAutoFit/>
          </a:bodyPr>
          <a:lstStyle/>
          <a:p>
            <a:pPr defTabSz="914363" fontAlgn="auto">
              <a:spcBef>
                <a:spcPts val="0"/>
              </a:spcBef>
              <a:spcAft>
                <a:spcPts val="0"/>
              </a:spcAft>
              <a:defRPr/>
            </a:pPr>
            <a:r>
              <a:rPr lang="en-US" sz="6000" dirty="0">
                <a:solidFill>
                  <a:schemeClr val="bg1"/>
                </a:solidFill>
                <a:latin typeface="+mn-lt"/>
              </a:rPr>
              <a:t>WALK-IN GOES HERE</a:t>
            </a:r>
          </a:p>
        </p:txBody>
      </p:sp>
    </p:spTree>
    <p:extLst>
      <p:ext uri="{BB962C8B-B14F-4D97-AF65-F5344CB8AC3E}">
        <p14:creationId xmlns="" xmlns:p14="http://schemas.microsoft.com/office/powerpoint/2007/7/12/main" val="2380140325"/>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a:noFill/>
          <a:ln w="9525">
            <a:noFill/>
            <a:miter lim="800000"/>
            <a:headEnd/>
            <a:tailEnd/>
          </a:ln>
        </p:spPr>
        <p:txBody>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2"/>
            <a:ext cx="8382000" cy="2210862"/>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 xmlns:p14="http://schemas.microsoft.com/office/powerpoint/2007/7/12/main" val="2247180620"/>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a:noFill/>
          <a:ln w="9525">
            <a:noFill/>
            <a:miter lim="800000"/>
            <a:headEnd/>
            <a:tailEnd/>
          </a:ln>
        </p:spPr>
        <p:txBody>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2"/>
            <a:ext cx="8382000" cy="2210862"/>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lIns="152394" tIns="76197" rIns="152394" bIns="76197" anchor="b">
            <a:noAutofit/>
          </a:bodyPr>
          <a:lstStyle>
            <a:lvl1pPr algn="r">
              <a:buFont typeface="Arial" pitchFamily="34" charset="0"/>
              <a:buNone/>
              <a:defRPr>
                <a:solidFill>
                  <a:srgbClr val="000000"/>
                </a:solidFill>
                <a:effectLst/>
                <a:latin typeface="Segoe Semibold" pitchFamily="34" charset="0"/>
              </a:defRPr>
            </a:lvl1pPr>
          </a:lstStyle>
          <a:p>
            <a:pPr lvl="0"/>
            <a:r>
              <a:rPr lang="en-US" smtClean="0"/>
              <a:t>Click to edit Master text styles</a:t>
            </a:r>
          </a:p>
        </p:txBody>
      </p:sp>
    </p:spTree>
    <p:extLst>
      <p:ext uri="{BB962C8B-B14F-4D97-AF65-F5344CB8AC3E}">
        <p14:creationId xmlns="" xmlns:p14="http://schemas.microsoft.com/office/powerpoint/2007/7/12/main" val="1001093691"/>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emo, Video etc. &quot;special&quot; slides">
    <p:bg>
      <p:bgPr>
        <a:solidFill>
          <a:schemeClr val="tx1"/>
        </a:solidFill>
        <a:effectLst/>
      </p:bgPr>
    </p:bg>
    <p:spTree>
      <p:nvGrpSpPr>
        <p:cNvPr id="1" name=""/>
        <p:cNvGrpSpPr/>
        <p:nvPr/>
      </p:nvGrpSpPr>
      <p:grpSpPr>
        <a:xfrm>
          <a:off x="0" y="0"/>
          <a:ext cx="0" cy="0"/>
          <a:chOff x="0" y="0"/>
          <a:chExt cx="0" cy="0"/>
        </a:xfrm>
      </p:grpSpPr>
      <p:pic>
        <p:nvPicPr>
          <p:cNvPr id="5" name="Picture 3" descr="top_banner.png"/>
          <p:cNvPicPr>
            <a:picLocks noChangeAspect="1"/>
          </p:cNvPicPr>
          <p:nvPr userDrawn="1"/>
        </p:nvPicPr>
        <p:blipFill>
          <a:blip r:embed="rId2" cstate="print">
            <a:extLst>
              <a:ext uri="28A0092B-C50C-407e-A947-70E740481C1C">
                <a14:useLocalDpi xmlns="" xmlns:a14="http://schemas.microsoft.com/office/drawing/2007/7/7/main" val="0"/>
              </a:ext>
            </a:extLst>
          </a:blip>
          <a:srcRect/>
          <a:stretch>
            <a:fillRect/>
          </a:stretch>
        </p:blipFill>
        <p:spPr bwMode="auto">
          <a:xfrm>
            <a:off x="0" y="0"/>
            <a:ext cx="9142413" cy="1031875"/>
          </a:xfrm>
          <a:prstGeom prst="rect">
            <a:avLst/>
          </a:prstGeom>
          <a:extLst>
            <a:ext uri="{909E8E84-426E-40dd-AFC4-6F175D3DCCD1}">
              <a14:hiddenFill xmlns="" xmlns:a14="http://schemas.microsoft.com/office/drawing/2007/7/7/main">
                <a:solidFill>
                  <a:srgbClr xmlns:mc="http://schemas.openxmlformats.org/markup-compatibility/2006" val="FFFFFF" mc:Ignorable=""/>
                </a:solidFill>
              </a14:hiddenFill>
            </a:ext>
            <a:ext uri="{91240B29-F687-4f45-9708-019B960494DF}">
              <a14:hiddenLine xmlns="" xmlns:a14="http://schemas.microsoft.com/office/drawing/2007/7/7/main" w="9525">
                <a:solidFill>
                  <a:srgbClr xmlns:mc="http://schemas.openxmlformats.org/markup-compatibility/2006" val="000000" mc:Ignorable=""/>
                </a:solidFill>
                <a:miter lim="800000"/>
                <a:headEnd/>
                <a:tailEnd/>
              </a14:hiddenLine>
            </a:ext>
          </a:extLst>
        </p:spPr>
      </p:pic>
      <p:sp>
        <p:nvSpPr>
          <p:cNvPr id="2" name="Title 1"/>
          <p:cNvSpPr>
            <a:spLocks noGrp="1"/>
          </p:cNvSpPr>
          <p:nvPr>
            <p:ph type="ctrTitle"/>
          </p:nvPr>
        </p:nvSpPr>
        <p:spPr>
          <a:xfrm>
            <a:off x="722313" y="2365375"/>
            <a:ext cx="7690115" cy="750205"/>
          </a:xfrm>
          <a:noFill/>
          <a:ln w="9525">
            <a:noFill/>
            <a:miter lim="800000"/>
            <a:headEnd/>
            <a:tailEnd/>
          </a:ln>
        </p:spPr>
        <p:txBody>
          <a:bodyPr rtlCol="0"/>
          <a:lstStyle>
            <a:lvl1pPr algn="l" defTabSz="912777" rtl="0" eaLnBrk="0" fontAlgn="base" latinLnBrk="0" hangingPunct="0">
              <a:lnSpc>
                <a:spcPct val="90000"/>
              </a:lnSpc>
              <a:spcBef>
                <a:spcPct val="0"/>
              </a:spcBef>
              <a:spcAft>
                <a:spcPct val="0"/>
              </a:spcAft>
              <a:buNone/>
              <a:defRPr lang="en-US" sz="5400" b="0" kern="1200" cap="none" spc="-30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722313" y="4344458"/>
            <a:ext cx="7043208" cy="473207"/>
          </a:xfrm>
          <a:noFill/>
          <a:ln w="9525">
            <a:noFill/>
            <a:miter lim="800000"/>
            <a:headEnd/>
            <a:tailEnd/>
          </a:ln>
        </p:spPr>
        <p:txBody>
          <a:bodyPr rtlCol="0" anchor="b"/>
          <a:lstStyle>
            <a:lvl1pPr marL="0" indent="0" algn="l" defTabSz="912777" rtl="0" eaLnBrk="0" fontAlgn="base" latinLnBrk="0" hangingPunct="0">
              <a:lnSpc>
                <a:spcPct val="90000"/>
              </a:lnSpc>
              <a:spcBef>
                <a:spcPct val="0"/>
              </a:spcBef>
              <a:spcAft>
                <a:spcPct val="0"/>
              </a:spcAft>
              <a:buClr>
                <a:schemeClr val="tx2"/>
              </a:buClr>
              <a:buSzPct val="95000"/>
              <a:buFont typeface="Wingdings" pitchFamily="2" charset="2"/>
              <a:buNone/>
              <a:defRPr lang="en-US" sz="3400" kern="1200" dirty="0">
                <a:solidFill>
                  <a:schemeClr val="accent2"/>
                </a:solidFill>
                <a:latin typeface="+mn-lt"/>
                <a:ea typeface="+mn-ea"/>
                <a:cs typeface="+mn-cs"/>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p:nvPr>
        </p:nvSpPr>
        <p:spPr>
          <a:xfrm>
            <a:off x="1369219" y="950651"/>
            <a:ext cx="7043208" cy="1384994"/>
          </a:xfrm>
          <a:effectLst/>
        </p:spPr>
        <p:txBody>
          <a:bodyPr anchor="b">
            <a:scene3d>
              <a:camera prst="orthographicFront"/>
              <a:lightRig rig="flat" dir="t"/>
            </a:scene3d>
            <a:sp3d>
              <a:bevelT h="19050"/>
              <a:contourClr>
                <a:srgbClr val="F4A234"/>
              </a:contourClr>
            </a:sp3d>
          </a:bodyPr>
          <a:lstStyle>
            <a:lvl1pPr marL="0" indent="0" algn="r">
              <a:buFont typeface="Arial" pitchFamily="34" charset="0"/>
              <a:buNone/>
              <a:defRPr kumimoji="0" lang="en-US" sz="10000" b="1" i="1" u="none" strike="noStrike" kern="1200" cap="none" spc="-642" normalizeH="0" baseline="0" noProof="0" dirty="0" smtClean="0">
                <a:ln w="11430"/>
                <a:solidFill>
                  <a:schemeClr val="accent5"/>
                </a:solidFill>
                <a:effectLst>
                  <a:outerShdw blurRad="50800" dist="38100" dir="2700000" algn="tl" rotWithShape="0">
                    <a:prstClr val="black">
                      <a:alpha val="57000"/>
                    </a:prstClr>
                  </a:outerShdw>
                </a:effectLst>
                <a:uLnTx/>
                <a:uFillTx/>
                <a:latin typeface="Segoe" pitchFamily="34" charset="0"/>
                <a:ea typeface="+mn-ea"/>
                <a:cs typeface="+mn-cs"/>
              </a:defRPr>
            </a:lvl1pPr>
          </a:lstStyle>
          <a:p>
            <a:pPr lvl="0"/>
            <a:r>
              <a:rPr lang="en-US" smtClean="0"/>
              <a:t>Click to edit Master text styles</a:t>
            </a:r>
          </a:p>
        </p:txBody>
      </p:sp>
    </p:spTree>
    <p:extLst>
      <p:ext uri="{BB962C8B-B14F-4D97-AF65-F5344CB8AC3E}">
        <p14:creationId xmlns="" xmlns:p14="http://schemas.microsoft.com/office/powerpoint/2007/7/12/main" val="3415956311"/>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4" name="Picture 2" descr="C:\Program Files\Microsoft Resource DVD Artwork\DVD_ART\Artwork_Imagery\Shapes and Graphics\Bullets\Blue GEL .png"/>
          <p:cNvPicPr>
            <a:picLocks noChangeAspect="1" noChangeArrowheads="1"/>
          </p:cNvPicPr>
          <p:nvPr userDrawn="1"/>
        </p:nvPicPr>
        <p:blipFill>
          <a:blip r:embed="rId2" cstate="print">
            <a:extLst>
              <a:ext uri="28A0092B-C50C-407e-A947-70E740481C1C">
                <a14:useLocalDpi xmlns="" xmlns:a14="http://schemas.microsoft.com/office/drawing/2007/7/7/main" val="0"/>
              </a:ext>
            </a:extLst>
          </a:blip>
          <a:srcRect/>
          <a:stretch>
            <a:fillRect/>
          </a:stretch>
        </p:blipFill>
        <p:spPr bwMode="auto">
          <a:xfrm>
            <a:off x="8826500" y="-317500"/>
            <a:ext cx="317500" cy="317500"/>
          </a:xfrm>
          <a:prstGeom prst="rect">
            <a:avLst/>
          </a:prstGeom>
          <a:extLst>
            <a:ext uri="{909E8E84-426E-40dd-AFC4-6F175D3DCCD1}">
              <a14:hiddenFill xmlns="" xmlns:a14="http://schemas.microsoft.com/office/drawing/2007/7/7/main">
                <a:solidFill>
                  <a:srgbClr xmlns:mc="http://schemas.openxmlformats.org/markup-compatibility/2006" val="FFFFFF" mc:Ignorable=""/>
                </a:solidFill>
              </a14:hiddenFill>
            </a:ext>
            <a:ext uri="{91240B29-F687-4f45-9708-019B960494DF}">
              <a14:hiddenLine xmlns="" xmlns:a14="http://schemas.microsoft.com/office/drawing/2007/7/7/main" w="9525">
                <a:solidFill>
                  <a:srgbClr xmlns:mc="http://schemas.openxmlformats.org/markup-compatibility/2006" val="000000" mc:Ignorable=""/>
                </a:solidFill>
                <a:miter lim="800000"/>
                <a:headEnd/>
                <a:tailEnd/>
              </a14:hiddenLine>
            </a:ext>
          </a:extLst>
        </p:spPr>
      </p:pic>
      <p:pic>
        <p:nvPicPr>
          <p:cNvPr id="6" name="Picture 3" descr="S:\ResourceDVD\Clip_Installer\DVD_ART\BoxShots_Logos\Microsoft Research\Microsoft Research b.png"/>
          <p:cNvPicPr>
            <a:picLocks noChangeAspect="1" noChangeArrowheads="1"/>
          </p:cNvPicPr>
          <p:nvPr userDrawn="1"/>
        </p:nvPicPr>
        <p:blipFill>
          <a:blip r:embed="rId3" cstate="print">
            <a:extLst>
              <a:ext uri="28A0092B-C50C-407e-A947-70E740481C1C">
                <a14:useLocalDpi xmlns="" xmlns:a14="http://schemas.microsoft.com/office/drawing/2007/7/7/main" val="0"/>
              </a:ext>
            </a:extLst>
          </a:blip>
          <a:srcRect/>
          <a:stretch>
            <a:fillRect/>
          </a:stretch>
        </p:blipFill>
        <p:spPr bwMode="auto">
          <a:xfrm>
            <a:off x="7453313" y="6248400"/>
            <a:ext cx="1398587" cy="388938"/>
          </a:xfrm>
          <a:prstGeom prst="rect">
            <a:avLst/>
          </a:prstGeom>
          <a:extLst>
            <a:ext uri="{909E8E84-426E-40dd-AFC4-6F175D3DCCD1}">
              <a14:hiddenFill xmlns="" xmlns:a14="http://schemas.microsoft.com/office/drawing/2007/7/7/main">
                <a:solidFill>
                  <a:srgbClr xmlns:mc="http://schemas.openxmlformats.org/markup-compatibility/2006" val="FFFFFF" mc:Ignorable=""/>
                </a:solidFill>
              </a14:hiddenFill>
            </a:ext>
            <a:ext uri="{91240B29-F687-4f45-9708-019B960494DF}">
              <a14:hiddenLine xmlns="" xmlns:a14="http://schemas.microsoft.com/office/drawing/2007/7/7/main" w="9525">
                <a:solidFill>
                  <a:srgbClr xmlns:mc="http://schemas.openxmlformats.org/markup-compatibility/2006" val="000000" mc:Ignorable=""/>
                </a:solidFill>
                <a:miter lim="800000"/>
                <a:headEnd/>
                <a:tailEnd/>
              </a14:hiddenLine>
            </a:ext>
            <a:ext uri="{53640926-AAD7-44d8-BBD7-CCE9431645EC}">
              <a14:shadowObscured xmlns="" xmlns:a14="http://schemas.microsoft.com/office/drawing/2007/7/7/main" val="1"/>
            </a:ext>
          </a:extLst>
        </p:spPr>
      </p:pic>
      <p:sp>
        <p:nvSpPr>
          <p:cNvPr id="2" name="Title 1"/>
          <p:cNvSpPr>
            <a:spLocks noGrp="1"/>
          </p:cNvSpPr>
          <p:nvPr>
            <p:ph type="title"/>
          </p:nvPr>
        </p:nvSpPr>
        <p:spPr>
          <a:xfrm>
            <a:off x="381000" y="230187"/>
            <a:ext cx="8382000" cy="750205"/>
          </a:xfrm>
          <a:noFill/>
          <a:ln w="9525">
            <a:noFill/>
            <a:miter lim="800000"/>
            <a:headEnd/>
            <a:tailEnd/>
          </a:ln>
        </p:spPr>
        <p:txBody>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5"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 xmlns:p14="http://schemas.microsoft.com/office/powerpoint/2007/7/12/main" val="2244391318"/>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_w/o Logo">
    <p:spTree>
      <p:nvGrpSpPr>
        <p:cNvPr id="1" name=""/>
        <p:cNvGrpSpPr/>
        <p:nvPr/>
      </p:nvGrpSpPr>
      <p:grpSpPr>
        <a:xfrm>
          <a:off x="0" y="0"/>
          <a:ext cx="0" cy="0"/>
          <a:chOff x="0" y="0"/>
          <a:chExt cx="0" cy="0"/>
        </a:xfrm>
      </p:grpSpPr>
      <p:sp>
        <p:nvSpPr>
          <p:cNvPr id="2" name="Title 1"/>
          <p:cNvSpPr>
            <a:spLocks noGrp="1"/>
          </p:cNvSpPr>
          <p:nvPr>
            <p:ph type="title"/>
          </p:nvPr>
        </p:nvSpPr>
        <p:spPr>
          <a:noFill/>
          <a:ln w="9525">
            <a:noFill/>
            <a:miter lim="800000"/>
            <a:headEnd/>
            <a:tailEnd/>
          </a:ln>
        </p:spPr>
        <p:txBody>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 xmlns:p14="http://schemas.microsoft.com/office/powerpoint/2007/7/12/main" val="3953449764"/>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3" descr="S:\ResourceDVD\Clip_Installer\DVD_ART\BoxShots_Logos\Microsoft Research\Microsoft Research b.png"/>
          <p:cNvPicPr>
            <a:picLocks noChangeAspect="1" noChangeArrowheads="1"/>
          </p:cNvPicPr>
          <p:nvPr userDrawn="1"/>
        </p:nvPicPr>
        <p:blipFill>
          <a:blip r:embed="rId2" cstate="print">
            <a:extLst>
              <a:ext uri="28A0092B-C50C-407e-A947-70E740481C1C">
                <a14:useLocalDpi xmlns="" xmlns:a14="http://schemas.microsoft.com/office/drawing/2007/7/7/main" val="0"/>
              </a:ext>
            </a:extLst>
          </a:blip>
          <a:srcRect/>
          <a:stretch>
            <a:fillRect/>
          </a:stretch>
        </p:blipFill>
        <p:spPr bwMode="auto">
          <a:xfrm>
            <a:off x="7453313" y="6248400"/>
            <a:ext cx="1398587" cy="388938"/>
          </a:xfrm>
          <a:prstGeom prst="rect">
            <a:avLst/>
          </a:prstGeom>
          <a:extLst>
            <a:ext uri="{909E8E84-426E-40dd-AFC4-6F175D3DCCD1}">
              <a14:hiddenFill xmlns="" xmlns:a14="http://schemas.microsoft.com/office/drawing/2007/7/7/main">
                <a:solidFill>
                  <a:srgbClr xmlns:mc="http://schemas.openxmlformats.org/markup-compatibility/2006" val="FFFFFF" mc:Ignorable=""/>
                </a:solidFill>
              </a14:hiddenFill>
            </a:ext>
            <a:ext uri="{91240B29-F687-4f45-9708-019B960494DF}">
              <a14:hiddenLine xmlns="" xmlns:a14="http://schemas.microsoft.com/office/drawing/2007/7/7/main" w="9525">
                <a:solidFill>
                  <a:srgbClr xmlns:mc="http://schemas.openxmlformats.org/markup-compatibility/2006" val="000000" mc:Ignorable=""/>
                </a:solidFill>
                <a:miter lim="800000"/>
                <a:headEnd/>
                <a:tailEnd/>
              </a14:hiddenLine>
            </a:ext>
          </a:extLst>
        </p:spPr>
      </p:pic>
      <p:sp>
        <p:nvSpPr>
          <p:cNvPr id="2" name="Title 1"/>
          <p:cNvSpPr>
            <a:spLocks noGrp="1"/>
          </p:cNvSpPr>
          <p:nvPr>
            <p:ph type="title"/>
          </p:nvPr>
        </p:nvSpPr>
        <p:spPr>
          <a:xfrm>
            <a:off x="381000" y="230187"/>
            <a:ext cx="8382000" cy="750205"/>
          </a:xfrm>
          <a:noFill/>
          <a:ln w="9525">
            <a:noFill/>
            <a:miter lim="800000"/>
            <a:headEnd/>
            <a:tailEnd/>
          </a:ln>
        </p:spPr>
        <p:txBody>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 xmlns:p14="http://schemas.microsoft.com/office/powerpoint/2007/7/12/main" val="4208031387"/>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3" descr="S:\ResourceDVD\Clip_Installer\DVD_ART\BoxShots_Logos\Microsoft Research\Microsoft Research b.png"/>
          <p:cNvPicPr>
            <a:picLocks noChangeAspect="1" noChangeArrowheads="1"/>
          </p:cNvPicPr>
          <p:nvPr userDrawn="1"/>
        </p:nvPicPr>
        <p:blipFill>
          <a:blip r:embed="rId2" cstate="print">
            <a:extLst>
              <a:ext uri="28A0092B-C50C-407e-A947-70E740481C1C">
                <a14:useLocalDpi xmlns="" xmlns:a14="http://schemas.microsoft.com/office/drawing/2007/7/7/main" val="0"/>
              </a:ext>
            </a:extLst>
          </a:blip>
          <a:srcRect/>
          <a:stretch>
            <a:fillRect/>
          </a:stretch>
        </p:blipFill>
        <p:spPr bwMode="auto">
          <a:xfrm>
            <a:off x="7453313" y="6248400"/>
            <a:ext cx="1398587" cy="388938"/>
          </a:xfrm>
          <a:prstGeom prst="rect">
            <a:avLst/>
          </a:prstGeom>
          <a:extLst>
            <a:ext uri="{909E8E84-426E-40dd-AFC4-6F175D3DCCD1}">
              <a14:hiddenFill xmlns="" xmlns:a14="http://schemas.microsoft.com/office/drawing/2007/7/7/main">
                <a:solidFill>
                  <a:srgbClr xmlns:mc="http://schemas.openxmlformats.org/markup-compatibility/2006" val="FFFFFF" mc:Ignorable=""/>
                </a:solidFill>
              </a14:hiddenFill>
            </a:ext>
            <a:ext uri="{91240B29-F687-4f45-9708-019B960494DF}">
              <a14:hiddenLine xmlns="" xmlns:a14="http://schemas.microsoft.com/office/drawing/2007/7/7/main" w="9525">
                <a:solidFill>
                  <a:srgbClr xmlns:mc="http://schemas.openxmlformats.org/markup-compatibility/2006" val="000000" mc:Ignorable=""/>
                </a:solidFill>
                <a:miter lim="800000"/>
                <a:headEnd/>
                <a:tailEnd/>
              </a14:hiddenLine>
            </a:ext>
          </a:extLst>
        </p:spPr>
      </p:pic>
      <p:sp>
        <p:nvSpPr>
          <p:cNvPr id="2" name="Title 1"/>
          <p:cNvSpPr>
            <a:spLocks noGrp="1"/>
          </p:cNvSpPr>
          <p:nvPr>
            <p:ph type="title"/>
          </p:nvPr>
        </p:nvSpPr>
        <p:spPr>
          <a:xfrm>
            <a:off x="381000" y="230187"/>
            <a:ext cx="8382000" cy="750205"/>
          </a:xfrm>
          <a:noFill/>
          <a:ln w="9525">
            <a:noFill/>
            <a:miter lim="800000"/>
            <a:headEnd/>
            <a:tailEnd/>
          </a:ln>
        </p:spPr>
        <p:txBody>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381000" y="1411553"/>
            <a:ext cx="4114800"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981" y="1411553"/>
            <a:ext cx="4117019"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 xmlns:p14="http://schemas.microsoft.com/office/powerpoint/2007/7/12/main" val="1305890612"/>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50205"/>
          </a:xfrm>
          <a:noFill/>
          <a:ln w="9525">
            <a:noFill/>
            <a:miter lim="800000"/>
            <a:headEnd/>
            <a:tailEnd/>
          </a:ln>
        </p:spPr>
        <p:txBody>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Tree>
    <p:extLst>
      <p:ext uri="{BB962C8B-B14F-4D97-AF65-F5344CB8AC3E}">
        <p14:creationId xmlns="" xmlns:p14="http://schemas.microsoft.com/office/powerpoint/2007/7/12/main" val="1329140287"/>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 xmlns:p14="http://schemas.microsoft.com/office/powerpoint/2007/7/12/main" val="2945160461"/>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_w/Top Banner">
    <p:bg>
      <p:bgPr>
        <a:solidFill>
          <a:schemeClr val="tx1"/>
        </a:solidFill>
        <a:effectLst/>
      </p:bgPr>
    </p:bg>
    <p:spTree>
      <p:nvGrpSpPr>
        <p:cNvPr id="1" name=""/>
        <p:cNvGrpSpPr/>
        <p:nvPr/>
      </p:nvGrpSpPr>
      <p:grpSpPr>
        <a:xfrm>
          <a:off x="0" y="0"/>
          <a:ext cx="0" cy="0"/>
          <a:chOff x="0" y="0"/>
          <a:chExt cx="0" cy="0"/>
        </a:xfrm>
      </p:grpSpPr>
      <p:pic>
        <p:nvPicPr>
          <p:cNvPr id="2" name="Picture 3" descr="top_banner.png"/>
          <p:cNvPicPr>
            <a:picLocks noChangeAspect="1"/>
          </p:cNvPicPr>
          <p:nvPr userDrawn="1"/>
        </p:nvPicPr>
        <p:blipFill>
          <a:blip r:embed="rId2" cstate="print">
            <a:extLst>
              <a:ext uri="28A0092B-C50C-407e-A947-70E740481C1C">
                <a14:useLocalDpi xmlns="" xmlns:a14="http://schemas.microsoft.com/office/drawing/2007/7/7/main" val="0"/>
              </a:ext>
            </a:extLst>
          </a:blip>
          <a:srcRect/>
          <a:stretch>
            <a:fillRect/>
          </a:stretch>
        </p:blipFill>
        <p:spPr bwMode="auto">
          <a:xfrm>
            <a:off x="0" y="0"/>
            <a:ext cx="9144000" cy="1031875"/>
          </a:xfrm>
          <a:prstGeom prst="rect">
            <a:avLst/>
          </a:prstGeom>
          <a:extLst>
            <a:ext uri="{909E8E84-426E-40dd-AFC4-6F175D3DCCD1}">
              <a14:hiddenFill xmlns="" xmlns:a14="http://schemas.microsoft.com/office/drawing/2007/7/7/main">
                <a:solidFill>
                  <a:srgbClr xmlns:mc="http://schemas.openxmlformats.org/markup-compatibility/2006" val="FFFFFF" mc:Ignorable=""/>
                </a:solidFill>
              </a14:hiddenFill>
            </a:ext>
            <a:ext uri="{91240B29-F687-4f45-9708-019B960494DF}">
              <a14:hiddenLine xmlns="" xmlns:a14="http://schemas.microsoft.com/office/drawing/2007/7/7/main" w="9525">
                <a:solidFill>
                  <a:srgbClr xmlns:mc="http://schemas.openxmlformats.org/markup-compatibility/2006" val="000000" mc:Ignorable=""/>
                </a:solidFill>
                <a:miter lim="800000"/>
                <a:headEnd/>
                <a:tailEnd/>
              </a14:hiddenLine>
            </a:ext>
          </a:extLst>
        </p:spPr>
      </p:pic>
    </p:spTree>
    <p:extLst>
      <p:ext uri="{BB962C8B-B14F-4D97-AF65-F5344CB8AC3E}">
        <p14:creationId xmlns="" xmlns:p14="http://schemas.microsoft.com/office/powerpoint/2007/7/12/main" val="1006880791"/>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75088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r>
              <a:rPr lang="en-US" smtClean="0"/>
              <a:t>Click to edit Master title style</a:t>
            </a:r>
            <a:endParaRPr lang="en-US" dirty="0"/>
          </a:p>
        </p:txBody>
      </p:sp>
      <p:sp>
        <p:nvSpPr>
          <p:cNvPr id="1027" name="Text Placeholder 2"/>
          <p:cNvSpPr>
            <a:spLocks noGrp="1"/>
          </p:cNvSpPr>
          <p:nvPr>
            <p:ph type="body" idx="1"/>
          </p:nvPr>
        </p:nvSpPr>
        <p:spPr bwMode="auto">
          <a:xfrm>
            <a:off x="381000" y="1412875"/>
            <a:ext cx="8382000" cy="2211388"/>
          </a:xfrm>
          <a:prstGeom prst="rect">
            <a:avLst/>
          </a:prstGeom>
          <a:extLst>
            <a:ext uri="{909E8E84-426E-40dd-AFC4-6F175D3DCCD1}">
              <a14:hiddenFill xmlns="" xmlns:a14="http://schemas.microsoft.com/office/drawing/2007/7/7/main">
                <a:solidFill>
                  <a:srgbClr xmlns:mc="http://schemas.openxmlformats.org/markup-compatibility/2006" val="FFFFFF" mc:Ignorable=""/>
                </a:solidFill>
              </a14:hiddenFill>
            </a:ext>
            <a:ext uri="{91240B29-F687-4f45-9708-019B960494DF}">
              <a14:hiddenLine xmlns="" xmlns:a14="http://schemas.microsoft.com/office/drawing/2007/7/7/main" w="9525">
                <a:solidFill>
                  <a:srgbClr xmlns:mc="http://schemas.openxmlformats.org/markup-compatibility/2006" val="000000" mc:Ignorable=""/>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1" tx1="lt1" bg2="dk2" tx2="lt2" accent1="accent1" accent2="accent2" accent3="accent3" accent4="accent4" accent5="accent5" accent6="accent6" hlink="hlink" folHlink="folHlink"/>
  <p:sldLayoutIdLst>
    <p:sldLayoutId id="2147483706" r:id="rId1"/>
    <p:sldLayoutId id="2147483707" r:id="rId2"/>
    <p:sldLayoutId id="2147483708" r:id="rId3"/>
    <p:sldLayoutId id="2147483703" r:id="rId4"/>
    <p:sldLayoutId id="2147483709" r:id="rId5"/>
    <p:sldLayoutId id="2147483710" r:id="rId6"/>
    <p:sldLayoutId id="2147483704" r:id="rId7"/>
    <p:sldLayoutId id="2147483705" r:id="rId8"/>
    <p:sldLayoutId id="2147483711" r:id="rId9"/>
    <p:sldLayoutId id="2147483712" r:id="rId10"/>
    <p:sldLayoutId id="2147483713" r:id="rId11"/>
    <p:sldLayoutId id="2147483714" r:id="rId12"/>
  </p:sldLayoutIdLst>
  <p:transition>
    <p:fade/>
  </p:transition>
  <p:txStyles>
    <p:titleStyle>
      <a:lvl1pPr algn="l" defTabSz="911225" rtl="0" fontAlgn="base">
        <a:lnSpc>
          <a:spcPct val="90000"/>
        </a:lnSpc>
        <a:spcBef>
          <a:spcPct val="0"/>
        </a:spcBef>
        <a:spcAft>
          <a:spcPct val="0"/>
        </a:spcAft>
        <a:defRPr lang="en-US" sz="5400" kern="1200"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vl2pPr algn="l" defTabSz="911225" rtl="0" fontAlgn="base">
        <a:lnSpc>
          <a:spcPct val="90000"/>
        </a:lnSpc>
        <a:spcBef>
          <a:spcPct val="0"/>
        </a:spcBef>
        <a:spcAft>
          <a:spcPct val="0"/>
        </a:spcAft>
        <a:defRPr sz="5400">
          <a:solidFill>
            <a:schemeClr val="tx1"/>
          </a:solidFill>
          <a:latin typeface="Segoe" pitchFamily="34" charset="0"/>
          <a:cs typeface="Arial" charset="0"/>
        </a:defRPr>
      </a:lvl2pPr>
      <a:lvl3pPr algn="l" defTabSz="911225" rtl="0" fontAlgn="base">
        <a:lnSpc>
          <a:spcPct val="90000"/>
        </a:lnSpc>
        <a:spcBef>
          <a:spcPct val="0"/>
        </a:spcBef>
        <a:spcAft>
          <a:spcPct val="0"/>
        </a:spcAft>
        <a:defRPr sz="5400">
          <a:solidFill>
            <a:schemeClr val="tx1"/>
          </a:solidFill>
          <a:latin typeface="Segoe" pitchFamily="34" charset="0"/>
          <a:cs typeface="Arial" charset="0"/>
        </a:defRPr>
      </a:lvl3pPr>
      <a:lvl4pPr algn="l" defTabSz="911225" rtl="0" fontAlgn="base">
        <a:lnSpc>
          <a:spcPct val="90000"/>
        </a:lnSpc>
        <a:spcBef>
          <a:spcPct val="0"/>
        </a:spcBef>
        <a:spcAft>
          <a:spcPct val="0"/>
        </a:spcAft>
        <a:defRPr sz="5400">
          <a:solidFill>
            <a:schemeClr val="tx1"/>
          </a:solidFill>
          <a:latin typeface="Segoe" pitchFamily="34" charset="0"/>
          <a:cs typeface="Arial" charset="0"/>
        </a:defRPr>
      </a:lvl4pPr>
      <a:lvl5pPr algn="l" defTabSz="911225" rtl="0" fontAlgn="base">
        <a:lnSpc>
          <a:spcPct val="90000"/>
        </a:lnSpc>
        <a:spcBef>
          <a:spcPct val="0"/>
        </a:spcBef>
        <a:spcAft>
          <a:spcPct val="0"/>
        </a:spcAft>
        <a:defRPr sz="5400">
          <a:solidFill>
            <a:schemeClr val="tx1"/>
          </a:solidFill>
          <a:latin typeface="Segoe" pitchFamily="34" charset="0"/>
          <a:cs typeface="Arial" charset="0"/>
        </a:defRPr>
      </a:lvl5pPr>
      <a:lvl6pPr marL="457200" algn="l" defTabSz="911225" rtl="0" fontAlgn="base">
        <a:lnSpc>
          <a:spcPct val="90000"/>
        </a:lnSpc>
        <a:spcBef>
          <a:spcPct val="0"/>
        </a:spcBef>
        <a:spcAft>
          <a:spcPct val="0"/>
        </a:spcAft>
        <a:defRPr sz="5400">
          <a:solidFill>
            <a:schemeClr val="tx1"/>
          </a:solidFill>
          <a:latin typeface="Segoe" pitchFamily="34" charset="0"/>
          <a:cs typeface="Arial" charset="0"/>
        </a:defRPr>
      </a:lvl6pPr>
      <a:lvl7pPr marL="914400" algn="l" defTabSz="911225" rtl="0" fontAlgn="base">
        <a:lnSpc>
          <a:spcPct val="90000"/>
        </a:lnSpc>
        <a:spcBef>
          <a:spcPct val="0"/>
        </a:spcBef>
        <a:spcAft>
          <a:spcPct val="0"/>
        </a:spcAft>
        <a:defRPr sz="5400">
          <a:solidFill>
            <a:schemeClr val="tx1"/>
          </a:solidFill>
          <a:latin typeface="Segoe" pitchFamily="34" charset="0"/>
          <a:cs typeface="Arial" charset="0"/>
        </a:defRPr>
      </a:lvl7pPr>
      <a:lvl8pPr marL="1371600" algn="l" defTabSz="911225" rtl="0" fontAlgn="base">
        <a:lnSpc>
          <a:spcPct val="90000"/>
        </a:lnSpc>
        <a:spcBef>
          <a:spcPct val="0"/>
        </a:spcBef>
        <a:spcAft>
          <a:spcPct val="0"/>
        </a:spcAft>
        <a:defRPr sz="5400">
          <a:solidFill>
            <a:schemeClr val="tx1"/>
          </a:solidFill>
          <a:latin typeface="Segoe" pitchFamily="34" charset="0"/>
          <a:cs typeface="Arial" charset="0"/>
        </a:defRPr>
      </a:lvl8pPr>
      <a:lvl9pPr marL="1828800" algn="l" defTabSz="911225" rtl="0" fontAlgn="base">
        <a:lnSpc>
          <a:spcPct val="90000"/>
        </a:lnSpc>
        <a:spcBef>
          <a:spcPct val="0"/>
        </a:spcBef>
        <a:spcAft>
          <a:spcPct val="0"/>
        </a:spcAft>
        <a:defRPr sz="5400">
          <a:solidFill>
            <a:schemeClr val="tx1"/>
          </a:solidFill>
          <a:latin typeface="Segoe" pitchFamily="34" charset="0"/>
          <a:cs typeface="Arial" charset="0"/>
        </a:defRPr>
      </a:lvl9pPr>
    </p:titleStyle>
    <p:bodyStyle>
      <a:lvl1pPr marL="384175" indent="-384175" algn="l" defTabSz="912813" rtl="0" fontAlgn="base">
        <a:lnSpc>
          <a:spcPct val="90000"/>
        </a:lnSpc>
        <a:spcBef>
          <a:spcPct val="20000"/>
        </a:spcBef>
        <a:spcAft>
          <a:spcPct val="0"/>
        </a:spcAft>
        <a:buSzPct val="90000"/>
        <a:buBlip>
          <a:blip r:embed="rId15"/>
        </a:buBlip>
        <a:defRPr sz="3300" kern="1200">
          <a:solidFill>
            <a:schemeClr val="bg1"/>
          </a:solidFill>
          <a:latin typeface="+mn-lt"/>
          <a:ea typeface="+mn-ea"/>
          <a:cs typeface="+mn-cs"/>
        </a:defRPr>
      </a:lvl1pPr>
      <a:lvl2pPr marL="738188" indent="-361950" algn="l" defTabSz="912813" rtl="0" fontAlgn="base">
        <a:lnSpc>
          <a:spcPct val="90000"/>
        </a:lnSpc>
        <a:spcBef>
          <a:spcPct val="20000"/>
        </a:spcBef>
        <a:spcAft>
          <a:spcPct val="0"/>
        </a:spcAft>
        <a:buSzPct val="90000"/>
        <a:buBlip>
          <a:blip r:embed="rId15"/>
        </a:buBlip>
        <a:defRPr sz="3000" kern="1200">
          <a:solidFill>
            <a:schemeClr val="bg1"/>
          </a:solidFill>
          <a:latin typeface="+mn-lt"/>
          <a:ea typeface="+mn-ea"/>
          <a:cs typeface="+mn-cs"/>
        </a:defRPr>
      </a:lvl2pPr>
      <a:lvl3pPr marL="1101725" indent="-347663" algn="l" defTabSz="912813" rtl="0" fontAlgn="base">
        <a:lnSpc>
          <a:spcPct val="90000"/>
        </a:lnSpc>
        <a:spcBef>
          <a:spcPct val="20000"/>
        </a:spcBef>
        <a:spcAft>
          <a:spcPct val="0"/>
        </a:spcAft>
        <a:buSzPct val="90000"/>
        <a:buBlip>
          <a:blip r:embed="rId15"/>
        </a:buBlip>
        <a:defRPr sz="2700" kern="1200">
          <a:solidFill>
            <a:schemeClr val="bg1"/>
          </a:solidFill>
          <a:latin typeface="+mn-lt"/>
          <a:ea typeface="+mn-ea"/>
          <a:cs typeface="+mn-cs"/>
        </a:defRPr>
      </a:lvl3pPr>
      <a:lvl4pPr marL="1419225" indent="-317500" algn="l" defTabSz="912813" rtl="0" fontAlgn="base">
        <a:lnSpc>
          <a:spcPct val="90000"/>
        </a:lnSpc>
        <a:spcBef>
          <a:spcPct val="20000"/>
        </a:spcBef>
        <a:spcAft>
          <a:spcPct val="0"/>
        </a:spcAft>
        <a:buSzPct val="90000"/>
        <a:buBlip>
          <a:blip r:embed="rId15"/>
        </a:buBlip>
        <a:defRPr sz="2300" kern="1200">
          <a:solidFill>
            <a:schemeClr val="bg1"/>
          </a:solidFill>
          <a:latin typeface="+mn-lt"/>
          <a:ea typeface="+mn-ea"/>
          <a:cs typeface="+mn-cs"/>
        </a:defRPr>
      </a:lvl4pPr>
      <a:lvl5pPr marL="1760538" indent="-317500" algn="l" defTabSz="912813" rtl="0" fontAlgn="base">
        <a:lnSpc>
          <a:spcPct val="90000"/>
        </a:lnSpc>
        <a:spcBef>
          <a:spcPct val="20000"/>
        </a:spcBef>
        <a:spcAft>
          <a:spcPct val="0"/>
        </a:spcAft>
        <a:buSzPct val="90000"/>
        <a:buBlip>
          <a:blip r:embed="rId15"/>
        </a:buBlip>
        <a:defRPr sz="2300" kern="1200">
          <a:solidFill>
            <a:schemeClr val="bg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vmlDrawing" Target="../drawings/vmlDrawing2.vml"/><Relationship Id="rId5" Type="http://schemas.openxmlformats.org/officeDocument/2006/relationships/oleObject" Target="../embeddings/oleObject2.bin"/><Relationship Id="rId4" Type="http://schemas.openxmlformats.org/officeDocument/2006/relationships/oleObject" Target="../embeddings/oleObject1.bin"/></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27.gif"/><Relationship Id="rId3" Type="http://schemas.openxmlformats.org/officeDocument/2006/relationships/image" Target="../media/image58.png"/><Relationship Id="rId7" Type="http://schemas.openxmlformats.org/officeDocument/2006/relationships/image" Target="../media/image35.jpeg"/><Relationship Id="rId12" Type="http://schemas.openxmlformats.org/officeDocument/2006/relationships/image" Target="../media/image61.jpe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26.jpeg"/><Relationship Id="rId11" Type="http://schemas.openxmlformats.org/officeDocument/2006/relationships/image" Target="../media/image60.jpeg"/><Relationship Id="rId5" Type="http://schemas.openxmlformats.org/officeDocument/2006/relationships/image" Target="../media/image7.png"/><Relationship Id="rId10" Type="http://schemas.openxmlformats.org/officeDocument/2006/relationships/image" Target="../media/image59.jpeg"/><Relationship Id="rId4" Type="http://schemas.openxmlformats.org/officeDocument/2006/relationships/image" Target="../media/image11.jpeg"/><Relationship Id="rId9" Type="http://schemas.openxmlformats.org/officeDocument/2006/relationships/image" Target="../media/image45.jpeg"/></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8.xml"/><Relationship Id="rId4" Type="http://schemas.openxmlformats.org/officeDocument/2006/relationships/image" Target="../media/image7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4.gif"/><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4.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8" Type="http://schemas.openxmlformats.org/officeDocument/2006/relationships/image" Target="../media/image39.jpeg"/><Relationship Id="rId13" Type="http://schemas.openxmlformats.org/officeDocument/2006/relationships/image" Target="../media/image75.jpeg"/><Relationship Id="rId3" Type="http://schemas.openxmlformats.org/officeDocument/2006/relationships/image" Target="../media/image13.png"/><Relationship Id="rId7" Type="http://schemas.openxmlformats.org/officeDocument/2006/relationships/image" Target="../media/image73.jpeg"/><Relationship Id="rId12" Type="http://schemas.openxmlformats.org/officeDocument/2006/relationships/image" Target="../media/image74.jpeg"/><Relationship Id="rId17" Type="http://schemas.openxmlformats.org/officeDocument/2006/relationships/image" Target="../media/image50.jpeg"/><Relationship Id="rId2" Type="http://schemas.openxmlformats.org/officeDocument/2006/relationships/notesSlide" Target="../notesSlides/notesSlide9.xml"/><Relationship Id="rId16" Type="http://schemas.openxmlformats.org/officeDocument/2006/relationships/image" Target="../media/image77.jpeg"/><Relationship Id="rId1" Type="http://schemas.openxmlformats.org/officeDocument/2006/relationships/slideLayout" Target="../slideLayouts/slideLayout7.xml"/><Relationship Id="rId6" Type="http://schemas.openxmlformats.org/officeDocument/2006/relationships/image" Target="../media/image24.jpeg"/><Relationship Id="rId11" Type="http://schemas.openxmlformats.org/officeDocument/2006/relationships/image" Target="../media/image51.jpeg"/><Relationship Id="rId5" Type="http://schemas.openxmlformats.org/officeDocument/2006/relationships/image" Target="../media/image7.png"/><Relationship Id="rId15" Type="http://schemas.openxmlformats.org/officeDocument/2006/relationships/image" Target="../media/image76.jpeg"/><Relationship Id="rId10" Type="http://schemas.openxmlformats.org/officeDocument/2006/relationships/image" Target="../media/image28.jpeg"/><Relationship Id="rId4" Type="http://schemas.openxmlformats.org/officeDocument/2006/relationships/image" Target="../media/image14.gif"/><Relationship Id="rId9" Type="http://schemas.openxmlformats.org/officeDocument/2006/relationships/image" Target="../media/image25.jpeg"/><Relationship Id="rId14" Type="http://schemas.openxmlformats.org/officeDocument/2006/relationships/image" Target="../media/image43.jpeg"/></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vmlDrawing" Target="../drawings/vmlDrawing3.vml"/><Relationship Id="rId4" Type="http://schemas.openxmlformats.org/officeDocument/2006/relationships/oleObject" Target="../embeddings/oleObject3.bin"/></Relationships>
</file>

<file path=ppt/slides/_rels/slide5.xml.rels><?xml version="1.0" encoding="UTF-8" standalone="yes"?>
<Relationships xmlns="http://schemas.openxmlformats.org/package/2006/relationships"><Relationship Id="rId8" Type="http://schemas.openxmlformats.org/officeDocument/2006/relationships/image" Target="../media/image21.jpeg"/><Relationship Id="rId13" Type="http://schemas.openxmlformats.org/officeDocument/2006/relationships/image" Target="../media/image26.jpeg"/><Relationship Id="rId18" Type="http://schemas.openxmlformats.org/officeDocument/2006/relationships/image" Target="../media/image31.png"/><Relationship Id="rId26" Type="http://schemas.openxmlformats.org/officeDocument/2006/relationships/image" Target="../media/image39.jpeg"/><Relationship Id="rId3" Type="http://schemas.openxmlformats.org/officeDocument/2006/relationships/image" Target="../media/image16.jpeg"/><Relationship Id="rId21" Type="http://schemas.openxmlformats.org/officeDocument/2006/relationships/image" Target="../media/image34.jpeg"/><Relationship Id="rId34" Type="http://schemas.openxmlformats.org/officeDocument/2006/relationships/image" Target="../media/image47.jpeg"/><Relationship Id="rId7" Type="http://schemas.openxmlformats.org/officeDocument/2006/relationships/image" Target="../media/image20.jpeg"/><Relationship Id="rId12" Type="http://schemas.openxmlformats.org/officeDocument/2006/relationships/image" Target="../media/image25.jpeg"/><Relationship Id="rId17" Type="http://schemas.openxmlformats.org/officeDocument/2006/relationships/image" Target="../media/image30.jpeg"/><Relationship Id="rId25" Type="http://schemas.openxmlformats.org/officeDocument/2006/relationships/image" Target="../media/image38.jpeg"/><Relationship Id="rId33" Type="http://schemas.openxmlformats.org/officeDocument/2006/relationships/image" Target="../media/image46.jpeg"/><Relationship Id="rId38" Type="http://schemas.openxmlformats.org/officeDocument/2006/relationships/image" Target="../media/image51.jpeg"/><Relationship Id="rId2" Type="http://schemas.openxmlformats.org/officeDocument/2006/relationships/image" Target="../media/image15.jpeg"/><Relationship Id="rId16" Type="http://schemas.openxmlformats.org/officeDocument/2006/relationships/image" Target="../media/image29.jpeg"/><Relationship Id="rId20" Type="http://schemas.openxmlformats.org/officeDocument/2006/relationships/image" Target="../media/image33.jpeg"/><Relationship Id="rId29" Type="http://schemas.openxmlformats.org/officeDocument/2006/relationships/image" Target="../media/image42.jpeg"/><Relationship Id="rId1" Type="http://schemas.openxmlformats.org/officeDocument/2006/relationships/slideLayout" Target="../slideLayouts/slideLayout4.xml"/><Relationship Id="rId6" Type="http://schemas.openxmlformats.org/officeDocument/2006/relationships/image" Target="../media/image19.gif"/><Relationship Id="rId11" Type="http://schemas.openxmlformats.org/officeDocument/2006/relationships/image" Target="../media/image24.jpeg"/><Relationship Id="rId24" Type="http://schemas.openxmlformats.org/officeDocument/2006/relationships/image" Target="../media/image37.jpeg"/><Relationship Id="rId32" Type="http://schemas.openxmlformats.org/officeDocument/2006/relationships/image" Target="../media/image45.jpeg"/><Relationship Id="rId37" Type="http://schemas.openxmlformats.org/officeDocument/2006/relationships/image" Target="../media/image50.jpeg"/><Relationship Id="rId5" Type="http://schemas.openxmlformats.org/officeDocument/2006/relationships/image" Target="../media/image18.jpeg"/><Relationship Id="rId15" Type="http://schemas.openxmlformats.org/officeDocument/2006/relationships/image" Target="../media/image28.jpeg"/><Relationship Id="rId23" Type="http://schemas.openxmlformats.org/officeDocument/2006/relationships/image" Target="../media/image36.jpeg"/><Relationship Id="rId28" Type="http://schemas.openxmlformats.org/officeDocument/2006/relationships/image" Target="../media/image41.jpeg"/><Relationship Id="rId36" Type="http://schemas.openxmlformats.org/officeDocument/2006/relationships/image" Target="../media/image49.jpeg"/><Relationship Id="rId10" Type="http://schemas.openxmlformats.org/officeDocument/2006/relationships/image" Target="../media/image23.jpeg"/><Relationship Id="rId19" Type="http://schemas.openxmlformats.org/officeDocument/2006/relationships/image" Target="../media/image32.jpeg"/><Relationship Id="rId31" Type="http://schemas.openxmlformats.org/officeDocument/2006/relationships/image" Target="../media/image44.png"/><Relationship Id="rId4" Type="http://schemas.openxmlformats.org/officeDocument/2006/relationships/image" Target="../media/image17.jpeg"/><Relationship Id="rId9" Type="http://schemas.openxmlformats.org/officeDocument/2006/relationships/image" Target="../media/image22.jpeg"/><Relationship Id="rId14" Type="http://schemas.openxmlformats.org/officeDocument/2006/relationships/image" Target="../media/image27.gif"/><Relationship Id="rId22" Type="http://schemas.openxmlformats.org/officeDocument/2006/relationships/image" Target="../media/image35.jpeg"/><Relationship Id="rId27" Type="http://schemas.openxmlformats.org/officeDocument/2006/relationships/image" Target="../media/image40.jpeg"/><Relationship Id="rId30" Type="http://schemas.openxmlformats.org/officeDocument/2006/relationships/image" Target="../media/image43.jpeg"/><Relationship Id="rId35" Type="http://schemas.openxmlformats.org/officeDocument/2006/relationships/image" Target="../media/image48.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4.xml"/><Relationship Id="rId1" Type="http://schemas.openxmlformats.org/officeDocument/2006/relationships/vmlDrawing" Target="../drawings/vmlDrawing4.vml"/><Relationship Id="rId4" Type="http://schemas.openxmlformats.org/officeDocument/2006/relationships/oleObject" Target="../embeddings/oleObject5.bin"/></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4.xml"/><Relationship Id="rId1" Type="http://schemas.openxmlformats.org/officeDocument/2006/relationships/vmlDrawing" Target="../drawings/vmlDrawing5.vml"/><Relationship Id="rId4" Type="http://schemas.openxmlformats.org/officeDocument/2006/relationships/oleObject" Target="../embeddings/oleObject7.bin"/></Relationships>
</file>

<file path=ppt/slides/_rels/slide54.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4.xml"/><Relationship Id="rId1" Type="http://schemas.openxmlformats.org/officeDocument/2006/relationships/vmlDrawing" Target="../drawings/vmlDrawing6.vml"/><Relationship Id="rId4" Type="http://schemas.openxmlformats.org/officeDocument/2006/relationships/oleObject" Target="../embeddings/oleObject9.bin"/></Relationships>
</file>

<file path=ppt/slides/_rels/slide55.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4.xml"/><Relationship Id="rId1" Type="http://schemas.openxmlformats.org/officeDocument/2006/relationships/vmlDrawing" Target="../drawings/vmlDrawing7.vml"/><Relationship Id="rId4" Type="http://schemas.openxmlformats.org/officeDocument/2006/relationships/oleObject" Target="../embeddings/oleObject11.bin"/></Relationships>
</file>

<file path=ppt/slides/_rels/slide56.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4.xml"/><Relationship Id="rId1" Type="http://schemas.openxmlformats.org/officeDocument/2006/relationships/vmlDrawing" Target="../drawings/vmlDrawing8.vml"/><Relationship Id="rId4" Type="http://schemas.openxmlformats.org/officeDocument/2006/relationships/oleObject" Target="../embeddings/oleObject13.bin"/></Relationships>
</file>

<file path=ppt/slides/_rels/slide57.xml.rels><?xml version="1.0" encoding="UTF-8" standalone="yes"?>
<Relationships xmlns="http://schemas.openxmlformats.org/package/2006/relationships"><Relationship Id="rId8" Type="http://schemas.openxmlformats.org/officeDocument/2006/relationships/oleObject" Target="../embeddings/oleObject19.bin"/><Relationship Id="rId3" Type="http://schemas.openxmlformats.org/officeDocument/2006/relationships/oleObject" Target="../embeddings/oleObject14.bin"/><Relationship Id="rId7" Type="http://schemas.openxmlformats.org/officeDocument/2006/relationships/oleObject" Target="../embeddings/oleObject18.bin"/><Relationship Id="rId2" Type="http://schemas.openxmlformats.org/officeDocument/2006/relationships/slideLayout" Target="../slideLayouts/slideLayout4.xml"/><Relationship Id="rId1" Type="http://schemas.openxmlformats.org/officeDocument/2006/relationships/vmlDrawing" Target="../drawings/vmlDrawing9.vml"/><Relationship Id="rId6" Type="http://schemas.openxmlformats.org/officeDocument/2006/relationships/oleObject" Target="../embeddings/oleObject17.bin"/><Relationship Id="rId5" Type="http://schemas.openxmlformats.org/officeDocument/2006/relationships/oleObject" Target="../embeddings/oleObject16.bin"/><Relationship Id="rId4" Type="http://schemas.openxmlformats.org/officeDocument/2006/relationships/oleObject" Target="../embeddings/oleObject15.bin"/></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jpeg"/><Relationship Id="rId1" Type="http://schemas.openxmlformats.org/officeDocument/2006/relationships/slideLayout" Target="../slideLayouts/slideLayout4.xml"/><Relationship Id="rId4" Type="http://schemas.openxmlformats.org/officeDocument/2006/relationships/image" Target="../media/image54.png"/></Relationships>
</file>

<file path=ppt/slides/_rels/slide60.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slideLayout" Target="../slideLayouts/slideLayout4.xml"/><Relationship Id="rId1" Type="http://schemas.openxmlformats.org/officeDocument/2006/relationships/vmlDrawing" Target="../drawings/vmlDrawing10.vml"/><Relationship Id="rId4" Type="http://schemas.openxmlformats.org/officeDocument/2006/relationships/oleObject" Target="../embeddings/oleObject20.bin"/></Relationships>
</file>

<file path=ppt/slides/_rels/slide61.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4.xml"/><Relationship Id="rId1" Type="http://schemas.openxmlformats.org/officeDocument/2006/relationships/vmlDrawing" Target="../drawings/vmlDrawing11.vml"/><Relationship Id="rId4" Type="http://schemas.openxmlformats.org/officeDocument/2006/relationships/image" Target="../media/image95.png"/></Relationships>
</file>

<file path=ppt/slides/_rels/slide62.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slideLayout" Target="../slideLayouts/slideLayout4.xml"/><Relationship Id="rId1" Type="http://schemas.openxmlformats.org/officeDocument/2006/relationships/vmlDrawing" Target="../drawings/vmlDrawing12.vml"/></Relationships>
</file>

<file path=ppt/slides/_rels/slide69.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slideLayout" Target="../slideLayouts/slideLayout4.xml"/><Relationship Id="rId1" Type="http://schemas.openxmlformats.org/officeDocument/2006/relationships/vmlDrawing" Target="../drawings/vmlDrawing13.vm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research.microsoft.com/projects/z3" TargetMode="Externa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slideLayout" Target="../slideLayouts/slideLayout8.xml"/><Relationship Id="rId1" Type="http://schemas.openxmlformats.org/officeDocument/2006/relationships/vmlDrawing" Target="../drawings/vmlDrawing1.v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74597" y="1506112"/>
            <a:ext cx="7692761" cy="2243691"/>
          </a:xfrm>
        </p:spPr>
        <p:txBody>
          <a:bodyPr/>
          <a:lstStyle/>
          <a:p>
            <a:r>
              <a:rPr lang="en-US" b="1" dirty="0" smtClean="0"/>
              <a:t>Z3 Tapas: </a:t>
            </a:r>
            <a:br>
              <a:rPr lang="en-US" b="1" dirty="0" smtClean="0"/>
            </a:br>
            <a:r>
              <a:rPr lang="en-US" b="1" dirty="0" smtClean="0"/>
              <a:t>   </a:t>
            </a:r>
            <a:r>
              <a:rPr lang="en-US" b="1" dirty="0" smtClean="0">
                <a:solidFill>
                  <a:srgbClr val="FF0000"/>
                </a:solidFill>
              </a:rPr>
              <a:t>T</a:t>
            </a:r>
            <a:r>
              <a:rPr lang="en-US" b="1" dirty="0" smtClean="0"/>
              <a:t>heory Combinations </a:t>
            </a:r>
            <a:r>
              <a:rPr lang="en-US" b="1" dirty="0" smtClean="0">
                <a:solidFill>
                  <a:srgbClr val="FF0000"/>
                </a:solidFill>
              </a:rPr>
              <a:t>a</a:t>
            </a:r>
            <a:r>
              <a:rPr lang="en-US" b="1" dirty="0" smtClean="0"/>
              <a:t>nd </a:t>
            </a:r>
            <a:r>
              <a:rPr lang="en-US" b="1" dirty="0" smtClean="0">
                <a:solidFill>
                  <a:srgbClr val="FF0000"/>
                </a:solidFill>
              </a:rPr>
              <a:t>P</a:t>
            </a:r>
            <a:r>
              <a:rPr lang="en-US" b="1" dirty="0" smtClean="0"/>
              <a:t>ractical </a:t>
            </a:r>
            <a:r>
              <a:rPr lang="en-US" b="1" dirty="0" smtClean="0">
                <a:solidFill>
                  <a:srgbClr val="FF0000"/>
                </a:solidFill>
              </a:rPr>
              <a:t>A</a:t>
            </a:r>
            <a:r>
              <a:rPr lang="en-US" b="1" dirty="0" smtClean="0"/>
              <a:t>pplication</a:t>
            </a:r>
            <a:r>
              <a:rPr lang="en-US" b="1" dirty="0" smtClean="0">
                <a:solidFill>
                  <a:srgbClr val="FF0000"/>
                </a:solidFill>
              </a:rPr>
              <a:t>s</a:t>
            </a:r>
            <a:endParaRPr lang="en-US" dirty="0">
              <a:solidFill>
                <a:srgbClr val="FF0000"/>
              </a:solidFill>
            </a:endParaRPr>
          </a:p>
        </p:txBody>
      </p:sp>
      <p:sp>
        <p:nvSpPr>
          <p:cNvPr id="11267" name="Subtitle 2"/>
          <p:cNvSpPr>
            <a:spLocks noGrp="1"/>
          </p:cNvSpPr>
          <p:nvPr>
            <p:ph type="subTitle" idx="1"/>
          </p:nvPr>
        </p:nvSpPr>
        <p:spPr>
          <a:xfrm>
            <a:off x="821205" y="5550892"/>
            <a:ext cx="7693025" cy="941796"/>
          </a:xfrm>
          <a:ln/>
        </p:spPr>
        <p:txBody>
          <a:bodyPr/>
          <a:lstStyle/>
          <a:p>
            <a:pPr defTabSz="911225"/>
            <a:r>
              <a:rPr lang="en-US" dirty="0" smtClean="0"/>
              <a:t>Nikolaj </a:t>
            </a:r>
            <a:r>
              <a:rPr lang="en-US" dirty="0" err="1" smtClean="0"/>
              <a:t>Bjørner</a:t>
            </a:r>
            <a:endParaRPr smtClean="0"/>
          </a:p>
          <a:p>
            <a:pPr defTabSz="911225"/>
            <a:r>
              <a:rPr smtClean="0"/>
              <a:t>Microsoft Research</a:t>
            </a:r>
          </a:p>
        </p:txBody>
      </p:sp>
      <p:pic>
        <p:nvPicPr>
          <p:cNvPr id="4" name="Picture 3" descr="risemain.png"/>
          <p:cNvPicPr>
            <a:picLocks noChangeAspect="1"/>
          </p:cNvPicPr>
          <p:nvPr/>
        </p:nvPicPr>
        <p:blipFill>
          <a:blip r:embed="rId3" cstate="print"/>
          <a:srcRect r="72484"/>
          <a:stretch>
            <a:fillRect/>
          </a:stretch>
        </p:blipFill>
        <p:spPr>
          <a:xfrm>
            <a:off x="6930462" y="6028411"/>
            <a:ext cx="2213538" cy="829589"/>
          </a:xfrm>
          <a:prstGeom prst="rect">
            <a:avLst/>
          </a:prstGeom>
        </p:spPr>
      </p:pic>
      <p:sp>
        <p:nvSpPr>
          <p:cNvPr id="5" name="TextBox 4"/>
          <p:cNvSpPr txBox="1"/>
          <p:nvPr/>
        </p:nvSpPr>
        <p:spPr>
          <a:xfrm>
            <a:off x="5221357" y="6162260"/>
            <a:ext cx="1835759" cy="707886"/>
          </a:xfrm>
          <a:prstGeom prst="rect">
            <a:avLst/>
          </a:prstGeom>
          <a:noFill/>
        </p:spPr>
        <p:txBody>
          <a:bodyPr wrap="none" rtlCol="0">
            <a:spAutoFit/>
          </a:bodyPr>
          <a:lstStyle/>
          <a:p>
            <a:r>
              <a:rPr lang="en-US" sz="4000" b="1" i="1" dirty="0" smtClean="0">
                <a:solidFill>
                  <a:schemeClr val="bg1"/>
                </a:solidFill>
              </a:rPr>
              <a:t>FSE &amp; </a:t>
            </a: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3352800"/>
            <a:ext cx="7690115" cy="750205"/>
          </a:xfrm>
        </p:spPr>
        <p:txBody>
          <a:bodyPr/>
          <a:lstStyle/>
          <a:p>
            <a:r>
              <a:rPr lang="en-US" dirty="0" smtClean="0"/>
              <a:t>What is SMT?</a:t>
            </a:r>
            <a:endParaRPr lang="en-US" dirty="0"/>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4400" dirty="0" err="1" smtClean="0"/>
              <a:t>Satisfiability</a:t>
            </a:r>
            <a:r>
              <a:rPr sz="4400" dirty="0" smtClean="0"/>
              <a:t> Modulo Theories (SMT)</a:t>
            </a:r>
            <a:endParaRPr sz="4400" spc="-167" dirty="0">
              <a:solidFill>
                <a:schemeClr val="accent1"/>
              </a:solidFill>
              <a:effectLst>
                <a:outerShdw blurRad="50800" dist="38100" dir="2700000" algn="tl" rotWithShape="0">
                  <a:prstClr val="black">
                    <a:alpha val="61000"/>
                  </a:prstClr>
                </a:outerShdw>
              </a:effectLst>
            </a:endParaRPr>
          </a:p>
        </p:txBody>
      </p:sp>
      <p:sp>
        <p:nvSpPr>
          <p:cNvPr id="4" name="Footer Placeholder 3"/>
          <p:cNvSpPr>
            <a:spLocks noGrp="1"/>
          </p:cNvSpPr>
          <p:nvPr>
            <p:ph type="ftr" sz="quarter" idx="4294967295"/>
          </p:nvPr>
        </p:nvSpPr>
        <p:spPr>
          <a:xfrm>
            <a:off x="0" y="6356350"/>
            <a:ext cx="2895600" cy="365125"/>
          </a:xfrm>
          <a:prstGeom prst="rect">
            <a:avLst/>
          </a:prstGeom>
        </p:spPr>
        <p:txBody>
          <a:bodyPr/>
          <a:lstStyle/>
          <a:p>
            <a:r>
              <a:rPr lang="en-US" smtClean="0"/>
              <a:t>Z3: An Efficient SMT Solver</a:t>
            </a:r>
            <a:endParaRPr lang="en-US" dirty="0"/>
          </a:p>
        </p:txBody>
      </p:sp>
      <p:graphicFrame>
        <p:nvGraphicFramePr>
          <p:cNvPr id="6" name="Object 5"/>
          <p:cNvGraphicFramePr>
            <a:graphicFrameLocks noChangeAspect="1"/>
          </p:cNvGraphicFramePr>
          <p:nvPr/>
        </p:nvGraphicFramePr>
        <p:xfrm>
          <a:off x="270163" y="2227118"/>
          <a:ext cx="8517665" cy="524164"/>
        </p:xfrm>
        <a:graphic>
          <a:graphicData uri="http://schemas.openxmlformats.org/presentationml/2006/ole">
            <p:oleObj spid="_x0000_s362498" name="Equation" r:id="rId4" imgW="3302000" imgH="203200" progId="Equation.3">
              <p:embed/>
            </p:oleObj>
          </a:graphicData>
        </a:graphic>
      </p:graphicFrame>
      <p:sp>
        <p:nvSpPr>
          <p:cNvPr id="8" name="Rectangle 7"/>
          <p:cNvSpPr/>
          <p:nvPr/>
        </p:nvSpPr>
        <p:spPr bwMode="auto">
          <a:xfrm>
            <a:off x="233680" y="2265680"/>
            <a:ext cx="1513840" cy="457200"/>
          </a:xfrm>
          <a:prstGeom prst="rect">
            <a:avLst/>
          </a:prstGeom>
          <a:noFill/>
          <a:ln>
            <a:solidFill>
              <a:schemeClr val="accent2">
                <a:lumMod val="60000"/>
                <a:lumOff val="4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9" name="Rectangle 8"/>
          <p:cNvSpPr/>
          <p:nvPr/>
        </p:nvSpPr>
        <p:spPr bwMode="auto">
          <a:xfrm>
            <a:off x="7345680" y="2275840"/>
            <a:ext cx="1259840" cy="457200"/>
          </a:xfrm>
          <a:prstGeom prst="rect">
            <a:avLst/>
          </a:prstGeom>
          <a:noFill/>
          <a:ln>
            <a:solidFill>
              <a:schemeClr val="accent2">
                <a:lumMod val="60000"/>
                <a:lumOff val="4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0" name="Rectangle 9"/>
          <p:cNvSpPr/>
          <p:nvPr/>
        </p:nvSpPr>
        <p:spPr bwMode="auto">
          <a:xfrm>
            <a:off x="5638800" y="2255520"/>
            <a:ext cx="772160" cy="457200"/>
          </a:xfrm>
          <a:prstGeom prst="rect">
            <a:avLst/>
          </a:prstGeom>
          <a:noFill/>
          <a:ln>
            <a:solidFill>
              <a:schemeClr val="accent2">
                <a:lumMod val="60000"/>
                <a:lumOff val="4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1" name="Rectangle 10"/>
          <p:cNvSpPr/>
          <p:nvPr/>
        </p:nvSpPr>
        <p:spPr bwMode="auto">
          <a:xfrm>
            <a:off x="5100320" y="2255520"/>
            <a:ext cx="335280" cy="457200"/>
          </a:xfrm>
          <a:prstGeom prst="rect">
            <a:avLst/>
          </a:prstGeom>
          <a:noFill/>
          <a:ln>
            <a:solidFill>
              <a:schemeClr val="accent2">
                <a:lumMod val="60000"/>
                <a:lumOff val="4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4" name="Rectangle 13"/>
          <p:cNvSpPr/>
          <p:nvPr/>
        </p:nvSpPr>
        <p:spPr bwMode="auto">
          <a:xfrm>
            <a:off x="3200400" y="3429000"/>
            <a:ext cx="2514600" cy="914400"/>
          </a:xfrm>
          <a:prstGeom prst="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Arithmetic</a:t>
            </a:r>
          </a:p>
        </p:txBody>
      </p:sp>
      <p:sp>
        <p:nvSpPr>
          <p:cNvPr id="16" name="Rectangle 15"/>
          <p:cNvSpPr/>
          <p:nvPr/>
        </p:nvSpPr>
        <p:spPr bwMode="auto">
          <a:xfrm>
            <a:off x="2621280" y="2265680"/>
            <a:ext cx="843280" cy="457200"/>
          </a:xfrm>
          <a:prstGeom prst="rect">
            <a:avLst/>
          </a:prstGeom>
          <a:noFill/>
          <a:ln>
            <a:solidFill>
              <a:schemeClr val="accent4">
                <a:lumMod val="5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7" name="Rectangle 16"/>
          <p:cNvSpPr/>
          <p:nvPr/>
        </p:nvSpPr>
        <p:spPr bwMode="auto">
          <a:xfrm>
            <a:off x="3566160" y="2265680"/>
            <a:ext cx="843280" cy="457200"/>
          </a:xfrm>
          <a:prstGeom prst="rect">
            <a:avLst/>
          </a:prstGeom>
          <a:noFill/>
          <a:ln>
            <a:solidFill>
              <a:schemeClr val="accent4">
                <a:lumMod val="5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8" name="Rectangle 17"/>
          <p:cNvSpPr/>
          <p:nvPr/>
        </p:nvSpPr>
        <p:spPr bwMode="auto">
          <a:xfrm>
            <a:off x="228600" y="3429000"/>
            <a:ext cx="2743200" cy="914400"/>
          </a:xfrm>
          <a:prstGeom prst="rect">
            <a:avLst/>
          </a:prstGeom>
          <a:solidFill>
            <a:schemeClr val="accent4">
              <a:lumMod val="50000"/>
            </a:schemeClr>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Array</a:t>
            </a:r>
            <a:r>
              <a:rPr kumimoji="0" lang="en-US" sz="2800" b="0" i="0" u="none" strike="noStrike" cap="none" normalizeH="0" dirty="0" smtClean="0">
                <a:solidFill>
                  <a:schemeClr val="tx1"/>
                </a:solidFill>
                <a:effectLst>
                  <a:outerShdw blurRad="38100" dist="38100" dir="2700000" algn="tl">
                    <a:srgbClr val="000000">
                      <a:alpha val="43137"/>
                    </a:srgbClr>
                  </a:outerShdw>
                </a:effectLst>
                <a:latin typeface="Segoe" pitchFamily="34" charset="0"/>
              </a:rPr>
              <a:t> Theory</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0" name="Rectangle 19"/>
          <p:cNvSpPr/>
          <p:nvPr/>
        </p:nvSpPr>
        <p:spPr bwMode="auto">
          <a:xfrm>
            <a:off x="6918960" y="2275840"/>
            <a:ext cx="335280" cy="457200"/>
          </a:xfrm>
          <a:prstGeom prst="rect">
            <a:avLst/>
          </a:prstGeom>
          <a:noFill/>
          <a:ln>
            <a:solidFill>
              <a:srgbClr val="FF000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1" name="Rectangle 20"/>
          <p:cNvSpPr/>
          <p:nvPr/>
        </p:nvSpPr>
        <p:spPr bwMode="auto">
          <a:xfrm>
            <a:off x="2235200" y="2265680"/>
            <a:ext cx="335280" cy="457200"/>
          </a:xfrm>
          <a:prstGeom prst="rect">
            <a:avLst/>
          </a:prstGeom>
          <a:noFill/>
          <a:ln>
            <a:solidFill>
              <a:srgbClr val="FF000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3" name="Rectangle 22"/>
          <p:cNvSpPr/>
          <p:nvPr/>
        </p:nvSpPr>
        <p:spPr bwMode="auto">
          <a:xfrm>
            <a:off x="5943600" y="3429000"/>
            <a:ext cx="2667000" cy="914400"/>
          </a:xfrm>
          <a:prstGeom prst="rect">
            <a:avLst/>
          </a:prstGeom>
          <a:solidFill>
            <a:srgbClr val="FF0000"/>
          </a:solidFill>
          <a:ln>
            <a:headEnd type="none" w="med" len="med"/>
            <a:tailEnd type="none" w="med" len="med"/>
          </a:ln>
        </p:spPr>
        <p:style>
          <a:lnRef idx="1">
            <a:schemeClr val="accent5"/>
          </a:lnRef>
          <a:fillRef idx="3">
            <a:schemeClr val="accent5"/>
          </a:fillRef>
          <a:effectRef idx="2">
            <a:schemeClr val="accent5"/>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err="1" smtClean="0">
                <a:solidFill>
                  <a:schemeClr val="tx1"/>
                </a:solidFill>
                <a:effectLst>
                  <a:outerShdw blurRad="38100" dist="38100" dir="2700000" algn="tl">
                    <a:srgbClr val="000000">
                      <a:alpha val="43137"/>
                    </a:srgbClr>
                  </a:outerShdw>
                </a:effectLst>
                <a:latin typeface="Segoe" pitchFamily="34" charset="0"/>
              </a:rPr>
              <a:t>Uninterpreted</a:t>
            </a:r>
            <a:r>
              <a:rPr lang="en-US" sz="2800" dirty="0" smtClean="0">
                <a:solidFill>
                  <a:schemeClr val="tx1"/>
                </a:solidFill>
                <a:effectLst>
                  <a:outerShdw blurRad="38100" dist="38100" dir="2700000" algn="tl">
                    <a:srgbClr val="000000">
                      <a:alpha val="43137"/>
                    </a:srgbClr>
                  </a:outerShdw>
                </a:effectLst>
                <a:latin typeface="Segoe" pitchFamily="34" charset="0"/>
              </a:rPr>
              <a:t> Functions</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aphicFrame>
        <p:nvGraphicFramePr>
          <p:cNvPr id="19" name="Object 18"/>
          <p:cNvGraphicFramePr>
            <a:graphicFrameLocks noChangeAspect="1"/>
          </p:cNvGraphicFramePr>
          <p:nvPr/>
        </p:nvGraphicFramePr>
        <p:xfrm>
          <a:off x="381000" y="5029200"/>
          <a:ext cx="5432611" cy="914400"/>
        </p:xfrm>
        <a:graphic>
          <a:graphicData uri="http://schemas.openxmlformats.org/presentationml/2006/ole">
            <p:oleObj spid="_x0000_s362499" name="Equation" r:id="rId5" imgW="2565360" imgH="431640" progId="Equation.DSMT4">
              <p:embed/>
            </p:oleObj>
          </a:graphicData>
        </a:graphic>
      </p:graphicFrame>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10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1000"/>
                                        <p:tgtEl>
                                          <p:spTgt spid="14"/>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1000"/>
                                        <p:tgtEl>
                                          <p:spTgt spid="18"/>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1000"/>
                                        <p:tgtEl>
                                          <p:spTgt spid="17"/>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1000"/>
                                        <p:tgtEl>
                                          <p:spTgt spid="16"/>
                                        </p:tgtEl>
                                      </p:cBhvr>
                                    </p:animEffect>
                                  </p:childTnLst>
                                </p:cTn>
                              </p:par>
                              <p:par>
                                <p:cTn id="31" presetID="10" presetClass="entr" presetSubtype="0" fill="hold" nodeType="with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1000"/>
                                        <p:tgtEl>
                                          <p:spTgt spid="19"/>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fade">
                                      <p:cBhvr>
                                        <p:cTn id="38" dur="1000"/>
                                        <p:tgtEl>
                                          <p:spTgt spid="23"/>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1000"/>
                                        <p:tgtEl>
                                          <p:spTgt spid="20"/>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fade">
                                      <p:cBhvr>
                                        <p:cTn id="44"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4" grpId="0" animBg="1"/>
      <p:bldP spid="16" grpId="0" animBg="1"/>
      <p:bldP spid="17" grpId="0" animBg="1"/>
      <p:bldP spid="18" grpId="0" animBg="1"/>
      <p:bldP spid="20" grpId="0" animBg="1"/>
      <p:bldP spid="21" grpId="0" animBg="1"/>
      <p:bldP spid="2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22313" y="2365375"/>
            <a:ext cx="7690115" cy="3739485"/>
          </a:xfrm>
        </p:spPr>
        <p:txBody>
          <a:bodyPr/>
          <a:lstStyle/>
          <a:p>
            <a:r>
              <a:rPr lang="en-US" dirty="0" smtClean="0"/>
              <a:t>Application: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t>
            </a:r>
            <a:r>
              <a:rPr lang="en-US" sz="4000" dirty="0" smtClean="0"/>
              <a:t>- </a:t>
            </a:r>
            <a:r>
              <a:rPr lang="en-US" sz="4000" dirty="0" err="1" smtClean="0"/>
              <a:t>Pex</a:t>
            </a:r>
            <a:r>
              <a:rPr lang="en-US" sz="4000" dirty="0" smtClean="0"/>
              <a:t>, SAGE, Yogi, Vigilante</a:t>
            </a:r>
            <a:endParaRPr lang="en-US" dirty="0"/>
          </a:p>
        </p:txBody>
      </p:sp>
      <p:sp>
        <p:nvSpPr>
          <p:cNvPr id="4" name="Text Placeholder 3"/>
          <p:cNvSpPr>
            <a:spLocks noGrp="1"/>
          </p:cNvSpPr>
          <p:nvPr>
            <p:ph type="body" sz="quarter" idx="10"/>
          </p:nvPr>
        </p:nvSpPr>
        <p:spPr>
          <a:xfrm>
            <a:off x="1828800" y="1371600"/>
            <a:ext cx="7043208" cy="4154984"/>
          </a:xfrm>
        </p:spPr>
        <p:txBody>
          <a:bodyPr/>
          <a:lstStyle/>
          <a:p>
            <a:r>
              <a:rPr lang="en-US" dirty="0"/>
              <a:t>Dynamic Symbolic Execution</a:t>
            </a:r>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09398"/>
          </a:xfrm>
        </p:spPr>
        <p:txBody>
          <a:bodyPr/>
          <a:lstStyle/>
          <a:p>
            <a:r>
              <a:rPr lang="en-US" sz="4400" dirty="0" smtClean="0">
                <a:solidFill>
                  <a:schemeClr val="accent5">
                    <a:lumMod val="60000"/>
                    <a:lumOff val="40000"/>
                  </a:schemeClr>
                </a:solidFill>
              </a:rPr>
              <a:t>Dynamic Symbolic Execution</a:t>
            </a:r>
            <a:endParaRPr sz="4400" spc="-167" dirty="0">
              <a:solidFill>
                <a:schemeClr val="accent5">
                  <a:lumMod val="60000"/>
                  <a:lumOff val="40000"/>
                </a:schemeClr>
              </a:solidFill>
              <a:effectLst>
                <a:outerShdw blurRad="50800" dist="38100" dir="2700000" algn="tl" rotWithShape="0">
                  <a:prstClr val="black">
                    <a:alpha val="61000"/>
                  </a:prstClr>
                </a:outerShdw>
              </a:effectLst>
            </a:endParaRPr>
          </a:p>
        </p:txBody>
      </p:sp>
      <p:pic>
        <p:nvPicPr>
          <p:cNvPr id="5" name="Picture 4" descr="PexWeb.png"/>
          <p:cNvPicPr>
            <a:picLocks noChangeAspect="1"/>
          </p:cNvPicPr>
          <p:nvPr/>
        </p:nvPicPr>
        <p:blipFill>
          <a:blip r:embed="rId3" cstate="print"/>
          <a:stretch>
            <a:fillRect/>
          </a:stretch>
        </p:blipFill>
        <p:spPr>
          <a:xfrm>
            <a:off x="2495613" y="5087544"/>
            <a:ext cx="1320095" cy="740053"/>
          </a:xfrm>
          <a:prstGeom prst="rect">
            <a:avLst/>
          </a:prstGeom>
        </p:spPr>
      </p:pic>
      <p:sp>
        <p:nvSpPr>
          <p:cNvPr id="7" name="Rounded Rectangle 8"/>
          <p:cNvSpPr>
            <a:spLocks noChangeArrowheads="1"/>
          </p:cNvSpPr>
          <p:nvPr/>
        </p:nvSpPr>
        <p:spPr bwMode="auto">
          <a:xfrm>
            <a:off x="3975849" y="1839913"/>
            <a:ext cx="2037885" cy="788987"/>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400" b="1" dirty="0">
                <a:solidFill>
                  <a:schemeClr val="tx1"/>
                </a:solidFill>
                <a:effectLst>
                  <a:outerShdw blurRad="38100" dist="38100" dir="2700000" algn="tl">
                    <a:srgbClr val="000000">
                      <a:alpha val="43137"/>
                    </a:srgbClr>
                  </a:outerShdw>
                </a:effectLst>
                <a:latin typeface="Calibri" pitchFamily="34" charset="0"/>
              </a:rPr>
              <a:t>Execution Path</a:t>
            </a:r>
          </a:p>
        </p:txBody>
      </p:sp>
      <p:sp>
        <p:nvSpPr>
          <p:cNvPr id="9" name="Bent Arrow 8"/>
          <p:cNvSpPr/>
          <p:nvPr/>
        </p:nvSpPr>
        <p:spPr bwMode="auto">
          <a:xfrm>
            <a:off x="2103119" y="2231147"/>
            <a:ext cx="1880213" cy="481573"/>
          </a:xfrm>
          <a:prstGeom prst="bentArrow">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rgbClr val="7030A0"/>
              </a:solidFill>
              <a:effectLst>
                <a:outerShdw blurRad="38100" dist="38100" dir="2700000" algn="tl">
                  <a:srgbClr val="000000">
                    <a:alpha val="43137"/>
                  </a:srgbClr>
                </a:outerShdw>
              </a:effectLst>
              <a:latin typeface="Segoe" pitchFamily="34" charset="0"/>
            </a:endParaRPr>
          </a:p>
        </p:txBody>
      </p:sp>
      <p:sp>
        <p:nvSpPr>
          <p:cNvPr id="10" name="Bent Arrow 9"/>
          <p:cNvSpPr/>
          <p:nvPr/>
        </p:nvSpPr>
        <p:spPr bwMode="auto">
          <a:xfrm rot="5400000">
            <a:off x="6365424" y="1942561"/>
            <a:ext cx="512385" cy="1215766"/>
          </a:xfrm>
          <a:prstGeom prst="bentArrow">
            <a:avLst>
              <a:gd name="adj1" fmla="val 20519"/>
              <a:gd name="adj2" fmla="val 17245"/>
              <a:gd name="adj3" fmla="val 23074"/>
              <a:gd name="adj4" fmla="val 46831"/>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rgbClr val="7030A0"/>
              </a:solidFill>
              <a:effectLst>
                <a:outerShdw blurRad="38100" dist="38100" dir="2700000" algn="tl">
                  <a:srgbClr val="000000">
                    <a:alpha val="43137"/>
                  </a:srgbClr>
                </a:outerShdw>
              </a:effectLst>
              <a:latin typeface="Segoe" pitchFamily="34" charset="0"/>
            </a:endParaRPr>
          </a:p>
        </p:txBody>
      </p:sp>
      <p:sp>
        <p:nvSpPr>
          <p:cNvPr id="11" name="Bent Arrow 10"/>
          <p:cNvSpPr/>
          <p:nvPr/>
        </p:nvSpPr>
        <p:spPr bwMode="auto">
          <a:xfrm rot="10800000">
            <a:off x="5858120" y="3794085"/>
            <a:ext cx="1385656" cy="713788"/>
          </a:xfrm>
          <a:prstGeom prst="bentArrow">
            <a:avLst>
              <a:gd name="adj1" fmla="val 15687"/>
              <a:gd name="adj2" fmla="val 14357"/>
              <a:gd name="adj3" fmla="val 17018"/>
              <a:gd name="adj4" fmla="val 4375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rgbClr val="7030A0"/>
              </a:solidFill>
              <a:effectLst>
                <a:outerShdw blurRad="38100" dist="38100" dir="2700000" algn="tl">
                  <a:srgbClr val="000000">
                    <a:alpha val="43137"/>
                  </a:srgbClr>
                </a:outerShdw>
              </a:effectLst>
              <a:latin typeface="Segoe" pitchFamily="34" charset="0"/>
            </a:endParaRPr>
          </a:p>
        </p:txBody>
      </p:sp>
      <p:sp>
        <p:nvSpPr>
          <p:cNvPr id="13" name="TextBox 15"/>
          <p:cNvSpPr txBox="1">
            <a:spLocks noChangeArrowheads="1"/>
          </p:cNvSpPr>
          <p:nvPr/>
        </p:nvSpPr>
        <p:spPr bwMode="auto">
          <a:xfrm>
            <a:off x="768119" y="1753344"/>
            <a:ext cx="2987136" cy="461665"/>
          </a:xfrm>
          <a:prstGeom prst="rect">
            <a:avLst/>
          </a:prstGeom>
          <a:noFill/>
          <a:ln w="9525">
            <a:noFill/>
            <a:miter lim="800000"/>
            <a:headEnd/>
            <a:tailEnd/>
          </a:ln>
        </p:spPr>
        <p:txBody>
          <a:bodyPr wrap="square">
            <a:spAutoFit/>
          </a:bodyPr>
          <a:lstStyle/>
          <a:p>
            <a:r>
              <a:rPr lang="en-US" sz="2400" dirty="0">
                <a:solidFill>
                  <a:srgbClr val="7030A0"/>
                </a:solidFill>
                <a:latin typeface="Calibri" pitchFamily="34" charset="0"/>
              </a:rPr>
              <a:t>Run Test </a:t>
            </a:r>
            <a:r>
              <a:rPr lang="en-US" sz="2400" dirty="0" smtClean="0">
                <a:solidFill>
                  <a:srgbClr val="7030A0"/>
                </a:solidFill>
                <a:latin typeface="Calibri" pitchFamily="34" charset="0"/>
              </a:rPr>
              <a:t>and Monitor</a:t>
            </a:r>
            <a:endParaRPr lang="en-US" sz="2400" dirty="0">
              <a:solidFill>
                <a:srgbClr val="7030A0"/>
              </a:solidFill>
              <a:latin typeface="Calibri" pitchFamily="34" charset="0"/>
            </a:endParaRPr>
          </a:p>
        </p:txBody>
      </p:sp>
      <p:sp>
        <p:nvSpPr>
          <p:cNvPr id="14" name="TextBox 16"/>
          <p:cNvSpPr txBox="1">
            <a:spLocks noChangeArrowheads="1"/>
          </p:cNvSpPr>
          <p:nvPr/>
        </p:nvSpPr>
        <p:spPr bwMode="auto">
          <a:xfrm>
            <a:off x="6458444" y="1793526"/>
            <a:ext cx="2126263" cy="461665"/>
          </a:xfrm>
          <a:prstGeom prst="rect">
            <a:avLst/>
          </a:prstGeom>
          <a:noFill/>
          <a:ln w="9525">
            <a:noFill/>
            <a:miter lim="800000"/>
            <a:headEnd/>
            <a:tailEnd/>
          </a:ln>
        </p:spPr>
        <p:txBody>
          <a:bodyPr wrap="square">
            <a:spAutoFit/>
          </a:bodyPr>
          <a:lstStyle/>
          <a:p>
            <a:r>
              <a:rPr lang="en-US" sz="2400" dirty="0">
                <a:solidFill>
                  <a:srgbClr val="7030A0"/>
                </a:solidFill>
                <a:latin typeface="Calibri" pitchFamily="34" charset="0"/>
              </a:rPr>
              <a:t>Path </a:t>
            </a:r>
            <a:r>
              <a:rPr lang="en-US" sz="2400" dirty="0" smtClean="0">
                <a:solidFill>
                  <a:srgbClr val="7030A0"/>
                </a:solidFill>
                <a:latin typeface="Calibri" pitchFamily="34" charset="0"/>
              </a:rPr>
              <a:t>Condition</a:t>
            </a:r>
            <a:endParaRPr lang="en-US" sz="2400" dirty="0">
              <a:solidFill>
                <a:srgbClr val="7030A0"/>
              </a:solidFill>
              <a:latin typeface="Calibri" pitchFamily="34" charset="0"/>
            </a:endParaRPr>
          </a:p>
        </p:txBody>
      </p:sp>
      <p:sp>
        <p:nvSpPr>
          <p:cNvPr id="15" name="TextBox 17"/>
          <p:cNvSpPr txBox="1">
            <a:spLocks noChangeArrowheads="1"/>
          </p:cNvSpPr>
          <p:nvPr/>
        </p:nvSpPr>
        <p:spPr bwMode="auto">
          <a:xfrm>
            <a:off x="6268731" y="4487902"/>
            <a:ext cx="2875269" cy="461665"/>
          </a:xfrm>
          <a:prstGeom prst="rect">
            <a:avLst/>
          </a:prstGeom>
          <a:noFill/>
          <a:ln w="9525">
            <a:noFill/>
            <a:miter lim="800000"/>
            <a:headEnd/>
            <a:tailEnd/>
          </a:ln>
        </p:spPr>
        <p:txBody>
          <a:bodyPr wrap="square">
            <a:spAutoFit/>
          </a:bodyPr>
          <a:lstStyle/>
          <a:p>
            <a:pPr algn="l"/>
            <a:r>
              <a:rPr lang="en-US" sz="2400" dirty="0" smtClean="0">
                <a:solidFill>
                  <a:srgbClr val="7030A0"/>
                </a:solidFill>
                <a:latin typeface="Calibri" pitchFamily="34" charset="0"/>
              </a:rPr>
              <a:t>Unexplored path</a:t>
            </a:r>
            <a:endParaRPr lang="en-US" sz="2400" dirty="0">
              <a:solidFill>
                <a:srgbClr val="7030A0"/>
              </a:solidFill>
              <a:latin typeface="Calibri" pitchFamily="34" charset="0"/>
            </a:endParaRPr>
          </a:p>
        </p:txBody>
      </p:sp>
      <p:sp>
        <p:nvSpPr>
          <p:cNvPr id="16" name="TextBox 18"/>
          <p:cNvSpPr txBox="1">
            <a:spLocks noChangeArrowheads="1"/>
          </p:cNvSpPr>
          <p:nvPr/>
        </p:nvSpPr>
        <p:spPr bwMode="auto">
          <a:xfrm>
            <a:off x="2975154" y="4473857"/>
            <a:ext cx="1466254" cy="461665"/>
          </a:xfrm>
          <a:prstGeom prst="rect">
            <a:avLst/>
          </a:prstGeom>
          <a:noFill/>
          <a:ln w="9525">
            <a:noFill/>
            <a:miter lim="800000"/>
            <a:headEnd/>
            <a:tailEnd/>
          </a:ln>
        </p:spPr>
        <p:txBody>
          <a:bodyPr wrap="square">
            <a:spAutoFit/>
          </a:bodyPr>
          <a:lstStyle/>
          <a:p>
            <a:r>
              <a:rPr lang="en-US" sz="2400" dirty="0" smtClean="0">
                <a:solidFill>
                  <a:srgbClr val="7030A0"/>
                </a:solidFill>
                <a:latin typeface="Calibri" pitchFamily="34" charset="0"/>
              </a:rPr>
              <a:t>Solve</a:t>
            </a:r>
            <a:endParaRPr lang="en-US" sz="2400" dirty="0">
              <a:solidFill>
                <a:srgbClr val="7030A0"/>
              </a:solidFill>
              <a:latin typeface="Calibri" pitchFamily="34" charset="0"/>
            </a:endParaRPr>
          </a:p>
        </p:txBody>
      </p:sp>
      <p:pic>
        <p:nvPicPr>
          <p:cNvPr id="18" name="Picture 17" descr="yogi_logo.jpg"/>
          <p:cNvPicPr>
            <a:picLocks noChangeAspect="1"/>
          </p:cNvPicPr>
          <p:nvPr/>
        </p:nvPicPr>
        <p:blipFill>
          <a:blip r:embed="rId4" cstate="print"/>
          <a:stretch>
            <a:fillRect/>
          </a:stretch>
        </p:blipFill>
        <p:spPr>
          <a:xfrm>
            <a:off x="3867951" y="5004954"/>
            <a:ext cx="1689100" cy="835961"/>
          </a:xfrm>
          <a:prstGeom prst="rect">
            <a:avLst/>
          </a:prstGeom>
        </p:spPr>
      </p:pic>
      <p:sp>
        <p:nvSpPr>
          <p:cNvPr id="20" name="Right Arrow 19"/>
          <p:cNvSpPr/>
          <p:nvPr/>
        </p:nvSpPr>
        <p:spPr>
          <a:xfrm>
            <a:off x="356711" y="2866396"/>
            <a:ext cx="1211876" cy="627400"/>
          </a:xfrm>
          <a:prstGeom prst="rightArrow">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400" b="1" dirty="0" smtClean="0">
                <a:solidFill>
                  <a:schemeClr val="tx1"/>
                </a:solidFill>
                <a:latin typeface="Calibri" pitchFamily="34" charset="0"/>
              </a:rPr>
              <a:t>seed</a:t>
            </a:r>
            <a:endParaRPr lang="en-US" sz="2400" b="1" dirty="0">
              <a:solidFill>
                <a:schemeClr val="tx1"/>
              </a:solidFill>
              <a:latin typeface="Calibri" pitchFamily="34" charset="0"/>
            </a:endParaRPr>
          </a:p>
        </p:txBody>
      </p:sp>
      <p:sp>
        <p:nvSpPr>
          <p:cNvPr id="23" name="TextBox 18"/>
          <p:cNvSpPr txBox="1">
            <a:spLocks noChangeArrowheads="1"/>
          </p:cNvSpPr>
          <p:nvPr/>
        </p:nvSpPr>
        <p:spPr bwMode="auto">
          <a:xfrm>
            <a:off x="511516" y="3608766"/>
            <a:ext cx="1592492" cy="461665"/>
          </a:xfrm>
          <a:prstGeom prst="rect">
            <a:avLst/>
          </a:prstGeom>
          <a:noFill/>
          <a:ln w="9525">
            <a:noFill/>
            <a:miter lim="800000"/>
            <a:headEnd/>
            <a:tailEnd/>
          </a:ln>
        </p:spPr>
        <p:txBody>
          <a:bodyPr wrap="square">
            <a:spAutoFit/>
          </a:bodyPr>
          <a:lstStyle/>
          <a:p>
            <a:r>
              <a:rPr lang="en-US" sz="2400" dirty="0" smtClean="0">
                <a:solidFill>
                  <a:srgbClr val="7030A0"/>
                </a:solidFill>
                <a:latin typeface="Calibri" pitchFamily="34" charset="0"/>
              </a:rPr>
              <a:t>New input</a:t>
            </a:r>
            <a:endParaRPr lang="en-US" sz="2400" dirty="0">
              <a:solidFill>
                <a:srgbClr val="7030A0"/>
              </a:solidFill>
              <a:latin typeface="Calibri" pitchFamily="34" charset="0"/>
            </a:endParaRPr>
          </a:p>
        </p:txBody>
      </p:sp>
      <p:sp>
        <p:nvSpPr>
          <p:cNvPr id="29" name="Rounded Rectangle 6"/>
          <p:cNvSpPr>
            <a:spLocks noChangeArrowheads="1"/>
          </p:cNvSpPr>
          <p:nvPr/>
        </p:nvSpPr>
        <p:spPr bwMode="auto">
          <a:xfrm>
            <a:off x="1561400" y="2746083"/>
            <a:ext cx="1256422" cy="815593"/>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400" b="1" dirty="0">
                <a:solidFill>
                  <a:schemeClr val="tx1"/>
                </a:solidFill>
                <a:effectLst>
                  <a:outerShdw blurRad="38100" dist="38100" dir="2700000" algn="tl">
                    <a:srgbClr val="000000">
                      <a:alpha val="43137"/>
                    </a:srgbClr>
                  </a:outerShdw>
                </a:effectLst>
                <a:latin typeface="Calibri" pitchFamily="34" charset="0"/>
              </a:rPr>
              <a:t>Test</a:t>
            </a:r>
            <a:br>
              <a:rPr lang="en-US" sz="2400" b="1" dirty="0">
                <a:solidFill>
                  <a:schemeClr val="tx1"/>
                </a:solidFill>
                <a:effectLst>
                  <a:outerShdw blurRad="38100" dist="38100" dir="2700000" algn="tl">
                    <a:srgbClr val="000000">
                      <a:alpha val="43137"/>
                    </a:srgbClr>
                  </a:outerShdw>
                </a:effectLst>
                <a:latin typeface="Calibri" pitchFamily="34" charset="0"/>
              </a:rPr>
            </a:br>
            <a:r>
              <a:rPr lang="en-US" sz="2400" b="1" dirty="0">
                <a:solidFill>
                  <a:schemeClr val="tx1"/>
                </a:solidFill>
                <a:effectLst>
                  <a:outerShdw blurRad="38100" dist="38100" dir="2700000" algn="tl">
                    <a:srgbClr val="000000">
                      <a:alpha val="43137"/>
                    </a:srgbClr>
                  </a:outerShdw>
                </a:effectLst>
                <a:latin typeface="Calibri" pitchFamily="34" charset="0"/>
              </a:rPr>
              <a:t>Inputs</a:t>
            </a:r>
          </a:p>
        </p:txBody>
      </p:sp>
      <p:sp>
        <p:nvSpPr>
          <p:cNvPr id="34" name="TextBox 33"/>
          <p:cNvSpPr txBox="1"/>
          <p:nvPr/>
        </p:nvSpPr>
        <p:spPr>
          <a:xfrm>
            <a:off x="142829" y="5872801"/>
            <a:ext cx="5572125" cy="618631"/>
          </a:xfrm>
          <a:prstGeom prst="rect">
            <a:avLst/>
          </a:prstGeom>
          <a:noFill/>
        </p:spPr>
        <p:txBody>
          <a:bodyPr wrap="square" lIns="64008" tIns="32004" rIns="64008" bIns="32004" rtlCol="0">
            <a:spAutoFit/>
          </a:bodyPr>
          <a:lstStyle/>
          <a:p>
            <a:r>
              <a:rPr lang="en-US" sz="1200" dirty="0" smtClean="0">
                <a:solidFill>
                  <a:srgbClr val="9C42E6"/>
                </a:solidFill>
                <a:latin typeface="Calibri" pitchFamily="34" charset="0"/>
              </a:rPr>
              <a:t>Nikolai </a:t>
            </a:r>
            <a:r>
              <a:rPr lang="en-US" sz="1200" dirty="0" err="1" smtClean="0">
                <a:solidFill>
                  <a:srgbClr val="9C42E6"/>
                </a:solidFill>
                <a:latin typeface="Calibri" pitchFamily="34" charset="0"/>
              </a:rPr>
              <a:t>Tillmann</a:t>
            </a:r>
            <a:r>
              <a:rPr lang="en-US" sz="1200" dirty="0" smtClean="0">
                <a:solidFill>
                  <a:srgbClr val="9C42E6"/>
                </a:solidFill>
                <a:latin typeface="Calibri" pitchFamily="34" charset="0"/>
              </a:rPr>
              <a:t> Peli de Halleux (</a:t>
            </a:r>
            <a:r>
              <a:rPr lang="en-US" sz="1200" dirty="0" err="1" smtClean="0">
                <a:solidFill>
                  <a:srgbClr val="9C42E6"/>
                </a:solidFill>
                <a:latin typeface="Calibri" pitchFamily="34" charset="0"/>
              </a:rPr>
              <a:t>Pex</a:t>
            </a:r>
            <a:r>
              <a:rPr lang="en-US" sz="1200" dirty="0" smtClean="0">
                <a:solidFill>
                  <a:srgbClr val="9C42E6"/>
                </a:solidFill>
                <a:latin typeface="Calibri" pitchFamily="34" charset="0"/>
              </a:rPr>
              <a:t>), Patrice </a:t>
            </a:r>
            <a:r>
              <a:rPr lang="en-US" sz="1200" dirty="0" err="1" smtClean="0">
                <a:solidFill>
                  <a:srgbClr val="9C42E6"/>
                </a:solidFill>
                <a:latin typeface="Calibri" pitchFamily="34" charset="0"/>
              </a:rPr>
              <a:t>Godefroid</a:t>
            </a:r>
            <a:r>
              <a:rPr lang="en-US" sz="1200" dirty="0" smtClean="0">
                <a:solidFill>
                  <a:srgbClr val="9C42E6"/>
                </a:solidFill>
                <a:latin typeface="Calibri" pitchFamily="34" charset="0"/>
              </a:rPr>
              <a:t> (SAGE)</a:t>
            </a:r>
          </a:p>
          <a:p>
            <a:r>
              <a:rPr lang="en-US" sz="1200" dirty="0" err="1" smtClean="0">
                <a:solidFill>
                  <a:srgbClr val="9C42E6"/>
                </a:solidFill>
                <a:latin typeface="Calibri" pitchFamily="34" charset="0"/>
              </a:rPr>
              <a:t>Aditya</a:t>
            </a:r>
            <a:r>
              <a:rPr lang="en-US" sz="1200" dirty="0" smtClean="0">
                <a:solidFill>
                  <a:srgbClr val="9C42E6"/>
                </a:solidFill>
                <a:latin typeface="Calibri" pitchFamily="34" charset="0"/>
              </a:rPr>
              <a:t> </a:t>
            </a:r>
            <a:r>
              <a:rPr lang="en-US" sz="1200" dirty="0" err="1" smtClean="0">
                <a:solidFill>
                  <a:srgbClr val="9C42E6"/>
                </a:solidFill>
                <a:latin typeface="Calibri" pitchFamily="34" charset="0"/>
              </a:rPr>
              <a:t>Nori</a:t>
            </a:r>
            <a:r>
              <a:rPr lang="en-US" sz="1200" dirty="0" smtClean="0">
                <a:solidFill>
                  <a:srgbClr val="9C42E6"/>
                </a:solidFill>
                <a:latin typeface="Calibri" pitchFamily="34" charset="0"/>
              </a:rPr>
              <a:t>, Sriram Rajamani (Yogi), Jean Philippe Martin, Miguel Castro, </a:t>
            </a:r>
          </a:p>
          <a:p>
            <a:r>
              <a:rPr lang="en-US" sz="1200" dirty="0" smtClean="0">
                <a:solidFill>
                  <a:srgbClr val="9C42E6"/>
                </a:solidFill>
                <a:latin typeface="Calibri" pitchFamily="34" charset="0"/>
              </a:rPr>
              <a:t>Manuel Costa, </a:t>
            </a:r>
            <a:r>
              <a:rPr lang="en-US" sz="1200" dirty="0" err="1" smtClean="0">
                <a:solidFill>
                  <a:srgbClr val="9C42E6"/>
                </a:solidFill>
                <a:latin typeface="Calibri" pitchFamily="34" charset="0"/>
              </a:rPr>
              <a:t>Lintao</a:t>
            </a:r>
            <a:r>
              <a:rPr lang="en-US" sz="1200" dirty="0" smtClean="0">
                <a:solidFill>
                  <a:srgbClr val="9C42E6"/>
                </a:solidFill>
                <a:latin typeface="Calibri" pitchFamily="34" charset="0"/>
              </a:rPr>
              <a:t> Zhang (Vigilante)</a:t>
            </a:r>
            <a:endParaRPr lang="en-US" sz="1200" dirty="0">
              <a:solidFill>
                <a:srgbClr val="9C42E6"/>
              </a:solidFill>
              <a:latin typeface="Calibri" pitchFamily="34" charset="0"/>
            </a:endParaRPr>
          </a:p>
        </p:txBody>
      </p:sp>
      <p:sp>
        <p:nvSpPr>
          <p:cNvPr id="27" name="Bent Arrow 26"/>
          <p:cNvSpPr/>
          <p:nvPr/>
        </p:nvSpPr>
        <p:spPr bwMode="auto">
          <a:xfrm rot="10800000">
            <a:off x="2938846" y="3804443"/>
            <a:ext cx="1385656" cy="713788"/>
          </a:xfrm>
          <a:prstGeom prst="bentArrow">
            <a:avLst>
              <a:gd name="adj1" fmla="val 15687"/>
              <a:gd name="adj2" fmla="val 14357"/>
              <a:gd name="adj3" fmla="val 17018"/>
              <a:gd name="adj4" fmla="val 4375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rgbClr val="7030A0"/>
              </a:solidFill>
              <a:effectLst>
                <a:outerShdw blurRad="38100" dist="38100" dir="2700000" algn="tl">
                  <a:srgbClr val="000000">
                    <a:alpha val="43137"/>
                  </a:srgbClr>
                </a:outerShdw>
              </a:effectLst>
              <a:latin typeface="Segoe" pitchFamily="34" charset="0"/>
            </a:endParaRPr>
          </a:p>
        </p:txBody>
      </p:sp>
      <p:sp>
        <p:nvSpPr>
          <p:cNvPr id="6" name="Rounded Rectangle 7"/>
          <p:cNvSpPr>
            <a:spLocks noChangeArrowheads="1"/>
          </p:cNvSpPr>
          <p:nvPr/>
        </p:nvSpPr>
        <p:spPr bwMode="auto">
          <a:xfrm>
            <a:off x="4043580" y="3797300"/>
            <a:ext cx="1854720" cy="918811"/>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400" b="1" dirty="0">
                <a:solidFill>
                  <a:schemeClr val="tx1"/>
                </a:solidFill>
                <a:effectLst>
                  <a:outerShdw blurRad="38100" dist="38100" dir="2700000" algn="tl">
                    <a:srgbClr val="000000">
                      <a:alpha val="43137"/>
                    </a:srgbClr>
                  </a:outerShdw>
                </a:effectLst>
                <a:latin typeface="Calibri" pitchFamily="34" charset="0"/>
              </a:rPr>
              <a:t>Constraint System</a:t>
            </a:r>
          </a:p>
        </p:txBody>
      </p:sp>
      <p:sp>
        <p:nvSpPr>
          <p:cNvPr id="28" name="Up Arrow 27"/>
          <p:cNvSpPr/>
          <p:nvPr/>
        </p:nvSpPr>
        <p:spPr bwMode="auto">
          <a:xfrm>
            <a:off x="2015231" y="3595456"/>
            <a:ext cx="257453" cy="435005"/>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pic>
        <p:nvPicPr>
          <p:cNvPr id="25" name="Picture 24" descr="z3.png"/>
          <p:cNvPicPr>
            <a:picLocks noChangeAspect="1"/>
          </p:cNvPicPr>
          <p:nvPr/>
        </p:nvPicPr>
        <p:blipFill>
          <a:blip r:embed="rId5" cstate="print"/>
          <a:stretch>
            <a:fillRect/>
          </a:stretch>
        </p:blipFill>
        <p:spPr>
          <a:xfrm>
            <a:off x="1698924" y="4088401"/>
            <a:ext cx="1213872" cy="701903"/>
          </a:xfrm>
          <a:prstGeom prst="rect">
            <a:avLst/>
          </a:prstGeom>
        </p:spPr>
      </p:pic>
      <p:sp>
        <p:nvSpPr>
          <p:cNvPr id="8" name="Can 9"/>
          <p:cNvSpPr>
            <a:spLocks noChangeArrowheads="1"/>
          </p:cNvSpPr>
          <p:nvPr/>
        </p:nvSpPr>
        <p:spPr bwMode="auto">
          <a:xfrm>
            <a:off x="6574560" y="2815691"/>
            <a:ext cx="1256422" cy="1007105"/>
          </a:xfrm>
          <a:prstGeom prst="can">
            <a:avLst>
              <a:gd name="adj" fmla="val 2500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r>
              <a:rPr lang="en-US" sz="2400" b="1" dirty="0">
                <a:solidFill>
                  <a:schemeClr val="tx1"/>
                </a:solidFill>
                <a:effectLst>
                  <a:outerShdw blurRad="38100" dist="38100" dir="2700000" algn="tl">
                    <a:srgbClr val="000000">
                      <a:alpha val="43137"/>
                    </a:srgbClr>
                  </a:outerShdw>
                </a:effectLst>
                <a:latin typeface="Calibri" pitchFamily="34" charset="0"/>
              </a:rPr>
              <a:t>Known</a:t>
            </a:r>
            <a:br>
              <a:rPr lang="en-US" sz="2400" b="1" dirty="0">
                <a:solidFill>
                  <a:schemeClr val="tx1"/>
                </a:solidFill>
                <a:effectLst>
                  <a:outerShdw blurRad="38100" dist="38100" dir="2700000" algn="tl">
                    <a:srgbClr val="000000">
                      <a:alpha val="43137"/>
                    </a:srgbClr>
                  </a:outerShdw>
                </a:effectLst>
                <a:latin typeface="Calibri" pitchFamily="34" charset="0"/>
              </a:rPr>
            </a:br>
            <a:r>
              <a:rPr lang="en-US" sz="2400" b="1" dirty="0">
                <a:solidFill>
                  <a:schemeClr val="tx1"/>
                </a:solidFill>
                <a:effectLst>
                  <a:outerShdw blurRad="38100" dist="38100" dir="2700000" algn="tl">
                    <a:srgbClr val="000000">
                      <a:alpha val="43137"/>
                    </a:srgbClr>
                  </a:outerShdw>
                </a:effectLst>
                <a:latin typeface="Calibri" pitchFamily="34" charset="0"/>
              </a:rPr>
              <a:t>Paths</a:t>
            </a:r>
          </a:p>
        </p:txBody>
      </p:sp>
      <p:sp>
        <p:nvSpPr>
          <p:cNvPr id="30" name="TextBox 29"/>
          <p:cNvSpPr txBox="1"/>
          <p:nvPr/>
        </p:nvSpPr>
        <p:spPr>
          <a:xfrm>
            <a:off x="5442889" y="5191320"/>
            <a:ext cx="1589212" cy="523220"/>
          </a:xfrm>
          <a:prstGeom prst="rect">
            <a:avLst/>
          </a:prstGeom>
          <a:noFill/>
        </p:spPr>
        <p:txBody>
          <a:bodyPr wrap="square" rtlCol="0">
            <a:spAutoFit/>
          </a:bodyPr>
          <a:lstStyle/>
          <a:p>
            <a:r>
              <a:rPr lang="en-US" sz="2800" dirty="0" smtClean="0">
                <a:solidFill>
                  <a:srgbClr val="7030A0"/>
                </a:solidFill>
                <a:latin typeface="Calibri" pitchFamily="34" charset="0"/>
              </a:rPr>
              <a:t>Vigilante</a:t>
            </a:r>
          </a:p>
        </p:txBody>
      </p:sp>
      <p:pic>
        <p:nvPicPr>
          <p:cNvPr id="26" name="Picture 25" descr="nikolait.jpg"/>
          <p:cNvPicPr>
            <a:picLocks noChangeAspect="1"/>
          </p:cNvPicPr>
          <p:nvPr/>
        </p:nvPicPr>
        <p:blipFill>
          <a:blip r:embed="rId6" cstate="print"/>
          <a:stretch>
            <a:fillRect/>
          </a:stretch>
        </p:blipFill>
        <p:spPr>
          <a:xfrm>
            <a:off x="137421" y="4830687"/>
            <a:ext cx="504188" cy="504188"/>
          </a:xfrm>
          <a:prstGeom prst="rect">
            <a:avLst/>
          </a:prstGeom>
        </p:spPr>
      </p:pic>
      <p:pic>
        <p:nvPicPr>
          <p:cNvPr id="31" name="Picture 30" descr="jhalleux.jpg"/>
          <p:cNvPicPr>
            <a:picLocks noChangeAspect="1"/>
          </p:cNvPicPr>
          <p:nvPr/>
        </p:nvPicPr>
        <p:blipFill>
          <a:blip r:embed="rId7" cstate="print"/>
          <a:stretch>
            <a:fillRect/>
          </a:stretch>
        </p:blipFill>
        <p:spPr>
          <a:xfrm>
            <a:off x="602295" y="4835361"/>
            <a:ext cx="483335" cy="516102"/>
          </a:xfrm>
          <a:prstGeom prst="rect">
            <a:avLst/>
          </a:prstGeom>
        </p:spPr>
      </p:pic>
      <p:pic>
        <p:nvPicPr>
          <p:cNvPr id="32" name="Picture 31" descr="patrice-godefroid.gif"/>
          <p:cNvPicPr>
            <a:picLocks noChangeAspect="1"/>
          </p:cNvPicPr>
          <p:nvPr/>
        </p:nvPicPr>
        <p:blipFill>
          <a:blip r:embed="rId8" cstate="print"/>
          <a:stretch>
            <a:fillRect/>
          </a:stretch>
        </p:blipFill>
        <p:spPr>
          <a:xfrm>
            <a:off x="1090262" y="4835248"/>
            <a:ext cx="539675" cy="555206"/>
          </a:xfrm>
          <a:prstGeom prst="rect">
            <a:avLst/>
          </a:prstGeom>
        </p:spPr>
      </p:pic>
      <p:pic>
        <p:nvPicPr>
          <p:cNvPr id="33" name="Picture 32" descr="jp_small2.jpg"/>
          <p:cNvPicPr>
            <a:picLocks noChangeAspect="1"/>
          </p:cNvPicPr>
          <p:nvPr/>
        </p:nvPicPr>
        <p:blipFill>
          <a:blip r:embed="rId9" cstate="print"/>
          <a:stretch>
            <a:fillRect/>
          </a:stretch>
        </p:blipFill>
        <p:spPr>
          <a:xfrm>
            <a:off x="1412038" y="5333315"/>
            <a:ext cx="455054" cy="508685"/>
          </a:xfrm>
          <a:prstGeom prst="rect">
            <a:avLst/>
          </a:prstGeom>
        </p:spPr>
      </p:pic>
      <p:pic>
        <p:nvPicPr>
          <p:cNvPr id="36" name="Picture 35" descr="lintao-zhang.jpg"/>
          <p:cNvPicPr>
            <a:picLocks noChangeAspect="1"/>
          </p:cNvPicPr>
          <p:nvPr/>
        </p:nvPicPr>
        <p:blipFill>
          <a:blip r:embed="rId10" cstate="print"/>
          <a:stretch>
            <a:fillRect/>
          </a:stretch>
        </p:blipFill>
        <p:spPr>
          <a:xfrm>
            <a:off x="984093" y="5330918"/>
            <a:ext cx="459562" cy="500922"/>
          </a:xfrm>
          <a:prstGeom prst="rect">
            <a:avLst/>
          </a:prstGeom>
        </p:spPr>
      </p:pic>
      <p:pic>
        <p:nvPicPr>
          <p:cNvPr id="37" name="Picture 36" descr="rse-fte.jpg"/>
          <p:cNvPicPr>
            <a:picLocks noChangeAspect="1"/>
          </p:cNvPicPr>
          <p:nvPr/>
        </p:nvPicPr>
        <p:blipFill>
          <a:blip r:embed="rId11" cstate="print"/>
          <a:srcRect l="66344" t="19025" r="19753" b="60667"/>
          <a:stretch>
            <a:fillRect/>
          </a:stretch>
        </p:blipFill>
        <p:spPr>
          <a:xfrm>
            <a:off x="506516" y="5330918"/>
            <a:ext cx="471716" cy="500922"/>
          </a:xfrm>
          <a:prstGeom prst="rect">
            <a:avLst/>
          </a:prstGeom>
        </p:spPr>
      </p:pic>
      <p:pic>
        <p:nvPicPr>
          <p:cNvPr id="35" name="Picture 34" descr="manuelc-web.jpg"/>
          <p:cNvPicPr>
            <a:picLocks noChangeAspect="1"/>
          </p:cNvPicPr>
          <p:nvPr/>
        </p:nvPicPr>
        <p:blipFill>
          <a:blip r:embed="rId12" cstate="print"/>
          <a:stretch>
            <a:fillRect/>
          </a:stretch>
        </p:blipFill>
        <p:spPr>
          <a:xfrm>
            <a:off x="143741" y="5308600"/>
            <a:ext cx="396978" cy="529997"/>
          </a:xfrm>
          <a:prstGeom prst="rect">
            <a:avLst/>
          </a:prstGeom>
        </p:spPr>
      </p:pic>
      <p:sp>
        <p:nvSpPr>
          <p:cNvPr id="38" name="TextBox 37"/>
          <p:cNvSpPr txBox="1"/>
          <p:nvPr/>
        </p:nvSpPr>
        <p:spPr>
          <a:xfrm>
            <a:off x="7013271" y="5237702"/>
            <a:ext cx="1589212" cy="523220"/>
          </a:xfrm>
          <a:prstGeom prst="rect">
            <a:avLst/>
          </a:prstGeom>
          <a:noFill/>
        </p:spPr>
        <p:txBody>
          <a:bodyPr wrap="square" rtlCol="0">
            <a:spAutoFit/>
          </a:bodyPr>
          <a:lstStyle/>
          <a:p>
            <a:r>
              <a:rPr lang="en-US" sz="2800" dirty="0" smtClean="0">
                <a:solidFill>
                  <a:srgbClr val="7030A0"/>
                </a:solidFill>
                <a:latin typeface="Calibri" pitchFamily="34" charset="0"/>
              </a:rPr>
              <a:t>SAGE</a:t>
            </a:r>
          </a:p>
        </p:txBody>
      </p:sp>
    </p:spTree>
    <p:extLst>
      <p:ext uri="{BB962C8B-B14F-4D97-AF65-F5344CB8AC3E}">
        <p14:creationId xmlns="" xmlns:p14="http://schemas.microsoft.com/office/powerpoint/2007/7/12/main" val="1033422448"/>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107996"/>
          </a:xfrm>
        </p:spPr>
        <p:txBody>
          <a:bodyPr/>
          <a:lstStyle/>
          <a:p>
            <a:pPr algn="ctr"/>
            <a:r>
              <a:rPr lang="en-US" sz="4000" dirty="0" smtClean="0"/>
              <a:t>Test-case generation with SAGE</a:t>
            </a:r>
            <a:br>
              <a:rPr lang="en-US" sz="4000" dirty="0" smtClean="0"/>
            </a:br>
            <a:r>
              <a:rPr lang="en-US" sz="4000" dirty="0" smtClean="0"/>
              <a:t>for exploring </a:t>
            </a:r>
            <a:r>
              <a:rPr lang="en-US" sz="4000" b="1" u="sng" dirty="0" smtClean="0"/>
              <a:t>x86</a:t>
            </a:r>
            <a:r>
              <a:rPr lang="en-US" sz="4000" dirty="0" smtClean="0"/>
              <a:t> binaries</a:t>
            </a:r>
            <a:endParaRPr lang="en-US" sz="4000" dirty="0"/>
          </a:p>
        </p:txBody>
      </p:sp>
      <p:sp>
        <p:nvSpPr>
          <p:cNvPr id="3" name="Content Placeholder 2"/>
          <p:cNvSpPr>
            <a:spLocks noGrp="1"/>
          </p:cNvSpPr>
          <p:nvPr>
            <p:ph idx="1"/>
          </p:nvPr>
        </p:nvSpPr>
        <p:spPr>
          <a:xfrm>
            <a:off x="274983" y="2023644"/>
            <a:ext cx="8382000" cy="4062651"/>
          </a:xfrm>
        </p:spPr>
        <p:txBody>
          <a:bodyPr/>
          <a:lstStyle/>
          <a:p>
            <a:pPr eaLnBrk="1" hangingPunct="1">
              <a:buFontTx/>
              <a:buNone/>
            </a:pPr>
            <a:r>
              <a:rPr lang="en-US" dirty="0" smtClean="0"/>
              <a:t>Internal user: “WEX Security team”</a:t>
            </a:r>
          </a:p>
          <a:p>
            <a:pPr eaLnBrk="1" hangingPunct="1">
              <a:buFont typeface="Arial" pitchFamily="34" charset="0"/>
              <a:buChar char="•"/>
            </a:pPr>
            <a:r>
              <a:rPr lang="en-US" dirty="0" smtClean="0"/>
              <a:t>Use 100s of dedicated machines 24/7 for months</a:t>
            </a:r>
          </a:p>
          <a:p>
            <a:pPr eaLnBrk="1" hangingPunct="1">
              <a:buFont typeface="Arial" pitchFamily="34" charset="0"/>
              <a:buChar char="•"/>
            </a:pPr>
            <a:r>
              <a:rPr lang="en-US" dirty="0" smtClean="0"/>
              <a:t>Apps</a:t>
            </a:r>
            <a:r>
              <a:rPr lang="en-US" dirty="0"/>
              <a:t>: image processors, media players, file decoders</a:t>
            </a:r>
            <a:r>
              <a:rPr lang="en-US" dirty="0" smtClean="0"/>
              <a:t>,…</a:t>
            </a:r>
          </a:p>
          <a:p>
            <a:pPr eaLnBrk="1" hangingPunct="1">
              <a:buFont typeface="Arial" pitchFamily="34" charset="0"/>
              <a:buChar char="•"/>
            </a:pPr>
            <a:r>
              <a:rPr lang="en-US" dirty="0" smtClean="0"/>
              <a:t>Bugs</a:t>
            </a:r>
            <a:r>
              <a:rPr lang="en-US" dirty="0"/>
              <a:t>: </a:t>
            </a:r>
            <a:r>
              <a:rPr lang="en-US" dirty="0" smtClean="0"/>
              <a:t>Write/read A/</a:t>
            </a:r>
            <a:r>
              <a:rPr lang="en-US" dirty="0" err="1" smtClean="0"/>
              <a:t>Vs</a:t>
            </a:r>
            <a:r>
              <a:rPr lang="en-US" dirty="0"/>
              <a:t>, </a:t>
            </a:r>
            <a:r>
              <a:rPr lang="en-US" dirty="0" smtClean="0"/>
              <a:t>Crash,…</a:t>
            </a:r>
          </a:p>
          <a:p>
            <a:pPr eaLnBrk="1" hangingPunct="1">
              <a:buFont typeface="Arial" pitchFamily="34" charset="0"/>
              <a:buChar char="•"/>
            </a:pPr>
            <a:r>
              <a:rPr lang="en-US" dirty="0" smtClean="0"/>
              <a:t>Uncovered bugs not possible</a:t>
            </a:r>
            <a:br>
              <a:rPr lang="en-US" dirty="0" smtClean="0"/>
            </a:br>
            <a:r>
              <a:rPr lang="en-US" dirty="0" smtClean="0"/>
              <a:t>with “black-box” methods.</a:t>
            </a:r>
          </a:p>
        </p:txBody>
      </p:sp>
      <p:pic>
        <p:nvPicPr>
          <p:cNvPr id="4" name="Picture 3" descr="image.jpg"/>
          <p:cNvPicPr>
            <a:picLocks noChangeAspect="1"/>
          </p:cNvPicPr>
          <p:nvPr/>
        </p:nvPicPr>
        <p:blipFill>
          <a:blip r:embed="rId2" cstate="print">
            <a:extLst>
              <a:ext uri="28A0092B-C50C-407e-A947-70E740481C1C">
                <a14:useLocalDpi xmlns="" xmlns:a14="http://schemas.microsoft.com/office/drawing/2007/7/7/main" val="0"/>
              </a:ext>
            </a:extLst>
          </a:blip>
          <a:srcRect/>
          <a:stretch>
            <a:fillRect/>
          </a:stretch>
        </p:blipFill>
        <p:spPr bwMode="auto">
          <a:xfrm>
            <a:off x="6303308" y="4585446"/>
            <a:ext cx="2840691" cy="2272553"/>
          </a:xfrm>
          <a:prstGeom prst="rect">
            <a:avLst/>
          </a:prstGeom>
          <a:extLst>
            <a:ext uri="{909E8E84-426E-40dd-AFC4-6F175D3DCCD1}">
              <a14:hiddenFill xmlns="" xmlns:a14="http://schemas.microsoft.com/office/drawing/2007/7/7/main">
                <a:solidFill>
                  <a:srgbClr xmlns:mc="http://schemas.openxmlformats.org/markup-compatibility/2006" val="FFFFFF" mc:Ignorable=""/>
                </a:solidFill>
              </a14:hiddenFill>
            </a:ext>
            <a:ext uri="{91240B29-F687-4f45-9708-019B960494DF}">
              <a14:hiddenLine xmlns="" xmlns:a14="http://schemas.microsoft.com/office/drawing/2007/7/7/main" w="9525">
                <a:solidFill>
                  <a:srgbClr xmlns:mc="http://schemas.openxmlformats.org/markup-compatibility/2006" val="000000" mc:Ignorable=""/>
                </a:solidFill>
                <a:miter lim="800000"/>
                <a:headEnd/>
                <a:tailEnd/>
              </a14:hiddenLine>
            </a:ext>
            <a:ext uri="{53640926-AAD7-44d8-BBD7-CCE9431645EC}">
              <a14:shadowObscured xmlns="" xmlns:a14="http://schemas.microsoft.com/office/drawing/2007/7/7/main" val="1"/>
            </a:ext>
          </a:extLst>
        </p:spPr>
      </p:pic>
    </p:spTree>
    <p:extLst>
      <p:ext uri="{BB962C8B-B14F-4D97-AF65-F5344CB8AC3E}">
        <p14:creationId xmlns="" xmlns:p14="http://schemas.microsoft.com/office/powerpoint/2007/7/12/main" val="3114139564"/>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err="1" smtClean="0"/>
              <a:t>ArrayList</a:t>
            </a:r>
            <a:r>
              <a:rPr dirty="0" smtClean="0"/>
              <a:t> with </a:t>
            </a:r>
            <a:r>
              <a:rPr lang="en-US" dirty="0" err="1" smtClean="0">
                <a:latin typeface="Magneto" pitchFamily="82" charset="0"/>
              </a:rPr>
              <a:t>Pex</a:t>
            </a:r>
            <a:r>
              <a:rPr dirty="0" smtClean="0"/>
              <a:t>: The Spec</a:t>
            </a:r>
            <a:endParaRPr lang="en-US" dirty="0"/>
          </a:p>
        </p:txBody>
      </p:sp>
      <p:pic>
        <p:nvPicPr>
          <p:cNvPr id="2051" name="Picture 3"/>
          <p:cNvPicPr>
            <a:picLocks noChangeAspect="1" noChangeArrowheads="1"/>
          </p:cNvPicPr>
          <p:nvPr/>
        </p:nvPicPr>
        <p:blipFill>
          <a:blip r:embed="rId2" cstate="print"/>
          <a:srcRect/>
          <a:stretch>
            <a:fillRect/>
          </a:stretch>
        </p:blipFill>
        <p:spPr bwMode="auto">
          <a:xfrm>
            <a:off x="381000" y="3267075"/>
            <a:ext cx="6715125" cy="2981325"/>
          </a:xfrm>
          <a:prstGeom prst="rect">
            <a:avLst/>
          </a:prstGeom>
          <a:noFill/>
          <a:ln w="9525">
            <a:noFill/>
            <a:miter lim="800000"/>
            <a:headEnd/>
            <a:tailEnd/>
          </a:ln>
          <a:effectLst/>
        </p:spPr>
      </p:pic>
      <p:pic>
        <p:nvPicPr>
          <p:cNvPr id="2050" name="Picture 2"/>
          <p:cNvPicPr>
            <a:picLocks noChangeAspect="1" noChangeArrowheads="1"/>
          </p:cNvPicPr>
          <p:nvPr/>
        </p:nvPicPr>
        <p:blipFill>
          <a:blip r:embed="rId3" cstate="print"/>
          <a:srcRect/>
          <a:stretch>
            <a:fillRect/>
          </a:stretch>
        </p:blipFill>
        <p:spPr bwMode="auto">
          <a:xfrm>
            <a:off x="4438650" y="1371600"/>
            <a:ext cx="4400550" cy="2657475"/>
          </a:xfrm>
          <a:prstGeom prst="rect">
            <a:avLst/>
          </a:prstGeom>
          <a:noFill/>
          <a:ln w="9525">
            <a:noFill/>
            <a:miter lim="800000"/>
            <a:headEnd/>
            <a:tailEnd/>
          </a:ln>
          <a:effectLst/>
        </p:spPr>
      </p:pic>
    </p:spTree>
    <p:extLst>
      <p:ext uri="{BB962C8B-B14F-4D97-AF65-F5344CB8AC3E}">
        <p14:creationId xmlns="" xmlns:p14="http://schemas.microsoft.com/office/powerpoint/2007/7/12/main" val="251310494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smtClean="0"/>
              <a:t>ArrayList: AddItem Test</a:t>
            </a:r>
            <a:endParaRPr lang="en-US" dirty="0"/>
          </a:p>
        </p:txBody>
      </p:sp>
      <p:pic>
        <p:nvPicPr>
          <p:cNvPr id="17" name="Picture 2"/>
          <p:cNvPicPr>
            <a:picLocks noChangeAspect="1" noChangeArrowheads="1"/>
          </p:cNvPicPr>
          <p:nvPr/>
        </p:nvPicPr>
        <p:blipFill>
          <a:blip r:embed="rId2" cstate="print"/>
          <a:srcRect/>
          <a:stretch>
            <a:fillRect/>
          </a:stretch>
        </p:blipFill>
        <p:spPr bwMode="auto">
          <a:xfrm>
            <a:off x="4438650" y="1371600"/>
            <a:ext cx="4400550" cy="2657475"/>
          </a:xfrm>
          <a:prstGeom prst="rect">
            <a:avLst/>
          </a:prstGeom>
          <a:noFill/>
          <a:ln w="9525">
            <a:noFill/>
            <a:miter lim="800000"/>
            <a:headEnd/>
            <a:tailEnd/>
          </a:ln>
          <a:effectLst/>
        </p:spPr>
      </p:pic>
      <p:grpSp>
        <p:nvGrpSpPr>
          <p:cNvPr id="3" name="Group 10"/>
          <p:cNvGrpSpPr/>
          <p:nvPr/>
        </p:nvGrpSpPr>
        <p:grpSpPr>
          <a:xfrm>
            <a:off x="76200" y="2895600"/>
            <a:ext cx="3886200" cy="3581400"/>
            <a:chOff x="76200" y="2895600"/>
            <a:chExt cx="3886200" cy="3581400"/>
          </a:xfrm>
        </p:grpSpPr>
        <p:sp>
          <p:nvSpPr>
            <p:cNvPr id="12" name="Rounded Rectangle 11"/>
            <p:cNvSpPr/>
            <p:nvPr/>
          </p:nvSpPr>
          <p:spPr bwMode="auto">
            <a:xfrm>
              <a:off x="76200" y="3048000"/>
              <a:ext cx="3886200" cy="3429000"/>
            </a:xfrm>
            <a:prstGeom prst="roundRect">
              <a:avLst>
                <a:gd name="adj" fmla="val 3128"/>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3" name="TextBox 12"/>
            <p:cNvSpPr txBox="1"/>
            <p:nvPr/>
          </p:nvSpPr>
          <p:spPr>
            <a:xfrm>
              <a:off x="76201" y="2895600"/>
              <a:ext cx="3886199" cy="3539430"/>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 {</a:t>
              </a:r>
            </a:p>
            <a:p>
              <a:r>
                <a:rPr lang="en-US" sz="1400" dirty="0" smtClean="0">
                  <a:solidFill>
                    <a:schemeClr val="bg1"/>
                  </a:solidFill>
                  <a:latin typeface="Consolas" pitchFamily="49" charset="0"/>
                </a:rPr>
                <a:t>  object[] items;</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count;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capacity) {</a:t>
              </a:r>
            </a:p>
            <a:p>
              <a:r>
                <a:rPr lang="en-US" sz="1400" dirty="0" smtClean="0">
                  <a:solidFill>
                    <a:schemeClr val="bg1"/>
                  </a:solidFill>
                  <a:latin typeface="Consolas" pitchFamily="49" charset="0"/>
                </a:rPr>
                <a:t>    if (capacity &lt; 0) throw ...;</a:t>
              </a:r>
            </a:p>
            <a:p>
              <a:r>
                <a:rPr lang="en-US" sz="1400" dirty="0" smtClean="0">
                  <a:solidFill>
                    <a:schemeClr val="bg1"/>
                  </a:solidFill>
                  <a:latin typeface="Consolas" pitchFamily="49" charset="0"/>
                </a:rPr>
                <a:t>    items = new object[capacity];</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void Add(object item) {</a:t>
              </a:r>
            </a:p>
            <a:p>
              <a:r>
                <a:rPr lang="en-US" sz="1400" dirty="0" smtClean="0">
                  <a:solidFill>
                    <a:schemeClr val="bg1"/>
                  </a:solidFill>
                  <a:latin typeface="Consolas" pitchFamily="49" charset="0"/>
                </a:rPr>
                <a:t>    if (count == </a:t>
              </a:r>
              <a:r>
                <a:rPr lang="en-US" sz="1400" dirty="0" err="1" smtClean="0">
                  <a:solidFill>
                    <a:schemeClr val="bg1"/>
                  </a:solidFill>
                  <a:latin typeface="Consolas" pitchFamily="49" charset="0"/>
                </a:rPr>
                <a:t>items.Length</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ResizeArray</a:t>
              </a:r>
              <a:r>
                <a:rPr lang="en-US" sz="1400" dirty="0" smtClean="0">
                  <a:solidFill>
                    <a:schemeClr val="bg1"/>
                  </a:solidFill>
                  <a:latin typeface="Consolas" pitchFamily="49" charset="0"/>
                </a:rPr>
                <a: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items[</a:t>
              </a:r>
              <a:r>
                <a:rPr lang="en-US" sz="1400" dirty="0" err="1" smtClean="0">
                  <a:solidFill>
                    <a:schemeClr val="bg1"/>
                  </a:solidFill>
                  <a:latin typeface="Consolas" pitchFamily="49" charset="0"/>
                </a:rPr>
                <a:t>this.count</a:t>
              </a:r>
              <a:r>
                <a:rPr lang="en-US" sz="1400" dirty="0" smtClean="0">
                  <a:solidFill>
                    <a:schemeClr val="bg1"/>
                  </a:solidFill>
                  <a:latin typeface="Consolas" pitchFamily="49" charset="0"/>
                </a:rPr>
                <a:t>++] = item;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a:t>
              </a:r>
            </a:p>
          </p:txBody>
        </p:sp>
      </p:grpSp>
      <p:grpSp>
        <p:nvGrpSpPr>
          <p:cNvPr id="4" name="Group 11"/>
          <p:cNvGrpSpPr/>
          <p:nvPr/>
        </p:nvGrpSpPr>
        <p:grpSpPr>
          <a:xfrm>
            <a:off x="76200" y="1143000"/>
            <a:ext cx="3886200" cy="1892082"/>
            <a:chOff x="76200" y="1143000"/>
            <a:chExt cx="3886200" cy="1892082"/>
          </a:xfrm>
        </p:grpSpPr>
        <p:sp>
          <p:nvSpPr>
            <p:cNvPr id="15" name="Rounded Rectangle 14"/>
            <p:cNvSpPr/>
            <p:nvPr/>
          </p:nvSpPr>
          <p:spPr bwMode="auto">
            <a:xfrm>
              <a:off x="76200" y="1143000"/>
              <a:ext cx="3886200" cy="1752600"/>
            </a:xfrm>
            <a:prstGeom prst="roundRect">
              <a:avLst>
                <a:gd name="adj" fmla="val 4724"/>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6" name="TextBox 15"/>
            <p:cNvSpPr txBox="1"/>
            <p:nvPr/>
          </p:nvSpPr>
          <p:spPr>
            <a:xfrm>
              <a:off x="76200" y="1219200"/>
              <a:ext cx="3886199" cy="1815882"/>
            </a:xfrm>
            <a:prstGeom prst="rect">
              <a:avLst/>
            </a:prstGeom>
            <a:noFill/>
          </p:spPr>
          <p:txBody>
            <a:bodyPr wrap="square" rtlCol="0">
              <a:spAutoFit/>
            </a:bodyPr>
            <a:lstStyle/>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ArrayListTest</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PexMethod</a:t>
              </a:r>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void </a:t>
              </a:r>
              <a:r>
                <a:rPr lang="en-US" sz="1400" dirty="0" err="1" smtClean="0">
                  <a:solidFill>
                    <a:schemeClr val="bg1"/>
                  </a:solidFill>
                  <a:latin typeface="Consolas" pitchFamily="49" charset="0"/>
                </a:rPr>
                <a:t>AddItem</a:t>
              </a:r>
              <a:r>
                <a:rPr lang="en-US" sz="1400" dirty="0" smtClean="0">
                  <a:solidFill>
                    <a:schemeClr val="bg1"/>
                  </a:solidFill>
                  <a:latin typeface="Consolas" pitchFamily="49" charset="0"/>
                </a:rPr>
                <a:t>(</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 object item)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var</a:t>
              </a:r>
              <a:r>
                <a:rPr lang="en-US" sz="1400" dirty="0" smtClean="0">
                  <a:solidFill>
                    <a:schemeClr val="bg1"/>
                  </a:solidFill>
                  <a:latin typeface="Consolas" pitchFamily="49" charset="0"/>
                </a:rPr>
                <a:t> list = new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(c);</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list.Add</a:t>
              </a:r>
              <a:r>
                <a:rPr lang="en-US" sz="1400" dirty="0" smtClean="0">
                  <a:solidFill>
                    <a:schemeClr val="bg1"/>
                  </a:solidFill>
                  <a:latin typeface="Consolas" pitchFamily="49" charset="0"/>
                </a:rPr>
                <a:t>(item);</a:t>
              </a:r>
            </a:p>
            <a:p>
              <a:r>
                <a:rPr lang="en-US" sz="1400" dirty="0" smtClean="0">
                  <a:solidFill>
                    <a:schemeClr val="bg1"/>
                  </a:solidFill>
                  <a:latin typeface="Consolas" pitchFamily="49" charset="0"/>
                </a:rPr>
                <a:t>      Assert(list[0] == item); }</a:t>
              </a:r>
            </a:p>
            <a:p>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endParaRPr lang="en-US" sz="1400" dirty="0" smtClean="0">
                <a:solidFill>
                  <a:schemeClr val="bg1"/>
                </a:solidFill>
                <a:latin typeface="Consolas" pitchFamily="49" charset="0"/>
              </a:endParaRPr>
            </a:p>
          </p:txBody>
        </p:sp>
      </p:grpSp>
    </p:spTree>
    <p:extLst>
      <p:ext uri="{BB962C8B-B14F-4D97-AF65-F5344CB8AC3E}">
        <p14:creationId xmlns="" xmlns:p14="http://schemas.microsoft.com/office/powerpoint/2007/7/12/main" val="81942266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err="1" smtClean="0"/>
              <a:t>ArrayList</a:t>
            </a:r>
            <a:r>
              <a:rPr dirty="0" smtClean="0"/>
              <a:t>: Starting </a:t>
            </a:r>
            <a:r>
              <a:rPr lang="en-US" dirty="0" err="1" smtClean="0">
                <a:latin typeface="Magneto" pitchFamily="82" charset="0"/>
              </a:rPr>
              <a:t>Pex</a:t>
            </a:r>
            <a:r>
              <a:rPr lang="en-US" dirty="0" smtClean="0">
                <a:latin typeface="Magneto" pitchFamily="82" charset="0"/>
              </a:rPr>
              <a:t> </a:t>
            </a:r>
            <a:r>
              <a:rPr lang="en-US" dirty="0" smtClean="0"/>
              <a:t>…</a:t>
            </a:r>
            <a:endParaRPr lang="en-US" dirty="0"/>
          </a:p>
        </p:txBody>
      </p:sp>
      <p:grpSp>
        <p:nvGrpSpPr>
          <p:cNvPr id="3" name="Group 10"/>
          <p:cNvGrpSpPr/>
          <p:nvPr/>
        </p:nvGrpSpPr>
        <p:grpSpPr>
          <a:xfrm>
            <a:off x="76200" y="2895600"/>
            <a:ext cx="3886200" cy="3581400"/>
            <a:chOff x="76200" y="2895600"/>
            <a:chExt cx="3886200" cy="3581400"/>
          </a:xfrm>
        </p:grpSpPr>
        <p:sp>
          <p:nvSpPr>
            <p:cNvPr id="6" name="Rounded Rectangle 5"/>
            <p:cNvSpPr/>
            <p:nvPr/>
          </p:nvSpPr>
          <p:spPr bwMode="auto">
            <a:xfrm>
              <a:off x="76200" y="3048000"/>
              <a:ext cx="3886200" cy="3429000"/>
            </a:xfrm>
            <a:prstGeom prst="roundRect">
              <a:avLst>
                <a:gd name="adj" fmla="val 3128"/>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4" name="TextBox 3"/>
            <p:cNvSpPr txBox="1"/>
            <p:nvPr/>
          </p:nvSpPr>
          <p:spPr>
            <a:xfrm>
              <a:off x="76201" y="2895600"/>
              <a:ext cx="3886199" cy="3539430"/>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 {</a:t>
              </a:r>
            </a:p>
            <a:p>
              <a:r>
                <a:rPr lang="en-US" sz="1400" dirty="0" smtClean="0">
                  <a:solidFill>
                    <a:schemeClr val="bg1"/>
                  </a:solidFill>
                  <a:latin typeface="Consolas" pitchFamily="49" charset="0"/>
                </a:rPr>
                <a:t>  object[] items;</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count;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capacity) {</a:t>
              </a:r>
            </a:p>
            <a:p>
              <a:r>
                <a:rPr lang="en-US" sz="1400" dirty="0" smtClean="0">
                  <a:solidFill>
                    <a:schemeClr val="bg1"/>
                  </a:solidFill>
                  <a:latin typeface="Consolas" pitchFamily="49" charset="0"/>
                </a:rPr>
                <a:t>    if (capacity &lt; 0) throw ...;</a:t>
              </a:r>
            </a:p>
            <a:p>
              <a:r>
                <a:rPr lang="en-US" sz="1400" dirty="0" smtClean="0">
                  <a:solidFill>
                    <a:schemeClr val="bg1"/>
                  </a:solidFill>
                  <a:latin typeface="Consolas" pitchFamily="49" charset="0"/>
                </a:rPr>
                <a:t>    items = new object[capacity];</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void Add(object item) {</a:t>
              </a:r>
            </a:p>
            <a:p>
              <a:r>
                <a:rPr lang="en-US" sz="1400" dirty="0" smtClean="0">
                  <a:solidFill>
                    <a:schemeClr val="bg1"/>
                  </a:solidFill>
                  <a:latin typeface="Consolas" pitchFamily="49" charset="0"/>
                </a:rPr>
                <a:t>    if (count == </a:t>
              </a:r>
              <a:r>
                <a:rPr lang="en-US" sz="1400" dirty="0" err="1" smtClean="0">
                  <a:solidFill>
                    <a:schemeClr val="bg1"/>
                  </a:solidFill>
                  <a:latin typeface="Consolas" pitchFamily="49" charset="0"/>
                </a:rPr>
                <a:t>items.Length</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ResizeArray</a:t>
              </a:r>
              <a:r>
                <a:rPr lang="en-US" sz="1400" dirty="0" smtClean="0">
                  <a:solidFill>
                    <a:schemeClr val="bg1"/>
                  </a:solidFill>
                  <a:latin typeface="Consolas" pitchFamily="49" charset="0"/>
                </a:rPr>
                <a: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items[</a:t>
              </a:r>
              <a:r>
                <a:rPr lang="en-US" sz="1400" dirty="0" err="1" smtClean="0">
                  <a:solidFill>
                    <a:schemeClr val="bg1"/>
                  </a:solidFill>
                  <a:latin typeface="Consolas" pitchFamily="49" charset="0"/>
                </a:rPr>
                <a:t>this.count</a:t>
              </a:r>
              <a:r>
                <a:rPr lang="en-US" sz="1400" dirty="0" smtClean="0">
                  <a:solidFill>
                    <a:schemeClr val="bg1"/>
                  </a:solidFill>
                  <a:latin typeface="Consolas" pitchFamily="49" charset="0"/>
                </a:rPr>
                <a:t>++] = item;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a:t>
              </a:r>
            </a:p>
          </p:txBody>
        </p:sp>
      </p:grpSp>
      <p:grpSp>
        <p:nvGrpSpPr>
          <p:cNvPr id="7" name="Group 11"/>
          <p:cNvGrpSpPr/>
          <p:nvPr/>
        </p:nvGrpSpPr>
        <p:grpSpPr>
          <a:xfrm>
            <a:off x="76200" y="1143000"/>
            <a:ext cx="3886200" cy="1892082"/>
            <a:chOff x="76200" y="1143000"/>
            <a:chExt cx="3886200" cy="1892082"/>
          </a:xfrm>
        </p:grpSpPr>
        <p:sp>
          <p:nvSpPr>
            <p:cNvPr id="5" name="Rounded Rectangle 4"/>
            <p:cNvSpPr/>
            <p:nvPr/>
          </p:nvSpPr>
          <p:spPr bwMode="auto">
            <a:xfrm>
              <a:off x="76200" y="1143000"/>
              <a:ext cx="3886200" cy="1752600"/>
            </a:xfrm>
            <a:prstGeom prst="roundRect">
              <a:avLst>
                <a:gd name="adj" fmla="val 4724"/>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0" name="TextBox 9"/>
            <p:cNvSpPr txBox="1"/>
            <p:nvPr/>
          </p:nvSpPr>
          <p:spPr>
            <a:xfrm>
              <a:off x="76200" y="1219200"/>
              <a:ext cx="3886199" cy="1815882"/>
            </a:xfrm>
            <a:prstGeom prst="rect">
              <a:avLst/>
            </a:prstGeom>
            <a:noFill/>
          </p:spPr>
          <p:txBody>
            <a:bodyPr wrap="square" rtlCol="0">
              <a:spAutoFit/>
            </a:bodyPr>
            <a:lstStyle/>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ArrayListTest</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PexMethod</a:t>
              </a:r>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void </a:t>
              </a:r>
              <a:r>
                <a:rPr lang="en-US" sz="1400" dirty="0" err="1" smtClean="0">
                  <a:solidFill>
                    <a:schemeClr val="bg1"/>
                  </a:solidFill>
                  <a:latin typeface="Consolas" pitchFamily="49" charset="0"/>
                </a:rPr>
                <a:t>AddItem</a:t>
              </a:r>
              <a:r>
                <a:rPr lang="en-US" sz="1400" dirty="0" smtClean="0">
                  <a:solidFill>
                    <a:schemeClr val="bg1"/>
                  </a:solidFill>
                  <a:latin typeface="Consolas" pitchFamily="49" charset="0"/>
                </a:rPr>
                <a:t>(</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 object item)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var</a:t>
              </a:r>
              <a:r>
                <a:rPr lang="en-US" sz="1400" dirty="0" smtClean="0">
                  <a:solidFill>
                    <a:schemeClr val="bg1"/>
                  </a:solidFill>
                  <a:latin typeface="Consolas" pitchFamily="49" charset="0"/>
                </a:rPr>
                <a:t> list = new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(c);</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list.Add</a:t>
              </a:r>
              <a:r>
                <a:rPr lang="en-US" sz="1400" dirty="0" smtClean="0">
                  <a:solidFill>
                    <a:schemeClr val="bg1"/>
                  </a:solidFill>
                  <a:latin typeface="Consolas" pitchFamily="49" charset="0"/>
                </a:rPr>
                <a:t>(item);</a:t>
              </a:r>
            </a:p>
            <a:p>
              <a:r>
                <a:rPr lang="en-US" sz="1400" dirty="0" smtClean="0">
                  <a:solidFill>
                    <a:schemeClr val="bg1"/>
                  </a:solidFill>
                  <a:latin typeface="Consolas" pitchFamily="49" charset="0"/>
                </a:rPr>
                <a:t>      Assert(list[0] == item); }</a:t>
              </a:r>
            </a:p>
            <a:p>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endParaRPr lang="en-US" sz="1400" dirty="0" smtClean="0">
                <a:solidFill>
                  <a:schemeClr val="bg1"/>
                </a:solidFill>
                <a:latin typeface="Consolas" pitchFamily="49" charset="0"/>
              </a:endParaRPr>
            </a:p>
          </p:txBody>
        </p:sp>
      </p:grpSp>
      <p:graphicFrame>
        <p:nvGraphicFramePr>
          <p:cNvPr id="11" name="Table 10"/>
          <p:cNvGraphicFramePr>
            <a:graphicFrameLocks noGrp="1"/>
          </p:cNvGraphicFramePr>
          <p:nvPr/>
        </p:nvGraphicFramePr>
        <p:xfrm>
          <a:off x="4038600" y="1198880"/>
          <a:ext cx="4876800" cy="741680"/>
        </p:xfrm>
        <a:graphic>
          <a:graphicData uri="http://schemas.openxmlformats.org/drawingml/2006/table">
            <a:tbl>
              <a:tblPr firstRow="1" bandRow="1">
                <a:tableStyleId>{9DCAF9ED-07DC-4A11-8D7F-57B35C25682E}</a:tableStyleId>
              </a:tblPr>
              <a:tblGrid>
                <a:gridCol w="1625600"/>
                <a:gridCol w="1625600"/>
                <a:gridCol w="1625600"/>
              </a:tblGrid>
              <a:tr h="370840">
                <a:tc>
                  <a:txBody>
                    <a:bodyPr/>
                    <a:lstStyle/>
                    <a:p>
                      <a:endParaRPr lang="en-US" sz="1600" dirty="0"/>
                    </a:p>
                  </a:txBody>
                  <a:tcPr/>
                </a:tc>
                <a:tc>
                  <a:txBody>
                    <a:bodyPr/>
                    <a:lstStyle/>
                    <a:p>
                      <a:r>
                        <a:rPr lang="en-US" sz="1600" dirty="0" smtClean="0"/>
                        <a:t>Inputs</a:t>
                      </a:r>
                      <a:endParaRPr lang="en-US" sz="1600" dirty="0"/>
                    </a:p>
                  </a:txBody>
                  <a:tcPr/>
                </a:tc>
                <a:tc>
                  <a:txBody>
                    <a:bodyPr/>
                    <a:lstStyle/>
                    <a:p>
                      <a:endParaRPr lang="en-US" sz="1600" dirty="0"/>
                    </a:p>
                  </a:txBody>
                  <a:tcPr/>
                </a:tc>
              </a:tr>
              <a:tr h="370840">
                <a:tc>
                  <a:txBody>
                    <a:bodyPr/>
                    <a:lstStyle/>
                    <a:p>
                      <a:endParaRPr lang="en-US" dirty="0"/>
                    </a:p>
                  </a:txBody>
                  <a:tcPr/>
                </a:tc>
                <a:tc>
                  <a:txBody>
                    <a:bodyPr/>
                    <a:lstStyle/>
                    <a:p>
                      <a:endParaRPr lang="en-US" dirty="0"/>
                    </a:p>
                  </a:txBody>
                  <a:tcPr/>
                </a:tc>
                <a:tc>
                  <a:txBody>
                    <a:bodyPr/>
                    <a:lstStyle/>
                    <a:p>
                      <a:endParaRPr lang="en-US" sz="1600" dirty="0">
                        <a:latin typeface="Consolas" pitchFamily="49" charset="0"/>
                      </a:endParaRPr>
                    </a:p>
                  </a:txBody>
                  <a:tcPr/>
                </a:tc>
              </a:tr>
            </a:tbl>
          </a:graphicData>
        </a:graphic>
      </p:graphicFrame>
    </p:spTree>
    <p:extLst>
      <p:ext uri="{BB962C8B-B14F-4D97-AF65-F5344CB8AC3E}">
        <p14:creationId xmlns="" xmlns:p14="http://schemas.microsoft.com/office/powerpoint/2007/7/12/main" val="906529122"/>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ArrayList: Run 1, (0,null)</a:t>
            </a:r>
            <a:endParaRPr lang="en-US" dirty="0"/>
          </a:p>
        </p:txBody>
      </p:sp>
      <p:graphicFrame>
        <p:nvGraphicFramePr>
          <p:cNvPr id="11" name="Table 10"/>
          <p:cNvGraphicFramePr>
            <a:graphicFrameLocks noGrp="1"/>
          </p:cNvGraphicFramePr>
          <p:nvPr/>
        </p:nvGraphicFramePr>
        <p:xfrm>
          <a:off x="4038600" y="1198880"/>
          <a:ext cx="4876800" cy="741680"/>
        </p:xfrm>
        <a:graphic>
          <a:graphicData uri="http://schemas.openxmlformats.org/drawingml/2006/table">
            <a:tbl>
              <a:tblPr firstRow="1" bandRow="1">
                <a:tableStyleId>{9DCAF9ED-07DC-4A11-8D7F-57B35C25682E}</a:tableStyleId>
              </a:tblPr>
              <a:tblGrid>
                <a:gridCol w="1625600"/>
                <a:gridCol w="1117600"/>
                <a:gridCol w="2133600"/>
              </a:tblGrid>
              <a:tr h="370840">
                <a:tc>
                  <a:txBody>
                    <a:bodyPr/>
                    <a:lstStyle/>
                    <a:p>
                      <a:endParaRPr lang="en-US" sz="1600" dirty="0"/>
                    </a:p>
                  </a:txBody>
                  <a:tcPr/>
                </a:tc>
                <a:tc>
                  <a:txBody>
                    <a:bodyPr/>
                    <a:lstStyle/>
                    <a:p>
                      <a:r>
                        <a:rPr lang="en-US" sz="1600" dirty="0" smtClean="0"/>
                        <a:t>Inputs</a:t>
                      </a:r>
                      <a:endParaRPr lang="en-US" sz="1600" dirty="0"/>
                    </a:p>
                  </a:txBody>
                  <a:tcPr/>
                </a:tc>
                <a:tc>
                  <a:txBody>
                    <a:bodyPr/>
                    <a:lstStyle/>
                    <a:p>
                      <a:endParaRPr lang="en-US" sz="1600" dirty="0"/>
                    </a:p>
                  </a:txBody>
                  <a:tcPr/>
                </a:tc>
              </a:tr>
              <a:tr h="370840">
                <a:tc>
                  <a:txBody>
                    <a:bodyPr/>
                    <a:lstStyle/>
                    <a:p>
                      <a:endParaRPr lang="en-US" sz="1600" dirty="0">
                        <a:latin typeface="Consolas" pitchFamily="49" charset="0"/>
                      </a:endParaRPr>
                    </a:p>
                  </a:txBody>
                  <a:tcPr/>
                </a:tc>
                <a:tc>
                  <a:txBody>
                    <a:bodyPr/>
                    <a:lstStyle/>
                    <a:p>
                      <a:r>
                        <a:rPr lang="en-US" sz="1600" b="1" dirty="0" smtClean="0">
                          <a:solidFill>
                            <a:srgbClr val="FF0000"/>
                          </a:solidFill>
                          <a:latin typeface="Consolas" pitchFamily="49" charset="0"/>
                        </a:rPr>
                        <a:t>(0,null)</a:t>
                      </a:r>
                      <a:endParaRPr lang="en-US" sz="1600" b="1" dirty="0">
                        <a:solidFill>
                          <a:srgbClr val="FF0000"/>
                        </a:solidFill>
                        <a:latin typeface="Consolas" pitchFamily="49" charset="0"/>
                      </a:endParaRPr>
                    </a:p>
                  </a:txBody>
                  <a:tcPr/>
                </a:tc>
                <a:tc>
                  <a:txBody>
                    <a:bodyPr/>
                    <a:lstStyle/>
                    <a:p>
                      <a:endParaRPr lang="en-US" sz="1600" dirty="0">
                        <a:latin typeface="Consolas" pitchFamily="49" charset="0"/>
                      </a:endParaRPr>
                    </a:p>
                  </a:txBody>
                  <a:tcPr/>
                </a:tc>
              </a:tr>
            </a:tbl>
          </a:graphicData>
        </a:graphic>
      </p:graphicFrame>
      <p:grpSp>
        <p:nvGrpSpPr>
          <p:cNvPr id="3" name="Group 10"/>
          <p:cNvGrpSpPr/>
          <p:nvPr/>
        </p:nvGrpSpPr>
        <p:grpSpPr>
          <a:xfrm>
            <a:off x="76200" y="2895600"/>
            <a:ext cx="3886200" cy="3581400"/>
            <a:chOff x="76200" y="2895600"/>
            <a:chExt cx="3886200" cy="3581400"/>
          </a:xfrm>
        </p:grpSpPr>
        <p:sp>
          <p:nvSpPr>
            <p:cNvPr id="34" name="Rounded Rectangle 33"/>
            <p:cNvSpPr/>
            <p:nvPr/>
          </p:nvSpPr>
          <p:spPr bwMode="auto">
            <a:xfrm>
              <a:off x="76200" y="3048000"/>
              <a:ext cx="3886200" cy="3429000"/>
            </a:xfrm>
            <a:prstGeom prst="roundRect">
              <a:avLst>
                <a:gd name="adj" fmla="val 3128"/>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35" name="TextBox 34"/>
            <p:cNvSpPr txBox="1"/>
            <p:nvPr/>
          </p:nvSpPr>
          <p:spPr>
            <a:xfrm>
              <a:off x="76201" y="2895600"/>
              <a:ext cx="3886199" cy="3539430"/>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 {</a:t>
              </a:r>
            </a:p>
            <a:p>
              <a:r>
                <a:rPr lang="en-US" sz="1400" dirty="0" smtClean="0">
                  <a:solidFill>
                    <a:schemeClr val="bg1"/>
                  </a:solidFill>
                  <a:latin typeface="Consolas" pitchFamily="49" charset="0"/>
                </a:rPr>
                <a:t>  object[] items;</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count;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capacity) {</a:t>
              </a:r>
            </a:p>
            <a:p>
              <a:r>
                <a:rPr lang="en-US" sz="1400" dirty="0" smtClean="0">
                  <a:solidFill>
                    <a:schemeClr val="bg1"/>
                  </a:solidFill>
                  <a:latin typeface="Consolas" pitchFamily="49" charset="0"/>
                </a:rPr>
                <a:t>    if (capacity &lt; 0) throw ...;</a:t>
              </a:r>
            </a:p>
            <a:p>
              <a:r>
                <a:rPr lang="en-US" sz="1400" dirty="0" smtClean="0">
                  <a:solidFill>
                    <a:schemeClr val="bg1"/>
                  </a:solidFill>
                  <a:latin typeface="Consolas" pitchFamily="49" charset="0"/>
                </a:rPr>
                <a:t>    items = new object[capacity];</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void Add(object item) {</a:t>
              </a:r>
            </a:p>
            <a:p>
              <a:r>
                <a:rPr lang="en-US" sz="1400" dirty="0" smtClean="0">
                  <a:solidFill>
                    <a:schemeClr val="bg1"/>
                  </a:solidFill>
                  <a:latin typeface="Consolas" pitchFamily="49" charset="0"/>
                </a:rPr>
                <a:t>    if (count == </a:t>
              </a:r>
              <a:r>
                <a:rPr lang="en-US" sz="1400" dirty="0" err="1" smtClean="0">
                  <a:solidFill>
                    <a:schemeClr val="bg1"/>
                  </a:solidFill>
                  <a:latin typeface="Consolas" pitchFamily="49" charset="0"/>
                </a:rPr>
                <a:t>items.Length</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ResizeArray</a:t>
              </a:r>
              <a:r>
                <a:rPr lang="en-US" sz="1400" dirty="0" smtClean="0">
                  <a:solidFill>
                    <a:schemeClr val="bg1"/>
                  </a:solidFill>
                  <a:latin typeface="Consolas" pitchFamily="49" charset="0"/>
                </a:rPr>
                <a: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items[</a:t>
              </a:r>
              <a:r>
                <a:rPr lang="en-US" sz="1400" dirty="0" err="1" smtClean="0">
                  <a:solidFill>
                    <a:schemeClr val="bg1"/>
                  </a:solidFill>
                  <a:latin typeface="Consolas" pitchFamily="49" charset="0"/>
                </a:rPr>
                <a:t>this.count</a:t>
              </a:r>
              <a:r>
                <a:rPr lang="en-US" sz="1400" dirty="0" smtClean="0">
                  <a:solidFill>
                    <a:schemeClr val="bg1"/>
                  </a:solidFill>
                  <a:latin typeface="Consolas" pitchFamily="49" charset="0"/>
                </a:rPr>
                <a:t>++] = item;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a:t>
              </a:r>
            </a:p>
          </p:txBody>
        </p:sp>
      </p:grpSp>
      <p:grpSp>
        <p:nvGrpSpPr>
          <p:cNvPr id="4" name="Group 11"/>
          <p:cNvGrpSpPr/>
          <p:nvPr/>
        </p:nvGrpSpPr>
        <p:grpSpPr>
          <a:xfrm>
            <a:off x="76200" y="1143000"/>
            <a:ext cx="3886200" cy="1892082"/>
            <a:chOff x="76200" y="1143000"/>
            <a:chExt cx="3886200" cy="1892082"/>
          </a:xfrm>
        </p:grpSpPr>
        <p:sp>
          <p:nvSpPr>
            <p:cNvPr id="37" name="Rounded Rectangle 36"/>
            <p:cNvSpPr/>
            <p:nvPr/>
          </p:nvSpPr>
          <p:spPr bwMode="auto">
            <a:xfrm>
              <a:off x="76200" y="1143000"/>
              <a:ext cx="3886200" cy="1752600"/>
            </a:xfrm>
            <a:prstGeom prst="roundRect">
              <a:avLst>
                <a:gd name="adj" fmla="val 4724"/>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38" name="TextBox 37"/>
            <p:cNvSpPr txBox="1"/>
            <p:nvPr/>
          </p:nvSpPr>
          <p:spPr>
            <a:xfrm>
              <a:off x="76200" y="1219200"/>
              <a:ext cx="3886199" cy="1815882"/>
            </a:xfrm>
            <a:prstGeom prst="rect">
              <a:avLst/>
            </a:prstGeom>
            <a:noFill/>
          </p:spPr>
          <p:txBody>
            <a:bodyPr wrap="square" rtlCol="0">
              <a:spAutoFit/>
            </a:bodyPr>
            <a:lstStyle/>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ArrayListTest</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PexMethod</a:t>
              </a:r>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void </a:t>
              </a:r>
              <a:r>
                <a:rPr lang="en-US" sz="1400" dirty="0" err="1" smtClean="0">
                  <a:solidFill>
                    <a:schemeClr val="bg1"/>
                  </a:solidFill>
                  <a:latin typeface="Consolas" pitchFamily="49" charset="0"/>
                </a:rPr>
                <a:t>AddItem</a:t>
              </a:r>
              <a:r>
                <a:rPr lang="en-US" sz="1400" dirty="0" smtClean="0">
                  <a:solidFill>
                    <a:schemeClr val="bg1"/>
                  </a:solidFill>
                  <a:latin typeface="Consolas" pitchFamily="49" charset="0"/>
                </a:rPr>
                <a:t>(</a:t>
              </a:r>
              <a:r>
                <a:rPr lang="en-US" sz="1400" b="1" dirty="0" err="1" smtClean="0">
                  <a:solidFill>
                    <a:srgbClr val="FF0000"/>
                  </a:solidFill>
                  <a:latin typeface="Consolas" pitchFamily="49" charset="0"/>
                </a:rPr>
                <a:t>int</a:t>
              </a:r>
              <a:r>
                <a:rPr lang="en-US" sz="1400" b="1" dirty="0" smtClean="0">
                  <a:solidFill>
                    <a:srgbClr val="FF0000"/>
                  </a:solidFill>
                  <a:latin typeface="Consolas" pitchFamily="49" charset="0"/>
                </a:rPr>
                <a:t> c, object item</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var</a:t>
              </a:r>
              <a:r>
                <a:rPr lang="en-US" sz="1400" dirty="0" smtClean="0">
                  <a:solidFill>
                    <a:schemeClr val="bg1"/>
                  </a:solidFill>
                  <a:latin typeface="Consolas" pitchFamily="49" charset="0"/>
                </a:rPr>
                <a:t> list = new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(c);</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list.Add</a:t>
              </a:r>
              <a:r>
                <a:rPr lang="en-US" sz="1400" dirty="0" smtClean="0">
                  <a:solidFill>
                    <a:schemeClr val="bg1"/>
                  </a:solidFill>
                  <a:latin typeface="Consolas" pitchFamily="49" charset="0"/>
                </a:rPr>
                <a:t>(item);</a:t>
              </a:r>
            </a:p>
            <a:p>
              <a:r>
                <a:rPr lang="en-US" sz="1400" dirty="0" smtClean="0">
                  <a:solidFill>
                    <a:schemeClr val="bg1"/>
                  </a:solidFill>
                  <a:latin typeface="Consolas" pitchFamily="49" charset="0"/>
                </a:rPr>
                <a:t>      Assert(list[0] == item); }</a:t>
              </a:r>
            </a:p>
            <a:p>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endParaRPr lang="en-US" sz="1400" dirty="0" smtClean="0">
                <a:solidFill>
                  <a:schemeClr val="bg1"/>
                </a:solidFill>
                <a:latin typeface="Consolas" pitchFamily="49" charset="0"/>
              </a:endParaRPr>
            </a:p>
          </p:txBody>
        </p:sp>
      </p:grpSp>
    </p:spTree>
    <p:extLst>
      <p:ext uri="{BB962C8B-B14F-4D97-AF65-F5344CB8AC3E}">
        <p14:creationId xmlns="" xmlns:p14="http://schemas.microsoft.com/office/powerpoint/2007/7/12/main" val="3025676803"/>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ArrayList: Run 1, (0,null)</a:t>
            </a:r>
            <a:endParaRPr lang="en-US" dirty="0"/>
          </a:p>
        </p:txBody>
      </p:sp>
      <p:graphicFrame>
        <p:nvGraphicFramePr>
          <p:cNvPr id="11" name="Table 10"/>
          <p:cNvGraphicFramePr>
            <a:graphicFrameLocks noGrp="1"/>
          </p:cNvGraphicFramePr>
          <p:nvPr/>
        </p:nvGraphicFramePr>
        <p:xfrm>
          <a:off x="4038601" y="1198880"/>
          <a:ext cx="4876800" cy="949960"/>
        </p:xfrm>
        <a:graphic>
          <a:graphicData uri="http://schemas.openxmlformats.org/drawingml/2006/table">
            <a:tbl>
              <a:tblPr firstRow="1" bandRow="1">
                <a:tableStyleId>{9DCAF9ED-07DC-4A11-8D7F-57B35C25682E}</a:tableStyleId>
              </a:tblPr>
              <a:tblGrid>
                <a:gridCol w="1676399"/>
                <a:gridCol w="1143000"/>
                <a:gridCol w="2057401"/>
              </a:tblGrid>
              <a:tr h="370840">
                <a:tc>
                  <a:txBody>
                    <a:bodyPr/>
                    <a:lstStyle/>
                    <a:p>
                      <a:endParaRPr lang="en-US" sz="1600" dirty="0"/>
                    </a:p>
                  </a:txBody>
                  <a:tcPr/>
                </a:tc>
                <a:tc>
                  <a:txBody>
                    <a:bodyPr/>
                    <a:lstStyle/>
                    <a:p>
                      <a:r>
                        <a:rPr lang="en-US" sz="1600" dirty="0" smtClean="0"/>
                        <a:t>Inputs</a:t>
                      </a:r>
                      <a:endParaRPr lang="en-US" sz="1600" dirty="0"/>
                    </a:p>
                  </a:txBody>
                  <a:tcPr/>
                </a:tc>
                <a:tc>
                  <a:txBody>
                    <a:bodyPr/>
                    <a:lstStyle/>
                    <a:p>
                      <a:r>
                        <a:rPr lang="en-US" sz="1600" dirty="0" smtClean="0"/>
                        <a:t>Observed Constraints</a:t>
                      </a:r>
                      <a:endParaRPr lang="en-US" sz="1600" dirty="0"/>
                    </a:p>
                  </a:txBody>
                  <a:tcPr/>
                </a:tc>
              </a:tr>
              <a:tr h="370840">
                <a:tc>
                  <a:txBody>
                    <a:bodyPr/>
                    <a:lstStyle/>
                    <a:p>
                      <a:endParaRPr lang="en-US" sz="1600" dirty="0">
                        <a:latin typeface="Consolas" pitchFamily="49" charset="0"/>
                      </a:endParaRPr>
                    </a:p>
                  </a:txBody>
                  <a:tcPr/>
                </a:tc>
                <a:tc>
                  <a:txBody>
                    <a:bodyPr/>
                    <a:lstStyle/>
                    <a:p>
                      <a:r>
                        <a:rPr lang="en-US" sz="1600" dirty="0" smtClean="0">
                          <a:latin typeface="Consolas" pitchFamily="49" charset="0"/>
                        </a:rPr>
                        <a:t>(0,null)</a:t>
                      </a:r>
                      <a:endParaRPr lang="en-US" sz="1600" dirty="0">
                        <a:latin typeface="Consolas" pitchFamily="49" charset="0"/>
                      </a:endParaRPr>
                    </a:p>
                  </a:txBody>
                  <a:tcPr/>
                </a:tc>
                <a:tc>
                  <a:txBody>
                    <a:bodyPr/>
                    <a:lstStyle/>
                    <a:p>
                      <a:r>
                        <a:rPr lang="en-US" sz="1600" dirty="0" smtClean="0">
                          <a:latin typeface="Consolas" pitchFamily="49" charset="0"/>
                        </a:rPr>
                        <a:t>!(c&lt;0)</a:t>
                      </a:r>
                      <a:endParaRPr lang="en-US" sz="1600" dirty="0">
                        <a:latin typeface="Consolas" pitchFamily="49" charset="0"/>
                      </a:endParaRPr>
                    </a:p>
                  </a:txBody>
                  <a:tcPr/>
                </a:tc>
              </a:tr>
            </a:tbl>
          </a:graphicData>
        </a:graphic>
      </p:graphicFrame>
      <p:grpSp>
        <p:nvGrpSpPr>
          <p:cNvPr id="3" name="Group 10"/>
          <p:cNvGrpSpPr/>
          <p:nvPr/>
        </p:nvGrpSpPr>
        <p:grpSpPr>
          <a:xfrm>
            <a:off x="76200" y="2895600"/>
            <a:ext cx="3886200" cy="3581400"/>
            <a:chOff x="76200" y="2895600"/>
            <a:chExt cx="3886200" cy="3581400"/>
          </a:xfrm>
        </p:grpSpPr>
        <p:sp>
          <p:nvSpPr>
            <p:cNvPr id="12" name="Rounded Rectangle 11"/>
            <p:cNvSpPr/>
            <p:nvPr/>
          </p:nvSpPr>
          <p:spPr bwMode="auto">
            <a:xfrm>
              <a:off x="76200" y="3048000"/>
              <a:ext cx="3886200" cy="3429000"/>
            </a:xfrm>
            <a:prstGeom prst="roundRect">
              <a:avLst>
                <a:gd name="adj" fmla="val 3128"/>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3" name="TextBox 12"/>
            <p:cNvSpPr txBox="1"/>
            <p:nvPr/>
          </p:nvSpPr>
          <p:spPr>
            <a:xfrm>
              <a:off x="76201" y="2895600"/>
              <a:ext cx="3886199" cy="3539430"/>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 {</a:t>
              </a:r>
            </a:p>
            <a:p>
              <a:r>
                <a:rPr lang="en-US" sz="1400" dirty="0" smtClean="0">
                  <a:solidFill>
                    <a:schemeClr val="bg1"/>
                  </a:solidFill>
                  <a:latin typeface="Consolas" pitchFamily="49" charset="0"/>
                </a:rPr>
                <a:t>  object[] items;</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count;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capacity) {</a:t>
              </a:r>
            </a:p>
            <a:p>
              <a:r>
                <a:rPr lang="en-US" sz="1400" dirty="0" smtClean="0">
                  <a:solidFill>
                    <a:schemeClr val="bg1"/>
                  </a:solidFill>
                  <a:latin typeface="Consolas" pitchFamily="49" charset="0"/>
                </a:rPr>
                <a:t>    if (</a:t>
              </a:r>
              <a:r>
                <a:rPr lang="en-US" sz="1400" b="1" dirty="0" smtClean="0">
                  <a:solidFill>
                    <a:srgbClr val="FF0000"/>
                  </a:solidFill>
                  <a:latin typeface="Consolas" pitchFamily="49" charset="0"/>
                </a:rPr>
                <a:t>capacity &lt; 0</a:t>
              </a:r>
              <a:r>
                <a:rPr lang="en-US" sz="1400" dirty="0" smtClean="0">
                  <a:solidFill>
                    <a:schemeClr val="bg1"/>
                  </a:solidFill>
                  <a:latin typeface="Consolas" pitchFamily="49" charset="0"/>
                </a:rPr>
                <a:t>) throw ...;</a:t>
              </a:r>
            </a:p>
            <a:p>
              <a:r>
                <a:rPr lang="en-US" sz="1400" dirty="0" smtClean="0">
                  <a:solidFill>
                    <a:schemeClr val="bg1"/>
                  </a:solidFill>
                  <a:latin typeface="Consolas" pitchFamily="49" charset="0"/>
                </a:rPr>
                <a:t>    items = new object[capacity];</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void Add(object item) {</a:t>
              </a:r>
            </a:p>
            <a:p>
              <a:r>
                <a:rPr lang="en-US" sz="1400" dirty="0" smtClean="0">
                  <a:solidFill>
                    <a:schemeClr val="bg1"/>
                  </a:solidFill>
                  <a:latin typeface="Consolas" pitchFamily="49" charset="0"/>
                </a:rPr>
                <a:t>    if (count == </a:t>
              </a:r>
              <a:r>
                <a:rPr lang="en-US" sz="1400" dirty="0" err="1" smtClean="0">
                  <a:solidFill>
                    <a:schemeClr val="bg1"/>
                  </a:solidFill>
                  <a:latin typeface="Consolas" pitchFamily="49" charset="0"/>
                </a:rPr>
                <a:t>items.Length</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ResizeArray</a:t>
              </a:r>
              <a:r>
                <a:rPr lang="en-US" sz="1400" dirty="0" smtClean="0">
                  <a:solidFill>
                    <a:schemeClr val="bg1"/>
                  </a:solidFill>
                  <a:latin typeface="Consolas" pitchFamily="49" charset="0"/>
                </a:rPr>
                <a: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items[</a:t>
              </a:r>
              <a:r>
                <a:rPr lang="en-US" sz="1400" dirty="0" err="1" smtClean="0">
                  <a:solidFill>
                    <a:schemeClr val="bg1"/>
                  </a:solidFill>
                  <a:latin typeface="Consolas" pitchFamily="49" charset="0"/>
                </a:rPr>
                <a:t>this.count</a:t>
              </a:r>
              <a:r>
                <a:rPr lang="en-US" sz="1400" dirty="0" smtClean="0">
                  <a:solidFill>
                    <a:schemeClr val="bg1"/>
                  </a:solidFill>
                  <a:latin typeface="Consolas" pitchFamily="49" charset="0"/>
                </a:rPr>
                <a:t>++] = item;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a:t>
              </a:r>
            </a:p>
          </p:txBody>
        </p:sp>
      </p:grpSp>
      <p:grpSp>
        <p:nvGrpSpPr>
          <p:cNvPr id="4" name="Group 11"/>
          <p:cNvGrpSpPr/>
          <p:nvPr/>
        </p:nvGrpSpPr>
        <p:grpSpPr>
          <a:xfrm>
            <a:off x="76200" y="1143000"/>
            <a:ext cx="3886200" cy="1892082"/>
            <a:chOff x="76200" y="1143000"/>
            <a:chExt cx="3886200" cy="1892082"/>
          </a:xfrm>
        </p:grpSpPr>
        <p:sp>
          <p:nvSpPr>
            <p:cNvPr id="15" name="Rounded Rectangle 14"/>
            <p:cNvSpPr/>
            <p:nvPr/>
          </p:nvSpPr>
          <p:spPr bwMode="auto">
            <a:xfrm>
              <a:off x="76200" y="1143000"/>
              <a:ext cx="3886200" cy="1752600"/>
            </a:xfrm>
            <a:prstGeom prst="roundRect">
              <a:avLst>
                <a:gd name="adj" fmla="val 4724"/>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6" name="TextBox 15"/>
            <p:cNvSpPr txBox="1"/>
            <p:nvPr/>
          </p:nvSpPr>
          <p:spPr>
            <a:xfrm>
              <a:off x="76200" y="1219200"/>
              <a:ext cx="3886199" cy="1815882"/>
            </a:xfrm>
            <a:prstGeom prst="rect">
              <a:avLst/>
            </a:prstGeom>
            <a:noFill/>
          </p:spPr>
          <p:txBody>
            <a:bodyPr wrap="square" rtlCol="0">
              <a:spAutoFit/>
            </a:bodyPr>
            <a:lstStyle/>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ArrayListTest</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PexMethod</a:t>
              </a:r>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void </a:t>
              </a:r>
              <a:r>
                <a:rPr lang="en-US" sz="1400" dirty="0" err="1" smtClean="0">
                  <a:solidFill>
                    <a:schemeClr val="bg1"/>
                  </a:solidFill>
                  <a:latin typeface="Consolas" pitchFamily="49" charset="0"/>
                </a:rPr>
                <a:t>AddItem</a:t>
              </a:r>
              <a:r>
                <a:rPr lang="en-US" sz="1400" dirty="0" smtClean="0">
                  <a:solidFill>
                    <a:schemeClr val="bg1"/>
                  </a:solidFill>
                  <a:latin typeface="Consolas" pitchFamily="49" charset="0"/>
                </a:rPr>
                <a:t>(</a:t>
              </a:r>
              <a:r>
                <a:rPr lang="en-US" sz="1400" b="1" dirty="0" err="1" smtClean="0">
                  <a:solidFill>
                    <a:schemeClr val="bg1"/>
                  </a:solidFill>
                  <a:latin typeface="Consolas" pitchFamily="49" charset="0"/>
                </a:rPr>
                <a:t>int</a:t>
              </a:r>
              <a:r>
                <a:rPr lang="en-US" sz="1400" b="1" dirty="0" smtClean="0">
                  <a:solidFill>
                    <a:schemeClr val="bg1"/>
                  </a:solidFill>
                  <a:latin typeface="Consolas" pitchFamily="49" charset="0"/>
                </a:rPr>
                <a:t> c, object item</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var</a:t>
              </a:r>
              <a:r>
                <a:rPr lang="en-US" sz="1400" dirty="0" smtClean="0">
                  <a:solidFill>
                    <a:schemeClr val="bg1"/>
                  </a:solidFill>
                  <a:latin typeface="Consolas" pitchFamily="49" charset="0"/>
                </a:rPr>
                <a:t> list = </a:t>
              </a:r>
              <a:r>
                <a:rPr lang="en-US" sz="1400" b="1" dirty="0" smtClean="0">
                  <a:solidFill>
                    <a:schemeClr val="bg1"/>
                  </a:solidFill>
                  <a:latin typeface="Consolas" pitchFamily="49" charset="0"/>
                </a:rPr>
                <a:t>new </a:t>
              </a:r>
              <a:r>
                <a:rPr lang="en-US" sz="1400" b="1" dirty="0" err="1" smtClean="0">
                  <a:solidFill>
                    <a:schemeClr val="bg1"/>
                  </a:solidFill>
                  <a:latin typeface="Consolas" pitchFamily="49" charset="0"/>
                </a:rPr>
                <a:t>ArrayList</a:t>
              </a:r>
              <a:r>
                <a:rPr lang="en-US" sz="1400" b="1" dirty="0" smtClean="0">
                  <a:solidFill>
                    <a:schemeClr val="bg1"/>
                  </a:solidFill>
                  <a:latin typeface="Consolas" pitchFamily="49" charset="0"/>
                </a:rPr>
                <a:t>(c);</a:t>
              </a:r>
              <a:r>
                <a:rPr lang="en-US" sz="1400" dirty="0" smtClean="0">
                  <a:solidFill>
                    <a:schemeClr val="bg1"/>
                  </a:solidFill>
                  <a:latin typeface="Consolas" pitchFamily="49" charset="0"/>
                </a:rPr>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list.Add</a:t>
              </a:r>
              <a:r>
                <a:rPr lang="en-US" sz="1400" dirty="0" smtClean="0">
                  <a:solidFill>
                    <a:schemeClr val="bg1"/>
                  </a:solidFill>
                  <a:latin typeface="Consolas" pitchFamily="49" charset="0"/>
                </a:rPr>
                <a:t>(item);</a:t>
              </a:r>
            </a:p>
            <a:p>
              <a:r>
                <a:rPr lang="en-US" sz="1400" dirty="0" smtClean="0">
                  <a:solidFill>
                    <a:schemeClr val="bg1"/>
                  </a:solidFill>
                  <a:latin typeface="Consolas" pitchFamily="49" charset="0"/>
                </a:rPr>
                <a:t>      Assert(list[0] == item); }</a:t>
              </a:r>
            </a:p>
            <a:p>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endParaRPr lang="en-US" sz="1400" dirty="0" smtClean="0">
                <a:solidFill>
                  <a:schemeClr val="bg1"/>
                </a:solidFill>
                <a:latin typeface="Consolas" pitchFamily="49" charset="0"/>
              </a:endParaRPr>
            </a:p>
          </p:txBody>
        </p:sp>
      </p:grpSp>
      <p:grpSp>
        <p:nvGrpSpPr>
          <p:cNvPr id="5" name="Group 9"/>
          <p:cNvGrpSpPr/>
          <p:nvPr/>
        </p:nvGrpSpPr>
        <p:grpSpPr>
          <a:xfrm>
            <a:off x="3429000" y="3962400"/>
            <a:ext cx="2057400" cy="609600"/>
            <a:chOff x="4572000" y="2362200"/>
            <a:chExt cx="2057400" cy="609600"/>
          </a:xfrm>
        </p:grpSpPr>
        <p:sp>
          <p:nvSpPr>
            <p:cNvPr id="17" name="Rounded Rectangle 16"/>
            <p:cNvSpPr/>
            <p:nvPr/>
          </p:nvSpPr>
          <p:spPr bwMode="auto">
            <a:xfrm>
              <a:off x="4572000" y="2496766"/>
              <a:ext cx="2057400" cy="475034"/>
            </a:xfrm>
            <a:prstGeom prst="roundRect">
              <a:avLst>
                <a:gd name="adj" fmla="val 3128"/>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8" name="TextBox 17"/>
            <p:cNvSpPr txBox="1"/>
            <p:nvPr/>
          </p:nvSpPr>
          <p:spPr>
            <a:xfrm>
              <a:off x="4572001" y="2362200"/>
              <a:ext cx="1981199" cy="523220"/>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c &lt; 0   </a:t>
              </a:r>
              <a:r>
                <a:rPr lang="en-US" sz="1400" dirty="0" smtClean="0">
                  <a:solidFill>
                    <a:schemeClr val="bg1"/>
                  </a:solidFill>
                  <a:latin typeface="Consolas" pitchFamily="49" charset="0"/>
                  <a:sym typeface="Wingdings" pitchFamily="2" charset="2"/>
                </a:rPr>
                <a:t></a:t>
              </a:r>
              <a:r>
                <a:rPr lang="en-US" sz="1400" dirty="0" smtClean="0">
                  <a:solidFill>
                    <a:schemeClr val="bg1"/>
                  </a:solidFill>
                  <a:latin typeface="Consolas" pitchFamily="49" charset="0"/>
                </a:rPr>
                <a:t>  false</a:t>
              </a:r>
            </a:p>
          </p:txBody>
        </p:sp>
      </p:grpSp>
    </p:spTree>
    <p:extLst>
      <p:ext uri="{BB962C8B-B14F-4D97-AF65-F5344CB8AC3E}">
        <p14:creationId xmlns="" xmlns:p14="http://schemas.microsoft.com/office/powerpoint/2007/7/12/main" val="1090118804"/>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This Talk</a:t>
            </a:r>
            <a:endParaRPr lang="en-US" dirty="0"/>
          </a:p>
        </p:txBody>
      </p:sp>
      <p:sp>
        <p:nvSpPr>
          <p:cNvPr id="3" name="Content Placeholder 2"/>
          <p:cNvSpPr>
            <a:spLocks noGrp="1"/>
          </p:cNvSpPr>
          <p:nvPr>
            <p:ph idx="1"/>
          </p:nvPr>
        </p:nvSpPr>
        <p:spPr>
          <a:xfrm>
            <a:off x="341243" y="1626983"/>
            <a:ext cx="8382000" cy="5687711"/>
          </a:xfrm>
        </p:spPr>
        <p:txBody>
          <a:bodyPr/>
          <a:lstStyle/>
          <a:p>
            <a:r>
              <a:rPr lang="en-US" dirty="0" smtClean="0"/>
              <a:t>Applications: </a:t>
            </a:r>
          </a:p>
          <a:p>
            <a:pPr lvl="1"/>
            <a:r>
              <a:rPr lang="en-US" dirty="0" smtClean="0"/>
              <a:t>Dynamic Symbolic Execution </a:t>
            </a:r>
          </a:p>
          <a:p>
            <a:pPr lvl="1"/>
            <a:r>
              <a:rPr lang="en-US" dirty="0" smtClean="0"/>
              <a:t>Bit-precise Scalable Static Analysis</a:t>
            </a:r>
          </a:p>
          <a:p>
            <a:pPr lvl="1"/>
            <a:r>
              <a:rPr lang="en-US" dirty="0" smtClean="0"/>
              <a:t>and several others at Microsoft</a:t>
            </a:r>
          </a:p>
          <a:p>
            <a:pPr>
              <a:buNone/>
            </a:pPr>
            <a:endParaRPr lang="en-US" dirty="0" smtClean="0"/>
          </a:p>
          <a:p>
            <a:r>
              <a:rPr lang="en-US" dirty="0" err="1" smtClean="0"/>
              <a:t>Satisfiability</a:t>
            </a:r>
            <a:r>
              <a:rPr lang="en-US" dirty="0" smtClean="0"/>
              <a:t> Modulo Theories: SMT</a:t>
            </a:r>
          </a:p>
          <a:p>
            <a:pPr lvl="1"/>
            <a:r>
              <a:rPr lang="en-US" dirty="0" smtClean="0"/>
              <a:t>Model-based Theory Combination</a:t>
            </a:r>
          </a:p>
          <a:p>
            <a:pPr lvl="1"/>
            <a:endParaRPr lang="en-US" dirty="0" smtClean="0"/>
          </a:p>
          <a:p>
            <a:r>
              <a:rPr lang="en-US" dirty="0" smtClean="0"/>
              <a:t>Shameless, blatant propaganda for the SMT solver Z3</a:t>
            </a:r>
          </a:p>
          <a:p>
            <a:endParaRPr lang="en-US" dirty="0" smtClean="0"/>
          </a:p>
        </p:txBody>
      </p:sp>
      <p:pic>
        <p:nvPicPr>
          <p:cNvPr id="4" name="Picture 3" descr="z3.png"/>
          <p:cNvPicPr>
            <a:picLocks noChangeAspect="1"/>
          </p:cNvPicPr>
          <p:nvPr/>
        </p:nvPicPr>
        <p:blipFill>
          <a:blip r:embed="rId2" cstate="print"/>
          <a:stretch>
            <a:fillRect/>
          </a:stretch>
        </p:blipFill>
        <p:spPr>
          <a:xfrm>
            <a:off x="2900928" y="6232297"/>
            <a:ext cx="1082092" cy="625703"/>
          </a:xfrm>
          <a:prstGeom prst="rect">
            <a:avLst/>
          </a:prstGeom>
        </p:spPr>
      </p:pic>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ArrayList: Run 1, (0,null)</a:t>
            </a:r>
            <a:endParaRPr lang="en-US" dirty="0"/>
          </a:p>
        </p:txBody>
      </p:sp>
      <p:graphicFrame>
        <p:nvGraphicFramePr>
          <p:cNvPr id="11" name="Table 10"/>
          <p:cNvGraphicFramePr>
            <a:graphicFrameLocks noGrp="1"/>
          </p:cNvGraphicFramePr>
          <p:nvPr/>
        </p:nvGraphicFramePr>
        <p:xfrm>
          <a:off x="4038600" y="1198880"/>
          <a:ext cx="4876800" cy="949960"/>
        </p:xfrm>
        <a:graphic>
          <a:graphicData uri="http://schemas.openxmlformats.org/drawingml/2006/table">
            <a:tbl>
              <a:tblPr firstRow="1" bandRow="1">
                <a:tableStyleId>{9DCAF9ED-07DC-4A11-8D7F-57B35C25682E}</a:tableStyleId>
              </a:tblPr>
              <a:tblGrid>
                <a:gridCol w="1625600"/>
                <a:gridCol w="1193800"/>
                <a:gridCol w="2057400"/>
              </a:tblGrid>
              <a:tr h="370840">
                <a:tc>
                  <a:txBody>
                    <a:bodyPr/>
                    <a:lstStyle/>
                    <a:p>
                      <a:endParaRPr lang="en-US" sz="1600" dirty="0"/>
                    </a:p>
                  </a:txBody>
                  <a:tcPr/>
                </a:tc>
                <a:tc>
                  <a:txBody>
                    <a:bodyPr/>
                    <a:lstStyle/>
                    <a:p>
                      <a:r>
                        <a:rPr lang="en-US" sz="1600" dirty="0" smtClean="0"/>
                        <a:t>Inputs</a:t>
                      </a:r>
                      <a:endParaRPr lang="en-US" sz="1600" dirty="0"/>
                    </a:p>
                  </a:txBody>
                  <a:tcPr/>
                </a:tc>
                <a:tc>
                  <a:txBody>
                    <a:bodyPr/>
                    <a:lstStyle/>
                    <a:p>
                      <a:r>
                        <a:rPr lang="en-US" sz="1600" dirty="0" smtClean="0"/>
                        <a:t>Observed Constraints</a:t>
                      </a:r>
                      <a:endParaRPr lang="en-US" sz="1600" dirty="0"/>
                    </a:p>
                  </a:txBody>
                  <a:tcPr/>
                </a:tc>
              </a:tr>
              <a:tr h="370840">
                <a:tc>
                  <a:txBody>
                    <a:bodyPr/>
                    <a:lstStyle/>
                    <a:p>
                      <a:endParaRPr lang="en-US" sz="1600" dirty="0">
                        <a:latin typeface="Consolas" pitchFamily="49" charset="0"/>
                      </a:endParaRPr>
                    </a:p>
                  </a:txBody>
                  <a:tcPr/>
                </a:tc>
                <a:tc>
                  <a:txBody>
                    <a:bodyPr/>
                    <a:lstStyle/>
                    <a:p>
                      <a:r>
                        <a:rPr lang="en-US" sz="1600" dirty="0" smtClean="0">
                          <a:latin typeface="Consolas" pitchFamily="49" charset="0"/>
                        </a:rPr>
                        <a:t>(0,null)</a:t>
                      </a:r>
                      <a:endParaRPr lang="en-US" sz="1600" dirty="0">
                        <a:latin typeface="Consolas" pitchFamily="49" charset="0"/>
                      </a:endParaRPr>
                    </a:p>
                  </a:txBody>
                  <a:tcPr/>
                </a:tc>
                <a:tc>
                  <a:txBody>
                    <a:bodyPr/>
                    <a:lstStyle/>
                    <a:p>
                      <a:r>
                        <a:rPr lang="en-US" sz="1600" dirty="0" smtClean="0">
                          <a:latin typeface="Consolas" pitchFamily="49" charset="0"/>
                        </a:rPr>
                        <a:t>!(c&lt;0) &amp;&amp; 0==c</a:t>
                      </a:r>
                      <a:endParaRPr lang="en-US" sz="1600" dirty="0">
                        <a:latin typeface="Consolas" pitchFamily="49" charset="0"/>
                      </a:endParaRPr>
                    </a:p>
                  </a:txBody>
                  <a:tcPr/>
                </a:tc>
              </a:tr>
            </a:tbl>
          </a:graphicData>
        </a:graphic>
      </p:graphicFrame>
      <p:grpSp>
        <p:nvGrpSpPr>
          <p:cNvPr id="3" name="Group 10"/>
          <p:cNvGrpSpPr/>
          <p:nvPr/>
        </p:nvGrpSpPr>
        <p:grpSpPr>
          <a:xfrm>
            <a:off x="76200" y="2895600"/>
            <a:ext cx="3886200" cy="3581400"/>
            <a:chOff x="76200" y="2895600"/>
            <a:chExt cx="3886200" cy="3581400"/>
          </a:xfrm>
        </p:grpSpPr>
        <p:sp>
          <p:nvSpPr>
            <p:cNvPr id="12" name="Rounded Rectangle 11"/>
            <p:cNvSpPr/>
            <p:nvPr/>
          </p:nvSpPr>
          <p:spPr bwMode="auto">
            <a:xfrm>
              <a:off x="76200" y="3048000"/>
              <a:ext cx="3886200" cy="3429000"/>
            </a:xfrm>
            <a:prstGeom prst="roundRect">
              <a:avLst>
                <a:gd name="adj" fmla="val 3128"/>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3" name="TextBox 12"/>
            <p:cNvSpPr txBox="1"/>
            <p:nvPr/>
          </p:nvSpPr>
          <p:spPr>
            <a:xfrm>
              <a:off x="76201" y="2895600"/>
              <a:ext cx="3886199" cy="3539430"/>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 {</a:t>
              </a:r>
            </a:p>
            <a:p>
              <a:r>
                <a:rPr lang="en-US" sz="1400" dirty="0" smtClean="0">
                  <a:solidFill>
                    <a:schemeClr val="bg1"/>
                  </a:solidFill>
                  <a:latin typeface="Consolas" pitchFamily="49" charset="0"/>
                </a:rPr>
                <a:t>  object[] items;</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count;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capacity) {</a:t>
              </a:r>
            </a:p>
            <a:p>
              <a:r>
                <a:rPr lang="en-US" sz="1400" dirty="0" smtClean="0">
                  <a:solidFill>
                    <a:schemeClr val="bg1"/>
                  </a:solidFill>
                  <a:latin typeface="Consolas" pitchFamily="49" charset="0"/>
                </a:rPr>
                <a:t>    if (capacity &lt; 0) throw ...;</a:t>
              </a:r>
            </a:p>
            <a:p>
              <a:r>
                <a:rPr lang="en-US" sz="1400" dirty="0" smtClean="0">
                  <a:solidFill>
                    <a:schemeClr val="bg1"/>
                  </a:solidFill>
                  <a:latin typeface="Consolas" pitchFamily="49" charset="0"/>
                </a:rPr>
                <a:t>    items = new object[capacity];</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void Add(object item) {</a:t>
              </a:r>
            </a:p>
            <a:p>
              <a:r>
                <a:rPr lang="en-US" sz="1400" dirty="0" smtClean="0">
                  <a:solidFill>
                    <a:schemeClr val="bg1"/>
                  </a:solidFill>
                  <a:latin typeface="Consolas" pitchFamily="49" charset="0"/>
                </a:rPr>
                <a:t>    if (</a:t>
              </a:r>
              <a:r>
                <a:rPr lang="en-US" sz="1400" b="1" dirty="0" smtClean="0">
                  <a:solidFill>
                    <a:srgbClr val="FF0000"/>
                  </a:solidFill>
                  <a:latin typeface="Consolas" pitchFamily="49" charset="0"/>
                </a:rPr>
                <a:t>count == </a:t>
              </a:r>
              <a:r>
                <a:rPr lang="en-US" sz="1400" b="1" dirty="0" err="1" smtClean="0">
                  <a:solidFill>
                    <a:srgbClr val="FF0000"/>
                  </a:solidFill>
                  <a:latin typeface="Consolas" pitchFamily="49" charset="0"/>
                </a:rPr>
                <a:t>items.Length</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ResizeArray</a:t>
              </a:r>
              <a:r>
                <a:rPr lang="en-US" sz="1400" dirty="0" smtClean="0">
                  <a:solidFill>
                    <a:schemeClr val="bg1"/>
                  </a:solidFill>
                  <a:latin typeface="Consolas" pitchFamily="49" charset="0"/>
                </a:rPr>
                <a: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items[</a:t>
              </a:r>
              <a:r>
                <a:rPr lang="en-US" sz="1400" dirty="0" err="1" smtClean="0">
                  <a:solidFill>
                    <a:schemeClr val="bg1"/>
                  </a:solidFill>
                  <a:latin typeface="Consolas" pitchFamily="49" charset="0"/>
                </a:rPr>
                <a:t>this.count</a:t>
              </a:r>
              <a:r>
                <a:rPr lang="en-US" sz="1400" dirty="0" smtClean="0">
                  <a:solidFill>
                    <a:schemeClr val="bg1"/>
                  </a:solidFill>
                  <a:latin typeface="Consolas" pitchFamily="49" charset="0"/>
                </a:rPr>
                <a:t>++] = item;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a:t>
              </a:r>
            </a:p>
          </p:txBody>
        </p:sp>
      </p:grpSp>
      <p:grpSp>
        <p:nvGrpSpPr>
          <p:cNvPr id="4" name="Group 11"/>
          <p:cNvGrpSpPr/>
          <p:nvPr/>
        </p:nvGrpSpPr>
        <p:grpSpPr>
          <a:xfrm>
            <a:off x="76200" y="1143000"/>
            <a:ext cx="3886200" cy="1892082"/>
            <a:chOff x="76200" y="1143000"/>
            <a:chExt cx="3886200" cy="1892082"/>
          </a:xfrm>
        </p:grpSpPr>
        <p:sp>
          <p:nvSpPr>
            <p:cNvPr id="15" name="Rounded Rectangle 14"/>
            <p:cNvSpPr/>
            <p:nvPr/>
          </p:nvSpPr>
          <p:spPr bwMode="auto">
            <a:xfrm>
              <a:off x="76200" y="1143000"/>
              <a:ext cx="3886200" cy="1752600"/>
            </a:xfrm>
            <a:prstGeom prst="roundRect">
              <a:avLst>
                <a:gd name="adj" fmla="val 4724"/>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6" name="TextBox 15"/>
            <p:cNvSpPr txBox="1"/>
            <p:nvPr/>
          </p:nvSpPr>
          <p:spPr>
            <a:xfrm>
              <a:off x="76200" y="1219200"/>
              <a:ext cx="3886199" cy="1815882"/>
            </a:xfrm>
            <a:prstGeom prst="rect">
              <a:avLst/>
            </a:prstGeom>
            <a:noFill/>
          </p:spPr>
          <p:txBody>
            <a:bodyPr wrap="square" rtlCol="0">
              <a:spAutoFit/>
            </a:bodyPr>
            <a:lstStyle/>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ArrayListTest</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PexMethod</a:t>
              </a:r>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void </a:t>
              </a:r>
              <a:r>
                <a:rPr lang="en-US" sz="1400" dirty="0" err="1" smtClean="0">
                  <a:solidFill>
                    <a:schemeClr val="bg1"/>
                  </a:solidFill>
                  <a:latin typeface="Consolas" pitchFamily="49" charset="0"/>
                </a:rPr>
                <a:t>AddItem</a:t>
              </a:r>
              <a:r>
                <a:rPr lang="en-US" sz="1400" dirty="0" smtClean="0">
                  <a:solidFill>
                    <a:schemeClr val="bg1"/>
                  </a:solidFill>
                  <a:latin typeface="Consolas" pitchFamily="49" charset="0"/>
                </a:rPr>
                <a:t>(</a:t>
              </a:r>
              <a:r>
                <a:rPr lang="en-US" sz="1400" b="1" dirty="0" err="1" smtClean="0">
                  <a:solidFill>
                    <a:schemeClr val="bg1"/>
                  </a:solidFill>
                  <a:latin typeface="Consolas" pitchFamily="49" charset="0"/>
                </a:rPr>
                <a:t>int</a:t>
              </a:r>
              <a:r>
                <a:rPr lang="en-US" sz="1400" b="1" dirty="0" smtClean="0">
                  <a:solidFill>
                    <a:schemeClr val="bg1"/>
                  </a:solidFill>
                  <a:latin typeface="Consolas" pitchFamily="49" charset="0"/>
                </a:rPr>
                <a:t> c, object item</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var</a:t>
              </a:r>
              <a:r>
                <a:rPr lang="en-US" sz="1400" dirty="0" smtClean="0">
                  <a:solidFill>
                    <a:schemeClr val="bg1"/>
                  </a:solidFill>
                  <a:latin typeface="Consolas" pitchFamily="49" charset="0"/>
                </a:rPr>
                <a:t> list = new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(c);</a:t>
              </a:r>
              <a:br>
                <a:rPr lang="en-US" sz="1400" dirty="0" smtClean="0">
                  <a:solidFill>
                    <a:schemeClr val="bg1"/>
                  </a:solidFill>
                  <a:latin typeface="Consolas" pitchFamily="49" charset="0"/>
                </a:rPr>
              </a:br>
              <a:r>
                <a:rPr lang="en-US" sz="1400" b="1" dirty="0" smtClean="0">
                  <a:solidFill>
                    <a:schemeClr val="bg1"/>
                  </a:solidFill>
                  <a:latin typeface="Consolas" pitchFamily="49" charset="0"/>
                </a:rPr>
                <a:t>      </a:t>
              </a:r>
              <a:r>
                <a:rPr lang="en-US" sz="1400" b="1" dirty="0" err="1" smtClean="0">
                  <a:solidFill>
                    <a:schemeClr val="bg1"/>
                  </a:solidFill>
                  <a:latin typeface="Consolas" pitchFamily="49" charset="0"/>
                </a:rPr>
                <a:t>list.Add</a:t>
              </a:r>
              <a:r>
                <a:rPr lang="en-US" sz="1400" b="1" dirty="0" smtClean="0">
                  <a:solidFill>
                    <a:schemeClr val="bg1"/>
                  </a:solidFill>
                  <a:latin typeface="Consolas" pitchFamily="49" charset="0"/>
                </a:rPr>
                <a:t>(item);</a:t>
              </a:r>
            </a:p>
            <a:p>
              <a:r>
                <a:rPr lang="en-US" sz="1400" dirty="0" smtClean="0">
                  <a:solidFill>
                    <a:schemeClr val="bg1"/>
                  </a:solidFill>
                  <a:latin typeface="Consolas" pitchFamily="49" charset="0"/>
                </a:rPr>
                <a:t>      Assert(list[0] == item); }</a:t>
              </a:r>
            </a:p>
            <a:p>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endParaRPr lang="en-US" sz="1400" dirty="0" smtClean="0">
                <a:solidFill>
                  <a:schemeClr val="bg1"/>
                </a:solidFill>
                <a:latin typeface="Consolas" pitchFamily="49" charset="0"/>
              </a:endParaRPr>
            </a:p>
          </p:txBody>
        </p:sp>
      </p:grpSp>
      <p:grpSp>
        <p:nvGrpSpPr>
          <p:cNvPr id="5" name="Group 18"/>
          <p:cNvGrpSpPr/>
          <p:nvPr/>
        </p:nvGrpSpPr>
        <p:grpSpPr>
          <a:xfrm>
            <a:off x="3124200" y="5029200"/>
            <a:ext cx="2057400" cy="738664"/>
            <a:chOff x="4572000" y="2362200"/>
            <a:chExt cx="2057400" cy="738664"/>
          </a:xfrm>
        </p:grpSpPr>
        <p:sp>
          <p:nvSpPr>
            <p:cNvPr id="17" name="Rounded Rectangle 16"/>
            <p:cNvSpPr/>
            <p:nvPr/>
          </p:nvSpPr>
          <p:spPr bwMode="auto">
            <a:xfrm>
              <a:off x="4572000" y="2496766"/>
              <a:ext cx="2057400" cy="475034"/>
            </a:xfrm>
            <a:prstGeom prst="roundRect">
              <a:avLst>
                <a:gd name="adj" fmla="val 3128"/>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8" name="TextBox 17"/>
            <p:cNvSpPr txBox="1"/>
            <p:nvPr/>
          </p:nvSpPr>
          <p:spPr>
            <a:xfrm>
              <a:off x="4572001" y="2362200"/>
              <a:ext cx="1981199" cy="738664"/>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0 == c  </a:t>
              </a:r>
              <a:r>
                <a:rPr lang="en-US" sz="1400" dirty="0" smtClean="0">
                  <a:solidFill>
                    <a:schemeClr val="bg1"/>
                  </a:solidFill>
                  <a:latin typeface="Consolas" pitchFamily="49" charset="0"/>
                  <a:sym typeface="Wingdings" pitchFamily="2" charset="2"/>
                </a:rPr>
                <a:t></a:t>
              </a:r>
              <a:r>
                <a:rPr lang="en-US" sz="1400" dirty="0" smtClean="0">
                  <a:solidFill>
                    <a:schemeClr val="bg1"/>
                  </a:solidFill>
                  <a:latin typeface="Consolas" pitchFamily="49" charset="0"/>
                </a:rPr>
                <a:t>  true</a:t>
              </a:r>
              <a:br>
                <a:rPr lang="en-US" sz="1400" dirty="0" smtClean="0">
                  <a:solidFill>
                    <a:schemeClr val="bg1"/>
                  </a:solidFill>
                  <a:latin typeface="Consolas" pitchFamily="49" charset="0"/>
                </a:rPr>
              </a:br>
              <a:endParaRPr lang="en-US" sz="1400" dirty="0" smtClean="0">
                <a:solidFill>
                  <a:schemeClr val="bg1"/>
                </a:solidFill>
                <a:latin typeface="Consolas" pitchFamily="49" charset="0"/>
              </a:endParaRPr>
            </a:p>
          </p:txBody>
        </p:sp>
      </p:grpSp>
    </p:spTree>
    <p:extLst>
      <p:ext uri="{BB962C8B-B14F-4D97-AF65-F5344CB8AC3E}">
        <p14:creationId xmlns="" xmlns:p14="http://schemas.microsoft.com/office/powerpoint/2007/7/12/main" val="3185115152"/>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ArrayList: Run 1, (0,null)</a:t>
            </a:r>
            <a:endParaRPr lang="en-US" dirty="0"/>
          </a:p>
        </p:txBody>
      </p:sp>
      <p:graphicFrame>
        <p:nvGraphicFramePr>
          <p:cNvPr id="11" name="Table 10"/>
          <p:cNvGraphicFramePr>
            <a:graphicFrameLocks noGrp="1"/>
          </p:cNvGraphicFramePr>
          <p:nvPr/>
        </p:nvGraphicFramePr>
        <p:xfrm>
          <a:off x="4038600" y="1198880"/>
          <a:ext cx="4876800" cy="949960"/>
        </p:xfrm>
        <a:graphic>
          <a:graphicData uri="http://schemas.openxmlformats.org/drawingml/2006/table">
            <a:tbl>
              <a:tblPr firstRow="1" bandRow="1">
                <a:tableStyleId>{9DCAF9ED-07DC-4A11-8D7F-57B35C25682E}</a:tableStyleId>
              </a:tblPr>
              <a:tblGrid>
                <a:gridCol w="1625600"/>
                <a:gridCol w="1193800"/>
                <a:gridCol w="2057400"/>
              </a:tblGrid>
              <a:tr h="370840">
                <a:tc>
                  <a:txBody>
                    <a:bodyPr/>
                    <a:lstStyle/>
                    <a:p>
                      <a:endParaRPr lang="en-US" sz="1600" dirty="0"/>
                    </a:p>
                  </a:txBody>
                  <a:tcPr/>
                </a:tc>
                <a:tc>
                  <a:txBody>
                    <a:bodyPr/>
                    <a:lstStyle/>
                    <a:p>
                      <a:r>
                        <a:rPr lang="en-US" sz="1600" dirty="0" smtClean="0"/>
                        <a:t>Inputs</a:t>
                      </a:r>
                      <a:endParaRPr lang="en-US" sz="1600" dirty="0"/>
                    </a:p>
                  </a:txBody>
                  <a:tcPr/>
                </a:tc>
                <a:tc>
                  <a:txBody>
                    <a:bodyPr/>
                    <a:lstStyle/>
                    <a:p>
                      <a:r>
                        <a:rPr lang="en-US" sz="1600" dirty="0" smtClean="0"/>
                        <a:t>Observed Constraints</a:t>
                      </a:r>
                      <a:endParaRPr lang="en-US" sz="1600" dirty="0"/>
                    </a:p>
                  </a:txBody>
                  <a:tcPr/>
                </a:tc>
              </a:tr>
              <a:tr h="370840">
                <a:tc>
                  <a:txBody>
                    <a:bodyPr/>
                    <a:lstStyle/>
                    <a:p>
                      <a:endParaRPr lang="en-US" sz="1600" dirty="0">
                        <a:latin typeface="Consolas" pitchFamily="49" charset="0"/>
                      </a:endParaRPr>
                    </a:p>
                  </a:txBody>
                  <a:tcPr/>
                </a:tc>
                <a:tc>
                  <a:txBody>
                    <a:bodyPr/>
                    <a:lstStyle/>
                    <a:p>
                      <a:r>
                        <a:rPr lang="en-US" sz="1600" dirty="0" smtClean="0">
                          <a:latin typeface="Consolas" pitchFamily="49" charset="0"/>
                        </a:rPr>
                        <a:t>(0,null)</a:t>
                      </a:r>
                      <a:endParaRPr lang="en-US" sz="1600" dirty="0">
                        <a:latin typeface="Consolas" pitchFamily="49" charset="0"/>
                      </a:endParaRPr>
                    </a:p>
                  </a:txBody>
                  <a:tcPr/>
                </a:tc>
                <a:tc>
                  <a:txBody>
                    <a:bodyPr/>
                    <a:lstStyle/>
                    <a:p>
                      <a:r>
                        <a:rPr lang="en-US" sz="1600" dirty="0" smtClean="0">
                          <a:latin typeface="Consolas" pitchFamily="49" charset="0"/>
                        </a:rPr>
                        <a:t>!(c&lt;0) &amp;&amp; 0==c</a:t>
                      </a:r>
                      <a:endParaRPr lang="en-US" sz="1600" dirty="0">
                        <a:latin typeface="Consolas" pitchFamily="49" charset="0"/>
                      </a:endParaRPr>
                    </a:p>
                  </a:txBody>
                  <a:tcPr/>
                </a:tc>
              </a:tr>
            </a:tbl>
          </a:graphicData>
        </a:graphic>
      </p:graphicFrame>
      <p:grpSp>
        <p:nvGrpSpPr>
          <p:cNvPr id="3" name="Group 10"/>
          <p:cNvGrpSpPr/>
          <p:nvPr/>
        </p:nvGrpSpPr>
        <p:grpSpPr>
          <a:xfrm>
            <a:off x="76200" y="2895600"/>
            <a:ext cx="3886200" cy="3581400"/>
            <a:chOff x="76200" y="2895600"/>
            <a:chExt cx="3886200" cy="3581400"/>
          </a:xfrm>
        </p:grpSpPr>
        <p:sp>
          <p:nvSpPr>
            <p:cNvPr id="12" name="Rounded Rectangle 11"/>
            <p:cNvSpPr/>
            <p:nvPr/>
          </p:nvSpPr>
          <p:spPr bwMode="auto">
            <a:xfrm>
              <a:off x="76200" y="3048000"/>
              <a:ext cx="3886200" cy="3429000"/>
            </a:xfrm>
            <a:prstGeom prst="roundRect">
              <a:avLst>
                <a:gd name="adj" fmla="val 3128"/>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3" name="TextBox 12"/>
            <p:cNvSpPr txBox="1"/>
            <p:nvPr/>
          </p:nvSpPr>
          <p:spPr>
            <a:xfrm>
              <a:off x="76201" y="2895600"/>
              <a:ext cx="3886199" cy="3539430"/>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 {</a:t>
              </a:r>
            </a:p>
            <a:p>
              <a:r>
                <a:rPr lang="en-US" sz="1400" dirty="0" smtClean="0">
                  <a:solidFill>
                    <a:schemeClr val="bg1"/>
                  </a:solidFill>
                  <a:latin typeface="Consolas" pitchFamily="49" charset="0"/>
                </a:rPr>
                <a:t>  object[] items;</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count;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capacity) {</a:t>
              </a:r>
            </a:p>
            <a:p>
              <a:r>
                <a:rPr lang="en-US" sz="1400" dirty="0" smtClean="0">
                  <a:solidFill>
                    <a:schemeClr val="bg1"/>
                  </a:solidFill>
                  <a:latin typeface="Consolas" pitchFamily="49" charset="0"/>
                </a:rPr>
                <a:t>    if (capacity &lt; 0) throw ...;</a:t>
              </a:r>
            </a:p>
            <a:p>
              <a:r>
                <a:rPr lang="en-US" sz="1400" dirty="0" smtClean="0">
                  <a:solidFill>
                    <a:schemeClr val="bg1"/>
                  </a:solidFill>
                  <a:latin typeface="Consolas" pitchFamily="49" charset="0"/>
                </a:rPr>
                <a:t>    items = new object[capacity];</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void Add(object item) {</a:t>
              </a:r>
            </a:p>
            <a:p>
              <a:r>
                <a:rPr lang="en-US" sz="1400" dirty="0" smtClean="0">
                  <a:solidFill>
                    <a:schemeClr val="bg1"/>
                  </a:solidFill>
                  <a:latin typeface="Consolas" pitchFamily="49" charset="0"/>
                </a:rPr>
                <a:t>    if (count == </a:t>
              </a:r>
              <a:r>
                <a:rPr lang="en-US" sz="1400" dirty="0" err="1" smtClean="0">
                  <a:solidFill>
                    <a:schemeClr val="bg1"/>
                  </a:solidFill>
                  <a:latin typeface="Consolas" pitchFamily="49" charset="0"/>
                </a:rPr>
                <a:t>items.Length</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ResizeArray</a:t>
              </a:r>
              <a:r>
                <a:rPr lang="en-US" sz="1400" dirty="0" smtClean="0">
                  <a:solidFill>
                    <a:schemeClr val="bg1"/>
                  </a:solidFill>
                  <a:latin typeface="Consolas" pitchFamily="49" charset="0"/>
                </a:rPr>
                <a: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items[</a:t>
              </a:r>
              <a:r>
                <a:rPr lang="en-US" sz="1400" dirty="0" err="1" smtClean="0">
                  <a:solidFill>
                    <a:schemeClr val="bg1"/>
                  </a:solidFill>
                  <a:latin typeface="Consolas" pitchFamily="49" charset="0"/>
                </a:rPr>
                <a:t>this.count</a:t>
              </a:r>
              <a:r>
                <a:rPr lang="en-US" sz="1400" dirty="0" smtClean="0">
                  <a:solidFill>
                    <a:schemeClr val="bg1"/>
                  </a:solidFill>
                  <a:latin typeface="Consolas" pitchFamily="49" charset="0"/>
                </a:rPr>
                <a:t>++] = item;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a:t>
              </a:r>
            </a:p>
          </p:txBody>
        </p:sp>
      </p:grpSp>
      <p:grpSp>
        <p:nvGrpSpPr>
          <p:cNvPr id="4" name="Group 11"/>
          <p:cNvGrpSpPr/>
          <p:nvPr/>
        </p:nvGrpSpPr>
        <p:grpSpPr>
          <a:xfrm>
            <a:off x="76200" y="1143000"/>
            <a:ext cx="3886200" cy="1892082"/>
            <a:chOff x="76200" y="1143000"/>
            <a:chExt cx="3886200" cy="1892082"/>
          </a:xfrm>
        </p:grpSpPr>
        <p:sp>
          <p:nvSpPr>
            <p:cNvPr id="15" name="Rounded Rectangle 14"/>
            <p:cNvSpPr/>
            <p:nvPr/>
          </p:nvSpPr>
          <p:spPr bwMode="auto">
            <a:xfrm>
              <a:off x="76200" y="1143000"/>
              <a:ext cx="3886200" cy="1752600"/>
            </a:xfrm>
            <a:prstGeom prst="roundRect">
              <a:avLst>
                <a:gd name="adj" fmla="val 4724"/>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6" name="TextBox 15"/>
            <p:cNvSpPr txBox="1"/>
            <p:nvPr/>
          </p:nvSpPr>
          <p:spPr>
            <a:xfrm>
              <a:off x="76200" y="1219200"/>
              <a:ext cx="3886199" cy="1815882"/>
            </a:xfrm>
            <a:prstGeom prst="rect">
              <a:avLst/>
            </a:prstGeom>
            <a:noFill/>
          </p:spPr>
          <p:txBody>
            <a:bodyPr wrap="square" rtlCol="0">
              <a:spAutoFit/>
            </a:bodyPr>
            <a:lstStyle/>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ArrayListTest</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PexMethod</a:t>
              </a:r>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void </a:t>
              </a:r>
              <a:r>
                <a:rPr lang="en-US" sz="1400" dirty="0" err="1" smtClean="0">
                  <a:solidFill>
                    <a:schemeClr val="bg1"/>
                  </a:solidFill>
                  <a:latin typeface="Consolas" pitchFamily="49" charset="0"/>
                </a:rPr>
                <a:t>AddItem</a:t>
              </a:r>
              <a:r>
                <a:rPr lang="en-US" sz="1400" dirty="0" smtClean="0">
                  <a:solidFill>
                    <a:schemeClr val="bg1"/>
                  </a:solidFill>
                  <a:latin typeface="Consolas" pitchFamily="49" charset="0"/>
                </a:rPr>
                <a:t>(</a:t>
              </a:r>
              <a:r>
                <a:rPr lang="en-US" sz="1400" b="1" dirty="0" err="1" smtClean="0">
                  <a:solidFill>
                    <a:schemeClr val="bg1"/>
                  </a:solidFill>
                  <a:latin typeface="Consolas" pitchFamily="49" charset="0"/>
                </a:rPr>
                <a:t>int</a:t>
              </a:r>
              <a:r>
                <a:rPr lang="en-US" sz="1400" b="1" dirty="0" smtClean="0">
                  <a:solidFill>
                    <a:schemeClr val="bg1"/>
                  </a:solidFill>
                  <a:latin typeface="Consolas" pitchFamily="49" charset="0"/>
                </a:rPr>
                <a:t> c, object item</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var</a:t>
              </a:r>
              <a:r>
                <a:rPr lang="en-US" sz="1400" dirty="0" smtClean="0">
                  <a:solidFill>
                    <a:schemeClr val="bg1"/>
                  </a:solidFill>
                  <a:latin typeface="Consolas" pitchFamily="49" charset="0"/>
                </a:rPr>
                <a:t> list = new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(c);</a:t>
              </a:r>
              <a:br>
                <a:rPr lang="en-US" sz="1400" dirty="0" smtClean="0">
                  <a:solidFill>
                    <a:schemeClr val="bg1"/>
                  </a:solidFill>
                  <a:latin typeface="Consolas" pitchFamily="49" charset="0"/>
                </a:rPr>
              </a:br>
              <a:r>
                <a:rPr lang="en-US" sz="1400" b="1" dirty="0" smtClean="0">
                  <a:solidFill>
                    <a:schemeClr val="bg1"/>
                  </a:solidFill>
                  <a:latin typeface="Consolas" pitchFamily="49" charset="0"/>
                </a:rPr>
                <a:t>      </a:t>
              </a:r>
              <a:r>
                <a:rPr lang="en-US" sz="1400" b="1" dirty="0" err="1" smtClean="0">
                  <a:solidFill>
                    <a:schemeClr val="bg1"/>
                  </a:solidFill>
                  <a:latin typeface="Consolas" pitchFamily="49" charset="0"/>
                </a:rPr>
                <a:t>list.Add</a:t>
              </a:r>
              <a:r>
                <a:rPr lang="en-US" sz="1400" b="1" dirty="0" smtClean="0">
                  <a:solidFill>
                    <a:schemeClr val="bg1"/>
                  </a:solidFill>
                  <a:latin typeface="Consolas" pitchFamily="49" charset="0"/>
                </a:rPr>
                <a:t>(item);</a:t>
              </a:r>
            </a:p>
            <a:p>
              <a:r>
                <a:rPr lang="en-US" sz="1400" dirty="0" smtClean="0">
                  <a:solidFill>
                    <a:schemeClr val="bg1"/>
                  </a:solidFill>
                  <a:latin typeface="Consolas" pitchFamily="49" charset="0"/>
                </a:rPr>
                <a:t>      Assert(</a:t>
              </a:r>
              <a:r>
                <a:rPr lang="en-US" sz="1400" b="1" dirty="0" smtClean="0">
                  <a:solidFill>
                    <a:srgbClr val="FF0000"/>
                  </a:solidFill>
                  <a:latin typeface="Consolas" pitchFamily="49" charset="0"/>
                </a:rPr>
                <a:t>list[0] == item</a:t>
              </a:r>
              <a:r>
                <a:rPr lang="en-US" sz="1400" dirty="0" smtClean="0">
                  <a:solidFill>
                    <a:schemeClr val="bg1"/>
                  </a:solidFill>
                  <a:latin typeface="Consolas" pitchFamily="49" charset="0"/>
                </a:rPr>
                <a:t>); }</a:t>
              </a:r>
            </a:p>
            <a:p>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endParaRPr lang="en-US" sz="1400" dirty="0" smtClean="0">
                <a:solidFill>
                  <a:schemeClr val="bg1"/>
                </a:solidFill>
                <a:latin typeface="Consolas" pitchFamily="49" charset="0"/>
              </a:endParaRPr>
            </a:p>
          </p:txBody>
        </p:sp>
      </p:grpSp>
      <p:grpSp>
        <p:nvGrpSpPr>
          <p:cNvPr id="5" name="Group 18"/>
          <p:cNvGrpSpPr/>
          <p:nvPr/>
        </p:nvGrpSpPr>
        <p:grpSpPr>
          <a:xfrm>
            <a:off x="3581400" y="2209800"/>
            <a:ext cx="2438400" cy="738664"/>
            <a:chOff x="4572000" y="2362200"/>
            <a:chExt cx="2057400" cy="738664"/>
          </a:xfrm>
        </p:grpSpPr>
        <p:sp>
          <p:nvSpPr>
            <p:cNvPr id="17" name="Rounded Rectangle 16"/>
            <p:cNvSpPr/>
            <p:nvPr/>
          </p:nvSpPr>
          <p:spPr bwMode="auto">
            <a:xfrm>
              <a:off x="4572000" y="2496766"/>
              <a:ext cx="2057400" cy="475034"/>
            </a:xfrm>
            <a:prstGeom prst="roundRect">
              <a:avLst>
                <a:gd name="adj" fmla="val 3128"/>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8" name="TextBox 17"/>
            <p:cNvSpPr txBox="1"/>
            <p:nvPr/>
          </p:nvSpPr>
          <p:spPr>
            <a:xfrm>
              <a:off x="4572001" y="2362200"/>
              <a:ext cx="1981199" cy="738664"/>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item == item  </a:t>
              </a:r>
              <a:r>
                <a:rPr lang="en-US" sz="1400" dirty="0" smtClean="0">
                  <a:solidFill>
                    <a:schemeClr val="bg1"/>
                  </a:solidFill>
                  <a:latin typeface="Consolas" pitchFamily="49" charset="0"/>
                  <a:sym typeface="Wingdings" pitchFamily="2" charset="2"/>
                </a:rPr>
                <a:t></a:t>
              </a:r>
              <a:r>
                <a:rPr lang="en-US" sz="1400" dirty="0" smtClean="0">
                  <a:solidFill>
                    <a:schemeClr val="bg1"/>
                  </a:solidFill>
                  <a:latin typeface="Consolas" pitchFamily="49" charset="0"/>
                </a:rPr>
                <a:t>  true</a:t>
              </a:r>
              <a:br>
                <a:rPr lang="en-US" sz="1400" dirty="0" smtClean="0">
                  <a:solidFill>
                    <a:schemeClr val="bg1"/>
                  </a:solidFill>
                  <a:latin typeface="Consolas" pitchFamily="49" charset="0"/>
                </a:rPr>
              </a:br>
              <a:endParaRPr lang="en-US" sz="1400" dirty="0" smtClean="0">
                <a:solidFill>
                  <a:schemeClr val="bg1"/>
                </a:solidFill>
                <a:latin typeface="Consolas" pitchFamily="49" charset="0"/>
              </a:endParaRPr>
            </a:p>
          </p:txBody>
        </p:sp>
      </p:grpSp>
      <p:sp>
        <p:nvSpPr>
          <p:cNvPr id="14" name="TextBox 13"/>
          <p:cNvSpPr txBox="1"/>
          <p:nvPr/>
        </p:nvSpPr>
        <p:spPr>
          <a:xfrm>
            <a:off x="4191000" y="3200400"/>
            <a:ext cx="3724096" cy="1477328"/>
          </a:xfrm>
          <a:prstGeom prst="rect">
            <a:avLst/>
          </a:prstGeom>
          <a:noFill/>
        </p:spPr>
        <p:txBody>
          <a:bodyPr wrap="none" rtlCol="0">
            <a:spAutoFit/>
          </a:bodyPr>
          <a:lstStyle/>
          <a:p>
            <a:r>
              <a:rPr lang="en-US" dirty="0" smtClean="0"/>
              <a:t>This is a </a:t>
            </a:r>
            <a:r>
              <a:rPr lang="en-US" i="1" dirty="0" smtClean="0"/>
              <a:t>tautology</a:t>
            </a:r>
            <a:r>
              <a:rPr lang="en-US" dirty="0" smtClean="0"/>
              <a:t>, </a:t>
            </a:r>
          </a:p>
          <a:p>
            <a:r>
              <a:rPr lang="en-US" dirty="0" smtClean="0"/>
              <a:t>i.e. a constraint that is always true,</a:t>
            </a:r>
          </a:p>
          <a:p>
            <a:r>
              <a:rPr lang="en-US" dirty="0" smtClean="0"/>
              <a:t>regardless of the chosen values.</a:t>
            </a:r>
          </a:p>
          <a:p>
            <a:endParaRPr lang="en-US" dirty="0" smtClean="0"/>
          </a:p>
          <a:p>
            <a:r>
              <a:rPr lang="en-US" dirty="0" smtClean="0"/>
              <a:t>We can ignore </a:t>
            </a:r>
            <a:r>
              <a:rPr lang="en-US" smtClean="0"/>
              <a:t>such constraints.</a:t>
            </a:r>
            <a:endParaRPr lang="en-US" dirty="0" smtClean="0"/>
          </a:p>
        </p:txBody>
      </p:sp>
    </p:spTree>
    <p:extLst>
      <p:ext uri="{BB962C8B-B14F-4D97-AF65-F5344CB8AC3E}">
        <p14:creationId xmlns="" xmlns:p14="http://schemas.microsoft.com/office/powerpoint/2007/7/12/main" val="3198872853"/>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553998"/>
          </a:xfrm>
        </p:spPr>
        <p:txBody>
          <a:bodyPr/>
          <a:lstStyle/>
          <a:p>
            <a:r>
              <a:rPr sz="4000" smtClean="0"/>
              <a:t>ArrayList: Picking the next branch to cover</a:t>
            </a:r>
            <a:endParaRPr lang="en-US" sz="4000" dirty="0"/>
          </a:p>
        </p:txBody>
      </p:sp>
      <p:graphicFrame>
        <p:nvGraphicFramePr>
          <p:cNvPr id="11" name="Table 10"/>
          <p:cNvGraphicFramePr>
            <a:graphicFrameLocks noGrp="1"/>
          </p:cNvGraphicFramePr>
          <p:nvPr/>
        </p:nvGraphicFramePr>
        <p:xfrm>
          <a:off x="4038600" y="1198880"/>
          <a:ext cx="5105400" cy="1320800"/>
        </p:xfrm>
        <a:graphic>
          <a:graphicData uri="http://schemas.openxmlformats.org/drawingml/2006/table">
            <a:tbl>
              <a:tblPr firstRow="1" bandRow="1">
                <a:tableStyleId>{9DCAF9ED-07DC-4A11-8D7F-57B35C25682E}</a:tableStyleId>
              </a:tblPr>
              <a:tblGrid>
                <a:gridCol w="1754981"/>
                <a:gridCol w="1196578"/>
                <a:gridCol w="2153841"/>
              </a:tblGrid>
              <a:tr h="370840">
                <a:tc>
                  <a:txBody>
                    <a:bodyPr/>
                    <a:lstStyle/>
                    <a:p>
                      <a:r>
                        <a:rPr lang="en-US" sz="1600" dirty="0" smtClean="0"/>
                        <a:t>Constraints to solve</a:t>
                      </a:r>
                      <a:endParaRPr lang="en-US" sz="1600" dirty="0"/>
                    </a:p>
                  </a:txBody>
                  <a:tcPr/>
                </a:tc>
                <a:tc>
                  <a:txBody>
                    <a:bodyPr/>
                    <a:lstStyle/>
                    <a:p>
                      <a:r>
                        <a:rPr lang="en-US" sz="1600" dirty="0" smtClean="0"/>
                        <a:t>Inputs</a:t>
                      </a:r>
                      <a:endParaRPr lang="en-US" sz="1600" dirty="0"/>
                    </a:p>
                  </a:txBody>
                  <a:tcPr/>
                </a:tc>
                <a:tc>
                  <a:txBody>
                    <a:bodyPr/>
                    <a:lstStyle/>
                    <a:p>
                      <a:r>
                        <a:rPr lang="en-US" sz="1600" dirty="0" smtClean="0"/>
                        <a:t>Observed Constraints</a:t>
                      </a:r>
                      <a:endParaRPr lang="en-US" sz="1600" dirty="0"/>
                    </a:p>
                  </a:txBody>
                  <a:tcPr/>
                </a:tc>
              </a:tr>
              <a:tr h="370840">
                <a:tc>
                  <a:txBody>
                    <a:bodyPr/>
                    <a:lstStyle/>
                    <a:p>
                      <a:endParaRPr lang="en-US" sz="1600" dirty="0">
                        <a:latin typeface="Consolas" pitchFamily="49" charset="0"/>
                      </a:endParaRPr>
                    </a:p>
                  </a:txBody>
                  <a:tcPr/>
                </a:tc>
                <a:tc>
                  <a:txBody>
                    <a:bodyPr/>
                    <a:lstStyle/>
                    <a:p>
                      <a:r>
                        <a:rPr lang="en-US" sz="1600" dirty="0" smtClean="0">
                          <a:latin typeface="Consolas" pitchFamily="49" charset="0"/>
                        </a:rPr>
                        <a:t>(0,null)</a:t>
                      </a:r>
                      <a:endParaRPr lang="en-US" sz="1600" dirty="0">
                        <a:latin typeface="Consolas" pitchFamily="49" charset="0"/>
                      </a:endParaRPr>
                    </a:p>
                  </a:txBody>
                  <a:tcPr/>
                </a:tc>
                <a:tc>
                  <a:txBody>
                    <a:bodyPr/>
                    <a:lstStyle/>
                    <a:p>
                      <a:r>
                        <a:rPr lang="en-US" sz="1600" dirty="0" smtClean="0">
                          <a:latin typeface="Consolas" pitchFamily="49" charset="0"/>
                        </a:rPr>
                        <a:t>!(c&lt;0) &amp;&amp; 0==c</a:t>
                      </a:r>
                      <a:endParaRPr lang="en-US" sz="1600" dirty="0">
                        <a:latin typeface="Consolas" pitchFamily="49" charset="0"/>
                      </a:endParaRPr>
                    </a:p>
                  </a:txBody>
                  <a:tcPr/>
                </a:tc>
              </a:tr>
              <a:tr h="370840">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1600" dirty="0" smtClean="0">
                          <a:latin typeface="Consolas" pitchFamily="49" charset="0"/>
                        </a:rPr>
                        <a:t>!(c&lt;0) &amp;&amp; </a:t>
                      </a:r>
                      <a:r>
                        <a:rPr lang="en-US" sz="1600" b="1" dirty="0" smtClean="0">
                          <a:solidFill>
                            <a:srgbClr val="FF0000"/>
                          </a:solidFill>
                          <a:latin typeface="Consolas" pitchFamily="49" charset="0"/>
                        </a:rPr>
                        <a:t>0!=c</a:t>
                      </a:r>
                    </a:p>
                  </a:txBody>
                  <a:tcPr/>
                </a:tc>
                <a:tc>
                  <a:txBody>
                    <a:bodyPr/>
                    <a:lstStyle/>
                    <a:p>
                      <a:endParaRPr lang="en-US" sz="1600" dirty="0">
                        <a:latin typeface="Consolas" pitchFamily="49" charset="0"/>
                      </a:endParaRPr>
                    </a:p>
                  </a:txBody>
                  <a:tcPr/>
                </a:tc>
                <a:tc>
                  <a:txBody>
                    <a:bodyPr/>
                    <a:lstStyle/>
                    <a:p>
                      <a:endParaRPr lang="en-US" sz="1600" dirty="0">
                        <a:latin typeface="Consolas" pitchFamily="49" charset="0"/>
                      </a:endParaRPr>
                    </a:p>
                  </a:txBody>
                  <a:tcPr/>
                </a:tc>
              </a:tr>
            </a:tbl>
          </a:graphicData>
        </a:graphic>
      </p:graphicFrame>
      <p:grpSp>
        <p:nvGrpSpPr>
          <p:cNvPr id="3" name="Group 10"/>
          <p:cNvGrpSpPr/>
          <p:nvPr/>
        </p:nvGrpSpPr>
        <p:grpSpPr>
          <a:xfrm>
            <a:off x="76200" y="2895600"/>
            <a:ext cx="3886200" cy="3581400"/>
            <a:chOff x="76200" y="2895600"/>
            <a:chExt cx="3886200" cy="3581400"/>
          </a:xfrm>
        </p:grpSpPr>
        <p:sp>
          <p:nvSpPr>
            <p:cNvPr id="12" name="Rounded Rectangle 11"/>
            <p:cNvSpPr/>
            <p:nvPr/>
          </p:nvSpPr>
          <p:spPr bwMode="auto">
            <a:xfrm>
              <a:off x="76200" y="3048000"/>
              <a:ext cx="3886200" cy="3429000"/>
            </a:xfrm>
            <a:prstGeom prst="roundRect">
              <a:avLst>
                <a:gd name="adj" fmla="val 3128"/>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3" name="TextBox 12"/>
            <p:cNvSpPr txBox="1"/>
            <p:nvPr/>
          </p:nvSpPr>
          <p:spPr>
            <a:xfrm>
              <a:off x="76201" y="2895600"/>
              <a:ext cx="3886199" cy="3539430"/>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 {</a:t>
              </a:r>
            </a:p>
            <a:p>
              <a:r>
                <a:rPr lang="en-US" sz="1400" dirty="0" smtClean="0">
                  <a:solidFill>
                    <a:schemeClr val="bg1"/>
                  </a:solidFill>
                  <a:latin typeface="Consolas" pitchFamily="49" charset="0"/>
                </a:rPr>
                <a:t>  object[] items;</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count;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capacity) {</a:t>
              </a:r>
            </a:p>
            <a:p>
              <a:r>
                <a:rPr lang="en-US" sz="1400" dirty="0" smtClean="0">
                  <a:solidFill>
                    <a:schemeClr val="bg1"/>
                  </a:solidFill>
                  <a:latin typeface="Consolas" pitchFamily="49" charset="0"/>
                </a:rPr>
                <a:t>    if (capacity &lt; 0) throw ...;</a:t>
              </a:r>
            </a:p>
            <a:p>
              <a:r>
                <a:rPr lang="en-US" sz="1400" dirty="0" smtClean="0">
                  <a:solidFill>
                    <a:schemeClr val="bg1"/>
                  </a:solidFill>
                  <a:latin typeface="Consolas" pitchFamily="49" charset="0"/>
                </a:rPr>
                <a:t>    items = new object[capacity];</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void Add(object item) {</a:t>
              </a:r>
            </a:p>
            <a:p>
              <a:r>
                <a:rPr lang="en-US" sz="1400" dirty="0" smtClean="0">
                  <a:solidFill>
                    <a:schemeClr val="bg1"/>
                  </a:solidFill>
                  <a:latin typeface="Consolas" pitchFamily="49" charset="0"/>
                </a:rPr>
                <a:t>    </a:t>
              </a:r>
              <a:r>
                <a:rPr lang="en-US" sz="1400" b="1" dirty="0" smtClean="0">
                  <a:solidFill>
                    <a:schemeClr val="bg1"/>
                  </a:solidFill>
                  <a:latin typeface="Consolas" pitchFamily="49" charset="0"/>
                </a:rPr>
                <a:t>if (count == </a:t>
              </a:r>
              <a:r>
                <a:rPr lang="en-US" sz="1400" b="1" dirty="0" err="1" smtClean="0">
                  <a:solidFill>
                    <a:schemeClr val="bg1"/>
                  </a:solidFill>
                  <a:latin typeface="Consolas" pitchFamily="49" charset="0"/>
                </a:rPr>
                <a:t>items.Length</a:t>
              </a:r>
              <a:r>
                <a:rPr lang="en-US" sz="1400" b="1" dirty="0" smtClean="0">
                  <a:solidFill>
                    <a:schemeClr val="bg1"/>
                  </a:solidFill>
                  <a:latin typeface="Consolas" pitchFamily="49" charset="0"/>
                </a:rPr>
                <a:t>) </a:t>
              </a:r>
              <a:r>
                <a:rPr lang="en-US" sz="1400" dirty="0" smtClean="0">
                  <a:solidFill>
                    <a:schemeClr val="bg1"/>
                  </a:solidFill>
                  <a:latin typeface="Consolas" pitchFamily="49" charset="0"/>
                </a:rPr>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ResizeArray</a:t>
              </a:r>
              <a:r>
                <a:rPr lang="en-US" sz="1400" dirty="0" smtClean="0">
                  <a:solidFill>
                    <a:schemeClr val="bg1"/>
                  </a:solidFill>
                  <a:latin typeface="Consolas" pitchFamily="49" charset="0"/>
                </a:rPr>
                <a: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items[</a:t>
              </a:r>
              <a:r>
                <a:rPr lang="en-US" sz="1400" dirty="0" err="1" smtClean="0">
                  <a:solidFill>
                    <a:schemeClr val="bg1"/>
                  </a:solidFill>
                  <a:latin typeface="Consolas" pitchFamily="49" charset="0"/>
                </a:rPr>
                <a:t>this.count</a:t>
              </a:r>
              <a:r>
                <a:rPr lang="en-US" sz="1400" dirty="0" smtClean="0">
                  <a:solidFill>
                    <a:schemeClr val="bg1"/>
                  </a:solidFill>
                  <a:latin typeface="Consolas" pitchFamily="49" charset="0"/>
                </a:rPr>
                <a:t>++] = item;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a:t>
              </a:r>
            </a:p>
          </p:txBody>
        </p:sp>
      </p:grpSp>
      <p:grpSp>
        <p:nvGrpSpPr>
          <p:cNvPr id="4" name="Group 11"/>
          <p:cNvGrpSpPr/>
          <p:nvPr/>
        </p:nvGrpSpPr>
        <p:grpSpPr>
          <a:xfrm>
            <a:off x="76200" y="1143000"/>
            <a:ext cx="3886200" cy="1892082"/>
            <a:chOff x="76200" y="1143000"/>
            <a:chExt cx="3886200" cy="1892082"/>
          </a:xfrm>
        </p:grpSpPr>
        <p:sp>
          <p:nvSpPr>
            <p:cNvPr id="15" name="Rounded Rectangle 14"/>
            <p:cNvSpPr/>
            <p:nvPr/>
          </p:nvSpPr>
          <p:spPr bwMode="auto">
            <a:xfrm>
              <a:off x="76200" y="1143000"/>
              <a:ext cx="3886200" cy="1752600"/>
            </a:xfrm>
            <a:prstGeom prst="roundRect">
              <a:avLst>
                <a:gd name="adj" fmla="val 4724"/>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6" name="TextBox 15"/>
            <p:cNvSpPr txBox="1"/>
            <p:nvPr/>
          </p:nvSpPr>
          <p:spPr>
            <a:xfrm>
              <a:off x="76200" y="1219200"/>
              <a:ext cx="3886199" cy="1815882"/>
            </a:xfrm>
            <a:prstGeom prst="rect">
              <a:avLst/>
            </a:prstGeom>
            <a:noFill/>
          </p:spPr>
          <p:txBody>
            <a:bodyPr wrap="square" rtlCol="0">
              <a:spAutoFit/>
            </a:bodyPr>
            <a:lstStyle/>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ArrayListTest</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PexMethod</a:t>
              </a:r>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void </a:t>
              </a:r>
              <a:r>
                <a:rPr lang="en-US" sz="1400" dirty="0" err="1" smtClean="0">
                  <a:solidFill>
                    <a:schemeClr val="bg1"/>
                  </a:solidFill>
                  <a:latin typeface="Consolas" pitchFamily="49" charset="0"/>
                </a:rPr>
                <a:t>AddItem</a:t>
              </a:r>
              <a:r>
                <a:rPr lang="en-US" sz="1400" dirty="0" smtClean="0">
                  <a:solidFill>
                    <a:schemeClr val="bg1"/>
                  </a:solidFill>
                  <a:latin typeface="Consolas" pitchFamily="49" charset="0"/>
                </a:rPr>
                <a:t>(</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 object item)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var</a:t>
              </a:r>
              <a:r>
                <a:rPr lang="en-US" sz="1400" dirty="0" smtClean="0">
                  <a:solidFill>
                    <a:schemeClr val="bg1"/>
                  </a:solidFill>
                  <a:latin typeface="Consolas" pitchFamily="49" charset="0"/>
                </a:rPr>
                <a:t> list = new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(c);</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list.Add</a:t>
              </a:r>
              <a:r>
                <a:rPr lang="en-US" sz="1400" dirty="0" smtClean="0">
                  <a:solidFill>
                    <a:schemeClr val="bg1"/>
                  </a:solidFill>
                  <a:latin typeface="Consolas" pitchFamily="49" charset="0"/>
                </a:rPr>
                <a:t>(item);</a:t>
              </a:r>
            </a:p>
            <a:p>
              <a:r>
                <a:rPr lang="en-US" sz="1400" dirty="0" smtClean="0">
                  <a:solidFill>
                    <a:schemeClr val="bg1"/>
                  </a:solidFill>
                  <a:latin typeface="Consolas" pitchFamily="49" charset="0"/>
                </a:rPr>
                <a:t>      Assert(list[0] == item); }</a:t>
              </a:r>
            </a:p>
            <a:p>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endParaRPr lang="en-US" sz="1400" dirty="0" smtClean="0">
                <a:solidFill>
                  <a:schemeClr val="bg1"/>
                </a:solidFill>
                <a:latin typeface="Consolas" pitchFamily="49" charset="0"/>
              </a:endParaRPr>
            </a:p>
          </p:txBody>
        </p:sp>
      </p:grpSp>
    </p:spTree>
    <p:extLst>
      <p:ext uri="{BB962C8B-B14F-4D97-AF65-F5344CB8AC3E}">
        <p14:creationId xmlns="" xmlns:p14="http://schemas.microsoft.com/office/powerpoint/2007/7/12/main" val="3784100153"/>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498598"/>
          </a:xfrm>
        </p:spPr>
        <p:txBody>
          <a:bodyPr/>
          <a:lstStyle/>
          <a:p>
            <a:r>
              <a:rPr sz="3600" smtClean="0"/>
              <a:t>ArrayList: Solve constraints using SMT solver</a:t>
            </a:r>
            <a:endParaRPr lang="en-US" sz="3600" dirty="0"/>
          </a:p>
        </p:txBody>
      </p:sp>
      <p:graphicFrame>
        <p:nvGraphicFramePr>
          <p:cNvPr id="11" name="Table 10"/>
          <p:cNvGraphicFramePr>
            <a:graphicFrameLocks noGrp="1"/>
          </p:cNvGraphicFramePr>
          <p:nvPr/>
        </p:nvGraphicFramePr>
        <p:xfrm>
          <a:off x="4038600" y="1198880"/>
          <a:ext cx="5105400" cy="1320800"/>
        </p:xfrm>
        <a:graphic>
          <a:graphicData uri="http://schemas.openxmlformats.org/drawingml/2006/table">
            <a:tbl>
              <a:tblPr firstRow="1" bandRow="1">
                <a:tableStyleId>{9DCAF9ED-07DC-4A11-8D7F-57B35C25682E}</a:tableStyleId>
              </a:tblPr>
              <a:tblGrid>
                <a:gridCol w="1754981"/>
                <a:gridCol w="1196578"/>
                <a:gridCol w="2153841"/>
              </a:tblGrid>
              <a:tr h="370840">
                <a:tc>
                  <a:txBody>
                    <a:bodyPr/>
                    <a:lstStyle/>
                    <a:p>
                      <a:r>
                        <a:rPr lang="en-US" sz="1600" dirty="0" smtClean="0"/>
                        <a:t>Constraints to solve</a:t>
                      </a:r>
                      <a:endParaRPr lang="en-US" sz="1600" dirty="0"/>
                    </a:p>
                  </a:txBody>
                  <a:tcPr/>
                </a:tc>
                <a:tc>
                  <a:txBody>
                    <a:bodyPr/>
                    <a:lstStyle/>
                    <a:p>
                      <a:r>
                        <a:rPr lang="en-US" sz="1600" dirty="0" smtClean="0"/>
                        <a:t>Inputs</a:t>
                      </a:r>
                      <a:endParaRPr lang="en-US" sz="1600" dirty="0"/>
                    </a:p>
                  </a:txBody>
                  <a:tcPr/>
                </a:tc>
                <a:tc>
                  <a:txBody>
                    <a:bodyPr/>
                    <a:lstStyle/>
                    <a:p>
                      <a:r>
                        <a:rPr lang="en-US" sz="1600" dirty="0" smtClean="0"/>
                        <a:t>Observed Constraints</a:t>
                      </a:r>
                      <a:endParaRPr lang="en-US" sz="1600" dirty="0"/>
                    </a:p>
                  </a:txBody>
                  <a:tcPr/>
                </a:tc>
              </a:tr>
              <a:tr h="370840">
                <a:tc>
                  <a:txBody>
                    <a:bodyPr/>
                    <a:lstStyle/>
                    <a:p>
                      <a:endParaRPr lang="en-US" sz="1600" dirty="0">
                        <a:latin typeface="Consolas" pitchFamily="49" charset="0"/>
                      </a:endParaRPr>
                    </a:p>
                  </a:txBody>
                  <a:tcPr/>
                </a:tc>
                <a:tc>
                  <a:txBody>
                    <a:bodyPr/>
                    <a:lstStyle/>
                    <a:p>
                      <a:r>
                        <a:rPr lang="en-US" sz="1600" dirty="0" smtClean="0">
                          <a:latin typeface="Consolas" pitchFamily="49" charset="0"/>
                        </a:rPr>
                        <a:t>(0,null)</a:t>
                      </a:r>
                      <a:endParaRPr lang="en-US" sz="1600" dirty="0">
                        <a:latin typeface="Consolas" pitchFamily="49" charset="0"/>
                      </a:endParaRPr>
                    </a:p>
                  </a:txBody>
                  <a:tcPr/>
                </a:tc>
                <a:tc>
                  <a:txBody>
                    <a:bodyPr/>
                    <a:lstStyle/>
                    <a:p>
                      <a:r>
                        <a:rPr lang="en-US" sz="1600" dirty="0" smtClean="0">
                          <a:latin typeface="Consolas" pitchFamily="49" charset="0"/>
                        </a:rPr>
                        <a:t>!(c&lt;0) &amp;&amp; 0==c</a:t>
                      </a:r>
                      <a:endParaRPr lang="en-US" sz="1600" dirty="0">
                        <a:latin typeface="Consolas" pitchFamily="49" charset="0"/>
                      </a:endParaRPr>
                    </a:p>
                  </a:txBody>
                  <a:tcPr/>
                </a:tc>
              </a:tr>
              <a:tr h="370840">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1600" dirty="0" smtClean="0">
                          <a:latin typeface="Consolas" pitchFamily="49" charset="0"/>
                        </a:rPr>
                        <a:t>!(c&lt;0) &amp;&amp; </a:t>
                      </a:r>
                      <a:r>
                        <a:rPr lang="en-US" sz="1600" b="0" dirty="0" smtClean="0">
                          <a:solidFill>
                            <a:schemeClr val="bg1"/>
                          </a:solidFill>
                          <a:latin typeface="Consolas" pitchFamily="49" charset="0"/>
                        </a:rPr>
                        <a:t>0!=c</a:t>
                      </a:r>
                    </a:p>
                  </a:txBody>
                  <a:tcPr/>
                </a:tc>
                <a:tc>
                  <a:txBody>
                    <a:bodyPr/>
                    <a:lstStyle/>
                    <a:p>
                      <a:r>
                        <a:rPr lang="en-US" sz="1600" b="1" dirty="0" smtClean="0">
                          <a:solidFill>
                            <a:srgbClr val="FF0000"/>
                          </a:solidFill>
                          <a:latin typeface="Consolas" pitchFamily="49" charset="0"/>
                        </a:rPr>
                        <a:t>(1,null)</a:t>
                      </a:r>
                      <a:endParaRPr lang="en-US" sz="1600" b="1" dirty="0">
                        <a:solidFill>
                          <a:srgbClr val="FF0000"/>
                        </a:solidFill>
                        <a:latin typeface="Consolas" pitchFamily="49" charset="0"/>
                      </a:endParaRPr>
                    </a:p>
                  </a:txBody>
                  <a:tcPr/>
                </a:tc>
                <a:tc>
                  <a:txBody>
                    <a:bodyPr/>
                    <a:lstStyle/>
                    <a:p>
                      <a:endParaRPr lang="en-US" sz="1600" dirty="0">
                        <a:latin typeface="Consolas" pitchFamily="49" charset="0"/>
                      </a:endParaRPr>
                    </a:p>
                  </a:txBody>
                  <a:tcPr/>
                </a:tc>
              </a:tr>
            </a:tbl>
          </a:graphicData>
        </a:graphic>
      </p:graphicFrame>
      <p:grpSp>
        <p:nvGrpSpPr>
          <p:cNvPr id="3" name="Group 10"/>
          <p:cNvGrpSpPr/>
          <p:nvPr/>
        </p:nvGrpSpPr>
        <p:grpSpPr>
          <a:xfrm>
            <a:off x="76200" y="2895600"/>
            <a:ext cx="3886200" cy="3581400"/>
            <a:chOff x="76200" y="2895600"/>
            <a:chExt cx="3886200" cy="3581400"/>
          </a:xfrm>
        </p:grpSpPr>
        <p:sp>
          <p:nvSpPr>
            <p:cNvPr id="12" name="Rounded Rectangle 11"/>
            <p:cNvSpPr/>
            <p:nvPr/>
          </p:nvSpPr>
          <p:spPr bwMode="auto">
            <a:xfrm>
              <a:off x="76200" y="3048000"/>
              <a:ext cx="3886200" cy="3429000"/>
            </a:xfrm>
            <a:prstGeom prst="roundRect">
              <a:avLst>
                <a:gd name="adj" fmla="val 3128"/>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3" name="TextBox 12"/>
            <p:cNvSpPr txBox="1"/>
            <p:nvPr/>
          </p:nvSpPr>
          <p:spPr>
            <a:xfrm>
              <a:off x="76201" y="2895600"/>
              <a:ext cx="3886199" cy="3539430"/>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 {</a:t>
              </a:r>
            </a:p>
            <a:p>
              <a:r>
                <a:rPr lang="en-US" sz="1400" dirty="0" smtClean="0">
                  <a:solidFill>
                    <a:schemeClr val="bg1"/>
                  </a:solidFill>
                  <a:latin typeface="Consolas" pitchFamily="49" charset="0"/>
                </a:rPr>
                <a:t>  object[] items;</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count;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capacity) {</a:t>
              </a:r>
            </a:p>
            <a:p>
              <a:r>
                <a:rPr lang="en-US" sz="1400" dirty="0" smtClean="0">
                  <a:solidFill>
                    <a:schemeClr val="bg1"/>
                  </a:solidFill>
                  <a:latin typeface="Consolas" pitchFamily="49" charset="0"/>
                </a:rPr>
                <a:t>    if (capacity &lt; 0) throw ...;</a:t>
              </a:r>
            </a:p>
            <a:p>
              <a:r>
                <a:rPr lang="en-US" sz="1400" dirty="0" smtClean="0">
                  <a:solidFill>
                    <a:schemeClr val="bg1"/>
                  </a:solidFill>
                  <a:latin typeface="Consolas" pitchFamily="49" charset="0"/>
                </a:rPr>
                <a:t>    items = new object[capacity];</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void Add(object item) {</a:t>
              </a:r>
            </a:p>
            <a:p>
              <a:r>
                <a:rPr lang="en-US" sz="1400" dirty="0" smtClean="0">
                  <a:solidFill>
                    <a:schemeClr val="bg1"/>
                  </a:solidFill>
                  <a:latin typeface="Consolas" pitchFamily="49" charset="0"/>
                </a:rPr>
                <a:t>    </a:t>
              </a:r>
              <a:r>
                <a:rPr lang="en-US" sz="1400" b="1" dirty="0" smtClean="0">
                  <a:solidFill>
                    <a:schemeClr val="bg1"/>
                  </a:solidFill>
                  <a:latin typeface="Consolas" pitchFamily="49" charset="0"/>
                </a:rPr>
                <a:t>if (count == </a:t>
              </a:r>
              <a:r>
                <a:rPr lang="en-US" sz="1400" b="1" dirty="0" err="1" smtClean="0">
                  <a:solidFill>
                    <a:schemeClr val="bg1"/>
                  </a:solidFill>
                  <a:latin typeface="Consolas" pitchFamily="49" charset="0"/>
                </a:rPr>
                <a:t>items.Length</a:t>
              </a:r>
              <a:r>
                <a:rPr lang="en-US" sz="1400" b="1" dirty="0" smtClean="0">
                  <a:solidFill>
                    <a:schemeClr val="bg1"/>
                  </a:solidFill>
                  <a:latin typeface="Consolas" pitchFamily="49" charset="0"/>
                </a:rPr>
                <a:t>) </a:t>
              </a:r>
              <a:r>
                <a:rPr lang="en-US" sz="1400" dirty="0" smtClean="0">
                  <a:solidFill>
                    <a:schemeClr val="bg1"/>
                  </a:solidFill>
                  <a:latin typeface="Consolas" pitchFamily="49" charset="0"/>
                </a:rPr>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ResizeArray</a:t>
              </a:r>
              <a:r>
                <a:rPr lang="en-US" sz="1400" dirty="0" smtClean="0">
                  <a:solidFill>
                    <a:schemeClr val="bg1"/>
                  </a:solidFill>
                  <a:latin typeface="Consolas" pitchFamily="49" charset="0"/>
                </a:rPr>
                <a: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items[</a:t>
              </a:r>
              <a:r>
                <a:rPr lang="en-US" sz="1400" dirty="0" err="1" smtClean="0">
                  <a:solidFill>
                    <a:schemeClr val="bg1"/>
                  </a:solidFill>
                  <a:latin typeface="Consolas" pitchFamily="49" charset="0"/>
                </a:rPr>
                <a:t>this.count</a:t>
              </a:r>
              <a:r>
                <a:rPr lang="en-US" sz="1400" dirty="0" smtClean="0">
                  <a:solidFill>
                    <a:schemeClr val="bg1"/>
                  </a:solidFill>
                  <a:latin typeface="Consolas" pitchFamily="49" charset="0"/>
                </a:rPr>
                <a:t>++] = item;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a:t>
              </a:r>
            </a:p>
          </p:txBody>
        </p:sp>
      </p:grpSp>
      <p:grpSp>
        <p:nvGrpSpPr>
          <p:cNvPr id="4" name="Group 11"/>
          <p:cNvGrpSpPr/>
          <p:nvPr/>
        </p:nvGrpSpPr>
        <p:grpSpPr>
          <a:xfrm>
            <a:off x="76200" y="1143000"/>
            <a:ext cx="3886200" cy="1892082"/>
            <a:chOff x="76200" y="1143000"/>
            <a:chExt cx="3886200" cy="1892082"/>
          </a:xfrm>
        </p:grpSpPr>
        <p:sp>
          <p:nvSpPr>
            <p:cNvPr id="15" name="Rounded Rectangle 14"/>
            <p:cNvSpPr/>
            <p:nvPr/>
          </p:nvSpPr>
          <p:spPr bwMode="auto">
            <a:xfrm>
              <a:off x="76200" y="1143000"/>
              <a:ext cx="3886200" cy="1752600"/>
            </a:xfrm>
            <a:prstGeom prst="roundRect">
              <a:avLst>
                <a:gd name="adj" fmla="val 4724"/>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6" name="TextBox 15"/>
            <p:cNvSpPr txBox="1"/>
            <p:nvPr/>
          </p:nvSpPr>
          <p:spPr>
            <a:xfrm>
              <a:off x="76200" y="1219200"/>
              <a:ext cx="3886199" cy="1815882"/>
            </a:xfrm>
            <a:prstGeom prst="rect">
              <a:avLst/>
            </a:prstGeom>
            <a:noFill/>
          </p:spPr>
          <p:txBody>
            <a:bodyPr wrap="square" rtlCol="0">
              <a:spAutoFit/>
            </a:bodyPr>
            <a:lstStyle/>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ArrayListTest</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PexMethod</a:t>
              </a:r>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void </a:t>
              </a:r>
              <a:r>
                <a:rPr lang="en-US" sz="1400" dirty="0" err="1" smtClean="0">
                  <a:solidFill>
                    <a:schemeClr val="bg1"/>
                  </a:solidFill>
                  <a:latin typeface="Consolas" pitchFamily="49" charset="0"/>
                </a:rPr>
                <a:t>AddItem</a:t>
              </a:r>
              <a:r>
                <a:rPr lang="en-US" sz="1400" dirty="0" smtClean="0">
                  <a:solidFill>
                    <a:schemeClr val="bg1"/>
                  </a:solidFill>
                  <a:latin typeface="Consolas" pitchFamily="49" charset="0"/>
                </a:rPr>
                <a:t>(</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 object item)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var</a:t>
              </a:r>
              <a:r>
                <a:rPr lang="en-US" sz="1400" dirty="0" smtClean="0">
                  <a:solidFill>
                    <a:schemeClr val="bg1"/>
                  </a:solidFill>
                  <a:latin typeface="Consolas" pitchFamily="49" charset="0"/>
                </a:rPr>
                <a:t> list = new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(c);</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list.Add</a:t>
              </a:r>
              <a:r>
                <a:rPr lang="en-US" sz="1400" dirty="0" smtClean="0">
                  <a:solidFill>
                    <a:schemeClr val="bg1"/>
                  </a:solidFill>
                  <a:latin typeface="Consolas" pitchFamily="49" charset="0"/>
                </a:rPr>
                <a:t>(item);</a:t>
              </a:r>
            </a:p>
            <a:p>
              <a:r>
                <a:rPr lang="en-US" sz="1400" dirty="0" smtClean="0">
                  <a:solidFill>
                    <a:schemeClr val="bg1"/>
                  </a:solidFill>
                  <a:latin typeface="Consolas" pitchFamily="49" charset="0"/>
                </a:rPr>
                <a:t>      Assert(list[0] == item); }</a:t>
              </a:r>
            </a:p>
            <a:p>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endParaRPr lang="en-US" sz="1400" dirty="0" smtClean="0">
                <a:solidFill>
                  <a:schemeClr val="bg1"/>
                </a:solidFill>
                <a:latin typeface="Consolas" pitchFamily="49" charset="0"/>
              </a:endParaRPr>
            </a:p>
          </p:txBody>
        </p:sp>
      </p:grpSp>
      <p:sp>
        <p:nvSpPr>
          <p:cNvPr id="14" name="Rounded Rectangle 13"/>
          <p:cNvSpPr/>
          <p:nvPr/>
        </p:nvSpPr>
        <p:spPr bwMode="auto">
          <a:xfrm>
            <a:off x="4876800" y="2895600"/>
            <a:ext cx="3505200" cy="2819400"/>
          </a:xfrm>
          <a:prstGeom prst="roundRect">
            <a:avLst>
              <a:gd name="adj" fmla="val 3128"/>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8" name="TextBox 17"/>
          <p:cNvSpPr txBox="1"/>
          <p:nvPr/>
        </p:nvSpPr>
        <p:spPr>
          <a:xfrm>
            <a:off x="4912549" y="2949053"/>
            <a:ext cx="1031051" cy="1015663"/>
          </a:xfrm>
          <a:prstGeom prst="rect">
            <a:avLst/>
          </a:prstGeom>
          <a:noFill/>
        </p:spPr>
        <p:txBody>
          <a:bodyPr wrap="none" rtlCol="0">
            <a:spAutoFit/>
          </a:bodyPr>
          <a:lstStyle/>
          <a:p>
            <a:r>
              <a:rPr lang="en-US" sz="6000" dirty="0" smtClean="0">
                <a:solidFill>
                  <a:schemeClr val="bg1"/>
                </a:solidFill>
                <a:latin typeface="Consolas" pitchFamily="49" charset="0"/>
              </a:rPr>
              <a:t>Z3</a:t>
            </a:r>
            <a:endParaRPr lang="en-US" sz="6000" dirty="0">
              <a:solidFill>
                <a:schemeClr val="bg1"/>
              </a:solidFill>
              <a:latin typeface="Consolas" pitchFamily="49" charset="0"/>
            </a:endParaRPr>
          </a:p>
        </p:txBody>
      </p:sp>
      <p:sp>
        <p:nvSpPr>
          <p:cNvPr id="19" name="TextBox 18"/>
          <p:cNvSpPr txBox="1"/>
          <p:nvPr/>
        </p:nvSpPr>
        <p:spPr>
          <a:xfrm>
            <a:off x="4953000" y="3733800"/>
            <a:ext cx="3376245" cy="1815882"/>
          </a:xfrm>
          <a:prstGeom prst="rect">
            <a:avLst/>
          </a:prstGeom>
          <a:noFill/>
        </p:spPr>
        <p:txBody>
          <a:bodyPr wrap="none" rtlCol="0">
            <a:spAutoFit/>
          </a:bodyPr>
          <a:lstStyle/>
          <a:p>
            <a:r>
              <a:rPr lang="en-US" sz="1400" dirty="0" smtClean="0">
                <a:solidFill>
                  <a:schemeClr val="bg1"/>
                </a:solidFill>
              </a:rPr>
              <a:t>Constraint solver</a:t>
            </a:r>
          </a:p>
          <a:p>
            <a:endParaRPr lang="en-US" sz="1400" dirty="0" smtClean="0">
              <a:solidFill>
                <a:schemeClr val="bg1"/>
              </a:solidFill>
            </a:endParaRPr>
          </a:p>
          <a:p>
            <a:r>
              <a:rPr lang="en-US" sz="1400" dirty="0" smtClean="0">
                <a:solidFill>
                  <a:schemeClr val="bg1"/>
                </a:solidFill>
              </a:rPr>
              <a:t>Z3 has decision procedures for</a:t>
            </a:r>
          </a:p>
          <a:p>
            <a:pPr>
              <a:buFontTx/>
              <a:buChar char="-"/>
            </a:pPr>
            <a:r>
              <a:rPr lang="en-US" sz="1400" dirty="0" smtClean="0">
                <a:solidFill>
                  <a:schemeClr val="bg1"/>
                </a:solidFill>
              </a:rPr>
              <a:t> Arrays</a:t>
            </a:r>
          </a:p>
          <a:p>
            <a:pPr>
              <a:buFontTx/>
              <a:buChar char="-"/>
            </a:pPr>
            <a:r>
              <a:rPr lang="en-US" sz="1400" dirty="0" smtClean="0">
                <a:solidFill>
                  <a:schemeClr val="bg1"/>
                </a:solidFill>
              </a:rPr>
              <a:t> Linear integer arithmetic</a:t>
            </a:r>
          </a:p>
          <a:p>
            <a:pPr>
              <a:buFontTx/>
              <a:buChar char="-"/>
            </a:pPr>
            <a:r>
              <a:rPr lang="en-US" sz="1400" dirty="0" smtClean="0">
                <a:solidFill>
                  <a:schemeClr val="bg1"/>
                </a:solidFill>
              </a:rPr>
              <a:t> </a:t>
            </a:r>
            <a:r>
              <a:rPr lang="en-US" sz="1400" dirty="0" err="1" smtClean="0">
                <a:solidFill>
                  <a:schemeClr val="bg1"/>
                </a:solidFill>
              </a:rPr>
              <a:t>Bitvector</a:t>
            </a:r>
            <a:r>
              <a:rPr lang="en-US" sz="1400" dirty="0" smtClean="0">
                <a:solidFill>
                  <a:schemeClr val="bg1"/>
                </a:solidFill>
              </a:rPr>
              <a:t> arithmetic</a:t>
            </a:r>
          </a:p>
          <a:p>
            <a:pPr>
              <a:buFontTx/>
              <a:buChar char="-"/>
            </a:pPr>
            <a:r>
              <a:rPr lang="en-US" sz="1400" dirty="0" smtClean="0">
                <a:solidFill>
                  <a:schemeClr val="bg1"/>
                </a:solidFill>
              </a:rPr>
              <a:t> …</a:t>
            </a:r>
          </a:p>
          <a:p>
            <a:pPr>
              <a:buFontTx/>
              <a:buChar char="-"/>
            </a:pPr>
            <a:r>
              <a:rPr lang="en-US" sz="1400" dirty="0" smtClean="0">
                <a:solidFill>
                  <a:schemeClr val="bg1"/>
                </a:solidFill>
              </a:rPr>
              <a:t> (Everything but floating-point numbers)</a:t>
            </a:r>
            <a:endParaRPr lang="en-US" sz="1400" dirty="0">
              <a:solidFill>
                <a:schemeClr val="bg1"/>
              </a:solidFill>
            </a:endParaRPr>
          </a:p>
        </p:txBody>
      </p:sp>
    </p:spTree>
    <p:extLst>
      <p:ext uri="{BB962C8B-B14F-4D97-AF65-F5344CB8AC3E}">
        <p14:creationId xmlns="" xmlns:p14="http://schemas.microsoft.com/office/powerpoint/2007/7/12/main" val="2185883583"/>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553998"/>
          </a:xfrm>
        </p:spPr>
        <p:txBody>
          <a:bodyPr/>
          <a:lstStyle/>
          <a:p>
            <a:r>
              <a:rPr sz="4000" smtClean="0"/>
              <a:t>ArrayList: R</a:t>
            </a:r>
            <a:r>
              <a:rPr lang="en-US" sz="4000" dirty="0" smtClean="0"/>
              <a:t>u</a:t>
            </a:r>
            <a:r>
              <a:rPr sz="4000" smtClean="0"/>
              <a:t>n 2, (1, null)</a:t>
            </a:r>
            <a:endParaRPr lang="en-US" sz="4000" dirty="0"/>
          </a:p>
        </p:txBody>
      </p:sp>
      <p:graphicFrame>
        <p:nvGraphicFramePr>
          <p:cNvPr id="11" name="Table 10"/>
          <p:cNvGraphicFramePr>
            <a:graphicFrameLocks noGrp="1"/>
          </p:cNvGraphicFramePr>
          <p:nvPr/>
        </p:nvGraphicFramePr>
        <p:xfrm>
          <a:off x="4038600" y="1198880"/>
          <a:ext cx="5105400" cy="1320800"/>
        </p:xfrm>
        <a:graphic>
          <a:graphicData uri="http://schemas.openxmlformats.org/drawingml/2006/table">
            <a:tbl>
              <a:tblPr firstRow="1" bandRow="1">
                <a:tableStyleId>{9DCAF9ED-07DC-4A11-8D7F-57B35C25682E}</a:tableStyleId>
              </a:tblPr>
              <a:tblGrid>
                <a:gridCol w="1754981"/>
                <a:gridCol w="1196578"/>
                <a:gridCol w="2153841"/>
              </a:tblGrid>
              <a:tr h="370840">
                <a:tc>
                  <a:txBody>
                    <a:bodyPr/>
                    <a:lstStyle/>
                    <a:p>
                      <a:r>
                        <a:rPr lang="en-US" sz="1600" dirty="0" smtClean="0"/>
                        <a:t>Constraints to solve</a:t>
                      </a:r>
                      <a:endParaRPr lang="en-US" sz="1600" dirty="0"/>
                    </a:p>
                  </a:txBody>
                  <a:tcPr/>
                </a:tc>
                <a:tc>
                  <a:txBody>
                    <a:bodyPr/>
                    <a:lstStyle/>
                    <a:p>
                      <a:r>
                        <a:rPr lang="en-US" sz="1600" dirty="0" smtClean="0"/>
                        <a:t>Inputs</a:t>
                      </a:r>
                      <a:endParaRPr lang="en-US" sz="1600" dirty="0"/>
                    </a:p>
                  </a:txBody>
                  <a:tcPr/>
                </a:tc>
                <a:tc>
                  <a:txBody>
                    <a:bodyPr/>
                    <a:lstStyle/>
                    <a:p>
                      <a:r>
                        <a:rPr lang="en-US" sz="1600" dirty="0" smtClean="0"/>
                        <a:t>Observed Constraints</a:t>
                      </a:r>
                      <a:endParaRPr lang="en-US" sz="1600" dirty="0"/>
                    </a:p>
                  </a:txBody>
                  <a:tcPr/>
                </a:tc>
              </a:tr>
              <a:tr h="370840">
                <a:tc>
                  <a:txBody>
                    <a:bodyPr/>
                    <a:lstStyle/>
                    <a:p>
                      <a:endParaRPr lang="en-US" sz="1600" dirty="0">
                        <a:latin typeface="Consolas" pitchFamily="49" charset="0"/>
                      </a:endParaRPr>
                    </a:p>
                  </a:txBody>
                  <a:tcPr/>
                </a:tc>
                <a:tc>
                  <a:txBody>
                    <a:bodyPr/>
                    <a:lstStyle/>
                    <a:p>
                      <a:r>
                        <a:rPr lang="en-US" sz="1600" dirty="0" smtClean="0">
                          <a:latin typeface="Consolas" pitchFamily="49" charset="0"/>
                        </a:rPr>
                        <a:t>(0,null)</a:t>
                      </a:r>
                      <a:endParaRPr lang="en-US" sz="1600" dirty="0">
                        <a:latin typeface="Consolas" pitchFamily="49" charset="0"/>
                      </a:endParaRPr>
                    </a:p>
                  </a:txBody>
                  <a:tcPr/>
                </a:tc>
                <a:tc>
                  <a:txBody>
                    <a:bodyPr/>
                    <a:lstStyle/>
                    <a:p>
                      <a:r>
                        <a:rPr lang="en-US" sz="1600" dirty="0" smtClean="0">
                          <a:latin typeface="Consolas" pitchFamily="49" charset="0"/>
                        </a:rPr>
                        <a:t>!(c&lt;0) &amp;&amp; 0==c</a:t>
                      </a:r>
                      <a:endParaRPr lang="en-US" sz="1600" dirty="0">
                        <a:latin typeface="Consolas" pitchFamily="49" charset="0"/>
                      </a:endParaRPr>
                    </a:p>
                  </a:txBody>
                  <a:tcPr/>
                </a:tc>
              </a:tr>
              <a:tr h="370840">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1600" dirty="0" smtClean="0">
                          <a:latin typeface="Consolas" pitchFamily="49" charset="0"/>
                        </a:rPr>
                        <a:t>!(c&lt;0) &amp;&amp; </a:t>
                      </a:r>
                      <a:r>
                        <a:rPr lang="en-US" sz="1600" b="0" dirty="0" smtClean="0">
                          <a:solidFill>
                            <a:schemeClr val="bg1"/>
                          </a:solidFill>
                          <a:latin typeface="Consolas" pitchFamily="49" charset="0"/>
                        </a:rPr>
                        <a:t>0!=c</a:t>
                      </a:r>
                    </a:p>
                  </a:txBody>
                  <a:tcPr/>
                </a:tc>
                <a:tc>
                  <a:txBody>
                    <a:bodyPr/>
                    <a:lstStyle/>
                    <a:p>
                      <a:r>
                        <a:rPr lang="en-US" sz="1600" dirty="0" smtClean="0">
                          <a:latin typeface="Consolas" pitchFamily="49" charset="0"/>
                        </a:rPr>
                        <a:t>(1,null)</a:t>
                      </a:r>
                      <a:endParaRPr lang="en-US" sz="1600" dirty="0">
                        <a:latin typeface="Consolas" pitchFamily="49" charset="0"/>
                      </a:endParaRPr>
                    </a:p>
                  </a:txBody>
                  <a:tcPr/>
                </a:tc>
                <a:tc>
                  <a:txBody>
                    <a:bodyPr/>
                    <a:lstStyle/>
                    <a:p>
                      <a:r>
                        <a:rPr lang="en-US" sz="1600" dirty="0" smtClean="0">
                          <a:latin typeface="Consolas" pitchFamily="49" charset="0"/>
                        </a:rPr>
                        <a:t>!(c&lt;0) &amp;&amp;</a:t>
                      </a:r>
                      <a:r>
                        <a:rPr lang="en-US" sz="1600" baseline="0" dirty="0" smtClean="0">
                          <a:latin typeface="Consolas" pitchFamily="49" charset="0"/>
                        </a:rPr>
                        <a:t> 0!=c</a:t>
                      </a:r>
                      <a:endParaRPr lang="en-US" sz="1600" dirty="0">
                        <a:latin typeface="Consolas" pitchFamily="49" charset="0"/>
                      </a:endParaRPr>
                    </a:p>
                  </a:txBody>
                  <a:tcPr/>
                </a:tc>
              </a:tr>
            </a:tbl>
          </a:graphicData>
        </a:graphic>
      </p:graphicFrame>
      <p:grpSp>
        <p:nvGrpSpPr>
          <p:cNvPr id="3" name="Group 10"/>
          <p:cNvGrpSpPr/>
          <p:nvPr/>
        </p:nvGrpSpPr>
        <p:grpSpPr>
          <a:xfrm>
            <a:off x="76200" y="2895600"/>
            <a:ext cx="3886200" cy="3581400"/>
            <a:chOff x="76200" y="2895600"/>
            <a:chExt cx="3886200" cy="3581400"/>
          </a:xfrm>
        </p:grpSpPr>
        <p:sp>
          <p:nvSpPr>
            <p:cNvPr id="12" name="Rounded Rectangle 11"/>
            <p:cNvSpPr/>
            <p:nvPr/>
          </p:nvSpPr>
          <p:spPr bwMode="auto">
            <a:xfrm>
              <a:off x="76200" y="3048000"/>
              <a:ext cx="3886200" cy="3429000"/>
            </a:xfrm>
            <a:prstGeom prst="roundRect">
              <a:avLst>
                <a:gd name="adj" fmla="val 3128"/>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3" name="TextBox 12"/>
            <p:cNvSpPr txBox="1"/>
            <p:nvPr/>
          </p:nvSpPr>
          <p:spPr>
            <a:xfrm>
              <a:off x="76201" y="2895600"/>
              <a:ext cx="3886199" cy="3539430"/>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 {</a:t>
              </a:r>
            </a:p>
            <a:p>
              <a:r>
                <a:rPr lang="en-US" sz="1400" dirty="0" smtClean="0">
                  <a:solidFill>
                    <a:schemeClr val="bg1"/>
                  </a:solidFill>
                  <a:latin typeface="Consolas" pitchFamily="49" charset="0"/>
                </a:rPr>
                <a:t>  object[] items;</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count;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capacity) {</a:t>
              </a:r>
            </a:p>
            <a:p>
              <a:r>
                <a:rPr lang="en-US" sz="1400" dirty="0" smtClean="0">
                  <a:solidFill>
                    <a:schemeClr val="bg1"/>
                  </a:solidFill>
                  <a:latin typeface="Consolas" pitchFamily="49" charset="0"/>
                </a:rPr>
                <a:t>    if (capacity &lt; 0) throw ...;</a:t>
              </a:r>
            </a:p>
            <a:p>
              <a:r>
                <a:rPr lang="en-US" sz="1400" dirty="0" smtClean="0">
                  <a:solidFill>
                    <a:schemeClr val="bg1"/>
                  </a:solidFill>
                  <a:latin typeface="Consolas" pitchFamily="49" charset="0"/>
                </a:rPr>
                <a:t>    items = new object[capacity];</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void Add(object item) {</a:t>
              </a:r>
            </a:p>
            <a:p>
              <a:r>
                <a:rPr lang="en-US" sz="1400" dirty="0" smtClean="0">
                  <a:solidFill>
                    <a:schemeClr val="bg1"/>
                  </a:solidFill>
                  <a:latin typeface="Consolas" pitchFamily="49" charset="0"/>
                </a:rPr>
                <a:t>    </a:t>
              </a:r>
              <a:r>
                <a:rPr lang="en-US" sz="1400" b="1" dirty="0" smtClean="0">
                  <a:solidFill>
                    <a:schemeClr val="bg1"/>
                  </a:solidFill>
                  <a:latin typeface="Consolas" pitchFamily="49" charset="0"/>
                </a:rPr>
                <a:t>if (</a:t>
              </a:r>
              <a:r>
                <a:rPr lang="en-US" sz="1400" b="1" dirty="0" smtClean="0">
                  <a:solidFill>
                    <a:srgbClr val="FF0000"/>
                  </a:solidFill>
                  <a:latin typeface="Consolas" pitchFamily="49" charset="0"/>
                </a:rPr>
                <a:t>count == </a:t>
              </a:r>
              <a:r>
                <a:rPr lang="en-US" sz="1400" b="1" dirty="0" err="1" smtClean="0">
                  <a:solidFill>
                    <a:srgbClr val="FF0000"/>
                  </a:solidFill>
                  <a:latin typeface="Consolas" pitchFamily="49" charset="0"/>
                </a:rPr>
                <a:t>items.Length</a:t>
              </a:r>
              <a:r>
                <a:rPr lang="en-US" sz="1400" b="1" dirty="0" smtClean="0">
                  <a:solidFill>
                    <a:schemeClr val="bg1"/>
                  </a:solidFill>
                  <a:latin typeface="Consolas" pitchFamily="49" charset="0"/>
                </a:rPr>
                <a:t>) </a:t>
              </a:r>
              <a:r>
                <a:rPr lang="en-US" sz="1400" dirty="0" smtClean="0">
                  <a:solidFill>
                    <a:schemeClr val="bg1"/>
                  </a:solidFill>
                  <a:latin typeface="Consolas" pitchFamily="49" charset="0"/>
                </a:rPr>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ResizeArray</a:t>
              </a:r>
              <a:r>
                <a:rPr lang="en-US" sz="1400" dirty="0" smtClean="0">
                  <a:solidFill>
                    <a:schemeClr val="bg1"/>
                  </a:solidFill>
                  <a:latin typeface="Consolas" pitchFamily="49" charset="0"/>
                </a:rPr>
                <a: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items[</a:t>
              </a:r>
              <a:r>
                <a:rPr lang="en-US" sz="1400" dirty="0" err="1" smtClean="0">
                  <a:solidFill>
                    <a:schemeClr val="bg1"/>
                  </a:solidFill>
                  <a:latin typeface="Consolas" pitchFamily="49" charset="0"/>
                </a:rPr>
                <a:t>this.count</a:t>
              </a:r>
              <a:r>
                <a:rPr lang="en-US" sz="1400" dirty="0" smtClean="0">
                  <a:solidFill>
                    <a:schemeClr val="bg1"/>
                  </a:solidFill>
                  <a:latin typeface="Consolas" pitchFamily="49" charset="0"/>
                </a:rPr>
                <a:t>++] = item;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a:t>
              </a:r>
            </a:p>
          </p:txBody>
        </p:sp>
      </p:grpSp>
      <p:grpSp>
        <p:nvGrpSpPr>
          <p:cNvPr id="4" name="Group 11"/>
          <p:cNvGrpSpPr/>
          <p:nvPr/>
        </p:nvGrpSpPr>
        <p:grpSpPr>
          <a:xfrm>
            <a:off x="76200" y="1143000"/>
            <a:ext cx="3886200" cy="1892082"/>
            <a:chOff x="76200" y="1143000"/>
            <a:chExt cx="3886200" cy="1892082"/>
          </a:xfrm>
        </p:grpSpPr>
        <p:sp>
          <p:nvSpPr>
            <p:cNvPr id="15" name="Rounded Rectangle 14"/>
            <p:cNvSpPr/>
            <p:nvPr/>
          </p:nvSpPr>
          <p:spPr bwMode="auto">
            <a:xfrm>
              <a:off x="76200" y="1143000"/>
              <a:ext cx="3886200" cy="1752600"/>
            </a:xfrm>
            <a:prstGeom prst="roundRect">
              <a:avLst>
                <a:gd name="adj" fmla="val 4724"/>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6" name="TextBox 15"/>
            <p:cNvSpPr txBox="1"/>
            <p:nvPr/>
          </p:nvSpPr>
          <p:spPr>
            <a:xfrm>
              <a:off x="76200" y="1219200"/>
              <a:ext cx="3886199" cy="1815882"/>
            </a:xfrm>
            <a:prstGeom prst="rect">
              <a:avLst/>
            </a:prstGeom>
            <a:noFill/>
          </p:spPr>
          <p:txBody>
            <a:bodyPr wrap="square" rtlCol="0">
              <a:spAutoFit/>
            </a:bodyPr>
            <a:lstStyle/>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ArrayListTest</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PexMethod</a:t>
              </a:r>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void </a:t>
              </a:r>
              <a:r>
                <a:rPr lang="en-US" sz="1400" dirty="0" err="1" smtClean="0">
                  <a:solidFill>
                    <a:schemeClr val="bg1"/>
                  </a:solidFill>
                  <a:latin typeface="Consolas" pitchFamily="49" charset="0"/>
                </a:rPr>
                <a:t>AddItem</a:t>
              </a:r>
              <a:r>
                <a:rPr lang="en-US" sz="1400" b="1" dirty="0" smtClean="0">
                  <a:solidFill>
                    <a:schemeClr val="bg1"/>
                  </a:solidFill>
                  <a:latin typeface="Consolas" pitchFamily="49" charset="0"/>
                </a:rPr>
                <a:t>(</a:t>
              </a:r>
              <a:r>
                <a:rPr lang="en-US" sz="1400" b="1" dirty="0" err="1" smtClean="0">
                  <a:solidFill>
                    <a:schemeClr val="bg1"/>
                  </a:solidFill>
                  <a:latin typeface="Consolas" pitchFamily="49" charset="0"/>
                </a:rPr>
                <a:t>int</a:t>
              </a:r>
              <a:r>
                <a:rPr lang="en-US" sz="1400" b="1" dirty="0" smtClean="0">
                  <a:solidFill>
                    <a:schemeClr val="bg1"/>
                  </a:solidFill>
                  <a:latin typeface="Consolas" pitchFamily="49" charset="0"/>
                </a:rPr>
                <a:t> c, object item</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var</a:t>
              </a:r>
              <a:r>
                <a:rPr lang="en-US" sz="1400" dirty="0" smtClean="0">
                  <a:solidFill>
                    <a:schemeClr val="bg1"/>
                  </a:solidFill>
                  <a:latin typeface="Consolas" pitchFamily="49" charset="0"/>
                </a:rPr>
                <a:t> list = new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(c);</a:t>
              </a:r>
              <a:br>
                <a:rPr lang="en-US" sz="1400" dirty="0" smtClean="0">
                  <a:solidFill>
                    <a:schemeClr val="bg1"/>
                  </a:solidFill>
                  <a:latin typeface="Consolas" pitchFamily="49" charset="0"/>
                </a:rPr>
              </a:br>
              <a:r>
                <a:rPr lang="en-US" sz="1400" b="1" dirty="0" smtClean="0">
                  <a:solidFill>
                    <a:schemeClr val="bg1"/>
                  </a:solidFill>
                  <a:latin typeface="Consolas" pitchFamily="49" charset="0"/>
                </a:rPr>
                <a:t>      </a:t>
              </a:r>
              <a:r>
                <a:rPr lang="en-US" sz="1400" b="1" dirty="0" err="1" smtClean="0">
                  <a:solidFill>
                    <a:schemeClr val="bg1"/>
                  </a:solidFill>
                  <a:latin typeface="Consolas" pitchFamily="49" charset="0"/>
                </a:rPr>
                <a:t>list.Add</a:t>
              </a:r>
              <a:r>
                <a:rPr lang="en-US" sz="1400" b="1" dirty="0" smtClean="0">
                  <a:solidFill>
                    <a:schemeClr val="bg1"/>
                  </a:solidFill>
                  <a:latin typeface="Consolas" pitchFamily="49" charset="0"/>
                </a:rPr>
                <a:t>(item);</a:t>
              </a:r>
            </a:p>
            <a:p>
              <a:r>
                <a:rPr lang="en-US" sz="1400" dirty="0" smtClean="0">
                  <a:solidFill>
                    <a:schemeClr val="bg1"/>
                  </a:solidFill>
                  <a:latin typeface="Consolas" pitchFamily="49" charset="0"/>
                </a:rPr>
                <a:t>      Assert(list[0] == item); }</a:t>
              </a:r>
            </a:p>
            <a:p>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endParaRPr lang="en-US" sz="1400" dirty="0" smtClean="0">
                <a:solidFill>
                  <a:schemeClr val="bg1"/>
                </a:solidFill>
                <a:latin typeface="Consolas" pitchFamily="49" charset="0"/>
              </a:endParaRPr>
            </a:p>
          </p:txBody>
        </p:sp>
      </p:grpSp>
      <p:sp>
        <p:nvSpPr>
          <p:cNvPr id="10" name="Rounded Rectangle 9"/>
          <p:cNvSpPr/>
          <p:nvPr/>
        </p:nvSpPr>
        <p:spPr bwMode="auto">
          <a:xfrm>
            <a:off x="3124200" y="5163766"/>
            <a:ext cx="2057400" cy="475034"/>
          </a:xfrm>
          <a:prstGeom prst="roundRect">
            <a:avLst>
              <a:gd name="adj" fmla="val 3128"/>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grpSp>
        <p:nvGrpSpPr>
          <p:cNvPr id="5" name="Group 16"/>
          <p:cNvGrpSpPr/>
          <p:nvPr/>
        </p:nvGrpSpPr>
        <p:grpSpPr>
          <a:xfrm>
            <a:off x="3124200" y="5029200"/>
            <a:ext cx="2057400" cy="738664"/>
            <a:chOff x="4572000" y="2362200"/>
            <a:chExt cx="2057400" cy="738664"/>
          </a:xfrm>
        </p:grpSpPr>
        <p:sp>
          <p:nvSpPr>
            <p:cNvPr id="18" name="Rounded Rectangle 17"/>
            <p:cNvSpPr/>
            <p:nvPr/>
          </p:nvSpPr>
          <p:spPr bwMode="auto">
            <a:xfrm>
              <a:off x="4572000" y="2496766"/>
              <a:ext cx="2057400" cy="475034"/>
            </a:xfrm>
            <a:prstGeom prst="roundRect">
              <a:avLst>
                <a:gd name="adj" fmla="val 3128"/>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9" name="TextBox 18"/>
            <p:cNvSpPr txBox="1"/>
            <p:nvPr/>
          </p:nvSpPr>
          <p:spPr>
            <a:xfrm>
              <a:off x="4572001" y="2362200"/>
              <a:ext cx="1981199" cy="738664"/>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0 == c  </a:t>
              </a:r>
              <a:r>
                <a:rPr lang="en-US" sz="1400" dirty="0" smtClean="0">
                  <a:solidFill>
                    <a:schemeClr val="bg1"/>
                  </a:solidFill>
                  <a:latin typeface="Consolas" pitchFamily="49" charset="0"/>
                  <a:sym typeface="Wingdings" pitchFamily="2" charset="2"/>
                </a:rPr>
                <a:t></a:t>
              </a:r>
              <a:r>
                <a:rPr lang="en-US" sz="1400" dirty="0" smtClean="0">
                  <a:solidFill>
                    <a:schemeClr val="bg1"/>
                  </a:solidFill>
                  <a:latin typeface="Consolas" pitchFamily="49" charset="0"/>
                </a:rPr>
                <a:t>  false</a:t>
              </a:r>
              <a:br>
                <a:rPr lang="en-US" sz="1400" dirty="0" smtClean="0">
                  <a:solidFill>
                    <a:schemeClr val="bg1"/>
                  </a:solidFill>
                  <a:latin typeface="Consolas" pitchFamily="49" charset="0"/>
                </a:rPr>
              </a:br>
              <a:endParaRPr lang="en-US" sz="1400" dirty="0" smtClean="0">
                <a:solidFill>
                  <a:schemeClr val="bg1"/>
                </a:solidFill>
                <a:latin typeface="Consolas" pitchFamily="49" charset="0"/>
              </a:endParaRPr>
            </a:p>
          </p:txBody>
        </p:sp>
      </p:grpSp>
    </p:spTree>
    <p:extLst>
      <p:ext uri="{BB962C8B-B14F-4D97-AF65-F5344CB8AC3E}">
        <p14:creationId xmlns="" xmlns:p14="http://schemas.microsoft.com/office/powerpoint/2007/7/12/main" val="1568649567"/>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553998"/>
          </a:xfrm>
        </p:spPr>
        <p:txBody>
          <a:bodyPr/>
          <a:lstStyle/>
          <a:p>
            <a:r>
              <a:rPr sz="4000" smtClean="0"/>
              <a:t>ArrayList: Pick new branch</a:t>
            </a:r>
            <a:endParaRPr lang="en-US" sz="4000" dirty="0"/>
          </a:p>
        </p:txBody>
      </p:sp>
      <p:graphicFrame>
        <p:nvGraphicFramePr>
          <p:cNvPr id="11" name="Table 10"/>
          <p:cNvGraphicFramePr>
            <a:graphicFrameLocks noGrp="1"/>
          </p:cNvGraphicFramePr>
          <p:nvPr/>
        </p:nvGraphicFramePr>
        <p:xfrm>
          <a:off x="4038600" y="1198880"/>
          <a:ext cx="5105400" cy="1691640"/>
        </p:xfrm>
        <a:graphic>
          <a:graphicData uri="http://schemas.openxmlformats.org/drawingml/2006/table">
            <a:tbl>
              <a:tblPr firstRow="1" bandRow="1">
                <a:tableStyleId>{9DCAF9ED-07DC-4A11-8D7F-57B35C25682E}</a:tableStyleId>
              </a:tblPr>
              <a:tblGrid>
                <a:gridCol w="1754981"/>
                <a:gridCol w="1196578"/>
                <a:gridCol w="2153841"/>
              </a:tblGrid>
              <a:tr h="370840">
                <a:tc>
                  <a:txBody>
                    <a:bodyPr/>
                    <a:lstStyle/>
                    <a:p>
                      <a:r>
                        <a:rPr lang="en-US" sz="1600" dirty="0" smtClean="0"/>
                        <a:t>Constraints to solve</a:t>
                      </a:r>
                      <a:endParaRPr lang="en-US" sz="1600" dirty="0"/>
                    </a:p>
                  </a:txBody>
                  <a:tcPr/>
                </a:tc>
                <a:tc>
                  <a:txBody>
                    <a:bodyPr/>
                    <a:lstStyle/>
                    <a:p>
                      <a:r>
                        <a:rPr lang="en-US" sz="1600" dirty="0" smtClean="0"/>
                        <a:t>Inputs</a:t>
                      </a:r>
                      <a:endParaRPr lang="en-US" sz="1600" dirty="0"/>
                    </a:p>
                  </a:txBody>
                  <a:tcPr/>
                </a:tc>
                <a:tc>
                  <a:txBody>
                    <a:bodyPr/>
                    <a:lstStyle/>
                    <a:p>
                      <a:r>
                        <a:rPr lang="en-US" sz="1600" dirty="0" smtClean="0"/>
                        <a:t>Observed Constraints</a:t>
                      </a:r>
                      <a:endParaRPr lang="en-US" sz="1600" dirty="0"/>
                    </a:p>
                  </a:txBody>
                  <a:tcPr/>
                </a:tc>
              </a:tr>
              <a:tr h="370840">
                <a:tc>
                  <a:txBody>
                    <a:bodyPr/>
                    <a:lstStyle/>
                    <a:p>
                      <a:endParaRPr lang="en-US" sz="1600" dirty="0">
                        <a:latin typeface="Consolas" pitchFamily="49" charset="0"/>
                      </a:endParaRPr>
                    </a:p>
                  </a:txBody>
                  <a:tcPr/>
                </a:tc>
                <a:tc>
                  <a:txBody>
                    <a:bodyPr/>
                    <a:lstStyle/>
                    <a:p>
                      <a:r>
                        <a:rPr lang="en-US" sz="1600" dirty="0" smtClean="0">
                          <a:latin typeface="Consolas" pitchFamily="49" charset="0"/>
                        </a:rPr>
                        <a:t>(0,null)</a:t>
                      </a:r>
                      <a:endParaRPr lang="en-US" sz="1600" dirty="0">
                        <a:latin typeface="Consolas" pitchFamily="49" charset="0"/>
                      </a:endParaRPr>
                    </a:p>
                  </a:txBody>
                  <a:tcPr/>
                </a:tc>
                <a:tc>
                  <a:txBody>
                    <a:bodyPr/>
                    <a:lstStyle/>
                    <a:p>
                      <a:r>
                        <a:rPr lang="en-US" sz="1600" dirty="0" smtClean="0">
                          <a:latin typeface="Consolas" pitchFamily="49" charset="0"/>
                        </a:rPr>
                        <a:t>!(c&lt;0) &amp;&amp; 0==c</a:t>
                      </a:r>
                      <a:endParaRPr lang="en-US" sz="1600" dirty="0">
                        <a:latin typeface="Consolas" pitchFamily="49" charset="0"/>
                      </a:endParaRPr>
                    </a:p>
                  </a:txBody>
                  <a:tcPr/>
                </a:tc>
              </a:tr>
              <a:tr h="370840">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1600" dirty="0" smtClean="0">
                          <a:latin typeface="Consolas" pitchFamily="49" charset="0"/>
                        </a:rPr>
                        <a:t>!(c&lt;0) &amp;&amp; </a:t>
                      </a:r>
                      <a:r>
                        <a:rPr lang="en-US" sz="1600" b="0" dirty="0" smtClean="0">
                          <a:solidFill>
                            <a:schemeClr val="bg1"/>
                          </a:solidFill>
                          <a:latin typeface="Consolas" pitchFamily="49" charset="0"/>
                        </a:rPr>
                        <a:t>0!=c</a:t>
                      </a:r>
                    </a:p>
                  </a:txBody>
                  <a:tcPr/>
                </a:tc>
                <a:tc>
                  <a:txBody>
                    <a:bodyPr/>
                    <a:lstStyle/>
                    <a:p>
                      <a:r>
                        <a:rPr lang="en-US" sz="1600" dirty="0" smtClean="0">
                          <a:latin typeface="Consolas" pitchFamily="49" charset="0"/>
                        </a:rPr>
                        <a:t>(1,null)</a:t>
                      </a:r>
                      <a:endParaRPr lang="en-US" sz="1600" dirty="0">
                        <a:latin typeface="Consolas" pitchFamily="49" charset="0"/>
                      </a:endParaRPr>
                    </a:p>
                  </a:txBody>
                  <a:tcPr/>
                </a:tc>
                <a:tc>
                  <a:txBody>
                    <a:bodyPr/>
                    <a:lstStyle/>
                    <a:p>
                      <a:r>
                        <a:rPr lang="en-US" sz="1600" dirty="0" smtClean="0">
                          <a:latin typeface="Consolas" pitchFamily="49" charset="0"/>
                        </a:rPr>
                        <a:t>!(c&lt;0) &amp;&amp;</a:t>
                      </a:r>
                      <a:r>
                        <a:rPr lang="en-US" sz="1600" baseline="0" dirty="0" smtClean="0">
                          <a:latin typeface="Consolas" pitchFamily="49" charset="0"/>
                        </a:rPr>
                        <a:t> 0!=c</a:t>
                      </a:r>
                      <a:endParaRPr lang="en-US" sz="1600" dirty="0">
                        <a:latin typeface="Consolas" pitchFamily="49" charset="0"/>
                      </a:endParaRPr>
                    </a:p>
                  </a:txBody>
                  <a:tcPr/>
                </a:tc>
              </a:tr>
              <a:tr h="370840">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1600" b="1" dirty="0" smtClean="0">
                          <a:solidFill>
                            <a:srgbClr val="FF0000"/>
                          </a:solidFill>
                          <a:latin typeface="Consolas" pitchFamily="49" charset="0"/>
                        </a:rPr>
                        <a:t>c&lt;0</a:t>
                      </a:r>
                    </a:p>
                  </a:txBody>
                  <a:tcPr/>
                </a:tc>
                <a:tc>
                  <a:txBody>
                    <a:bodyPr/>
                    <a:lstStyle/>
                    <a:p>
                      <a:endParaRPr lang="en-US" sz="1600" dirty="0">
                        <a:latin typeface="Consolas" pitchFamily="49" charset="0"/>
                      </a:endParaRPr>
                    </a:p>
                  </a:txBody>
                  <a:tcPr/>
                </a:tc>
                <a:tc>
                  <a:txBody>
                    <a:bodyPr/>
                    <a:lstStyle/>
                    <a:p>
                      <a:endParaRPr lang="en-US" sz="1600" dirty="0">
                        <a:latin typeface="Consolas" pitchFamily="49" charset="0"/>
                      </a:endParaRPr>
                    </a:p>
                  </a:txBody>
                  <a:tcPr/>
                </a:tc>
              </a:tr>
            </a:tbl>
          </a:graphicData>
        </a:graphic>
      </p:graphicFrame>
      <p:grpSp>
        <p:nvGrpSpPr>
          <p:cNvPr id="3" name="Group 10"/>
          <p:cNvGrpSpPr/>
          <p:nvPr/>
        </p:nvGrpSpPr>
        <p:grpSpPr>
          <a:xfrm>
            <a:off x="76200" y="2895600"/>
            <a:ext cx="3886200" cy="3581400"/>
            <a:chOff x="76200" y="2895600"/>
            <a:chExt cx="3886200" cy="3581400"/>
          </a:xfrm>
        </p:grpSpPr>
        <p:sp>
          <p:nvSpPr>
            <p:cNvPr id="12" name="Rounded Rectangle 11"/>
            <p:cNvSpPr/>
            <p:nvPr/>
          </p:nvSpPr>
          <p:spPr bwMode="auto">
            <a:xfrm>
              <a:off x="76200" y="3048000"/>
              <a:ext cx="3886200" cy="3429000"/>
            </a:xfrm>
            <a:prstGeom prst="roundRect">
              <a:avLst>
                <a:gd name="adj" fmla="val 3128"/>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3" name="TextBox 12"/>
            <p:cNvSpPr txBox="1"/>
            <p:nvPr/>
          </p:nvSpPr>
          <p:spPr>
            <a:xfrm>
              <a:off x="76201" y="2895600"/>
              <a:ext cx="3886199" cy="3539430"/>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 {</a:t>
              </a:r>
            </a:p>
            <a:p>
              <a:r>
                <a:rPr lang="en-US" sz="1400" dirty="0" smtClean="0">
                  <a:solidFill>
                    <a:schemeClr val="bg1"/>
                  </a:solidFill>
                  <a:latin typeface="Consolas" pitchFamily="49" charset="0"/>
                </a:rPr>
                <a:t>  object[] items;</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count;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capacity) {</a:t>
              </a:r>
            </a:p>
            <a:p>
              <a:r>
                <a:rPr lang="en-US" sz="1400" dirty="0" smtClean="0">
                  <a:solidFill>
                    <a:schemeClr val="bg1"/>
                  </a:solidFill>
                  <a:latin typeface="Consolas" pitchFamily="49" charset="0"/>
                </a:rPr>
                <a:t>    if (capacity &lt; 0) throw ...;</a:t>
              </a:r>
            </a:p>
            <a:p>
              <a:r>
                <a:rPr lang="en-US" sz="1400" dirty="0" smtClean="0">
                  <a:solidFill>
                    <a:schemeClr val="bg1"/>
                  </a:solidFill>
                  <a:latin typeface="Consolas" pitchFamily="49" charset="0"/>
                </a:rPr>
                <a:t>    items = new object[capacity];</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void Add(object item) {</a:t>
              </a:r>
            </a:p>
            <a:p>
              <a:r>
                <a:rPr lang="en-US" sz="1400" dirty="0" smtClean="0">
                  <a:solidFill>
                    <a:schemeClr val="bg1"/>
                  </a:solidFill>
                  <a:latin typeface="Consolas" pitchFamily="49" charset="0"/>
                </a:rPr>
                <a:t>    </a:t>
              </a:r>
              <a:r>
                <a:rPr lang="en-US" sz="1400" b="1" dirty="0" smtClean="0">
                  <a:solidFill>
                    <a:schemeClr val="bg1"/>
                  </a:solidFill>
                  <a:latin typeface="Consolas" pitchFamily="49" charset="0"/>
                </a:rPr>
                <a:t>if (</a:t>
              </a:r>
              <a:r>
                <a:rPr lang="en-US" sz="1400" dirty="0" smtClean="0">
                  <a:solidFill>
                    <a:schemeClr val="bg1"/>
                  </a:solidFill>
                  <a:latin typeface="Consolas" pitchFamily="49" charset="0"/>
                </a:rPr>
                <a:t>count == </a:t>
              </a:r>
              <a:r>
                <a:rPr lang="en-US" sz="1400" dirty="0" err="1" smtClean="0">
                  <a:solidFill>
                    <a:schemeClr val="bg1"/>
                  </a:solidFill>
                  <a:latin typeface="Consolas" pitchFamily="49" charset="0"/>
                </a:rPr>
                <a:t>items.Length</a:t>
              </a:r>
              <a:r>
                <a:rPr lang="en-US" sz="1400" b="1" dirty="0" smtClean="0">
                  <a:solidFill>
                    <a:schemeClr val="bg1"/>
                  </a:solidFill>
                  <a:latin typeface="Consolas" pitchFamily="49" charset="0"/>
                </a:rPr>
                <a:t>) </a:t>
              </a:r>
              <a:r>
                <a:rPr lang="en-US" sz="1400" dirty="0" smtClean="0">
                  <a:solidFill>
                    <a:schemeClr val="bg1"/>
                  </a:solidFill>
                  <a:latin typeface="Consolas" pitchFamily="49" charset="0"/>
                </a:rPr>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ResizeArray</a:t>
              </a:r>
              <a:r>
                <a:rPr lang="en-US" sz="1400" dirty="0" smtClean="0">
                  <a:solidFill>
                    <a:schemeClr val="bg1"/>
                  </a:solidFill>
                  <a:latin typeface="Consolas" pitchFamily="49" charset="0"/>
                </a:rPr>
                <a: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items[</a:t>
              </a:r>
              <a:r>
                <a:rPr lang="en-US" sz="1400" dirty="0" err="1" smtClean="0">
                  <a:solidFill>
                    <a:schemeClr val="bg1"/>
                  </a:solidFill>
                  <a:latin typeface="Consolas" pitchFamily="49" charset="0"/>
                </a:rPr>
                <a:t>this.count</a:t>
              </a:r>
              <a:r>
                <a:rPr lang="en-US" sz="1400" dirty="0" smtClean="0">
                  <a:solidFill>
                    <a:schemeClr val="bg1"/>
                  </a:solidFill>
                  <a:latin typeface="Consolas" pitchFamily="49" charset="0"/>
                </a:rPr>
                <a:t>++] = item;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a:t>
              </a:r>
            </a:p>
          </p:txBody>
        </p:sp>
      </p:grpSp>
      <p:grpSp>
        <p:nvGrpSpPr>
          <p:cNvPr id="4" name="Group 11"/>
          <p:cNvGrpSpPr/>
          <p:nvPr/>
        </p:nvGrpSpPr>
        <p:grpSpPr>
          <a:xfrm>
            <a:off x="76200" y="1143000"/>
            <a:ext cx="3886200" cy="1892082"/>
            <a:chOff x="76200" y="1143000"/>
            <a:chExt cx="3886200" cy="1892082"/>
          </a:xfrm>
        </p:grpSpPr>
        <p:sp>
          <p:nvSpPr>
            <p:cNvPr id="15" name="Rounded Rectangle 14"/>
            <p:cNvSpPr/>
            <p:nvPr/>
          </p:nvSpPr>
          <p:spPr bwMode="auto">
            <a:xfrm>
              <a:off x="76200" y="1143000"/>
              <a:ext cx="3886200" cy="1752600"/>
            </a:xfrm>
            <a:prstGeom prst="roundRect">
              <a:avLst>
                <a:gd name="adj" fmla="val 4724"/>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6" name="TextBox 15"/>
            <p:cNvSpPr txBox="1"/>
            <p:nvPr/>
          </p:nvSpPr>
          <p:spPr>
            <a:xfrm>
              <a:off x="76200" y="1219200"/>
              <a:ext cx="3886199" cy="1815882"/>
            </a:xfrm>
            <a:prstGeom prst="rect">
              <a:avLst/>
            </a:prstGeom>
            <a:noFill/>
          </p:spPr>
          <p:txBody>
            <a:bodyPr wrap="square" rtlCol="0">
              <a:spAutoFit/>
            </a:bodyPr>
            <a:lstStyle/>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ArrayListTest</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PexMethod</a:t>
              </a:r>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void </a:t>
              </a:r>
              <a:r>
                <a:rPr lang="en-US" sz="1400" dirty="0" err="1" smtClean="0">
                  <a:solidFill>
                    <a:schemeClr val="bg1"/>
                  </a:solidFill>
                  <a:latin typeface="Consolas" pitchFamily="49" charset="0"/>
                </a:rPr>
                <a:t>AddItem</a:t>
              </a:r>
              <a:r>
                <a:rPr lang="en-US" sz="1400" b="1" dirty="0" smtClean="0">
                  <a:solidFill>
                    <a:schemeClr val="bg1"/>
                  </a:solidFill>
                  <a:latin typeface="Consolas" pitchFamily="49" charset="0"/>
                </a:rPr>
                <a:t>(</a:t>
              </a:r>
              <a:r>
                <a:rPr lang="en-US" sz="1400" b="1" dirty="0" err="1" smtClean="0">
                  <a:solidFill>
                    <a:schemeClr val="bg1"/>
                  </a:solidFill>
                  <a:latin typeface="Consolas" pitchFamily="49" charset="0"/>
                </a:rPr>
                <a:t>int</a:t>
              </a:r>
              <a:r>
                <a:rPr lang="en-US" sz="1400" b="1" dirty="0" smtClean="0">
                  <a:solidFill>
                    <a:schemeClr val="bg1"/>
                  </a:solidFill>
                  <a:latin typeface="Consolas" pitchFamily="49" charset="0"/>
                </a:rPr>
                <a:t> c, object item</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var</a:t>
              </a:r>
              <a:r>
                <a:rPr lang="en-US" sz="1400" dirty="0" smtClean="0">
                  <a:solidFill>
                    <a:schemeClr val="bg1"/>
                  </a:solidFill>
                  <a:latin typeface="Consolas" pitchFamily="49" charset="0"/>
                </a:rPr>
                <a:t> list = new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(c);</a:t>
              </a:r>
              <a:br>
                <a:rPr lang="en-US" sz="1400" dirty="0" smtClean="0">
                  <a:solidFill>
                    <a:schemeClr val="bg1"/>
                  </a:solidFill>
                  <a:latin typeface="Consolas" pitchFamily="49" charset="0"/>
                </a:rPr>
              </a:br>
              <a:r>
                <a:rPr lang="en-US" sz="1400" b="1" dirty="0" smtClean="0">
                  <a:solidFill>
                    <a:schemeClr val="bg1"/>
                  </a:solidFill>
                  <a:latin typeface="Consolas" pitchFamily="49" charset="0"/>
                </a:rPr>
                <a:t>      </a:t>
              </a:r>
              <a:r>
                <a:rPr lang="en-US" sz="1400" b="1" dirty="0" err="1" smtClean="0">
                  <a:solidFill>
                    <a:schemeClr val="bg1"/>
                  </a:solidFill>
                  <a:latin typeface="Consolas" pitchFamily="49" charset="0"/>
                </a:rPr>
                <a:t>list.Add</a:t>
              </a:r>
              <a:r>
                <a:rPr lang="en-US" sz="1400" b="1" dirty="0" smtClean="0">
                  <a:solidFill>
                    <a:schemeClr val="bg1"/>
                  </a:solidFill>
                  <a:latin typeface="Consolas" pitchFamily="49" charset="0"/>
                </a:rPr>
                <a:t>(item);</a:t>
              </a:r>
            </a:p>
            <a:p>
              <a:r>
                <a:rPr lang="en-US" sz="1400" dirty="0" smtClean="0">
                  <a:solidFill>
                    <a:schemeClr val="bg1"/>
                  </a:solidFill>
                  <a:latin typeface="Consolas" pitchFamily="49" charset="0"/>
                </a:rPr>
                <a:t>      Assert(list[0] == item); }</a:t>
              </a:r>
            </a:p>
            <a:p>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endParaRPr lang="en-US" sz="1400" dirty="0" smtClean="0">
                <a:solidFill>
                  <a:schemeClr val="bg1"/>
                </a:solidFill>
                <a:latin typeface="Consolas" pitchFamily="49" charset="0"/>
              </a:endParaRPr>
            </a:p>
          </p:txBody>
        </p:sp>
      </p:grpSp>
    </p:spTree>
    <p:extLst>
      <p:ext uri="{BB962C8B-B14F-4D97-AF65-F5344CB8AC3E}">
        <p14:creationId xmlns="" xmlns:p14="http://schemas.microsoft.com/office/powerpoint/2007/7/12/main" val="115862911"/>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553998"/>
          </a:xfrm>
        </p:spPr>
        <p:txBody>
          <a:bodyPr/>
          <a:lstStyle/>
          <a:p>
            <a:r>
              <a:rPr sz="4000" smtClean="0"/>
              <a:t>ArrayList: Run 3, (-1, null)</a:t>
            </a:r>
            <a:endParaRPr lang="en-US" sz="4000" dirty="0"/>
          </a:p>
        </p:txBody>
      </p:sp>
      <p:graphicFrame>
        <p:nvGraphicFramePr>
          <p:cNvPr id="11" name="Table 10"/>
          <p:cNvGraphicFramePr>
            <a:graphicFrameLocks noGrp="1"/>
          </p:cNvGraphicFramePr>
          <p:nvPr/>
        </p:nvGraphicFramePr>
        <p:xfrm>
          <a:off x="4038600" y="1198880"/>
          <a:ext cx="5105400" cy="1691640"/>
        </p:xfrm>
        <a:graphic>
          <a:graphicData uri="http://schemas.openxmlformats.org/drawingml/2006/table">
            <a:tbl>
              <a:tblPr firstRow="1" bandRow="1">
                <a:tableStyleId>{9DCAF9ED-07DC-4A11-8D7F-57B35C25682E}</a:tableStyleId>
              </a:tblPr>
              <a:tblGrid>
                <a:gridCol w="1754981"/>
                <a:gridCol w="1196578"/>
                <a:gridCol w="2153841"/>
              </a:tblGrid>
              <a:tr h="370840">
                <a:tc>
                  <a:txBody>
                    <a:bodyPr/>
                    <a:lstStyle/>
                    <a:p>
                      <a:r>
                        <a:rPr lang="en-US" sz="1600" dirty="0" smtClean="0"/>
                        <a:t>Constraints to solve</a:t>
                      </a:r>
                      <a:endParaRPr lang="en-US" sz="1600" dirty="0"/>
                    </a:p>
                  </a:txBody>
                  <a:tcPr/>
                </a:tc>
                <a:tc>
                  <a:txBody>
                    <a:bodyPr/>
                    <a:lstStyle/>
                    <a:p>
                      <a:r>
                        <a:rPr lang="en-US" sz="1600" dirty="0" smtClean="0"/>
                        <a:t>Inputs</a:t>
                      </a:r>
                      <a:endParaRPr lang="en-US" sz="1600" dirty="0"/>
                    </a:p>
                  </a:txBody>
                  <a:tcPr/>
                </a:tc>
                <a:tc>
                  <a:txBody>
                    <a:bodyPr/>
                    <a:lstStyle/>
                    <a:p>
                      <a:r>
                        <a:rPr lang="en-US" sz="1600" dirty="0" smtClean="0"/>
                        <a:t>Observed Constraints</a:t>
                      </a:r>
                      <a:endParaRPr lang="en-US" sz="1600" dirty="0"/>
                    </a:p>
                  </a:txBody>
                  <a:tcPr/>
                </a:tc>
              </a:tr>
              <a:tr h="370840">
                <a:tc>
                  <a:txBody>
                    <a:bodyPr/>
                    <a:lstStyle/>
                    <a:p>
                      <a:endParaRPr lang="en-US" sz="1600" dirty="0">
                        <a:latin typeface="Consolas" pitchFamily="49" charset="0"/>
                      </a:endParaRPr>
                    </a:p>
                  </a:txBody>
                  <a:tcPr/>
                </a:tc>
                <a:tc>
                  <a:txBody>
                    <a:bodyPr/>
                    <a:lstStyle/>
                    <a:p>
                      <a:r>
                        <a:rPr lang="en-US" sz="1600" dirty="0" smtClean="0">
                          <a:latin typeface="Consolas" pitchFamily="49" charset="0"/>
                        </a:rPr>
                        <a:t>(0,null)</a:t>
                      </a:r>
                      <a:endParaRPr lang="en-US" sz="1600" dirty="0">
                        <a:latin typeface="Consolas" pitchFamily="49" charset="0"/>
                      </a:endParaRPr>
                    </a:p>
                  </a:txBody>
                  <a:tcPr/>
                </a:tc>
                <a:tc>
                  <a:txBody>
                    <a:bodyPr/>
                    <a:lstStyle/>
                    <a:p>
                      <a:r>
                        <a:rPr lang="en-US" sz="1600" dirty="0" smtClean="0">
                          <a:latin typeface="Consolas" pitchFamily="49" charset="0"/>
                        </a:rPr>
                        <a:t>!(c&lt;0) &amp;&amp; 0==c</a:t>
                      </a:r>
                      <a:endParaRPr lang="en-US" sz="1600" dirty="0">
                        <a:latin typeface="Consolas" pitchFamily="49" charset="0"/>
                      </a:endParaRPr>
                    </a:p>
                  </a:txBody>
                  <a:tcPr/>
                </a:tc>
              </a:tr>
              <a:tr h="370840">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1600" dirty="0" smtClean="0">
                          <a:latin typeface="Consolas" pitchFamily="49" charset="0"/>
                        </a:rPr>
                        <a:t>!(c&lt;0) &amp;&amp; </a:t>
                      </a:r>
                      <a:r>
                        <a:rPr lang="en-US" sz="1600" b="0" dirty="0" smtClean="0">
                          <a:solidFill>
                            <a:schemeClr val="bg1"/>
                          </a:solidFill>
                          <a:latin typeface="Consolas" pitchFamily="49" charset="0"/>
                        </a:rPr>
                        <a:t>0!=c</a:t>
                      </a:r>
                    </a:p>
                  </a:txBody>
                  <a:tcPr/>
                </a:tc>
                <a:tc>
                  <a:txBody>
                    <a:bodyPr/>
                    <a:lstStyle/>
                    <a:p>
                      <a:r>
                        <a:rPr lang="en-US" sz="1600" dirty="0" smtClean="0">
                          <a:latin typeface="Consolas" pitchFamily="49" charset="0"/>
                        </a:rPr>
                        <a:t>(1,null)</a:t>
                      </a:r>
                      <a:endParaRPr lang="en-US" sz="1600" dirty="0">
                        <a:latin typeface="Consolas" pitchFamily="49" charset="0"/>
                      </a:endParaRPr>
                    </a:p>
                  </a:txBody>
                  <a:tcPr/>
                </a:tc>
                <a:tc>
                  <a:txBody>
                    <a:bodyPr/>
                    <a:lstStyle/>
                    <a:p>
                      <a:r>
                        <a:rPr lang="en-US" sz="1600" dirty="0" smtClean="0">
                          <a:latin typeface="Consolas" pitchFamily="49" charset="0"/>
                        </a:rPr>
                        <a:t>!(c&lt;0) &amp;&amp;</a:t>
                      </a:r>
                      <a:r>
                        <a:rPr lang="en-US" sz="1600" baseline="0" dirty="0" smtClean="0">
                          <a:latin typeface="Consolas" pitchFamily="49" charset="0"/>
                        </a:rPr>
                        <a:t> 0!=c</a:t>
                      </a:r>
                      <a:endParaRPr lang="en-US" sz="1600" dirty="0">
                        <a:latin typeface="Consolas" pitchFamily="49" charset="0"/>
                      </a:endParaRPr>
                    </a:p>
                  </a:txBody>
                  <a:tcPr/>
                </a:tc>
              </a:tr>
              <a:tr h="370840">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1600" b="0" dirty="0" smtClean="0">
                          <a:solidFill>
                            <a:schemeClr val="bg1"/>
                          </a:solidFill>
                          <a:latin typeface="Consolas" pitchFamily="49" charset="0"/>
                        </a:rPr>
                        <a:t>c&lt;0</a:t>
                      </a:r>
                    </a:p>
                  </a:txBody>
                  <a:tcPr/>
                </a:tc>
                <a:tc>
                  <a:txBody>
                    <a:bodyPr/>
                    <a:lstStyle/>
                    <a:p>
                      <a:r>
                        <a:rPr lang="en-US" sz="1600" b="1" dirty="0" smtClean="0">
                          <a:solidFill>
                            <a:srgbClr val="FF0000"/>
                          </a:solidFill>
                          <a:latin typeface="Consolas" pitchFamily="49" charset="0"/>
                        </a:rPr>
                        <a:t>(-1,null)</a:t>
                      </a:r>
                      <a:endParaRPr lang="en-US" sz="1600" b="1" dirty="0">
                        <a:solidFill>
                          <a:srgbClr val="FF0000"/>
                        </a:solidFill>
                        <a:latin typeface="Consolas" pitchFamily="49" charset="0"/>
                      </a:endParaRPr>
                    </a:p>
                  </a:txBody>
                  <a:tcPr/>
                </a:tc>
                <a:tc>
                  <a:txBody>
                    <a:bodyPr/>
                    <a:lstStyle/>
                    <a:p>
                      <a:endParaRPr lang="en-US" sz="1600" dirty="0">
                        <a:latin typeface="Consolas" pitchFamily="49" charset="0"/>
                      </a:endParaRPr>
                    </a:p>
                  </a:txBody>
                  <a:tcPr/>
                </a:tc>
              </a:tr>
            </a:tbl>
          </a:graphicData>
        </a:graphic>
      </p:graphicFrame>
      <p:grpSp>
        <p:nvGrpSpPr>
          <p:cNvPr id="3" name="Group 10"/>
          <p:cNvGrpSpPr/>
          <p:nvPr/>
        </p:nvGrpSpPr>
        <p:grpSpPr>
          <a:xfrm>
            <a:off x="76200" y="2895600"/>
            <a:ext cx="3886200" cy="3581400"/>
            <a:chOff x="76200" y="2895600"/>
            <a:chExt cx="3886200" cy="3581400"/>
          </a:xfrm>
        </p:grpSpPr>
        <p:sp>
          <p:nvSpPr>
            <p:cNvPr id="12" name="Rounded Rectangle 11"/>
            <p:cNvSpPr/>
            <p:nvPr/>
          </p:nvSpPr>
          <p:spPr bwMode="auto">
            <a:xfrm>
              <a:off x="76200" y="3048000"/>
              <a:ext cx="3886200" cy="3429000"/>
            </a:xfrm>
            <a:prstGeom prst="roundRect">
              <a:avLst>
                <a:gd name="adj" fmla="val 3128"/>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3" name="TextBox 12"/>
            <p:cNvSpPr txBox="1"/>
            <p:nvPr/>
          </p:nvSpPr>
          <p:spPr>
            <a:xfrm>
              <a:off x="76201" y="2895600"/>
              <a:ext cx="3886199" cy="3539430"/>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 {</a:t>
              </a:r>
            </a:p>
            <a:p>
              <a:r>
                <a:rPr lang="en-US" sz="1400" dirty="0" smtClean="0">
                  <a:solidFill>
                    <a:schemeClr val="bg1"/>
                  </a:solidFill>
                  <a:latin typeface="Consolas" pitchFamily="49" charset="0"/>
                </a:rPr>
                <a:t>  object[] items;</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count;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capacity) {</a:t>
              </a:r>
            </a:p>
            <a:p>
              <a:r>
                <a:rPr lang="en-US" sz="1400" dirty="0" smtClean="0">
                  <a:solidFill>
                    <a:schemeClr val="bg1"/>
                  </a:solidFill>
                  <a:latin typeface="Consolas" pitchFamily="49" charset="0"/>
                </a:rPr>
                <a:t>    if (capacity &lt; 0) throw ...;</a:t>
              </a:r>
            </a:p>
            <a:p>
              <a:r>
                <a:rPr lang="en-US" sz="1400" dirty="0" smtClean="0">
                  <a:solidFill>
                    <a:schemeClr val="bg1"/>
                  </a:solidFill>
                  <a:latin typeface="Consolas" pitchFamily="49" charset="0"/>
                </a:rPr>
                <a:t>    items = new object[capacity];</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void Add(object item) {</a:t>
              </a:r>
            </a:p>
            <a:p>
              <a:r>
                <a:rPr lang="en-US" sz="1400" dirty="0" smtClean="0">
                  <a:solidFill>
                    <a:schemeClr val="bg1"/>
                  </a:solidFill>
                  <a:latin typeface="Consolas" pitchFamily="49" charset="0"/>
                </a:rPr>
                <a:t>    if (count == </a:t>
              </a:r>
              <a:r>
                <a:rPr lang="en-US" sz="1400" dirty="0" err="1" smtClean="0">
                  <a:solidFill>
                    <a:schemeClr val="bg1"/>
                  </a:solidFill>
                  <a:latin typeface="Consolas" pitchFamily="49" charset="0"/>
                </a:rPr>
                <a:t>items.Length</a:t>
              </a:r>
              <a:r>
                <a:rPr lang="en-US" sz="1400" b="1" dirty="0" smtClean="0">
                  <a:solidFill>
                    <a:schemeClr val="bg1"/>
                  </a:solidFill>
                  <a:latin typeface="Consolas" pitchFamily="49" charset="0"/>
                </a:rPr>
                <a:t>) </a:t>
              </a:r>
              <a:r>
                <a:rPr lang="en-US" sz="1400" dirty="0" smtClean="0">
                  <a:solidFill>
                    <a:schemeClr val="bg1"/>
                  </a:solidFill>
                  <a:latin typeface="Consolas" pitchFamily="49" charset="0"/>
                </a:rPr>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ResizeArray</a:t>
              </a:r>
              <a:r>
                <a:rPr lang="en-US" sz="1400" dirty="0" smtClean="0">
                  <a:solidFill>
                    <a:schemeClr val="bg1"/>
                  </a:solidFill>
                  <a:latin typeface="Consolas" pitchFamily="49" charset="0"/>
                </a:rPr>
                <a: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items[</a:t>
              </a:r>
              <a:r>
                <a:rPr lang="en-US" sz="1400" dirty="0" err="1" smtClean="0">
                  <a:solidFill>
                    <a:schemeClr val="bg1"/>
                  </a:solidFill>
                  <a:latin typeface="Consolas" pitchFamily="49" charset="0"/>
                </a:rPr>
                <a:t>this.count</a:t>
              </a:r>
              <a:r>
                <a:rPr lang="en-US" sz="1400" dirty="0" smtClean="0">
                  <a:solidFill>
                    <a:schemeClr val="bg1"/>
                  </a:solidFill>
                  <a:latin typeface="Consolas" pitchFamily="49" charset="0"/>
                </a:rPr>
                <a:t>++] = item;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a:t>
              </a:r>
            </a:p>
          </p:txBody>
        </p:sp>
      </p:grpSp>
      <p:grpSp>
        <p:nvGrpSpPr>
          <p:cNvPr id="4" name="Group 11"/>
          <p:cNvGrpSpPr/>
          <p:nvPr/>
        </p:nvGrpSpPr>
        <p:grpSpPr>
          <a:xfrm>
            <a:off x="76200" y="1143000"/>
            <a:ext cx="3886200" cy="1892082"/>
            <a:chOff x="76200" y="1143000"/>
            <a:chExt cx="3886200" cy="1892082"/>
          </a:xfrm>
        </p:grpSpPr>
        <p:sp>
          <p:nvSpPr>
            <p:cNvPr id="15" name="Rounded Rectangle 14"/>
            <p:cNvSpPr/>
            <p:nvPr/>
          </p:nvSpPr>
          <p:spPr bwMode="auto">
            <a:xfrm>
              <a:off x="76200" y="1143000"/>
              <a:ext cx="3886200" cy="1752600"/>
            </a:xfrm>
            <a:prstGeom prst="roundRect">
              <a:avLst>
                <a:gd name="adj" fmla="val 4724"/>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6" name="TextBox 15"/>
            <p:cNvSpPr txBox="1"/>
            <p:nvPr/>
          </p:nvSpPr>
          <p:spPr>
            <a:xfrm>
              <a:off x="76200" y="1219200"/>
              <a:ext cx="3886199" cy="1815882"/>
            </a:xfrm>
            <a:prstGeom prst="rect">
              <a:avLst/>
            </a:prstGeom>
            <a:noFill/>
          </p:spPr>
          <p:txBody>
            <a:bodyPr wrap="square" rtlCol="0">
              <a:spAutoFit/>
            </a:bodyPr>
            <a:lstStyle/>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ArrayListTest</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PexMethod</a:t>
              </a:r>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void </a:t>
              </a:r>
              <a:r>
                <a:rPr lang="en-US" sz="1400" dirty="0" err="1" smtClean="0">
                  <a:solidFill>
                    <a:schemeClr val="bg1"/>
                  </a:solidFill>
                  <a:latin typeface="Consolas" pitchFamily="49" charset="0"/>
                </a:rPr>
                <a:t>AddItem</a:t>
              </a:r>
              <a:r>
                <a:rPr lang="en-US" sz="1400" b="1" dirty="0" smtClean="0">
                  <a:solidFill>
                    <a:schemeClr val="bg1"/>
                  </a:solidFill>
                  <a:latin typeface="Consolas" pitchFamily="49" charset="0"/>
                </a:rPr>
                <a:t>(</a:t>
              </a:r>
              <a:r>
                <a:rPr lang="en-US" sz="1400" b="1" dirty="0" err="1" smtClean="0">
                  <a:solidFill>
                    <a:schemeClr val="bg1"/>
                  </a:solidFill>
                  <a:latin typeface="Consolas" pitchFamily="49" charset="0"/>
                </a:rPr>
                <a:t>int</a:t>
              </a:r>
              <a:r>
                <a:rPr lang="en-US" sz="1400" b="1" dirty="0" smtClean="0">
                  <a:solidFill>
                    <a:schemeClr val="bg1"/>
                  </a:solidFill>
                  <a:latin typeface="Consolas" pitchFamily="49" charset="0"/>
                </a:rPr>
                <a:t> c, object item</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var</a:t>
              </a:r>
              <a:r>
                <a:rPr lang="en-US" sz="1400" dirty="0" smtClean="0">
                  <a:solidFill>
                    <a:schemeClr val="bg1"/>
                  </a:solidFill>
                  <a:latin typeface="Consolas" pitchFamily="49" charset="0"/>
                </a:rPr>
                <a:t> list = new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(c);</a:t>
              </a:r>
              <a:br>
                <a:rPr lang="en-US" sz="1400" dirty="0" smtClean="0">
                  <a:solidFill>
                    <a:schemeClr val="bg1"/>
                  </a:solidFill>
                  <a:latin typeface="Consolas" pitchFamily="49" charset="0"/>
                </a:rPr>
              </a:br>
              <a:r>
                <a:rPr lang="en-US" sz="1400" b="1" dirty="0" smtClean="0">
                  <a:solidFill>
                    <a:schemeClr val="bg1"/>
                  </a:solidFill>
                  <a:latin typeface="Consolas" pitchFamily="49" charset="0"/>
                </a:rPr>
                <a:t>      </a:t>
              </a:r>
              <a:r>
                <a:rPr lang="en-US" sz="1400" b="1" dirty="0" err="1" smtClean="0">
                  <a:solidFill>
                    <a:schemeClr val="bg1"/>
                  </a:solidFill>
                  <a:latin typeface="Consolas" pitchFamily="49" charset="0"/>
                </a:rPr>
                <a:t>list.Add</a:t>
              </a:r>
              <a:r>
                <a:rPr lang="en-US" sz="1400" b="1" dirty="0" smtClean="0">
                  <a:solidFill>
                    <a:schemeClr val="bg1"/>
                  </a:solidFill>
                  <a:latin typeface="Consolas" pitchFamily="49" charset="0"/>
                </a:rPr>
                <a:t>(item);</a:t>
              </a:r>
            </a:p>
            <a:p>
              <a:r>
                <a:rPr lang="en-US" sz="1400" dirty="0" smtClean="0">
                  <a:solidFill>
                    <a:schemeClr val="bg1"/>
                  </a:solidFill>
                  <a:latin typeface="Consolas" pitchFamily="49" charset="0"/>
                </a:rPr>
                <a:t>      Assert(list[0] == item); }</a:t>
              </a:r>
            </a:p>
            <a:p>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endParaRPr lang="en-US" sz="1400" dirty="0" smtClean="0">
                <a:solidFill>
                  <a:schemeClr val="bg1"/>
                </a:solidFill>
                <a:latin typeface="Consolas" pitchFamily="49" charset="0"/>
              </a:endParaRPr>
            </a:p>
          </p:txBody>
        </p:sp>
      </p:grpSp>
    </p:spTree>
    <p:extLst>
      <p:ext uri="{BB962C8B-B14F-4D97-AF65-F5344CB8AC3E}">
        <p14:creationId xmlns="" xmlns:p14="http://schemas.microsoft.com/office/powerpoint/2007/7/12/main" val="99138785"/>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553998"/>
          </a:xfrm>
        </p:spPr>
        <p:txBody>
          <a:bodyPr/>
          <a:lstStyle/>
          <a:p>
            <a:r>
              <a:rPr sz="4000" smtClean="0"/>
              <a:t>ArrayList: Run 3, (-1, null)</a:t>
            </a:r>
            <a:endParaRPr lang="en-US" sz="4000" dirty="0"/>
          </a:p>
        </p:txBody>
      </p:sp>
      <p:graphicFrame>
        <p:nvGraphicFramePr>
          <p:cNvPr id="11" name="Table 10"/>
          <p:cNvGraphicFramePr>
            <a:graphicFrameLocks noGrp="1"/>
          </p:cNvGraphicFramePr>
          <p:nvPr/>
        </p:nvGraphicFramePr>
        <p:xfrm>
          <a:off x="4038600" y="1198880"/>
          <a:ext cx="5105400" cy="1691640"/>
        </p:xfrm>
        <a:graphic>
          <a:graphicData uri="http://schemas.openxmlformats.org/drawingml/2006/table">
            <a:tbl>
              <a:tblPr firstRow="1" bandRow="1">
                <a:tableStyleId>{9DCAF9ED-07DC-4A11-8D7F-57B35C25682E}</a:tableStyleId>
              </a:tblPr>
              <a:tblGrid>
                <a:gridCol w="1754981"/>
                <a:gridCol w="1196578"/>
                <a:gridCol w="2153841"/>
              </a:tblGrid>
              <a:tr h="370840">
                <a:tc>
                  <a:txBody>
                    <a:bodyPr/>
                    <a:lstStyle/>
                    <a:p>
                      <a:r>
                        <a:rPr lang="en-US" sz="1600" dirty="0" smtClean="0"/>
                        <a:t>Constraints to solve</a:t>
                      </a:r>
                      <a:endParaRPr lang="en-US" sz="1600" dirty="0"/>
                    </a:p>
                  </a:txBody>
                  <a:tcPr/>
                </a:tc>
                <a:tc>
                  <a:txBody>
                    <a:bodyPr/>
                    <a:lstStyle/>
                    <a:p>
                      <a:r>
                        <a:rPr lang="en-US" sz="1600" dirty="0" smtClean="0"/>
                        <a:t>Inputs</a:t>
                      </a:r>
                      <a:endParaRPr lang="en-US" sz="1600" dirty="0"/>
                    </a:p>
                  </a:txBody>
                  <a:tcPr/>
                </a:tc>
                <a:tc>
                  <a:txBody>
                    <a:bodyPr/>
                    <a:lstStyle/>
                    <a:p>
                      <a:r>
                        <a:rPr lang="en-US" sz="1600" dirty="0" smtClean="0"/>
                        <a:t>Observed Constraints</a:t>
                      </a:r>
                      <a:endParaRPr lang="en-US" sz="1600" dirty="0"/>
                    </a:p>
                  </a:txBody>
                  <a:tcPr/>
                </a:tc>
              </a:tr>
              <a:tr h="370840">
                <a:tc>
                  <a:txBody>
                    <a:bodyPr/>
                    <a:lstStyle/>
                    <a:p>
                      <a:endParaRPr lang="en-US" sz="1600" dirty="0">
                        <a:latin typeface="Consolas" pitchFamily="49" charset="0"/>
                      </a:endParaRPr>
                    </a:p>
                  </a:txBody>
                  <a:tcPr/>
                </a:tc>
                <a:tc>
                  <a:txBody>
                    <a:bodyPr/>
                    <a:lstStyle/>
                    <a:p>
                      <a:r>
                        <a:rPr lang="en-US" sz="1600" dirty="0" smtClean="0">
                          <a:latin typeface="Consolas" pitchFamily="49" charset="0"/>
                        </a:rPr>
                        <a:t>(0,null)</a:t>
                      </a:r>
                      <a:endParaRPr lang="en-US" sz="1600" dirty="0">
                        <a:latin typeface="Consolas" pitchFamily="49" charset="0"/>
                      </a:endParaRPr>
                    </a:p>
                  </a:txBody>
                  <a:tcPr/>
                </a:tc>
                <a:tc>
                  <a:txBody>
                    <a:bodyPr/>
                    <a:lstStyle/>
                    <a:p>
                      <a:r>
                        <a:rPr lang="en-US" sz="1600" dirty="0" smtClean="0">
                          <a:latin typeface="Consolas" pitchFamily="49" charset="0"/>
                        </a:rPr>
                        <a:t>!(c&lt;0) &amp;&amp; 0==c</a:t>
                      </a:r>
                      <a:endParaRPr lang="en-US" sz="1600" dirty="0">
                        <a:latin typeface="Consolas" pitchFamily="49" charset="0"/>
                      </a:endParaRPr>
                    </a:p>
                  </a:txBody>
                  <a:tcPr/>
                </a:tc>
              </a:tr>
              <a:tr h="370840">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1600" dirty="0" smtClean="0">
                          <a:latin typeface="Consolas" pitchFamily="49" charset="0"/>
                        </a:rPr>
                        <a:t>!(c&lt;0) &amp;&amp; </a:t>
                      </a:r>
                      <a:r>
                        <a:rPr lang="en-US" sz="1600" b="0" dirty="0" smtClean="0">
                          <a:solidFill>
                            <a:schemeClr val="bg1"/>
                          </a:solidFill>
                          <a:latin typeface="Consolas" pitchFamily="49" charset="0"/>
                        </a:rPr>
                        <a:t>0!=c</a:t>
                      </a:r>
                    </a:p>
                  </a:txBody>
                  <a:tcPr/>
                </a:tc>
                <a:tc>
                  <a:txBody>
                    <a:bodyPr/>
                    <a:lstStyle/>
                    <a:p>
                      <a:r>
                        <a:rPr lang="en-US" sz="1600" dirty="0" smtClean="0">
                          <a:latin typeface="Consolas" pitchFamily="49" charset="0"/>
                        </a:rPr>
                        <a:t>(1,null)</a:t>
                      </a:r>
                      <a:endParaRPr lang="en-US" sz="1600" dirty="0">
                        <a:latin typeface="Consolas" pitchFamily="49" charset="0"/>
                      </a:endParaRPr>
                    </a:p>
                  </a:txBody>
                  <a:tcPr/>
                </a:tc>
                <a:tc>
                  <a:txBody>
                    <a:bodyPr/>
                    <a:lstStyle/>
                    <a:p>
                      <a:r>
                        <a:rPr lang="en-US" sz="1600" dirty="0" smtClean="0">
                          <a:latin typeface="Consolas" pitchFamily="49" charset="0"/>
                        </a:rPr>
                        <a:t>!(c&lt;0) &amp;&amp;</a:t>
                      </a:r>
                      <a:r>
                        <a:rPr lang="en-US" sz="1600" baseline="0" dirty="0" smtClean="0">
                          <a:latin typeface="Consolas" pitchFamily="49" charset="0"/>
                        </a:rPr>
                        <a:t> 0!=c</a:t>
                      </a:r>
                      <a:endParaRPr lang="en-US" sz="1600" dirty="0">
                        <a:latin typeface="Consolas" pitchFamily="49" charset="0"/>
                      </a:endParaRPr>
                    </a:p>
                  </a:txBody>
                  <a:tcPr/>
                </a:tc>
              </a:tr>
              <a:tr h="370840">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1600" b="0" dirty="0" smtClean="0">
                          <a:solidFill>
                            <a:schemeClr val="bg1"/>
                          </a:solidFill>
                          <a:latin typeface="Consolas" pitchFamily="49" charset="0"/>
                        </a:rPr>
                        <a:t>c&lt;0</a:t>
                      </a:r>
                    </a:p>
                  </a:txBody>
                  <a:tcPr/>
                </a:tc>
                <a:tc>
                  <a:txBody>
                    <a:bodyPr/>
                    <a:lstStyle/>
                    <a:p>
                      <a:r>
                        <a:rPr lang="en-US" sz="1600" b="1" dirty="0" smtClean="0">
                          <a:solidFill>
                            <a:srgbClr val="FF0000"/>
                          </a:solidFill>
                          <a:latin typeface="Consolas" pitchFamily="49" charset="0"/>
                        </a:rPr>
                        <a:t>(-1,null)</a:t>
                      </a:r>
                      <a:endParaRPr lang="en-US" sz="1600" b="1" dirty="0">
                        <a:solidFill>
                          <a:srgbClr val="FF0000"/>
                        </a:solidFill>
                        <a:latin typeface="Consolas" pitchFamily="49" charset="0"/>
                      </a:endParaRPr>
                    </a:p>
                  </a:txBody>
                  <a:tcPr/>
                </a:tc>
                <a:tc>
                  <a:txBody>
                    <a:bodyPr/>
                    <a:lstStyle/>
                    <a:p>
                      <a:r>
                        <a:rPr lang="en-US" sz="1600" dirty="0" smtClean="0">
                          <a:latin typeface="Consolas" pitchFamily="49" charset="0"/>
                        </a:rPr>
                        <a:t>c&lt;0</a:t>
                      </a:r>
                      <a:endParaRPr lang="en-US" sz="1600" dirty="0">
                        <a:latin typeface="Consolas" pitchFamily="49" charset="0"/>
                      </a:endParaRPr>
                    </a:p>
                  </a:txBody>
                  <a:tcPr/>
                </a:tc>
              </a:tr>
            </a:tbl>
          </a:graphicData>
        </a:graphic>
      </p:graphicFrame>
      <p:grpSp>
        <p:nvGrpSpPr>
          <p:cNvPr id="3" name="Group 10"/>
          <p:cNvGrpSpPr/>
          <p:nvPr/>
        </p:nvGrpSpPr>
        <p:grpSpPr>
          <a:xfrm>
            <a:off x="76200" y="2895600"/>
            <a:ext cx="3886200" cy="3581400"/>
            <a:chOff x="76200" y="2895600"/>
            <a:chExt cx="3886200" cy="3581400"/>
          </a:xfrm>
        </p:grpSpPr>
        <p:sp>
          <p:nvSpPr>
            <p:cNvPr id="12" name="Rounded Rectangle 11"/>
            <p:cNvSpPr/>
            <p:nvPr/>
          </p:nvSpPr>
          <p:spPr bwMode="auto">
            <a:xfrm>
              <a:off x="76200" y="3048000"/>
              <a:ext cx="3886200" cy="3429000"/>
            </a:xfrm>
            <a:prstGeom prst="roundRect">
              <a:avLst>
                <a:gd name="adj" fmla="val 3128"/>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3" name="TextBox 12"/>
            <p:cNvSpPr txBox="1"/>
            <p:nvPr/>
          </p:nvSpPr>
          <p:spPr>
            <a:xfrm>
              <a:off x="76201" y="2895600"/>
              <a:ext cx="3886199" cy="3539430"/>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 {</a:t>
              </a:r>
            </a:p>
            <a:p>
              <a:r>
                <a:rPr lang="en-US" sz="1400" dirty="0" smtClean="0">
                  <a:solidFill>
                    <a:schemeClr val="bg1"/>
                  </a:solidFill>
                  <a:latin typeface="Consolas" pitchFamily="49" charset="0"/>
                </a:rPr>
                <a:t>  object[] items;</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count;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capacity) {</a:t>
              </a:r>
            </a:p>
            <a:p>
              <a:r>
                <a:rPr lang="en-US" sz="1400" dirty="0" smtClean="0">
                  <a:solidFill>
                    <a:schemeClr val="bg1"/>
                  </a:solidFill>
                  <a:latin typeface="Consolas" pitchFamily="49" charset="0"/>
                </a:rPr>
                <a:t>    if (capacity &lt; 0) throw ...;</a:t>
              </a:r>
            </a:p>
            <a:p>
              <a:r>
                <a:rPr lang="en-US" sz="1400" dirty="0" smtClean="0">
                  <a:solidFill>
                    <a:schemeClr val="bg1"/>
                  </a:solidFill>
                  <a:latin typeface="Consolas" pitchFamily="49" charset="0"/>
                </a:rPr>
                <a:t>    items = new object[capacity];</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void Add(object item) {</a:t>
              </a:r>
            </a:p>
            <a:p>
              <a:r>
                <a:rPr lang="en-US" sz="1400" dirty="0" smtClean="0">
                  <a:solidFill>
                    <a:schemeClr val="bg1"/>
                  </a:solidFill>
                  <a:latin typeface="Consolas" pitchFamily="49" charset="0"/>
                </a:rPr>
                <a:t>    if (count == </a:t>
              </a:r>
              <a:r>
                <a:rPr lang="en-US" sz="1400" dirty="0" err="1" smtClean="0">
                  <a:solidFill>
                    <a:schemeClr val="bg1"/>
                  </a:solidFill>
                  <a:latin typeface="Consolas" pitchFamily="49" charset="0"/>
                </a:rPr>
                <a:t>items.Length</a:t>
              </a:r>
              <a:r>
                <a:rPr lang="en-US" sz="1400" b="1" dirty="0" smtClean="0">
                  <a:solidFill>
                    <a:schemeClr val="bg1"/>
                  </a:solidFill>
                  <a:latin typeface="Consolas" pitchFamily="49" charset="0"/>
                </a:rPr>
                <a:t>) </a:t>
              </a:r>
              <a:r>
                <a:rPr lang="en-US" sz="1400" dirty="0" smtClean="0">
                  <a:solidFill>
                    <a:schemeClr val="bg1"/>
                  </a:solidFill>
                  <a:latin typeface="Consolas" pitchFamily="49" charset="0"/>
                </a:rPr>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ResizeArray</a:t>
              </a:r>
              <a:r>
                <a:rPr lang="en-US" sz="1400" dirty="0" smtClean="0">
                  <a:solidFill>
                    <a:schemeClr val="bg1"/>
                  </a:solidFill>
                  <a:latin typeface="Consolas" pitchFamily="49" charset="0"/>
                </a:rPr>
                <a: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items[</a:t>
              </a:r>
              <a:r>
                <a:rPr lang="en-US" sz="1400" dirty="0" err="1" smtClean="0">
                  <a:solidFill>
                    <a:schemeClr val="bg1"/>
                  </a:solidFill>
                  <a:latin typeface="Consolas" pitchFamily="49" charset="0"/>
                </a:rPr>
                <a:t>this.count</a:t>
              </a:r>
              <a:r>
                <a:rPr lang="en-US" sz="1400" dirty="0" smtClean="0">
                  <a:solidFill>
                    <a:schemeClr val="bg1"/>
                  </a:solidFill>
                  <a:latin typeface="Consolas" pitchFamily="49" charset="0"/>
                </a:rPr>
                <a:t>++] = item;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a:t>
              </a:r>
            </a:p>
          </p:txBody>
        </p:sp>
      </p:grpSp>
      <p:grpSp>
        <p:nvGrpSpPr>
          <p:cNvPr id="4" name="Group 11"/>
          <p:cNvGrpSpPr/>
          <p:nvPr/>
        </p:nvGrpSpPr>
        <p:grpSpPr>
          <a:xfrm>
            <a:off x="76200" y="1143000"/>
            <a:ext cx="3886200" cy="1892082"/>
            <a:chOff x="76200" y="1143000"/>
            <a:chExt cx="3886200" cy="1892082"/>
          </a:xfrm>
        </p:grpSpPr>
        <p:sp>
          <p:nvSpPr>
            <p:cNvPr id="15" name="Rounded Rectangle 14"/>
            <p:cNvSpPr/>
            <p:nvPr/>
          </p:nvSpPr>
          <p:spPr bwMode="auto">
            <a:xfrm>
              <a:off x="76200" y="1143000"/>
              <a:ext cx="3886200" cy="1752600"/>
            </a:xfrm>
            <a:prstGeom prst="roundRect">
              <a:avLst>
                <a:gd name="adj" fmla="val 4724"/>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6" name="TextBox 15"/>
            <p:cNvSpPr txBox="1"/>
            <p:nvPr/>
          </p:nvSpPr>
          <p:spPr>
            <a:xfrm>
              <a:off x="76200" y="1219200"/>
              <a:ext cx="3886199" cy="1815882"/>
            </a:xfrm>
            <a:prstGeom prst="rect">
              <a:avLst/>
            </a:prstGeom>
            <a:noFill/>
          </p:spPr>
          <p:txBody>
            <a:bodyPr wrap="square" rtlCol="0">
              <a:spAutoFit/>
            </a:bodyPr>
            <a:lstStyle/>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ArrayListTest</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PexMethod</a:t>
              </a:r>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void </a:t>
              </a:r>
              <a:r>
                <a:rPr lang="en-US" sz="1400" dirty="0" err="1" smtClean="0">
                  <a:solidFill>
                    <a:schemeClr val="bg1"/>
                  </a:solidFill>
                  <a:latin typeface="Consolas" pitchFamily="49" charset="0"/>
                </a:rPr>
                <a:t>AddItem</a:t>
              </a:r>
              <a:r>
                <a:rPr lang="en-US" sz="1400" b="1" dirty="0" smtClean="0">
                  <a:solidFill>
                    <a:schemeClr val="bg1"/>
                  </a:solidFill>
                  <a:latin typeface="Consolas" pitchFamily="49" charset="0"/>
                </a:rPr>
                <a:t>(</a:t>
              </a:r>
              <a:r>
                <a:rPr lang="en-US" sz="1400" b="1" dirty="0" err="1" smtClean="0">
                  <a:solidFill>
                    <a:schemeClr val="bg1"/>
                  </a:solidFill>
                  <a:latin typeface="Consolas" pitchFamily="49" charset="0"/>
                </a:rPr>
                <a:t>int</a:t>
              </a:r>
              <a:r>
                <a:rPr lang="en-US" sz="1400" b="1" dirty="0" smtClean="0">
                  <a:solidFill>
                    <a:schemeClr val="bg1"/>
                  </a:solidFill>
                  <a:latin typeface="Consolas" pitchFamily="49" charset="0"/>
                </a:rPr>
                <a:t> c, object item</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var</a:t>
              </a:r>
              <a:r>
                <a:rPr lang="en-US" sz="1400" dirty="0" smtClean="0">
                  <a:solidFill>
                    <a:schemeClr val="bg1"/>
                  </a:solidFill>
                  <a:latin typeface="Consolas" pitchFamily="49" charset="0"/>
                </a:rPr>
                <a:t> list = new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(c);</a:t>
              </a:r>
              <a:br>
                <a:rPr lang="en-US" sz="1400" dirty="0" smtClean="0">
                  <a:solidFill>
                    <a:schemeClr val="bg1"/>
                  </a:solidFill>
                  <a:latin typeface="Consolas" pitchFamily="49" charset="0"/>
                </a:rPr>
              </a:br>
              <a:r>
                <a:rPr lang="en-US" sz="1400" b="1" dirty="0" smtClean="0">
                  <a:solidFill>
                    <a:schemeClr val="bg1"/>
                  </a:solidFill>
                  <a:latin typeface="Consolas" pitchFamily="49" charset="0"/>
                </a:rPr>
                <a:t>      </a:t>
              </a:r>
              <a:r>
                <a:rPr lang="en-US" sz="1400" b="1" dirty="0" err="1" smtClean="0">
                  <a:solidFill>
                    <a:schemeClr val="bg1"/>
                  </a:solidFill>
                  <a:latin typeface="Consolas" pitchFamily="49" charset="0"/>
                </a:rPr>
                <a:t>list.Add</a:t>
              </a:r>
              <a:r>
                <a:rPr lang="en-US" sz="1400" b="1" dirty="0" smtClean="0">
                  <a:solidFill>
                    <a:schemeClr val="bg1"/>
                  </a:solidFill>
                  <a:latin typeface="Consolas" pitchFamily="49" charset="0"/>
                </a:rPr>
                <a:t>(item);</a:t>
              </a:r>
            </a:p>
            <a:p>
              <a:r>
                <a:rPr lang="en-US" sz="1400" dirty="0" smtClean="0">
                  <a:solidFill>
                    <a:schemeClr val="bg1"/>
                  </a:solidFill>
                  <a:latin typeface="Consolas" pitchFamily="49" charset="0"/>
                </a:rPr>
                <a:t>      Assert(list[0] == item); }</a:t>
              </a:r>
            </a:p>
            <a:p>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endParaRPr lang="en-US" sz="1400" dirty="0" smtClean="0">
                <a:solidFill>
                  <a:schemeClr val="bg1"/>
                </a:solidFill>
                <a:latin typeface="Consolas" pitchFamily="49" charset="0"/>
              </a:endParaRPr>
            </a:p>
          </p:txBody>
        </p:sp>
      </p:grpSp>
      <p:grpSp>
        <p:nvGrpSpPr>
          <p:cNvPr id="5" name="Group 13"/>
          <p:cNvGrpSpPr/>
          <p:nvPr/>
        </p:nvGrpSpPr>
        <p:grpSpPr>
          <a:xfrm>
            <a:off x="3429000" y="3962400"/>
            <a:ext cx="2057400" cy="609600"/>
            <a:chOff x="4572000" y="2362200"/>
            <a:chExt cx="2057400" cy="609600"/>
          </a:xfrm>
        </p:grpSpPr>
        <p:sp>
          <p:nvSpPr>
            <p:cNvPr id="17" name="Rounded Rectangle 16"/>
            <p:cNvSpPr/>
            <p:nvPr/>
          </p:nvSpPr>
          <p:spPr bwMode="auto">
            <a:xfrm>
              <a:off x="4572000" y="2496766"/>
              <a:ext cx="2057400" cy="475034"/>
            </a:xfrm>
            <a:prstGeom prst="roundRect">
              <a:avLst>
                <a:gd name="adj" fmla="val 3128"/>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8" name="TextBox 17"/>
            <p:cNvSpPr txBox="1"/>
            <p:nvPr/>
          </p:nvSpPr>
          <p:spPr>
            <a:xfrm>
              <a:off x="4572001" y="2362200"/>
              <a:ext cx="1981199" cy="523220"/>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c &lt; 0   </a:t>
              </a:r>
              <a:r>
                <a:rPr lang="en-US" sz="1400" dirty="0" smtClean="0">
                  <a:solidFill>
                    <a:schemeClr val="bg1"/>
                  </a:solidFill>
                  <a:latin typeface="Consolas" pitchFamily="49" charset="0"/>
                  <a:sym typeface="Wingdings" pitchFamily="2" charset="2"/>
                </a:rPr>
                <a:t></a:t>
              </a:r>
              <a:r>
                <a:rPr lang="en-US" sz="1400" dirty="0" smtClean="0">
                  <a:solidFill>
                    <a:schemeClr val="bg1"/>
                  </a:solidFill>
                  <a:latin typeface="Consolas" pitchFamily="49" charset="0"/>
                </a:rPr>
                <a:t>  true</a:t>
              </a:r>
            </a:p>
          </p:txBody>
        </p:sp>
      </p:grpSp>
    </p:spTree>
    <p:extLst>
      <p:ext uri="{BB962C8B-B14F-4D97-AF65-F5344CB8AC3E}">
        <p14:creationId xmlns="" xmlns:p14="http://schemas.microsoft.com/office/powerpoint/2007/7/12/main" val="1387263997"/>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553998"/>
          </a:xfrm>
        </p:spPr>
        <p:txBody>
          <a:bodyPr/>
          <a:lstStyle/>
          <a:p>
            <a:r>
              <a:rPr sz="4000" smtClean="0"/>
              <a:t>ArrayList: Run 3, (-1, null)</a:t>
            </a:r>
            <a:endParaRPr lang="en-US" sz="4000" dirty="0"/>
          </a:p>
        </p:txBody>
      </p:sp>
      <p:graphicFrame>
        <p:nvGraphicFramePr>
          <p:cNvPr id="11" name="Table 10"/>
          <p:cNvGraphicFramePr>
            <a:graphicFrameLocks noGrp="1"/>
          </p:cNvGraphicFramePr>
          <p:nvPr/>
        </p:nvGraphicFramePr>
        <p:xfrm>
          <a:off x="4038600" y="1198880"/>
          <a:ext cx="5105400" cy="1691640"/>
        </p:xfrm>
        <a:graphic>
          <a:graphicData uri="http://schemas.openxmlformats.org/drawingml/2006/table">
            <a:tbl>
              <a:tblPr firstRow="1" bandRow="1">
                <a:tableStyleId>{9DCAF9ED-07DC-4A11-8D7F-57B35C25682E}</a:tableStyleId>
              </a:tblPr>
              <a:tblGrid>
                <a:gridCol w="1754981"/>
                <a:gridCol w="1196578"/>
                <a:gridCol w="2153841"/>
              </a:tblGrid>
              <a:tr h="370840">
                <a:tc>
                  <a:txBody>
                    <a:bodyPr/>
                    <a:lstStyle/>
                    <a:p>
                      <a:r>
                        <a:rPr lang="en-US" sz="1600" dirty="0" smtClean="0"/>
                        <a:t>Constraints to solve</a:t>
                      </a:r>
                      <a:endParaRPr lang="en-US" sz="1600" dirty="0"/>
                    </a:p>
                  </a:txBody>
                  <a:tcPr/>
                </a:tc>
                <a:tc>
                  <a:txBody>
                    <a:bodyPr/>
                    <a:lstStyle/>
                    <a:p>
                      <a:r>
                        <a:rPr lang="en-US" sz="1600" dirty="0" smtClean="0"/>
                        <a:t>Inputs</a:t>
                      </a:r>
                      <a:endParaRPr lang="en-US" sz="1600" dirty="0"/>
                    </a:p>
                  </a:txBody>
                  <a:tcPr/>
                </a:tc>
                <a:tc>
                  <a:txBody>
                    <a:bodyPr/>
                    <a:lstStyle/>
                    <a:p>
                      <a:r>
                        <a:rPr lang="en-US" sz="1600" dirty="0" smtClean="0"/>
                        <a:t>Observed Constraints</a:t>
                      </a:r>
                      <a:endParaRPr lang="en-US" sz="1600" dirty="0"/>
                    </a:p>
                  </a:txBody>
                  <a:tcPr/>
                </a:tc>
              </a:tr>
              <a:tr h="370840">
                <a:tc>
                  <a:txBody>
                    <a:bodyPr/>
                    <a:lstStyle/>
                    <a:p>
                      <a:endParaRPr lang="en-US" sz="1600" dirty="0">
                        <a:latin typeface="Consolas" pitchFamily="49" charset="0"/>
                      </a:endParaRPr>
                    </a:p>
                  </a:txBody>
                  <a:tcPr/>
                </a:tc>
                <a:tc>
                  <a:txBody>
                    <a:bodyPr/>
                    <a:lstStyle/>
                    <a:p>
                      <a:r>
                        <a:rPr lang="en-US" sz="1600" dirty="0" smtClean="0">
                          <a:latin typeface="Consolas" pitchFamily="49" charset="0"/>
                        </a:rPr>
                        <a:t>(0,null)</a:t>
                      </a:r>
                      <a:endParaRPr lang="en-US" sz="1600" dirty="0">
                        <a:latin typeface="Consolas" pitchFamily="49" charset="0"/>
                      </a:endParaRPr>
                    </a:p>
                  </a:txBody>
                  <a:tcPr/>
                </a:tc>
                <a:tc>
                  <a:txBody>
                    <a:bodyPr/>
                    <a:lstStyle/>
                    <a:p>
                      <a:r>
                        <a:rPr lang="en-US" sz="1600" dirty="0" smtClean="0">
                          <a:latin typeface="Consolas" pitchFamily="49" charset="0"/>
                        </a:rPr>
                        <a:t>!(c&lt;0) &amp;&amp; 0==c</a:t>
                      </a:r>
                      <a:endParaRPr lang="en-US" sz="1600" dirty="0">
                        <a:latin typeface="Consolas" pitchFamily="49" charset="0"/>
                      </a:endParaRPr>
                    </a:p>
                  </a:txBody>
                  <a:tcPr/>
                </a:tc>
              </a:tr>
              <a:tr h="370840">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1600" dirty="0" smtClean="0">
                          <a:latin typeface="Consolas" pitchFamily="49" charset="0"/>
                        </a:rPr>
                        <a:t>!(c&lt;0) &amp;&amp; </a:t>
                      </a:r>
                      <a:r>
                        <a:rPr lang="en-US" sz="1600" b="0" dirty="0" smtClean="0">
                          <a:solidFill>
                            <a:schemeClr val="bg1"/>
                          </a:solidFill>
                          <a:latin typeface="Consolas" pitchFamily="49" charset="0"/>
                        </a:rPr>
                        <a:t>0!=c</a:t>
                      </a:r>
                    </a:p>
                  </a:txBody>
                  <a:tcPr/>
                </a:tc>
                <a:tc>
                  <a:txBody>
                    <a:bodyPr/>
                    <a:lstStyle/>
                    <a:p>
                      <a:r>
                        <a:rPr lang="en-US" sz="1600" dirty="0" smtClean="0">
                          <a:latin typeface="Consolas" pitchFamily="49" charset="0"/>
                        </a:rPr>
                        <a:t>(1,null)</a:t>
                      </a:r>
                      <a:endParaRPr lang="en-US" sz="1600" dirty="0">
                        <a:latin typeface="Consolas" pitchFamily="49" charset="0"/>
                      </a:endParaRPr>
                    </a:p>
                  </a:txBody>
                  <a:tcPr/>
                </a:tc>
                <a:tc>
                  <a:txBody>
                    <a:bodyPr/>
                    <a:lstStyle/>
                    <a:p>
                      <a:r>
                        <a:rPr lang="en-US" sz="1600" dirty="0" smtClean="0">
                          <a:latin typeface="Consolas" pitchFamily="49" charset="0"/>
                        </a:rPr>
                        <a:t>!(c&lt;0) &amp;&amp;</a:t>
                      </a:r>
                      <a:r>
                        <a:rPr lang="en-US" sz="1600" baseline="0" dirty="0" smtClean="0">
                          <a:latin typeface="Consolas" pitchFamily="49" charset="0"/>
                        </a:rPr>
                        <a:t> 0!=c</a:t>
                      </a:r>
                      <a:endParaRPr lang="en-US" sz="1600" dirty="0">
                        <a:latin typeface="Consolas" pitchFamily="49" charset="0"/>
                      </a:endParaRPr>
                    </a:p>
                  </a:txBody>
                  <a:tcPr/>
                </a:tc>
              </a:tr>
              <a:tr h="370840">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1600" b="0" dirty="0" smtClean="0">
                          <a:solidFill>
                            <a:schemeClr val="bg1"/>
                          </a:solidFill>
                          <a:latin typeface="Consolas" pitchFamily="49" charset="0"/>
                        </a:rPr>
                        <a:t>c&lt;0</a:t>
                      </a:r>
                    </a:p>
                  </a:txBody>
                  <a:tcPr/>
                </a:tc>
                <a:tc>
                  <a:txBody>
                    <a:bodyPr/>
                    <a:lstStyle/>
                    <a:p>
                      <a:r>
                        <a:rPr lang="en-US" sz="1600" dirty="0" smtClean="0">
                          <a:latin typeface="Consolas" pitchFamily="49" charset="0"/>
                        </a:rPr>
                        <a:t>(-1,null)</a:t>
                      </a:r>
                      <a:endParaRPr lang="en-US" sz="1600" dirty="0">
                        <a:latin typeface="Consolas" pitchFamily="49" charset="0"/>
                      </a:endParaRPr>
                    </a:p>
                  </a:txBody>
                  <a:tcPr/>
                </a:tc>
                <a:tc>
                  <a:txBody>
                    <a:bodyPr/>
                    <a:lstStyle/>
                    <a:p>
                      <a:r>
                        <a:rPr lang="en-US" sz="1600" dirty="0" smtClean="0">
                          <a:latin typeface="Consolas" pitchFamily="49" charset="0"/>
                        </a:rPr>
                        <a:t>c&lt;0</a:t>
                      </a:r>
                      <a:endParaRPr lang="en-US" sz="1600" dirty="0">
                        <a:latin typeface="Consolas" pitchFamily="49" charset="0"/>
                      </a:endParaRPr>
                    </a:p>
                  </a:txBody>
                  <a:tcPr/>
                </a:tc>
              </a:tr>
            </a:tbl>
          </a:graphicData>
        </a:graphic>
      </p:graphicFrame>
      <p:grpSp>
        <p:nvGrpSpPr>
          <p:cNvPr id="3" name="Group 10"/>
          <p:cNvGrpSpPr/>
          <p:nvPr/>
        </p:nvGrpSpPr>
        <p:grpSpPr>
          <a:xfrm>
            <a:off x="76200" y="2895600"/>
            <a:ext cx="3886200" cy="3581400"/>
            <a:chOff x="76200" y="2895600"/>
            <a:chExt cx="3886200" cy="3581400"/>
          </a:xfrm>
        </p:grpSpPr>
        <p:sp>
          <p:nvSpPr>
            <p:cNvPr id="12" name="Rounded Rectangle 11"/>
            <p:cNvSpPr/>
            <p:nvPr/>
          </p:nvSpPr>
          <p:spPr bwMode="auto">
            <a:xfrm>
              <a:off x="76200" y="3048000"/>
              <a:ext cx="3886200" cy="3429000"/>
            </a:xfrm>
            <a:prstGeom prst="roundRect">
              <a:avLst>
                <a:gd name="adj" fmla="val 3128"/>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3" name="TextBox 12"/>
            <p:cNvSpPr txBox="1"/>
            <p:nvPr/>
          </p:nvSpPr>
          <p:spPr>
            <a:xfrm>
              <a:off x="76201" y="2895600"/>
              <a:ext cx="3886199" cy="3539430"/>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 {</a:t>
              </a:r>
            </a:p>
            <a:p>
              <a:r>
                <a:rPr lang="en-US" sz="1400" dirty="0" smtClean="0">
                  <a:solidFill>
                    <a:schemeClr val="bg1"/>
                  </a:solidFill>
                  <a:latin typeface="Consolas" pitchFamily="49" charset="0"/>
                </a:rPr>
                <a:t>  object[] items;</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count;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capacity) {</a:t>
              </a:r>
            </a:p>
            <a:p>
              <a:r>
                <a:rPr lang="en-US" sz="1400" dirty="0" smtClean="0">
                  <a:solidFill>
                    <a:schemeClr val="bg1"/>
                  </a:solidFill>
                  <a:latin typeface="Consolas" pitchFamily="49" charset="0"/>
                </a:rPr>
                <a:t>    if (capacity &lt; 0) throw ...;</a:t>
              </a:r>
            </a:p>
            <a:p>
              <a:r>
                <a:rPr lang="en-US" sz="1400" dirty="0" smtClean="0">
                  <a:solidFill>
                    <a:schemeClr val="bg1"/>
                  </a:solidFill>
                  <a:latin typeface="Consolas" pitchFamily="49" charset="0"/>
                </a:rPr>
                <a:t>    items = new object[capacity];</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void Add(object item) {</a:t>
              </a:r>
            </a:p>
            <a:p>
              <a:r>
                <a:rPr lang="en-US" sz="1400" dirty="0" smtClean="0">
                  <a:solidFill>
                    <a:schemeClr val="bg1"/>
                  </a:solidFill>
                  <a:latin typeface="Consolas" pitchFamily="49" charset="0"/>
                </a:rPr>
                <a:t>    if (count == </a:t>
              </a:r>
              <a:r>
                <a:rPr lang="en-US" sz="1400" dirty="0" err="1" smtClean="0">
                  <a:solidFill>
                    <a:schemeClr val="bg1"/>
                  </a:solidFill>
                  <a:latin typeface="Consolas" pitchFamily="49" charset="0"/>
                </a:rPr>
                <a:t>items.Length</a:t>
              </a:r>
              <a:r>
                <a:rPr lang="en-US" sz="1400" b="1" dirty="0" smtClean="0">
                  <a:solidFill>
                    <a:schemeClr val="bg1"/>
                  </a:solidFill>
                  <a:latin typeface="Consolas" pitchFamily="49" charset="0"/>
                </a:rPr>
                <a:t>) </a:t>
              </a:r>
              <a:r>
                <a:rPr lang="en-US" sz="1400" dirty="0" smtClean="0">
                  <a:solidFill>
                    <a:schemeClr val="bg1"/>
                  </a:solidFill>
                  <a:latin typeface="Consolas" pitchFamily="49" charset="0"/>
                </a:rPr>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ResizeArray</a:t>
              </a:r>
              <a:r>
                <a:rPr lang="en-US" sz="1400" dirty="0" smtClean="0">
                  <a:solidFill>
                    <a:schemeClr val="bg1"/>
                  </a:solidFill>
                  <a:latin typeface="Consolas" pitchFamily="49" charset="0"/>
                </a:rPr>
                <a: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items[</a:t>
              </a:r>
              <a:r>
                <a:rPr lang="en-US" sz="1400" dirty="0" err="1" smtClean="0">
                  <a:solidFill>
                    <a:schemeClr val="bg1"/>
                  </a:solidFill>
                  <a:latin typeface="Consolas" pitchFamily="49" charset="0"/>
                </a:rPr>
                <a:t>this.count</a:t>
              </a:r>
              <a:r>
                <a:rPr lang="en-US" sz="1400" dirty="0" smtClean="0">
                  <a:solidFill>
                    <a:schemeClr val="bg1"/>
                  </a:solidFill>
                  <a:latin typeface="Consolas" pitchFamily="49" charset="0"/>
                </a:rPr>
                <a:t>++] = item;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a:t>
              </a:r>
            </a:p>
          </p:txBody>
        </p:sp>
      </p:grpSp>
      <p:grpSp>
        <p:nvGrpSpPr>
          <p:cNvPr id="4" name="Group 11"/>
          <p:cNvGrpSpPr/>
          <p:nvPr/>
        </p:nvGrpSpPr>
        <p:grpSpPr>
          <a:xfrm>
            <a:off x="76200" y="1143000"/>
            <a:ext cx="3886200" cy="1892082"/>
            <a:chOff x="76200" y="1143000"/>
            <a:chExt cx="3886200" cy="1892082"/>
          </a:xfrm>
        </p:grpSpPr>
        <p:sp>
          <p:nvSpPr>
            <p:cNvPr id="15" name="Rounded Rectangle 14"/>
            <p:cNvSpPr/>
            <p:nvPr/>
          </p:nvSpPr>
          <p:spPr bwMode="auto">
            <a:xfrm>
              <a:off x="76200" y="1143000"/>
              <a:ext cx="3886200" cy="1752600"/>
            </a:xfrm>
            <a:prstGeom prst="roundRect">
              <a:avLst>
                <a:gd name="adj" fmla="val 4724"/>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6" name="TextBox 15"/>
            <p:cNvSpPr txBox="1"/>
            <p:nvPr/>
          </p:nvSpPr>
          <p:spPr>
            <a:xfrm>
              <a:off x="76200" y="1219200"/>
              <a:ext cx="3886199" cy="1815882"/>
            </a:xfrm>
            <a:prstGeom prst="rect">
              <a:avLst/>
            </a:prstGeom>
            <a:noFill/>
          </p:spPr>
          <p:txBody>
            <a:bodyPr wrap="square" rtlCol="0">
              <a:spAutoFit/>
            </a:bodyPr>
            <a:lstStyle/>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ArrayListTest</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PexMethod</a:t>
              </a:r>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void </a:t>
              </a:r>
              <a:r>
                <a:rPr lang="en-US" sz="1400" dirty="0" err="1" smtClean="0">
                  <a:solidFill>
                    <a:schemeClr val="bg1"/>
                  </a:solidFill>
                  <a:latin typeface="Consolas" pitchFamily="49" charset="0"/>
                </a:rPr>
                <a:t>AddItem</a:t>
              </a:r>
              <a:r>
                <a:rPr lang="en-US" sz="1400" b="1" dirty="0" smtClean="0">
                  <a:solidFill>
                    <a:schemeClr val="bg1"/>
                  </a:solidFill>
                  <a:latin typeface="Consolas" pitchFamily="49" charset="0"/>
                </a:rPr>
                <a:t>(</a:t>
              </a:r>
              <a:r>
                <a:rPr lang="en-US" sz="1400" b="1" dirty="0" err="1" smtClean="0">
                  <a:solidFill>
                    <a:schemeClr val="bg1"/>
                  </a:solidFill>
                  <a:latin typeface="Consolas" pitchFamily="49" charset="0"/>
                </a:rPr>
                <a:t>int</a:t>
              </a:r>
              <a:r>
                <a:rPr lang="en-US" sz="1400" b="1" dirty="0" smtClean="0">
                  <a:solidFill>
                    <a:schemeClr val="bg1"/>
                  </a:solidFill>
                  <a:latin typeface="Consolas" pitchFamily="49" charset="0"/>
                </a:rPr>
                <a:t> c, object item</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var</a:t>
              </a:r>
              <a:r>
                <a:rPr lang="en-US" sz="1400" dirty="0" smtClean="0">
                  <a:solidFill>
                    <a:schemeClr val="bg1"/>
                  </a:solidFill>
                  <a:latin typeface="Consolas" pitchFamily="49" charset="0"/>
                </a:rPr>
                <a:t> list = new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(c);</a:t>
              </a:r>
              <a:br>
                <a:rPr lang="en-US" sz="1400" dirty="0" smtClean="0">
                  <a:solidFill>
                    <a:schemeClr val="bg1"/>
                  </a:solidFill>
                  <a:latin typeface="Consolas" pitchFamily="49" charset="0"/>
                </a:rPr>
              </a:br>
              <a:r>
                <a:rPr lang="en-US" sz="1400" b="1" dirty="0" smtClean="0">
                  <a:solidFill>
                    <a:schemeClr val="bg1"/>
                  </a:solidFill>
                  <a:latin typeface="Consolas" pitchFamily="49" charset="0"/>
                </a:rPr>
                <a:t>      </a:t>
              </a:r>
              <a:r>
                <a:rPr lang="en-US" sz="1400" b="1" dirty="0" err="1" smtClean="0">
                  <a:solidFill>
                    <a:schemeClr val="bg1"/>
                  </a:solidFill>
                  <a:latin typeface="Consolas" pitchFamily="49" charset="0"/>
                </a:rPr>
                <a:t>list.Add</a:t>
              </a:r>
              <a:r>
                <a:rPr lang="en-US" sz="1400" b="1" dirty="0" smtClean="0">
                  <a:solidFill>
                    <a:schemeClr val="bg1"/>
                  </a:solidFill>
                  <a:latin typeface="Consolas" pitchFamily="49" charset="0"/>
                </a:rPr>
                <a:t>(item);</a:t>
              </a:r>
            </a:p>
            <a:p>
              <a:r>
                <a:rPr lang="en-US" sz="1400" dirty="0" smtClean="0">
                  <a:solidFill>
                    <a:schemeClr val="bg1"/>
                  </a:solidFill>
                  <a:latin typeface="Consolas" pitchFamily="49" charset="0"/>
                </a:rPr>
                <a:t>      Assert(list[0] == item); }</a:t>
              </a:r>
            </a:p>
            <a:p>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endParaRPr lang="en-US" sz="1400" dirty="0" smtClean="0">
                <a:solidFill>
                  <a:schemeClr val="bg1"/>
                </a:solidFill>
                <a:latin typeface="Consolas" pitchFamily="49" charset="0"/>
              </a:endParaRPr>
            </a:p>
          </p:txBody>
        </p:sp>
      </p:grpSp>
      <p:pic>
        <p:nvPicPr>
          <p:cNvPr id="10" name="Picture 1"/>
          <p:cNvPicPr>
            <a:picLocks noChangeAspect="1" noChangeArrowheads="1"/>
          </p:cNvPicPr>
          <p:nvPr/>
        </p:nvPicPr>
        <p:blipFill>
          <a:blip r:embed="rId2" cstate="print"/>
          <a:srcRect l="49375" t="24000" r="3750" b="39000"/>
          <a:stretch>
            <a:fillRect/>
          </a:stretch>
        </p:blipFill>
        <p:spPr bwMode="auto">
          <a:xfrm>
            <a:off x="4572000" y="3733800"/>
            <a:ext cx="4324865" cy="2133600"/>
          </a:xfrm>
          <a:prstGeom prst="rect">
            <a:avLst/>
          </a:prstGeom>
          <a:noFill/>
          <a:ln w="9525">
            <a:noFill/>
            <a:miter lim="800000"/>
            <a:headEnd/>
            <a:tailEnd/>
          </a:ln>
        </p:spPr>
      </p:pic>
    </p:spTree>
    <p:extLst>
      <p:ext uri="{BB962C8B-B14F-4D97-AF65-F5344CB8AC3E}">
        <p14:creationId xmlns="" xmlns:p14="http://schemas.microsoft.com/office/powerpoint/2007/7/12/main" val="12058795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a:bodyPr>
          <a:lstStyle/>
          <a:p>
            <a:r>
              <a:rPr smtClean="0"/>
              <a:t>White box testing in practice</a:t>
            </a:r>
            <a:endParaRPr lang="en-US" b="1" dirty="0"/>
          </a:p>
        </p:txBody>
      </p:sp>
      <p:sp>
        <p:nvSpPr>
          <p:cNvPr id="3" name="Content Placeholder 2"/>
          <p:cNvSpPr>
            <a:spLocks noGrp="1"/>
          </p:cNvSpPr>
          <p:nvPr>
            <p:ph idx="1"/>
          </p:nvPr>
        </p:nvSpPr>
        <p:spPr>
          <a:xfrm>
            <a:off x="381000" y="1751538"/>
            <a:ext cx="8382000" cy="2210862"/>
          </a:xfrm>
        </p:spPr>
        <p:txBody>
          <a:bodyPr>
            <a:noAutofit/>
          </a:bodyPr>
          <a:lstStyle/>
          <a:p>
            <a:pPr>
              <a:buNone/>
            </a:pPr>
            <a:r>
              <a:rPr lang="en-US" sz="3600" b="1" dirty="0" smtClean="0"/>
              <a:t>How to test this code?</a:t>
            </a:r>
          </a:p>
          <a:p>
            <a:pPr>
              <a:buNone/>
            </a:pPr>
            <a:r>
              <a:rPr lang="en-US" sz="2800" dirty="0" smtClean="0"/>
              <a:t>(Real code from .NET base class libraries.)</a:t>
            </a:r>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pPr>
              <a:defRPr/>
            </a:pPr>
            <a:fld id="{53B4BE8B-82E4-476B-B441-6BD86FD886FF}" type="slidenum">
              <a:rPr lang="en-US" smtClean="0"/>
              <a:pPr>
                <a:defRPr/>
              </a:pPr>
              <a:t>29</a:t>
            </a:fld>
            <a:endParaRPr lang="en-US" dirty="0"/>
          </a:p>
        </p:txBody>
      </p:sp>
      <p:pic>
        <p:nvPicPr>
          <p:cNvPr id="2050" name="Picture 2"/>
          <p:cNvPicPr>
            <a:picLocks noChangeAspect="1" noChangeArrowheads="1"/>
          </p:cNvPicPr>
          <p:nvPr/>
        </p:nvPicPr>
        <p:blipFill>
          <a:blip r:embed="rId3" cstate="print"/>
          <a:srcRect r="1067"/>
          <a:stretch>
            <a:fillRect/>
          </a:stretch>
        </p:blipFill>
        <p:spPr bwMode="auto">
          <a:xfrm>
            <a:off x="342900" y="3048000"/>
            <a:ext cx="8481060" cy="2638425"/>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
        <p:nvSpPr>
          <p:cNvPr id="9" name="Rounded Rectangle 8"/>
          <p:cNvSpPr/>
          <p:nvPr/>
        </p:nvSpPr>
        <p:spPr bwMode="auto">
          <a:xfrm>
            <a:off x="609600" y="5334000"/>
            <a:ext cx="1371600" cy="228600"/>
          </a:xfrm>
          <a:prstGeom prst="roundRect">
            <a:avLst/>
          </a:prstGeom>
          <a:noFill/>
          <a:ln w="25400">
            <a:solidFill>
              <a:srgbClr val="FF0000"/>
            </a:solidFill>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 name="Rounded Rectangle 7"/>
          <p:cNvSpPr/>
          <p:nvPr/>
        </p:nvSpPr>
        <p:spPr bwMode="auto">
          <a:xfrm>
            <a:off x="914400" y="3200400"/>
            <a:ext cx="2286000" cy="228600"/>
          </a:xfrm>
          <a:prstGeom prst="roundRect">
            <a:avLst/>
          </a:prstGeom>
          <a:noFill/>
          <a:ln w="25400">
            <a:solidFill>
              <a:srgbClr val="FF0000"/>
            </a:solidFill>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Tree>
    <p:extLst>
      <p:ext uri="{BB962C8B-B14F-4D97-AF65-F5344CB8AC3E}">
        <p14:creationId xmlns="" xmlns:p14="http://schemas.microsoft.com/office/powerpoint/2007/7/12/main" val="415158656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i="1" dirty="0" smtClean="0"/>
              <a:t>Calculus of Computation*</a:t>
            </a:r>
            <a:endParaRPr lang="en-US" dirty="0"/>
          </a:p>
        </p:txBody>
      </p:sp>
      <p:sp>
        <p:nvSpPr>
          <p:cNvPr id="4" name="TextBox 3"/>
          <p:cNvSpPr txBox="1"/>
          <p:nvPr/>
        </p:nvSpPr>
        <p:spPr>
          <a:xfrm>
            <a:off x="5167823" y="6248400"/>
            <a:ext cx="3518977" cy="369332"/>
          </a:xfrm>
          <a:prstGeom prst="rect">
            <a:avLst/>
          </a:prstGeom>
          <a:noFill/>
        </p:spPr>
        <p:txBody>
          <a:bodyPr wrap="none" rtlCol="0">
            <a:spAutoFit/>
          </a:bodyPr>
          <a:lstStyle/>
          <a:p>
            <a:r>
              <a:rPr lang="en-US" dirty="0" smtClean="0">
                <a:solidFill>
                  <a:schemeClr val="bg1"/>
                </a:solidFill>
              </a:rPr>
              <a:t>*Title of Bradley &amp; Manna’s book</a:t>
            </a:r>
          </a:p>
        </p:txBody>
      </p:sp>
      <p:sp>
        <p:nvSpPr>
          <p:cNvPr id="5" name="TextBox 4"/>
          <p:cNvSpPr txBox="1"/>
          <p:nvPr/>
        </p:nvSpPr>
        <p:spPr>
          <a:xfrm>
            <a:off x="457200" y="2301657"/>
            <a:ext cx="8451353" cy="3108543"/>
          </a:xfrm>
          <a:prstGeom prst="rect">
            <a:avLst/>
          </a:prstGeom>
          <a:noFill/>
        </p:spPr>
        <p:txBody>
          <a:bodyPr wrap="square" rtlCol="0">
            <a:spAutoFit/>
          </a:bodyPr>
          <a:lstStyle/>
          <a:p>
            <a:r>
              <a:rPr lang="en-US" sz="3200" i="1" dirty="0" smtClean="0">
                <a:solidFill>
                  <a:schemeClr val="bg1"/>
                </a:solidFill>
              </a:rPr>
              <a:t>At the core of every software analysis engine </a:t>
            </a:r>
          </a:p>
          <a:p>
            <a:r>
              <a:rPr lang="en-US" sz="3200" i="1" dirty="0" smtClean="0">
                <a:solidFill>
                  <a:schemeClr val="bg1"/>
                </a:solidFill>
              </a:rPr>
              <a:t>is invariably a component using </a:t>
            </a:r>
            <a:r>
              <a:rPr lang="en-US" sz="3200" b="1" i="1" dirty="0" smtClean="0">
                <a:solidFill>
                  <a:schemeClr val="bg1"/>
                </a:solidFill>
              </a:rPr>
              <a:t>logical </a:t>
            </a:r>
          </a:p>
          <a:p>
            <a:r>
              <a:rPr lang="en-US" sz="3200" b="1" i="1" dirty="0" smtClean="0">
                <a:solidFill>
                  <a:schemeClr val="bg1"/>
                </a:solidFill>
              </a:rPr>
              <a:t>formulas</a:t>
            </a:r>
            <a:r>
              <a:rPr lang="en-US" sz="3200" i="1" dirty="0" smtClean="0">
                <a:solidFill>
                  <a:schemeClr val="bg1"/>
                </a:solidFill>
              </a:rPr>
              <a:t> for describing states and </a:t>
            </a:r>
          </a:p>
          <a:p>
            <a:r>
              <a:rPr lang="en-US" sz="3200" i="1" dirty="0" smtClean="0">
                <a:solidFill>
                  <a:schemeClr val="bg1"/>
                </a:solidFill>
              </a:rPr>
              <a:t>transformations between system states.</a:t>
            </a:r>
          </a:p>
          <a:p>
            <a:endParaRPr lang="en-US" sz="3200" dirty="0" smtClean="0">
              <a:solidFill>
                <a:schemeClr val="bg1"/>
              </a:solidFill>
            </a:endParaRPr>
          </a:p>
          <a:p>
            <a:endParaRPr lang="en-US" dirty="0" smtClean="0">
              <a:solidFill>
                <a:schemeClr val="bg1"/>
              </a:solidFill>
            </a:endParaRPr>
          </a:p>
          <a:p>
            <a:endParaRPr lang="en-US" dirty="0" err="1" smtClean="0">
              <a:solidFill>
                <a:schemeClr val="bg1"/>
              </a:solidFill>
            </a:endParaRPr>
          </a:p>
        </p:txBody>
      </p: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pPr>
              <a:buNone/>
            </a:pPr>
            <a:endParaRPr lang="en-US" sz="3600" b="1" dirty="0" smtClean="0"/>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pPr>
              <a:defRPr/>
            </a:pPr>
            <a:fld id="{53B4BE8B-82E4-476B-B441-6BD86FD886FF}" type="slidenum">
              <a:rPr lang="en-US" smtClean="0"/>
              <a:pPr>
                <a:defRPr/>
              </a:pPr>
              <a:t>30</a:t>
            </a:fld>
            <a:endParaRPr lang="en-US" dirty="0"/>
          </a:p>
        </p:txBody>
      </p:sp>
      <p:pic>
        <p:nvPicPr>
          <p:cNvPr id="1026" name="Picture 2"/>
          <p:cNvPicPr>
            <a:picLocks noChangeAspect="1" noChangeArrowheads="1"/>
          </p:cNvPicPr>
          <p:nvPr/>
        </p:nvPicPr>
        <p:blipFill>
          <a:blip r:embed="rId2" cstate="print"/>
          <a:srcRect r="28691" b="32542"/>
          <a:stretch>
            <a:fillRect/>
          </a:stretch>
        </p:blipFill>
        <p:spPr bwMode="auto">
          <a:xfrm>
            <a:off x="381000" y="1371600"/>
            <a:ext cx="8402645" cy="4928267"/>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
        <p:nvSpPr>
          <p:cNvPr id="7" name="Rounded Rectangle 6"/>
          <p:cNvSpPr/>
          <p:nvPr/>
        </p:nvSpPr>
        <p:spPr bwMode="auto">
          <a:xfrm>
            <a:off x="1905000" y="1828800"/>
            <a:ext cx="1371600" cy="228600"/>
          </a:xfrm>
          <a:prstGeom prst="roundRect">
            <a:avLst/>
          </a:prstGeom>
          <a:noFill/>
          <a:ln w="25400">
            <a:solidFill>
              <a:srgbClr val="FF0000"/>
            </a:solidFill>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 name="Rounded Rectangle 7"/>
          <p:cNvSpPr/>
          <p:nvPr/>
        </p:nvSpPr>
        <p:spPr bwMode="auto">
          <a:xfrm>
            <a:off x="1828800" y="5181600"/>
            <a:ext cx="7086600" cy="304800"/>
          </a:xfrm>
          <a:prstGeom prst="roundRect">
            <a:avLst/>
          </a:prstGeom>
          <a:noFill/>
          <a:ln w="25400">
            <a:solidFill>
              <a:srgbClr val="FF0000"/>
            </a:solidFill>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pic>
        <p:nvPicPr>
          <p:cNvPr id="9" name="Picture 3"/>
          <p:cNvPicPr>
            <a:picLocks noChangeAspect="1" noChangeArrowheads="1"/>
          </p:cNvPicPr>
          <p:nvPr/>
        </p:nvPicPr>
        <p:blipFill>
          <a:blip r:embed="rId3" cstate="print"/>
          <a:srcRect/>
          <a:stretch>
            <a:fillRect/>
          </a:stretch>
        </p:blipFill>
        <p:spPr bwMode="auto">
          <a:xfrm>
            <a:off x="1819275" y="3810000"/>
            <a:ext cx="7248525" cy="2295525"/>
          </a:xfrm>
          <a:prstGeom prst="rect">
            <a:avLst/>
          </a:prstGeom>
          <a:noFill/>
          <a:ln w="6350">
            <a:solidFill>
              <a:schemeClr val="bg1"/>
            </a:solidFill>
            <a:miter lim="800000"/>
            <a:headEnd/>
            <a:tailEnd/>
          </a:ln>
          <a:effectLst>
            <a:outerShdw blurRad="50800" dist="165100" dir="2700000" algn="tl" rotWithShape="0">
              <a:prstClr val="black">
                <a:alpha val="40000"/>
              </a:prstClr>
            </a:outerShdw>
          </a:effectLst>
        </p:spPr>
      </p:pic>
      <p:sp>
        <p:nvSpPr>
          <p:cNvPr id="10" name="Rounded Rectangle 9"/>
          <p:cNvSpPr/>
          <p:nvPr/>
        </p:nvSpPr>
        <p:spPr bwMode="auto">
          <a:xfrm>
            <a:off x="1524000" y="3581400"/>
            <a:ext cx="7086600" cy="609600"/>
          </a:xfrm>
          <a:prstGeom prst="roundRect">
            <a:avLst/>
          </a:prstGeom>
          <a:noFill/>
          <a:ln w="25400">
            <a:solidFill>
              <a:srgbClr val="FF0000"/>
            </a:solidFill>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1" name="Rounded Rectangle 10"/>
          <p:cNvSpPr/>
          <p:nvPr/>
        </p:nvSpPr>
        <p:spPr bwMode="auto">
          <a:xfrm>
            <a:off x="2362200" y="5562600"/>
            <a:ext cx="6781800" cy="228600"/>
          </a:xfrm>
          <a:prstGeom prst="roundRect">
            <a:avLst/>
          </a:prstGeom>
          <a:noFill/>
          <a:ln w="25400">
            <a:solidFill>
              <a:srgbClr val="FF0000"/>
            </a:solidFill>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2" name="Title 1"/>
          <p:cNvSpPr>
            <a:spLocks noGrp="1"/>
          </p:cNvSpPr>
          <p:nvPr>
            <p:ph type="title"/>
          </p:nvPr>
        </p:nvSpPr>
        <p:spPr>
          <a:xfrm>
            <a:off x="457200" y="304800"/>
            <a:ext cx="8229600" cy="1143000"/>
          </a:xfrm>
        </p:spPr>
        <p:txBody>
          <a:bodyPr>
            <a:normAutofit/>
          </a:bodyPr>
          <a:lstStyle/>
          <a:p>
            <a:r>
              <a:rPr smtClean="0"/>
              <a:t>White box testing in practice</a:t>
            </a:r>
            <a:endParaRPr lang="en-US" b="1" dirty="0"/>
          </a:p>
        </p:txBody>
      </p:sp>
    </p:spTree>
    <p:extLst>
      <p:ext uri="{BB962C8B-B14F-4D97-AF65-F5344CB8AC3E}">
        <p14:creationId xmlns="" xmlns:p14="http://schemas.microsoft.com/office/powerpoint/2007/7/12/main" val="3652393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xit" presetSubtype="0" fill="hold" grpId="1" nodeType="withEffect">
                                  <p:stCondLst>
                                    <p:cond delay="0"/>
                                  </p:stCondLst>
                                  <p:childTnLst>
                                    <p:set>
                                      <p:cBhvr>
                                        <p:cTn id="14" dur="1" fill="hold">
                                          <p:stCondLst>
                                            <p:cond delay="0"/>
                                          </p:stCondLst>
                                        </p:cTn>
                                        <p:tgtEl>
                                          <p:spTgt spid="10"/>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9"/>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11"/>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10" grpId="1" animBg="1"/>
      <p:bldP spid="11" grpId="0" animBg="1"/>
      <p:bldP spid="11"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noChangeArrowheads="1"/>
          </p:cNvPicPr>
          <p:nvPr/>
        </p:nvPicPr>
        <p:blipFill>
          <a:blip r:embed="rId2" cstate="print"/>
          <a:srcRect/>
          <a:stretch>
            <a:fillRect/>
          </a:stretch>
        </p:blipFill>
        <p:spPr bwMode="auto">
          <a:xfrm>
            <a:off x="304800" y="1295400"/>
            <a:ext cx="6143625" cy="4114800"/>
          </a:xfrm>
          <a:prstGeom prst="rect">
            <a:avLst/>
          </a:prstGeom>
          <a:noFill/>
          <a:ln w="9525">
            <a:noFill/>
            <a:miter lim="800000"/>
            <a:headEnd/>
            <a:tailEnd/>
          </a:ln>
          <a:effectLst/>
        </p:spPr>
      </p:pic>
      <p:sp>
        <p:nvSpPr>
          <p:cNvPr id="3" name="Title 1"/>
          <p:cNvSpPr txBox="1">
            <a:spLocks/>
          </p:cNvSpPr>
          <p:nvPr/>
        </p:nvSpPr>
        <p:spPr>
          <a:xfrm>
            <a:off x="381000" y="685800"/>
            <a:ext cx="8763000" cy="1495794"/>
          </a:xfrm>
          <a:prstGeom prst="rect">
            <a:avLst/>
          </a:prstGeom>
        </p:spPr>
        <p:txBody>
          <a:bodyPr/>
          <a:lstStyle/>
          <a:p>
            <a:pPr lvl="0" algn="ctr" eaLnBrk="1" hangingPunct="1">
              <a:defRPr/>
            </a:pPr>
            <a:endParaRPr kumimoji="0" lang="en-US" sz="3200" b="0" i="0" u="none" strike="noStrike" kern="0" cap="none" spc="0" normalizeH="0" baseline="0" noProof="0" dirty="0">
              <a:ln>
                <a:noFill/>
              </a:ln>
              <a:solidFill>
                <a:srgbClr val="090F14"/>
              </a:solidFill>
              <a:effectLst/>
              <a:uLnTx/>
              <a:uFillTx/>
              <a:latin typeface="+mj-lt"/>
              <a:ea typeface="+mj-ea"/>
              <a:cs typeface="+mj-cs"/>
            </a:endParaRPr>
          </a:p>
        </p:txBody>
      </p:sp>
      <p:sp>
        <p:nvSpPr>
          <p:cNvPr id="4" name="Rounded Rectangle 3"/>
          <p:cNvSpPr/>
          <p:nvPr/>
        </p:nvSpPr>
        <p:spPr bwMode="auto">
          <a:xfrm>
            <a:off x="3962400" y="2914650"/>
            <a:ext cx="838200" cy="304800"/>
          </a:xfrm>
          <a:prstGeom prst="roundRect">
            <a:avLst>
              <a:gd name="adj" fmla="val 32468"/>
            </a:avLst>
          </a:prstGeom>
          <a:solidFill>
            <a:srgbClr val="FF0000">
              <a:alpha val="10196"/>
            </a:srgbClr>
          </a:solidFill>
          <a:ln w="63500">
            <a:solidFill>
              <a:srgbClr val="FF0000"/>
            </a:solidFill>
            <a:headEnd type="none" w="med" len="med"/>
            <a:tailEnd type="none" w="med" len="med"/>
          </a:ln>
          <a:effectLst>
            <a:outerShdw blurRad="50800" dist="38100" dir="2700000" algn="tl" rotWithShape="0">
              <a:prstClr val="black">
                <a:alpha val="40000"/>
              </a:prstClr>
            </a:outerShdw>
          </a:effectLst>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 name="Rounded Rectangle 4"/>
          <p:cNvSpPr/>
          <p:nvPr/>
        </p:nvSpPr>
        <p:spPr bwMode="auto">
          <a:xfrm>
            <a:off x="5791200" y="3657600"/>
            <a:ext cx="2209800" cy="2057400"/>
          </a:xfrm>
          <a:prstGeom prst="roundRect">
            <a:avLst>
              <a:gd name="adj" fmla="val 6963"/>
            </a:avLst>
          </a:prstGeom>
          <a:solidFill>
            <a:schemeClr val="tx1"/>
          </a:solidFill>
          <a:ln>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109728" tIns="0" rIns="109728" bIns="54864" numCol="1" rtlCol="0" anchor="t" anchorCtr="0" compatLnSpc="1">
            <a:prstTxWarp prst="textNoShape">
              <a:avLst/>
            </a:prstTxWarp>
          </a:bodyPr>
          <a:lstStyle/>
          <a:p>
            <a:pPr defTabSz="1096963" fontAlgn="base">
              <a:spcBef>
                <a:spcPct val="0"/>
              </a:spcBef>
              <a:spcAft>
                <a:spcPct val="0"/>
              </a:spcAft>
            </a:pPr>
            <a:r>
              <a:rPr lang="en-US" sz="1800" dirty="0" smtClean="0">
                <a:solidFill>
                  <a:srgbClr val="002060"/>
                </a:solidFill>
              </a:rPr>
              <a:t>Test input, generated by Pex</a:t>
            </a:r>
          </a:p>
        </p:txBody>
      </p:sp>
      <p:cxnSp>
        <p:nvCxnSpPr>
          <p:cNvPr id="8" name="Shape 7"/>
          <p:cNvCxnSpPr>
            <a:stCxn id="12" idx="1"/>
            <a:endCxn id="4" idx="2"/>
          </p:cNvCxnSpPr>
          <p:nvPr/>
        </p:nvCxnSpPr>
        <p:spPr>
          <a:xfrm rot="10800000">
            <a:off x="4381500" y="3219450"/>
            <a:ext cx="1485900" cy="2343150"/>
          </a:xfrm>
          <a:prstGeom prst="curvedConnector2">
            <a:avLst/>
          </a:prstGeom>
          <a:ln w="25400">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sp>
        <p:nvSpPr>
          <p:cNvPr id="9" name="Curved Right Arrow 8"/>
          <p:cNvSpPr/>
          <p:nvPr/>
        </p:nvSpPr>
        <p:spPr bwMode="auto">
          <a:xfrm rot="6781822" flipH="1" flipV="1">
            <a:off x="3288469" y="3484757"/>
            <a:ext cx="1211835" cy="4470596"/>
          </a:xfrm>
          <a:prstGeom prst="curvedRightArrow">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pic>
        <p:nvPicPr>
          <p:cNvPr id="10" name="Picture 4"/>
          <p:cNvPicPr>
            <a:picLocks noChangeAspect="1" noChangeArrowheads="1"/>
          </p:cNvPicPr>
          <p:nvPr/>
        </p:nvPicPr>
        <p:blipFill>
          <a:blip r:embed="rId3" cstate="print"/>
          <a:srcRect/>
          <a:stretch>
            <a:fillRect/>
          </a:stretch>
        </p:blipFill>
        <p:spPr bwMode="auto">
          <a:xfrm>
            <a:off x="2819400" y="4343400"/>
            <a:ext cx="1524000" cy="2362200"/>
          </a:xfrm>
          <a:prstGeom prst="rect">
            <a:avLst/>
          </a:prstGeom>
          <a:noFill/>
          <a:ln w="9525">
            <a:noFill/>
            <a:miter lim="800000"/>
            <a:headEnd/>
            <a:tailEnd/>
          </a:ln>
          <a:effectLst/>
        </p:spPr>
      </p:pic>
      <p:pic>
        <p:nvPicPr>
          <p:cNvPr id="11" name="Picture 6"/>
          <p:cNvPicPr>
            <a:picLocks noChangeAspect="1" noChangeArrowheads="1"/>
          </p:cNvPicPr>
          <p:nvPr/>
        </p:nvPicPr>
        <p:blipFill>
          <a:blip r:embed="rId4" cstate="print"/>
          <a:srcRect/>
          <a:stretch>
            <a:fillRect/>
          </a:stretch>
        </p:blipFill>
        <p:spPr bwMode="auto">
          <a:xfrm>
            <a:off x="5943600" y="4343400"/>
            <a:ext cx="1895475" cy="1276350"/>
          </a:xfrm>
          <a:prstGeom prst="rect">
            <a:avLst/>
          </a:prstGeom>
          <a:noFill/>
          <a:ln w="9525">
            <a:noFill/>
            <a:miter lim="800000"/>
            <a:headEnd/>
            <a:tailEnd/>
          </a:ln>
          <a:effectLst/>
        </p:spPr>
      </p:pic>
      <p:sp>
        <p:nvSpPr>
          <p:cNvPr id="12" name="Rounded Rectangle 11"/>
          <p:cNvSpPr/>
          <p:nvPr/>
        </p:nvSpPr>
        <p:spPr bwMode="auto">
          <a:xfrm>
            <a:off x="5867400" y="5410200"/>
            <a:ext cx="2057400" cy="304800"/>
          </a:xfrm>
          <a:prstGeom prst="roundRect">
            <a:avLst>
              <a:gd name="adj" fmla="val 50000"/>
            </a:avLst>
          </a:prstGeom>
          <a:solidFill>
            <a:srgbClr val="FF0000">
              <a:alpha val="10196"/>
            </a:srgbClr>
          </a:solidFill>
          <a:ln w="63500">
            <a:solidFill>
              <a:srgbClr val="FF0000"/>
            </a:solidFill>
            <a:headEnd type="none" w="med" len="med"/>
            <a:tailEnd type="none" w="med" len="med"/>
          </a:ln>
          <a:effectLst>
            <a:outerShdw blurRad="50800" dist="38100" dir="2700000" algn="tl" rotWithShape="0">
              <a:prstClr val="black">
                <a:alpha val="40000"/>
              </a:prstClr>
            </a:outerShdw>
          </a:effectLst>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4" name="Slide Number Placeholder 4"/>
          <p:cNvSpPr txBox="1">
            <a:spLocks/>
          </p:cNvSpPr>
          <p:nvPr/>
        </p:nvSpPr>
        <p:spPr>
          <a:xfrm>
            <a:off x="7010400" y="6356350"/>
            <a:ext cx="2133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3B4BE8B-82E4-476B-B441-6BD86FD886FF}" type="slidenum">
              <a:rPr kumimoji="0" lang="en-US" sz="18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a:t>
            </a:fld>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15" name="Title 1"/>
          <p:cNvSpPr txBox="1">
            <a:spLocks/>
          </p:cNvSpPr>
          <p:nvPr/>
        </p:nvSpPr>
        <p:spPr>
          <a:xfrm>
            <a:off x="381000" y="230187"/>
            <a:ext cx="8382000" cy="664797"/>
          </a:xfrm>
          <a:prstGeom prst="rect">
            <a:avLst/>
          </a:prstGeom>
        </p:spPr>
        <p:txBody>
          <a:bodyPr/>
          <a:lstStyle/>
          <a:p>
            <a:pPr marL="0" marR="0" lvl="0" indent="0" algn="l" defTabSz="912777" rtl="0" eaLnBrk="1" fontAlgn="base" latinLnBrk="0" hangingPunct="1">
              <a:lnSpc>
                <a:spcPct val="90000"/>
              </a:lnSpc>
              <a:spcBef>
                <a:spcPct val="0"/>
              </a:spcBef>
              <a:spcAft>
                <a:spcPct val="0"/>
              </a:spcAft>
              <a:buClrTx/>
              <a:buSzTx/>
              <a:buFontTx/>
              <a:buNone/>
              <a:tabLst/>
              <a:defRPr/>
            </a:pPr>
            <a:r>
              <a:rPr kumimoji="0" lang="en-US" sz="4700" b="0" i="0" u="none" strike="noStrike" kern="1200" cap="none" spc="-300" normalizeH="0" baseline="0" noProof="0" dirty="0" err="1"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uLnTx/>
                <a:uFillTx/>
                <a:latin typeface="Magneto" pitchFamily="82" charset="0"/>
                <a:cs typeface="Arial" charset="0"/>
              </a:rPr>
              <a:t>Pex</a:t>
            </a:r>
            <a:r>
              <a:rPr kumimoji="0" lang="en-US" sz="4700" b="0" i="0" u="none" strike="noStrike" kern="1200" cap="none" spc="-300" normalizeH="0" baseline="0" noProof="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uLnTx/>
                <a:uFillTx/>
                <a:latin typeface="Calibri" pitchFamily="34" charset="0"/>
                <a:ea typeface="+mn-ea"/>
                <a:cs typeface="Arial" charset="0"/>
              </a:rPr>
              <a:t> – Test Input Generation</a:t>
            </a:r>
            <a:r>
              <a:rPr kumimoji="0" lang="en-US" sz="4700" b="0" i="0" u="none" strike="noStrike" kern="1200" cap="none" spc="-300" normalizeH="0" noProof="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uLnTx/>
                <a:uFillTx/>
                <a:latin typeface="Calibri" pitchFamily="34" charset="0"/>
                <a:ea typeface="+mn-ea"/>
                <a:cs typeface="Arial" charset="0"/>
              </a:rPr>
              <a:t> Demo</a:t>
            </a:r>
            <a:endParaRPr kumimoji="0" lang="en-US" sz="4700" b="0" i="0" u="none" strike="noStrike" kern="1200" cap="none" spc="-300" normalizeH="0" baseline="0" noProof="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uLnTx/>
              <a:uFillTx/>
              <a:latin typeface="Calibri" pitchFamily="34" charset="0"/>
              <a:ea typeface="+mn-ea"/>
              <a:cs typeface="Arial" charset="0"/>
            </a:endParaRPr>
          </a:p>
        </p:txBody>
      </p:sp>
    </p:spTree>
    <p:extLst>
      <p:ext uri="{BB962C8B-B14F-4D97-AF65-F5344CB8AC3E}">
        <p14:creationId xmlns="" xmlns:p14="http://schemas.microsoft.com/office/powerpoint/2007/7/12/main" val="355248218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xit" presetSubtype="0" fill="hold" grpId="1" nodeType="withEffect">
                                  <p:stCondLst>
                                    <p:cond delay="0"/>
                                  </p:stCondLst>
                                  <p:childTnLst>
                                    <p:set>
                                      <p:cBhvr>
                                        <p:cTn id="12" dur="1" fill="hold">
                                          <p:stCondLst>
                                            <p:cond delay="0"/>
                                          </p:stCondLst>
                                        </p:cTn>
                                        <p:tgtEl>
                                          <p:spTgt spid="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par>
                                <p:cTn id="27" presetID="1" presetClass="entr" presetSubtype="0" fill="hold" grpId="2" nodeType="withEffect">
                                  <p:stCondLst>
                                    <p:cond delay="0"/>
                                  </p:stCondLst>
                                  <p:childTnLst>
                                    <p:set>
                                      <p:cBhvr>
                                        <p:cTn id="28" dur="1" fill="hold">
                                          <p:stCondLst>
                                            <p:cond delay="0"/>
                                          </p:stCondLst>
                                        </p:cTn>
                                        <p:tgtEl>
                                          <p:spTgt spid="4"/>
                                        </p:tgtEl>
                                        <p:attrNameLst>
                                          <p:attrName>style.visibility</p:attrName>
                                        </p:attrNameLst>
                                      </p:cBhvr>
                                      <p:to>
                                        <p:strVal val="visible"/>
                                      </p:to>
                                    </p:set>
                                  </p:childTnLst>
                                </p:cTn>
                              </p:par>
                              <p:par>
                                <p:cTn id="29" presetID="1" presetClass="exit" presetSubtype="0" fill="hold" grpId="3" nodeType="withEffect">
                                  <p:stCondLst>
                                    <p:cond delay="0"/>
                                  </p:stCondLst>
                                  <p:childTnLst>
                                    <p:set>
                                      <p:cBhvr>
                                        <p:cTn id="30" dur="1" fill="hold">
                                          <p:stCondLst>
                                            <p:cond delay="0"/>
                                          </p:stCondLst>
                                        </p:cTn>
                                        <p:tgtEl>
                                          <p:spTgt spid="4"/>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4" grpId="2" animBg="1"/>
      <p:bldP spid="4" grpId="3" animBg="1"/>
      <p:bldP spid="5" grpId="0" animBg="1"/>
      <p:bldP spid="9" grpId="0" animBg="1"/>
      <p:bldP spid="1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1"/>
          <p:cNvSpPr txBox="1">
            <a:spLocks/>
          </p:cNvSpPr>
          <p:nvPr/>
        </p:nvSpPr>
        <p:spPr>
          <a:xfrm>
            <a:off x="381000" y="230187"/>
            <a:ext cx="8382000" cy="664797"/>
          </a:xfrm>
          <a:prstGeom prst="rect">
            <a:avLst/>
          </a:prstGeom>
        </p:spPr>
        <p:txBody>
          <a:bodyPr/>
          <a:lstStyle/>
          <a:p>
            <a:pPr marL="0" marR="0" lvl="0" indent="0" algn="l" defTabSz="912777" rtl="0" eaLnBrk="1" fontAlgn="base" latinLnBrk="0" hangingPunct="1">
              <a:lnSpc>
                <a:spcPct val="90000"/>
              </a:lnSpc>
              <a:spcBef>
                <a:spcPct val="0"/>
              </a:spcBef>
              <a:spcAft>
                <a:spcPct val="0"/>
              </a:spcAft>
              <a:buClrTx/>
              <a:buSzTx/>
              <a:buFontTx/>
              <a:buNone/>
              <a:tabLst/>
              <a:defRPr/>
            </a:pPr>
            <a:r>
              <a:rPr kumimoji="0" lang="en-US" sz="4400" b="0" i="0" u="none" strike="noStrike" kern="1200" cap="none" spc="-300" normalizeH="0" noProof="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uLnTx/>
                <a:uFillTx/>
                <a:latin typeface="Calibri" pitchFamily="34" charset="0"/>
                <a:ea typeface="+mn-ea"/>
                <a:cs typeface="Arial" charset="0"/>
              </a:rPr>
              <a:t>Test Input Generation by</a:t>
            </a:r>
            <a:br>
              <a:rPr kumimoji="0" lang="en-US" sz="4400" b="0" i="0" u="none" strike="noStrike" kern="1200" cap="none" spc="-300" normalizeH="0" noProof="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uLnTx/>
                <a:uFillTx/>
                <a:latin typeface="Calibri" pitchFamily="34" charset="0"/>
                <a:ea typeface="+mn-ea"/>
                <a:cs typeface="Arial" charset="0"/>
              </a:rPr>
            </a:br>
            <a:r>
              <a:rPr kumimoji="0" lang="en-US" sz="4400" b="0" i="0" u="none" strike="noStrike" kern="1200" cap="none" spc="-300" normalizeH="0" noProof="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uLnTx/>
                <a:uFillTx/>
                <a:latin typeface="Calibri" pitchFamily="34" charset="0"/>
                <a:ea typeface="+mn-ea"/>
                <a:cs typeface="Arial" charset="0"/>
              </a:rPr>
              <a:t>Dynamic  Symbolic Execution</a:t>
            </a:r>
          </a:p>
        </p:txBody>
      </p:sp>
      <p:sp>
        <p:nvSpPr>
          <p:cNvPr id="2" name="Rounded Rectangle 1"/>
          <p:cNvSpPr/>
          <p:nvPr/>
        </p:nvSpPr>
        <p:spPr bwMode="auto">
          <a:xfrm>
            <a:off x="685800" y="5562600"/>
            <a:ext cx="3733800" cy="1066800"/>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 name="Rounded Rectangle 6"/>
          <p:cNvSpPr>
            <a:spLocks noChangeArrowheads="1"/>
          </p:cNvSpPr>
          <p:nvPr/>
        </p:nvSpPr>
        <p:spPr bwMode="auto">
          <a:xfrm>
            <a:off x="3953191" y="2362200"/>
            <a:ext cx="1349269"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Test</a:t>
            </a:r>
            <a:br>
              <a:rPr lang="en-US" sz="2000" dirty="0">
                <a:solidFill>
                  <a:schemeClr val="lt1"/>
                </a:solidFill>
                <a:effectLst>
                  <a:outerShdw blurRad="38100" dist="38100" dir="2700000" algn="tl">
                    <a:srgbClr val="000000">
                      <a:alpha val="43137"/>
                    </a:srgbClr>
                  </a:outerShdw>
                </a:effectLst>
                <a:latin typeface="Segoe" pitchFamily="34" charset="0"/>
              </a:rPr>
            </a:br>
            <a:r>
              <a:rPr lang="en-US" sz="2000" dirty="0">
                <a:solidFill>
                  <a:schemeClr val="lt1"/>
                </a:solidFill>
                <a:effectLst>
                  <a:outerShdw blurRad="38100" dist="38100" dir="2700000" algn="tl">
                    <a:srgbClr val="000000">
                      <a:alpha val="43137"/>
                    </a:srgbClr>
                  </a:outerShdw>
                </a:effectLst>
                <a:latin typeface="Segoe" pitchFamily="34" charset="0"/>
              </a:rPr>
              <a:t>Inputs</a:t>
            </a:r>
          </a:p>
        </p:txBody>
      </p:sp>
      <p:sp>
        <p:nvSpPr>
          <p:cNvPr id="4" name="Rounded Rectangle 7"/>
          <p:cNvSpPr>
            <a:spLocks noChangeArrowheads="1"/>
          </p:cNvSpPr>
          <p:nvPr/>
        </p:nvSpPr>
        <p:spPr bwMode="auto">
          <a:xfrm>
            <a:off x="1190401" y="3200400"/>
            <a:ext cx="1991780"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Constraint System</a:t>
            </a:r>
          </a:p>
        </p:txBody>
      </p:sp>
      <p:sp>
        <p:nvSpPr>
          <p:cNvPr id="5" name="Rounded Rectangle 8"/>
          <p:cNvSpPr>
            <a:spLocks noChangeArrowheads="1"/>
          </p:cNvSpPr>
          <p:nvPr/>
        </p:nvSpPr>
        <p:spPr bwMode="auto">
          <a:xfrm>
            <a:off x="6009220" y="3344660"/>
            <a:ext cx="1991780" cy="39728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Execution Path</a:t>
            </a:r>
          </a:p>
        </p:txBody>
      </p:sp>
      <p:sp>
        <p:nvSpPr>
          <p:cNvPr id="6" name="Can 9"/>
          <p:cNvSpPr>
            <a:spLocks noChangeArrowheads="1"/>
          </p:cNvSpPr>
          <p:nvPr/>
        </p:nvSpPr>
        <p:spPr bwMode="auto">
          <a:xfrm>
            <a:off x="3953191" y="4074906"/>
            <a:ext cx="1349269" cy="1086116"/>
          </a:xfrm>
          <a:prstGeom prst="can">
            <a:avLst>
              <a:gd name="adj" fmla="val 2500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r>
              <a:rPr lang="en-US" sz="2000" dirty="0">
                <a:effectLst>
                  <a:outerShdw blurRad="38100" dist="38100" dir="2700000" algn="tl">
                    <a:srgbClr val="000000">
                      <a:alpha val="43137"/>
                    </a:srgbClr>
                  </a:outerShdw>
                </a:effectLst>
                <a:latin typeface="Segoe" pitchFamily="34" charset="0"/>
              </a:rPr>
              <a:t>Known</a:t>
            </a:r>
            <a:br>
              <a:rPr lang="en-US" sz="2000" dirty="0">
                <a:effectLst>
                  <a:outerShdw blurRad="38100" dist="38100" dir="2700000" algn="tl">
                    <a:srgbClr val="000000">
                      <a:alpha val="43137"/>
                    </a:srgbClr>
                  </a:outerShdw>
                </a:effectLst>
                <a:latin typeface="Segoe" pitchFamily="34" charset="0"/>
              </a:rPr>
            </a:br>
            <a:r>
              <a:rPr lang="en-US" sz="2000" dirty="0">
                <a:effectLst>
                  <a:outerShdw blurRad="38100" dist="38100" dir="2700000" algn="tl">
                    <a:srgbClr val="000000">
                      <a:alpha val="43137"/>
                    </a:srgbClr>
                  </a:outerShdw>
                </a:effectLst>
                <a:latin typeface="Segoe" pitchFamily="34" charset="0"/>
              </a:rPr>
              <a:t>Paths</a:t>
            </a:r>
          </a:p>
        </p:txBody>
      </p:sp>
      <p:sp>
        <p:nvSpPr>
          <p:cNvPr id="7" name="Bent Arrow 6"/>
          <p:cNvSpPr/>
          <p:nvPr/>
        </p:nvSpPr>
        <p:spPr bwMode="auto">
          <a:xfrm>
            <a:off x="2218415" y="2560723"/>
            <a:ext cx="1413521" cy="543058"/>
          </a:xfrm>
          <a:prstGeom prst="bentArrow">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8" name="Bent Arrow 7"/>
          <p:cNvSpPr/>
          <p:nvPr/>
        </p:nvSpPr>
        <p:spPr bwMode="auto">
          <a:xfrm rot="5400000">
            <a:off x="6148659" y="2164281"/>
            <a:ext cx="620638" cy="1413521"/>
          </a:xfrm>
          <a:prstGeom prst="bentArrow">
            <a:avLst>
              <a:gd name="adj1" fmla="val 20519"/>
              <a:gd name="adj2" fmla="val 17245"/>
              <a:gd name="adj3" fmla="val 23074"/>
              <a:gd name="adj4" fmla="val 46831"/>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9" name="Bent Arrow 8"/>
          <p:cNvSpPr/>
          <p:nvPr/>
        </p:nvSpPr>
        <p:spPr bwMode="auto">
          <a:xfrm rot="10800000">
            <a:off x="5687964" y="3958538"/>
            <a:ext cx="1413521" cy="892166"/>
          </a:xfrm>
          <a:prstGeom prst="bentArrow">
            <a:avLst>
              <a:gd name="adj1" fmla="val 15687"/>
              <a:gd name="adj2" fmla="val 14357"/>
              <a:gd name="adj3" fmla="val 17018"/>
              <a:gd name="adj4" fmla="val 4375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0" name="Bent Arrow 9"/>
          <p:cNvSpPr/>
          <p:nvPr/>
        </p:nvSpPr>
        <p:spPr bwMode="auto">
          <a:xfrm rot="16200000">
            <a:off x="2369987" y="3678467"/>
            <a:ext cx="853377" cy="1413521"/>
          </a:xfrm>
          <a:prstGeom prst="bentArrow">
            <a:avLst>
              <a:gd name="adj1" fmla="val 15687"/>
              <a:gd name="adj2" fmla="val 16353"/>
              <a:gd name="adj3" fmla="val 25000"/>
              <a:gd name="adj4" fmla="val 4375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11" name="TextBox 15"/>
          <p:cNvSpPr txBox="1">
            <a:spLocks noChangeArrowheads="1"/>
          </p:cNvSpPr>
          <p:nvPr/>
        </p:nvSpPr>
        <p:spPr bwMode="auto">
          <a:xfrm>
            <a:off x="6554001" y="1981200"/>
            <a:ext cx="1446999" cy="584775"/>
          </a:xfrm>
          <a:prstGeom prst="rect">
            <a:avLst/>
          </a:prstGeom>
          <a:noFill/>
          <a:ln w="9525">
            <a:noFill/>
            <a:miter lim="800000"/>
            <a:headEnd/>
            <a:tailEnd/>
          </a:ln>
        </p:spPr>
        <p:txBody>
          <a:bodyPr wrap="none">
            <a:spAutoFit/>
          </a:bodyPr>
          <a:lstStyle/>
          <a:p>
            <a:r>
              <a:rPr lang="en-US" sz="1600" dirty="0">
                <a:latin typeface="Segoe" pitchFamily="34" charset="0"/>
              </a:rPr>
              <a:t>Run Test and </a:t>
            </a:r>
            <a:br>
              <a:rPr lang="en-US" sz="1600" dirty="0">
                <a:latin typeface="Segoe" pitchFamily="34" charset="0"/>
              </a:rPr>
            </a:br>
            <a:r>
              <a:rPr lang="en-US" sz="1600" dirty="0">
                <a:latin typeface="Segoe" pitchFamily="34" charset="0"/>
              </a:rPr>
              <a:t>Monitor</a:t>
            </a:r>
          </a:p>
        </p:txBody>
      </p:sp>
      <p:sp>
        <p:nvSpPr>
          <p:cNvPr id="12" name="TextBox 16"/>
          <p:cNvSpPr txBox="1">
            <a:spLocks noChangeArrowheads="1"/>
          </p:cNvSpPr>
          <p:nvPr/>
        </p:nvSpPr>
        <p:spPr bwMode="auto">
          <a:xfrm>
            <a:off x="6473018" y="4596825"/>
            <a:ext cx="1527982" cy="584775"/>
          </a:xfrm>
          <a:prstGeom prst="rect">
            <a:avLst/>
          </a:prstGeom>
          <a:noFill/>
          <a:ln w="9525">
            <a:noFill/>
            <a:miter lim="800000"/>
            <a:headEnd/>
            <a:tailEnd/>
          </a:ln>
        </p:spPr>
        <p:txBody>
          <a:bodyPr wrap="none">
            <a:spAutoFit/>
          </a:bodyPr>
          <a:lstStyle/>
          <a:p>
            <a:pPr algn="r"/>
            <a:r>
              <a:rPr lang="en-US" sz="1600" dirty="0" smtClean="0">
                <a:latin typeface="Segoe" pitchFamily="34" charset="0"/>
              </a:rPr>
              <a:t>Record</a:t>
            </a:r>
          </a:p>
          <a:p>
            <a:pPr algn="r"/>
            <a:r>
              <a:rPr lang="en-US" sz="1600" dirty="0" smtClean="0">
                <a:latin typeface="Segoe" pitchFamily="34" charset="0"/>
              </a:rPr>
              <a:t>Path Condition</a:t>
            </a:r>
            <a:endParaRPr lang="en-US" sz="1600" dirty="0">
              <a:latin typeface="Segoe" pitchFamily="34" charset="0"/>
            </a:endParaRPr>
          </a:p>
        </p:txBody>
      </p:sp>
      <p:sp>
        <p:nvSpPr>
          <p:cNvPr id="13" name="TextBox 17"/>
          <p:cNvSpPr txBox="1">
            <a:spLocks noChangeArrowheads="1"/>
          </p:cNvSpPr>
          <p:nvPr/>
        </p:nvSpPr>
        <p:spPr bwMode="auto">
          <a:xfrm>
            <a:off x="1066800" y="4596825"/>
            <a:ext cx="1654620" cy="584775"/>
          </a:xfrm>
          <a:prstGeom prst="rect">
            <a:avLst/>
          </a:prstGeom>
          <a:noFill/>
          <a:ln w="9525">
            <a:noFill/>
            <a:miter lim="800000"/>
            <a:headEnd/>
            <a:tailEnd/>
          </a:ln>
        </p:spPr>
        <p:txBody>
          <a:bodyPr wrap="none">
            <a:spAutoFit/>
          </a:bodyPr>
          <a:lstStyle/>
          <a:p>
            <a:pPr algn="l"/>
            <a:r>
              <a:rPr lang="en-US" sz="1600" dirty="0" smtClean="0">
                <a:latin typeface="Segoe" pitchFamily="34" charset="0"/>
              </a:rPr>
              <a:t>Choose an </a:t>
            </a:r>
          </a:p>
          <a:p>
            <a:pPr algn="l"/>
            <a:r>
              <a:rPr lang="en-US" sz="1600" dirty="0" smtClean="0">
                <a:latin typeface="Segoe" pitchFamily="34" charset="0"/>
              </a:rPr>
              <a:t>Uncovered Path</a:t>
            </a:r>
            <a:endParaRPr lang="en-US" sz="1600" dirty="0">
              <a:latin typeface="Segoe" pitchFamily="34" charset="0"/>
            </a:endParaRPr>
          </a:p>
        </p:txBody>
      </p:sp>
      <p:sp>
        <p:nvSpPr>
          <p:cNvPr id="14" name="TextBox 18"/>
          <p:cNvSpPr txBox="1">
            <a:spLocks noChangeArrowheads="1"/>
          </p:cNvSpPr>
          <p:nvPr/>
        </p:nvSpPr>
        <p:spPr bwMode="auto">
          <a:xfrm>
            <a:off x="1600200" y="2362200"/>
            <a:ext cx="696024" cy="338554"/>
          </a:xfrm>
          <a:prstGeom prst="rect">
            <a:avLst/>
          </a:prstGeom>
          <a:noFill/>
          <a:ln w="9525">
            <a:noFill/>
            <a:miter lim="800000"/>
            <a:headEnd/>
            <a:tailEnd/>
          </a:ln>
        </p:spPr>
        <p:txBody>
          <a:bodyPr wrap="none">
            <a:spAutoFit/>
          </a:bodyPr>
          <a:lstStyle/>
          <a:p>
            <a:r>
              <a:rPr lang="en-US" sz="1600" dirty="0" smtClean="0">
                <a:latin typeface="Segoe" pitchFamily="34" charset="0"/>
              </a:rPr>
              <a:t>Solve</a:t>
            </a:r>
            <a:endParaRPr lang="en-US" sz="1600" dirty="0">
              <a:latin typeface="Segoe" pitchFamily="34" charset="0"/>
            </a:endParaRPr>
          </a:p>
        </p:txBody>
      </p:sp>
      <p:sp>
        <p:nvSpPr>
          <p:cNvPr id="15" name="Down Arrow 19"/>
          <p:cNvSpPr>
            <a:spLocks noChangeArrowheads="1"/>
          </p:cNvSpPr>
          <p:nvPr/>
        </p:nvSpPr>
        <p:spPr bwMode="auto">
          <a:xfrm>
            <a:off x="4485937" y="1752600"/>
            <a:ext cx="408261" cy="497804"/>
          </a:xfrm>
          <a:prstGeom prst="downArrow">
            <a:avLst>
              <a:gd name="adj1" fmla="val 50000"/>
              <a:gd name="adj2" fmla="val 50024"/>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6" name="TextBox 21"/>
          <p:cNvSpPr txBox="1">
            <a:spLocks noChangeArrowheads="1"/>
          </p:cNvSpPr>
          <p:nvPr/>
        </p:nvSpPr>
        <p:spPr bwMode="auto">
          <a:xfrm>
            <a:off x="696647" y="5722203"/>
            <a:ext cx="3706464"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Result: small test suite, </a:t>
            </a:r>
            <a:b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b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high </a:t>
            </a:r>
            <a:r>
              <a:rPr lang="en-US" sz="2400" b="1" dirty="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code </a:t>
            </a: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coverage</a:t>
            </a:r>
          </a:p>
        </p:txBody>
      </p:sp>
      <p:sp>
        <p:nvSpPr>
          <p:cNvPr id="17" name="Title 1"/>
          <p:cNvSpPr txBox="1">
            <a:spLocks/>
          </p:cNvSpPr>
          <p:nvPr/>
        </p:nvSpPr>
        <p:spPr>
          <a:xfrm>
            <a:off x="381000" y="762000"/>
            <a:ext cx="8229600" cy="1143000"/>
          </a:xfrm>
          <a:prstGeom prst="rect">
            <a:avLst/>
          </a:prstGeom>
        </p:spPr>
        <p:txBody>
          <a:bodyP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400" b="0" i="0" u="none" strike="noStrike" kern="0" cap="none" spc="0" normalizeH="0" baseline="0" noProof="0" dirty="0">
              <a:ln>
                <a:noFill/>
              </a:ln>
              <a:solidFill>
                <a:srgbClr val="090F14"/>
              </a:solidFill>
              <a:effectLst/>
              <a:uLnTx/>
              <a:uFillTx/>
              <a:latin typeface="+mj-lt"/>
              <a:ea typeface="+mj-ea"/>
              <a:cs typeface="+mj-cs"/>
            </a:endParaRPr>
          </a:p>
        </p:txBody>
      </p:sp>
      <p:sp>
        <p:nvSpPr>
          <p:cNvPr id="18" name="TextBox 15"/>
          <p:cNvSpPr txBox="1">
            <a:spLocks noChangeArrowheads="1"/>
          </p:cNvSpPr>
          <p:nvPr/>
        </p:nvSpPr>
        <p:spPr bwMode="auto">
          <a:xfrm>
            <a:off x="2209800" y="1676400"/>
            <a:ext cx="2392643" cy="338554"/>
          </a:xfrm>
          <a:prstGeom prst="rect">
            <a:avLst/>
          </a:prstGeom>
          <a:noFill/>
          <a:ln w="9525">
            <a:noFill/>
            <a:miter lim="800000"/>
            <a:headEnd/>
            <a:tailEnd/>
          </a:ln>
        </p:spPr>
        <p:txBody>
          <a:bodyPr wrap="none">
            <a:spAutoFit/>
          </a:bodyPr>
          <a:lstStyle/>
          <a:p>
            <a:r>
              <a:rPr lang="en-US" sz="1600" dirty="0" smtClean="0">
                <a:latin typeface="Segoe" pitchFamily="34" charset="0"/>
              </a:rPr>
              <a:t>Initially, choose Arbitrary</a:t>
            </a:r>
            <a:endParaRPr lang="en-US" sz="1600" dirty="0">
              <a:latin typeface="Segoe" pitchFamily="34" charset="0"/>
            </a:endParaRPr>
          </a:p>
        </p:txBody>
      </p:sp>
      <p:sp>
        <p:nvSpPr>
          <p:cNvPr id="19" name="Rounded Rectangle 18"/>
          <p:cNvSpPr/>
          <p:nvPr/>
        </p:nvSpPr>
        <p:spPr bwMode="auto">
          <a:xfrm>
            <a:off x="4953000" y="5562599"/>
            <a:ext cx="3352800" cy="1066801"/>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endParaRPr lang="en-US" sz="200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0" name="TextBox 21"/>
          <p:cNvSpPr txBox="1">
            <a:spLocks noChangeArrowheads="1"/>
          </p:cNvSpPr>
          <p:nvPr/>
        </p:nvSpPr>
        <p:spPr bwMode="auto">
          <a:xfrm>
            <a:off x="5029200" y="5700117"/>
            <a:ext cx="3172663"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Finds only real bugs</a:t>
            </a:r>
          </a:p>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No false warnings</a:t>
            </a:r>
          </a:p>
        </p:txBody>
      </p:sp>
    </p:spTree>
    <p:extLst>
      <p:ext uri="{BB962C8B-B14F-4D97-AF65-F5344CB8AC3E}">
        <p14:creationId xmlns="" xmlns:p14="http://schemas.microsoft.com/office/powerpoint/2007/7/12/main" val="936136933"/>
      </p:ext>
    </p:extLst>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685800" y="5562600"/>
            <a:ext cx="3733800" cy="1066800"/>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 name="Rounded Rectangle 6"/>
          <p:cNvSpPr>
            <a:spLocks noChangeArrowheads="1"/>
          </p:cNvSpPr>
          <p:nvPr/>
        </p:nvSpPr>
        <p:spPr bwMode="auto">
          <a:xfrm>
            <a:off x="3953191" y="2362200"/>
            <a:ext cx="1349269"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Test</a:t>
            </a:r>
            <a:br>
              <a:rPr lang="en-US" sz="2000" dirty="0">
                <a:solidFill>
                  <a:schemeClr val="lt1"/>
                </a:solidFill>
                <a:effectLst>
                  <a:outerShdw blurRad="38100" dist="38100" dir="2700000" algn="tl">
                    <a:srgbClr val="000000">
                      <a:alpha val="43137"/>
                    </a:srgbClr>
                  </a:outerShdw>
                </a:effectLst>
                <a:latin typeface="Segoe" pitchFamily="34" charset="0"/>
              </a:rPr>
            </a:br>
            <a:r>
              <a:rPr lang="en-US" sz="2000" dirty="0">
                <a:solidFill>
                  <a:schemeClr val="lt1"/>
                </a:solidFill>
                <a:effectLst>
                  <a:outerShdw blurRad="38100" dist="38100" dir="2700000" algn="tl">
                    <a:srgbClr val="000000">
                      <a:alpha val="43137"/>
                    </a:srgbClr>
                  </a:outerShdw>
                </a:effectLst>
                <a:latin typeface="Segoe" pitchFamily="34" charset="0"/>
              </a:rPr>
              <a:t>Inputs</a:t>
            </a:r>
          </a:p>
        </p:txBody>
      </p:sp>
      <p:sp>
        <p:nvSpPr>
          <p:cNvPr id="4" name="Rounded Rectangle 7"/>
          <p:cNvSpPr>
            <a:spLocks noChangeArrowheads="1"/>
          </p:cNvSpPr>
          <p:nvPr/>
        </p:nvSpPr>
        <p:spPr bwMode="auto">
          <a:xfrm>
            <a:off x="1190401" y="3200400"/>
            <a:ext cx="1991780"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Constraint System</a:t>
            </a:r>
          </a:p>
        </p:txBody>
      </p:sp>
      <p:sp>
        <p:nvSpPr>
          <p:cNvPr id="5" name="Rounded Rectangle 8"/>
          <p:cNvSpPr>
            <a:spLocks noChangeArrowheads="1"/>
          </p:cNvSpPr>
          <p:nvPr/>
        </p:nvSpPr>
        <p:spPr bwMode="auto">
          <a:xfrm>
            <a:off x="6009220" y="3344660"/>
            <a:ext cx="1991780" cy="39728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Execution Path</a:t>
            </a:r>
          </a:p>
        </p:txBody>
      </p:sp>
      <p:sp>
        <p:nvSpPr>
          <p:cNvPr id="6" name="Can 9"/>
          <p:cNvSpPr>
            <a:spLocks noChangeArrowheads="1"/>
          </p:cNvSpPr>
          <p:nvPr/>
        </p:nvSpPr>
        <p:spPr bwMode="auto">
          <a:xfrm>
            <a:off x="3953191" y="4074906"/>
            <a:ext cx="1349269" cy="1086116"/>
          </a:xfrm>
          <a:prstGeom prst="can">
            <a:avLst>
              <a:gd name="adj" fmla="val 2500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r>
              <a:rPr lang="en-US" sz="2000" dirty="0">
                <a:effectLst>
                  <a:outerShdw blurRad="38100" dist="38100" dir="2700000" algn="tl">
                    <a:srgbClr val="000000">
                      <a:alpha val="43137"/>
                    </a:srgbClr>
                  </a:outerShdw>
                </a:effectLst>
                <a:latin typeface="Segoe" pitchFamily="34" charset="0"/>
              </a:rPr>
              <a:t>Known</a:t>
            </a:r>
            <a:br>
              <a:rPr lang="en-US" sz="2000" dirty="0">
                <a:effectLst>
                  <a:outerShdw blurRad="38100" dist="38100" dir="2700000" algn="tl">
                    <a:srgbClr val="000000">
                      <a:alpha val="43137"/>
                    </a:srgbClr>
                  </a:outerShdw>
                </a:effectLst>
                <a:latin typeface="Segoe" pitchFamily="34" charset="0"/>
              </a:rPr>
            </a:br>
            <a:r>
              <a:rPr lang="en-US" sz="2000" dirty="0">
                <a:effectLst>
                  <a:outerShdw blurRad="38100" dist="38100" dir="2700000" algn="tl">
                    <a:srgbClr val="000000">
                      <a:alpha val="43137"/>
                    </a:srgbClr>
                  </a:outerShdw>
                </a:effectLst>
                <a:latin typeface="Segoe" pitchFamily="34" charset="0"/>
              </a:rPr>
              <a:t>Paths</a:t>
            </a:r>
          </a:p>
        </p:txBody>
      </p:sp>
      <p:sp>
        <p:nvSpPr>
          <p:cNvPr id="7" name="Bent Arrow 6"/>
          <p:cNvSpPr/>
          <p:nvPr/>
        </p:nvSpPr>
        <p:spPr bwMode="auto">
          <a:xfrm>
            <a:off x="2218415" y="2560723"/>
            <a:ext cx="1413521" cy="543058"/>
          </a:xfrm>
          <a:prstGeom prst="bentArrow">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8" name="Bent Arrow 7"/>
          <p:cNvSpPr/>
          <p:nvPr/>
        </p:nvSpPr>
        <p:spPr bwMode="auto">
          <a:xfrm rot="5400000">
            <a:off x="6148659" y="2164281"/>
            <a:ext cx="620638" cy="1413521"/>
          </a:xfrm>
          <a:prstGeom prst="bentArrow">
            <a:avLst>
              <a:gd name="adj1" fmla="val 20519"/>
              <a:gd name="adj2" fmla="val 17245"/>
              <a:gd name="adj3" fmla="val 23074"/>
              <a:gd name="adj4" fmla="val 46831"/>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9" name="Bent Arrow 8"/>
          <p:cNvSpPr/>
          <p:nvPr/>
        </p:nvSpPr>
        <p:spPr bwMode="auto">
          <a:xfrm rot="10800000">
            <a:off x="5687964" y="3958538"/>
            <a:ext cx="1413521" cy="892166"/>
          </a:xfrm>
          <a:prstGeom prst="bentArrow">
            <a:avLst>
              <a:gd name="adj1" fmla="val 15687"/>
              <a:gd name="adj2" fmla="val 14357"/>
              <a:gd name="adj3" fmla="val 17018"/>
              <a:gd name="adj4" fmla="val 4375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0" name="Bent Arrow 9"/>
          <p:cNvSpPr/>
          <p:nvPr/>
        </p:nvSpPr>
        <p:spPr bwMode="auto">
          <a:xfrm rot="16200000">
            <a:off x="2369987" y="3678467"/>
            <a:ext cx="853377" cy="1413521"/>
          </a:xfrm>
          <a:prstGeom prst="bentArrow">
            <a:avLst>
              <a:gd name="adj1" fmla="val 15687"/>
              <a:gd name="adj2" fmla="val 16353"/>
              <a:gd name="adj3" fmla="val 25000"/>
              <a:gd name="adj4" fmla="val 4375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11" name="TextBox 15"/>
          <p:cNvSpPr txBox="1">
            <a:spLocks noChangeArrowheads="1"/>
          </p:cNvSpPr>
          <p:nvPr/>
        </p:nvSpPr>
        <p:spPr bwMode="auto">
          <a:xfrm>
            <a:off x="6554001" y="1981200"/>
            <a:ext cx="1446999" cy="584775"/>
          </a:xfrm>
          <a:prstGeom prst="rect">
            <a:avLst/>
          </a:prstGeom>
          <a:noFill/>
          <a:ln w="9525">
            <a:noFill/>
            <a:miter lim="800000"/>
            <a:headEnd/>
            <a:tailEnd/>
          </a:ln>
        </p:spPr>
        <p:txBody>
          <a:bodyPr wrap="none">
            <a:spAutoFit/>
          </a:bodyPr>
          <a:lstStyle/>
          <a:p>
            <a:r>
              <a:rPr lang="en-US" sz="1600" dirty="0">
                <a:latin typeface="Segoe" pitchFamily="34" charset="0"/>
              </a:rPr>
              <a:t>Run Test and </a:t>
            </a:r>
            <a:br>
              <a:rPr lang="en-US" sz="1600" dirty="0">
                <a:latin typeface="Segoe" pitchFamily="34" charset="0"/>
              </a:rPr>
            </a:br>
            <a:r>
              <a:rPr lang="en-US" sz="1600" dirty="0">
                <a:latin typeface="Segoe" pitchFamily="34" charset="0"/>
              </a:rPr>
              <a:t>Monitor</a:t>
            </a:r>
          </a:p>
        </p:txBody>
      </p:sp>
      <p:sp>
        <p:nvSpPr>
          <p:cNvPr id="12" name="TextBox 16"/>
          <p:cNvSpPr txBox="1">
            <a:spLocks noChangeArrowheads="1"/>
          </p:cNvSpPr>
          <p:nvPr/>
        </p:nvSpPr>
        <p:spPr bwMode="auto">
          <a:xfrm>
            <a:off x="6473018" y="4596825"/>
            <a:ext cx="1527982" cy="584775"/>
          </a:xfrm>
          <a:prstGeom prst="rect">
            <a:avLst/>
          </a:prstGeom>
          <a:noFill/>
          <a:ln w="9525">
            <a:noFill/>
            <a:miter lim="800000"/>
            <a:headEnd/>
            <a:tailEnd/>
          </a:ln>
        </p:spPr>
        <p:txBody>
          <a:bodyPr wrap="none">
            <a:spAutoFit/>
          </a:bodyPr>
          <a:lstStyle/>
          <a:p>
            <a:pPr algn="r"/>
            <a:r>
              <a:rPr lang="en-US" sz="1600" dirty="0" smtClean="0">
                <a:latin typeface="Segoe" pitchFamily="34" charset="0"/>
              </a:rPr>
              <a:t>Record</a:t>
            </a:r>
          </a:p>
          <a:p>
            <a:pPr algn="r"/>
            <a:r>
              <a:rPr lang="en-US" sz="1600" dirty="0" smtClean="0">
                <a:latin typeface="Segoe" pitchFamily="34" charset="0"/>
              </a:rPr>
              <a:t>Path Condition</a:t>
            </a:r>
            <a:endParaRPr lang="en-US" sz="1600" dirty="0">
              <a:latin typeface="Segoe" pitchFamily="34" charset="0"/>
            </a:endParaRPr>
          </a:p>
        </p:txBody>
      </p:sp>
      <p:sp>
        <p:nvSpPr>
          <p:cNvPr id="13" name="TextBox 17"/>
          <p:cNvSpPr txBox="1">
            <a:spLocks noChangeArrowheads="1"/>
          </p:cNvSpPr>
          <p:nvPr/>
        </p:nvSpPr>
        <p:spPr bwMode="auto">
          <a:xfrm>
            <a:off x="1066800" y="4596825"/>
            <a:ext cx="1654620" cy="584775"/>
          </a:xfrm>
          <a:prstGeom prst="rect">
            <a:avLst/>
          </a:prstGeom>
          <a:noFill/>
          <a:ln w="9525">
            <a:noFill/>
            <a:miter lim="800000"/>
            <a:headEnd/>
            <a:tailEnd/>
          </a:ln>
        </p:spPr>
        <p:txBody>
          <a:bodyPr wrap="none">
            <a:spAutoFit/>
          </a:bodyPr>
          <a:lstStyle/>
          <a:p>
            <a:pPr algn="l"/>
            <a:r>
              <a:rPr lang="en-US" sz="1600" dirty="0" smtClean="0">
                <a:latin typeface="Segoe" pitchFamily="34" charset="0"/>
              </a:rPr>
              <a:t>Choose an </a:t>
            </a:r>
          </a:p>
          <a:p>
            <a:pPr algn="l"/>
            <a:r>
              <a:rPr lang="en-US" sz="1600" dirty="0" smtClean="0">
                <a:latin typeface="Segoe" pitchFamily="34" charset="0"/>
              </a:rPr>
              <a:t>Uncovered Path</a:t>
            </a:r>
            <a:endParaRPr lang="en-US" sz="1600" dirty="0">
              <a:latin typeface="Segoe" pitchFamily="34" charset="0"/>
            </a:endParaRPr>
          </a:p>
        </p:txBody>
      </p:sp>
      <p:sp>
        <p:nvSpPr>
          <p:cNvPr id="14" name="TextBox 18"/>
          <p:cNvSpPr txBox="1">
            <a:spLocks noChangeArrowheads="1"/>
          </p:cNvSpPr>
          <p:nvPr/>
        </p:nvSpPr>
        <p:spPr bwMode="auto">
          <a:xfrm>
            <a:off x="1600200" y="2362200"/>
            <a:ext cx="696024" cy="338554"/>
          </a:xfrm>
          <a:prstGeom prst="rect">
            <a:avLst/>
          </a:prstGeom>
          <a:noFill/>
          <a:ln w="9525">
            <a:noFill/>
            <a:miter lim="800000"/>
            <a:headEnd/>
            <a:tailEnd/>
          </a:ln>
        </p:spPr>
        <p:txBody>
          <a:bodyPr wrap="none">
            <a:spAutoFit/>
          </a:bodyPr>
          <a:lstStyle/>
          <a:p>
            <a:r>
              <a:rPr lang="en-US" sz="1600" dirty="0" smtClean="0">
                <a:latin typeface="Segoe" pitchFamily="34" charset="0"/>
              </a:rPr>
              <a:t>Solve</a:t>
            </a:r>
            <a:endParaRPr lang="en-US" sz="1600" dirty="0">
              <a:latin typeface="Segoe" pitchFamily="34" charset="0"/>
            </a:endParaRPr>
          </a:p>
        </p:txBody>
      </p:sp>
      <p:sp>
        <p:nvSpPr>
          <p:cNvPr id="15" name="Down Arrow 19"/>
          <p:cNvSpPr>
            <a:spLocks noChangeArrowheads="1"/>
          </p:cNvSpPr>
          <p:nvPr/>
        </p:nvSpPr>
        <p:spPr bwMode="auto">
          <a:xfrm>
            <a:off x="4485937" y="1752600"/>
            <a:ext cx="408261" cy="497804"/>
          </a:xfrm>
          <a:prstGeom prst="downArrow">
            <a:avLst>
              <a:gd name="adj1" fmla="val 50000"/>
              <a:gd name="adj2" fmla="val 50024"/>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6" name="TextBox 21"/>
          <p:cNvSpPr txBox="1">
            <a:spLocks noChangeArrowheads="1"/>
          </p:cNvSpPr>
          <p:nvPr/>
        </p:nvSpPr>
        <p:spPr bwMode="auto">
          <a:xfrm>
            <a:off x="696647" y="5722203"/>
            <a:ext cx="3706464"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Result: small test suite, </a:t>
            </a:r>
            <a:b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b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high </a:t>
            </a:r>
            <a:r>
              <a:rPr lang="en-US" sz="2400" b="1" dirty="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code </a:t>
            </a: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coverage</a:t>
            </a:r>
          </a:p>
        </p:txBody>
      </p:sp>
      <p:sp>
        <p:nvSpPr>
          <p:cNvPr id="18" name="TextBox 15"/>
          <p:cNvSpPr txBox="1">
            <a:spLocks noChangeArrowheads="1"/>
          </p:cNvSpPr>
          <p:nvPr/>
        </p:nvSpPr>
        <p:spPr bwMode="auto">
          <a:xfrm>
            <a:off x="2209800" y="1676400"/>
            <a:ext cx="2392643" cy="338554"/>
          </a:xfrm>
          <a:prstGeom prst="rect">
            <a:avLst/>
          </a:prstGeom>
          <a:noFill/>
          <a:ln w="9525">
            <a:noFill/>
            <a:miter lim="800000"/>
            <a:headEnd/>
            <a:tailEnd/>
          </a:ln>
        </p:spPr>
        <p:txBody>
          <a:bodyPr wrap="none">
            <a:spAutoFit/>
          </a:bodyPr>
          <a:lstStyle/>
          <a:p>
            <a:r>
              <a:rPr lang="en-US" sz="1600" dirty="0" smtClean="0">
                <a:latin typeface="Segoe" pitchFamily="34" charset="0"/>
              </a:rPr>
              <a:t>Initially, choose Arbitrary</a:t>
            </a:r>
            <a:endParaRPr lang="en-US" sz="1600" dirty="0">
              <a:latin typeface="Segoe" pitchFamily="34" charset="0"/>
            </a:endParaRPr>
          </a:p>
        </p:txBody>
      </p:sp>
      <p:sp>
        <p:nvSpPr>
          <p:cNvPr id="19" name="Rounded Rectangle 18"/>
          <p:cNvSpPr/>
          <p:nvPr/>
        </p:nvSpPr>
        <p:spPr bwMode="auto">
          <a:xfrm>
            <a:off x="4953000" y="5562599"/>
            <a:ext cx="3352800" cy="1066801"/>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endParaRPr lang="en-US" sz="200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0" name="TextBox 21"/>
          <p:cNvSpPr txBox="1">
            <a:spLocks noChangeArrowheads="1"/>
          </p:cNvSpPr>
          <p:nvPr/>
        </p:nvSpPr>
        <p:spPr bwMode="auto">
          <a:xfrm>
            <a:off x="5029200" y="5700117"/>
            <a:ext cx="3172663"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Finds only real bugs</a:t>
            </a:r>
          </a:p>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No false warnings</a:t>
            </a:r>
          </a:p>
        </p:txBody>
      </p:sp>
      <p:sp>
        <p:nvSpPr>
          <p:cNvPr id="21" name="Rounded Rectangle 20"/>
          <p:cNvSpPr/>
          <p:nvPr/>
        </p:nvSpPr>
        <p:spPr bwMode="auto">
          <a:xfrm>
            <a:off x="4953000" y="1524000"/>
            <a:ext cx="1219200" cy="990600"/>
          </a:xfrm>
          <a:prstGeom prst="roundRect">
            <a:avLst>
              <a:gd name="adj" fmla="val 6963"/>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defTabSz="1096963" fontAlgn="base">
              <a:spcBef>
                <a:spcPct val="0"/>
              </a:spcBef>
              <a:spcAft>
                <a:spcPct val="0"/>
              </a:spcAft>
            </a:pPr>
            <a:r>
              <a:rPr lang="en-US" sz="1400" dirty="0" smtClean="0">
                <a:solidFill>
                  <a:schemeClr val="bg1"/>
                </a:solidFill>
                <a:latin typeface="Lucida Console" pitchFamily="49" charset="0"/>
              </a:rPr>
              <a:t>a[0] = 0;</a:t>
            </a:r>
          </a:p>
          <a:p>
            <a:pPr defTabSz="1096963" fontAlgn="base">
              <a:spcBef>
                <a:spcPct val="0"/>
              </a:spcBef>
              <a:spcAft>
                <a:spcPct val="0"/>
              </a:spcAft>
            </a:pPr>
            <a:r>
              <a:rPr lang="en-US" sz="1400" dirty="0" smtClean="0">
                <a:solidFill>
                  <a:schemeClr val="bg1"/>
                </a:solidFill>
                <a:latin typeface="Lucida Console" pitchFamily="49" charset="0"/>
              </a:rPr>
              <a:t>a[1] = 0;</a:t>
            </a:r>
          </a:p>
          <a:p>
            <a:pPr defTabSz="1096963" fontAlgn="base">
              <a:spcBef>
                <a:spcPct val="0"/>
              </a:spcBef>
              <a:spcAft>
                <a:spcPct val="0"/>
              </a:spcAft>
            </a:pPr>
            <a:r>
              <a:rPr lang="en-US" sz="1400" dirty="0" smtClean="0">
                <a:solidFill>
                  <a:schemeClr val="bg1"/>
                </a:solidFill>
                <a:latin typeface="Lucida Console" pitchFamily="49" charset="0"/>
              </a:rPr>
              <a:t>a[2] = 0;</a:t>
            </a:r>
          </a:p>
          <a:p>
            <a:pPr defTabSz="1096963" fontAlgn="base">
              <a:spcBef>
                <a:spcPct val="0"/>
              </a:spcBef>
              <a:spcAft>
                <a:spcPct val="0"/>
              </a:spcAft>
            </a:pPr>
            <a:r>
              <a:rPr lang="en-US" sz="1400" dirty="0" smtClean="0">
                <a:solidFill>
                  <a:schemeClr val="bg1"/>
                </a:solidFill>
                <a:latin typeface="Lucida Console" pitchFamily="49" charset="0"/>
              </a:rPr>
              <a:t>a[3] = 0;</a:t>
            </a:r>
          </a:p>
          <a:p>
            <a:pPr defTabSz="1096963" fontAlgn="base">
              <a:spcBef>
                <a:spcPct val="0"/>
              </a:spcBef>
              <a:spcAft>
                <a:spcPct val="0"/>
              </a:spcAft>
            </a:pPr>
            <a:r>
              <a:rPr lang="en-US" sz="1400" dirty="0" smtClean="0">
                <a:solidFill>
                  <a:schemeClr val="bg1"/>
                </a:solidFill>
                <a:latin typeface="Lucida Console" pitchFamily="49" charset="0"/>
              </a:rPr>
              <a:t>…</a:t>
            </a:r>
          </a:p>
        </p:txBody>
      </p:sp>
      <p:sp>
        <p:nvSpPr>
          <p:cNvPr id="22" name="Title 1"/>
          <p:cNvSpPr txBox="1">
            <a:spLocks/>
          </p:cNvSpPr>
          <p:nvPr/>
        </p:nvSpPr>
        <p:spPr>
          <a:xfrm>
            <a:off x="381000" y="762000"/>
            <a:ext cx="8229600" cy="1143000"/>
          </a:xfrm>
          <a:prstGeom prst="rect">
            <a:avLst/>
          </a:prstGeom>
        </p:spPr>
        <p:txBody>
          <a:bodyP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400" b="0" i="0" u="none" strike="noStrike" kern="0" cap="none" spc="0" normalizeH="0" baseline="0" noProof="0" dirty="0">
              <a:ln>
                <a:noFill/>
              </a:ln>
              <a:solidFill>
                <a:srgbClr val="090F14"/>
              </a:solidFill>
              <a:effectLst/>
              <a:uLnTx/>
              <a:uFillTx/>
              <a:latin typeface="+mj-lt"/>
              <a:ea typeface="+mj-ea"/>
              <a:cs typeface="+mj-cs"/>
            </a:endParaRPr>
          </a:p>
        </p:txBody>
      </p:sp>
      <p:sp>
        <p:nvSpPr>
          <p:cNvPr id="23" name="Title 1"/>
          <p:cNvSpPr txBox="1">
            <a:spLocks/>
          </p:cNvSpPr>
          <p:nvPr/>
        </p:nvSpPr>
        <p:spPr>
          <a:xfrm>
            <a:off x="381000" y="230187"/>
            <a:ext cx="8382000" cy="664797"/>
          </a:xfrm>
          <a:prstGeom prst="rect">
            <a:avLst/>
          </a:prstGeom>
        </p:spPr>
        <p:txBody>
          <a:bodyPr/>
          <a:lstStyle/>
          <a:p>
            <a:pPr lvl="0" defTabSz="912777" fontAlgn="base">
              <a:lnSpc>
                <a:spcPct val="90000"/>
              </a:lnSpc>
              <a:spcBef>
                <a:spcPct val="0"/>
              </a:spcBef>
              <a:spcAft>
                <a:spcPct val="0"/>
              </a:spcAft>
              <a:defRPr/>
            </a:pPr>
            <a: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t>Test Input Generation by</a:t>
            </a:r>
            <a:b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br>
            <a: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t>Dynamic  Symbolic Execution</a:t>
            </a:r>
          </a:p>
        </p:txBody>
      </p:sp>
    </p:spTree>
    <p:extLst>
      <p:ext uri="{BB962C8B-B14F-4D97-AF65-F5344CB8AC3E}">
        <p14:creationId xmlns="" xmlns:p14="http://schemas.microsoft.com/office/powerpoint/2007/7/12/main" val="221303530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mph" presetSubtype="2" fill="hold" nodeType="withEffect">
                                  <p:stCondLst>
                                    <p:cond delay="0"/>
                                  </p:stCondLst>
                                  <p:childTnLst>
                                    <p:animClr clrSpc="rgb" dir="cw">
                                      <p:cBhvr>
                                        <p:cTn id="6" dur="2000" fill="hold"/>
                                        <p:tgtEl>
                                          <p:spTgt spid="15"/>
                                        </p:tgtEl>
                                        <p:attrNameLst>
                                          <p:attrName>fillcolor</p:attrName>
                                        </p:attrNameLst>
                                      </p:cBhvr>
                                      <p:to>
                                        <a:srgbClr val="FFDF79"/>
                                      </p:to>
                                    </p:animClr>
                                    <p:set>
                                      <p:cBhvr>
                                        <p:cTn id="7" dur="2000" fill="hold"/>
                                        <p:tgtEl>
                                          <p:spTgt spid="15"/>
                                        </p:tgtEl>
                                        <p:attrNameLst>
                                          <p:attrName>fill.type</p:attrName>
                                        </p:attrNameLst>
                                      </p:cBhvr>
                                      <p:to>
                                        <p:strVal val="solid"/>
                                      </p:to>
                                    </p:set>
                                    <p:set>
                                      <p:cBhvr>
                                        <p:cTn id="8" dur="2000" fill="hold"/>
                                        <p:tgtEl>
                                          <p:spTgt spid="15"/>
                                        </p:tgtEl>
                                        <p:attrNameLst>
                                          <p:attrName>fill.on</p:attrName>
                                        </p:attrNameLst>
                                      </p:cBhvr>
                                      <p:to>
                                        <p:strVal val="true"/>
                                      </p:to>
                                    </p:set>
                                  </p:childTnLst>
                                </p:cTn>
                              </p:par>
                              <p:par>
                                <p:cTn id="9" presetID="1" presetClass="entr" presetSubtype="0"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685800" y="5562600"/>
            <a:ext cx="3733800" cy="1066800"/>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 name="Rounded Rectangle 6"/>
          <p:cNvSpPr>
            <a:spLocks noChangeArrowheads="1"/>
          </p:cNvSpPr>
          <p:nvPr/>
        </p:nvSpPr>
        <p:spPr bwMode="auto">
          <a:xfrm>
            <a:off x="3953191" y="2362200"/>
            <a:ext cx="1349269"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Test</a:t>
            </a:r>
            <a:br>
              <a:rPr lang="en-US" sz="2000" dirty="0">
                <a:solidFill>
                  <a:schemeClr val="lt1"/>
                </a:solidFill>
                <a:effectLst>
                  <a:outerShdw blurRad="38100" dist="38100" dir="2700000" algn="tl">
                    <a:srgbClr val="000000">
                      <a:alpha val="43137"/>
                    </a:srgbClr>
                  </a:outerShdw>
                </a:effectLst>
                <a:latin typeface="Segoe" pitchFamily="34" charset="0"/>
              </a:rPr>
            </a:br>
            <a:r>
              <a:rPr lang="en-US" sz="2000" dirty="0">
                <a:solidFill>
                  <a:schemeClr val="lt1"/>
                </a:solidFill>
                <a:effectLst>
                  <a:outerShdw blurRad="38100" dist="38100" dir="2700000" algn="tl">
                    <a:srgbClr val="000000">
                      <a:alpha val="43137"/>
                    </a:srgbClr>
                  </a:outerShdw>
                </a:effectLst>
                <a:latin typeface="Segoe" pitchFamily="34" charset="0"/>
              </a:rPr>
              <a:t>Inputs</a:t>
            </a:r>
          </a:p>
        </p:txBody>
      </p:sp>
      <p:sp>
        <p:nvSpPr>
          <p:cNvPr id="4" name="Rounded Rectangle 7"/>
          <p:cNvSpPr>
            <a:spLocks noChangeArrowheads="1"/>
          </p:cNvSpPr>
          <p:nvPr/>
        </p:nvSpPr>
        <p:spPr bwMode="auto">
          <a:xfrm>
            <a:off x="1190401" y="3200400"/>
            <a:ext cx="1991780"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Constraint System</a:t>
            </a:r>
          </a:p>
        </p:txBody>
      </p:sp>
      <p:sp>
        <p:nvSpPr>
          <p:cNvPr id="5" name="Rounded Rectangle 8"/>
          <p:cNvSpPr>
            <a:spLocks noChangeArrowheads="1"/>
          </p:cNvSpPr>
          <p:nvPr/>
        </p:nvSpPr>
        <p:spPr bwMode="auto">
          <a:xfrm>
            <a:off x="6009220" y="3344660"/>
            <a:ext cx="1991780" cy="39728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Execution Path</a:t>
            </a:r>
          </a:p>
        </p:txBody>
      </p:sp>
      <p:sp>
        <p:nvSpPr>
          <p:cNvPr id="6" name="Can 9"/>
          <p:cNvSpPr>
            <a:spLocks noChangeArrowheads="1"/>
          </p:cNvSpPr>
          <p:nvPr/>
        </p:nvSpPr>
        <p:spPr bwMode="auto">
          <a:xfrm>
            <a:off x="3953191" y="4074906"/>
            <a:ext cx="1349269" cy="1086116"/>
          </a:xfrm>
          <a:prstGeom prst="can">
            <a:avLst>
              <a:gd name="adj" fmla="val 2500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r>
              <a:rPr lang="en-US" sz="2000" dirty="0">
                <a:effectLst>
                  <a:outerShdw blurRad="38100" dist="38100" dir="2700000" algn="tl">
                    <a:srgbClr val="000000">
                      <a:alpha val="43137"/>
                    </a:srgbClr>
                  </a:outerShdw>
                </a:effectLst>
                <a:latin typeface="Segoe" pitchFamily="34" charset="0"/>
              </a:rPr>
              <a:t>Known</a:t>
            </a:r>
            <a:br>
              <a:rPr lang="en-US" sz="2000" dirty="0">
                <a:effectLst>
                  <a:outerShdw blurRad="38100" dist="38100" dir="2700000" algn="tl">
                    <a:srgbClr val="000000">
                      <a:alpha val="43137"/>
                    </a:srgbClr>
                  </a:outerShdw>
                </a:effectLst>
                <a:latin typeface="Segoe" pitchFamily="34" charset="0"/>
              </a:rPr>
            </a:br>
            <a:r>
              <a:rPr lang="en-US" sz="2000" dirty="0">
                <a:effectLst>
                  <a:outerShdw blurRad="38100" dist="38100" dir="2700000" algn="tl">
                    <a:srgbClr val="000000">
                      <a:alpha val="43137"/>
                    </a:srgbClr>
                  </a:outerShdw>
                </a:effectLst>
                <a:latin typeface="Segoe" pitchFamily="34" charset="0"/>
              </a:rPr>
              <a:t>Paths</a:t>
            </a:r>
          </a:p>
        </p:txBody>
      </p:sp>
      <p:sp>
        <p:nvSpPr>
          <p:cNvPr id="7" name="Bent Arrow 6"/>
          <p:cNvSpPr/>
          <p:nvPr/>
        </p:nvSpPr>
        <p:spPr bwMode="auto">
          <a:xfrm>
            <a:off x="2218415" y="2560723"/>
            <a:ext cx="1413521" cy="543058"/>
          </a:xfrm>
          <a:prstGeom prst="bentArrow">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8" name="Bent Arrow 7"/>
          <p:cNvSpPr/>
          <p:nvPr/>
        </p:nvSpPr>
        <p:spPr bwMode="auto">
          <a:xfrm rot="5400000">
            <a:off x="6148659" y="2164281"/>
            <a:ext cx="620638" cy="1413521"/>
          </a:xfrm>
          <a:prstGeom prst="bentArrow">
            <a:avLst>
              <a:gd name="adj1" fmla="val 20519"/>
              <a:gd name="adj2" fmla="val 17245"/>
              <a:gd name="adj3" fmla="val 23074"/>
              <a:gd name="adj4" fmla="val 46831"/>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9" name="Bent Arrow 8"/>
          <p:cNvSpPr/>
          <p:nvPr/>
        </p:nvSpPr>
        <p:spPr bwMode="auto">
          <a:xfrm rot="10800000">
            <a:off x="5687964" y="3958538"/>
            <a:ext cx="1413521" cy="892166"/>
          </a:xfrm>
          <a:prstGeom prst="bentArrow">
            <a:avLst>
              <a:gd name="adj1" fmla="val 15687"/>
              <a:gd name="adj2" fmla="val 14357"/>
              <a:gd name="adj3" fmla="val 17018"/>
              <a:gd name="adj4" fmla="val 4375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0" name="Bent Arrow 9"/>
          <p:cNvSpPr/>
          <p:nvPr/>
        </p:nvSpPr>
        <p:spPr bwMode="auto">
          <a:xfrm rot="16200000">
            <a:off x="2369987" y="3678467"/>
            <a:ext cx="853377" cy="1413521"/>
          </a:xfrm>
          <a:prstGeom prst="bentArrow">
            <a:avLst>
              <a:gd name="adj1" fmla="val 15687"/>
              <a:gd name="adj2" fmla="val 16353"/>
              <a:gd name="adj3" fmla="val 25000"/>
              <a:gd name="adj4" fmla="val 4375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11" name="TextBox 15"/>
          <p:cNvSpPr txBox="1">
            <a:spLocks noChangeArrowheads="1"/>
          </p:cNvSpPr>
          <p:nvPr/>
        </p:nvSpPr>
        <p:spPr bwMode="auto">
          <a:xfrm>
            <a:off x="6554001" y="1981200"/>
            <a:ext cx="1446999" cy="584775"/>
          </a:xfrm>
          <a:prstGeom prst="rect">
            <a:avLst/>
          </a:prstGeom>
          <a:noFill/>
          <a:ln w="9525">
            <a:noFill/>
            <a:miter lim="800000"/>
            <a:headEnd/>
            <a:tailEnd/>
          </a:ln>
        </p:spPr>
        <p:txBody>
          <a:bodyPr wrap="none">
            <a:spAutoFit/>
          </a:bodyPr>
          <a:lstStyle/>
          <a:p>
            <a:r>
              <a:rPr lang="en-US" sz="1600" dirty="0">
                <a:latin typeface="Segoe" pitchFamily="34" charset="0"/>
              </a:rPr>
              <a:t>Run Test and </a:t>
            </a:r>
            <a:br>
              <a:rPr lang="en-US" sz="1600" dirty="0">
                <a:latin typeface="Segoe" pitchFamily="34" charset="0"/>
              </a:rPr>
            </a:br>
            <a:r>
              <a:rPr lang="en-US" sz="1600" dirty="0">
                <a:latin typeface="Segoe" pitchFamily="34" charset="0"/>
              </a:rPr>
              <a:t>Monitor</a:t>
            </a:r>
          </a:p>
        </p:txBody>
      </p:sp>
      <p:sp>
        <p:nvSpPr>
          <p:cNvPr id="12" name="TextBox 16"/>
          <p:cNvSpPr txBox="1">
            <a:spLocks noChangeArrowheads="1"/>
          </p:cNvSpPr>
          <p:nvPr/>
        </p:nvSpPr>
        <p:spPr bwMode="auto">
          <a:xfrm>
            <a:off x="6473018" y="4596825"/>
            <a:ext cx="1527982" cy="584775"/>
          </a:xfrm>
          <a:prstGeom prst="rect">
            <a:avLst/>
          </a:prstGeom>
          <a:noFill/>
          <a:ln w="9525">
            <a:noFill/>
            <a:miter lim="800000"/>
            <a:headEnd/>
            <a:tailEnd/>
          </a:ln>
        </p:spPr>
        <p:txBody>
          <a:bodyPr wrap="none">
            <a:spAutoFit/>
          </a:bodyPr>
          <a:lstStyle/>
          <a:p>
            <a:pPr algn="r"/>
            <a:r>
              <a:rPr lang="en-US" sz="1600" dirty="0" smtClean="0">
                <a:latin typeface="Segoe" pitchFamily="34" charset="0"/>
              </a:rPr>
              <a:t>Record</a:t>
            </a:r>
          </a:p>
          <a:p>
            <a:pPr algn="r"/>
            <a:r>
              <a:rPr lang="en-US" sz="1600" dirty="0" smtClean="0">
                <a:latin typeface="Segoe" pitchFamily="34" charset="0"/>
              </a:rPr>
              <a:t>Path Condition</a:t>
            </a:r>
            <a:endParaRPr lang="en-US" sz="1600" dirty="0">
              <a:latin typeface="Segoe" pitchFamily="34" charset="0"/>
            </a:endParaRPr>
          </a:p>
        </p:txBody>
      </p:sp>
      <p:sp>
        <p:nvSpPr>
          <p:cNvPr id="13" name="TextBox 17"/>
          <p:cNvSpPr txBox="1">
            <a:spLocks noChangeArrowheads="1"/>
          </p:cNvSpPr>
          <p:nvPr/>
        </p:nvSpPr>
        <p:spPr bwMode="auto">
          <a:xfrm>
            <a:off x="1066800" y="4596825"/>
            <a:ext cx="1654620" cy="584775"/>
          </a:xfrm>
          <a:prstGeom prst="rect">
            <a:avLst/>
          </a:prstGeom>
          <a:noFill/>
          <a:ln w="9525">
            <a:noFill/>
            <a:miter lim="800000"/>
            <a:headEnd/>
            <a:tailEnd/>
          </a:ln>
        </p:spPr>
        <p:txBody>
          <a:bodyPr wrap="none">
            <a:spAutoFit/>
          </a:bodyPr>
          <a:lstStyle/>
          <a:p>
            <a:pPr algn="l"/>
            <a:r>
              <a:rPr lang="en-US" sz="1600" dirty="0" smtClean="0">
                <a:latin typeface="Segoe" pitchFamily="34" charset="0"/>
              </a:rPr>
              <a:t>Choose an </a:t>
            </a:r>
          </a:p>
          <a:p>
            <a:pPr algn="l"/>
            <a:r>
              <a:rPr lang="en-US" sz="1600" dirty="0" smtClean="0">
                <a:latin typeface="Segoe" pitchFamily="34" charset="0"/>
              </a:rPr>
              <a:t>Uncovered Path</a:t>
            </a:r>
            <a:endParaRPr lang="en-US" sz="1600" dirty="0">
              <a:latin typeface="Segoe" pitchFamily="34" charset="0"/>
            </a:endParaRPr>
          </a:p>
        </p:txBody>
      </p:sp>
      <p:sp>
        <p:nvSpPr>
          <p:cNvPr id="14" name="TextBox 18"/>
          <p:cNvSpPr txBox="1">
            <a:spLocks noChangeArrowheads="1"/>
          </p:cNvSpPr>
          <p:nvPr/>
        </p:nvSpPr>
        <p:spPr bwMode="auto">
          <a:xfrm>
            <a:off x="1600200" y="2362200"/>
            <a:ext cx="696024" cy="338554"/>
          </a:xfrm>
          <a:prstGeom prst="rect">
            <a:avLst/>
          </a:prstGeom>
          <a:noFill/>
          <a:ln w="9525">
            <a:noFill/>
            <a:miter lim="800000"/>
            <a:headEnd/>
            <a:tailEnd/>
          </a:ln>
        </p:spPr>
        <p:txBody>
          <a:bodyPr wrap="none">
            <a:spAutoFit/>
          </a:bodyPr>
          <a:lstStyle/>
          <a:p>
            <a:r>
              <a:rPr lang="en-US" sz="1600" dirty="0" smtClean="0">
                <a:latin typeface="Segoe" pitchFamily="34" charset="0"/>
              </a:rPr>
              <a:t>Solve</a:t>
            </a:r>
            <a:endParaRPr lang="en-US" sz="1600" dirty="0">
              <a:latin typeface="Segoe" pitchFamily="34" charset="0"/>
            </a:endParaRPr>
          </a:p>
        </p:txBody>
      </p:sp>
      <p:sp>
        <p:nvSpPr>
          <p:cNvPr id="15" name="Down Arrow 19"/>
          <p:cNvSpPr>
            <a:spLocks noChangeArrowheads="1"/>
          </p:cNvSpPr>
          <p:nvPr/>
        </p:nvSpPr>
        <p:spPr bwMode="auto">
          <a:xfrm>
            <a:off x="4485937" y="1752600"/>
            <a:ext cx="408261" cy="497804"/>
          </a:xfrm>
          <a:prstGeom prst="downArrow">
            <a:avLst>
              <a:gd name="adj1" fmla="val 50000"/>
              <a:gd name="adj2" fmla="val 50024"/>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6" name="TextBox 21"/>
          <p:cNvSpPr txBox="1">
            <a:spLocks noChangeArrowheads="1"/>
          </p:cNvSpPr>
          <p:nvPr/>
        </p:nvSpPr>
        <p:spPr bwMode="auto">
          <a:xfrm>
            <a:off x="696647" y="5722203"/>
            <a:ext cx="3706464"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Result: small test suite, </a:t>
            </a:r>
            <a:b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b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high </a:t>
            </a:r>
            <a:r>
              <a:rPr lang="en-US" sz="2400" b="1" dirty="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code </a:t>
            </a: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coverage</a:t>
            </a:r>
          </a:p>
        </p:txBody>
      </p:sp>
      <p:sp>
        <p:nvSpPr>
          <p:cNvPr id="18" name="TextBox 15"/>
          <p:cNvSpPr txBox="1">
            <a:spLocks noChangeArrowheads="1"/>
          </p:cNvSpPr>
          <p:nvPr/>
        </p:nvSpPr>
        <p:spPr bwMode="auto">
          <a:xfrm>
            <a:off x="2209800" y="1676400"/>
            <a:ext cx="2392643" cy="338554"/>
          </a:xfrm>
          <a:prstGeom prst="rect">
            <a:avLst/>
          </a:prstGeom>
          <a:noFill/>
          <a:ln w="9525">
            <a:noFill/>
            <a:miter lim="800000"/>
            <a:headEnd/>
            <a:tailEnd/>
          </a:ln>
        </p:spPr>
        <p:txBody>
          <a:bodyPr wrap="none">
            <a:spAutoFit/>
          </a:bodyPr>
          <a:lstStyle/>
          <a:p>
            <a:r>
              <a:rPr lang="en-US" sz="1600" dirty="0" smtClean="0">
                <a:latin typeface="Segoe" pitchFamily="34" charset="0"/>
              </a:rPr>
              <a:t>Initially, choose Arbitrary</a:t>
            </a:r>
            <a:endParaRPr lang="en-US" sz="1600" dirty="0">
              <a:latin typeface="Segoe" pitchFamily="34" charset="0"/>
            </a:endParaRPr>
          </a:p>
        </p:txBody>
      </p:sp>
      <p:sp>
        <p:nvSpPr>
          <p:cNvPr id="19" name="Rounded Rectangle 18"/>
          <p:cNvSpPr/>
          <p:nvPr/>
        </p:nvSpPr>
        <p:spPr bwMode="auto">
          <a:xfrm>
            <a:off x="4953000" y="5562599"/>
            <a:ext cx="3352800" cy="1066801"/>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endParaRPr lang="en-US" sz="200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0" name="TextBox 21"/>
          <p:cNvSpPr txBox="1">
            <a:spLocks noChangeArrowheads="1"/>
          </p:cNvSpPr>
          <p:nvPr/>
        </p:nvSpPr>
        <p:spPr bwMode="auto">
          <a:xfrm>
            <a:off x="5029200" y="5700117"/>
            <a:ext cx="3172663"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Finds only real bugs</a:t>
            </a:r>
          </a:p>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No false warnings</a:t>
            </a:r>
          </a:p>
        </p:txBody>
      </p:sp>
      <p:sp>
        <p:nvSpPr>
          <p:cNvPr id="21" name="Cloud Callout 20"/>
          <p:cNvSpPr/>
          <p:nvPr/>
        </p:nvSpPr>
        <p:spPr bwMode="auto">
          <a:xfrm>
            <a:off x="4343400" y="1676400"/>
            <a:ext cx="3733800" cy="1905000"/>
          </a:xfrm>
          <a:prstGeom prst="cloudCallout">
            <a:avLst>
              <a:gd name="adj1" fmla="val 15167"/>
              <a:gd name="adj2" fmla="val 86601"/>
            </a:avLst>
          </a:prstGeom>
          <a:solidFill>
            <a:schemeClr val="tx1"/>
          </a:solidFill>
          <a:ln>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109728" tIns="54864" rIns="109728" bIns="54864" numCol="1" rtlCol="0" anchor="ctr" anchorCtr="0" compatLnSpc="1">
            <a:prstTxWarp prst="textNoShape">
              <a:avLst/>
            </a:prstTxWarp>
          </a:bodyPr>
          <a:lstStyle/>
          <a:p>
            <a:pPr defTabSz="1096963" fontAlgn="base">
              <a:spcBef>
                <a:spcPct val="0"/>
              </a:spcBef>
              <a:spcAft>
                <a:spcPct val="0"/>
              </a:spcAft>
            </a:pPr>
            <a:endParaRPr lang="en-US" sz="1200" dirty="0" smtClean="0">
              <a:solidFill>
                <a:schemeClr val="bg1"/>
              </a:solidFill>
              <a:latin typeface="Lucida Console" pitchFamily="49" charset="0"/>
            </a:endParaRPr>
          </a:p>
          <a:p>
            <a:pPr defTabSz="1096963" fontAlgn="base">
              <a:spcBef>
                <a:spcPct val="0"/>
              </a:spcBef>
              <a:spcAft>
                <a:spcPct val="0"/>
              </a:spcAft>
            </a:pPr>
            <a:endParaRPr lang="en-US" sz="1200" dirty="0" smtClean="0">
              <a:solidFill>
                <a:schemeClr val="bg1"/>
              </a:solidFill>
              <a:latin typeface="Lucida Console" pitchFamily="49" charset="0"/>
            </a:endParaRPr>
          </a:p>
          <a:p>
            <a:pPr defTabSz="1096963" fontAlgn="base">
              <a:spcBef>
                <a:spcPct val="0"/>
              </a:spcBef>
              <a:spcAft>
                <a:spcPct val="0"/>
              </a:spcAft>
            </a:pPr>
            <a:endParaRPr lang="en-US" sz="1200" dirty="0" smtClean="0">
              <a:solidFill>
                <a:schemeClr val="bg1"/>
              </a:solidFill>
              <a:latin typeface="Lucida Console" pitchFamily="49" charset="0"/>
            </a:endParaRPr>
          </a:p>
          <a:p>
            <a:pPr defTabSz="1096963" fontAlgn="base">
              <a:spcBef>
                <a:spcPct val="0"/>
              </a:spcBef>
              <a:spcAft>
                <a:spcPct val="0"/>
              </a:spcAft>
            </a:pPr>
            <a:endParaRPr lang="en-US" sz="1200" dirty="0" smtClean="0">
              <a:solidFill>
                <a:schemeClr val="bg1"/>
              </a:solidFill>
              <a:latin typeface="Lucida Console" pitchFamily="49" charset="0"/>
            </a:endParaRPr>
          </a:p>
          <a:p>
            <a:pPr defTabSz="1096963" fontAlgn="base">
              <a:spcBef>
                <a:spcPct val="0"/>
              </a:spcBef>
              <a:spcAft>
                <a:spcPct val="0"/>
              </a:spcAft>
            </a:pPr>
            <a:endParaRPr lang="en-US" sz="1200" dirty="0" smtClean="0">
              <a:solidFill>
                <a:schemeClr val="bg1"/>
              </a:solidFill>
              <a:latin typeface="Lucida Console" pitchFamily="49" charset="0"/>
            </a:endParaRPr>
          </a:p>
          <a:p>
            <a:pPr defTabSz="1096963" fontAlgn="base">
              <a:spcBef>
                <a:spcPct val="0"/>
              </a:spcBef>
              <a:spcAft>
                <a:spcPct val="0"/>
              </a:spcAft>
            </a:pPr>
            <a:r>
              <a:rPr lang="en-US" sz="1200" dirty="0" smtClean="0">
                <a:solidFill>
                  <a:schemeClr val="bg1"/>
                </a:solidFill>
              </a:rPr>
              <a:t>Path Condition:</a:t>
            </a:r>
          </a:p>
          <a:p>
            <a:pPr defTabSz="1096963" fontAlgn="base">
              <a:spcBef>
                <a:spcPct val="0"/>
              </a:spcBef>
              <a:spcAft>
                <a:spcPct val="0"/>
              </a:spcAft>
            </a:pPr>
            <a:r>
              <a:rPr lang="en-US" sz="1200" dirty="0" smtClean="0">
                <a:solidFill>
                  <a:schemeClr val="bg1"/>
                </a:solidFill>
                <a:latin typeface="Lucida Console" pitchFamily="49" charset="0"/>
              </a:rPr>
              <a:t>… </a:t>
            </a:r>
            <a:r>
              <a:rPr lang="en-US" sz="1200" dirty="0" smtClean="0">
                <a:solidFill>
                  <a:schemeClr val="bg1"/>
                </a:solidFill>
                <a:latin typeface="Arial Unicode MS"/>
                <a:ea typeface="Arial Unicode MS"/>
                <a:cs typeface="Arial Unicode MS"/>
              </a:rPr>
              <a:t>⋀ </a:t>
            </a:r>
            <a:r>
              <a:rPr lang="en-US" sz="1200" dirty="0" err="1" smtClean="0">
                <a:solidFill>
                  <a:schemeClr val="bg1"/>
                </a:solidFill>
                <a:latin typeface="Lucida Console" pitchFamily="49" charset="0"/>
              </a:rPr>
              <a:t>magicNum</a:t>
            </a:r>
            <a:r>
              <a:rPr lang="en-US" sz="1200" dirty="0" smtClean="0">
                <a:solidFill>
                  <a:schemeClr val="bg1"/>
                </a:solidFill>
                <a:latin typeface="Lucida Console" pitchFamily="49" charset="0"/>
              </a:rPr>
              <a:t> != 0x95673948</a:t>
            </a:r>
          </a:p>
          <a:p>
            <a:pPr marL="0" marR="0" indent="0" defTabSz="1096963"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solidFill>
                <a:schemeClr val="bg1"/>
              </a:solidFill>
              <a:effectLst>
                <a:outerShdw blurRad="38100" dist="38100" dir="2700000" algn="tl">
                  <a:srgbClr val="000000">
                    <a:alpha val="43137"/>
                  </a:srgbClr>
                </a:outerShdw>
              </a:effectLst>
              <a:latin typeface="Segoe" pitchFamily="34" charset="0"/>
            </a:endParaRPr>
          </a:p>
        </p:txBody>
      </p:sp>
      <p:pic>
        <p:nvPicPr>
          <p:cNvPr id="22" name="Picture 2"/>
          <p:cNvPicPr>
            <a:picLocks noChangeAspect="1" noChangeArrowheads="1"/>
          </p:cNvPicPr>
          <p:nvPr/>
        </p:nvPicPr>
        <p:blipFill>
          <a:blip r:embed="rId2" cstate="print"/>
          <a:srcRect/>
          <a:stretch>
            <a:fillRect/>
          </a:stretch>
        </p:blipFill>
        <p:spPr bwMode="auto">
          <a:xfrm>
            <a:off x="5029200" y="1981200"/>
            <a:ext cx="2686050" cy="666750"/>
          </a:xfrm>
          <a:prstGeom prst="rect">
            <a:avLst/>
          </a:prstGeom>
          <a:noFill/>
          <a:ln w="9525">
            <a:noFill/>
            <a:miter lim="800000"/>
            <a:headEnd/>
            <a:tailEnd/>
          </a:ln>
          <a:effectLst/>
        </p:spPr>
      </p:pic>
      <p:sp>
        <p:nvSpPr>
          <p:cNvPr id="23" name="Title 1"/>
          <p:cNvSpPr txBox="1">
            <a:spLocks/>
          </p:cNvSpPr>
          <p:nvPr/>
        </p:nvSpPr>
        <p:spPr>
          <a:xfrm>
            <a:off x="381000" y="762000"/>
            <a:ext cx="8229600" cy="1143000"/>
          </a:xfrm>
          <a:prstGeom prst="rect">
            <a:avLst/>
          </a:prstGeom>
        </p:spPr>
        <p:txBody>
          <a:bodyP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400" b="0" i="0" u="none" strike="noStrike" kern="0" cap="none" spc="0" normalizeH="0" baseline="0" noProof="0" dirty="0">
              <a:ln>
                <a:noFill/>
              </a:ln>
              <a:solidFill>
                <a:srgbClr val="090F14"/>
              </a:solidFill>
              <a:effectLst/>
              <a:uLnTx/>
              <a:uFillTx/>
              <a:latin typeface="+mj-lt"/>
              <a:ea typeface="+mj-ea"/>
              <a:cs typeface="+mj-cs"/>
            </a:endParaRPr>
          </a:p>
        </p:txBody>
      </p:sp>
      <p:sp>
        <p:nvSpPr>
          <p:cNvPr id="24" name="Title 1"/>
          <p:cNvSpPr txBox="1">
            <a:spLocks/>
          </p:cNvSpPr>
          <p:nvPr/>
        </p:nvSpPr>
        <p:spPr>
          <a:xfrm>
            <a:off x="381000" y="230187"/>
            <a:ext cx="8382000" cy="664797"/>
          </a:xfrm>
          <a:prstGeom prst="rect">
            <a:avLst/>
          </a:prstGeom>
        </p:spPr>
        <p:txBody>
          <a:bodyPr/>
          <a:lstStyle/>
          <a:p>
            <a:pPr lvl="0" defTabSz="912777" fontAlgn="base">
              <a:lnSpc>
                <a:spcPct val="90000"/>
              </a:lnSpc>
              <a:spcBef>
                <a:spcPct val="0"/>
              </a:spcBef>
              <a:spcAft>
                <a:spcPct val="0"/>
              </a:spcAft>
              <a:defRPr/>
            </a:pPr>
            <a: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t>Test Input Generation by</a:t>
            </a:r>
            <a:b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br>
            <a: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t>Dynamic  Symbolic Execution</a:t>
            </a:r>
          </a:p>
        </p:txBody>
      </p:sp>
    </p:spTree>
    <p:extLst>
      <p:ext uri="{BB962C8B-B14F-4D97-AF65-F5344CB8AC3E}">
        <p14:creationId xmlns="" xmlns:p14="http://schemas.microsoft.com/office/powerpoint/2007/7/12/main" val="22894569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8"/>
                                        </p:tgtEl>
                                        <p:attrNameLst>
                                          <p:attrName>fillcolor</p:attrName>
                                        </p:attrNameLst>
                                      </p:cBhvr>
                                      <p:to>
                                        <a:schemeClr val="accent1"/>
                                      </p:to>
                                    </p:animClr>
                                    <p:set>
                                      <p:cBhvr>
                                        <p:cTn id="7" dur="2000" fill="hold"/>
                                        <p:tgtEl>
                                          <p:spTgt spid="8"/>
                                        </p:tgtEl>
                                        <p:attrNameLst>
                                          <p:attrName>fill.type</p:attrName>
                                        </p:attrNameLst>
                                      </p:cBhvr>
                                      <p:to>
                                        <p:strVal val="solid"/>
                                      </p:to>
                                    </p:set>
                                    <p:set>
                                      <p:cBhvr>
                                        <p:cTn id="8" dur="2000" fill="hold"/>
                                        <p:tgtEl>
                                          <p:spTgt spid="8"/>
                                        </p:tgtEl>
                                        <p:attrNameLst>
                                          <p:attrName>fill.on</p:attrName>
                                        </p:attrNameLst>
                                      </p:cBhvr>
                                      <p:to>
                                        <p:strVal val="tru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mph" presetSubtype="2" fill="hold" nodeType="withEffect">
                                  <p:stCondLst>
                                    <p:cond delay="0"/>
                                  </p:stCondLst>
                                  <p:childTnLst>
                                    <p:animClr clrSpc="rgb" dir="cw">
                                      <p:cBhvr>
                                        <p:cTn id="16" dur="2000" fill="hold"/>
                                        <p:tgtEl>
                                          <p:spTgt spid="9"/>
                                        </p:tgtEl>
                                        <p:attrNameLst>
                                          <p:attrName>fillcolor</p:attrName>
                                        </p:attrNameLst>
                                      </p:cBhvr>
                                      <p:to>
                                        <a:schemeClr val="accent1"/>
                                      </p:to>
                                    </p:animClr>
                                    <p:set>
                                      <p:cBhvr>
                                        <p:cTn id="17" dur="2000" fill="hold"/>
                                        <p:tgtEl>
                                          <p:spTgt spid="9"/>
                                        </p:tgtEl>
                                        <p:attrNameLst>
                                          <p:attrName>fill.type</p:attrName>
                                        </p:attrNameLst>
                                      </p:cBhvr>
                                      <p:to>
                                        <p:strVal val="solid"/>
                                      </p:to>
                                    </p:set>
                                    <p:set>
                                      <p:cBhvr>
                                        <p:cTn id="18" dur="2000" fill="hold"/>
                                        <p:tgtEl>
                                          <p:spTgt spid="9"/>
                                        </p:tgtEl>
                                        <p:attrNameLst>
                                          <p:attrName>fill.on</p:attrName>
                                        </p:attrNameLst>
                                      </p:cBhvr>
                                      <p:to>
                                        <p:strVal val="tru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21"/>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1" grpId="1"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685800" y="5562600"/>
            <a:ext cx="3733800" cy="1066800"/>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 name="Rounded Rectangle 6"/>
          <p:cNvSpPr>
            <a:spLocks noChangeArrowheads="1"/>
          </p:cNvSpPr>
          <p:nvPr/>
        </p:nvSpPr>
        <p:spPr bwMode="auto">
          <a:xfrm>
            <a:off x="3953191" y="2362200"/>
            <a:ext cx="1349269"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Test</a:t>
            </a:r>
            <a:br>
              <a:rPr lang="en-US" sz="2000" dirty="0">
                <a:solidFill>
                  <a:schemeClr val="lt1"/>
                </a:solidFill>
                <a:effectLst>
                  <a:outerShdw blurRad="38100" dist="38100" dir="2700000" algn="tl">
                    <a:srgbClr val="000000">
                      <a:alpha val="43137"/>
                    </a:srgbClr>
                  </a:outerShdw>
                </a:effectLst>
                <a:latin typeface="Segoe" pitchFamily="34" charset="0"/>
              </a:rPr>
            </a:br>
            <a:r>
              <a:rPr lang="en-US" sz="2000" dirty="0">
                <a:solidFill>
                  <a:schemeClr val="lt1"/>
                </a:solidFill>
                <a:effectLst>
                  <a:outerShdw blurRad="38100" dist="38100" dir="2700000" algn="tl">
                    <a:srgbClr val="000000">
                      <a:alpha val="43137"/>
                    </a:srgbClr>
                  </a:outerShdw>
                </a:effectLst>
                <a:latin typeface="Segoe" pitchFamily="34" charset="0"/>
              </a:rPr>
              <a:t>Inputs</a:t>
            </a:r>
          </a:p>
        </p:txBody>
      </p:sp>
      <p:sp>
        <p:nvSpPr>
          <p:cNvPr id="4" name="Rounded Rectangle 7"/>
          <p:cNvSpPr>
            <a:spLocks noChangeArrowheads="1"/>
          </p:cNvSpPr>
          <p:nvPr/>
        </p:nvSpPr>
        <p:spPr bwMode="auto">
          <a:xfrm>
            <a:off x="1190401" y="3200400"/>
            <a:ext cx="1991780"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Constraint System</a:t>
            </a:r>
          </a:p>
        </p:txBody>
      </p:sp>
      <p:sp>
        <p:nvSpPr>
          <p:cNvPr id="5" name="Rounded Rectangle 8"/>
          <p:cNvSpPr>
            <a:spLocks noChangeArrowheads="1"/>
          </p:cNvSpPr>
          <p:nvPr/>
        </p:nvSpPr>
        <p:spPr bwMode="auto">
          <a:xfrm>
            <a:off x="6009220" y="3344660"/>
            <a:ext cx="1991780" cy="39728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Execution Path</a:t>
            </a:r>
          </a:p>
        </p:txBody>
      </p:sp>
      <p:sp>
        <p:nvSpPr>
          <p:cNvPr id="6" name="Can 9"/>
          <p:cNvSpPr>
            <a:spLocks noChangeArrowheads="1"/>
          </p:cNvSpPr>
          <p:nvPr/>
        </p:nvSpPr>
        <p:spPr bwMode="auto">
          <a:xfrm>
            <a:off x="3953191" y="4074906"/>
            <a:ext cx="1349269" cy="1086116"/>
          </a:xfrm>
          <a:prstGeom prst="can">
            <a:avLst>
              <a:gd name="adj" fmla="val 2500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r>
              <a:rPr lang="en-US" sz="2000" dirty="0">
                <a:effectLst>
                  <a:outerShdw blurRad="38100" dist="38100" dir="2700000" algn="tl">
                    <a:srgbClr val="000000">
                      <a:alpha val="43137"/>
                    </a:srgbClr>
                  </a:outerShdw>
                </a:effectLst>
                <a:latin typeface="Segoe" pitchFamily="34" charset="0"/>
              </a:rPr>
              <a:t>Known</a:t>
            </a:r>
            <a:br>
              <a:rPr lang="en-US" sz="2000" dirty="0">
                <a:effectLst>
                  <a:outerShdw blurRad="38100" dist="38100" dir="2700000" algn="tl">
                    <a:srgbClr val="000000">
                      <a:alpha val="43137"/>
                    </a:srgbClr>
                  </a:outerShdw>
                </a:effectLst>
                <a:latin typeface="Segoe" pitchFamily="34" charset="0"/>
              </a:rPr>
            </a:br>
            <a:r>
              <a:rPr lang="en-US" sz="2000" dirty="0">
                <a:effectLst>
                  <a:outerShdw blurRad="38100" dist="38100" dir="2700000" algn="tl">
                    <a:srgbClr val="000000">
                      <a:alpha val="43137"/>
                    </a:srgbClr>
                  </a:outerShdw>
                </a:effectLst>
                <a:latin typeface="Segoe" pitchFamily="34" charset="0"/>
              </a:rPr>
              <a:t>Paths</a:t>
            </a:r>
          </a:p>
        </p:txBody>
      </p:sp>
      <p:sp>
        <p:nvSpPr>
          <p:cNvPr id="7" name="Bent Arrow 6"/>
          <p:cNvSpPr/>
          <p:nvPr/>
        </p:nvSpPr>
        <p:spPr bwMode="auto">
          <a:xfrm>
            <a:off x="2218415" y="2560723"/>
            <a:ext cx="1413521" cy="543058"/>
          </a:xfrm>
          <a:prstGeom prst="bentArrow">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8" name="Bent Arrow 7"/>
          <p:cNvSpPr/>
          <p:nvPr/>
        </p:nvSpPr>
        <p:spPr bwMode="auto">
          <a:xfrm rot="5400000">
            <a:off x="6148659" y="2164281"/>
            <a:ext cx="620638" cy="1413521"/>
          </a:xfrm>
          <a:prstGeom prst="bentArrow">
            <a:avLst>
              <a:gd name="adj1" fmla="val 20519"/>
              <a:gd name="adj2" fmla="val 17245"/>
              <a:gd name="adj3" fmla="val 23074"/>
              <a:gd name="adj4" fmla="val 46831"/>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9" name="Bent Arrow 8"/>
          <p:cNvSpPr/>
          <p:nvPr/>
        </p:nvSpPr>
        <p:spPr bwMode="auto">
          <a:xfrm rot="10800000">
            <a:off x="5687964" y="3958538"/>
            <a:ext cx="1413521" cy="892166"/>
          </a:xfrm>
          <a:prstGeom prst="bentArrow">
            <a:avLst>
              <a:gd name="adj1" fmla="val 15687"/>
              <a:gd name="adj2" fmla="val 14357"/>
              <a:gd name="adj3" fmla="val 17018"/>
              <a:gd name="adj4" fmla="val 43750"/>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0" name="Bent Arrow 9"/>
          <p:cNvSpPr/>
          <p:nvPr/>
        </p:nvSpPr>
        <p:spPr bwMode="auto">
          <a:xfrm rot="16200000">
            <a:off x="2369987" y="3678467"/>
            <a:ext cx="853377" cy="1413521"/>
          </a:xfrm>
          <a:prstGeom prst="bentArrow">
            <a:avLst>
              <a:gd name="adj1" fmla="val 15687"/>
              <a:gd name="adj2" fmla="val 16353"/>
              <a:gd name="adj3" fmla="val 25000"/>
              <a:gd name="adj4" fmla="val 4375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11" name="TextBox 15"/>
          <p:cNvSpPr txBox="1">
            <a:spLocks noChangeArrowheads="1"/>
          </p:cNvSpPr>
          <p:nvPr/>
        </p:nvSpPr>
        <p:spPr bwMode="auto">
          <a:xfrm>
            <a:off x="6554001" y="1981200"/>
            <a:ext cx="1446999" cy="584775"/>
          </a:xfrm>
          <a:prstGeom prst="rect">
            <a:avLst/>
          </a:prstGeom>
          <a:noFill/>
          <a:ln w="9525">
            <a:noFill/>
            <a:miter lim="800000"/>
            <a:headEnd/>
            <a:tailEnd/>
          </a:ln>
        </p:spPr>
        <p:txBody>
          <a:bodyPr wrap="none">
            <a:spAutoFit/>
          </a:bodyPr>
          <a:lstStyle/>
          <a:p>
            <a:r>
              <a:rPr lang="en-US" sz="1600" dirty="0">
                <a:latin typeface="Segoe" pitchFamily="34" charset="0"/>
              </a:rPr>
              <a:t>Run Test and </a:t>
            </a:r>
            <a:br>
              <a:rPr lang="en-US" sz="1600" dirty="0">
                <a:latin typeface="Segoe" pitchFamily="34" charset="0"/>
              </a:rPr>
            </a:br>
            <a:r>
              <a:rPr lang="en-US" sz="1600" dirty="0">
                <a:latin typeface="Segoe" pitchFamily="34" charset="0"/>
              </a:rPr>
              <a:t>Monitor</a:t>
            </a:r>
          </a:p>
        </p:txBody>
      </p:sp>
      <p:sp>
        <p:nvSpPr>
          <p:cNvPr id="12" name="TextBox 16"/>
          <p:cNvSpPr txBox="1">
            <a:spLocks noChangeArrowheads="1"/>
          </p:cNvSpPr>
          <p:nvPr/>
        </p:nvSpPr>
        <p:spPr bwMode="auto">
          <a:xfrm>
            <a:off x="6473018" y="4596825"/>
            <a:ext cx="1527982" cy="584775"/>
          </a:xfrm>
          <a:prstGeom prst="rect">
            <a:avLst/>
          </a:prstGeom>
          <a:noFill/>
          <a:ln w="9525">
            <a:noFill/>
            <a:miter lim="800000"/>
            <a:headEnd/>
            <a:tailEnd/>
          </a:ln>
        </p:spPr>
        <p:txBody>
          <a:bodyPr wrap="none">
            <a:spAutoFit/>
          </a:bodyPr>
          <a:lstStyle/>
          <a:p>
            <a:pPr algn="r"/>
            <a:r>
              <a:rPr lang="en-US" sz="1600" dirty="0" smtClean="0">
                <a:latin typeface="Segoe" pitchFamily="34" charset="0"/>
              </a:rPr>
              <a:t>Record</a:t>
            </a:r>
          </a:p>
          <a:p>
            <a:pPr algn="r"/>
            <a:r>
              <a:rPr lang="en-US" sz="1600" dirty="0" smtClean="0">
                <a:latin typeface="Segoe" pitchFamily="34" charset="0"/>
              </a:rPr>
              <a:t>Path Condition</a:t>
            </a:r>
            <a:endParaRPr lang="en-US" sz="1600" dirty="0">
              <a:latin typeface="Segoe" pitchFamily="34" charset="0"/>
            </a:endParaRPr>
          </a:p>
        </p:txBody>
      </p:sp>
      <p:sp>
        <p:nvSpPr>
          <p:cNvPr id="13" name="TextBox 17"/>
          <p:cNvSpPr txBox="1">
            <a:spLocks noChangeArrowheads="1"/>
          </p:cNvSpPr>
          <p:nvPr/>
        </p:nvSpPr>
        <p:spPr bwMode="auto">
          <a:xfrm>
            <a:off x="1066800" y="4596825"/>
            <a:ext cx="1654620" cy="584775"/>
          </a:xfrm>
          <a:prstGeom prst="rect">
            <a:avLst/>
          </a:prstGeom>
          <a:noFill/>
          <a:ln w="9525">
            <a:noFill/>
            <a:miter lim="800000"/>
            <a:headEnd/>
            <a:tailEnd/>
          </a:ln>
        </p:spPr>
        <p:txBody>
          <a:bodyPr wrap="none">
            <a:spAutoFit/>
          </a:bodyPr>
          <a:lstStyle/>
          <a:p>
            <a:pPr algn="l"/>
            <a:r>
              <a:rPr lang="en-US" sz="1600" dirty="0" smtClean="0">
                <a:latin typeface="Segoe" pitchFamily="34" charset="0"/>
              </a:rPr>
              <a:t>Choose an </a:t>
            </a:r>
          </a:p>
          <a:p>
            <a:pPr algn="l"/>
            <a:r>
              <a:rPr lang="en-US" sz="1600" dirty="0" smtClean="0">
                <a:latin typeface="Segoe" pitchFamily="34" charset="0"/>
              </a:rPr>
              <a:t>Uncovered Path</a:t>
            </a:r>
            <a:endParaRPr lang="en-US" sz="1600" dirty="0">
              <a:latin typeface="Segoe" pitchFamily="34" charset="0"/>
            </a:endParaRPr>
          </a:p>
        </p:txBody>
      </p:sp>
      <p:sp>
        <p:nvSpPr>
          <p:cNvPr id="14" name="TextBox 18"/>
          <p:cNvSpPr txBox="1">
            <a:spLocks noChangeArrowheads="1"/>
          </p:cNvSpPr>
          <p:nvPr/>
        </p:nvSpPr>
        <p:spPr bwMode="auto">
          <a:xfrm>
            <a:off x="1600200" y="2362200"/>
            <a:ext cx="696024" cy="338554"/>
          </a:xfrm>
          <a:prstGeom prst="rect">
            <a:avLst/>
          </a:prstGeom>
          <a:noFill/>
          <a:ln w="9525">
            <a:noFill/>
            <a:miter lim="800000"/>
            <a:headEnd/>
            <a:tailEnd/>
          </a:ln>
        </p:spPr>
        <p:txBody>
          <a:bodyPr wrap="none">
            <a:spAutoFit/>
          </a:bodyPr>
          <a:lstStyle/>
          <a:p>
            <a:r>
              <a:rPr lang="en-US" sz="1600" dirty="0" smtClean="0">
                <a:latin typeface="Segoe" pitchFamily="34" charset="0"/>
              </a:rPr>
              <a:t>Solve</a:t>
            </a:r>
            <a:endParaRPr lang="en-US" sz="1600" dirty="0">
              <a:latin typeface="Segoe" pitchFamily="34" charset="0"/>
            </a:endParaRPr>
          </a:p>
        </p:txBody>
      </p:sp>
      <p:sp>
        <p:nvSpPr>
          <p:cNvPr id="15" name="Down Arrow 19"/>
          <p:cNvSpPr>
            <a:spLocks noChangeArrowheads="1"/>
          </p:cNvSpPr>
          <p:nvPr/>
        </p:nvSpPr>
        <p:spPr bwMode="auto">
          <a:xfrm>
            <a:off x="4485937" y="1752600"/>
            <a:ext cx="408261" cy="497804"/>
          </a:xfrm>
          <a:prstGeom prst="downArrow">
            <a:avLst>
              <a:gd name="adj1" fmla="val 50000"/>
              <a:gd name="adj2" fmla="val 50024"/>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6" name="TextBox 21"/>
          <p:cNvSpPr txBox="1">
            <a:spLocks noChangeArrowheads="1"/>
          </p:cNvSpPr>
          <p:nvPr/>
        </p:nvSpPr>
        <p:spPr bwMode="auto">
          <a:xfrm>
            <a:off x="696647" y="5722203"/>
            <a:ext cx="3706464"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Result: small test suite, </a:t>
            </a:r>
            <a:b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b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high </a:t>
            </a:r>
            <a:r>
              <a:rPr lang="en-US" sz="2400" b="1" dirty="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code </a:t>
            </a: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coverage</a:t>
            </a:r>
          </a:p>
        </p:txBody>
      </p:sp>
      <p:sp>
        <p:nvSpPr>
          <p:cNvPr id="18" name="TextBox 15"/>
          <p:cNvSpPr txBox="1">
            <a:spLocks noChangeArrowheads="1"/>
          </p:cNvSpPr>
          <p:nvPr/>
        </p:nvSpPr>
        <p:spPr bwMode="auto">
          <a:xfrm>
            <a:off x="2209800" y="1676400"/>
            <a:ext cx="2392643" cy="338554"/>
          </a:xfrm>
          <a:prstGeom prst="rect">
            <a:avLst/>
          </a:prstGeom>
          <a:noFill/>
          <a:ln w="9525">
            <a:noFill/>
            <a:miter lim="800000"/>
            <a:headEnd/>
            <a:tailEnd/>
          </a:ln>
        </p:spPr>
        <p:txBody>
          <a:bodyPr wrap="none">
            <a:spAutoFit/>
          </a:bodyPr>
          <a:lstStyle/>
          <a:p>
            <a:r>
              <a:rPr lang="en-US" sz="1600" dirty="0" smtClean="0">
                <a:latin typeface="Segoe" pitchFamily="34" charset="0"/>
              </a:rPr>
              <a:t>Initially, choose Arbitrary</a:t>
            </a:r>
            <a:endParaRPr lang="en-US" sz="1600" dirty="0">
              <a:latin typeface="Segoe" pitchFamily="34" charset="0"/>
            </a:endParaRPr>
          </a:p>
        </p:txBody>
      </p:sp>
      <p:sp>
        <p:nvSpPr>
          <p:cNvPr id="19" name="Rounded Rectangle 18"/>
          <p:cNvSpPr/>
          <p:nvPr/>
        </p:nvSpPr>
        <p:spPr bwMode="auto">
          <a:xfrm>
            <a:off x="4953000" y="5562599"/>
            <a:ext cx="3352800" cy="1066801"/>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endParaRPr lang="en-US" sz="200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0" name="TextBox 21"/>
          <p:cNvSpPr txBox="1">
            <a:spLocks noChangeArrowheads="1"/>
          </p:cNvSpPr>
          <p:nvPr/>
        </p:nvSpPr>
        <p:spPr bwMode="auto">
          <a:xfrm>
            <a:off x="5029200" y="5700117"/>
            <a:ext cx="3172663"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Finds only real bugs</a:t>
            </a:r>
          </a:p>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No false warnings</a:t>
            </a:r>
          </a:p>
        </p:txBody>
      </p:sp>
      <p:sp>
        <p:nvSpPr>
          <p:cNvPr id="21" name="Cloud Callout 20"/>
          <p:cNvSpPr/>
          <p:nvPr/>
        </p:nvSpPr>
        <p:spPr bwMode="auto">
          <a:xfrm>
            <a:off x="1524000" y="2362200"/>
            <a:ext cx="4191000" cy="1600200"/>
          </a:xfrm>
          <a:prstGeom prst="cloudCallout">
            <a:avLst>
              <a:gd name="adj1" fmla="val -27683"/>
              <a:gd name="adj2" fmla="val 81105"/>
            </a:avLst>
          </a:prstGeom>
          <a:solidFill>
            <a:schemeClr val="tx1"/>
          </a:solidFill>
          <a:ln>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kumimoji="0" lang="en-US" sz="1200" b="0" i="0" u="none" strike="noStrike" cap="none" normalizeH="0" baseline="0" dirty="0" smtClean="0">
                <a:solidFill>
                  <a:schemeClr val="bg1"/>
                </a:solidFill>
                <a:latin typeface="Lucida Console" pitchFamily="49" charset="0"/>
              </a:rPr>
              <a:t>… </a:t>
            </a:r>
            <a:r>
              <a:rPr kumimoji="0" lang="en-US" sz="1200" b="0" i="0" u="none" strike="noStrike" cap="none" normalizeH="0" baseline="0" dirty="0" smtClean="0">
                <a:solidFill>
                  <a:schemeClr val="bg1"/>
                </a:solidFill>
                <a:latin typeface="Arial Unicode MS"/>
                <a:ea typeface="Arial Unicode MS"/>
                <a:cs typeface="Arial Unicode MS"/>
              </a:rPr>
              <a:t>⋀ </a:t>
            </a:r>
            <a:r>
              <a:rPr kumimoji="0" lang="en-US" sz="1200" b="0" i="0" u="none" strike="noStrike" cap="none" normalizeH="0" baseline="0" dirty="0" err="1" smtClean="0">
                <a:solidFill>
                  <a:schemeClr val="bg1"/>
                </a:solidFill>
                <a:latin typeface="Lucida Console" pitchFamily="49" charset="0"/>
              </a:rPr>
              <a:t>magicNum</a:t>
            </a:r>
            <a:r>
              <a:rPr kumimoji="0" lang="en-US" sz="1200" b="0" i="0" u="none" strike="noStrike" cap="none" normalizeH="0" baseline="0" dirty="0" smtClean="0">
                <a:solidFill>
                  <a:schemeClr val="bg1"/>
                </a:solidFill>
                <a:latin typeface="Lucida Console" pitchFamily="49" charset="0"/>
              </a:rPr>
              <a:t> != 0x</a:t>
            </a:r>
            <a:r>
              <a:rPr lang="en-US" sz="1200" dirty="0" smtClean="0">
                <a:solidFill>
                  <a:schemeClr val="bg1"/>
                </a:solidFill>
                <a:latin typeface="Lucida Console" pitchFamily="49" charset="0"/>
              </a:rPr>
              <a:t>95673948</a:t>
            </a:r>
            <a:endParaRPr kumimoji="0" lang="en-US" sz="1200" b="0" i="0" u="none" strike="noStrike" cap="none" normalizeH="0" baseline="0" dirty="0" smtClean="0">
              <a:solidFill>
                <a:schemeClr val="bg1"/>
              </a:solidFill>
              <a:latin typeface="Lucida Console" pitchFamily="49" charset="0"/>
            </a:endParaRPr>
          </a:p>
          <a:p>
            <a:pPr algn="ctr" defTabSz="1096963" fontAlgn="base">
              <a:spcBef>
                <a:spcPct val="0"/>
              </a:spcBef>
              <a:spcAft>
                <a:spcPct val="0"/>
              </a:spcAft>
            </a:pPr>
            <a:r>
              <a:rPr lang="en-US" sz="1200" dirty="0" smtClean="0">
                <a:solidFill>
                  <a:schemeClr val="bg1"/>
                </a:solidFill>
                <a:latin typeface="Lucida Console" pitchFamily="49" charset="0"/>
              </a:rPr>
              <a:t>… </a:t>
            </a:r>
            <a:r>
              <a:rPr lang="en-US" sz="1200" dirty="0" smtClean="0">
                <a:solidFill>
                  <a:schemeClr val="bg1"/>
                </a:solidFill>
                <a:latin typeface="Arial Unicode MS"/>
                <a:ea typeface="Arial Unicode MS"/>
                <a:cs typeface="Arial Unicode MS"/>
              </a:rPr>
              <a:t>⋀ </a:t>
            </a:r>
            <a:r>
              <a:rPr lang="en-US" sz="1200" dirty="0" err="1" smtClean="0">
                <a:solidFill>
                  <a:schemeClr val="bg1"/>
                </a:solidFill>
                <a:latin typeface="Lucida Console" pitchFamily="49" charset="0"/>
              </a:rPr>
              <a:t>magicNum</a:t>
            </a:r>
            <a:r>
              <a:rPr lang="en-US" sz="1200" dirty="0" smtClean="0">
                <a:solidFill>
                  <a:schemeClr val="bg1"/>
                </a:solidFill>
                <a:latin typeface="Lucida Console" pitchFamily="49" charset="0"/>
              </a:rPr>
              <a:t> == 0x95673948</a:t>
            </a:r>
          </a:p>
          <a:p>
            <a:pPr marL="0" marR="0" indent="0" algn="ctr" defTabSz="1096963"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solidFill>
                <a:schemeClr val="bg1"/>
              </a:solidFill>
              <a:latin typeface="Lucida Console" pitchFamily="49" charset="0"/>
            </a:endParaRPr>
          </a:p>
        </p:txBody>
      </p:sp>
      <p:sp>
        <p:nvSpPr>
          <p:cNvPr id="22" name="Title 1"/>
          <p:cNvSpPr txBox="1">
            <a:spLocks/>
          </p:cNvSpPr>
          <p:nvPr/>
        </p:nvSpPr>
        <p:spPr>
          <a:xfrm>
            <a:off x="381000" y="762000"/>
            <a:ext cx="8229600" cy="1143000"/>
          </a:xfrm>
          <a:prstGeom prst="rect">
            <a:avLst/>
          </a:prstGeom>
        </p:spPr>
        <p:txBody>
          <a:bodyP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400" b="0" i="0" u="none" strike="noStrike" kern="0" cap="none" spc="0" normalizeH="0" baseline="0" noProof="0" dirty="0">
              <a:ln>
                <a:noFill/>
              </a:ln>
              <a:solidFill>
                <a:srgbClr val="090F14"/>
              </a:solidFill>
              <a:effectLst/>
              <a:uLnTx/>
              <a:uFillTx/>
              <a:latin typeface="+mj-lt"/>
              <a:ea typeface="+mj-ea"/>
              <a:cs typeface="+mj-cs"/>
            </a:endParaRPr>
          </a:p>
        </p:txBody>
      </p:sp>
      <p:sp>
        <p:nvSpPr>
          <p:cNvPr id="23" name="Title 1"/>
          <p:cNvSpPr txBox="1">
            <a:spLocks/>
          </p:cNvSpPr>
          <p:nvPr/>
        </p:nvSpPr>
        <p:spPr>
          <a:xfrm>
            <a:off x="381000" y="230187"/>
            <a:ext cx="8382000" cy="664797"/>
          </a:xfrm>
          <a:prstGeom prst="rect">
            <a:avLst/>
          </a:prstGeom>
        </p:spPr>
        <p:txBody>
          <a:bodyPr/>
          <a:lstStyle/>
          <a:p>
            <a:pPr lvl="0" defTabSz="912777" fontAlgn="base">
              <a:lnSpc>
                <a:spcPct val="90000"/>
              </a:lnSpc>
              <a:spcBef>
                <a:spcPct val="0"/>
              </a:spcBef>
              <a:spcAft>
                <a:spcPct val="0"/>
              </a:spcAft>
              <a:defRPr/>
            </a:pPr>
            <a: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t>Test Input Generation by</a:t>
            </a:r>
            <a:b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br>
            <a: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t>Dynamic  Symbolic Execution</a:t>
            </a:r>
          </a:p>
        </p:txBody>
      </p:sp>
    </p:spTree>
    <p:extLst>
      <p:ext uri="{BB962C8B-B14F-4D97-AF65-F5344CB8AC3E}">
        <p14:creationId xmlns="" xmlns:p14="http://schemas.microsoft.com/office/powerpoint/2007/7/12/main" val="90987731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mph" presetSubtype="2" fill="hold" nodeType="withEffect">
                                  <p:stCondLst>
                                    <p:cond delay="0"/>
                                  </p:stCondLst>
                                  <p:childTnLst>
                                    <p:animClr clrSpc="rgb" dir="cw">
                                      <p:cBhvr>
                                        <p:cTn id="6" dur="2000" fill="hold"/>
                                        <p:tgtEl>
                                          <p:spTgt spid="10"/>
                                        </p:tgtEl>
                                        <p:attrNameLst>
                                          <p:attrName>fillcolor</p:attrName>
                                        </p:attrNameLst>
                                      </p:cBhvr>
                                      <p:to>
                                        <a:schemeClr val="accent1"/>
                                      </p:to>
                                    </p:animClr>
                                    <p:set>
                                      <p:cBhvr>
                                        <p:cTn id="7" dur="2000" fill="hold"/>
                                        <p:tgtEl>
                                          <p:spTgt spid="10"/>
                                        </p:tgtEl>
                                        <p:attrNameLst>
                                          <p:attrName>fill.type</p:attrName>
                                        </p:attrNameLst>
                                      </p:cBhvr>
                                      <p:to>
                                        <p:strVal val="solid"/>
                                      </p:to>
                                    </p:set>
                                    <p:set>
                                      <p:cBhvr>
                                        <p:cTn id="8" dur="2000" fill="hold"/>
                                        <p:tgtEl>
                                          <p:spTgt spid="10"/>
                                        </p:tgtEl>
                                        <p:attrNameLst>
                                          <p:attrName>fill.on</p:attrName>
                                        </p:attrNameLst>
                                      </p:cBhvr>
                                      <p:to>
                                        <p:strVal val="true"/>
                                      </p:to>
                                    </p:set>
                                  </p:childTnLst>
                                </p:cTn>
                              </p:par>
                              <p:par>
                                <p:cTn id="9" presetID="1" presetClass="entr" presetSubtype="0" fill="hold" grpId="0" nodeType="withEffect">
                                  <p:stCondLst>
                                    <p:cond delay="0"/>
                                  </p:stCondLst>
                                  <p:childTnLst>
                                    <p:set>
                                      <p:cBhvr>
                                        <p:cTn id="10" dur="1" fill="hold">
                                          <p:stCondLst>
                                            <p:cond delay="0"/>
                                          </p:stCondLst>
                                        </p:cTn>
                                        <p:tgtEl>
                                          <p:spTgt spid="21">
                                            <p:bg/>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
                                            <p:txEl>
                                              <p:pRg st="1" end="1"/>
                                            </p:txEl>
                                          </p:spTgt>
                                        </p:tgtEl>
                                        <p:attrNameLst>
                                          <p:attrName>style.visibility</p:attrName>
                                        </p:attrNameLst>
                                      </p:cBhvr>
                                      <p:to>
                                        <p:strVal val="visible"/>
                                      </p:to>
                                    </p:set>
                                  </p:childTnLst>
                                </p:cTn>
                              </p:par>
                              <p:par>
                                <p:cTn id="19" presetID="3" presetClass="emph" presetSubtype="2" fill="hold" nodeType="withEffect">
                                  <p:stCondLst>
                                    <p:cond delay="0"/>
                                  </p:stCondLst>
                                  <p:childTnLst>
                                    <p:animClr clrSpc="rgb" dir="cw">
                                      <p:cBhvr override="childStyle">
                                        <p:cTn id="20" dur="1000" fill="hold"/>
                                        <p:tgtEl>
                                          <p:spTgt spid="21">
                                            <p:txEl>
                                              <p:pRg st="0" end="0"/>
                                            </p:txEl>
                                          </p:spTgt>
                                        </p:tgtEl>
                                        <p:attrNameLst>
                                          <p:attrName>style.color</p:attrName>
                                        </p:attrNameLst>
                                      </p:cBhvr>
                                      <p:to>
                                        <a:schemeClr val="tx1"/>
                                      </p:to>
                                    </p:animClr>
                                  </p:childTnLst>
                                </p:cTn>
                              </p:par>
                              <p:par>
                                <p:cTn id="21" presetID="3" presetClass="emph" presetSubtype="2" fill="hold" nodeType="withEffect">
                                  <p:stCondLst>
                                    <p:cond delay="0"/>
                                  </p:stCondLst>
                                  <p:childTnLst>
                                    <p:animClr clrSpc="rgb" dir="cw">
                                      <p:cBhvr override="childStyle">
                                        <p:cTn id="22" dur="1000" fill="hold"/>
                                        <p:tgtEl>
                                          <p:spTgt spid="21">
                                            <p:txEl>
                                              <p:pRg st="1" end="1"/>
                                            </p:txEl>
                                          </p:spTgt>
                                        </p:tgtEl>
                                        <p:attrNameLst>
                                          <p:attrName>style.color</p:attrName>
                                        </p:attrNameLst>
                                      </p:cBhvr>
                                      <p:to>
                                        <a:schemeClr val="bg1"/>
                                      </p:to>
                                    </p:animClr>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21">
                                            <p:txEl>
                                              <p:pRg st="0" end="0"/>
                                            </p:txEl>
                                          </p:spTgt>
                                        </p:tgtEl>
                                        <p:attrNameLst>
                                          <p:attrName>style.visibility</p:attrName>
                                        </p:attrNameLst>
                                      </p:cBhvr>
                                      <p:to>
                                        <p:strVal val="hidden"/>
                                      </p:to>
                                    </p:set>
                                  </p:childTnLst>
                                </p:cTn>
                              </p:par>
                              <p:par>
                                <p:cTn id="27" presetID="1" presetClass="exit" presetSubtype="0" fill="hold" grpId="1" nodeType="withEffect">
                                  <p:stCondLst>
                                    <p:cond delay="0"/>
                                  </p:stCondLst>
                                  <p:childTnLst>
                                    <p:set>
                                      <p:cBhvr>
                                        <p:cTn id="28" dur="1" fill="hold">
                                          <p:stCondLst>
                                            <p:cond delay="0"/>
                                          </p:stCondLst>
                                        </p:cTn>
                                        <p:tgtEl>
                                          <p:spTgt spid="21">
                                            <p:txEl>
                                              <p:pRg st="1" end="1"/>
                                            </p:txEl>
                                          </p:spTgt>
                                        </p:tgtEl>
                                        <p:attrNameLst>
                                          <p:attrName>style.visibility</p:attrName>
                                        </p:attrNameLst>
                                      </p:cBhvr>
                                      <p:to>
                                        <p:strVal val="hidden"/>
                                      </p:to>
                                    </p:set>
                                  </p:childTnLst>
                                </p:cTn>
                              </p:par>
                              <p:par>
                                <p:cTn id="29" presetID="1" presetClass="exit" presetSubtype="0" fill="hold" grpId="1" nodeType="withEffect">
                                  <p:stCondLst>
                                    <p:cond delay="0"/>
                                  </p:stCondLst>
                                  <p:childTnLst>
                                    <p:set>
                                      <p:cBhvr>
                                        <p:cTn id="30" dur="1" fill="hold">
                                          <p:stCondLst>
                                            <p:cond delay="0"/>
                                          </p:stCondLst>
                                        </p:cTn>
                                        <p:tgtEl>
                                          <p:spTgt spid="21">
                                            <p:bg/>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uild="allAtOnce" animBg="1"/>
      <p:bldP spid="21" grpId="1" build="allAtOnce"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685800" y="5562600"/>
            <a:ext cx="3733800" cy="1066800"/>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 name="Rounded Rectangle 6"/>
          <p:cNvSpPr>
            <a:spLocks noChangeArrowheads="1"/>
          </p:cNvSpPr>
          <p:nvPr/>
        </p:nvSpPr>
        <p:spPr bwMode="auto">
          <a:xfrm>
            <a:off x="3953191" y="2362200"/>
            <a:ext cx="1349269"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Test</a:t>
            </a:r>
            <a:br>
              <a:rPr lang="en-US" sz="2000" dirty="0">
                <a:solidFill>
                  <a:schemeClr val="lt1"/>
                </a:solidFill>
                <a:effectLst>
                  <a:outerShdw blurRad="38100" dist="38100" dir="2700000" algn="tl">
                    <a:srgbClr val="000000">
                      <a:alpha val="43137"/>
                    </a:srgbClr>
                  </a:outerShdw>
                </a:effectLst>
                <a:latin typeface="Segoe" pitchFamily="34" charset="0"/>
              </a:rPr>
            </a:br>
            <a:r>
              <a:rPr lang="en-US" sz="2000" dirty="0">
                <a:solidFill>
                  <a:schemeClr val="lt1"/>
                </a:solidFill>
                <a:effectLst>
                  <a:outerShdw blurRad="38100" dist="38100" dir="2700000" algn="tl">
                    <a:srgbClr val="000000">
                      <a:alpha val="43137"/>
                    </a:srgbClr>
                  </a:outerShdw>
                </a:effectLst>
                <a:latin typeface="Segoe" pitchFamily="34" charset="0"/>
              </a:rPr>
              <a:t>Inputs</a:t>
            </a:r>
          </a:p>
        </p:txBody>
      </p:sp>
      <p:sp>
        <p:nvSpPr>
          <p:cNvPr id="4" name="Rounded Rectangle 7"/>
          <p:cNvSpPr>
            <a:spLocks noChangeArrowheads="1"/>
          </p:cNvSpPr>
          <p:nvPr/>
        </p:nvSpPr>
        <p:spPr bwMode="auto">
          <a:xfrm>
            <a:off x="1190401" y="3200400"/>
            <a:ext cx="1991780"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Constraint System</a:t>
            </a:r>
          </a:p>
        </p:txBody>
      </p:sp>
      <p:sp>
        <p:nvSpPr>
          <p:cNvPr id="5" name="Rounded Rectangle 8"/>
          <p:cNvSpPr>
            <a:spLocks noChangeArrowheads="1"/>
          </p:cNvSpPr>
          <p:nvPr/>
        </p:nvSpPr>
        <p:spPr bwMode="auto">
          <a:xfrm>
            <a:off x="6009220" y="3344660"/>
            <a:ext cx="1991780" cy="39728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Execution Path</a:t>
            </a:r>
          </a:p>
        </p:txBody>
      </p:sp>
      <p:sp>
        <p:nvSpPr>
          <p:cNvPr id="6" name="Can 9"/>
          <p:cNvSpPr>
            <a:spLocks noChangeArrowheads="1"/>
          </p:cNvSpPr>
          <p:nvPr/>
        </p:nvSpPr>
        <p:spPr bwMode="auto">
          <a:xfrm>
            <a:off x="3953191" y="4074906"/>
            <a:ext cx="1349269" cy="1086116"/>
          </a:xfrm>
          <a:prstGeom prst="can">
            <a:avLst>
              <a:gd name="adj" fmla="val 2500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r>
              <a:rPr lang="en-US" sz="2000" dirty="0">
                <a:effectLst>
                  <a:outerShdw blurRad="38100" dist="38100" dir="2700000" algn="tl">
                    <a:srgbClr val="000000">
                      <a:alpha val="43137"/>
                    </a:srgbClr>
                  </a:outerShdw>
                </a:effectLst>
                <a:latin typeface="Segoe" pitchFamily="34" charset="0"/>
              </a:rPr>
              <a:t>Known</a:t>
            </a:r>
            <a:br>
              <a:rPr lang="en-US" sz="2000" dirty="0">
                <a:effectLst>
                  <a:outerShdw blurRad="38100" dist="38100" dir="2700000" algn="tl">
                    <a:srgbClr val="000000">
                      <a:alpha val="43137"/>
                    </a:srgbClr>
                  </a:outerShdw>
                </a:effectLst>
                <a:latin typeface="Segoe" pitchFamily="34" charset="0"/>
              </a:rPr>
            </a:br>
            <a:r>
              <a:rPr lang="en-US" sz="2000" dirty="0">
                <a:effectLst>
                  <a:outerShdw blurRad="38100" dist="38100" dir="2700000" algn="tl">
                    <a:srgbClr val="000000">
                      <a:alpha val="43137"/>
                    </a:srgbClr>
                  </a:outerShdw>
                </a:effectLst>
                <a:latin typeface="Segoe" pitchFamily="34" charset="0"/>
              </a:rPr>
              <a:t>Paths</a:t>
            </a:r>
          </a:p>
        </p:txBody>
      </p:sp>
      <p:sp>
        <p:nvSpPr>
          <p:cNvPr id="7" name="Bent Arrow 6"/>
          <p:cNvSpPr/>
          <p:nvPr/>
        </p:nvSpPr>
        <p:spPr bwMode="auto">
          <a:xfrm>
            <a:off x="2218415" y="2560723"/>
            <a:ext cx="1413521" cy="543058"/>
          </a:xfrm>
          <a:prstGeom prst="bentArrow">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8" name="Bent Arrow 7"/>
          <p:cNvSpPr/>
          <p:nvPr/>
        </p:nvSpPr>
        <p:spPr bwMode="auto">
          <a:xfrm rot="5400000">
            <a:off x="6148659" y="2164281"/>
            <a:ext cx="620638" cy="1413521"/>
          </a:xfrm>
          <a:prstGeom prst="bentArrow">
            <a:avLst>
              <a:gd name="adj1" fmla="val 20519"/>
              <a:gd name="adj2" fmla="val 17245"/>
              <a:gd name="adj3" fmla="val 23074"/>
              <a:gd name="adj4" fmla="val 46831"/>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9" name="Bent Arrow 8"/>
          <p:cNvSpPr/>
          <p:nvPr/>
        </p:nvSpPr>
        <p:spPr bwMode="auto">
          <a:xfrm rot="10800000">
            <a:off x="5687964" y="3958538"/>
            <a:ext cx="1413521" cy="892166"/>
          </a:xfrm>
          <a:prstGeom prst="bentArrow">
            <a:avLst>
              <a:gd name="adj1" fmla="val 15687"/>
              <a:gd name="adj2" fmla="val 14357"/>
              <a:gd name="adj3" fmla="val 17018"/>
              <a:gd name="adj4" fmla="val 43750"/>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0" name="Bent Arrow 9"/>
          <p:cNvSpPr/>
          <p:nvPr/>
        </p:nvSpPr>
        <p:spPr bwMode="auto">
          <a:xfrm rot="16200000">
            <a:off x="2369987" y="3678467"/>
            <a:ext cx="853377" cy="1413521"/>
          </a:xfrm>
          <a:prstGeom prst="bentArrow">
            <a:avLst>
              <a:gd name="adj1" fmla="val 15687"/>
              <a:gd name="adj2" fmla="val 16353"/>
              <a:gd name="adj3" fmla="val 25000"/>
              <a:gd name="adj4" fmla="val 43750"/>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11" name="TextBox 15"/>
          <p:cNvSpPr txBox="1">
            <a:spLocks noChangeArrowheads="1"/>
          </p:cNvSpPr>
          <p:nvPr/>
        </p:nvSpPr>
        <p:spPr bwMode="auto">
          <a:xfrm>
            <a:off x="6554001" y="1981200"/>
            <a:ext cx="1446999" cy="584775"/>
          </a:xfrm>
          <a:prstGeom prst="rect">
            <a:avLst/>
          </a:prstGeom>
          <a:noFill/>
          <a:ln w="9525">
            <a:noFill/>
            <a:miter lim="800000"/>
            <a:headEnd/>
            <a:tailEnd/>
          </a:ln>
        </p:spPr>
        <p:txBody>
          <a:bodyPr wrap="none">
            <a:spAutoFit/>
          </a:bodyPr>
          <a:lstStyle/>
          <a:p>
            <a:r>
              <a:rPr lang="en-US" sz="1600" dirty="0">
                <a:latin typeface="Segoe" pitchFamily="34" charset="0"/>
              </a:rPr>
              <a:t>Run Test and </a:t>
            </a:r>
            <a:br>
              <a:rPr lang="en-US" sz="1600" dirty="0">
                <a:latin typeface="Segoe" pitchFamily="34" charset="0"/>
              </a:rPr>
            </a:br>
            <a:r>
              <a:rPr lang="en-US" sz="1600" dirty="0">
                <a:latin typeface="Segoe" pitchFamily="34" charset="0"/>
              </a:rPr>
              <a:t>Monitor</a:t>
            </a:r>
          </a:p>
        </p:txBody>
      </p:sp>
      <p:sp>
        <p:nvSpPr>
          <p:cNvPr id="12" name="TextBox 16"/>
          <p:cNvSpPr txBox="1">
            <a:spLocks noChangeArrowheads="1"/>
          </p:cNvSpPr>
          <p:nvPr/>
        </p:nvSpPr>
        <p:spPr bwMode="auto">
          <a:xfrm>
            <a:off x="6473018" y="4596825"/>
            <a:ext cx="1527982" cy="584775"/>
          </a:xfrm>
          <a:prstGeom prst="rect">
            <a:avLst/>
          </a:prstGeom>
          <a:noFill/>
          <a:ln w="9525">
            <a:noFill/>
            <a:miter lim="800000"/>
            <a:headEnd/>
            <a:tailEnd/>
          </a:ln>
        </p:spPr>
        <p:txBody>
          <a:bodyPr wrap="none">
            <a:spAutoFit/>
          </a:bodyPr>
          <a:lstStyle/>
          <a:p>
            <a:pPr algn="r"/>
            <a:r>
              <a:rPr lang="en-US" sz="1600" dirty="0" smtClean="0">
                <a:latin typeface="Segoe" pitchFamily="34" charset="0"/>
              </a:rPr>
              <a:t>Record</a:t>
            </a:r>
          </a:p>
          <a:p>
            <a:pPr algn="r"/>
            <a:r>
              <a:rPr lang="en-US" sz="1600" dirty="0" smtClean="0">
                <a:latin typeface="Segoe" pitchFamily="34" charset="0"/>
              </a:rPr>
              <a:t>Path Condition</a:t>
            </a:r>
            <a:endParaRPr lang="en-US" sz="1600" dirty="0">
              <a:latin typeface="Segoe" pitchFamily="34" charset="0"/>
            </a:endParaRPr>
          </a:p>
        </p:txBody>
      </p:sp>
      <p:sp>
        <p:nvSpPr>
          <p:cNvPr id="13" name="TextBox 17"/>
          <p:cNvSpPr txBox="1">
            <a:spLocks noChangeArrowheads="1"/>
          </p:cNvSpPr>
          <p:nvPr/>
        </p:nvSpPr>
        <p:spPr bwMode="auto">
          <a:xfrm>
            <a:off x="1066800" y="4596825"/>
            <a:ext cx="1654620" cy="584775"/>
          </a:xfrm>
          <a:prstGeom prst="rect">
            <a:avLst/>
          </a:prstGeom>
          <a:noFill/>
          <a:ln w="9525">
            <a:noFill/>
            <a:miter lim="800000"/>
            <a:headEnd/>
            <a:tailEnd/>
          </a:ln>
        </p:spPr>
        <p:txBody>
          <a:bodyPr wrap="none">
            <a:spAutoFit/>
          </a:bodyPr>
          <a:lstStyle/>
          <a:p>
            <a:pPr algn="l"/>
            <a:r>
              <a:rPr lang="en-US" sz="1600" dirty="0" smtClean="0">
                <a:latin typeface="Segoe" pitchFamily="34" charset="0"/>
              </a:rPr>
              <a:t>Choose an </a:t>
            </a:r>
          </a:p>
          <a:p>
            <a:pPr algn="l"/>
            <a:r>
              <a:rPr lang="en-US" sz="1600" dirty="0" smtClean="0">
                <a:latin typeface="Segoe" pitchFamily="34" charset="0"/>
              </a:rPr>
              <a:t>Uncovered Path</a:t>
            </a:r>
            <a:endParaRPr lang="en-US" sz="1600" dirty="0">
              <a:latin typeface="Segoe" pitchFamily="34" charset="0"/>
            </a:endParaRPr>
          </a:p>
        </p:txBody>
      </p:sp>
      <p:sp>
        <p:nvSpPr>
          <p:cNvPr id="14" name="TextBox 18"/>
          <p:cNvSpPr txBox="1">
            <a:spLocks noChangeArrowheads="1"/>
          </p:cNvSpPr>
          <p:nvPr/>
        </p:nvSpPr>
        <p:spPr bwMode="auto">
          <a:xfrm>
            <a:off x="1600200" y="2362200"/>
            <a:ext cx="696024" cy="338554"/>
          </a:xfrm>
          <a:prstGeom prst="rect">
            <a:avLst/>
          </a:prstGeom>
          <a:noFill/>
          <a:ln w="9525">
            <a:noFill/>
            <a:miter lim="800000"/>
            <a:headEnd/>
            <a:tailEnd/>
          </a:ln>
        </p:spPr>
        <p:txBody>
          <a:bodyPr wrap="none">
            <a:spAutoFit/>
          </a:bodyPr>
          <a:lstStyle/>
          <a:p>
            <a:r>
              <a:rPr lang="en-US" sz="1600" dirty="0" smtClean="0">
                <a:latin typeface="Segoe" pitchFamily="34" charset="0"/>
              </a:rPr>
              <a:t>Solve</a:t>
            </a:r>
            <a:endParaRPr lang="en-US" sz="1600" dirty="0">
              <a:latin typeface="Segoe" pitchFamily="34" charset="0"/>
            </a:endParaRPr>
          </a:p>
        </p:txBody>
      </p:sp>
      <p:sp>
        <p:nvSpPr>
          <p:cNvPr id="15" name="Down Arrow 19"/>
          <p:cNvSpPr>
            <a:spLocks noChangeArrowheads="1"/>
          </p:cNvSpPr>
          <p:nvPr/>
        </p:nvSpPr>
        <p:spPr bwMode="auto">
          <a:xfrm>
            <a:off x="4485937" y="1752600"/>
            <a:ext cx="408261" cy="497804"/>
          </a:xfrm>
          <a:prstGeom prst="downArrow">
            <a:avLst>
              <a:gd name="adj1" fmla="val 50000"/>
              <a:gd name="adj2" fmla="val 50024"/>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6" name="TextBox 21"/>
          <p:cNvSpPr txBox="1">
            <a:spLocks noChangeArrowheads="1"/>
          </p:cNvSpPr>
          <p:nvPr/>
        </p:nvSpPr>
        <p:spPr bwMode="auto">
          <a:xfrm>
            <a:off x="696647" y="5722203"/>
            <a:ext cx="3706464"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Result: small test suite, </a:t>
            </a:r>
            <a:b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b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high </a:t>
            </a:r>
            <a:r>
              <a:rPr lang="en-US" sz="2400" b="1" dirty="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code </a:t>
            </a: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coverage</a:t>
            </a:r>
          </a:p>
        </p:txBody>
      </p:sp>
      <p:sp>
        <p:nvSpPr>
          <p:cNvPr id="18" name="Rounded Rectangle 17"/>
          <p:cNvSpPr/>
          <p:nvPr/>
        </p:nvSpPr>
        <p:spPr bwMode="auto">
          <a:xfrm>
            <a:off x="4953000" y="5562599"/>
            <a:ext cx="3352800" cy="1066801"/>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endParaRPr lang="en-US" sz="200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9" name="TextBox 21"/>
          <p:cNvSpPr txBox="1">
            <a:spLocks noChangeArrowheads="1"/>
          </p:cNvSpPr>
          <p:nvPr/>
        </p:nvSpPr>
        <p:spPr bwMode="auto">
          <a:xfrm>
            <a:off x="5029200" y="5700117"/>
            <a:ext cx="3172663"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Finds only real bugs</a:t>
            </a:r>
          </a:p>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No false warnings</a:t>
            </a:r>
          </a:p>
        </p:txBody>
      </p:sp>
      <p:sp>
        <p:nvSpPr>
          <p:cNvPr id="20" name="Rounded Rectangle 19"/>
          <p:cNvSpPr/>
          <p:nvPr/>
        </p:nvSpPr>
        <p:spPr bwMode="auto">
          <a:xfrm>
            <a:off x="355592" y="1630208"/>
            <a:ext cx="1600200" cy="990600"/>
          </a:xfrm>
          <a:prstGeom prst="roundRect">
            <a:avLst>
              <a:gd name="adj" fmla="val 6963"/>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defTabSz="1096963" fontAlgn="base">
              <a:spcBef>
                <a:spcPct val="0"/>
              </a:spcBef>
              <a:spcAft>
                <a:spcPct val="0"/>
              </a:spcAft>
            </a:pPr>
            <a:r>
              <a:rPr lang="en-US" sz="1400" dirty="0" smtClean="0">
                <a:solidFill>
                  <a:schemeClr val="bg1"/>
                </a:solidFill>
                <a:latin typeface="Lucida Console" pitchFamily="49" charset="0"/>
              </a:rPr>
              <a:t>a[0] = 206;</a:t>
            </a:r>
          </a:p>
          <a:p>
            <a:pPr defTabSz="1096963" fontAlgn="base">
              <a:spcBef>
                <a:spcPct val="0"/>
              </a:spcBef>
              <a:spcAft>
                <a:spcPct val="0"/>
              </a:spcAft>
            </a:pPr>
            <a:r>
              <a:rPr lang="en-US" sz="1400" dirty="0" smtClean="0">
                <a:solidFill>
                  <a:schemeClr val="bg1"/>
                </a:solidFill>
                <a:latin typeface="Lucida Console" pitchFamily="49" charset="0"/>
              </a:rPr>
              <a:t>a[1] = 202;</a:t>
            </a:r>
          </a:p>
          <a:p>
            <a:pPr defTabSz="1096963" fontAlgn="base">
              <a:spcBef>
                <a:spcPct val="0"/>
              </a:spcBef>
              <a:spcAft>
                <a:spcPct val="0"/>
              </a:spcAft>
            </a:pPr>
            <a:r>
              <a:rPr lang="en-US" sz="1400" dirty="0" smtClean="0">
                <a:solidFill>
                  <a:schemeClr val="bg1"/>
                </a:solidFill>
                <a:latin typeface="Lucida Console" pitchFamily="49" charset="0"/>
              </a:rPr>
              <a:t>a[2] = 239;</a:t>
            </a:r>
          </a:p>
          <a:p>
            <a:pPr defTabSz="1096963" fontAlgn="base">
              <a:spcBef>
                <a:spcPct val="0"/>
              </a:spcBef>
              <a:spcAft>
                <a:spcPct val="0"/>
              </a:spcAft>
            </a:pPr>
            <a:r>
              <a:rPr lang="en-US" sz="1400" dirty="0" smtClean="0">
                <a:solidFill>
                  <a:schemeClr val="bg1"/>
                </a:solidFill>
                <a:latin typeface="Lucida Console" pitchFamily="49" charset="0"/>
              </a:rPr>
              <a:t>a[3] = 190;</a:t>
            </a:r>
          </a:p>
          <a:p>
            <a:pPr defTabSz="1096963" fontAlgn="base">
              <a:spcBef>
                <a:spcPct val="0"/>
              </a:spcBef>
              <a:spcAft>
                <a:spcPct val="0"/>
              </a:spcAft>
            </a:pPr>
            <a:endParaRPr lang="en-US" sz="1400" dirty="0" smtClean="0">
              <a:solidFill>
                <a:schemeClr val="bg1"/>
              </a:solidFill>
              <a:latin typeface="Lucida Console" pitchFamily="49" charset="0"/>
            </a:endParaRPr>
          </a:p>
        </p:txBody>
      </p:sp>
      <p:sp>
        <p:nvSpPr>
          <p:cNvPr id="21" name="TextBox 15"/>
          <p:cNvSpPr txBox="1">
            <a:spLocks noChangeArrowheads="1"/>
          </p:cNvSpPr>
          <p:nvPr/>
        </p:nvSpPr>
        <p:spPr bwMode="auto">
          <a:xfrm>
            <a:off x="2209800" y="1676400"/>
            <a:ext cx="2392643" cy="338554"/>
          </a:xfrm>
          <a:prstGeom prst="rect">
            <a:avLst/>
          </a:prstGeom>
          <a:noFill/>
          <a:ln w="9525">
            <a:noFill/>
            <a:miter lim="800000"/>
            <a:headEnd/>
            <a:tailEnd/>
          </a:ln>
        </p:spPr>
        <p:txBody>
          <a:bodyPr wrap="none">
            <a:spAutoFit/>
          </a:bodyPr>
          <a:lstStyle/>
          <a:p>
            <a:r>
              <a:rPr lang="en-US" sz="1600" dirty="0" smtClean="0">
                <a:latin typeface="Segoe" pitchFamily="34" charset="0"/>
              </a:rPr>
              <a:t>Initially, choose Arbitrary</a:t>
            </a:r>
            <a:endParaRPr lang="en-US" sz="1600" dirty="0">
              <a:latin typeface="Segoe" pitchFamily="34" charset="0"/>
            </a:endParaRPr>
          </a:p>
        </p:txBody>
      </p:sp>
      <p:sp>
        <p:nvSpPr>
          <p:cNvPr id="22" name="Title 1"/>
          <p:cNvSpPr txBox="1">
            <a:spLocks/>
          </p:cNvSpPr>
          <p:nvPr/>
        </p:nvSpPr>
        <p:spPr>
          <a:xfrm>
            <a:off x="381000" y="762000"/>
            <a:ext cx="8229600" cy="1143000"/>
          </a:xfrm>
          <a:prstGeom prst="rect">
            <a:avLst/>
          </a:prstGeom>
        </p:spPr>
        <p:txBody>
          <a:bodyP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400" b="0" i="0" u="none" strike="noStrike" kern="0" cap="none" spc="0" normalizeH="0" baseline="0" noProof="0" dirty="0">
              <a:ln>
                <a:noFill/>
              </a:ln>
              <a:solidFill>
                <a:srgbClr val="090F14"/>
              </a:solidFill>
              <a:effectLst/>
              <a:uLnTx/>
              <a:uFillTx/>
              <a:latin typeface="+mj-lt"/>
              <a:ea typeface="+mj-ea"/>
              <a:cs typeface="+mj-cs"/>
            </a:endParaRPr>
          </a:p>
        </p:txBody>
      </p:sp>
      <p:sp>
        <p:nvSpPr>
          <p:cNvPr id="23" name="Title 1"/>
          <p:cNvSpPr txBox="1">
            <a:spLocks/>
          </p:cNvSpPr>
          <p:nvPr/>
        </p:nvSpPr>
        <p:spPr>
          <a:xfrm>
            <a:off x="381000" y="230187"/>
            <a:ext cx="8382000" cy="664797"/>
          </a:xfrm>
          <a:prstGeom prst="rect">
            <a:avLst/>
          </a:prstGeom>
        </p:spPr>
        <p:txBody>
          <a:bodyPr/>
          <a:lstStyle/>
          <a:p>
            <a:pPr lvl="0" defTabSz="912777" fontAlgn="base">
              <a:lnSpc>
                <a:spcPct val="90000"/>
              </a:lnSpc>
              <a:spcBef>
                <a:spcPct val="0"/>
              </a:spcBef>
              <a:spcAft>
                <a:spcPct val="0"/>
              </a:spcAft>
              <a:defRPr/>
            </a:pPr>
            <a: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t>Test Input Generation by</a:t>
            </a:r>
            <a:b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br>
            <a: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t>Dynamic  Symbolic Execution</a:t>
            </a:r>
          </a:p>
        </p:txBody>
      </p:sp>
    </p:spTree>
    <p:extLst>
      <p:ext uri="{BB962C8B-B14F-4D97-AF65-F5344CB8AC3E}">
        <p14:creationId xmlns="" xmlns:p14="http://schemas.microsoft.com/office/powerpoint/2007/7/12/main" val="54370916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mph" presetSubtype="2" fill="hold" nodeType="withEffect">
                                  <p:stCondLst>
                                    <p:cond delay="0"/>
                                  </p:stCondLst>
                                  <p:childTnLst>
                                    <p:animClr clrSpc="rgb" dir="cw">
                                      <p:cBhvr>
                                        <p:cTn id="6" dur="2000" fill="hold"/>
                                        <p:tgtEl>
                                          <p:spTgt spid="7"/>
                                        </p:tgtEl>
                                        <p:attrNameLst>
                                          <p:attrName>fillcolor</p:attrName>
                                        </p:attrNameLst>
                                      </p:cBhvr>
                                      <p:to>
                                        <a:schemeClr val="accent1"/>
                                      </p:to>
                                    </p:animClr>
                                    <p:set>
                                      <p:cBhvr>
                                        <p:cTn id="7" dur="2000" fill="hold"/>
                                        <p:tgtEl>
                                          <p:spTgt spid="7"/>
                                        </p:tgtEl>
                                        <p:attrNameLst>
                                          <p:attrName>fill.type</p:attrName>
                                        </p:attrNameLst>
                                      </p:cBhvr>
                                      <p:to>
                                        <p:strVal val="solid"/>
                                      </p:to>
                                    </p:set>
                                    <p:set>
                                      <p:cBhvr>
                                        <p:cTn id="8" dur="2000" fill="hold"/>
                                        <p:tgtEl>
                                          <p:spTgt spid="7"/>
                                        </p:tgtEl>
                                        <p:attrNameLst>
                                          <p:attrName>fill.on</p:attrName>
                                        </p:attrNameLst>
                                      </p:cBhvr>
                                      <p:to>
                                        <p:strVal val="tru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685800" y="5562600"/>
            <a:ext cx="3733800" cy="1066800"/>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 name="Rounded Rectangle 6"/>
          <p:cNvSpPr>
            <a:spLocks noChangeArrowheads="1"/>
          </p:cNvSpPr>
          <p:nvPr/>
        </p:nvSpPr>
        <p:spPr bwMode="auto">
          <a:xfrm>
            <a:off x="3953191" y="2362200"/>
            <a:ext cx="1349269"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Test</a:t>
            </a:r>
            <a:br>
              <a:rPr lang="en-US" sz="2000" dirty="0">
                <a:solidFill>
                  <a:schemeClr val="lt1"/>
                </a:solidFill>
                <a:effectLst>
                  <a:outerShdw blurRad="38100" dist="38100" dir="2700000" algn="tl">
                    <a:srgbClr val="000000">
                      <a:alpha val="43137"/>
                    </a:srgbClr>
                  </a:outerShdw>
                </a:effectLst>
                <a:latin typeface="Segoe" pitchFamily="34" charset="0"/>
              </a:rPr>
            </a:br>
            <a:r>
              <a:rPr lang="en-US" sz="2000" dirty="0">
                <a:solidFill>
                  <a:schemeClr val="lt1"/>
                </a:solidFill>
                <a:effectLst>
                  <a:outerShdw blurRad="38100" dist="38100" dir="2700000" algn="tl">
                    <a:srgbClr val="000000">
                      <a:alpha val="43137"/>
                    </a:srgbClr>
                  </a:outerShdw>
                </a:effectLst>
                <a:latin typeface="Segoe" pitchFamily="34" charset="0"/>
              </a:rPr>
              <a:t>Inputs</a:t>
            </a:r>
          </a:p>
        </p:txBody>
      </p:sp>
      <p:sp>
        <p:nvSpPr>
          <p:cNvPr id="4" name="Rounded Rectangle 7"/>
          <p:cNvSpPr>
            <a:spLocks noChangeArrowheads="1"/>
          </p:cNvSpPr>
          <p:nvPr/>
        </p:nvSpPr>
        <p:spPr bwMode="auto">
          <a:xfrm>
            <a:off x="1190401" y="3200400"/>
            <a:ext cx="1991780"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Constraint System</a:t>
            </a:r>
          </a:p>
        </p:txBody>
      </p:sp>
      <p:sp>
        <p:nvSpPr>
          <p:cNvPr id="5" name="Rounded Rectangle 8"/>
          <p:cNvSpPr>
            <a:spLocks noChangeArrowheads="1"/>
          </p:cNvSpPr>
          <p:nvPr/>
        </p:nvSpPr>
        <p:spPr bwMode="auto">
          <a:xfrm>
            <a:off x="6009220" y="3344660"/>
            <a:ext cx="1991780" cy="39728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Execution Path</a:t>
            </a:r>
          </a:p>
        </p:txBody>
      </p:sp>
      <p:sp>
        <p:nvSpPr>
          <p:cNvPr id="6" name="Can 9"/>
          <p:cNvSpPr>
            <a:spLocks noChangeArrowheads="1"/>
          </p:cNvSpPr>
          <p:nvPr/>
        </p:nvSpPr>
        <p:spPr bwMode="auto">
          <a:xfrm>
            <a:off x="3953191" y="4074906"/>
            <a:ext cx="1349269" cy="1086116"/>
          </a:xfrm>
          <a:prstGeom prst="can">
            <a:avLst>
              <a:gd name="adj" fmla="val 2500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r>
              <a:rPr lang="en-US" sz="2000" dirty="0">
                <a:effectLst>
                  <a:outerShdw blurRad="38100" dist="38100" dir="2700000" algn="tl">
                    <a:srgbClr val="000000">
                      <a:alpha val="43137"/>
                    </a:srgbClr>
                  </a:outerShdw>
                </a:effectLst>
                <a:latin typeface="Segoe" pitchFamily="34" charset="0"/>
              </a:rPr>
              <a:t>Known</a:t>
            </a:r>
            <a:br>
              <a:rPr lang="en-US" sz="2000" dirty="0">
                <a:effectLst>
                  <a:outerShdw blurRad="38100" dist="38100" dir="2700000" algn="tl">
                    <a:srgbClr val="000000">
                      <a:alpha val="43137"/>
                    </a:srgbClr>
                  </a:outerShdw>
                </a:effectLst>
                <a:latin typeface="Segoe" pitchFamily="34" charset="0"/>
              </a:rPr>
            </a:br>
            <a:r>
              <a:rPr lang="en-US" sz="2000" dirty="0">
                <a:effectLst>
                  <a:outerShdw blurRad="38100" dist="38100" dir="2700000" algn="tl">
                    <a:srgbClr val="000000">
                      <a:alpha val="43137"/>
                    </a:srgbClr>
                  </a:outerShdw>
                </a:effectLst>
                <a:latin typeface="Segoe" pitchFamily="34" charset="0"/>
              </a:rPr>
              <a:t>Paths</a:t>
            </a:r>
          </a:p>
        </p:txBody>
      </p:sp>
      <p:sp>
        <p:nvSpPr>
          <p:cNvPr id="7" name="Bent Arrow 6"/>
          <p:cNvSpPr/>
          <p:nvPr/>
        </p:nvSpPr>
        <p:spPr bwMode="auto">
          <a:xfrm>
            <a:off x="2218415" y="2560723"/>
            <a:ext cx="1413521" cy="543058"/>
          </a:xfrm>
          <a:prstGeom prst="bentArrow">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8" name="Bent Arrow 7"/>
          <p:cNvSpPr/>
          <p:nvPr/>
        </p:nvSpPr>
        <p:spPr bwMode="auto">
          <a:xfrm rot="5400000">
            <a:off x="6148659" y="2164281"/>
            <a:ext cx="620638" cy="1413521"/>
          </a:xfrm>
          <a:prstGeom prst="bentArrow">
            <a:avLst>
              <a:gd name="adj1" fmla="val 20519"/>
              <a:gd name="adj2" fmla="val 17245"/>
              <a:gd name="adj3" fmla="val 23074"/>
              <a:gd name="adj4" fmla="val 46831"/>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9" name="Bent Arrow 8"/>
          <p:cNvSpPr/>
          <p:nvPr/>
        </p:nvSpPr>
        <p:spPr bwMode="auto">
          <a:xfrm rot="10800000">
            <a:off x="5687964" y="3958538"/>
            <a:ext cx="1413521" cy="892166"/>
          </a:xfrm>
          <a:prstGeom prst="bentArrow">
            <a:avLst>
              <a:gd name="adj1" fmla="val 15687"/>
              <a:gd name="adj2" fmla="val 14357"/>
              <a:gd name="adj3" fmla="val 17018"/>
              <a:gd name="adj4" fmla="val 43750"/>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0" name="Bent Arrow 9"/>
          <p:cNvSpPr/>
          <p:nvPr/>
        </p:nvSpPr>
        <p:spPr bwMode="auto">
          <a:xfrm rot="16200000">
            <a:off x="2369987" y="3678467"/>
            <a:ext cx="853377" cy="1413521"/>
          </a:xfrm>
          <a:prstGeom prst="bentArrow">
            <a:avLst>
              <a:gd name="adj1" fmla="val 15687"/>
              <a:gd name="adj2" fmla="val 16353"/>
              <a:gd name="adj3" fmla="val 25000"/>
              <a:gd name="adj4" fmla="val 43750"/>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11" name="TextBox 15"/>
          <p:cNvSpPr txBox="1">
            <a:spLocks noChangeArrowheads="1"/>
          </p:cNvSpPr>
          <p:nvPr/>
        </p:nvSpPr>
        <p:spPr bwMode="auto">
          <a:xfrm>
            <a:off x="6554001" y="1981200"/>
            <a:ext cx="1446999" cy="584775"/>
          </a:xfrm>
          <a:prstGeom prst="rect">
            <a:avLst/>
          </a:prstGeom>
          <a:noFill/>
          <a:ln w="9525">
            <a:noFill/>
            <a:miter lim="800000"/>
            <a:headEnd/>
            <a:tailEnd/>
          </a:ln>
        </p:spPr>
        <p:txBody>
          <a:bodyPr wrap="none">
            <a:spAutoFit/>
          </a:bodyPr>
          <a:lstStyle/>
          <a:p>
            <a:r>
              <a:rPr lang="en-US" sz="1600" dirty="0">
                <a:latin typeface="Segoe" pitchFamily="34" charset="0"/>
              </a:rPr>
              <a:t>Run Test and </a:t>
            </a:r>
            <a:br>
              <a:rPr lang="en-US" sz="1600" dirty="0">
                <a:latin typeface="Segoe" pitchFamily="34" charset="0"/>
              </a:rPr>
            </a:br>
            <a:r>
              <a:rPr lang="en-US" sz="1600" dirty="0">
                <a:latin typeface="Segoe" pitchFamily="34" charset="0"/>
              </a:rPr>
              <a:t>Monitor</a:t>
            </a:r>
          </a:p>
        </p:txBody>
      </p:sp>
      <p:sp>
        <p:nvSpPr>
          <p:cNvPr id="12" name="TextBox 16"/>
          <p:cNvSpPr txBox="1">
            <a:spLocks noChangeArrowheads="1"/>
          </p:cNvSpPr>
          <p:nvPr/>
        </p:nvSpPr>
        <p:spPr bwMode="auto">
          <a:xfrm>
            <a:off x="6473018" y="4596825"/>
            <a:ext cx="1527982" cy="584775"/>
          </a:xfrm>
          <a:prstGeom prst="rect">
            <a:avLst/>
          </a:prstGeom>
          <a:noFill/>
          <a:ln w="9525">
            <a:noFill/>
            <a:miter lim="800000"/>
            <a:headEnd/>
            <a:tailEnd/>
          </a:ln>
        </p:spPr>
        <p:txBody>
          <a:bodyPr wrap="none">
            <a:spAutoFit/>
          </a:bodyPr>
          <a:lstStyle/>
          <a:p>
            <a:pPr algn="r"/>
            <a:r>
              <a:rPr lang="en-US" sz="1600" dirty="0" smtClean="0">
                <a:latin typeface="Segoe" pitchFamily="34" charset="0"/>
              </a:rPr>
              <a:t>Record</a:t>
            </a:r>
          </a:p>
          <a:p>
            <a:pPr algn="r"/>
            <a:r>
              <a:rPr lang="en-US" sz="1600" dirty="0" smtClean="0">
                <a:latin typeface="Segoe" pitchFamily="34" charset="0"/>
              </a:rPr>
              <a:t>Path Condition</a:t>
            </a:r>
            <a:endParaRPr lang="en-US" sz="1600" dirty="0">
              <a:latin typeface="Segoe" pitchFamily="34" charset="0"/>
            </a:endParaRPr>
          </a:p>
        </p:txBody>
      </p:sp>
      <p:sp>
        <p:nvSpPr>
          <p:cNvPr id="13" name="TextBox 17"/>
          <p:cNvSpPr txBox="1">
            <a:spLocks noChangeArrowheads="1"/>
          </p:cNvSpPr>
          <p:nvPr/>
        </p:nvSpPr>
        <p:spPr bwMode="auto">
          <a:xfrm>
            <a:off x="1066800" y="4596825"/>
            <a:ext cx="1654620" cy="584775"/>
          </a:xfrm>
          <a:prstGeom prst="rect">
            <a:avLst/>
          </a:prstGeom>
          <a:noFill/>
          <a:ln w="9525">
            <a:noFill/>
            <a:miter lim="800000"/>
            <a:headEnd/>
            <a:tailEnd/>
          </a:ln>
        </p:spPr>
        <p:txBody>
          <a:bodyPr wrap="none">
            <a:spAutoFit/>
          </a:bodyPr>
          <a:lstStyle/>
          <a:p>
            <a:pPr algn="l"/>
            <a:r>
              <a:rPr lang="en-US" sz="1600" dirty="0" smtClean="0">
                <a:latin typeface="Segoe" pitchFamily="34" charset="0"/>
              </a:rPr>
              <a:t>Choose an </a:t>
            </a:r>
          </a:p>
          <a:p>
            <a:pPr algn="l"/>
            <a:r>
              <a:rPr lang="en-US" sz="1600" dirty="0" smtClean="0">
                <a:latin typeface="Segoe" pitchFamily="34" charset="0"/>
              </a:rPr>
              <a:t>Uncovered Path</a:t>
            </a:r>
            <a:endParaRPr lang="en-US" sz="1600" dirty="0">
              <a:latin typeface="Segoe" pitchFamily="34" charset="0"/>
            </a:endParaRPr>
          </a:p>
        </p:txBody>
      </p:sp>
      <p:sp>
        <p:nvSpPr>
          <p:cNvPr id="14" name="TextBox 18"/>
          <p:cNvSpPr txBox="1">
            <a:spLocks noChangeArrowheads="1"/>
          </p:cNvSpPr>
          <p:nvPr/>
        </p:nvSpPr>
        <p:spPr bwMode="auto">
          <a:xfrm>
            <a:off x="1600200" y="2362200"/>
            <a:ext cx="696024" cy="338554"/>
          </a:xfrm>
          <a:prstGeom prst="rect">
            <a:avLst/>
          </a:prstGeom>
          <a:noFill/>
          <a:ln w="9525">
            <a:noFill/>
            <a:miter lim="800000"/>
            <a:headEnd/>
            <a:tailEnd/>
          </a:ln>
        </p:spPr>
        <p:txBody>
          <a:bodyPr wrap="none">
            <a:spAutoFit/>
          </a:bodyPr>
          <a:lstStyle/>
          <a:p>
            <a:r>
              <a:rPr lang="en-US" sz="1600" dirty="0" smtClean="0">
                <a:latin typeface="Segoe" pitchFamily="34" charset="0"/>
              </a:rPr>
              <a:t>Solve</a:t>
            </a:r>
            <a:endParaRPr lang="en-US" sz="1600" dirty="0">
              <a:latin typeface="Segoe" pitchFamily="34" charset="0"/>
            </a:endParaRPr>
          </a:p>
        </p:txBody>
      </p:sp>
      <p:sp>
        <p:nvSpPr>
          <p:cNvPr id="15" name="Down Arrow 19"/>
          <p:cNvSpPr>
            <a:spLocks noChangeArrowheads="1"/>
          </p:cNvSpPr>
          <p:nvPr/>
        </p:nvSpPr>
        <p:spPr bwMode="auto">
          <a:xfrm>
            <a:off x="4485937" y="1752600"/>
            <a:ext cx="408261" cy="497804"/>
          </a:xfrm>
          <a:prstGeom prst="downArrow">
            <a:avLst>
              <a:gd name="adj1" fmla="val 50000"/>
              <a:gd name="adj2" fmla="val 50024"/>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6" name="TextBox 21"/>
          <p:cNvSpPr txBox="1">
            <a:spLocks noChangeArrowheads="1"/>
          </p:cNvSpPr>
          <p:nvPr/>
        </p:nvSpPr>
        <p:spPr bwMode="auto">
          <a:xfrm>
            <a:off x="696647" y="5722203"/>
            <a:ext cx="3706464"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Result: small test suite, </a:t>
            </a:r>
            <a:b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b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high </a:t>
            </a:r>
            <a:r>
              <a:rPr lang="en-US" sz="2400" b="1" dirty="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code </a:t>
            </a: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coverage</a:t>
            </a:r>
          </a:p>
        </p:txBody>
      </p:sp>
      <p:sp>
        <p:nvSpPr>
          <p:cNvPr id="18" name="TextBox 15"/>
          <p:cNvSpPr txBox="1">
            <a:spLocks noChangeArrowheads="1"/>
          </p:cNvSpPr>
          <p:nvPr/>
        </p:nvSpPr>
        <p:spPr bwMode="auto">
          <a:xfrm>
            <a:off x="2209800" y="1676400"/>
            <a:ext cx="2392643" cy="338554"/>
          </a:xfrm>
          <a:prstGeom prst="rect">
            <a:avLst/>
          </a:prstGeom>
          <a:noFill/>
          <a:ln w="9525">
            <a:noFill/>
            <a:miter lim="800000"/>
            <a:headEnd/>
            <a:tailEnd/>
          </a:ln>
        </p:spPr>
        <p:txBody>
          <a:bodyPr wrap="none">
            <a:spAutoFit/>
          </a:bodyPr>
          <a:lstStyle/>
          <a:p>
            <a:r>
              <a:rPr lang="en-US" sz="1600" dirty="0" smtClean="0">
                <a:latin typeface="Segoe" pitchFamily="34" charset="0"/>
              </a:rPr>
              <a:t>Initially, choose Arbitrary</a:t>
            </a:r>
            <a:endParaRPr lang="en-US" sz="1600" dirty="0">
              <a:latin typeface="Segoe" pitchFamily="34" charset="0"/>
            </a:endParaRPr>
          </a:p>
        </p:txBody>
      </p:sp>
      <p:sp>
        <p:nvSpPr>
          <p:cNvPr id="19" name="Rounded Rectangle 18"/>
          <p:cNvSpPr/>
          <p:nvPr/>
        </p:nvSpPr>
        <p:spPr bwMode="auto">
          <a:xfrm>
            <a:off x="4953000" y="5562599"/>
            <a:ext cx="3352800" cy="1066801"/>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endParaRPr lang="en-US" sz="200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0" name="TextBox 21"/>
          <p:cNvSpPr txBox="1">
            <a:spLocks noChangeArrowheads="1"/>
          </p:cNvSpPr>
          <p:nvPr/>
        </p:nvSpPr>
        <p:spPr bwMode="auto">
          <a:xfrm>
            <a:off x="5029200" y="5700117"/>
            <a:ext cx="3172663"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Finds only real bugs</a:t>
            </a:r>
          </a:p>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No false warnings</a:t>
            </a:r>
          </a:p>
        </p:txBody>
      </p:sp>
      <p:sp>
        <p:nvSpPr>
          <p:cNvPr id="21" name="Title 1"/>
          <p:cNvSpPr txBox="1">
            <a:spLocks/>
          </p:cNvSpPr>
          <p:nvPr/>
        </p:nvSpPr>
        <p:spPr>
          <a:xfrm>
            <a:off x="381000" y="762000"/>
            <a:ext cx="8229600" cy="1143000"/>
          </a:xfrm>
          <a:prstGeom prst="rect">
            <a:avLst/>
          </a:prstGeom>
        </p:spPr>
        <p:txBody>
          <a:bodyP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400" b="0" i="0" u="none" strike="noStrike" kern="0" cap="none" spc="0" normalizeH="0" baseline="0" noProof="0" dirty="0">
              <a:ln>
                <a:noFill/>
              </a:ln>
              <a:solidFill>
                <a:srgbClr val="090F14"/>
              </a:solidFill>
              <a:effectLst/>
              <a:uLnTx/>
              <a:uFillTx/>
              <a:latin typeface="+mj-lt"/>
              <a:ea typeface="+mj-ea"/>
              <a:cs typeface="+mj-cs"/>
            </a:endParaRPr>
          </a:p>
        </p:txBody>
      </p:sp>
      <p:sp>
        <p:nvSpPr>
          <p:cNvPr id="22" name="Title 1"/>
          <p:cNvSpPr txBox="1">
            <a:spLocks/>
          </p:cNvSpPr>
          <p:nvPr/>
        </p:nvSpPr>
        <p:spPr>
          <a:xfrm>
            <a:off x="381000" y="230187"/>
            <a:ext cx="8382000" cy="664797"/>
          </a:xfrm>
          <a:prstGeom prst="rect">
            <a:avLst/>
          </a:prstGeom>
        </p:spPr>
        <p:txBody>
          <a:bodyPr/>
          <a:lstStyle/>
          <a:p>
            <a:pPr lvl="0" defTabSz="912777" fontAlgn="base">
              <a:lnSpc>
                <a:spcPct val="90000"/>
              </a:lnSpc>
              <a:spcBef>
                <a:spcPct val="0"/>
              </a:spcBef>
              <a:spcAft>
                <a:spcPct val="0"/>
              </a:spcAft>
              <a:defRPr/>
            </a:pPr>
            <a: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t>Test Input Generation by</a:t>
            </a:r>
            <a:b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br>
            <a: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t>Dynamic  Symbolic Execution</a:t>
            </a:r>
          </a:p>
        </p:txBody>
      </p:sp>
    </p:spTree>
    <p:extLst>
      <p:ext uri="{BB962C8B-B14F-4D97-AF65-F5344CB8AC3E}">
        <p14:creationId xmlns="" xmlns:p14="http://schemas.microsoft.com/office/powerpoint/2007/7/12/main" val="2078297332"/>
      </p:ext>
    </p:extLst>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685800" y="5562600"/>
            <a:ext cx="3733800" cy="1066800"/>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 name="Rounded Rectangle 6"/>
          <p:cNvSpPr>
            <a:spLocks noChangeArrowheads="1"/>
          </p:cNvSpPr>
          <p:nvPr/>
        </p:nvSpPr>
        <p:spPr bwMode="auto">
          <a:xfrm>
            <a:off x="3953191" y="2362200"/>
            <a:ext cx="1349269"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Test</a:t>
            </a:r>
            <a:br>
              <a:rPr lang="en-US" sz="2000" dirty="0">
                <a:solidFill>
                  <a:schemeClr val="lt1"/>
                </a:solidFill>
                <a:effectLst>
                  <a:outerShdw blurRad="38100" dist="38100" dir="2700000" algn="tl">
                    <a:srgbClr val="000000">
                      <a:alpha val="43137"/>
                    </a:srgbClr>
                  </a:outerShdw>
                </a:effectLst>
                <a:latin typeface="Segoe" pitchFamily="34" charset="0"/>
              </a:rPr>
            </a:br>
            <a:r>
              <a:rPr lang="en-US" sz="2000" dirty="0">
                <a:solidFill>
                  <a:schemeClr val="lt1"/>
                </a:solidFill>
                <a:effectLst>
                  <a:outerShdw blurRad="38100" dist="38100" dir="2700000" algn="tl">
                    <a:srgbClr val="000000">
                      <a:alpha val="43137"/>
                    </a:srgbClr>
                  </a:outerShdw>
                </a:effectLst>
                <a:latin typeface="Segoe" pitchFamily="34" charset="0"/>
              </a:rPr>
              <a:t>Inputs</a:t>
            </a:r>
          </a:p>
        </p:txBody>
      </p:sp>
      <p:sp>
        <p:nvSpPr>
          <p:cNvPr id="4" name="Rounded Rectangle 7"/>
          <p:cNvSpPr>
            <a:spLocks noChangeArrowheads="1"/>
          </p:cNvSpPr>
          <p:nvPr/>
        </p:nvSpPr>
        <p:spPr bwMode="auto">
          <a:xfrm>
            <a:off x="1190401" y="3200400"/>
            <a:ext cx="1991780"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Constraint System</a:t>
            </a:r>
          </a:p>
        </p:txBody>
      </p:sp>
      <p:sp>
        <p:nvSpPr>
          <p:cNvPr id="5" name="Rounded Rectangle 8"/>
          <p:cNvSpPr>
            <a:spLocks noChangeArrowheads="1"/>
          </p:cNvSpPr>
          <p:nvPr/>
        </p:nvSpPr>
        <p:spPr bwMode="auto">
          <a:xfrm>
            <a:off x="6009220" y="3344660"/>
            <a:ext cx="1991780" cy="39728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Execution Path</a:t>
            </a:r>
          </a:p>
        </p:txBody>
      </p:sp>
      <p:sp>
        <p:nvSpPr>
          <p:cNvPr id="6" name="Can 9"/>
          <p:cNvSpPr>
            <a:spLocks noChangeArrowheads="1"/>
          </p:cNvSpPr>
          <p:nvPr/>
        </p:nvSpPr>
        <p:spPr bwMode="auto">
          <a:xfrm>
            <a:off x="3953191" y="4074906"/>
            <a:ext cx="1349269" cy="1086116"/>
          </a:xfrm>
          <a:prstGeom prst="can">
            <a:avLst>
              <a:gd name="adj" fmla="val 2500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r>
              <a:rPr lang="en-US" sz="2000" dirty="0">
                <a:effectLst>
                  <a:outerShdw blurRad="38100" dist="38100" dir="2700000" algn="tl">
                    <a:srgbClr val="000000">
                      <a:alpha val="43137"/>
                    </a:srgbClr>
                  </a:outerShdw>
                </a:effectLst>
                <a:latin typeface="Segoe" pitchFamily="34" charset="0"/>
              </a:rPr>
              <a:t>Known</a:t>
            </a:r>
            <a:br>
              <a:rPr lang="en-US" sz="2000" dirty="0">
                <a:effectLst>
                  <a:outerShdw blurRad="38100" dist="38100" dir="2700000" algn="tl">
                    <a:srgbClr val="000000">
                      <a:alpha val="43137"/>
                    </a:srgbClr>
                  </a:outerShdw>
                </a:effectLst>
                <a:latin typeface="Segoe" pitchFamily="34" charset="0"/>
              </a:rPr>
            </a:br>
            <a:r>
              <a:rPr lang="en-US" sz="2000" dirty="0">
                <a:effectLst>
                  <a:outerShdw blurRad="38100" dist="38100" dir="2700000" algn="tl">
                    <a:srgbClr val="000000">
                      <a:alpha val="43137"/>
                    </a:srgbClr>
                  </a:outerShdw>
                </a:effectLst>
                <a:latin typeface="Segoe" pitchFamily="34" charset="0"/>
              </a:rPr>
              <a:t>Paths</a:t>
            </a:r>
          </a:p>
        </p:txBody>
      </p:sp>
      <p:sp>
        <p:nvSpPr>
          <p:cNvPr id="7" name="Bent Arrow 6"/>
          <p:cNvSpPr/>
          <p:nvPr/>
        </p:nvSpPr>
        <p:spPr bwMode="auto">
          <a:xfrm>
            <a:off x="2218415" y="2560723"/>
            <a:ext cx="1413521" cy="543058"/>
          </a:xfrm>
          <a:prstGeom prst="bentArrow">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8" name="Bent Arrow 7"/>
          <p:cNvSpPr/>
          <p:nvPr/>
        </p:nvSpPr>
        <p:spPr bwMode="auto">
          <a:xfrm rot="5400000">
            <a:off x="6148659" y="2164281"/>
            <a:ext cx="620638" cy="1413521"/>
          </a:xfrm>
          <a:prstGeom prst="bentArrow">
            <a:avLst>
              <a:gd name="adj1" fmla="val 20519"/>
              <a:gd name="adj2" fmla="val 17245"/>
              <a:gd name="adj3" fmla="val 23074"/>
              <a:gd name="adj4" fmla="val 46831"/>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9" name="Bent Arrow 8"/>
          <p:cNvSpPr/>
          <p:nvPr/>
        </p:nvSpPr>
        <p:spPr bwMode="auto">
          <a:xfrm rot="10800000">
            <a:off x="5687964" y="3958538"/>
            <a:ext cx="1413521" cy="892166"/>
          </a:xfrm>
          <a:prstGeom prst="bentArrow">
            <a:avLst>
              <a:gd name="adj1" fmla="val 15687"/>
              <a:gd name="adj2" fmla="val 14357"/>
              <a:gd name="adj3" fmla="val 17018"/>
              <a:gd name="adj4" fmla="val 43750"/>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0" name="Bent Arrow 9"/>
          <p:cNvSpPr/>
          <p:nvPr/>
        </p:nvSpPr>
        <p:spPr bwMode="auto">
          <a:xfrm rot="16200000">
            <a:off x="2369987" y="3678467"/>
            <a:ext cx="853377" cy="1413521"/>
          </a:xfrm>
          <a:prstGeom prst="bentArrow">
            <a:avLst>
              <a:gd name="adj1" fmla="val 15687"/>
              <a:gd name="adj2" fmla="val 16353"/>
              <a:gd name="adj3" fmla="val 25000"/>
              <a:gd name="adj4" fmla="val 43750"/>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11" name="TextBox 15"/>
          <p:cNvSpPr txBox="1">
            <a:spLocks noChangeArrowheads="1"/>
          </p:cNvSpPr>
          <p:nvPr/>
        </p:nvSpPr>
        <p:spPr bwMode="auto">
          <a:xfrm>
            <a:off x="6554001" y="1981200"/>
            <a:ext cx="1446999" cy="584775"/>
          </a:xfrm>
          <a:prstGeom prst="rect">
            <a:avLst/>
          </a:prstGeom>
          <a:noFill/>
          <a:ln w="9525">
            <a:noFill/>
            <a:miter lim="800000"/>
            <a:headEnd/>
            <a:tailEnd/>
          </a:ln>
        </p:spPr>
        <p:txBody>
          <a:bodyPr wrap="none">
            <a:spAutoFit/>
          </a:bodyPr>
          <a:lstStyle/>
          <a:p>
            <a:r>
              <a:rPr lang="en-US" sz="1600" dirty="0">
                <a:latin typeface="Segoe" pitchFamily="34" charset="0"/>
              </a:rPr>
              <a:t>Run Test and </a:t>
            </a:r>
            <a:br>
              <a:rPr lang="en-US" sz="1600" dirty="0">
                <a:latin typeface="Segoe" pitchFamily="34" charset="0"/>
              </a:rPr>
            </a:br>
            <a:r>
              <a:rPr lang="en-US" sz="1600" dirty="0">
                <a:latin typeface="Segoe" pitchFamily="34" charset="0"/>
              </a:rPr>
              <a:t>Monitor</a:t>
            </a:r>
          </a:p>
        </p:txBody>
      </p:sp>
      <p:sp>
        <p:nvSpPr>
          <p:cNvPr id="12" name="TextBox 16"/>
          <p:cNvSpPr txBox="1">
            <a:spLocks noChangeArrowheads="1"/>
          </p:cNvSpPr>
          <p:nvPr/>
        </p:nvSpPr>
        <p:spPr bwMode="auto">
          <a:xfrm>
            <a:off x="6473018" y="4596825"/>
            <a:ext cx="1527982" cy="584775"/>
          </a:xfrm>
          <a:prstGeom prst="rect">
            <a:avLst/>
          </a:prstGeom>
          <a:noFill/>
          <a:ln w="9525">
            <a:noFill/>
            <a:miter lim="800000"/>
            <a:headEnd/>
            <a:tailEnd/>
          </a:ln>
        </p:spPr>
        <p:txBody>
          <a:bodyPr wrap="none">
            <a:spAutoFit/>
          </a:bodyPr>
          <a:lstStyle/>
          <a:p>
            <a:pPr algn="r"/>
            <a:r>
              <a:rPr lang="en-US" sz="1600" dirty="0" smtClean="0">
                <a:latin typeface="Segoe" pitchFamily="34" charset="0"/>
              </a:rPr>
              <a:t>Record</a:t>
            </a:r>
          </a:p>
          <a:p>
            <a:pPr algn="r"/>
            <a:r>
              <a:rPr lang="en-US" sz="1600" dirty="0" smtClean="0">
                <a:latin typeface="Segoe" pitchFamily="34" charset="0"/>
              </a:rPr>
              <a:t>Path Condition</a:t>
            </a:r>
            <a:endParaRPr lang="en-US" sz="1600" dirty="0">
              <a:latin typeface="Segoe" pitchFamily="34" charset="0"/>
            </a:endParaRPr>
          </a:p>
        </p:txBody>
      </p:sp>
      <p:sp>
        <p:nvSpPr>
          <p:cNvPr id="13" name="TextBox 17"/>
          <p:cNvSpPr txBox="1">
            <a:spLocks noChangeArrowheads="1"/>
          </p:cNvSpPr>
          <p:nvPr/>
        </p:nvSpPr>
        <p:spPr bwMode="auto">
          <a:xfrm>
            <a:off x="1066800" y="4596825"/>
            <a:ext cx="1654620" cy="584775"/>
          </a:xfrm>
          <a:prstGeom prst="rect">
            <a:avLst/>
          </a:prstGeom>
          <a:noFill/>
          <a:ln w="9525">
            <a:noFill/>
            <a:miter lim="800000"/>
            <a:headEnd/>
            <a:tailEnd/>
          </a:ln>
        </p:spPr>
        <p:txBody>
          <a:bodyPr wrap="none">
            <a:spAutoFit/>
          </a:bodyPr>
          <a:lstStyle/>
          <a:p>
            <a:pPr algn="l"/>
            <a:r>
              <a:rPr lang="en-US" sz="1600" dirty="0" smtClean="0">
                <a:latin typeface="Segoe" pitchFamily="34" charset="0"/>
              </a:rPr>
              <a:t>Choose an </a:t>
            </a:r>
          </a:p>
          <a:p>
            <a:pPr algn="l"/>
            <a:r>
              <a:rPr lang="en-US" sz="1600" dirty="0" smtClean="0">
                <a:latin typeface="Segoe" pitchFamily="34" charset="0"/>
              </a:rPr>
              <a:t>Uncovered Path</a:t>
            </a:r>
            <a:endParaRPr lang="en-US" sz="1600" dirty="0">
              <a:latin typeface="Segoe" pitchFamily="34" charset="0"/>
            </a:endParaRPr>
          </a:p>
        </p:txBody>
      </p:sp>
      <p:sp>
        <p:nvSpPr>
          <p:cNvPr id="14" name="TextBox 18"/>
          <p:cNvSpPr txBox="1">
            <a:spLocks noChangeArrowheads="1"/>
          </p:cNvSpPr>
          <p:nvPr/>
        </p:nvSpPr>
        <p:spPr bwMode="auto">
          <a:xfrm>
            <a:off x="1600200" y="2362200"/>
            <a:ext cx="696024" cy="338554"/>
          </a:xfrm>
          <a:prstGeom prst="rect">
            <a:avLst/>
          </a:prstGeom>
          <a:noFill/>
          <a:ln w="9525">
            <a:noFill/>
            <a:miter lim="800000"/>
            <a:headEnd/>
            <a:tailEnd/>
          </a:ln>
        </p:spPr>
        <p:txBody>
          <a:bodyPr wrap="none">
            <a:spAutoFit/>
          </a:bodyPr>
          <a:lstStyle/>
          <a:p>
            <a:r>
              <a:rPr lang="en-US" sz="1600" dirty="0" smtClean="0">
                <a:latin typeface="Segoe" pitchFamily="34" charset="0"/>
              </a:rPr>
              <a:t>Solve</a:t>
            </a:r>
            <a:endParaRPr lang="en-US" sz="1600" dirty="0">
              <a:latin typeface="Segoe" pitchFamily="34" charset="0"/>
            </a:endParaRPr>
          </a:p>
        </p:txBody>
      </p:sp>
      <p:sp>
        <p:nvSpPr>
          <p:cNvPr id="15" name="Down Arrow 19"/>
          <p:cNvSpPr>
            <a:spLocks noChangeArrowheads="1"/>
          </p:cNvSpPr>
          <p:nvPr/>
        </p:nvSpPr>
        <p:spPr bwMode="auto">
          <a:xfrm>
            <a:off x="4485937" y="1752600"/>
            <a:ext cx="408261" cy="497804"/>
          </a:xfrm>
          <a:prstGeom prst="downArrow">
            <a:avLst>
              <a:gd name="adj1" fmla="val 50000"/>
              <a:gd name="adj2" fmla="val 50024"/>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6" name="TextBox 21"/>
          <p:cNvSpPr txBox="1">
            <a:spLocks noChangeArrowheads="1"/>
          </p:cNvSpPr>
          <p:nvPr/>
        </p:nvSpPr>
        <p:spPr bwMode="auto">
          <a:xfrm>
            <a:off x="696647" y="5722203"/>
            <a:ext cx="3706464"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Result: small test suite, </a:t>
            </a:r>
            <a:b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b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high </a:t>
            </a:r>
            <a:r>
              <a:rPr lang="en-US" sz="2400" b="1" dirty="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code </a:t>
            </a: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coverage</a:t>
            </a:r>
          </a:p>
        </p:txBody>
      </p:sp>
      <p:sp>
        <p:nvSpPr>
          <p:cNvPr id="18" name="TextBox 15"/>
          <p:cNvSpPr txBox="1">
            <a:spLocks noChangeArrowheads="1"/>
          </p:cNvSpPr>
          <p:nvPr/>
        </p:nvSpPr>
        <p:spPr bwMode="auto">
          <a:xfrm>
            <a:off x="2209800" y="1676400"/>
            <a:ext cx="2392643" cy="338554"/>
          </a:xfrm>
          <a:prstGeom prst="rect">
            <a:avLst/>
          </a:prstGeom>
          <a:noFill/>
          <a:ln w="9525">
            <a:noFill/>
            <a:miter lim="800000"/>
            <a:headEnd/>
            <a:tailEnd/>
          </a:ln>
        </p:spPr>
        <p:txBody>
          <a:bodyPr wrap="none">
            <a:spAutoFit/>
          </a:bodyPr>
          <a:lstStyle/>
          <a:p>
            <a:r>
              <a:rPr lang="en-US" sz="1600" dirty="0" smtClean="0">
                <a:latin typeface="Segoe" pitchFamily="34" charset="0"/>
              </a:rPr>
              <a:t>Initially, choose Arbitrary</a:t>
            </a:r>
            <a:endParaRPr lang="en-US" sz="1600" dirty="0">
              <a:latin typeface="Segoe" pitchFamily="34" charset="0"/>
            </a:endParaRPr>
          </a:p>
        </p:txBody>
      </p:sp>
      <p:sp>
        <p:nvSpPr>
          <p:cNvPr id="19" name="Rounded Rectangle 18"/>
          <p:cNvSpPr/>
          <p:nvPr/>
        </p:nvSpPr>
        <p:spPr bwMode="auto">
          <a:xfrm>
            <a:off x="4953000" y="5562599"/>
            <a:ext cx="3352800" cy="1066801"/>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endParaRPr lang="en-US" sz="200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0" name="TextBox 21"/>
          <p:cNvSpPr txBox="1">
            <a:spLocks noChangeArrowheads="1"/>
          </p:cNvSpPr>
          <p:nvPr/>
        </p:nvSpPr>
        <p:spPr bwMode="auto">
          <a:xfrm>
            <a:off x="5029200" y="5700117"/>
            <a:ext cx="3172663"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Finds only real bugs</a:t>
            </a:r>
          </a:p>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No false warnings</a:t>
            </a:r>
          </a:p>
        </p:txBody>
      </p:sp>
      <p:sp>
        <p:nvSpPr>
          <p:cNvPr id="22" name="Title 1"/>
          <p:cNvSpPr txBox="1">
            <a:spLocks/>
          </p:cNvSpPr>
          <p:nvPr/>
        </p:nvSpPr>
        <p:spPr>
          <a:xfrm>
            <a:off x="457200" y="203205"/>
            <a:ext cx="8229600" cy="1143000"/>
          </a:xfrm>
          <a:prstGeom prst="rect">
            <a:avLst/>
          </a:prstGeom>
          <a:noFill/>
          <a:ln w="9525">
            <a:noFill/>
            <a:miter lim="800000"/>
            <a:headEnd/>
            <a:tailEnd/>
          </a:ln>
        </p:spPr>
        <p:txBody>
          <a:bodyPr vert="horz" wrap="square" lIns="0" tIns="0" rIns="0" bIns="0" numCol="1" anchor="t" anchorCtr="0" compatLnSpc="1">
            <a:prstTxWarp prst="textNoShape">
              <a:avLst/>
            </a:prstTxWarp>
            <a:normAutofit fontScale="77500" lnSpcReduction="20000"/>
          </a:bodyPr>
          <a:lstStyle/>
          <a:p>
            <a:pPr marL="0" marR="0" lvl="0" indent="0" algn="ctr" defTabSz="914027" rtl="0" eaLnBrk="1" fontAlgn="base" latinLnBrk="0" hangingPunct="1">
              <a:lnSpc>
                <a:spcPct val="90000"/>
              </a:lnSpc>
              <a:spcBef>
                <a:spcPct val="0"/>
              </a:spcBef>
              <a:spcAft>
                <a:spcPct val="0"/>
              </a:spcAft>
              <a:buClrTx/>
              <a:buSzTx/>
              <a:buFontTx/>
              <a:buNone/>
              <a:tabLst/>
              <a:defRPr/>
            </a:pPr>
            <a:r>
              <a:rPr kumimoji="0" lang="en-US" sz="5400" b="0" i="0" u="none" strike="noStrike" kern="1200" cap="none" spc="-300" normalizeH="0" baseline="0" noProof="0" dirty="0" smtClean="0">
                <a:ln w="3175">
                  <a:noFill/>
                </a:ln>
                <a:gradFill flip="none" rotWithShape="1">
                  <a:gsLst>
                    <a:gs pos="28000">
                      <a:srgbClr val="FEF9DA"/>
                    </a:gs>
                    <a:gs pos="52000">
                      <a:srgbClr val="FCE974"/>
                    </a:gs>
                    <a:gs pos="68000">
                      <a:srgbClr val="F79A1D"/>
                    </a:gs>
                  </a:gsLst>
                  <a:lin ang="5400000" scaled="1"/>
                  <a:tileRect/>
                </a:gradFill>
                <a:effectLst>
                  <a:outerShdw blurRad="50800" dist="38100" dir="2700000" algn="tl" rotWithShape="0">
                    <a:prstClr val="black">
                      <a:alpha val="40000"/>
                    </a:prstClr>
                  </a:outerShdw>
                </a:effectLst>
                <a:uLnTx/>
                <a:uFillTx/>
                <a:latin typeface="Segoe" pitchFamily="34" charset="0"/>
                <a:ea typeface="+mn-ea"/>
                <a:cs typeface="Arial" charset="0"/>
              </a:rPr>
              <a:t>Automatic Test</a:t>
            </a:r>
            <a:r>
              <a:rPr kumimoji="0" lang="en-US" sz="5400" b="0" i="0" u="none" strike="noStrike" kern="1200" cap="none" spc="-300" normalizeH="0" noProof="0" dirty="0" smtClean="0">
                <a:ln w="3175">
                  <a:noFill/>
                </a:ln>
                <a:gradFill flip="none" rotWithShape="1">
                  <a:gsLst>
                    <a:gs pos="28000">
                      <a:srgbClr val="FEF9DA"/>
                    </a:gs>
                    <a:gs pos="52000">
                      <a:srgbClr val="FCE974"/>
                    </a:gs>
                    <a:gs pos="68000">
                      <a:srgbClr val="F79A1D"/>
                    </a:gs>
                  </a:gsLst>
                  <a:lin ang="5400000" scaled="1"/>
                  <a:tileRect/>
                </a:gradFill>
                <a:effectLst>
                  <a:outerShdw blurRad="50800" dist="38100" dir="2700000" algn="tl" rotWithShape="0">
                    <a:prstClr val="black">
                      <a:alpha val="40000"/>
                    </a:prstClr>
                  </a:outerShdw>
                </a:effectLst>
                <a:uLnTx/>
                <a:uFillTx/>
                <a:latin typeface="Segoe" pitchFamily="34" charset="0"/>
                <a:ea typeface="+mn-ea"/>
                <a:cs typeface="Arial" charset="0"/>
              </a:rPr>
              <a:t> Input Generation:</a:t>
            </a:r>
          </a:p>
          <a:p>
            <a:pPr marL="0" marR="0" lvl="0" indent="0" algn="ctr" defTabSz="914027" rtl="0" eaLnBrk="1" fontAlgn="base" latinLnBrk="0" hangingPunct="1">
              <a:lnSpc>
                <a:spcPct val="90000"/>
              </a:lnSpc>
              <a:spcBef>
                <a:spcPct val="0"/>
              </a:spcBef>
              <a:spcAft>
                <a:spcPct val="0"/>
              </a:spcAft>
              <a:buClrTx/>
              <a:buSzTx/>
              <a:buFontTx/>
              <a:buNone/>
              <a:tabLst/>
              <a:defRPr/>
            </a:pPr>
            <a:r>
              <a:rPr lang="en-US" sz="5400" spc="-300" baseline="0" dirty="0" smtClean="0">
                <a:ln w="3175">
                  <a:noFill/>
                </a:ln>
                <a:gradFill flip="none" rotWithShape="1">
                  <a:gsLst>
                    <a:gs pos="28000">
                      <a:srgbClr val="FEF9DA"/>
                    </a:gs>
                    <a:gs pos="52000">
                      <a:srgbClr val="FCE974"/>
                    </a:gs>
                    <a:gs pos="68000">
                      <a:srgbClr val="F79A1D"/>
                    </a:gs>
                  </a:gsLst>
                  <a:lin ang="5400000" scaled="1"/>
                  <a:tileRect/>
                </a:gradFill>
                <a:effectLst>
                  <a:outerShdw blurRad="50800" dist="38100" dir="2700000" algn="tl" rotWithShape="0">
                    <a:prstClr val="black">
                      <a:alpha val="40000"/>
                    </a:prstClr>
                  </a:outerShdw>
                </a:effectLst>
                <a:latin typeface="Segoe" pitchFamily="34" charset="0"/>
                <a:cs typeface="Arial" charset="0"/>
              </a:rPr>
              <a:t>Whole-program,</a:t>
            </a:r>
            <a:r>
              <a:rPr lang="en-US" sz="5400" spc="-300" dirty="0" smtClean="0">
                <a:ln w="3175">
                  <a:noFill/>
                </a:ln>
                <a:gradFill flip="none" rotWithShape="1">
                  <a:gsLst>
                    <a:gs pos="28000">
                      <a:srgbClr val="FEF9DA"/>
                    </a:gs>
                    <a:gs pos="52000">
                      <a:srgbClr val="FCE974"/>
                    </a:gs>
                    <a:gs pos="68000">
                      <a:srgbClr val="F79A1D"/>
                    </a:gs>
                  </a:gsLst>
                  <a:lin ang="5400000" scaled="1"/>
                  <a:tileRect/>
                </a:gradFill>
                <a:effectLst>
                  <a:outerShdw blurRad="50800" dist="38100" dir="2700000" algn="tl" rotWithShape="0">
                    <a:prstClr val="black">
                      <a:alpha val="40000"/>
                    </a:prstClr>
                  </a:outerShdw>
                </a:effectLst>
                <a:latin typeface="Segoe" pitchFamily="34" charset="0"/>
                <a:cs typeface="Arial" charset="0"/>
              </a:rPr>
              <a:t> white box code analysis</a:t>
            </a:r>
            <a:endParaRPr kumimoji="0" lang="en-US" sz="5400" b="1" i="0" u="none" strike="noStrike" kern="1200" cap="none" spc="-300" normalizeH="0" baseline="0" noProof="0" dirty="0">
              <a:ln w="3175">
                <a:noFill/>
              </a:ln>
              <a:gradFill flip="none" rotWithShape="1">
                <a:gsLst>
                  <a:gs pos="28000">
                    <a:srgbClr val="FEF9DA"/>
                  </a:gs>
                  <a:gs pos="52000">
                    <a:srgbClr val="FCE974"/>
                  </a:gs>
                  <a:gs pos="68000">
                    <a:srgbClr val="F79A1D"/>
                  </a:gs>
                </a:gsLst>
                <a:lin ang="5400000" scaled="1"/>
                <a:tileRect/>
              </a:gradFill>
              <a:effectLst>
                <a:outerShdw blurRad="50800" dist="38100" dir="2700000" algn="tl" rotWithShape="0">
                  <a:prstClr val="black">
                    <a:alpha val="40000"/>
                  </a:prstClr>
                </a:outerShdw>
              </a:effectLst>
              <a:uLnTx/>
              <a:uFillTx/>
              <a:latin typeface="Segoe" pitchFamily="34" charset="0"/>
              <a:ea typeface="+mn-ea"/>
              <a:cs typeface="Arial" charset="0"/>
            </a:endParaRPr>
          </a:p>
        </p:txBody>
      </p:sp>
    </p:spTree>
    <p:extLst>
      <p:ext uri="{BB962C8B-B14F-4D97-AF65-F5344CB8AC3E}">
        <p14:creationId xmlns="" xmlns:p14="http://schemas.microsoft.com/office/powerpoint/2007/7/12/main" val="745482867"/>
      </p:ext>
    </p:extLst>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600200"/>
            <a:ext cx="7690115" cy="750205"/>
          </a:xfrm>
        </p:spPr>
        <p:txBody>
          <a:bodyPr/>
          <a:lstStyle/>
          <a:p>
            <a:r>
              <a:rPr lang="en-US" dirty="0" smtClean="0"/>
              <a:t>Application:</a:t>
            </a:r>
            <a:endParaRPr lang="en-US" dirty="0"/>
          </a:p>
        </p:txBody>
      </p:sp>
      <p:sp>
        <p:nvSpPr>
          <p:cNvPr id="3" name="Subtitle 2"/>
          <p:cNvSpPr>
            <a:spLocks noGrp="1"/>
          </p:cNvSpPr>
          <p:nvPr>
            <p:ph type="subTitle" idx="1"/>
          </p:nvPr>
        </p:nvSpPr>
        <p:spPr>
          <a:xfrm>
            <a:off x="1752600" y="6082302"/>
            <a:ext cx="6705600" cy="470898"/>
          </a:xfrm>
        </p:spPr>
        <p:txBody>
          <a:bodyPr/>
          <a:lstStyle/>
          <a:p>
            <a:r>
              <a:rPr lang="en-US" dirty="0" err="1" smtClean="0"/>
              <a:t>PREfix</a:t>
            </a:r>
            <a:r>
              <a:rPr lang="en-US" dirty="0" smtClean="0"/>
              <a:t>    [Moy, B., Sielaff 2009]</a:t>
            </a:r>
            <a:endParaRPr lang="en-US" dirty="0"/>
          </a:p>
        </p:txBody>
      </p:sp>
      <p:sp>
        <p:nvSpPr>
          <p:cNvPr id="4" name="Text Placeholder 3"/>
          <p:cNvSpPr>
            <a:spLocks noGrp="1"/>
          </p:cNvSpPr>
          <p:nvPr>
            <p:ph type="body" sz="quarter" idx="10"/>
          </p:nvPr>
        </p:nvSpPr>
        <p:spPr>
          <a:xfrm>
            <a:off x="381000" y="3041809"/>
            <a:ext cx="8412427" cy="2215991"/>
          </a:xfrm>
        </p:spPr>
        <p:txBody>
          <a:bodyPr/>
          <a:lstStyle/>
          <a:p>
            <a:r>
              <a:rPr lang="en-US" sz="7200" dirty="0" smtClean="0"/>
              <a:t>Bit-precise Scalable</a:t>
            </a:r>
          </a:p>
          <a:p>
            <a:r>
              <a:rPr lang="en-US" sz="7200" dirty="0" smtClean="0"/>
              <a:t>Static Analysis</a:t>
            </a:r>
            <a:endParaRPr lang="en-US" sz="7200" dirty="0"/>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i="1" dirty="0" smtClean="0"/>
              <a:t>Calculus of Computation</a:t>
            </a:r>
            <a:endParaRPr lang="en-US" dirty="0"/>
          </a:p>
        </p:txBody>
      </p:sp>
      <p:sp>
        <p:nvSpPr>
          <p:cNvPr id="3" name="Content Placeholder 2"/>
          <p:cNvSpPr>
            <a:spLocks noGrp="1"/>
          </p:cNvSpPr>
          <p:nvPr>
            <p:ph idx="1"/>
          </p:nvPr>
        </p:nvSpPr>
        <p:spPr>
          <a:xfrm>
            <a:off x="381000" y="1066800"/>
            <a:ext cx="8382000" cy="5670783"/>
          </a:xfrm>
        </p:spPr>
        <p:txBody>
          <a:bodyPr/>
          <a:lstStyle/>
          <a:p>
            <a:pPr>
              <a:buNone/>
            </a:pPr>
            <a:r>
              <a:rPr lang="en-US" dirty="0" smtClean="0"/>
              <a:t>Some Microsoft engines:</a:t>
            </a:r>
          </a:p>
          <a:p>
            <a:pPr>
              <a:buFontTx/>
              <a:buChar char="-"/>
            </a:pPr>
            <a:r>
              <a:rPr lang="en-US" sz="2000" b="1" dirty="0" smtClean="0">
                <a:solidFill>
                  <a:srgbClr val="00B050"/>
                </a:solidFill>
              </a:rPr>
              <a:t>SDV: 	</a:t>
            </a:r>
            <a:r>
              <a:rPr lang="en-US" sz="2000" dirty="0" smtClean="0"/>
              <a:t>The Static Driver Verifier</a:t>
            </a:r>
          </a:p>
          <a:p>
            <a:pPr>
              <a:buFontTx/>
              <a:buChar char="-"/>
            </a:pPr>
            <a:r>
              <a:rPr lang="en-US" sz="2000" b="1" dirty="0" err="1" smtClean="0">
                <a:solidFill>
                  <a:srgbClr val="00B050"/>
                </a:solidFill>
              </a:rPr>
              <a:t>PREfix</a:t>
            </a:r>
            <a:r>
              <a:rPr lang="en-US" sz="2000" b="1" dirty="0" smtClean="0">
                <a:solidFill>
                  <a:srgbClr val="00B050"/>
                </a:solidFill>
              </a:rPr>
              <a:t>: 	</a:t>
            </a:r>
            <a:r>
              <a:rPr lang="en-US" sz="2000" dirty="0" smtClean="0"/>
              <a:t>The Static Analysis Engine for C/C++.</a:t>
            </a:r>
          </a:p>
          <a:p>
            <a:pPr>
              <a:buFontTx/>
              <a:buChar char="-"/>
            </a:pPr>
            <a:r>
              <a:rPr lang="en-US" sz="2000" b="1" dirty="0" err="1" smtClean="0">
                <a:solidFill>
                  <a:srgbClr val="00B050"/>
                </a:solidFill>
              </a:rPr>
              <a:t>Pex</a:t>
            </a:r>
            <a:r>
              <a:rPr lang="en-US" sz="2000" b="1" dirty="0" smtClean="0">
                <a:solidFill>
                  <a:srgbClr val="00B050"/>
                </a:solidFill>
              </a:rPr>
              <a:t>: 	</a:t>
            </a:r>
            <a:r>
              <a:rPr lang="en-US" sz="2000" dirty="0" smtClean="0"/>
              <a:t>Program </a:t>
            </a:r>
            <a:r>
              <a:rPr lang="en-US" sz="2000" dirty="0" err="1" smtClean="0"/>
              <a:t>EXploration</a:t>
            </a:r>
            <a:r>
              <a:rPr lang="en-US" sz="2000" dirty="0" smtClean="0"/>
              <a:t> for .NET.</a:t>
            </a:r>
          </a:p>
          <a:p>
            <a:pPr>
              <a:buFontTx/>
              <a:buChar char="-"/>
            </a:pPr>
            <a:r>
              <a:rPr lang="en-US" sz="2000" b="1" dirty="0" smtClean="0">
                <a:solidFill>
                  <a:srgbClr val="00B050"/>
                </a:solidFill>
              </a:rPr>
              <a:t>SAGE: 	</a:t>
            </a:r>
            <a:r>
              <a:rPr lang="en-US" sz="2000" dirty="0" smtClean="0"/>
              <a:t>Scalable Automated Guided Execution </a:t>
            </a:r>
          </a:p>
          <a:p>
            <a:pPr>
              <a:buFontTx/>
              <a:buChar char="-"/>
            </a:pPr>
            <a:r>
              <a:rPr lang="en-US" sz="2000" b="1" dirty="0" smtClean="0">
                <a:solidFill>
                  <a:srgbClr val="00B050"/>
                </a:solidFill>
              </a:rPr>
              <a:t>Spec#: 	</a:t>
            </a:r>
            <a:r>
              <a:rPr lang="en-US" sz="2000" dirty="0" smtClean="0"/>
              <a:t>C# + contracts</a:t>
            </a:r>
          </a:p>
          <a:p>
            <a:pPr>
              <a:buFontTx/>
              <a:buChar char="-"/>
            </a:pPr>
            <a:r>
              <a:rPr lang="en-US" sz="2000" b="1" dirty="0" smtClean="0">
                <a:solidFill>
                  <a:srgbClr val="00B050"/>
                </a:solidFill>
              </a:rPr>
              <a:t>VCC: 	</a:t>
            </a:r>
            <a:r>
              <a:rPr lang="en-US" sz="2000" dirty="0" smtClean="0"/>
              <a:t>Verifying C Compiler for the Viridian Hyper-Visor</a:t>
            </a:r>
          </a:p>
          <a:p>
            <a:pPr>
              <a:buFontTx/>
              <a:buChar char="-"/>
            </a:pPr>
            <a:r>
              <a:rPr lang="en-US" sz="2000" b="1" dirty="0" smtClean="0">
                <a:solidFill>
                  <a:srgbClr val="00B050"/>
                </a:solidFill>
              </a:rPr>
              <a:t>HAVOC: 	</a:t>
            </a:r>
            <a:r>
              <a:rPr lang="en-US" sz="2000" dirty="0" smtClean="0"/>
              <a:t>Heap-Aware Verification of C-code.</a:t>
            </a:r>
          </a:p>
          <a:p>
            <a:pPr>
              <a:buFontTx/>
              <a:buChar char="-"/>
            </a:pPr>
            <a:r>
              <a:rPr lang="en-US" sz="2000" b="1" dirty="0" err="1" smtClean="0">
                <a:solidFill>
                  <a:srgbClr val="00B050"/>
                </a:solidFill>
              </a:rPr>
              <a:t>SpecExplorer</a:t>
            </a:r>
            <a:r>
              <a:rPr lang="en-US" sz="2000" b="1" dirty="0" smtClean="0">
                <a:solidFill>
                  <a:srgbClr val="00B050"/>
                </a:solidFill>
              </a:rPr>
              <a:t>: </a:t>
            </a:r>
            <a:r>
              <a:rPr lang="en-US" sz="2000" dirty="0" smtClean="0"/>
              <a:t>Model-based testing of protocol specs.</a:t>
            </a:r>
          </a:p>
          <a:p>
            <a:pPr>
              <a:buFontTx/>
              <a:buChar char="-"/>
            </a:pPr>
            <a:r>
              <a:rPr lang="en-US" sz="2000" b="1" dirty="0" smtClean="0">
                <a:solidFill>
                  <a:srgbClr val="00B050"/>
                </a:solidFill>
              </a:rPr>
              <a:t>Yogi: 	</a:t>
            </a:r>
            <a:r>
              <a:rPr lang="en-US" sz="2000" dirty="0" smtClean="0"/>
              <a:t>Dynamic symbolic execution + abstraction.</a:t>
            </a:r>
          </a:p>
          <a:p>
            <a:pPr>
              <a:buFontTx/>
              <a:buChar char="-"/>
            </a:pPr>
            <a:r>
              <a:rPr lang="en-US" sz="2000" b="1" dirty="0" smtClean="0">
                <a:solidFill>
                  <a:srgbClr val="00B050"/>
                </a:solidFill>
              </a:rPr>
              <a:t>FORMULA: </a:t>
            </a:r>
            <a:r>
              <a:rPr lang="en-US" sz="2000" dirty="0" smtClean="0"/>
              <a:t>Model-based Design</a:t>
            </a:r>
          </a:p>
          <a:p>
            <a:pPr>
              <a:buFontTx/>
              <a:buChar char="-"/>
            </a:pPr>
            <a:r>
              <a:rPr lang="en-US" sz="2000" b="1" dirty="0" smtClean="0">
                <a:solidFill>
                  <a:srgbClr val="00B050"/>
                </a:solidFill>
              </a:rPr>
              <a:t>F7: 		</a:t>
            </a:r>
            <a:r>
              <a:rPr lang="en-US" sz="2000" dirty="0" smtClean="0"/>
              <a:t>Refinement types for security protocols</a:t>
            </a:r>
          </a:p>
          <a:p>
            <a:pPr>
              <a:buFontTx/>
              <a:buChar char="-"/>
            </a:pPr>
            <a:r>
              <a:rPr lang="en-US" sz="2000" b="1" dirty="0" smtClean="0">
                <a:solidFill>
                  <a:srgbClr val="00B050"/>
                </a:solidFill>
              </a:rPr>
              <a:t>M3: </a:t>
            </a:r>
            <a:r>
              <a:rPr lang="en-US" sz="2000" dirty="0" smtClean="0"/>
              <a:t>		Model Program Modeling</a:t>
            </a:r>
          </a:p>
          <a:p>
            <a:pPr>
              <a:buFontTx/>
              <a:buChar char="-"/>
            </a:pPr>
            <a:r>
              <a:rPr lang="en-US" sz="2000" b="1" dirty="0" smtClean="0">
                <a:solidFill>
                  <a:srgbClr val="00B050"/>
                </a:solidFill>
              </a:rPr>
              <a:t>VS3:</a:t>
            </a:r>
            <a:r>
              <a:rPr lang="en-US" sz="2000" dirty="0" smtClean="0"/>
              <a:t>	Abstract interpretation and Synthesis</a:t>
            </a:r>
          </a:p>
          <a:p>
            <a:pPr>
              <a:buNone/>
            </a:pPr>
            <a:r>
              <a:rPr lang="en-US" sz="2400" dirty="0" smtClean="0"/>
              <a:t>					</a:t>
            </a:r>
          </a:p>
          <a:p>
            <a:pPr>
              <a:buNone/>
            </a:pPr>
            <a:r>
              <a:rPr lang="en-US" sz="2400" b="1" dirty="0" smtClean="0">
                <a:solidFill>
                  <a:srgbClr val="FF0000"/>
                </a:solidFill>
              </a:rPr>
              <a:t>					They all use the SMT solver Z3.</a:t>
            </a:r>
          </a:p>
        </p:txBody>
      </p:sp>
      <p:pic>
        <p:nvPicPr>
          <p:cNvPr id="4" name="Picture 2"/>
          <p:cNvPicPr>
            <a:picLocks noChangeAspect="1" noChangeArrowheads="1"/>
          </p:cNvPicPr>
          <p:nvPr/>
        </p:nvPicPr>
        <p:blipFill>
          <a:blip r:embed="rId2" cstate="print"/>
          <a:srcRect/>
          <a:stretch>
            <a:fillRect/>
          </a:stretch>
        </p:blipFill>
        <p:spPr bwMode="auto">
          <a:xfrm>
            <a:off x="2133600" y="2590800"/>
            <a:ext cx="2600833" cy="1159953"/>
          </a:xfrm>
          <a:prstGeom prst="rect">
            <a:avLst/>
          </a:prstGeom>
          <a:noFill/>
          <a:ln w="9525">
            <a:noFill/>
            <a:miter lim="800000"/>
            <a:headEnd/>
            <a:tailEnd/>
          </a:ln>
          <a:effectLst/>
        </p:spPr>
      </p:pic>
      <p:pic>
        <p:nvPicPr>
          <p:cNvPr id="5" name="Picture 4" descr="homepagelogo.png"/>
          <p:cNvPicPr>
            <a:picLocks noChangeAspect="1"/>
          </p:cNvPicPr>
          <p:nvPr/>
        </p:nvPicPr>
        <p:blipFill>
          <a:blip r:embed="rId3" cstate="print"/>
          <a:stretch>
            <a:fillRect/>
          </a:stretch>
        </p:blipFill>
        <p:spPr>
          <a:xfrm>
            <a:off x="2133600" y="3228975"/>
            <a:ext cx="2857500" cy="1724025"/>
          </a:xfrm>
          <a:prstGeom prst="rect">
            <a:avLst/>
          </a:prstGeom>
        </p:spPr>
      </p:pic>
      <p:pic>
        <p:nvPicPr>
          <p:cNvPr id="7" name="Picture 2"/>
          <p:cNvPicPr>
            <a:picLocks noChangeAspect="1" noChangeArrowheads="1"/>
          </p:cNvPicPr>
          <p:nvPr/>
        </p:nvPicPr>
        <p:blipFill>
          <a:blip r:embed="rId4" cstate="print"/>
          <a:srcRect l="14716" t="28877" r="12676" b="33876"/>
          <a:stretch>
            <a:fillRect/>
          </a:stretch>
        </p:blipFill>
        <p:spPr bwMode="auto">
          <a:xfrm>
            <a:off x="2133600" y="4253428"/>
            <a:ext cx="4411362" cy="1994972"/>
          </a:xfrm>
          <a:prstGeom prst="rect">
            <a:avLst/>
          </a:prstGeom>
          <a:noFill/>
          <a:ln w="9525">
            <a:noFill/>
            <a:miter lim="800000"/>
            <a:headEnd/>
            <a:tailEnd/>
          </a:ln>
          <a:effectLst/>
        </p:spPr>
      </p:pic>
      <p:pic>
        <p:nvPicPr>
          <p:cNvPr id="8" name="Picture 7" descr="yogi_logo.jpg"/>
          <p:cNvPicPr>
            <a:picLocks noChangeAspect="1"/>
          </p:cNvPicPr>
          <p:nvPr/>
        </p:nvPicPr>
        <p:blipFill>
          <a:blip r:embed="rId5" cstate="print"/>
          <a:stretch>
            <a:fillRect/>
          </a:stretch>
        </p:blipFill>
        <p:spPr>
          <a:xfrm>
            <a:off x="2209800" y="4955239"/>
            <a:ext cx="1689100" cy="835961"/>
          </a:xfrm>
          <a:prstGeom prst="rect">
            <a:avLst/>
          </a:prstGeom>
        </p:spPr>
      </p:pic>
      <p:pic>
        <p:nvPicPr>
          <p:cNvPr id="9" name="Picture 8" descr="image.jpg"/>
          <p:cNvPicPr>
            <a:picLocks noChangeAspect="1"/>
          </p:cNvPicPr>
          <p:nvPr/>
        </p:nvPicPr>
        <p:blipFill>
          <a:blip r:embed="rId6" cstate="print">
            <a:extLst>
              <a:ext uri="28A0092B-C50C-407e-A947-70E740481C1C">
                <a14:useLocalDpi xmlns:a14="http://schemas.microsoft.com/office/drawing/2007/7/7/main" xmlns="" val="0"/>
              </a:ext>
            </a:extLst>
          </a:blip>
          <a:srcRect/>
          <a:stretch>
            <a:fillRect/>
          </a:stretch>
        </p:blipFill>
        <p:spPr bwMode="auto">
          <a:xfrm>
            <a:off x="2133600" y="3200400"/>
            <a:ext cx="2895600" cy="2316480"/>
          </a:xfrm>
          <a:prstGeom prst="rect">
            <a:avLst/>
          </a:prstGeom>
          <a:extLst>
            <a:ext uri="{909E8E84-426E-40dd-AFC4-6F175D3DCCD1}">
              <a14:hiddenFill xmlns:a14="http://schemas.microsoft.com/office/drawing/2007/7/7/main" xmlns="">
                <a:solidFill>
                  <a:srgbClr xmlns:mc="http://schemas.openxmlformats.org/markup-compatibility/2006" val="FFFFFF" mc:Ignorable=""/>
                </a:solidFill>
              </a14:hiddenFill>
            </a:ext>
            <a:ext uri="{91240B29-F687-4f45-9708-019B960494DF}">
              <a14:hiddenLine xmlns:a14="http://schemas.microsoft.com/office/drawing/2007/7/7/main" xmlns="" w="9525">
                <a:solidFill>
                  <a:srgbClr xmlns:mc="http://schemas.openxmlformats.org/markup-compatibility/2006" val="000000" mc:Ignorable=""/>
                </a:solidFill>
                <a:miter lim="800000"/>
                <a:headEnd/>
                <a:tailEnd/>
              </a14:hiddenLine>
            </a:ext>
            <a:ext uri="{53640926-AAD7-44d8-BBD7-CCE9431645EC}">
              <a14:shadowObscured xmlns:a14="http://schemas.microsoft.com/office/drawing/2007/7/7/main" xmlns="" val="1"/>
            </a:ext>
          </a:extLst>
        </p:spPr>
      </p:pic>
      <p:pic>
        <p:nvPicPr>
          <p:cNvPr id="6" name="Picture 5" descr="SpecSharpLogo-h100-w367.png"/>
          <p:cNvPicPr>
            <a:picLocks noChangeAspect="1"/>
          </p:cNvPicPr>
          <p:nvPr/>
        </p:nvPicPr>
        <p:blipFill>
          <a:blip r:embed="rId7" cstate="print"/>
          <a:stretch>
            <a:fillRect/>
          </a:stretch>
        </p:blipFill>
        <p:spPr>
          <a:xfrm>
            <a:off x="2057400" y="3544684"/>
            <a:ext cx="2969751" cy="798716"/>
          </a:xfrm>
          <a:prstGeom prst="rect">
            <a:avLst/>
          </a:prstGeom>
        </p:spPr>
      </p:pic>
      <p:grpSp>
        <p:nvGrpSpPr>
          <p:cNvPr id="15" name="Group 14"/>
          <p:cNvGrpSpPr/>
          <p:nvPr/>
        </p:nvGrpSpPr>
        <p:grpSpPr>
          <a:xfrm>
            <a:off x="2133600" y="4059818"/>
            <a:ext cx="3119766" cy="740782"/>
            <a:chOff x="6024234" y="4876799"/>
            <a:chExt cx="3119766" cy="740782"/>
          </a:xfrm>
        </p:grpSpPr>
        <p:pic>
          <p:nvPicPr>
            <p:cNvPr id="11" name="Picture 7" descr="logo.gif"/>
            <p:cNvPicPr>
              <a:picLocks noChangeAspect="1"/>
            </p:cNvPicPr>
            <p:nvPr/>
          </p:nvPicPr>
          <p:blipFill>
            <a:blip r:embed="rId8" cstate="print"/>
            <a:stretch>
              <a:fillRect/>
            </a:stretch>
          </p:blipFill>
          <p:spPr>
            <a:xfrm>
              <a:off x="6024234" y="4876799"/>
              <a:ext cx="3119766" cy="740782"/>
            </a:xfrm>
            <a:prstGeom prst="rect">
              <a:avLst/>
            </a:prstGeom>
          </p:spPr>
          <p:style>
            <a:lnRef idx="1">
              <a:schemeClr val="accent4"/>
            </a:lnRef>
            <a:fillRef idx="3">
              <a:schemeClr val="accent4"/>
            </a:fillRef>
            <a:effectRef idx="2">
              <a:schemeClr val="accent4"/>
            </a:effectRef>
            <a:fontRef idx="minor">
              <a:schemeClr val="lt1"/>
            </a:fontRef>
          </p:style>
        </p:pic>
        <p:sp>
          <p:nvSpPr>
            <p:cNvPr id="12" name="TextBox 11"/>
            <p:cNvSpPr txBox="1"/>
            <p:nvPr/>
          </p:nvSpPr>
          <p:spPr>
            <a:xfrm>
              <a:off x="7086600" y="4876800"/>
              <a:ext cx="1231427" cy="461665"/>
            </a:xfrm>
            <a:prstGeom prst="rect">
              <a:avLst/>
            </a:prstGeom>
            <a:noFill/>
            <a:ln>
              <a:noFill/>
            </a:ln>
          </p:spPr>
          <p:style>
            <a:lnRef idx="1">
              <a:schemeClr val="accent4"/>
            </a:lnRef>
            <a:fillRef idx="3">
              <a:schemeClr val="accent4"/>
            </a:fillRef>
            <a:effectRef idx="2">
              <a:schemeClr val="accent4"/>
            </a:effectRef>
            <a:fontRef idx="minor">
              <a:schemeClr val="lt1"/>
            </a:fontRef>
          </p:style>
          <p:txBody>
            <a:bodyPr wrap="none" rtlCol="0">
              <a:spAutoFit/>
            </a:bodyPr>
            <a:lstStyle/>
            <a:p>
              <a:r>
                <a:rPr lang="en-US" sz="2400" b="1" dirty="0" smtClean="0">
                  <a:latin typeface="Calibri" pitchFamily="34" charset="0"/>
                </a:rPr>
                <a:t>Hyper-V</a:t>
              </a:r>
              <a:endParaRPr lang="en-US" sz="2400" b="1" dirty="0">
                <a:latin typeface="Calibri" pitchFamily="34" charset="0"/>
              </a:endParaRPr>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0" presetClass="exit" presetSubtype="0" fill="hold" nodeType="withEffect">
                                  <p:stCondLst>
                                    <p:cond delay="0"/>
                                  </p:stCondLst>
                                  <p:childTnLst>
                                    <p:animEffect transition="out" filter="fade">
                                      <p:cBhvr>
                                        <p:cTn id="14" dur="2000"/>
                                        <p:tgtEl>
                                          <p:spTgt spid="4"/>
                                        </p:tgtEl>
                                      </p:cBhvr>
                                    </p:animEffect>
                                    <p:set>
                                      <p:cBhvr>
                                        <p:cTn id="15" dur="1" fill="hold">
                                          <p:stCondLst>
                                            <p:cond delay="1999"/>
                                          </p:stCondLst>
                                        </p:cTn>
                                        <p:tgtEl>
                                          <p:spTgt spid="4"/>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5"/>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childTnLst>
                                </p:cTn>
                              </p:par>
                              <p:par>
                                <p:cTn id="26" presetID="10" presetClass="exit" presetSubtype="0" fill="hold" nodeType="withEffect">
                                  <p:stCondLst>
                                    <p:cond delay="0"/>
                                  </p:stCondLst>
                                  <p:childTnLst>
                                    <p:animEffect transition="out" filter="fade">
                                      <p:cBhvr>
                                        <p:cTn id="27" dur="2000"/>
                                        <p:tgtEl>
                                          <p:spTgt spid="5"/>
                                        </p:tgtEl>
                                      </p:cBhvr>
                                    </p:animEffect>
                                    <p:set>
                                      <p:cBhvr>
                                        <p:cTn id="28" dur="1" fill="hold">
                                          <p:stCondLst>
                                            <p:cond delay="1999"/>
                                          </p:stCondLst>
                                        </p:cTn>
                                        <p:tgtEl>
                                          <p:spTgt spid="5"/>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6"/>
                                        </p:tgtEl>
                                        <p:attrNameLst>
                                          <p:attrName>style.visibility</p:attrName>
                                        </p:attrNameLst>
                                      </p:cBhvr>
                                      <p:to>
                                        <p:strVal val="visible"/>
                                      </p:to>
                                    </p:set>
                                  </p:childTnLst>
                                </p:cTn>
                              </p:par>
                              <p:par>
                                <p:cTn id="37" presetID="10" presetClass="exit" presetSubtype="0" fill="hold" nodeType="withEffect">
                                  <p:stCondLst>
                                    <p:cond delay="0"/>
                                  </p:stCondLst>
                                  <p:childTnLst>
                                    <p:animEffect transition="out" filter="fade">
                                      <p:cBhvr>
                                        <p:cTn id="38" dur="2000"/>
                                        <p:tgtEl>
                                          <p:spTgt spid="9"/>
                                        </p:tgtEl>
                                      </p:cBhvr>
                                    </p:animEffect>
                                    <p:set>
                                      <p:cBhvr>
                                        <p:cTn id="39" dur="1" fill="hold">
                                          <p:stCondLst>
                                            <p:cond delay="1999"/>
                                          </p:stCondLst>
                                        </p:cTn>
                                        <p:tgtEl>
                                          <p:spTgt spid="9"/>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childTnLst>
                                </p:cTn>
                              </p:par>
                              <p:par>
                                <p:cTn id="44" presetID="10" presetClass="exit" presetSubtype="0" fill="hold" nodeType="withEffect">
                                  <p:stCondLst>
                                    <p:cond delay="0"/>
                                  </p:stCondLst>
                                  <p:childTnLst>
                                    <p:animEffect transition="out" filter="fade">
                                      <p:cBhvr>
                                        <p:cTn id="45" dur="2000"/>
                                        <p:tgtEl>
                                          <p:spTgt spid="6"/>
                                        </p:tgtEl>
                                      </p:cBhvr>
                                    </p:animEffect>
                                    <p:set>
                                      <p:cBhvr>
                                        <p:cTn id="46" dur="1" fill="hold">
                                          <p:stCondLst>
                                            <p:cond delay="1999"/>
                                          </p:stCondLst>
                                        </p:cTn>
                                        <p:tgtEl>
                                          <p:spTgt spid="6"/>
                                        </p:tgtEl>
                                        <p:attrNameLst>
                                          <p:attrName>style.visibility</p:attrName>
                                        </p:attrNameLst>
                                      </p:cBhvr>
                                      <p:to>
                                        <p:strVal val="hidden"/>
                                      </p:to>
                                    </p:set>
                                  </p:childTnLst>
                                </p:cTn>
                              </p:par>
                              <p:par>
                                <p:cTn id="47" presetID="1" presetClass="entr" presetSubtype="0" fill="hold" nodeType="withEffect">
                                  <p:stCondLst>
                                    <p:cond delay="0"/>
                                  </p:stCondLst>
                                  <p:childTnLst>
                                    <p:set>
                                      <p:cBhvr>
                                        <p:cTn id="48" dur="1" fill="hold">
                                          <p:stCondLst>
                                            <p:cond delay="0"/>
                                          </p:stCondLst>
                                        </p:cTn>
                                        <p:tgtEl>
                                          <p:spTgt spid="15"/>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3">
                                            <p:txEl>
                                              <p:pRg st="7" end="7"/>
                                            </p:txEl>
                                          </p:spTgt>
                                        </p:tgtEl>
                                        <p:attrNameLst>
                                          <p:attrName>style.visibility</p:attrName>
                                        </p:attrNameLst>
                                      </p:cBhvr>
                                      <p:to>
                                        <p:strVal val="visible"/>
                                      </p:to>
                                    </p:set>
                                  </p:childTnLst>
                                </p:cTn>
                              </p:par>
                              <p:par>
                                <p:cTn id="53" presetID="10" presetClass="exit" presetSubtype="0" fill="hold" nodeType="withEffect">
                                  <p:stCondLst>
                                    <p:cond delay="0"/>
                                  </p:stCondLst>
                                  <p:childTnLst>
                                    <p:animEffect transition="out" filter="fade">
                                      <p:cBhvr>
                                        <p:cTn id="54" dur="2000"/>
                                        <p:tgtEl>
                                          <p:spTgt spid="15"/>
                                        </p:tgtEl>
                                      </p:cBhvr>
                                    </p:animEffect>
                                    <p:set>
                                      <p:cBhvr>
                                        <p:cTn id="55" dur="1" fill="hold">
                                          <p:stCondLst>
                                            <p:cond delay="1999"/>
                                          </p:stCondLst>
                                        </p:cTn>
                                        <p:tgtEl>
                                          <p:spTgt spid="15"/>
                                        </p:tgtEl>
                                        <p:attrNameLst>
                                          <p:attrName>style.visibility</p:attrName>
                                        </p:attrNameLst>
                                      </p:cBhvr>
                                      <p:to>
                                        <p:strVal val="hidden"/>
                                      </p:to>
                                    </p:set>
                                  </p:childTnLst>
                                </p:cTn>
                              </p:par>
                              <p:par>
                                <p:cTn id="56" presetID="1" presetClass="entr" presetSubtype="0" fill="hold" nodeType="withEffect">
                                  <p:stCondLst>
                                    <p:cond delay="0"/>
                                  </p:stCondLst>
                                  <p:childTnLst>
                                    <p:set>
                                      <p:cBhvr>
                                        <p:cTn id="57" dur="1" fill="hold">
                                          <p:stCondLst>
                                            <p:cond delay="0"/>
                                          </p:stCondLst>
                                        </p:cTn>
                                        <p:tgtEl>
                                          <p:spTgt spid="7"/>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nodeType="clickEffect">
                                  <p:stCondLst>
                                    <p:cond delay="0"/>
                                  </p:stCondLst>
                                  <p:childTnLst>
                                    <p:set>
                                      <p:cBhvr>
                                        <p:cTn id="61" dur="1" fill="hold">
                                          <p:stCondLst>
                                            <p:cond delay="0"/>
                                          </p:stCondLst>
                                        </p:cTn>
                                        <p:tgtEl>
                                          <p:spTgt spid="3">
                                            <p:txEl>
                                              <p:pRg st="8" end="8"/>
                                            </p:txEl>
                                          </p:spTgt>
                                        </p:tgtEl>
                                        <p:attrNameLst>
                                          <p:attrName>style.visibility</p:attrName>
                                        </p:attrNameLst>
                                      </p:cBhvr>
                                      <p:to>
                                        <p:strVal val="visible"/>
                                      </p:to>
                                    </p:set>
                                  </p:childTnLst>
                                </p:cTn>
                              </p:par>
                              <p:par>
                                <p:cTn id="62" presetID="10" presetClass="exit" presetSubtype="0" fill="hold" nodeType="withEffect">
                                  <p:stCondLst>
                                    <p:cond delay="0"/>
                                  </p:stCondLst>
                                  <p:childTnLst>
                                    <p:animEffect transition="out" filter="fade">
                                      <p:cBhvr>
                                        <p:cTn id="63" dur="2000"/>
                                        <p:tgtEl>
                                          <p:spTgt spid="7"/>
                                        </p:tgtEl>
                                      </p:cBhvr>
                                    </p:animEffect>
                                    <p:set>
                                      <p:cBhvr>
                                        <p:cTn id="64" dur="1" fill="hold">
                                          <p:stCondLst>
                                            <p:cond delay="1999"/>
                                          </p:stCondLst>
                                        </p:cTn>
                                        <p:tgtEl>
                                          <p:spTgt spid="7"/>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3">
                                            <p:txEl>
                                              <p:pRg st="9" end="9"/>
                                            </p:txEl>
                                          </p:spTgt>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8"/>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3">
                                            <p:txEl>
                                              <p:pRg st="10" end="10"/>
                                            </p:txEl>
                                          </p:spTgt>
                                        </p:tgtEl>
                                        <p:attrNameLst>
                                          <p:attrName>style.visibility</p:attrName>
                                        </p:attrNameLst>
                                      </p:cBhvr>
                                      <p:to>
                                        <p:strVal val="visible"/>
                                      </p:to>
                                    </p:set>
                                  </p:childTnLst>
                                </p:cTn>
                              </p:par>
                              <p:par>
                                <p:cTn id="75" presetID="10" presetClass="exit" presetSubtype="0" fill="hold" nodeType="withEffect">
                                  <p:stCondLst>
                                    <p:cond delay="0"/>
                                  </p:stCondLst>
                                  <p:childTnLst>
                                    <p:animEffect transition="out" filter="fade">
                                      <p:cBhvr>
                                        <p:cTn id="76" dur="2000"/>
                                        <p:tgtEl>
                                          <p:spTgt spid="8"/>
                                        </p:tgtEl>
                                      </p:cBhvr>
                                    </p:animEffect>
                                    <p:set>
                                      <p:cBhvr>
                                        <p:cTn id="77" dur="1" fill="hold">
                                          <p:stCondLst>
                                            <p:cond delay="1999"/>
                                          </p:stCondLst>
                                        </p:cTn>
                                        <p:tgtEl>
                                          <p:spTgt spid="8"/>
                                        </p:tgtEl>
                                        <p:attrNameLst>
                                          <p:attrName>style.visibility</p:attrName>
                                        </p:attrNameLst>
                                      </p:cBhvr>
                                      <p:to>
                                        <p:strVal val="hidden"/>
                                      </p:to>
                                    </p:set>
                                  </p:childTnLst>
                                </p:cTn>
                              </p:par>
                            </p:childTnLst>
                          </p:cTn>
                        </p:par>
                      </p:childTnLst>
                    </p:cTn>
                  </p:par>
                  <p:par>
                    <p:cTn id="78" fill="hold">
                      <p:stCondLst>
                        <p:cond delay="indefinite"/>
                      </p:stCondLst>
                      <p:childTnLst>
                        <p:par>
                          <p:cTn id="79" fill="hold">
                            <p:stCondLst>
                              <p:cond delay="0"/>
                            </p:stCondLst>
                            <p:childTnLst>
                              <p:par>
                                <p:cTn id="80" presetID="1" presetClass="entr" presetSubtype="0" fill="hold" nodeType="clickEffect">
                                  <p:stCondLst>
                                    <p:cond delay="0"/>
                                  </p:stCondLst>
                                  <p:childTnLst>
                                    <p:set>
                                      <p:cBhvr>
                                        <p:cTn id="81"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82" fill="hold">
                      <p:stCondLst>
                        <p:cond delay="indefinite"/>
                      </p:stCondLst>
                      <p:childTnLst>
                        <p:par>
                          <p:cTn id="83" fill="hold">
                            <p:stCondLst>
                              <p:cond delay="0"/>
                            </p:stCondLst>
                            <p:childTnLst>
                              <p:par>
                                <p:cTn id="84" presetID="1" presetClass="entr" presetSubtype="0" fill="hold" nodeType="clickEffect">
                                  <p:stCondLst>
                                    <p:cond delay="0"/>
                                  </p:stCondLst>
                                  <p:childTnLst>
                                    <p:set>
                                      <p:cBhvr>
                                        <p:cTn id="85"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86" fill="hold">
                      <p:stCondLst>
                        <p:cond delay="indefinite"/>
                      </p:stCondLst>
                      <p:childTnLst>
                        <p:par>
                          <p:cTn id="87" fill="hold">
                            <p:stCondLst>
                              <p:cond delay="0"/>
                            </p:stCondLst>
                            <p:childTnLst>
                              <p:par>
                                <p:cTn id="88" presetID="1" presetClass="entr" presetSubtype="0" fill="hold" nodeType="clickEffect">
                                  <p:stCondLst>
                                    <p:cond delay="0"/>
                                  </p:stCondLst>
                                  <p:childTnLst>
                                    <p:set>
                                      <p:cBhvr>
                                        <p:cTn id="89"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90" fill="hold">
                      <p:stCondLst>
                        <p:cond delay="indefinite"/>
                      </p:stCondLst>
                      <p:childTnLst>
                        <p:par>
                          <p:cTn id="91" fill="hold">
                            <p:stCondLst>
                              <p:cond delay="0"/>
                            </p:stCondLst>
                            <p:childTnLst>
                              <p:par>
                                <p:cTn id="92" presetID="1" presetClass="entr" presetSubtype="0" fill="hold" nodeType="clickEffect">
                                  <p:stCondLst>
                                    <p:cond delay="0"/>
                                  </p:stCondLst>
                                  <p:childTnLst>
                                    <p:set>
                                      <p:cBhvr>
                                        <p:cTn id="93"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wrong here?</a:t>
            </a:r>
            <a:endParaRPr lang="en-US" dirty="0"/>
          </a:p>
        </p:txBody>
      </p:sp>
      <p:sp>
        <p:nvSpPr>
          <p:cNvPr id="5" name="Subtitle 2"/>
          <p:cNvSpPr txBox="1">
            <a:spLocks/>
          </p:cNvSpPr>
          <p:nvPr/>
        </p:nvSpPr>
        <p:spPr bwMode="auto">
          <a:xfrm>
            <a:off x="801756" y="1977886"/>
            <a:ext cx="3863009" cy="3965714"/>
          </a:xfrm>
          <a:prstGeom prst="rect">
            <a:avLst/>
          </a:prstGeom>
          <a:ln>
            <a:solidFill>
              <a:schemeClr val="accent2">
                <a:lumMod val="50000"/>
              </a:schemeClr>
            </a:solidFill>
          </a:ln>
          <a:extLst>
            <a:ext uri="{909E8E84-426E-40dd-AFC4-6F175D3DCCD1}">
              <a14:hiddenFill xmlns="" xmlns:a14="http://schemas.microsoft.com/office/drawing/2007/7/7/main">
                <a:solidFill>
                  <a:srgbClr xmlns:mc="http://schemas.openxmlformats.org/markup-compatibility/2006" val="FFFFFF" mc:Ignorable=""/>
                </a:solidFill>
              </a14:hiddenFill>
            </a:ext>
            <a:ext uri="{91240B29-F687-4f45-9708-019B960494DF}">
              <a14:hiddenLine xmlns="" xmlns:a14="http://schemas.microsoft.com/office/drawing/2007/7/7/main" w="9525">
                <a:solidFill>
                  <a:srgbClr xmlns:mc="http://schemas.openxmlformats.org/markup-compatibility/2006" val="000000" mc:Ignorable=""/>
                </a:solidFill>
                <a:miter lim="800000"/>
                <a:headEnd/>
                <a:tailEnd/>
              </a14:hiddenLine>
            </a:ext>
          </a:extLst>
        </p:spPr>
        <p:txBody>
          <a:bodyPr vert="horz" wrap="square" lIns="0" tIns="0" rIns="0" bIns="0" numCol="1" anchor="t" anchorCtr="0" compatLnSpc="1">
            <a:prstTxWarp prst="textNoShape">
              <a:avLst/>
            </a:prstTxWarp>
            <a:noAutofit/>
          </a:bodyPr>
          <a:lstStyle/>
          <a:p>
            <a:pPr marL="384175" marR="0" lvl="0" indent="-384175" algn="l" defTabSz="912813" rtl="0" eaLnBrk="1" fontAlgn="base" latinLnBrk="0" hangingPunct="1">
              <a:lnSpc>
                <a:spcPct val="90000"/>
              </a:lnSpc>
              <a:spcBef>
                <a:spcPct val="20000"/>
              </a:spcBef>
              <a:spcAft>
                <a:spcPct val="0"/>
              </a:spcAft>
              <a:buClrTx/>
              <a:buSzPct val="90000"/>
              <a:tabLst/>
              <a:defRPr/>
            </a:pPr>
            <a:r>
              <a:rPr kumimoji="0" lang="en-US" sz="2000" b="1" i="0" u="none" strike="noStrike" kern="1200" cap="none" spc="0" normalizeH="0" baseline="0" noProof="0" dirty="0" err="1" smtClean="0">
                <a:ln>
                  <a:noFill/>
                </a:ln>
                <a:solidFill>
                  <a:schemeClr val="bg1"/>
                </a:solidFill>
                <a:effectLst/>
                <a:uLnTx/>
                <a:uFillTx/>
                <a:latin typeface="+mn-lt"/>
                <a:ea typeface="+mn-ea"/>
                <a:cs typeface="+mn-cs"/>
              </a:rPr>
              <a:t>int</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bg1"/>
                </a:solidFill>
                <a:effectLst/>
                <a:uLnTx/>
                <a:uFillTx/>
                <a:latin typeface="+mn-lt"/>
                <a:ea typeface="+mn-ea"/>
                <a:cs typeface="+mn-cs"/>
              </a:rPr>
              <a:t>binary_search</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a:t>
            </a:r>
            <a:r>
              <a:rPr kumimoji="0" lang="en-US" sz="2000" b="0" i="0" u="none" strike="noStrike" kern="1200" cap="none" spc="0" normalizeH="0" baseline="0" noProof="0" dirty="0" err="1" smtClean="0">
                <a:ln>
                  <a:noFill/>
                </a:ln>
                <a:solidFill>
                  <a:schemeClr val="bg1"/>
                </a:solidFill>
                <a:effectLst/>
                <a:uLnTx/>
                <a:uFillTx/>
                <a:latin typeface="+mn-lt"/>
                <a:ea typeface="+mn-ea"/>
                <a:cs typeface="+mn-cs"/>
              </a:rPr>
              <a:t>i</a:t>
            </a:r>
            <a:r>
              <a:rPr kumimoji="0" lang="en-US" sz="2000" b="1" i="0" u="none" strike="noStrike" kern="1200" cap="none" spc="0" normalizeH="0" baseline="0" noProof="0" dirty="0" err="1" smtClean="0">
                <a:ln>
                  <a:noFill/>
                </a:ln>
                <a:solidFill>
                  <a:schemeClr val="bg1"/>
                </a:solidFill>
                <a:effectLst/>
                <a:uLnTx/>
                <a:uFillTx/>
                <a:latin typeface="+mn-lt"/>
                <a:ea typeface="+mn-ea"/>
                <a:cs typeface="+mn-cs"/>
              </a:rPr>
              <a:t>nt</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bg1"/>
                </a:solidFill>
                <a:effectLst/>
                <a:uLnTx/>
                <a:uFillTx/>
                <a:latin typeface="+mn-lt"/>
                <a:ea typeface="+mn-ea"/>
                <a:cs typeface="+mn-cs"/>
              </a:rPr>
              <a:t>arr</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a:t>
            </a:r>
            <a:r>
              <a:rPr kumimoji="0" lang="en-US" sz="2000" b="1" i="0" u="none" strike="noStrike" kern="1200" cap="none" spc="0" normalizeH="0" baseline="0" noProof="0" dirty="0" smtClean="0">
                <a:ln>
                  <a:noFill/>
                </a:ln>
                <a:solidFill>
                  <a:schemeClr val="bg1"/>
                </a:solidFill>
                <a:effectLst/>
                <a:uLnTx/>
                <a:uFillTx/>
                <a:latin typeface="+mn-lt"/>
                <a:ea typeface="+mn-ea"/>
                <a:cs typeface="+mn-cs"/>
              </a:rPr>
              <a:t> </a:t>
            </a:r>
            <a:r>
              <a:rPr kumimoji="0" lang="en-US" sz="2000" b="1" i="0" u="none" strike="noStrike" kern="1200" cap="none" spc="0" normalizeH="0" baseline="0" noProof="0" dirty="0" err="1" smtClean="0">
                <a:ln>
                  <a:noFill/>
                </a:ln>
                <a:solidFill>
                  <a:schemeClr val="bg1"/>
                </a:solidFill>
                <a:effectLst/>
                <a:uLnTx/>
                <a:uFillTx/>
                <a:latin typeface="+mn-lt"/>
                <a:ea typeface="+mn-ea"/>
                <a:cs typeface="+mn-cs"/>
              </a:rPr>
              <a:t>int</a:t>
            </a:r>
            <a:r>
              <a:rPr kumimoji="0" lang="en-US" sz="2000" b="1" i="0" u="none" strike="noStrike" kern="1200" cap="none" spc="0" normalizeH="0" baseline="0" noProof="0" dirty="0" smtClean="0">
                <a:ln>
                  <a:noFill/>
                </a:ln>
                <a:solidFill>
                  <a:schemeClr val="bg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low, </a:t>
            </a:r>
            <a:br>
              <a:rPr kumimoji="0" lang="en-US" sz="2000" b="0" i="0" u="none" strike="noStrike" kern="1200" cap="none" spc="0" normalizeH="0" baseline="0" noProof="0" dirty="0" smtClean="0">
                <a:ln>
                  <a:noFill/>
                </a:ln>
                <a:solidFill>
                  <a:schemeClr val="bg1"/>
                </a:solidFill>
                <a:effectLst/>
                <a:uLnTx/>
                <a:uFillTx/>
                <a:latin typeface="+mn-lt"/>
                <a:ea typeface="+mn-ea"/>
                <a:cs typeface="+mn-cs"/>
              </a:rPr>
            </a:br>
            <a:r>
              <a:rPr kumimoji="0" lang="en-US" sz="2000" b="0" i="0" u="none" strike="noStrike" kern="1200" cap="none" spc="0" normalizeH="0" baseline="0" noProof="0" dirty="0" smtClean="0">
                <a:ln>
                  <a:noFill/>
                </a:ln>
                <a:solidFill>
                  <a:schemeClr val="bg1"/>
                </a:solidFill>
                <a:effectLst/>
                <a:uLnTx/>
                <a:uFillTx/>
                <a:latin typeface="+mn-lt"/>
                <a:ea typeface="+mn-ea"/>
                <a:cs typeface="+mn-cs"/>
              </a:rPr>
              <a:t>                       </a:t>
            </a:r>
            <a:r>
              <a:rPr kumimoji="0" lang="en-US" sz="2000" b="1" i="0" u="none" strike="noStrike" kern="1200" cap="none" spc="0" normalizeH="0" baseline="0" noProof="0" dirty="0" err="1" smtClean="0">
                <a:ln>
                  <a:noFill/>
                </a:ln>
                <a:solidFill>
                  <a:schemeClr val="bg1"/>
                </a:solidFill>
                <a:effectLst/>
                <a:uLnTx/>
                <a:uFillTx/>
                <a:latin typeface="+mn-lt"/>
                <a:ea typeface="+mn-ea"/>
                <a:cs typeface="+mn-cs"/>
              </a:rPr>
              <a:t>int</a:t>
            </a:r>
            <a:r>
              <a:rPr kumimoji="0" lang="en-US" sz="2000" b="1" i="0" u="none" strike="noStrike" kern="1200" cap="none" spc="0" normalizeH="0" baseline="0" noProof="0" dirty="0" smtClean="0">
                <a:ln>
                  <a:noFill/>
                </a:ln>
                <a:solidFill>
                  <a:schemeClr val="bg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high, </a:t>
            </a:r>
            <a:r>
              <a:rPr kumimoji="0" lang="en-US" sz="2000" b="1" i="0" u="none" strike="noStrike" kern="1200" cap="none" spc="0" normalizeH="0" baseline="0" noProof="0" dirty="0" err="1" smtClean="0">
                <a:ln>
                  <a:noFill/>
                </a:ln>
                <a:solidFill>
                  <a:schemeClr val="bg1"/>
                </a:solidFill>
                <a:effectLst/>
                <a:uLnTx/>
                <a:uFillTx/>
                <a:latin typeface="+mn-lt"/>
                <a:ea typeface="+mn-ea"/>
                <a:cs typeface="+mn-cs"/>
              </a:rPr>
              <a:t>int</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 key)  </a:t>
            </a:r>
          </a:p>
          <a:p>
            <a:r>
              <a:rPr lang="en-US" sz="2000" b="1" dirty="0" smtClean="0">
                <a:solidFill>
                  <a:schemeClr val="bg1"/>
                </a:solidFill>
              </a:rPr>
              <a:t>while</a:t>
            </a:r>
            <a:r>
              <a:rPr lang="en-US" sz="2000" dirty="0" smtClean="0">
                <a:solidFill>
                  <a:schemeClr val="bg1"/>
                </a:solidFill>
              </a:rPr>
              <a:t> (low &lt;= high)  </a:t>
            </a:r>
          </a:p>
          <a:p>
            <a:r>
              <a:rPr lang="en-US" sz="2000" dirty="0" smtClean="0">
                <a:solidFill>
                  <a:schemeClr val="bg1"/>
                </a:solidFill>
              </a:rPr>
              <a:t>    {</a:t>
            </a:r>
          </a:p>
          <a:p>
            <a:r>
              <a:rPr lang="en-US" sz="2000" dirty="0" smtClean="0">
                <a:solidFill>
                  <a:schemeClr val="bg1"/>
                </a:solidFill>
              </a:rPr>
              <a:t>        // Find middle value </a:t>
            </a:r>
          </a:p>
          <a:p>
            <a:r>
              <a:rPr lang="en-US" sz="2000" dirty="0" smtClean="0">
                <a:solidFill>
                  <a:schemeClr val="bg1"/>
                </a:solidFill>
              </a:rPr>
              <a:t>        </a:t>
            </a:r>
            <a:r>
              <a:rPr lang="en-US" sz="2000" b="1" dirty="0" err="1" smtClean="0">
                <a:solidFill>
                  <a:schemeClr val="bg1"/>
                </a:solidFill>
              </a:rPr>
              <a:t>int</a:t>
            </a:r>
            <a:r>
              <a:rPr lang="en-US" sz="2000" dirty="0" smtClean="0">
                <a:solidFill>
                  <a:schemeClr val="bg1"/>
                </a:solidFill>
              </a:rPr>
              <a:t> mid = (low + high) / 2;</a:t>
            </a:r>
          </a:p>
          <a:p>
            <a:r>
              <a:rPr lang="en-US" sz="2000" dirty="0" smtClean="0">
                <a:solidFill>
                  <a:schemeClr val="bg1"/>
                </a:solidFill>
              </a:rPr>
              <a:t>        </a:t>
            </a:r>
            <a:r>
              <a:rPr lang="en-US" sz="2000" b="1" dirty="0" err="1" smtClean="0">
                <a:solidFill>
                  <a:schemeClr val="bg1"/>
                </a:solidFill>
              </a:rPr>
              <a:t>int</a:t>
            </a:r>
            <a:r>
              <a:rPr lang="en-US" sz="2000" dirty="0" smtClean="0">
                <a:solidFill>
                  <a:schemeClr val="bg1"/>
                </a:solidFill>
              </a:rPr>
              <a:t> </a:t>
            </a:r>
            <a:r>
              <a:rPr lang="en-US" sz="2000" dirty="0" err="1" smtClean="0">
                <a:solidFill>
                  <a:schemeClr val="bg1"/>
                </a:solidFill>
              </a:rPr>
              <a:t>val</a:t>
            </a:r>
            <a:r>
              <a:rPr lang="en-US" sz="2000" dirty="0" smtClean="0">
                <a:solidFill>
                  <a:schemeClr val="bg1"/>
                </a:solidFill>
              </a:rPr>
              <a:t> = </a:t>
            </a:r>
            <a:r>
              <a:rPr lang="en-US" sz="2000" dirty="0" err="1" smtClean="0">
                <a:solidFill>
                  <a:schemeClr val="bg1"/>
                </a:solidFill>
              </a:rPr>
              <a:t>arr</a:t>
            </a:r>
            <a:r>
              <a:rPr lang="en-US" sz="2000" dirty="0" smtClean="0">
                <a:solidFill>
                  <a:schemeClr val="bg1"/>
                </a:solidFill>
              </a:rPr>
              <a:t>[mid];</a:t>
            </a:r>
            <a:br>
              <a:rPr lang="en-US" sz="2000" dirty="0" smtClean="0">
                <a:solidFill>
                  <a:schemeClr val="bg1"/>
                </a:solidFill>
              </a:rPr>
            </a:br>
            <a:r>
              <a:rPr lang="en-US" sz="2000" dirty="0" smtClean="0">
                <a:solidFill>
                  <a:schemeClr val="bg1"/>
                </a:solidFill>
              </a:rPr>
              <a:t>        </a:t>
            </a:r>
            <a:r>
              <a:rPr lang="en-US" sz="2000" b="1" dirty="0" smtClean="0">
                <a:solidFill>
                  <a:schemeClr val="bg1"/>
                </a:solidFill>
              </a:rPr>
              <a:t>if</a:t>
            </a:r>
            <a:r>
              <a:rPr lang="en-US" sz="2000" dirty="0" smtClean="0">
                <a:solidFill>
                  <a:schemeClr val="bg1"/>
                </a:solidFill>
              </a:rPr>
              <a:t> (</a:t>
            </a:r>
            <a:r>
              <a:rPr lang="en-US" sz="2000" dirty="0" err="1" smtClean="0">
                <a:solidFill>
                  <a:schemeClr val="bg1"/>
                </a:solidFill>
              </a:rPr>
              <a:t>val</a:t>
            </a:r>
            <a:r>
              <a:rPr lang="en-US" sz="2000" dirty="0" smtClean="0">
                <a:solidFill>
                  <a:schemeClr val="bg1"/>
                </a:solidFill>
              </a:rPr>
              <a:t> == key) </a:t>
            </a:r>
            <a:r>
              <a:rPr lang="en-US" sz="2000" b="1" dirty="0" smtClean="0">
                <a:solidFill>
                  <a:schemeClr val="bg1"/>
                </a:solidFill>
              </a:rPr>
              <a:t>return</a:t>
            </a:r>
            <a:r>
              <a:rPr lang="en-US" sz="2000" dirty="0" smtClean="0">
                <a:solidFill>
                  <a:schemeClr val="bg1"/>
                </a:solidFill>
              </a:rPr>
              <a:t> mid;</a:t>
            </a:r>
            <a:br>
              <a:rPr lang="en-US" sz="2000" dirty="0" smtClean="0">
                <a:solidFill>
                  <a:schemeClr val="bg1"/>
                </a:solidFill>
              </a:rPr>
            </a:br>
            <a:r>
              <a:rPr lang="en-US" sz="2000" dirty="0" smtClean="0">
                <a:solidFill>
                  <a:schemeClr val="bg1"/>
                </a:solidFill>
              </a:rPr>
              <a:t>        </a:t>
            </a:r>
            <a:r>
              <a:rPr lang="en-US" sz="2000" b="1" dirty="0" smtClean="0">
                <a:solidFill>
                  <a:schemeClr val="bg1"/>
                </a:solidFill>
              </a:rPr>
              <a:t>if</a:t>
            </a:r>
            <a:r>
              <a:rPr lang="en-US" sz="2000" dirty="0" smtClean="0">
                <a:solidFill>
                  <a:schemeClr val="bg1"/>
                </a:solidFill>
              </a:rPr>
              <a:t> (</a:t>
            </a:r>
            <a:r>
              <a:rPr lang="en-US" sz="2000" dirty="0" err="1" smtClean="0">
                <a:solidFill>
                  <a:schemeClr val="bg1"/>
                </a:solidFill>
              </a:rPr>
              <a:t>val</a:t>
            </a:r>
            <a:r>
              <a:rPr lang="en-US" sz="2000" dirty="0" smtClean="0">
                <a:solidFill>
                  <a:schemeClr val="bg1"/>
                </a:solidFill>
              </a:rPr>
              <a:t> &lt; key) low = mid+1; </a:t>
            </a:r>
            <a:br>
              <a:rPr lang="en-US" sz="2000" dirty="0" smtClean="0">
                <a:solidFill>
                  <a:schemeClr val="bg1"/>
                </a:solidFill>
              </a:rPr>
            </a:br>
            <a:r>
              <a:rPr lang="en-US" sz="2000" dirty="0" smtClean="0">
                <a:solidFill>
                  <a:schemeClr val="bg1"/>
                </a:solidFill>
              </a:rPr>
              <a:t>        </a:t>
            </a:r>
            <a:r>
              <a:rPr lang="en-US" sz="2000" b="1" dirty="0" smtClean="0">
                <a:solidFill>
                  <a:schemeClr val="bg1"/>
                </a:solidFill>
              </a:rPr>
              <a:t>else</a:t>
            </a:r>
            <a:r>
              <a:rPr lang="en-US" sz="2000" dirty="0" smtClean="0">
                <a:solidFill>
                  <a:schemeClr val="bg1"/>
                </a:solidFill>
              </a:rPr>
              <a:t> high = mid-1;</a:t>
            </a:r>
            <a:br>
              <a:rPr lang="en-US" sz="2000" dirty="0" smtClean="0">
                <a:solidFill>
                  <a:schemeClr val="bg1"/>
                </a:solidFill>
              </a:rPr>
            </a:br>
            <a:r>
              <a:rPr lang="en-US" sz="2000" dirty="0" smtClean="0">
                <a:solidFill>
                  <a:schemeClr val="bg1"/>
                </a:solidFill>
              </a:rPr>
              <a:t>     }</a:t>
            </a:r>
            <a:br>
              <a:rPr lang="en-US" sz="2000" dirty="0" smtClean="0">
                <a:solidFill>
                  <a:schemeClr val="bg1"/>
                </a:solidFill>
              </a:rPr>
            </a:br>
            <a:r>
              <a:rPr lang="en-US" sz="2000" dirty="0" smtClean="0">
                <a:solidFill>
                  <a:schemeClr val="bg1"/>
                </a:solidFill>
              </a:rPr>
              <a:t>     </a:t>
            </a:r>
            <a:r>
              <a:rPr lang="en-US" sz="2000" b="1" dirty="0" smtClean="0">
                <a:solidFill>
                  <a:schemeClr val="bg1"/>
                </a:solidFill>
              </a:rPr>
              <a:t>return</a:t>
            </a:r>
            <a:r>
              <a:rPr lang="en-US" sz="2000" dirty="0" smtClean="0">
                <a:solidFill>
                  <a:schemeClr val="bg1"/>
                </a:solidFill>
              </a:rPr>
              <a:t> -1;</a:t>
            </a:r>
          </a:p>
          <a:p>
            <a:r>
              <a:rPr lang="en-US" sz="2000" dirty="0" smtClean="0">
                <a:solidFill>
                  <a:schemeClr val="bg1"/>
                </a:solidFill>
              </a:rPr>
              <a:t>}</a:t>
            </a:r>
          </a:p>
        </p:txBody>
      </p:sp>
      <p:sp>
        <p:nvSpPr>
          <p:cNvPr id="6" name="Subtitle 2"/>
          <p:cNvSpPr txBox="1">
            <a:spLocks/>
          </p:cNvSpPr>
          <p:nvPr/>
        </p:nvSpPr>
        <p:spPr bwMode="auto">
          <a:xfrm>
            <a:off x="5486400" y="1958008"/>
            <a:ext cx="3124200" cy="3985592"/>
          </a:xfrm>
          <a:prstGeom prst="rect">
            <a:avLst/>
          </a:prstGeom>
          <a:ln>
            <a:solidFill>
              <a:schemeClr val="accent2">
                <a:lumMod val="50000"/>
              </a:schemeClr>
            </a:solidFill>
          </a:ln>
          <a:extLst>
            <a:ext uri="{909E8E84-426E-40dd-AFC4-6F175D3DCCD1}">
              <a14:hiddenFill xmlns="" xmlns:a14="http://schemas.microsoft.com/office/drawing/2007/7/7/main">
                <a:solidFill>
                  <a:srgbClr xmlns:mc="http://schemas.openxmlformats.org/markup-compatibility/2006" val="FFFFFF" mc:Ignorable=""/>
                </a:solidFill>
              </a14:hiddenFill>
            </a:ext>
            <a:ext uri="{91240B29-F687-4f45-9708-019B960494DF}">
              <a14:hiddenLine xmlns="" xmlns:a14="http://schemas.microsoft.com/office/drawing/2007/7/7/main" w="9525">
                <a:solidFill>
                  <a:srgbClr xmlns:mc="http://schemas.openxmlformats.org/markup-compatibility/2006" val="000000" mc:Ignorable=""/>
                </a:solidFill>
                <a:miter lim="800000"/>
                <a:headEnd/>
                <a:tailEnd/>
              </a14:hiddenLine>
            </a:ext>
          </a:extLst>
        </p:spPr>
        <p:txBody>
          <a:bodyPr vert="horz" wrap="square" lIns="0" tIns="0" rIns="0" bIns="0" numCol="1" anchor="t" anchorCtr="0" compatLnSpc="1">
            <a:prstTxWarp prst="textNoShape">
              <a:avLst/>
            </a:prstTxWarp>
            <a:noAutofit/>
          </a:bodyPr>
          <a:lstStyle/>
          <a:p>
            <a:pPr marL="384175" marR="0" lvl="0" indent="-384175" algn="l" defTabSz="912813" rtl="0" eaLnBrk="1" fontAlgn="base" latinLnBrk="0" hangingPunct="1">
              <a:lnSpc>
                <a:spcPct val="90000"/>
              </a:lnSpc>
              <a:spcBef>
                <a:spcPct val="20000"/>
              </a:spcBef>
              <a:spcAft>
                <a:spcPct val="0"/>
              </a:spcAft>
              <a:buClrTx/>
              <a:buSzPct val="90000"/>
              <a:tabLst/>
              <a:defRPr/>
            </a:pPr>
            <a:r>
              <a:rPr lang="en-US" sz="2000" b="1" dirty="0" smtClean="0">
                <a:solidFill>
                  <a:schemeClr val="bg1"/>
                </a:solidFill>
                <a:latin typeface="+mn-lt"/>
              </a:rPr>
              <a:t>void </a:t>
            </a:r>
            <a:r>
              <a:rPr lang="en-US" sz="2000" dirty="0" err="1" smtClean="0">
                <a:solidFill>
                  <a:schemeClr val="bg1"/>
                </a:solidFill>
                <a:latin typeface="+mn-lt"/>
              </a:rPr>
              <a:t>itoa</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a:t>
            </a:r>
            <a:r>
              <a:rPr kumimoji="0" lang="en-US" sz="2000" b="0" i="0" u="none" strike="noStrike" kern="1200" cap="none" spc="0" normalizeH="0" baseline="0" noProof="0" dirty="0" err="1" smtClean="0">
                <a:ln>
                  <a:noFill/>
                </a:ln>
                <a:solidFill>
                  <a:schemeClr val="bg1"/>
                </a:solidFill>
                <a:effectLst/>
                <a:uLnTx/>
                <a:uFillTx/>
                <a:latin typeface="+mn-lt"/>
                <a:ea typeface="+mn-ea"/>
                <a:cs typeface="+mn-cs"/>
              </a:rPr>
              <a:t>int</a:t>
            </a:r>
            <a:r>
              <a:rPr kumimoji="0" lang="en-US" sz="2000" b="0" i="0" u="none" strike="noStrike" kern="1200" cap="none" spc="0" normalizeH="0" noProof="0" dirty="0" smtClean="0">
                <a:ln>
                  <a:noFill/>
                </a:ln>
                <a:solidFill>
                  <a:schemeClr val="bg1"/>
                </a:solidFill>
                <a:effectLst/>
                <a:uLnTx/>
                <a:uFillTx/>
                <a:latin typeface="+mn-lt"/>
                <a:ea typeface="+mn-ea"/>
                <a:cs typeface="+mn-cs"/>
              </a:rPr>
              <a:t> </a:t>
            </a:r>
            <a:r>
              <a:rPr lang="en-US" sz="2000" dirty="0" smtClean="0">
                <a:solidFill>
                  <a:schemeClr val="bg1"/>
                </a:solidFill>
                <a:latin typeface="+mn-lt"/>
              </a:rPr>
              <a:t>n, char* s</a:t>
            </a:r>
            <a:r>
              <a:rPr kumimoji="0" lang="en-US" sz="2000" b="0" i="0" u="none" strike="noStrike" kern="1200" cap="none" spc="0" normalizeH="0" noProof="0" dirty="0" smtClean="0">
                <a:ln>
                  <a:noFill/>
                </a:ln>
                <a:solidFill>
                  <a:schemeClr val="bg1"/>
                </a:solidFill>
                <a:effectLst/>
                <a:uLnTx/>
                <a:uFillTx/>
                <a:latin typeface="+mn-lt"/>
                <a:ea typeface="+mn-ea"/>
                <a:cs typeface="+mn-cs"/>
              </a:rPr>
              <a:t>) {</a:t>
            </a:r>
          </a:p>
          <a:p>
            <a:pPr marL="384175" marR="0" lvl="0" indent="-384175" algn="l" defTabSz="912813" rtl="0" eaLnBrk="1" fontAlgn="base" latinLnBrk="0" hangingPunct="1">
              <a:lnSpc>
                <a:spcPct val="90000"/>
              </a:lnSpc>
              <a:spcBef>
                <a:spcPct val="20000"/>
              </a:spcBef>
              <a:spcAft>
                <a:spcPct val="0"/>
              </a:spcAft>
              <a:buClrTx/>
              <a:buSzPct val="90000"/>
              <a:tabLst/>
              <a:defRPr/>
            </a:pPr>
            <a:r>
              <a:rPr lang="en-US" sz="2000" dirty="0" smtClean="0">
                <a:solidFill>
                  <a:schemeClr val="bg1"/>
                </a:solidFill>
                <a:latin typeface="+mn-lt"/>
              </a:rPr>
              <a:t>      </a:t>
            </a:r>
            <a:r>
              <a:rPr lang="en-US" sz="2000" baseline="0" dirty="0" smtClean="0">
                <a:solidFill>
                  <a:schemeClr val="bg1"/>
                </a:solidFill>
                <a:latin typeface="+mn-lt"/>
              </a:rPr>
              <a:t>if (n &lt; 0) {</a:t>
            </a:r>
          </a:p>
          <a:p>
            <a:pPr marL="384175" marR="0" lvl="0" indent="-384175" algn="l" defTabSz="912813" rtl="0" eaLnBrk="1" fontAlgn="base" latinLnBrk="0" hangingPunct="1">
              <a:lnSpc>
                <a:spcPct val="90000"/>
              </a:lnSpc>
              <a:spcBef>
                <a:spcPct val="20000"/>
              </a:spcBef>
              <a:spcAft>
                <a:spcPct val="0"/>
              </a:spcAft>
              <a:buClrTx/>
              <a:buSzPct val="90000"/>
              <a:tabLst/>
              <a:defRPr/>
            </a:pPr>
            <a:r>
              <a:rPr kumimoji="0" lang="en-US" sz="2000" b="0" i="0" u="none" strike="noStrike" kern="1200" cap="none" spc="0" normalizeH="0" noProof="0" dirty="0" smtClean="0">
                <a:ln>
                  <a:noFill/>
                </a:ln>
                <a:solidFill>
                  <a:schemeClr val="bg1"/>
                </a:solidFill>
                <a:effectLst/>
                <a:uLnTx/>
                <a:uFillTx/>
                <a:latin typeface="+mn-lt"/>
                <a:ea typeface="+mn-ea"/>
                <a:cs typeface="+mn-cs"/>
              </a:rPr>
              <a:t>         *s++ = ‘-’;</a:t>
            </a:r>
          </a:p>
          <a:p>
            <a:pPr marL="384175" marR="0" lvl="0" indent="-384175" algn="l" defTabSz="912813" rtl="0" eaLnBrk="1" fontAlgn="base" latinLnBrk="0" hangingPunct="1">
              <a:lnSpc>
                <a:spcPct val="90000"/>
              </a:lnSpc>
              <a:spcBef>
                <a:spcPct val="20000"/>
              </a:spcBef>
              <a:spcAft>
                <a:spcPct val="0"/>
              </a:spcAft>
              <a:buClrTx/>
              <a:buSzPct val="90000"/>
              <a:tabLst/>
              <a:defRPr/>
            </a:pPr>
            <a:r>
              <a:rPr lang="en-US" sz="2000" dirty="0" smtClean="0">
                <a:solidFill>
                  <a:schemeClr val="bg1"/>
                </a:solidFill>
                <a:latin typeface="+mn-lt"/>
              </a:rPr>
              <a:t>         n = -n;</a:t>
            </a:r>
            <a:endParaRPr kumimoji="0" lang="en-US" sz="2000" b="0" i="0" u="none" strike="noStrike" kern="1200" cap="none" spc="0" normalizeH="0" noProof="0" dirty="0" smtClean="0">
              <a:ln>
                <a:noFill/>
              </a:ln>
              <a:solidFill>
                <a:schemeClr val="bg1"/>
              </a:solidFill>
              <a:effectLst/>
              <a:uLnTx/>
              <a:uFillTx/>
              <a:latin typeface="+mn-lt"/>
              <a:ea typeface="+mn-ea"/>
              <a:cs typeface="+mn-cs"/>
            </a:endParaRPr>
          </a:p>
          <a:p>
            <a:pPr marL="384175" marR="0" lvl="0" indent="-384175" algn="l" defTabSz="912813" rtl="0" eaLnBrk="1" fontAlgn="base" latinLnBrk="0" hangingPunct="1">
              <a:lnSpc>
                <a:spcPct val="90000"/>
              </a:lnSpc>
              <a:spcBef>
                <a:spcPct val="20000"/>
              </a:spcBef>
              <a:spcAft>
                <a:spcPct val="0"/>
              </a:spcAft>
              <a:buClrTx/>
              <a:buSzPct val="90000"/>
              <a:tabLst/>
              <a:defRPr/>
            </a:pPr>
            <a:r>
              <a:rPr lang="en-US" sz="2000" baseline="0" dirty="0" smtClean="0">
                <a:solidFill>
                  <a:schemeClr val="bg1"/>
                </a:solidFill>
                <a:latin typeface="+mn-lt"/>
              </a:rPr>
              <a:t>     }</a:t>
            </a:r>
          </a:p>
          <a:p>
            <a:pPr marL="384175" marR="0" lvl="0" indent="-384175" algn="l" defTabSz="912813" rtl="0" eaLnBrk="1" fontAlgn="base" latinLnBrk="0" hangingPunct="1">
              <a:lnSpc>
                <a:spcPct val="90000"/>
              </a:lnSpc>
              <a:spcBef>
                <a:spcPct val="20000"/>
              </a:spcBef>
              <a:spcAft>
                <a:spcPct val="0"/>
              </a:spcAft>
              <a:buClrTx/>
              <a:buSzPct val="90000"/>
              <a:tabLst/>
              <a:defRPr/>
            </a:pPr>
            <a:r>
              <a:rPr kumimoji="0" lang="en-US" sz="2000" b="0" i="0" u="none" strike="noStrike" kern="1200" cap="none" spc="0" normalizeH="0" noProof="0" dirty="0" smtClean="0">
                <a:ln>
                  <a:noFill/>
                </a:ln>
                <a:solidFill>
                  <a:schemeClr val="bg1"/>
                </a:solidFill>
                <a:effectLst/>
                <a:uLnTx/>
                <a:uFillTx/>
                <a:latin typeface="+mn-lt"/>
                <a:ea typeface="+mn-ea"/>
                <a:cs typeface="+mn-cs"/>
              </a:rPr>
              <a:t>     // Add digits to s</a:t>
            </a:r>
          </a:p>
          <a:p>
            <a:pPr marL="384175" marR="0" lvl="0" indent="-384175" algn="l" defTabSz="912813" rtl="0" eaLnBrk="1" fontAlgn="base" latinLnBrk="0" hangingPunct="1">
              <a:lnSpc>
                <a:spcPct val="90000"/>
              </a:lnSpc>
              <a:spcBef>
                <a:spcPct val="20000"/>
              </a:spcBef>
              <a:spcAft>
                <a:spcPct val="0"/>
              </a:spcAft>
              <a:buClrTx/>
              <a:buSzPct val="90000"/>
              <a:tabLst/>
              <a:defRPr/>
            </a:pPr>
            <a:r>
              <a:rPr lang="en-US" sz="2000" dirty="0" smtClean="0">
                <a:solidFill>
                  <a:schemeClr val="bg1"/>
                </a:solidFill>
                <a:latin typeface="+mn-lt"/>
              </a:rPr>
              <a:t>     </a:t>
            </a:r>
            <a:r>
              <a:rPr kumimoji="0" lang="en-US" sz="2000" b="0" i="0" u="none" strike="noStrike" kern="1200" cap="none" spc="0" normalizeH="0" noProof="0" dirty="0" smtClean="0">
                <a:ln>
                  <a:noFill/>
                </a:ln>
                <a:solidFill>
                  <a:schemeClr val="bg1"/>
                </a:solidFill>
                <a:effectLst/>
                <a:uLnTx/>
                <a:uFillTx/>
                <a:latin typeface="+mn-lt"/>
                <a:ea typeface="+mn-ea"/>
                <a:cs typeface="+mn-cs"/>
              </a:rPr>
              <a:t>….</a:t>
            </a:r>
          </a:p>
          <a:p>
            <a:pPr marL="384175" marR="0" lvl="0" indent="-384175" algn="l" defTabSz="912813" rtl="0" eaLnBrk="1" fontAlgn="base" latinLnBrk="0" hangingPunct="1">
              <a:lnSpc>
                <a:spcPct val="90000"/>
              </a:lnSpc>
              <a:spcBef>
                <a:spcPct val="20000"/>
              </a:spcBef>
              <a:spcAft>
                <a:spcPct val="0"/>
              </a:spcAft>
              <a:buClrTx/>
              <a:buSzPct val="90000"/>
              <a:tabLst/>
              <a:defRPr/>
            </a:pPr>
            <a:endParaRPr kumimoji="0" lang="en-US" sz="2000" b="0" i="0" u="none" strike="noStrike" kern="1200" cap="none" spc="0" normalizeH="0" baseline="0" noProof="0" dirty="0" smtClean="0">
              <a:ln>
                <a:noFill/>
              </a:ln>
              <a:solidFill>
                <a:schemeClr val="bg1"/>
              </a:solidFill>
              <a:effectLst/>
              <a:uLnTx/>
              <a:uFillTx/>
              <a:latin typeface="+mn-lt"/>
              <a:ea typeface="+mn-ea"/>
              <a:cs typeface="+mn-cs"/>
            </a:endParaRPr>
          </a:p>
        </p:txBody>
      </p:sp>
      <p:sp>
        <p:nvSpPr>
          <p:cNvPr id="7" name="Cloud Callout 6"/>
          <p:cNvSpPr/>
          <p:nvPr/>
        </p:nvSpPr>
        <p:spPr bwMode="auto">
          <a:xfrm>
            <a:off x="7391400" y="533400"/>
            <a:ext cx="2324100" cy="1774698"/>
          </a:xfrm>
          <a:prstGeom prst="cloudCallou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tx1"/>
                </a:solidFill>
                <a:effectLst>
                  <a:outerShdw blurRad="38100" dist="38100" dir="2700000" algn="tl">
                    <a:srgbClr val="000000">
                      <a:alpha val="43137"/>
                    </a:srgbClr>
                  </a:outerShdw>
                </a:effectLst>
                <a:latin typeface="Segoe" pitchFamily="34" charset="0"/>
              </a:rPr>
              <a:t>-INT_MIN= INT_MIN</a:t>
            </a:r>
            <a:endPar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 name="Cloud Callout 7"/>
          <p:cNvSpPr/>
          <p:nvPr/>
        </p:nvSpPr>
        <p:spPr bwMode="auto">
          <a:xfrm>
            <a:off x="2209800" y="1219200"/>
            <a:ext cx="3562350" cy="1774698"/>
          </a:xfrm>
          <a:prstGeom prst="cloudCallou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r>
              <a:rPr lang="en-US" dirty="0" smtClean="0">
                <a:solidFill>
                  <a:schemeClr val="tx1"/>
                </a:solidFill>
                <a:effectLst>
                  <a:outerShdw blurRad="38100" dist="38100" dir="2700000" algn="tl">
                    <a:srgbClr val="000000">
                      <a:alpha val="43137"/>
                    </a:srgbClr>
                  </a:outerShdw>
                </a:effectLst>
                <a:latin typeface="Segoe" pitchFamily="34" charset="0"/>
              </a:rPr>
              <a:t>3(INT_MAX+1)/4 +</a:t>
            </a:r>
            <a:br>
              <a:rPr lang="en-US" dirty="0" smtClean="0">
                <a:solidFill>
                  <a:schemeClr val="tx1"/>
                </a:solidFill>
                <a:effectLst>
                  <a:outerShdw blurRad="38100" dist="38100" dir="2700000" algn="tl">
                    <a:srgbClr val="000000">
                      <a:alpha val="43137"/>
                    </a:srgbClr>
                  </a:outerShdw>
                </a:effectLst>
                <a:latin typeface="Segoe" pitchFamily="34" charset="0"/>
              </a:rPr>
            </a:br>
            <a:r>
              <a:rPr lang="en-US" dirty="0" smtClean="0">
                <a:solidFill>
                  <a:schemeClr val="tx1"/>
                </a:solidFill>
                <a:effectLst>
                  <a:outerShdw blurRad="38100" dist="38100" dir="2700000" algn="tl">
                    <a:srgbClr val="000000">
                      <a:alpha val="43137"/>
                    </a:srgbClr>
                  </a:outerShdw>
                </a:effectLst>
                <a:latin typeface="Segoe" pitchFamily="34" charset="0"/>
              </a:rPr>
              <a:t>(INT_MAX+1)/4 </a:t>
            </a:r>
          </a:p>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tx1"/>
                </a:solidFill>
                <a:effectLst>
                  <a:outerShdw blurRad="38100" dist="38100" dir="2700000" algn="tl">
                    <a:srgbClr val="000000">
                      <a:alpha val="43137"/>
                    </a:srgbClr>
                  </a:outerShdw>
                </a:effectLst>
                <a:latin typeface="Segoe" pitchFamily="34" charset="0"/>
              </a:rPr>
              <a:t> = INT_MIN</a:t>
            </a:r>
            <a:endPar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9" name="Horizontal Scroll 8"/>
          <p:cNvSpPr/>
          <p:nvPr/>
        </p:nvSpPr>
        <p:spPr>
          <a:xfrm>
            <a:off x="457200" y="5410200"/>
            <a:ext cx="2971800" cy="1371600"/>
          </a:xfrm>
          <a:prstGeom prst="horizontalScroll">
            <a:avLst/>
          </a:prstGeom>
        </p:spPr>
        <p:style>
          <a:lnRef idx="1">
            <a:schemeClr val="accent2"/>
          </a:lnRef>
          <a:fillRef idx="3">
            <a:schemeClr val="accent2"/>
          </a:fillRef>
          <a:effectRef idx="2">
            <a:schemeClr val="accent2"/>
          </a:effectRef>
          <a:fontRef idx="minor">
            <a:schemeClr val="lt1"/>
          </a:fontRef>
        </p:style>
        <p:txBody>
          <a:bodyPr rtlCol="0" anchor="ctr"/>
          <a:lstStyle/>
          <a:p>
            <a:r>
              <a:rPr lang="en-US" dirty="0" smtClean="0"/>
              <a:t>Package: </a:t>
            </a:r>
            <a:r>
              <a:rPr lang="en-US" dirty="0" err="1" smtClean="0"/>
              <a:t>java.util.Arrays</a:t>
            </a:r>
            <a:endParaRPr lang="en-US" dirty="0" smtClean="0"/>
          </a:p>
          <a:p>
            <a:r>
              <a:rPr lang="en-US" dirty="0" smtClean="0"/>
              <a:t>Function: </a:t>
            </a:r>
            <a:r>
              <a:rPr lang="en-US" dirty="0" err="1" smtClean="0"/>
              <a:t>binary_search</a:t>
            </a:r>
            <a:endParaRPr lang="en-US" dirty="0"/>
          </a:p>
        </p:txBody>
      </p:sp>
      <p:sp>
        <p:nvSpPr>
          <p:cNvPr id="10" name="Horizontal Scroll 9"/>
          <p:cNvSpPr/>
          <p:nvPr/>
        </p:nvSpPr>
        <p:spPr>
          <a:xfrm>
            <a:off x="4953000" y="5410200"/>
            <a:ext cx="3505200" cy="1371600"/>
          </a:xfrm>
          <a:prstGeom prst="horizontalScroll">
            <a:avLst/>
          </a:prstGeom>
        </p:spPr>
        <p:style>
          <a:lnRef idx="1">
            <a:schemeClr val="accent2"/>
          </a:lnRef>
          <a:fillRef idx="3">
            <a:schemeClr val="accent2"/>
          </a:fillRef>
          <a:effectRef idx="2">
            <a:schemeClr val="accent2"/>
          </a:effectRef>
          <a:fontRef idx="minor">
            <a:schemeClr val="lt1"/>
          </a:fontRef>
        </p:style>
        <p:txBody>
          <a:bodyPr rtlCol="0" anchor="ctr"/>
          <a:lstStyle/>
          <a:p>
            <a:r>
              <a:rPr lang="en-US" dirty="0" smtClean="0"/>
              <a:t>Book: Kernighan and Ritchie</a:t>
            </a:r>
          </a:p>
          <a:p>
            <a:r>
              <a:rPr lang="en-US" dirty="0" smtClean="0"/>
              <a:t>Function: </a:t>
            </a:r>
            <a:r>
              <a:rPr lang="en-US" dirty="0" err="1" smtClean="0"/>
              <a:t>itoa</a:t>
            </a:r>
            <a:r>
              <a:rPr lang="en-US" dirty="0" smtClean="0"/>
              <a:t> (integer to </a:t>
            </a:r>
            <a:r>
              <a:rPr lang="en-US" dirty="0" err="1" smtClean="0"/>
              <a:t>ascii</a:t>
            </a:r>
            <a:r>
              <a:rPr lang="en-US" dirty="0" smtClean="0"/>
              <a:t>)</a:t>
            </a:r>
            <a:endParaRPr lang="en-US" dirty="0"/>
          </a:p>
        </p:txBody>
      </p:sp>
      <p:pic>
        <p:nvPicPr>
          <p:cNvPr id="12" name="Picture 11" descr="thumbnailCARL17PJ.jpg"/>
          <p:cNvPicPr>
            <a:picLocks noChangeAspect="1"/>
          </p:cNvPicPr>
          <p:nvPr/>
        </p:nvPicPr>
        <p:blipFill>
          <a:blip r:embed="rId2" cstate="print"/>
          <a:srcRect l="10000" r="15000"/>
          <a:stretch>
            <a:fillRect/>
          </a:stretch>
        </p:blipFill>
        <p:spPr>
          <a:xfrm>
            <a:off x="8305800" y="5943600"/>
            <a:ext cx="628650" cy="838200"/>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xit" presetSubtype="10" fill="hold" grpId="1" nodeType="clickEffect">
                                  <p:stCondLst>
                                    <p:cond delay="0"/>
                                  </p:stCondLst>
                                  <p:childTnLst>
                                    <p:animEffect transition="out" filter="blinds(horizontal)">
                                      <p:cBhvr>
                                        <p:cTn id="10" dur="500"/>
                                        <p:tgtEl>
                                          <p:spTgt spid="8"/>
                                        </p:tgtEl>
                                      </p:cBhvr>
                                    </p:animEffect>
                                    <p:set>
                                      <p:cBhvr>
                                        <p:cTn id="11" dur="1" fill="hold">
                                          <p:stCondLst>
                                            <p:cond delay="499"/>
                                          </p:stCondLst>
                                        </p:cTn>
                                        <p:tgtEl>
                                          <p:spTgt spid="8"/>
                                        </p:tgtEl>
                                        <p:attrNameLst>
                                          <p:attrName>style.visibility</p:attrName>
                                        </p:attrNameLst>
                                      </p:cBhvr>
                                      <p:to>
                                        <p:strVal val="hidden"/>
                                      </p:to>
                                    </p:set>
                                  </p:childTnLst>
                                </p:cTn>
                              </p:par>
                              <p:par>
                                <p:cTn id="12" presetID="1"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8" grpId="1" animBg="1"/>
      <p:bldP spid="10"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Date Placeholder 15"/>
          <p:cNvSpPr>
            <a:spLocks noGrp="1"/>
          </p:cNvSpPr>
          <p:nvPr>
            <p:ph type="dt" sz="half" idx="4294967295"/>
          </p:nvPr>
        </p:nvSpPr>
        <p:spPr>
          <a:xfrm>
            <a:off x="0" y="6356350"/>
            <a:ext cx="2133600" cy="365125"/>
          </a:xfrm>
          <a:prstGeom prst="rect">
            <a:avLst/>
          </a:prstGeom>
        </p:spPr>
        <p:txBody>
          <a:bodyPr/>
          <a:lstStyle/>
          <a:p>
            <a:r>
              <a:rPr lang="en-US" smtClean="0"/>
              <a:t>6/26/2009</a:t>
            </a:r>
            <a:endParaRPr lang="en-US"/>
          </a:p>
        </p:txBody>
      </p:sp>
      <p:sp>
        <p:nvSpPr>
          <p:cNvPr id="4" name="Subtitle 2"/>
          <p:cNvSpPr>
            <a:spLocks noGrp="1"/>
          </p:cNvSpPr>
          <p:nvPr>
            <p:ph type="subTitle" idx="4294967295"/>
          </p:nvPr>
        </p:nvSpPr>
        <p:spPr>
          <a:xfrm>
            <a:off x="152400" y="1524000"/>
            <a:ext cx="3733800" cy="4191000"/>
          </a:xfrm>
          <a:ln w="19050">
            <a:solidFill>
              <a:srgbClr val="0070C0"/>
            </a:solidFill>
          </a:ln>
        </p:spPr>
        <p:txBody>
          <a:bodyPr>
            <a:noAutofit/>
          </a:bodyPr>
          <a:lstStyle/>
          <a:p>
            <a:pPr algn="l">
              <a:buNone/>
            </a:pPr>
            <a:r>
              <a:rPr lang="en-US" sz="1100" dirty="0" smtClean="0"/>
              <a:t>	</a:t>
            </a:r>
            <a:r>
              <a:rPr lang="en-US" sz="1100" dirty="0" err="1" smtClean="0"/>
              <a:t>int</a:t>
            </a:r>
            <a:r>
              <a:rPr lang="en-US" sz="1100" dirty="0" smtClean="0"/>
              <a:t> </a:t>
            </a:r>
            <a:r>
              <a:rPr lang="en-US" sz="1100" dirty="0" err="1" smtClean="0"/>
              <a:t>init_name</a:t>
            </a:r>
            <a:r>
              <a:rPr lang="en-US" sz="1100" dirty="0" smtClean="0"/>
              <a:t>(char **</a:t>
            </a:r>
            <a:r>
              <a:rPr lang="en-US" sz="1100" dirty="0" err="1" smtClean="0"/>
              <a:t>outname</a:t>
            </a:r>
            <a:r>
              <a:rPr lang="en-US" sz="1100" dirty="0" smtClean="0"/>
              <a:t>, </a:t>
            </a:r>
            <a:r>
              <a:rPr lang="en-US" sz="1100" dirty="0" err="1" smtClean="0"/>
              <a:t>uint</a:t>
            </a:r>
            <a:r>
              <a:rPr lang="en-US" sz="1100" dirty="0" smtClean="0"/>
              <a:t> n)</a:t>
            </a:r>
          </a:p>
          <a:p>
            <a:pPr algn="l">
              <a:buNone/>
            </a:pPr>
            <a:r>
              <a:rPr lang="en-US" sz="1100" dirty="0" smtClean="0"/>
              <a:t>	{</a:t>
            </a:r>
          </a:p>
          <a:p>
            <a:pPr algn="l">
              <a:buNone/>
            </a:pPr>
            <a:r>
              <a:rPr lang="en-US" sz="1100" dirty="0" smtClean="0"/>
              <a:t>	    if (n == 0) return 0;</a:t>
            </a:r>
          </a:p>
          <a:p>
            <a:pPr algn="l">
              <a:buNone/>
            </a:pPr>
            <a:r>
              <a:rPr lang="en-US" sz="1100" dirty="0" smtClean="0"/>
              <a:t>	    else if (n &gt; UINT16_MAX) exit(1);</a:t>
            </a:r>
          </a:p>
          <a:p>
            <a:pPr algn="l">
              <a:buNone/>
            </a:pPr>
            <a:r>
              <a:rPr lang="en-US" sz="1100" dirty="0" smtClean="0"/>
              <a:t>	    else if ((*</a:t>
            </a:r>
            <a:r>
              <a:rPr lang="en-US" sz="1100" dirty="0" err="1" smtClean="0"/>
              <a:t>outname</a:t>
            </a:r>
            <a:r>
              <a:rPr lang="en-US" sz="1100" dirty="0" smtClean="0"/>
              <a:t> = </a:t>
            </a:r>
            <a:r>
              <a:rPr lang="en-US" sz="1100" dirty="0" err="1" smtClean="0"/>
              <a:t>malloc</a:t>
            </a:r>
            <a:r>
              <a:rPr lang="en-US" sz="1100" dirty="0" smtClean="0"/>
              <a:t>(n)) == NULL) {</a:t>
            </a:r>
          </a:p>
          <a:p>
            <a:pPr>
              <a:buNone/>
            </a:pPr>
            <a:r>
              <a:rPr lang="en-US" sz="1100" dirty="0" smtClean="0"/>
              <a:t>	        return </a:t>
            </a:r>
            <a:r>
              <a:rPr lang="en-US" sz="1100" dirty="0" smtClean="0">
                <a:solidFill>
                  <a:schemeClr val="accent3">
                    <a:lumMod val="50000"/>
                  </a:schemeClr>
                </a:solidFill>
              </a:rPr>
              <a:t>0xC0000095; // NT_STATUS_NO_MEM</a:t>
            </a:r>
            <a:r>
              <a:rPr lang="en-US" sz="1100" dirty="0" smtClean="0"/>
              <a:t>;</a:t>
            </a:r>
          </a:p>
          <a:p>
            <a:pPr algn="l">
              <a:buNone/>
            </a:pPr>
            <a:r>
              <a:rPr lang="en-US" sz="1100" dirty="0" smtClean="0"/>
              <a:t>	    }</a:t>
            </a:r>
          </a:p>
          <a:p>
            <a:pPr algn="l">
              <a:buNone/>
            </a:pPr>
            <a:r>
              <a:rPr lang="en-US" sz="1100" dirty="0" smtClean="0"/>
              <a:t>	    return 0;</a:t>
            </a:r>
          </a:p>
          <a:p>
            <a:pPr algn="l">
              <a:buNone/>
            </a:pPr>
            <a:r>
              <a:rPr lang="en-US" sz="1100" dirty="0" smtClean="0"/>
              <a:t>	}</a:t>
            </a:r>
          </a:p>
          <a:p>
            <a:pPr algn="l"/>
            <a:endParaRPr lang="en-US" sz="1100" dirty="0" smtClean="0"/>
          </a:p>
          <a:p>
            <a:pPr algn="l">
              <a:buNone/>
            </a:pPr>
            <a:r>
              <a:rPr lang="en-US" sz="1100" dirty="0" smtClean="0"/>
              <a:t>	</a:t>
            </a:r>
            <a:r>
              <a:rPr lang="en-US" sz="1100" dirty="0" err="1" smtClean="0"/>
              <a:t>int</a:t>
            </a:r>
            <a:r>
              <a:rPr lang="en-US" sz="1100" dirty="0" smtClean="0"/>
              <a:t> </a:t>
            </a:r>
            <a:r>
              <a:rPr lang="en-US" sz="1100" dirty="0" err="1" smtClean="0"/>
              <a:t>get_name</a:t>
            </a:r>
            <a:r>
              <a:rPr lang="en-US" sz="1100" dirty="0" smtClean="0"/>
              <a:t>(char* </a:t>
            </a:r>
            <a:r>
              <a:rPr lang="en-US" sz="1100" dirty="0" err="1" smtClean="0"/>
              <a:t>dst</a:t>
            </a:r>
            <a:r>
              <a:rPr lang="en-US" sz="1100" dirty="0" smtClean="0"/>
              <a:t>, </a:t>
            </a:r>
            <a:r>
              <a:rPr lang="en-US" sz="1100" dirty="0" err="1" smtClean="0"/>
              <a:t>uint</a:t>
            </a:r>
            <a:r>
              <a:rPr lang="en-US" sz="1100" dirty="0" smtClean="0"/>
              <a:t> size) </a:t>
            </a:r>
          </a:p>
          <a:p>
            <a:pPr algn="l">
              <a:buNone/>
            </a:pPr>
            <a:r>
              <a:rPr lang="en-US" sz="1100" dirty="0" smtClean="0"/>
              <a:t>	{</a:t>
            </a:r>
          </a:p>
          <a:p>
            <a:pPr algn="l">
              <a:buNone/>
            </a:pPr>
            <a:r>
              <a:rPr lang="en-US" sz="1100" dirty="0" smtClean="0"/>
              <a:t>	    char* name;</a:t>
            </a:r>
          </a:p>
          <a:p>
            <a:pPr algn="l">
              <a:buNone/>
            </a:pPr>
            <a:r>
              <a:rPr lang="en-US" sz="1100" dirty="0" smtClean="0">
                <a:solidFill>
                  <a:schemeClr val="accent3">
                    <a:lumMod val="50000"/>
                  </a:schemeClr>
                </a:solidFill>
              </a:rPr>
              <a:t>	    </a:t>
            </a:r>
            <a:r>
              <a:rPr lang="en-US" sz="1100" dirty="0" err="1" smtClean="0">
                <a:solidFill>
                  <a:schemeClr val="accent3">
                    <a:lumMod val="50000"/>
                  </a:schemeClr>
                </a:solidFill>
              </a:rPr>
              <a:t>int</a:t>
            </a:r>
            <a:r>
              <a:rPr lang="en-US" sz="1100" dirty="0" smtClean="0">
                <a:solidFill>
                  <a:schemeClr val="accent3">
                    <a:lumMod val="50000"/>
                  </a:schemeClr>
                </a:solidFill>
              </a:rPr>
              <a:t> status = 0;</a:t>
            </a:r>
          </a:p>
          <a:p>
            <a:pPr algn="l">
              <a:buNone/>
            </a:pPr>
            <a:r>
              <a:rPr lang="en-US" sz="1100" dirty="0" smtClean="0">
                <a:solidFill>
                  <a:schemeClr val="accent3">
                    <a:lumMod val="50000"/>
                  </a:schemeClr>
                </a:solidFill>
              </a:rPr>
              <a:t>	    status = </a:t>
            </a:r>
            <a:r>
              <a:rPr lang="en-US" sz="1100" dirty="0" err="1" smtClean="0">
                <a:solidFill>
                  <a:schemeClr val="accent3">
                    <a:lumMod val="50000"/>
                  </a:schemeClr>
                </a:solidFill>
              </a:rPr>
              <a:t>init_name</a:t>
            </a:r>
            <a:r>
              <a:rPr lang="en-US" sz="1100" dirty="0" smtClean="0">
                <a:solidFill>
                  <a:schemeClr val="accent3">
                    <a:lumMod val="50000"/>
                  </a:schemeClr>
                </a:solidFill>
              </a:rPr>
              <a:t>(&amp;name, size);</a:t>
            </a:r>
          </a:p>
          <a:p>
            <a:pPr algn="l">
              <a:buNone/>
            </a:pPr>
            <a:r>
              <a:rPr lang="en-US" sz="1100" dirty="0" smtClean="0">
                <a:solidFill>
                  <a:schemeClr val="accent3">
                    <a:lumMod val="50000"/>
                  </a:schemeClr>
                </a:solidFill>
              </a:rPr>
              <a:t>	    if (status != 0) {</a:t>
            </a:r>
          </a:p>
          <a:p>
            <a:pPr algn="l">
              <a:buNone/>
            </a:pPr>
            <a:r>
              <a:rPr lang="en-US" sz="1100" dirty="0" smtClean="0"/>
              <a:t>	        </a:t>
            </a:r>
            <a:r>
              <a:rPr lang="en-US" sz="1100" dirty="0" err="1" smtClean="0"/>
              <a:t>goto</a:t>
            </a:r>
            <a:r>
              <a:rPr lang="en-US" sz="1100" dirty="0" smtClean="0"/>
              <a:t> error;</a:t>
            </a:r>
          </a:p>
          <a:p>
            <a:pPr algn="l">
              <a:buNone/>
            </a:pPr>
            <a:r>
              <a:rPr lang="en-US" sz="1100" dirty="0" smtClean="0"/>
              <a:t>	    }</a:t>
            </a:r>
          </a:p>
          <a:p>
            <a:pPr>
              <a:buNone/>
            </a:pPr>
            <a:r>
              <a:rPr lang="en-US" sz="1100" dirty="0" smtClean="0"/>
              <a:t>	    </a:t>
            </a:r>
            <a:r>
              <a:rPr lang="en-US" sz="1100" dirty="0" err="1" smtClean="0"/>
              <a:t>strcpy</a:t>
            </a:r>
            <a:r>
              <a:rPr lang="en-US" sz="1100" dirty="0" smtClean="0"/>
              <a:t>(</a:t>
            </a:r>
            <a:r>
              <a:rPr lang="en-US" sz="1100" dirty="0" err="1" smtClean="0"/>
              <a:t>dst</a:t>
            </a:r>
            <a:r>
              <a:rPr lang="en-US" sz="1100" dirty="0" smtClean="0"/>
              <a:t>, name);</a:t>
            </a:r>
          </a:p>
          <a:p>
            <a:pPr algn="l">
              <a:buNone/>
            </a:pPr>
            <a:r>
              <a:rPr lang="en-US" sz="1100" dirty="0" smtClean="0"/>
              <a:t>	error:</a:t>
            </a:r>
          </a:p>
          <a:p>
            <a:pPr algn="l">
              <a:buNone/>
            </a:pPr>
            <a:r>
              <a:rPr lang="en-US" sz="1100" dirty="0" smtClean="0"/>
              <a:t>	    return status;</a:t>
            </a:r>
          </a:p>
          <a:p>
            <a:pPr algn="l">
              <a:buNone/>
            </a:pPr>
            <a:r>
              <a:rPr lang="en-US" sz="1100" dirty="0" smtClean="0"/>
              <a:t>	}</a:t>
            </a:r>
          </a:p>
        </p:txBody>
      </p:sp>
      <p:sp>
        <p:nvSpPr>
          <p:cNvPr id="2" name="Title 1"/>
          <p:cNvSpPr>
            <a:spLocks noGrp="1"/>
          </p:cNvSpPr>
          <p:nvPr>
            <p:ph type="ctrTitle" idx="4294967295"/>
          </p:nvPr>
        </p:nvSpPr>
        <p:spPr>
          <a:xfrm>
            <a:off x="457200" y="228600"/>
            <a:ext cx="7620000" cy="838200"/>
          </a:xfrm>
        </p:spPr>
        <p:txBody>
          <a:bodyPr>
            <a:normAutofit/>
          </a:bodyPr>
          <a:lstStyle/>
          <a:p>
            <a:r>
              <a:rPr lang="en-US" sz="4000" dirty="0" smtClean="0"/>
              <a:t>The PREfix Static Analysis Engine</a:t>
            </a:r>
            <a:endParaRPr lang="en-US" sz="4000" dirty="0"/>
          </a:p>
        </p:txBody>
      </p:sp>
      <p:sp>
        <p:nvSpPr>
          <p:cNvPr id="5" name="TextBox 4"/>
          <p:cNvSpPr txBox="1"/>
          <p:nvPr/>
        </p:nvSpPr>
        <p:spPr>
          <a:xfrm>
            <a:off x="228600" y="5791200"/>
            <a:ext cx="3200400" cy="584775"/>
          </a:xfrm>
          <a:prstGeom prst="rect">
            <a:avLst/>
          </a:prstGeom>
          <a:solidFill>
            <a:schemeClr val="accent1"/>
          </a:solidFill>
          <a:ln w="19050">
            <a:solidFill>
              <a:schemeClr val="tx2"/>
            </a:solidFill>
          </a:ln>
        </p:spPr>
        <p:txBody>
          <a:bodyPr wrap="square" rtlCol="0">
            <a:spAutoFit/>
          </a:bodyPr>
          <a:lstStyle/>
          <a:p>
            <a:r>
              <a:rPr lang="en-US" sz="3200" dirty="0" smtClean="0">
                <a:solidFill>
                  <a:schemeClr val="bg1"/>
                </a:solidFill>
              </a:rPr>
              <a:t>C/C++ functions</a:t>
            </a:r>
            <a:endParaRPr lang="en-US" sz="3200" dirty="0">
              <a:solidFill>
                <a:schemeClr val="bg1"/>
              </a:solidFill>
            </a:endParaRPr>
          </a:p>
        </p:txBody>
      </p:sp>
      <p:sp>
        <p:nvSpPr>
          <p:cNvPr id="6" name="Subtitle 2"/>
          <p:cNvSpPr txBox="1">
            <a:spLocks/>
          </p:cNvSpPr>
          <p:nvPr/>
        </p:nvSpPr>
        <p:spPr>
          <a:xfrm>
            <a:off x="4191000" y="1524000"/>
            <a:ext cx="2895600" cy="2286000"/>
          </a:xfrm>
          <a:prstGeom prst="rect">
            <a:avLst/>
          </a:prstGeom>
          <a:ln w="19050">
            <a:solidFill>
              <a:srgbClr val="0070C0"/>
            </a:solidFill>
          </a:ln>
        </p:spPr>
        <p:txBody>
          <a:bodyPr vert="horz" lIns="91440" tIns="45720" rIns="91440" bIns="45720" rtlCol="0">
            <a:noAutofit/>
          </a:bodyPr>
          <a:lstStyle/>
          <a:p>
            <a:pPr lvl="0">
              <a:spcBef>
                <a:spcPct val="20000"/>
              </a:spcBef>
            </a:pPr>
            <a:r>
              <a:rPr lang="en-US" sz="1000" u="sng" dirty="0" smtClean="0">
                <a:solidFill>
                  <a:schemeClr val="accent3">
                    <a:lumMod val="50000"/>
                  </a:schemeClr>
                </a:solidFill>
              </a:rPr>
              <a:t>model for function </a:t>
            </a:r>
            <a:r>
              <a:rPr lang="en-US" sz="1000" u="sng" dirty="0" err="1" smtClean="0">
                <a:solidFill>
                  <a:schemeClr val="accent3">
                    <a:lumMod val="50000"/>
                  </a:schemeClr>
                </a:solidFill>
              </a:rPr>
              <a:t>init_name</a:t>
            </a:r>
            <a:endParaRPr lang="en-US" sz="1000" u="sng" dirty="0" smtClean="0">
              <a:solidFill>
                <a:schemeClr val="accent3">
                  <a:lumMod val="50000"/>
                </a:schemeClr>
              </a:solidFill>
            </a:endParaRPr>
          </a:p>
          <a:p>
            <a:pPr lvl="0">
              <a:spcBef>
                <a:spcPct val="20000"/>
              </a:spcBef>
            </a:pPr>
            <a:r>
              <a:rPr lang="en-US" sz="1000" dirty="0" smtClean="0">
                <a:solidFill>
                  <a:sysClr val="windowText" lastClr="000000"/>
                </a:solidFill>
              </a:rPr>
              <a:t>outcome init_name_0:</a:t>
            </a:r>
          </a:p>
          <a:p>
            <a:pPr lvl="0">
              <a:spcBef>
                <a:spcPct val="20000"/>
              </a:spcBef>
            </a:pPr>
            <a:r>
              <a:rPr lang="en-US" sz="1000" dirty="0" smtClean="0">
                <a:solidFill>
                  <a:sysClr val="windowText" lastClr="000000"/>
                </a:solidFill>
              </a:rPr>
              <a:t>    guards: n == 0</a:t>
            </a:r>
          </a:p>
          <a:p>
            <a:pPr lvl="0">
              <a:spcBef>
                <a:spcPct val="20000"/>
              </a:spcBef>
            </a:pPr>
            <a:r>
              <a:rPr lang="en-US" sz="1000" dirty="0" smtClean="0">
                <a:solidFill>
                  <a:sysClr val="windowText" lastClr="000000"/>
                </a:solidFill>
              </a:rPr>
              <a:t>    results: result == 0</a:t>
            </a:r>
            <a:endParaRPr lang="en-US" sz="1000" dirty="0" smtClean="0">
              <a:solidFill>
                <a:schemeClr val="tx1">
                  <a:tint val="75000"/>
                </a:schemeClr>
              </a:solidFill>
            </a:endParaRPr>
          </a:p>
          <a:p>
            <a:pPr lvl="0">
              <a:spcBef>
                <a:spcPct val="20000"/>
              </a:spcBef>
            </a:pPr>
            <a:r>
              <a:rPr lang="en-US" sz="1000" dirty="0" smtClean="0">
                <a:solidFill>
                  <a:schemeClr val="accent3">
                    <a:lumMod val="50000"/>
                  </a:schemeClr>
                </a:solidFill>
              </a:rPr>
              <a:t>outcome init_name_1:</a:t>
            </a:r>
          </a:p>
          <a:p>
            <a:pPr lvl="0">
              <a:spcBef>
                <a:spcPct val="20000"/>
              </a:spcBef>
            </a:pPr>
            <a:r>
              <a:rPr lang="en-US" sz="1000" dirty="0" smtClean="0">
                <a:solidFill>
                  <a:schemeClr val="accent3">
                    <a:lumMod val="50000"/>
                  </a:schemeClr>
                </a:solidFill>
              </a:rPr>
              <a:t>     guards: n &gt; 0; n &lt;= 65535</a:t>
            </a:r>
          </a:p>
          <a:p>
            <a:pPr lvl="0">
              <a:spcBef>
                <a:spcPct val="20000"/>
              </a:spcBef>
            </a:pPr>
            <a:r>
              <a:rPr lang="en-US" sz="1000" dirty="0" smtClean="0">
                <a:solidFill>
                  <a:schemeClr val="accent3">
                    <a:lumMod val="50000"/>
                  </a:schemeClr>
                </a:solidFill>
              </a:rPr>
              <a:t>     results: result == 0xC0000095</a:t>
            </a:r>
          </a:p>
          <a:p>
            <a:pPr lvl="0">
              <a:spcBef>
                <a:spcPct val="20000"/>
              </a:spcBef>
            </a:pPr>
            <a:r>
              <a:rPr lang="en-US" sz="1000" dirty="0" smtClean="0">
                <a:solidFill>
                  <a:schemeClr val="accent3">
                    <a:lumMod val="50000"/>
                  </a:schemeClr>
                </a:solidFill>
              </a:rPr>
              <a:t>outcome init_name_2:</a:t>
            </a:r>
          </a:p>
          <a:p>
            <a:pPr lvl="0">
              <a:spcBef>
                <a:spcPct val="20000"/>
              </a:spcBef>
            </a:pPr>
            <a:r>
              <a:rPr lang="en-US" sz="1000" dirty="0" smtClean="0">
                <a:solidFill>
                  <a:schemeClr val="accent3">
                    <a:lumMod val="50000"/>
                  </a:schemeClr>
                </a:solidFill>
              </a:rPr>
              <a:t>     guards: n &gt; 0|; n &lt;= 65535</a:t>
            </a:r>
          </a:p>
          <a:p>
            <a:pPr lvl="0">
              <a:spcBef>
                <a:spcPct val="20000"/>
              </a:spcBef>
            </a:pPr>
            <a:r>
              <a:rPr lang="en-US" sz="1000" dirty="0" smtClean="0">
                <a:solidFill>
                  <a:schemeClr val="accent3">
                    <a:lumMod val="50000"/>
                  </a:schemeClr>
                </a:solidFill>
              </a:rPr>
              <a:t>     constraints: valid(</a:t>
            </a:r>
            <a:r>
              <a:rPr lang="en-US" sz="1000" dirty="0" err="1" smtClean="0">
                <a:solidFill>
                  <a:schemeClr val="accent3">
                    <a:lumMod val="50000"/>
                  </a:schemeClr>
                </a:solidFill>
              </a:rPr>
              <a:t>outname</a:t>
            </a:r>
            <a:r>
              <a:rPr lang="en-US" sz="1000" dirty="0" smtClean="0">
                <a:solidFill>
                  <a:schemeClr val="accent3">
                    <a:lumMod val="50000"/>
                  </a:schemeClr>
                </a:solidFill>
              </a:rPr>
              <a:t>)</a:t>
            </a:r>
          </a:p>
          <a:p>
            <a:pPr lvl="0">
              <a:spcBef>
                <a:spcPct val="20000"/>
              </a:spcBef>
            </a:pPr>
            <a:r>
              <a:rPr lang="en-US" sz="1000" dirty="0" smtClean="0">
                <a:solidFill>
                  <a:schemeClr val="accent3">
                    <a:lumMod val="50000"/>
                  </a:schemeClr>
                </a:solidFill>
              </a:rPr>
              <a:t>     results: result == 0; init(*</a:t>
            </a:r>
            <a:r>
              <a:rPr lang="en-US" sz="1000" dirty="0" err="1" smtClean="0">
                <a:solidFill>
                  <a:schemeClr val="accent3">
                    <a:lumMod val="50000"/>
                  </a:schemeClr>
                </a:solidFill>
              </a:rPr>
              <a:t>outname</a:t>
            </a:r>
            <a:r>
              <a:rPr lang="en-US" sz="1000" dirty="0" smtClean="0">
                <a:solidFill>
                  <a:schemeClr val="accent3">
                    <a:lumMod val="50000"/>
                  </a:schemeClr>
                </a:solidFill>
              </a:rPr>
              <a:t>)</a:t>
            </a:r>
          </a:p>
          <a:p>
            <a:pPr lvl="0">
              <a:spcBef>
                <a:spcPct val="20000"/>
              </a:spcBef>
            </a:pPr>
            <a:endParaRPr kumimoji="0" lang="en-US" sz="1000" b="0" i="0" u="none" strike="noStrike" kern="1200" cap="none" spc="0" normalizeH="0" baseline="0" noProof="0" dirty="0" smtClean="0">
              <a:ln>
                <a:noFill/>
              </a:ln>
              <a:solidFill>
                <a:schemeClr val="accent3">
                  <a:lumMod val="50000"/>
                </a:schemeClr>
              </a:solidFill>
              <a:effectLst/>
              <a:uLnTx/>
              <a:uFillTx/>
              <a:latin typeface="+mn-lt"/>
              <a:ea typeface="+mn-ea"/>
              <a:cs typeface="+mn-cs"/>
            </a:endParaRPr>
          </a:p>
        </p:txBody>
      </p:sp>
      <p:sp>
        <p:nvSpPr>
          <p:cNvPr id="8" name="Subtitle 2"/>
          <p:cNvSpPr txBox="1">
            <a:spLocks/>
          </p:cNvSpPr>
          <p:nvPr/>
        </p:nvSpPr>
        <p:spPr>
          <a:xfrm>
            <a:off x="4191000" y="3962400"/>
            <a:ext cx="2895600" cy="990600"/>
          </a:xfrm>
          <a:prstGeom prst="rect">
            <a:avLst/>
          </a:prstGeom>
          <a:ln w="19050">
            <a:solidFill>
              <a:srgbClr val="0070C0"/>
            </a:solidFill>
          </a:ln>
        </p:spPr>
        <p:txBody>
          <a:bodyPr vert="horz" lIns="91440" tIns="45720" rIns="91440" bIns="45720" rtlCol="0">
            <a:noAutofit/>
          </a:bodyPr>
          <a:lstStyle/>
          <a:p>
            <a:pPr lvl="0">
              <a:spcBef>
                <a:spcPct val="20000"/>
              </a:spcBef>
            </a:pPr>
            <a:r>
              <a:rPr lang="en-US" sz="1000" u="sng" dirty="0" smtClean="0">
                <a:solidFill>
                  <a:schemeClr val="accent3">
                    <a:lumMod val="50000"/>
                  </a:schemeClr>
                </a:solidFill>
              </a:rPr>
              <a:t>path for function </a:t>
            </a:r>
            <a:r>
              <a:rPr lang="en-US" sz="1000" u="sng" dirty="0" err="1" smtClean="0">
                <a:solidFill>
                  <a:schemeClr val="accent3">
                    <a:lumMod val="50000"/>
                  </a:schemeClr>
                </a:solidFill>
              </a:rPr>
              <a:t>get_name</a:t>
            </a:r>
            <a:endParaRPr lang="en-US" sz="1000" u="sng" dirty="0" smtClean="0">
              <a:solidFill>
                <a:schemeClr val="accent3">
                  <a:lumMod val="50000"/>
                </a:schemeClr>
              </a:solidFill>
            </a:endParaRPr>
          </a:p>
          <a:p>
            <a:pPr lvl="0">
              <a:spcBef>
                <a:spcPct val="20000"/>
              </a:spcBef>
            </a:pPr>
            <a:r>
              <a:rPr lang="en-US" sz="1000" dirty="0" smtClean="0">
                <a:solidFill>
                  <a:schemeClr val="accent3">
                    <a:lumMod val="50000"/>
                  </a:schemeClr>
                </a:solidFill>
              </a:rPr>
              <a:t>    guards: size == 0</a:t>
            </a:r>
          </a:p>
          <a:p>
            <a:pPr lvl="0">
              <a:spcBef>
                <a:spcPct val="20000"/>
              </a:spcBef>
            </a:pPr>
            <a:r>
              <a:rPr lang="en-US" sz="1000" dirty="0" smtClean="0">
                <a:solidFill>
                  <a:schemeClr val="accent3">
                    <a:lumMod val="50000"/>
                  </a:schemeClr>
                </a:solidFill>
              </a:rPr>
              <a:t>    constraints:</a:t>
            </a:r>
          </a:p>
          <a:p>
            <a:pPr lvl="0">
              <a:spcBef>
                <a:spcPct val="20000"/>
              </a:spcBef>
            </a:pPr>
            <a:r>
              <a:rPr lang="en-US" sz="1000" dirty="0" smtClean="0">
                <a:solidFill>
                  <a:schemeClr val="accent3">
                    <a:lumMod val="50000"/>
                  </a:schemeClr>
                </a:solidFill>
              </a:rPr>
              <a:t>    facts: init(</a:t>
            </a:r>
            <a:r>
              <a:rPr lang="en-US" sz="1000" dirty="0" err="1" smtClean="0">
                <a:solidFill>
                  <a:schemeClr val="accent3">
                    <a:lumMod val="50000"/>
                  </a:schemeClr>
                </a:solidFill>
              </a:rPr>
              <a:t>dst</a:t>
            </a:r>
            <a:r>
              <a:rPr lang="en-US" sz="1000" dirty="0" smtClean="0">
                <a:solidFill>
                  <a:schemeClr val="accent3">
                    <a:lumMod val="50000"/>
                  </a:schemeClr>
                </a:solidFill>
              </a:rPr>
              <a:t>); init(size); status == 0</a:t>
            </a:r>
            <a:endParaRPr kumimoji="0" lang="en-US" sz="1000" b="0" i="0" u="none" strike="noStrike" kern="1200" cap="none" spc="0" normalizeH="0" baseline="0" noProof="0" dirty="0" smtClean="0">
              <a:ln>
                <a:noFill/>
              </a:ln>
              <a:solidFill>
                <a:schemeClr val="accent3">
                  <a:lumMod val="50000"/>
                </a:schemeClr>
              </a:solidFill>
              <a:effectLst/>
              <a:uLnTx/>
              <a:uFillTx/>
              <a:latin typeface="+mn-lt"/>
              <a:ea typeface="+mn-ea"/>
              <a:cs typeface="+mn-cs"/>
            </a:endParaRPr>
          </a:p>
        </p:txBody>
      </p:sp>
      <p:cxnSp>
        <p:nvCxnSpPr>
          <p:cNvPr id="10" name="Straight Arrow Connector 9"/>
          <p:cNvCxnSpPr/>
          <p:nvPr/>
        </p:nvCxnSpPr>
        <p:spPr>
          <a:xfrm>
            <a:off x="3048000" y="2057400"/>
            <a:ext cx="1143000" cy="1588"/>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11" name="TextBox 10"/>
          <p:cNvSpPr txBox="1"/>
          <p:nvPr/>
        </p:nvSpPr>
        <p:spPr>
          <a:xfrm>
            <a:off x="7239000" y="1905000"/>
            <a:ext cx="1404552" cy="584775"/>
          </a:xfrm>
          <a:prstGeom prst="rect">
            <a:avLst/>
          </a:prstGeom>
          <a:solidFill>
            <a:schemeClr val="accent1"/>
          </a:solidFill>
          <a:ln w="19050">
            <a:solidFill>
              <a:schemeClr val="tx2"/>
            </a:solidFill>
          </a:ln>
        </p:spPr>
        <p:txBody>
          <a:bodyPr wrap="none" rtlCol="0">
            <a:spAutoFit/>
          </a:bodyPr>
          <a:lstStyle/>
          <a:p>
            <a:r>
              <a:rPr lang="en-US" sz="3200" dirty="0" smtClean="0">
                <a:solidFill>
                  <a:schemeClr val="bg1"/>
                </a:solidFill>
              </a:rPr>
              <a:t>models</a:t>
            </a:r>
            <a:endParaRPr lang="en-US" sz="3200" dirty="0">
              <a:solidFill>
                <a:schemeClr val="bg1"/>
              </a:solidFill>
            </a:endParaRPr>
          </a:p>
        </p:txBody>
      </p:sp>
      <p:sp>
        <p:nvSpPr>
          <p:cNvPr id="12" name="TextBox 11"/>
          <p:cNvSpPr txBox="1"/>
          <p:nvPr/>
        </p:nvSpPr>
        <p:spPr>
          <a:xfrm>
            <a:off x="7315200" y="4114800"/>
            <a:ext cx="1109022" cy="584775"/>
          </a:xfrm>
          <a:prstGeom prst="rect">
            <a:avLst/>
          </a:prstGeom>
          <a:solidFill>
            <a:schemeClr val="accent1"/>
          </a:solidFill>
          <a:ln w="19050">
            <a:solidFill>
              <a:schemeClr val="tx2"/>
            </a:solidFill>
          </a:ln>
        </p:spPr>
        <p:txBody>
          <a:bodyPr wrap="none" rtlCol="0">
            <a:spAutoFit/>
          </a:bodyPr>
          <a:lstStyle/>
          <a:p>
            <a:r>
              <a:rPr lang="en-US" sz="3200" dirty="0" smtClean="0">
                <a:solidFill>
                  <a:schemeClr val="bg1"/>
                </a:solidFill>
              </a:rPr>
              <a:t>paths</a:t>
            </a:r>
            <a:endParaRPr lang="en-US" sz="3200" dirty="0">
              <a:solidFill>
                <a:schemeClr val="bg1"/>
              </a:solidFill>
            </a:endParaRPr>
          </a:p>
        </p:txBody>
      </p:sp>
      <p:cxnSp>
        <p:nvCxnSpPr>
          <p:cNvPr id="17" name="Straight Arrow Connector 16"/>
          <p:cNvCxnSpPr>
            <a:stCxn id="6" idx="1"/>
          </p:cNvCxnSpPr>
          <p:nvPr/>
        </p:nvCxnSpPr>
        <p:spPr>
          <a:xfrm rot="10800000" flipV="1">
            <a:off x="2209800" y="2667000"/>
            <a:ext cx="1981200" cy="1676400"/>
          </a:xfrm>
          <a:prstGeom prst="straightConnector1">
            <a:avLst/>
          </a:prstGeom>
          <a:ln>
            <a:headEnd type="none"/>
            <a:tailEnd type="triangle"/>
          </a:ln>
        </p:spPr>
        <p:style>
          <a:lnRef idx="3">
            <a:schemeClr val="accent2"/>
          </a:lnRef>
          <a:fillRef idx="0">
            <a:schemeClr val="accent2"/>
          </a:fillRef>
          <a:effectRef idx="2">
            <a:schemeClr val="accent2"/>
          </a:effectRef>
          <a:fontRef idx="minor">
            <a:schemeClr val="tx1"/>
          </a:fontRef>
        </p:style>
      </p:cxnSp>
      <p:cxnSp>
        <p:nvCxnSpPr>
          <p:cNvPr id="23" name="Straight Arrow Connector 22"/>
          <p:cNvCxnSpPr/>
          <p:nvPr/>
        </p:nvCxnSpPr>
        <p:spPr>
          <a:xfrm flipV="1">
            <a:off x="2438400" y="4267200"/>
            <a:ext cx="1905000" cy="7620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37" name="Straight Arrow Connector 36"/>
          <p:cNvCxnSpPr/>
          <p:nvPr/>
        </p:nvCxnSpPr>
        <p:spPr>
          <a:xfrm>
            <a:off x="1524000" y="5105400"/>
            <a:ext cx="3581400" cy="838200"/>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sp>
        <p:nvSpPr>
          <p:cNvPr id="40" name="TextBox 39"/>
          <p:cNvSpPr txBox="1"/>
          <p:nvPr/>
        </p:nvSpPr>
        <p:spPr>
          <a:xfrm>
            <a:off x="5181600" y="5715000"/>
            <a:ext cx="1694888" cy="584775"/>
          </a:xfrm>
          <a:prstGeom prst="rect">
            <a:avLst/>
          </a:prstGeom>
          <a:ln/>
        </p:spPr>
        <p:style>
          <a:lnRef idx="0">
            <a:schemeClr val="accent5"/>
          </a:lnRef>
          <a:fillRef idx="3">
            <a:schemeClr val="accent5"/>
          </a:fillRef>
          <a:effectRef idx="3">
            <a:schemeClr val="accent5"/>
          </a:effectRef>
          <a:fontRef idx="minor">
            <a:schemeClr val="lt1"/>
          </a:fontRef>
        </p:style>
        <p:txBody>
          <a:bodyPr wrap="none" rtlCol="0">
            <a:spAutoFit/>
          </a:bodyPr>
          <a:lstStyle/>
          <a:p>
            <a:r>
              <a:rPr lang="en-US" sz="3200" dirty="0" smtClean="0">
                <a:solidFill>
                  <a:schemeClr val="bg1"/>
                </a:solidFill>
              </a:rPr>
              <a:t>warnings</a:t>
            </a:r>
            <a:endParaRPr lang="en-US" sz="3200" dirty="0">
              <a:solidFill>
                <a:schemeClr val="bg1"/>
              </a:solidFill>
            </a:endParaRPr>
          </a:p>
        </p:txBody>
      </p:sp>
      <p:sp>
        <p:nvSpPr>
          <p:cNvPr id="20" name="Subtitle 2"/>
          <p:cNvSpPr txBox="1">
            <a:spLocks/>
          </p:cNvSpPr>
          <p:nvPr/>
        </p:nvSpPr>
        <p:spPr>
          <a:xfrm>
            <a:off x="4191000" y="5105400"/>
            <a:ext cx="2895600" cy="533400"/>
          </a:xfrm>
          <a:prstGeom prst="rect">
            <a:avLst/>
          </a:prstGeom>
          <a:ln w="19050">
            <a:solidFill>
              <a:srgbClr val="0070C0"/>
            </a:solidFill>
          </a:ln>
        </p:spPr>
        <p:txBody>
          <a:bodyPr vert="horz" lIns="91440" tIns="45720" rIns="91440" bIns="45720" rtlCol="0">
            <a:noAutofit/>
          </a:bodyPr>
          <a:lstStyle/>
          <a:p>
            <a:pPr lvl="0">
              <a:spcBef>
                <a:spcPct val="20000"/>
              </a:spcBef>
            </a:pPr>
            <a:r>
              <a:rPr lang="en-US" sz="1000" u="sng" dirty="0" smtClean="0">
                <a:solidFill>
                  <a:schemeClr val="accent3">
                    <a:lumMod val="50000"/>
                  </a:schemeClr>
                </a:solidFill>
              </a:rPr>
              <a:t>pre-condition for function </a:t>
            </a:r>
            <a:r>
              <a:rPr lang="en-US" sz="1000" u="sng" dirty="0" err="1" smtClean="0">
                <a:solidFill>
                  <a:schemeClr val="accent3">
                    <a:lumMod val="50000"/>
                  </a:schemeClr>
                </a:solidFill>
              </a:rPr>
              <a:t>strcpy</a:t>
            </a:r>
            <a:endParaRPr lang="en-US" sz="1000" u="sng" dirty="0" smtClean="0">
              <a:solidFill>
                <a:schemeClr val="accent3">
                  <a:lumMod val="50000"/>
                </a:schemeClr>
              </a:solidFill>
            </a:endParaRPr>
          </a:p>
          <a:p>
            <a:pPr lvl="0">
              <a:spcBef>
                <a:spcPct val="20000"/>
              </a:spcBef>
            </a:pPr>
            <a:r>
              <a:rPr lang="en-US" sz="1000" dirty="0" smtClean="0">
                <a:solidFill>
                  <a:schemeClr val="accent3">
                    <a:lumMod val="50000"/>
                  </a:schemeClr>
                </a:solidFill>
              </a:rPr>
              <a:t>    init(</a:t>
            </a:r>
            <a:r>
              <a:rPr lang="en-US" sz="1000" dirty="0" err="1" smtClean="0">
                <a:solidFill>
                  <a:schemeClr val="accent3">
                    <a:lumMod val="50000"/>
                  </a:schemeClr>
                </a:solidFill>
              </a:rPr>
              <a:t>dst</a:t>
            </a:r>
            <a:r>
              <a:rPr lang="en-US" sz="1000" dirty="0" smtClean="0">
                <a:solidFill>
                  <a:schemeClr val="accent3">
                    <a:lumMod val="50000"/>
                  </a:schemeClr>
                </a:solidFill>
              </a:rPr>
              <a:t>) and valid(name)</a:t>
            </a:r>
          </a:p>
        </p:txBody>
      </p:sp>
      <p:sp>
        <p:nvSpPr>
          <p:cNvPr id="19" name="Cloud Callout 18"/>
          <p:cNvSpPr/>
          <p:nvPr/>
        </p:nvSpPr>
        <p:spPr bwMode="auto">
          <a:xfrm>
            <a:off x="6172200" y="3048000"/>
            <a:ext cx="2743200" cy="1676400"/>
          </a:xfrm>
          <a:prstGeom prst="cloudCallout">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Can </a:t>
            </a:r>
          </a:p>
          <a:p>
            <a:pPr marL="0" marR="0" indent="0" algn="ctr"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Pre-condition be</a:t>
            </a:r>
            <a:r>
              <a:rPr kumimoji="0" lang="en-US" sz="2000" b="0" i="0" u="none" strike="noStrike" cap="none" normalizeH="0" dirty="0" smtClean="0">
                <a:solidFill>
                  <a:schemeClr val="tx1"/>
                </a:solidFill>
                <a:effectLst>
                  <a:outerShdw blurRad="38100" dist="38100" dir="2700000" algn="tl">
                    <a:srgbClr val="000000">
                      <a:alpha val="43137"/>
                    </a:srgbClr>
                  </a:outerShdw>
                </a:effectLst>
                <a:latin typeface="Segoe" pitchFamily="34" charset="0"/>
              </a:rPr>
              <a:t> violated?</a:t>
            </a: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8" name="Oval Callout 17"/>
          <p:cNvSpPr/>
          <p:nvPr/>
        </p:nvSpPr>
        <p:spPr bwMode="auto">
          <a:xfrm>
            <a:off x="7315200" y="4953000"/>
            <a:ext cx="1828800" cy="1600200"/>
          </a:xfrm>
          <a:prstGeom prst="wedgeEllipseCallou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Yes: name is not</a:t>
            </a:r>
            <a:r>
              <a:rPr kumimoji="0" lang="en-US" b="0" i="0" u="none" strike="noStrike" cap="none" normalizeH="0" dirty="0" smtClean="0">
                <a:solidFill>
                  <a:schemeClr val="tx1"/>
                </a:solidFill>
                <a:effectLst>
                  <a:outerShdw blurRad="38100" dist="38100" dir="2700000" algn="tl">
                    <a:srgbClr val="000000">
                      <a:alpha val="43137"/>
                    </a:srgbClr>
                  </a:outerShdw>
                </a:effectLst>
                <a:latin typeface="Segoe" pitchFamily="34" charset="0"/>
              </a:rPr>
              <a:t> </a:t>
            </a:r>
            <a:r>
              <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initialized</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1" grpId="0" animBg="1"/>
      <p:bldP spid="12" grpId="0" animBg="1"/>
      <p:bldP spid="40" grpId="0" animBg="1"/>
      <p:bldP spid="20" grpId="0" animBg="1"/>
      <p:bldP spid="19" grpId="0" animBg="1"/>
      <p:bldP spid="18"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9"/>
          <p:cNvSpPr>
            <a:spLocks noGrp="1"/>
          </p:cNvSpPr>
          <p:nvPr>
            <p:ph type="dt" sz="half" idx="4294967295"/>
          </p:nvPr>
        </p:nvSpPr>
        <p:spPr>
          <a:xfrm>
            <a:off x="0" y="6356350"/>
            <a:ext cx="2133600" cy="365125"/>
          </a:xfrm>
          <a:prstGeom prst="rect">
            <a:avLst/>
          </a:prstGeom>
        </p:spPr>
        <p:txBody>
          <a:bodyPr/>
          <a:lstStyle/>
          <a:p>
            <a:r>
              <a:rPr lang="en-US" smtClean="0"/>
              <a:t>6/26/2009</a:t>
            </a:r>
            <a:endParaRPr lang="en-US"/>
          </a:p>
        </p:txBody>
      </p:sp>
      <p:sp>
        <p:nvSpPr>
          <p:cNvPr id="11" name="Slide Number Placeholder 10"/>
          <p:cNvSpPr>
            <a:spLocks noGrp="1"/>
          </p:cNvSpPr>
          <p:nvPr>
            <p:ph type="sldNum" sz="quarter" idx="4294967295"/>
          </p:nvPr>
        </p:nvSpPr>
        <p:spPr>
          <a:xfrm>
            <a:off x="7010400" y="6356350"/>
            <a:ext cx="2133600" cy="365125"/>
          </a:xfrm>
          <a:prstGeom prst="rect">
            <a:avLst/>
          </a:prstGeom>
        </p:spPr>
        <p:txBody>
          <a:bodyPr/>
          <a:lstStyle/>
          <a:p>
            <a:fld id="{E77C7A3F-DB19-4026-9A65-668E3AF35006}" type="slidenum">
              <a:rPr lang="en-US" smtClean="0"/>
              <a:pPr/>
              <a:t>42</a:t>
            </a:fld>
            <a:endParaRPr lang="en-US"/>
          </a:p>
        </p:txBody>
      </p:sp>
      <p:sp>
        <p:nvSpPr>
          <p:cNvPr id="12" name="Footer Placeholder 11"/>
          <p:cNvSpPr>
            <a:spLocks noGrp="1"/>
          </p:cNvSpPr>
          <p:nvPr>
            <p:ph type="ftr" sz="quarter" idx="4294967295"/>
          </p:nvPr>
        </p:nvSpPr>
        <p:spPr>
          <a:xfrm>
            <a:off x="0" y="6356350"/>
            <a:ext cx="2895600" cy="365125"/>
          </a:xfrm>
          <a:prstGeom prst="rect">
            <a:avLst/>
          </a:prstGeom>
        </p:spPr>
        <p:txBody>
          <a:bodyPr/>
          <a:lstStyle/>
          <a:p>
            <a:r>
              <a:rPr lang="en-US" smtClean="0"/>
              <a:t>Constraints in Formal Verification 2009</a:t>
            </a:r>
            <a:endParaRPr lang="en-US"/>
          </a:p>
        </p:txBody>
      </p:sp>
      <p:sp>
        <p:nvSpPr>
          <p:cNvPr id="3" name="Subtitle 2"/>
          <p:cNvSpPr>
            <a:spLocks noGrp="1"/>
          </p:cNvSpPr>
          <p:nvPr>
            <p:ph type="subTitle" idx="4294967295"/>
          </p:nvPr>
        </p:nvSpPr>
        <p:spPr>
          <a:xfrm>
            <a:off x="1066800" y="2667000"/>
            <a:ext cx="8077200" cy="2895600"/>
          </a:xfrm>
        </p:spPr>
        <p:txBody>
          <a:bodyPr>
            <a:noAutofit/>
          </a:bodyPr>
          <a:lstStyle/>
          <a:p>
            <a:pPr algn="l">
              <a:buNone/>
            </a:pPr>
            <a:r>
              <a:rPr lang="en-US" sz="2000" dirty="0" err="1" smtClean="0">
                <a:solidFill>
                  <a:schemeClr val="bg1"/>
                </a:solidFill>
              </a:rPr>
              <a:t>iElement</a:t>
            </a:r>
            <a:r>
              <a:rPr lang="en-US" sz="2000" dirty="0" smtClean="0">
                <a:solidFill>
                  <a:schemeClr val="bg1"/>
                </a:solidFill>
              </a:rPr>
              <a:t> = </a:t>
            </a:r>
            <a:r>
              <a:rPr lang="en-US" sz="2000" dirty="0" err="1" smtClean="0">
                <a:solidFill>
                  <a:schemeClr val="bg1"/>
                </a:solidFill>
              </a:rPr>
              <a:t>m_nSize</a:t>
            </a:r>
            <a:r>
              <a:rPr lang="en-US" sz="2000" dirty="0" smtClean="0">
                <a:solidFill>
                  <a:schemeClr val="bg1"/>
                </a:solidFill>
              </a:rPr>
              <a:t>;</a:t>
            </a:r>
          </a:p>
          <a:p>
            <a:pPr algn="l">
              <a:buNone/>
            </a:pPr>
            <a:r>
              <a:rPr lang="en-US" sz="2000" b="1" dirty="0" smtClean="0">
                <a:solidFill>
                  <a:schemeClr val="bg1"/>
                </a:solidFill>
              </a:rPr>
              <a:t>if</a:t>
            </a:r>
            <a:r>
              <a:rPr lang="en-US" sz="2000" dirty="0" smtClean="0">
                <a:solidFill>
                  <a:schemeClr val="bg1"/>
                </a:solidFill>
              </a:rPr>
              <a:t>( </a:t>
            </a:r>
            <a:r>
              <a:rPr lang="en-US" sz="2000" dirty="0" err="1" smtClean="0">
                <a:solidFill>
                  <a:schemeClr val="bg1"/>
                </a:solidFill>
              </a:rPr>
              <a:t>iElement</a:t>
            </a:r>
            <a:r>
              <a:rPr lang="en-US" sz="2000" dirty="0" smtClean="0">
                <a:solidFill>
                  <a:schemeClr val="bg1"/>
                </a:solidFill>
              </a:rPr>
              <a:t> &gt;= </a:t>
            </a:r>
            <a:r>
              <a:rPr lang="en-US" sz="2000" dirty="0" err="1" smtClean="0">
                <a:solidFill>
                  <a:schemeClr val="bg1"/>
                </a:solidFill>
              </a:rPr>
              <a:t>m_nMaxSize</a:t>
            </a:r>
            <a:r>
              <a:rPr lang="en-US" sz="2000" dirty="0" smtClean="0">
                <a:solidFill>
                  <a:schemeClr val="bg1"/>
                </a:solidFill>
              </a:rPr>
              <a:t> )</a:t>
            </a:r>
          </a:p>
          <a:p>
            <a:pPr algn="l">
              <a:buNone/>
            </a:pPr>
            <a:r>
              <a:rPr lang="en-US" sz="2000" dirty="0" smtClean="0">
                <a:solidFill>
                  <a:schemeClr val="bg1"/>
                </a:solidFill>
              </a:rPr>
              <a:t>{</a:t>
            </a:r>
          </a:p>
          <a:p>
            <a:pPr algn="l">
              <a:buNone/>
            </a:pPr>
            <a:r>
              <a:rPr lang="en-US" sz="2000" dirty="0">
                <a:solidFill>
                  <a:schemeClr val="bg1"/>
                </a:solidFill>
              </a:rPr>
              <a:t>	</a:t>
            </a:r>
            <a:r>
              <a:rPr lang="en-US" sz="2000" b="1" dirty="0" err="1" smtClean="0">
                <a:solidFill>
                  <a:schemeClr val="bg1"/>
                </a:solidFill>
              </a:rPr>
              <a:t>bool</a:t>
            </a:r>
            <a:r>
              <a:rPr lang="en-US" sz="2000" dirty="0" smtClean="0">
                <a:solidFill>
                  <a:schemeClr val="bg1"/>
                </a:solidFill>
              </a:rPr>
              <a:t> </a:t>
            </a:r>
            <a:r>
              <a:rPr lang="en-US" sz="2000" dirty="0" err="1" smtClean="0">
                <a:solidFill>
                  <a:schemeClr val="bg1"/>
                </a:solidFill>
              </a:rPr>
              <a:t>bSuccess</a:t>
            </a:r>
            <a:r>
              <a:rPr lang="en-US" sz="2000" dirty="0" smtClean="0">
                <a:solidFill>
                  <a:schemeClr val="bg1"/>
                </a:solidFill>
              </a:rPr>
              <a:t> = </a:t>
            </a:r>
            <a:r>
              <a:rPr lang="en-US" sz="2000" dirty="0" err="1" smtClean="0">
                <a:solidFill>
                  <a:schemeClr val="bg1"/>
                </a:solidFill>
              </a:rPr>
              <a:t>GrowBuffer</a:t>
            </a:r>
            <a:r>
              <a:rPr lang="en-US" sz="2000" dirty="0" smtClean="0">
                <a:solidFill>
                  <a:schemeClr val="bg1"/>
                </a:solidFill>
              </a:rPr>
              <a:t>( iElement+1 );</a:t>
            </a:r>
          </a:p>
          <a:p>
            <a:pPr algn="l">
              <a:buNone/>
            </a:pPr>
            <a:r>
              <a:rPr lang="en-US" sz="2000" dirty="0">
                <a:solidFill>
                  <a:schemeClr val="bg1"/>
                </a:solidFill>
              </a:rPr>
              <a:t>	</a:t>
            </a:r>
            <a:r>
              <a:rPr lang="en-US" sz="2000" dirty="0" smtClean="0">
                <a:solidFill>
                  <a:schemeClr val="bg1"/>
                </a:solidFill>
              </a:rPr>
              <a:t>…</a:t>
            </a:r>
          </a:p>
          <a:p>
            <a:pPr algn="l">
              <a:buNone/>
            </a:pPr>
            <a:r>
              <a:rPr lang="en-US" sz="2000" dirty="0" smtClean="0">
                <a:solidFill>
                  <a:schemeClr val="bg1"/>
                </a:solidFill>
              </a:rPr>
              <a:t>}</a:t>
            </a:r>
          </a:p>
          <a:p>
            <a:pPr algn="l">
              <a:buNone/>
            </a:pPr>
            <a:r>
              <a:rPr lang="en-US" sz="2000" dirty="0" smtClean="0">
                <a:solidFill>
                  <a:schemeClr val="bg1"/>
                </a:solidFill>
              </a:rPr>
              <a:t>::new( </a:t>
            </a:r>
            <a:r>
              <a:rPr lang="en-US" sz="2000" dirty="0" err="1" smtClean="0">
                <a:solidFill>
                  <a:schemeClr val="bg1"/>
                </a:solidFill>
              </a:rPr>
              <a:t>m_pData+iElement</a:t>
            </a:r>
            <a:r>
              <a:rPr lang="en-US" sz="2000" dirty="0" smtClean="0">
                <a:solidFill>
                  <a:schemeClr val="bg1"/>
                </a:solidFill>
              </a:rPr>
              <a:t> ) E( element );</a:t>
            </a:r>
          </a:p>
          <a:p>
            <a:pPr algn="l">
              <a:buNone/>
            </a:pPr>
            <a:r>
              <a:rPr lang="en-US" sz="2000" dirty="0" err="1" smtClean="0">
                <a:solidFill>
                  <a:schemeClr val="bg1"/>
                </a:solidFill>
              </a:rPr>
              <a:t>m_nSize</a:t>
            </a:r>
            <a:r>
              <a:rPr lang="en-US" sz="2000" dirty="0" smtClean="0">
                <a:solidFill>
                  <a:schemeClr val="bg1"/>
                </a:solidFill>
              </a:rPr>
              <a:t>++;</a:t>
            </a:r>
          </a:p>
        </p:txBody>
      </p:sp>
      <p:sp>
        <p:nvSpPr>
          <p:cNvPr id="2" name="Title 1"/>
          <p:cNvSpPr>
            <a:spLocks noGrp="1"/>
          </p:cNvSpPr>
          <p:nvPr>
            <p:ph type="ctrTitle" idx="4294967295"/>
          </p:nvPr>
        </p:nvSpPr>
        <p:spPr>
          <a:xfrm>
            <a:off x="990600" y="152400"/>
            <a:ext cx="6858000" cy="762000"/>
          </a:xfrm>
        </p:spPr>
        <p:txBody>
          <a:bodyPr>
            <a:normAutofit/>
          </a:bodyPr>
          <a:lstStyle/>
          <a:p>
            <a:r>
              <a:rPr lang="en-US" sz="4000" dirty="0" smtClean="0"/>
              <a:t>Overflow on unsigned addition</a:t>
            </a:r>
            <a:endParaRPr lang="en-US" sz="4000" dirty="0"/>
          </a:p>
        </p:txBody>
      </p:sp>
      <p:sp>
        <p:nvSpPr>
          <p:cNvPr id="5" name="Rectangular Callout 4"/>
          <p:cNvSpPr/>
          <p:nvPr/>
        </p:nvSpPr>
        <p:spPr>
          <a:xfrm>
            <a:off x="4267200" y="1447800"/>
            <a:ext cx="4419600" cy="914400"/>
          </a:xfrm>
          <a:prstGeom prst="wedgeRectCallout">
            <a:avLst>
              <a:gd name="adj1" fmla="val -58638"/>
              <a:gd name="adj2" fmla="val 102502"/>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err="1" smtClean="0"/>
              <a:t>m_nSize</a:t>
            </a:r>
            <a:r>
              <a:rPr lang="en-US" dirty="0" smtClean="0"/>
              <a:t> == </a:t>
            </a:r>
            <a:r>
              <a:rPr lang="en-US" dirty="0" err="1" smtClean="0"/>
              <a:t>m_nMaxSize</a:t>
            </a:r>
            <a:r>
              <a:rPr lang="en-US" dirty="0" smtClean="0"/>
              <a:t> == UINT_MAX</a:t>
            </a:r>
            <a:endParaRPr lang="en-US" dirty="0"/>
          </a:p>
        </p:txBody>
      </p:sp>
      <p:sp>
        <p:nvSpPr>
          <p:cNvPr id="6" name="Explosion 1 5"/>
          <p:cNvSpPr/>
          <p:nvPr/>
        </p:nvSpPr>
        <p:spPr>
          <a:xfrm>
            <a:off x="3657600" y="4800600"/>
            <a:ext cx="2971800" cy="1752600"/>
          </a:xfrm>
          <a:prstGeom prst="irregularSeal1">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dirty="0" smtClean="0"/>
              <a:t>Write in unallocated memory</a:t>
            </a:r>
          </a:p>
        </p:txBody>
      </p:sp>
      <p:sp>
        <p:nvSpPr>
          <p:cNvPr id="9" name="Rectangular Callout 8"/>
          <p:cNvSpPr/>
          <p:nvPr/>
        </p:nvSpPr>
        <p:spPr>
          <a:xfrm>
            <a:off x="6553200" y="3200400"/>
            <a:ext cx="2057400" cy="609600"/>
          </a:xfrm>
          <a:prstGeom prst="wedgeRectCallout">
            <a:avLst>
              <a:gd name="adj1" fmla="val -66107"/>
              <a:gd name="adj2" fmla="val 53090"/>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err="1" smtClean="0"/>
              <a:t>iElement</a:t>
            </a:r>
            <a:r>
              <a:rPr lang="en-US" dirty="0" smtClean="0"/>
              <a:t> + 1 == 0</a:t>
            </a:r>
            <a:endParaRPr lang="en-US" dirty="0"/>
          </a:p>
        </p:txBody>
      </p:sp>
      <p:sp>
        <p:nvSpPr>
          <p:cNvPr id="13" name="Explosion 1 12"/>
          <p:cNvSpPr/>
          <p:nvPr/>
        </p:nvSpPr>
        <p:spPr>
          <a:xfrm>
            <a:off x="6172200" y="4495800"/>
            <a:ext cx="2971800" cy="2209800"/>
          </a:xfrm>
          <a:prstGeom prst="irregularSeal1">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dirty="0" smtClean="0"/>
              <a:t>Code was written for address space &lt; 4GB</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P spid="13"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685800" y="228600"/>
            <a:ext cx="7467600" cy="762000"/>
          </a:xfrm>
        </p:spPr>
        <p:txBody>
          <a:bodyPr>
            <a:normAutofit fontScale="90000"/>
          </a:bodyPr>
          <a:lstStyle/>
          <a:p>
            <a:r>
              <a:rPr lang="en-US" sz="3200" dirty="0" smtClean="0"/>
              <a:t> </a:t>
            </a:r>
            <a:r>
              <a:rPr lang="en-US" sz="4000" dirty="0" smtClean="0"/>
              <a:t>Using </a:t>
            </a:r>
            <a:r>
              <a:rPr lang="en-US" sz="4000" dirty="0"/>
              <a:t>an </a:t>
            </a:r>
            <a:r>
              <a:rPr lang="en-US" sz="4000" dirty="0" err="1"/>
              <a:t>overflown</a:t>
            </a:r>
            <a:r>
              <a:rPr lang="en-US" sz="4000" dirty="0"/>
              <a:t> value as </a:t>
            </a:r>
            <a:r>
              <a:rPr lang="en-US" sz="4000" dirty="0" smtClean="0"/>
              <a:t>allocation size</a:t>
            </a:r>
            <a:endParaRPr lang="en-US" sz="3200" dirty="0"/>
          </a:p>
        </p:txBody>
      </p:sp>
      <p:sp>
        <p:nvSpPr>
          <p:cNvPr id="3" name="Subtitle 2"/>
          <p:cNvSpPr>
            <a:spLocks noGrp="1"/>
          </p:cNvSpPr>
          <p:nvPr>
            <p:ph type="subTitle" idx="4294967295"/>
          </p:nvPr>
        </p:nvSpPr>
        <p:spPr>
          <a:xfrm>
            <a:off x="685800" y="2438400"/>
            <a:ext cx="8077200" cy="2895600"/>
          </a:xfrm>
        </p:spPr>
        <p:txBody>
          <a:bodyPr>
            <a:noAutofit/>
          </a:bodyPr>
          <a:lstStyle/>
          <a:p>
            <a:pPr>
              <a:buNone/>
            </a:pPr>
            <a:r>
              <a:rPr lang="en-US" sz="2000" b="1" dirty="0" smtClean="0">
                <a:solidFill>
                  <a:schemeClr val="bg1"/>
                </a:solidFill>
              </a:rPr>
              <a:t>ULONG</a:t>
            </a:r>
            <a:r>
              <a:rPr lang="en-US" sz="2000" dirty="0" smtClean="0">
                <a:solidFill>
                  <a:schemeClr val="bg1"/>
                </a:solidFill>
              </a:rPr>
              <a:t> </a:t>
            </a:r>
            <a:r>
              <a:rPr lang="en-US" sz="2000" dirty="0" err="1" smtClean="0">
                <a:solidFill>
                  <a:schemeClr val="bg1"/>
                </a:solidFill>
              </a:rPr>
              <a:t>AllocationSize</a:t>
            </a:r>
            <a:r>
              <a:rPr lang="en-US" sz="2000" dirty="0" smtClean="0">
                <a:solidFill>
                  <a:schemeClr val="bg1"/>
                </a:solidFill>
              </a:rPr>
              <a:t>;</a:t>
            </a:r>
          </a:p>
          <a:p>
            <a:pPr>
              <a:buNone/>
            </a:pPr>
            <a:r>
              <a:rPr lang="en-US" sz="2000" b="1" dirty="0" smtClean="0">
                <a:solidFill>
                  <a:schemeClr val="bg1"/>
                </a:solidFill>
              </a:rPr>
              <a:t>while</a:t>
            </a:r>
            <a:r>
              <a:rPr lang="en-US" sz="2000" dirty="0" smtClean="0">
                <a:solidFill>
                  <a:schemeClr val="bg1"/>
                </a:solidFill>
              </a:rPr>
              <a:t> (</a:t>
            </a:r>
            <a:r>
              <a:rPr lang="en-US" sz="2000" dirty="0" err="1" smtClean="0">
                <a:solidFill>
                  <a:schemeClr val="bg1"/>
                </a:solidFill>
              </a:rPr>
              <a:t>CurrentBuffer</a:t>
            </a:r>
            <a:r>
              <a:rPr lang="en-US" sz="2000" dirty="0" smtClean="0">
                <a:solidFill>
                  <a:schemeClr val="bg1"/>
                </a:solidFill>
              </a:rPr>
              <a:t> != NULL) {</a:t>
            </a:r>
          </a:p>
          <a:p>
            <a:pPr>
              <a:buNone/>
            </a:pPr>
            <a:r>
              <a:rPr lang="en-US" sz="2000" dirty="0" smtClean="0">
                <a:solidFill>
                  <a:schemeClr val="bg1"/>
                </a:solidFill>
              </a:rPr>
              <a:t>        </a:t>
            </a:r>
            <a:r>
              <a:rPr lang="en-US" sz="2000" b="1" dirty="0" smtClean="0">
                <a:solidFill>
                  <a:schemeClr val="bg1"/>
                </a:solidFill>
              </a:rPr>
              <a:t>if</a:t>
            </a:r>
            <a:r>
              <a:rPr lang="en-US" sz="2000" dirty="0" smtClean="0">
                <a:solidFill>
                  <a:schemeClr val="bg1"/>
                </a:solidFill>
              </a:rPr>
              <a:t> (</a:t>
            </a:r>
            <a:r>
              <a:rPr lang="en-US" sz="2000" dirty="0" err="1" smtClean="0">
                <a:solidFill>
                  <a:schemeClr val="bg1"/>
                </a:solidFill>
              </a:rPr>
              <a:t>NumberOfBuffers</a:t>
            </a:r>
            <a:r>
              <a:rPr lang="en-US" sz="2000" dirty="0" smtClean="0">
                <a:solidFill>
                  <a:schemeClr val="bg1"/>
                </a:solidFill>
              </a:rPr>
              <a:t> &gt; MAX_ULONG / </a:t>
            </a:r>
            <a:r>
              <a:rPr lang="en-US" sz="2000" dirty="0" err="1" smtClean="0">
                <a:solidFill>
                  <a:schemeClr val="bg1"/>
                </a:solidFill>
              </a:rPr>
              <a:t>sizeof</a:t>
            </a:r>
            <a:r>
              <a:rPr lang="en-US" sz="2000" dirty="0" smtClean="0">
                <a:solidFill>
                  <a:schemeClr val="bg1"/>
                </a:solidFill>
              </a:rPr>
              <a:t>(MYBUFFER)) {                </a:t>
            </a:r>
            <a:r>
              <a:rPr lang="en-US" sz="2000" b="1" dirty="0" smtClean="0">
                <a:solidFill>
                  <a:schemeClr val="bg1"/>
                </a:solidFill>
              </a:rPr>
              <a:t>return</a:t>
            </a:r>
            <a:r>
              <a:rPr lang="en-US" sz="2000" dirty="0" smtClean="0">
                <a:solidFill>
                  <a:schemeClr val="bg1"/>
                </a:solidFill>
              </a:rPr>
              <a:t> NULL;</a:t>
            </a:r>
            <a:br>
              <a:rPr lang="en-US" sz="2000" dirty="0" smtClean="0">
                <a:solidFill>
                  <a:schemeClr val="bg1"/>
                </a:solidFill>
              </a:rPr>
            </a:br>
            <a:r>
              <a:rPr lang="en-US" sz="2000" dirty="0" smtClean="0">
                <a:solidFill>
                  <a:schemeClr val="bg1"/>
                </a:solidFill>
              </a:rPr>
              <a:t>   }</a:t>
            </a:r>
            <a:br>
              <a:rPr lang="en-US" sz="2000" dirty="0" smtClean="0">
                <a:solidFill>
                  <a:schemeClr val="bg1"/>
                </a:solidFill>
              </a:rPr>
            </a:br>
            <a:r>
              <a:rPr lang="en-US" sz="2000" dirty="0" smtClean="0">
                <a:solidFill>
                  <a:schemeClr val="bg1"/>
                </a:solidFill>
              </a:rPr>
              <a:t>   </a:t>
            </a:r>
            <a:r>
              <a:rPr lang="en-US" sz="2000" dirty="0" err="1" smtClean="0">
                <a:solidFill>
                  <a:schemeClr val="bg1"/>
                </a:solidFill>
              </a:rPr>
              <a:t>NumberOfBuffers</a:t>
            </a:r>
            <a:r>
              <a:rPr lang="en-US" sz="2000" dirty="0" smtClean="0">
                <a:solidFill>
                  <a:schemeClr val="bg1"/>
                </a:solidFill>
              </a:rPr>
              <a:t>++;</a:t>
            </a:r>
            <a:br>
              <a:rPr lang="en-US" sz="2000" dirty="0" smtClean="0">
                <a:solidFill>
                  <a:schemeClr val="bg1"/>
                </a:solidFill>
              </a:rPr>
            </a:br>
            <a:r>
              <a:rPr lang="en-US" sz="2000" dirty="0" smtClean="0">
                <a:solidFill>
                  <a:schemeClr val="bg1"/>
                </a:solidFill>
              </a:rPr>
              <a:t>   </a:t>
            </a:r>
            <a:r>
              <a:rPr lang="en-US" sz="2000" dirty="0" err="1" smtClean="0">
                <a:solidFill>
                  <a:schemeClr val="bg1"/>
                </a:solidFill>
              </a:rPr>
              <a:t>CurrentBuffer</a:t>
            </a:r>
            <a:r>
              <a:rPr lang="en-US" sz="2000" dirty="0" smtClean="0">
                <a:solidFill>
                  <a:schemeClr val="bg1"/>
                </a:solidFill>
              </a:rPr>
              <a:t> = </a:t>
            </a:r>
            <a:r>
              <a:rPr lang="en-US" sz="2000" dirty="0" err="1" smtClean="0">
                <a:solidFill>
                  <a:schemeClr val="bg1"/>
                </a:solidFill>
              </a:rPr>
              <a:t>CurrentBuffer</a:t>
            </a:r>
            <a:r>
              <a:rPr lang="en-US" sz="2000" dirty="0" smtClean="0">
                <a:solidFill>
                  <a:schemeClr val="bg1"/>
                </a:solidFill>
              </a:rPr>
              <a:t>-&gt;</a:t>
            </a:r>
            <a:r>
              <a:rPr lang="en-US" sz="2000" dirty="0" err="1" smtClean="0">
                <a:solidFill>
                  <a:schemeClr val="bg1"/>
                </a:solidFill>
              </a:rPr>
              <a:t>NextBuffer</a:t>
            </a:r>
            <a:r>
              <a:rPr lang="en-US" sz="2000" dirty="0" smtClean="0"/>
              <a:t>;</a:t>
            </a:r>
          </a:p>
          <a:p>
            <a:pPr>
              <a:buNone/>
            </a:pPr>
            <a:r>
              <a:rPr lang="en-US" sz="2000" dirty="0" smtClean="0">
                <a:solidFill>
                  <a:schemeClr val="bg1"/>
                </a:solidFill>
              </a:rPr>
              <a:t>}</a:t>
            </a:r>
            <a:endParaRPr lang="en-US" sz="2000" dirty="0" smtClean="0"/>
          </a:p>
          <a:p>
            <a:pPr>
              <a:buNone/>
            </a:pPr>
            <a:r>
              <a:rPr lang="en-US" sz="2000" dirty="0" err="1" smtClean="0">
                <a:solidFill>
                  <a:schemeClr val="bg1"/>
                </a:solidFill>
              </a:rPr>
              <a:t>AllocationSize</a:t>
            </a:r>
            <a:r>
              <a:rPr lang="en-US" sz="2000" dirty="0" smtClean="0">
                <a:solidFill>
                  <a:schemeClr val="bg1"/>
                </a:solidFill>
              </a:rPr>
              <a:t> = </a:t>
            </a:r>
            <a:r>
              <a:rPr lang="en-US" sz="2000" b="1" dirty="0" err="1" smtClean="0">
                <a:solidFill>
                  <a:schemeClr val="bg1"/>
                </a:solidFill>
              </a:rPr>
              <a:t>sizeof</a:t>
            </a:r>
            <a:r>
              <a:rPr lang="en-US" sz="2000" dirty="0" smtClean="0">
                <a:solidFill>
                  <a:schemeClr val="bg1"/>
                </a:solidFill>
              </a:rPr>
              <a:t>(MYBUFFER)*</a:t>
            </a:r>
            <a:r>
              <a:rPr lang="en-US" sz="2000" dirty="0" err="1" smtClean="0">
                <a:solidFill>
                  <a:schemeClr val="bg1"/>
                </a:solidFill>
              </a:rPr>
              <a:t>NumberOfBuffers</a:t>
            </a:r>
            <a:r>
              <a:rPr lang="en-US" sz="2000" dirty="0" smtClean="0">
                <a:solidFill>
                  <a:schemeClr val="bg1"/>
                </a:solidFill>
              </a:rPr>
              <a:t>;</a:t>
            </a:r>
            <a:endParaRPr lang="en-US" sz="2000" dirty="0">
              <a:solidFill>
                <a:schemeClr val="bg1"/>
              </a:solidFill>
            </a:endParaRPr>
          </a:p>
          <a:p>
            <a:pPr>
              <a:buNone/>
            </a:pPr>
            <a:r>
              <a:rPr lang="en-US" sz="2000" dirty="0" err="1" smtClean="0">
                <a:solidFill>
                  <a:schemeClr val="bg1"/>
                </a:solidFill>
              </a:rPr>
              <a:t>UserBuffersHead</a:t>
            </a:r>
            <a:r>
              <a:rPr lang="en-US" sz="2000" dirty="0" smtClean="0">
                <a:solidFill>
                  <a:schemeClr val="bg1"/>
                </a:solidFill>
              </a:rPr>
              <a:t> = </a:t>
            </a:r>
            <a:r>
              <a:rPr lang="en-US" sz="2000" dirty="0" err="1" smtClean="0">
                <a:solidFill>
                  <a:schemeClr val="bg1"/>
                </a:solidFill>
              </a:rPr>
              <a:t>malloc</a:t>
            </a:r>
            <a:r>
              <a:rPr lang="en-US" sz="2000" dirty="0" smtClean="0">
                <a:solidFill>
                  <a:schemeClr val="bg1"/>
                </a:solidFill>
              </a:rPr>
              <a:t>(</a:t>
            </a:r>
            <a:r>
              <a:rPr lang="en-US" sz="2000" dirty="0" err="1" smtClean="0">
                <a:solidFill>
                  <a:schemeClr val="bg1"/>
                </a:solidFill>
              </a:rPr>
              <a:t>AllocationSize</a:t>
            </a:r>
            <a:r>
              <a:rPr lang="en-US" sz="2000" dirty="0" smtClean="0">
                <a:solidFill>
                  <a:schemeClr val="bg1"/>
                </a:solidFill>
              </a:rPr>
              <a:t>);</a:t>
            </a:r>
            <a:br>
              <a:rPr lang="en-US" sz="2000" dirty="0" smtClean="0">
                <a:solidFill>
                  <a:schemeClr val="bg1"/>
                </a:solidFill>
              </a:rPr>
            </a:br>
            <a:endParaRPr lang="en-US" sz="2000" dirty="0">
              <a:solidFill>
                <a:schemeClr val="bg1"/>
              </a:solidFill>
            </a:endParaRPr>
          </a:p>
        </p:txBody>
      </p:sp>
      <p:sp>
        <p:nvSpPr>
          <p:cNvPr id="10" name="Date Placeholder 9"/>
          <p:cNvSpPr>
            <a:spLocks noGrp="1"/>
          </p:cNvSpPr>
          <p:nvPr>
            <p:ph type="dt" sz="half" idx="4294967295"/>
          </p:nvPr>
        </p:nvSpPr>
        <p:spPr>
          <a:xfrm>
            <a:off x="0" y="6356350"/>
            <a:ext cx="2133600" cy="365125"/>
          </a:xfrm>
          <a:prstGeom prst="rect">
            <a:avLst/>
          </a:prstGeom>
        </p:spPr>
        <p:txBody>
          <a:bodyPr/>
          <a:lstStyle/>
          <a:p>
            <a:r>
              <a:rPr lang="en-US" smtClean="0"/>
              <a:t>6/26/2009</a:t>
            </a:r>
            <a:endParaRPr lang="en-US"/>
          </a:p>
        </p:txBody>
      </p:sp>
      <p:sp>
        <p:nvSpPr>
          <p:cNvPr id="11" name="Slide Number Placeholder 10"/>
          <p:cNvSpPr>
            <a:spLocks noGrp="1"/>
          </p:cNvSpPr>
          <p:nvPr>
            <p:ph type="sldNum" sz="quarter" idx="4294967295"/>
          </p:nvPr>
        </p:nvSpPr>
        <p:spPr>
          <a:xfrm>
            <a:off x="7010400" y="6356350"/>
            <a:ext cx="2133600" cy="365125"/>
          </a:xfrm>
          <a:prstGeom prst="rect">
            <a:avLst/>
          </a:prstGeom>
        </p:spPr>
        <p:txBody>
          <a:bodyPr/>
          <a:lstStyle/>
          <a:p>
            <a:fld id="{E77C7A3F-DB19-4026-9A65-668E3AF35006}" type="slidenum">
              <a:rPr lang="en-US" smtClean="0"/>
              <a:pPr/>
              <a:t>43</a:t>
            </a:fld>
            <a:endParaRPr lang="en-US"/>
          </a:p>
        </p:txBody>
      </p:sp>
      <p:sp>
        <p:nvSpPr>
          <p:cNvPr id="12" name="Footer Placeholder 11"/>
          <p:cNvSpPr>
            <a:spLocks noGrp="1"/>
          </p:cNvSpPr>
          <p:nvPr>
            <p:ph type="ftr" sz="quarter" idx="4294967295"/>
          </p:nvPr>
        </p:nvSpPr>
        <p:spPr>
          <a:xfrm>
            <a:off x="0" y="6356350"/>
            <a:ext cx="2895600" cy="365125"/>
          </a:xfrm>
          <a:prstGeom prst="rect">
            <a:avLst/>
          </a:prstGeom>
        </p:spPr>
        <p:txBody>
          <a:bodyPr/>
          <a:lstStyle/>
          <a:p>
            <a:r>
              <a:rPr lang="en-US" smtClean="0"/>
              <a:t>Constraints in Formal Verification 2009</a:t>
            </a:r>
            <a:endParaRPr lang="en-US"/>
          </a:p>
        </p:txBody>
      </p:sp>
      <p:sp>
        <p:nvSpPr>
          <p:cNvPr id="5" name="Rectangular Callout 4"/>
          <p:cNvSpPr/>
          <p:nvPr/>
        </p:nvSpPr>
        <p:spPr>
          <a:xfrm>
            <a:off x="6248400" y="1905000"/>
            <a:ext cx="1828800" cy="609600"/>
          </a:xfrm>
          <a:prstGeom prst="wedgeRectCallout">
            <a:avLst>
              <a:gd name="adj1" fmla="val -106275"/>
              <a:gd name="adj2" fmla="val 89128"/>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smtClean="0"/>
              <a:t>Overflow check</a:t>
            </a:r>
            <a:endParaRPr lang="en-US" dirty="0"/>
          </a:p>
        </p:txBody>
      </p:sp>
      <p:sp>
        <p:nvSpPr>
          <p:cNvPr id="6" name="Explosion 1 5"/>
          <p:cNvSpPr/>
          <p:nvPr/>
        </p:nvSpPr>
        <p:spPr>
          <a:xfrm>
            <a:off x="5410200" y="5181600"/>
            <a:ext cx="2514600" cy="1752600"/>
          </a:xfrm>
          <a:prstGeom prst="irregularSeal1">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dirty="0" smtClean="0"/>
              <a:t>Possible overflow</a:t>
            </a:r>
            <a:endParaRPr lang="en-US" dirty="0"/>
          </a:p>
        </p:txBody>
      </p:sp>
      <p:sp>
        <p:nvSpPr>
          <p:cNvPr id="9" name="Rectangular Callout 8"/>
          <p:cNvSpPr/>
          <p:nvPr/>
        </p:nvSpPr>
        <p:spPr>
          <a:xfrm>
            <a:off x="5791200" y="3505200"/>
            <a:ext cx="2133600" cy="609600"/>
          </a:xfrm>
          <a:prstGeom prst="wedgeRectCallout">
            <a:avLst>
              <a:gd name="adj1" fmla="val -80552"/>
              <a:gd name="adj2" fmla="val 50110"/>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smtClean="0"/>
              <a:t>Increment and exit from loop</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PREfix</a:t>
            </a:r>
            <a:r>
              <a:rPr lang="en-US" dirty="0" smtClean="0"/>
              <a:t> – </a:t>
            </a:r>
            <a:r>
              <a:rPr lang="en-US" sz="3600" dirty="0" smtClean="0"/>
              <a:t>Summary.</a:t>
            </a:r>
            <a:endParaRPr lang="en-US" dirty="0"/>
          </a:p>
        </p:txBody>
      </p:sp>
      <p:sp>
        <p:nvSpPr>
          <p:cNvPr id="4" name="Content Placeholder 3"/>
          <p:cNvSpPr>
            <a:spLocks noGrp="1"/>
          </p:cNvSpPr>
          <p:nvPr>
            <p:ph idx="1"/>
          </p:nvPr>
        </p:nvSpPr>
        <p:spPr>
          <a:xfrm>
            <a:off x="381000" y="1412875"/>
            <a:ext cx="8382000" cy="4765920"/>
          </a:xfrm>
        </p:spPr>
        <p:txBody>
          <a:bodyPr/>
          <a:lstStyle/>
          <a:p>
            <a:r>
              <a:rPr lang="en-US" dirty="0" smtClean="0"/>
              <a:t>Integration of Z3 into </a:t>
            </a:r>
            <a:r>
              <a:rPr lang="en-US" dirty="0" err="1" smtClean="0"/>
              <a:t>PREfix</a:t>
            </a:r>
            <a:r>
              <a:rPr lang="en-US" dirty="0" smtClean="0"/>
              <a:t> </a:t>
            </a:r>
          </a:p>
          <a:p>
            <a:pPr lvl="1"/>
            <a:r>
              <a:rPr lang="en-US" dirty="0" smtClean="0"/>
              <a:t>A recent project with Yannick Moy.</a:t>
            </a:r>
          </a:p>
          <a:p>
            <a:pPr lvl="1"/>
            <a:endParaRPr lang="en-US" dirty="0" smtClean="0"/>
          </a:p>
          <a:p>
            <a:pPr lvl="1"/>
            <a:r>
              <a:rPr lang="en-US" dirty="0" smtClean="0">
                <a:sym typeface="Wingdings" pitchFamily="2" charset="2"/>
              </a:rPr>
              <a:t>: </a:t>
            </a:r>
            <a:r>
              <a:rPr lang="en-US" sz="2400" dirty="0" smtClean="0">
                <a:sym typeface="Wingdings" pitchFamily="2" charset="2"/>
              </a:rPr>
              <a:t>catches more bugs than old version of </a:t>
            </a:r>
            <a:r>
              <a:rPr lang="en-US" sz="2400" dirty="0" err="1" smtClean="0">
                <a:sym typeface="Wingdings" pitchFamily="2" charset="2"/>
              </a:rPr>
              <a:t>PREfix</a:t>
            </a:r>
            <a:r>
              <a:rPr lang="en-US" sz="2400" dirty="0" smtClean="0">
                <a:sym typeface="Wingdings" pitchFamily="2" charset="2"/>
              </a:rPr>
              <a:t> using incomplete ad-hoc solver.</a:t>
            </a:r>
            <a:endParaRPr lang="en-US" dirty="0" smtClean="0">
              <a:sym typeface="Wingdings" pitchFamily="2" charset="2"/>
            </a:endParaRPr>
          </a:p>
          <a:p>
            <a:pPr lvl="1"/>
            <a:r>
              <a:rPr lang="en-US" dirty="0" smtClean="0">
                <a:sym typeface="Wingdings" pitchFamily="2" charset="2"/>
              </a:rPr>
              <a:t>: </a:t>
            </a:r>
            <a:r>
              <a:rPr lang="en-US" sz="2400" dirty="0" smtClean="0">
                <a:sym typeface="Wingdings" pitchFamily="2" charset="2"/>
              </a:rPr>
              <a:t>complete solver for bit-vector operations incurs noticeable overhead compared to incomplete solver.</a:t>
            </a:r>
            <a:endParaRPr lang="en-US" sz="2800" dirty="0" smtClean="0">
              <a:sym typeface="Wingdings" pitchFamily="2" charset="2"/>
            </a:endParaRPr>
          </a:p>
          <a:p>
            <a:pPr lvl="1"/>
            <a:endParaRPr lang="en-US" dirty="0" smtClean="0"/>
          </a:p>
          <a:p>
            <a:r>
              <a:rPr lang="en-US" sz="3200" dirty="0" smtClean="0"/>
              <a:t>Ran v1 through “large Microsoft code-base”</a:t>
            </a:r>
          </a:p>
          <a:p>
            <a:pPr lvl="1"/>
            <a:r>
              <a:rPr lang="en-US" dirty="0" smtClean="0"/>
              <a:t>Filed a few dozen bugs during the first run.</a:t>
            </a:r>
          </a:p>
        </p:txBody>
      </p:sp>
    </p:spTree>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33400" y="2667000"/>
            <a:ext cx="8382000" cy="2215991"/>
          </a:xfrm>
        </p:spPr>
        <p:txBody>
          <a:bodyPr/>
          <a:lstStyle/>
          <a:p>
            <a:r>
              <a:rPr lang="en-US" sz="7200" dirty="0" smtClean="0"/>
              <a:t>Additional </a:t>
            </a:r>
          </a:p>
          <a:p>
            <a:r>
              <a:rPr lang="en-US" sz="7200" dirty="0" smtClean="0"/>
              <a:t>applications</a:t>
            </a:r>
            <a:endParaRPr lang="en-US" sz="7200" dirty="0"/>
          </a:p>
        </p:txBody>
      </p:sp>
    </p:spTree>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553998"/>
          </a:xfrm>
        </p:spPr>
        <p:txBody>
          <a:bodyPr/>
          <a:lstStyle/>
          <a:p>
            <a:r>
              <a:rPr lang="en-US" sz="4000" dirty="0" smtClean="0"/>
              <a:t>Extended Static Checking and Verification</a:t>
            </a:r>
            <a:endParaRPr sz="4000" spc="-167" dirty="0">
              <a:solidFill>
                <a:schemeClr val="accent1"/>
              </a:solidFill>
              <a:effectLst>
                <a:outerShdw blurRad="50800" dist="38100" dir="2700000" algn="tl" rotWithShape="0">
                  <a:prstClr val="black">
                    <a:alpha val="61000"/>
                  </a:prstClr>
                </a:outerShdw>
              </a:effectLst>
            </a:endParaRPr>
          </a:p>
        </p:txBody>
      </p:sp>
      <p:sp>
        <p:nvSpPr>
          <p:cNvPr id="6" name="Rounded Rectangle 5"/>
          <p:cNvSpPr/>
          <p:nvPr/>
        </p:nvSpPr>
        <p:spPr>
          <a:xfrm>
            <a:off x="3810502" y="2876603"/>
            <a:ext cx="2008527" cy="590497"/>
          </a:xfrm>
          <a:prstGeom prst="roundRect">
            <a:avLst/>
          </a:prstGeom>
        </p:spPr>
        <p:style>
          <a:lnRef idx="1">
            <a:schemeClr val="accent5"/>
          </a:lnRef>
          <a:fillRef idx="2">
            <a:schemeClr val="accent5"/>
          </a:fillRef>
          <a:effectRef idx="1">
            <a:schemeClr val="accent5"/>
          </a:effectRef>
          <a:fontRef idx="minor">
            <a:schemeClr val="dk1"/>
          </a:fontRef>
        </p:style>
        <p:txBody>
          <a:bodyPr lIns="64008" tIns="32004" rIns="64008" bIns="32004" rtlCol="0" anchor="ctr"/>
          <a:lstStyle/>
          <a:p>
            <a:pPr algn="ctr"/>
            <a:r>
              <a:rPr lang="en-US" sz="3200" b="1" dirty="0" smtClean="0">
                <a:solidFill>
                  <a:srgbClr val="FF0000"/>
                </a:solidFill>
                <a:latin typeface="Calibri" pitchFamily="34" charset="0"/>
              </a:rPr>
              <a:t>VCC</a:t>
            </a:r>
            <a:endParaRPr lang="en-US" sz="3200" b="1" dirty="0">
              <a:solidFill>
                <a:srgbClr val="FF0000"/>
              </a:solidFill>
              <a:latin typeface="Calibri" pitchFamily="34" charset="0"/>
            </a:endParaRPr>
          </a:p>
        </p:txBody>
      </p:sp>
      <p:sp>
        <p:nvSpPr>
          <p:cNvPr id="7" name="Rounded Rectangle 6"/>
          <p:cNvSpPr/>
          <p:nvPr/>
        </p:nvSpPr>
        <p:spPr>
          <a:xfrm>
            <a:off x="6809532" y="2872150"/>
            <a:ext cx="1972661" cy="534338"/>
          </a:xfrm>
          <a:prstGeom prst="roundRect">
            <a:avLst/>
          </a:prstGeom>
        </p:spPr>
        <p:style>
          <a:lnRef idx="1">
            <a:schemeClr val="accent3"/>
          </a:lnRef>
          <a:fillRef idx="2">
            <a:schemeClr val="accent3"/>
          </a:fillRef>
          <a:effectRef idx="1">
            <a:schemeClr val="accent3"/>
          </a:effectRef>
          <a:fontRef idx="minor">
            <a:schemeClr val="dk1"/>
          </a:fontRef>
        </p:style>
        <p:txBody>
          <a:bodyPr lIns="64008" tIns="32004" rIns="64008" bIns="32004" rtlCol="0" anchor="ctr"/>
          <a:lstStyle/>
          <a:p>
            <a:pPr algn="ctr"/>
            <a:r>
              <a:rPr lang="en-US" sz="3600" b="1" dirty="0" smtClean="0">
                <a:latin typeface="Calibri" pitchFamily="34" charset="0"/>
              </a:rPr>
              <a:t>Boogie</a:t>
            </a:r>
            <a:endParaRPr lang="en-US" sz="3600" b="1" dirty="0">
              <a:latin typeface="Calibri" pitchFamily="34" charset="0"/>
            </a:endParaRPr>
          </a:p>
        </p:txBody>
      </p:sp>
      <p:pic>
        <p:nvPicPr>
          <p:cNvPr id="10" name="Picture 9" descr="SpecSharpLogo-h100-w367.png"/>
          <p:cNvPicPr>
            <a:picLocks noChangeAspect="1"/>
          </p:cNvPicPr>
          <p:nvPr/>
        </p:nvPicPr>
        <p:blipFill>
          <a:blip r:embed="rId3" cstate="print"/>
          <a:stretch>
            <a:fillRect/>
          </a:stretch>
        </p:blipFill>
        <p:spPr>
          <a:xfrm>
            <a:off x="2422173" y="1769660"/>
            <a:ext cx="2969751" cy="798716"/>
          </a:xfrm>
          <a:prstGeom prst="rect">
            <a:avLst/>
          </a:prstGeom>
        </p:spPr>
      </p:pic>
      <p:grpSp>
        <p:nvGrpSpPr>
          <p:cNvPr id="3" name="Group 6"/>
          <p:cNvGrpSpPr/>
          <p:nvPr/>
        </p:nvGrpSpPr>
        <p:grpSpPr>
          <a:xfrm>
            <a:off x="148735" y="2768636"/>
            <a:ext cx="3119766" cy="777252"/>
            <a:chOff x="1485114" y="2859314"/>
            <a:chExt cx="3156226" cy="618689"/>
          </a:xfrm>
        </p:grpSpPr>
        <p:pic>
          <p:nvPicPr>
            <p:cNvPr id="12" name="Picture 7" descr="logo.gif"/>
            <p:cNvPicPr>
              <a:picLocks noChangeAspect="1"/>
            </p:cNvPicPr>
            <p:nvPr/>
          </p:nvPicPr>
          <p:blipFill>
            <a:blip r:embed="rId4" cstate="print"/>
            <a:stretch>
              <a:fillRect/>
            </a:stretch>
          </p:blipFill>
          <p:spPr>
            <a:xfrm>
              <a:off x="1485114" y="2888344"/>
              <a:ext cx="3156226" cy="589659"/>
            </a:xfrm>
            <a:prstGeom prst="rect">
              <a:avLst/>
            </a:prstGeom>
          </p:spPr>
          <p:style>
            <a:lnRef idx="1">
              <a:schemeClr val="accent4"/>
            </a:lnRef>
            <a:fillRef idx="3">
              <a:schemeClr val="accent4"/>
            </a:fillRef>
            <a:effectRef idx="2">
              <a:schemeClr val="accent4"/>
            </a:effectRef>
            <a:fontRef idx="minor">
              <a:schemeClr val="lt1"/>
            </a:fontRef>
          </p:style>
        </p:pic>
        <p:sp>
          <p:nvSpPr>
            <p:cNvPr id="13" name="TextBox 12"/>
            <p:cNvSpPr txBox="1"/>
            <p:nvPr/>
          </p:nvSpPr>
          <p:spPr>
            <a:xfrm>
              <a:off x="2394858" y="2859314"/>
              <a:ext cx="1245818" cy="367483"/>
            </a:xfrm>
            <a:prstGeom prst="rect">
              <a:avLst/>
            </a:prstGeom>
            <a:noFill/>
            <a:ln>
              <a:noFill/>
            </a:ln>
          </p:spPr>
          <p:style>
            <a:lnRef idx="1">
              <a:schemeClr val="accent4"/>
            </a:lnRef>
            <a:fillRef idx="3">
              <a:schemeClr val="accent4"/>
            </a:fillRef>
            <a:effectRef idx="2">
              <a:schemeClr val="accent4"/>
            </a:effectRef>
            <a:fontRef idx="minor">
              <a:schemeClr val="lt1"/>
            </a:fontRef>
          </p:style>
          <p:txBody>
            <a:bodyPr wrap="none" rtlCol="0">
              <a:spAutoFit/>
            </a:bodyPr>
            <a:lstStyle/>
            <a:p>
              <a:r>
                <a:rPr lang="en-US" sz="2400" b="1" dirty="0" smtClean="0">
                  <a:latin typeface="Calibri" pitchFamily="34" charset="0"/>
                </a:rPr>
                <a:t>Hyper-V</a:t>
              </a:r>
              <a:endParaRPr lang="en-US" sz="2400" b="1" dirty="0">
                <a:latin typeface="Calibri" pitchFamily="34" charset="0"/>
              </a:endParaRPr>
            </a:p>
          </p:txBody>
        </p:sp>
      </p:grpSp>
      <p:sp>
        <p:nvSpPr>
          <p:cNvPr id="18" name="Rounded Rectangle 17"/>
          <p:cNvSpPr/>
          <p:nvPr/>
        </p:nvSpPr>
        <p:spPr>
          <a:xfrm>
            <a:off x="193040" y="3862281"/>
            <a:ext cx="2993195" cy="615764"/>
          </a:xfrm>
          <a:prstGeom prst="roundRect">
            <a:avLst/>
          </a:prstGeom>
        </p:spPr>
        <p:style>
          <a:lnRef idx="1">
            <a:schemeClr val="accent5"/>
          </a:lnRef>
          <a:fillRef idx="2">
            <a:schemeClr val="accent5"/>
          </a:fillRef>
          <a:effectRef idx="1">
            <a:schemeClr val="accent5"/>
          </a:effectRef>
          <a:fontRef idx="minor">
            <a:schemeClr val="dk1"/>
          </a:fontRef>
        </p:style>
        <p:txBody>
          <a:bodyPr lIns="64008" tIns="32004" rIns="64008" bIns="32004" rtlCol="0" anchor="ctr"/>
          <a:lstStyle/>
          <a:p>
            <a:pPr algn="ctr"/>
            <a:r>
              <a:rPr lang="en-US" sz="32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libri" pitchFamily="34" charset="0"/>
              </a:rPr>
              <a:t>Win. Modules</a:t>
            </a:r>
            <a:endParaRPr lang="en-US" sz="20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libri" pitchFamily="34" charset="0"/>
            </a:endParaRPr>
          </a:p>
        </p:txBody>
      </p:sp>
      <p:sp>
        <p:nvSpPr>
          <p:cNvPr id="19" name="TextBox 18"/>
          <p:cNvSpPr txBox="1"/>
          <p:nvPr/>
        </p:nvSpPr>
        <p:spPr>
          <a:xfrm>
            <a:off x="156835" y="5843602"/>
            <a:ext cx="5572125" cy="803297"/>
          </a:xfrm>
          <a:prstGeom prst="rect">
            <a:avLst/>
          </a:prstGeom>
          <a:noFill/>
        </p:spPr>
        <p:txBody>
          <a:bodyPr wrap="square" lIns="64008" tIns="32004" rIns="64008" bIns="32004" rtlCol="0">
            <a:spAutoFit/>
          </a:bodyPr>
          <a:lstStyle/>
          <a:p>
            <a:r>
              <a:rPr lang="en-US" sz="1200" dirty="0" smtClean="0">
                <a:solidFill>
                  <a:srgbClr val="9C42E6"/>
                </a:solidFill>
                <a:latin typeface="Calibri" pitchFamily="34" charset="0"/>
              </a:rPr>
              <a:t>Rustan Leino, Mike Barnet, </a:t>
            </a:r>
            <a:r>
              <a:rPr lang="en-US" sz="1200" dirty="0" err="1" smtClean="0">
                <a:solidFill>
                  <a:srgbClr val="9C42E6"/>
                </a:solidFill>
                <a:latin typeface="Calibri" pitchFamily="34" charset="0"/>
              </a:rPr>
              <a:t>Michał</a:t>
            </a:r>
            <a:r>
              <a:rPr lang="en-US" sz="1200" dirty="0" smtClean="0">
                <a:solidFill>
                  <a:srgbClr val="9C42E6"/>
                </a:solidFill>
                <a:latin typeface="Calibri" pitchFamily="34" charset="0"/>
              </a:rPr>
              <a:t> </a:t>
            </a:r>
            <a:r>
              <a:rPr lang="en-US" sz="1200" dirty="0" err="1" smtClean="0">
                <a:solidFill>
                  <a:srgbClr val="9C42E6"/>
                </a:solidFill>
                <a:latin typeface="Calibri" pitchFamily="34" charset="0"/>
              </a:rPr>
              <a:t>Moskal</a:t>
            </a:r>
            <a:r>
              <a:rPr lang="en-US" sz="1200" dirty="0" smtClean="0">
                <a:solidFill>
                  <a:srgbClr val="9C42E6"/>
                </a:solidFill>
                <a:latin typeface="Calibri" pitchFamily="34" charset="0"/>
              </a:rPr>
              <a:t>, Shaz Qadeer, </a:t>
            </a:r>
            <a:br>
              <a:rPr lang="en-US" sz="1200" dirty="0" smtClean="0">
                <a:solidFill>
                  <a:srgbClr val="9C42E6"/>
                </a:solidFill>
                <a:latin typeface="Calibri" pitchFamily="34" charset="0"/>
              </a:rPr>
            </a:br>
            <a:r>
              <a:rPr lang="en-US" sz="1200" dirty="0" smtClean="0">
                <a:solidFill>
                  <a:srgbClr val="9C42E6"/>
                </a:solidFill>
                <a:latin typeface="Calibri" pitchFamily="34" charset="0"/>
              </a:rPr>
              <a:t>Shuvendu Lahiri,  Herman Venter,  </a:t>
            </a:r>
          </a:p>
          <a:p>
            <a:r>
              <a:rPr lang="en-US" sz="1200" dirty="0" smtClean="0">
                <a:solidFill>
                  <a:srgbClr val="9C42E6"/>
                </a:solidFill>
                <a:latin typeface="Calibri" pitchFamily="34" charset="0"/>
              </a:rPr>
              <a:t>Wolfram Schulte, Ernie Cohen,</a:t>
            </a:r>
          </a:p>
          <a:p>
            <a:r>
              <a:rPr lang="en-US" sz="1200" dirty="0" err="1" smtClean="0">
                <a:solidFill>
                  <a:srgbClr val="9C42E6"/>
                </a:solidFill>
                <a:latin typeface="Calibri" pitchFamily="34" charset="0"/>
              </a:rPr>
              <a:t>Khatib</a:t>
            </a:r>
            <a:r>
              <a:rPr lang="en-US" sz="1200" dirty="0" smtClean="0">
                <a:solidFill>
                  <a:srgbClr val="9C42E6"/>
                </a:solidFill>
                <a:latin typeface="Calibri" pitchFamily="34" charset="0"/>
              </a:rPr>
              <a:t> </a:t>
            </a:r>
            <a:r>
              <a:rPr lang="en-US" sz="1200" dirty="0" err="1" smtClean="0">
                <a:solidFill>
                  <a:srgbClr val="9C42E6"/>
                </a:solidFill>
                <a:latin typeface="Calibri" pitchFamily="34" charset="0"/>
              </a:rPr>
              <a:t>Braghaven</a:t>
            </a:r>
            <a:r>
              <a:rPr lang="en-US" sz="1200" dirty="0" smtClean="0">
                <a:solidFill>
                  <a:srgbClr val="9C42E6"/>
                </a:solidFill>
                <a:latin typeface="Calibri" pitchFamily="34" charset="0"/>
              </a:rPr>
              <a:t>, Cedric </a:t>
            </a:r>
            <a:r>
              <a:rPr lang="en-US" sz="1200" dirty="0" err="1" smtClean="0">
                <a:solidFill>
                  <a:srgbClr val="9C42E6"/>
                </a:solidFill>
                <a:latin typeface="Calibri" pitchFamily="34" charset="0"/>
              </a:rPr>
              <a:t>Fournet</a:t>
            </a:r>
            <a:r>
              <a:rPr lang="en-US" sz="1200" dirty="0" smtClean="0">
                <a:solidFill>
                  <a:srgbClr val="9C42E6"/>
                </a:solidFill>
                <a:latin typeface="Calibri" pitchFamily="34" charset="0"/>
              </a:rPr>
              <a:t>, Andy Gordon, Nikhil </a:t>
            </a:r>
            <a:r>
              <a:rPr lang="en-US" sz="1200" dirty="0" err="1" smtClean="0">
                <a:solidFill>
                  <a:srgbClr val="9C42E6"/>
                </a:solidFill>
                <a:latin typeface="Calibri" pitchFamily="34" charset="0"/>
              </a:rPr>
              <a:t>Swamy</a:t>
            </a:r>
            <a:endParaRPr lang="en-US" sz="1200" dirty="0">
              <a:solidFill>
                <a:srgbClr val="9C42E6"/>
              </a:solidFill>
              <a:latin typeface="Calibri" pitchFamily="34" charset="0"/>
            </a:endParaRPr>
          </a:p>
        </p:txBody>
      </p:sp>
      <p:sp>
        <p:nvSpPr>
          <p:cNvPr id="20" name="TextBox 19"/>
          <p:cNvSpPr txBox="1"/>
          <p:nvPr/>
        </p:nvSpPr>
        <p:spPr>
          <a:xfrm>
            <a:off x="6381030" y="3855054"/>
            <a:ext cx="2010971" cy="680186"/>
          </a:xfrm>
          <a:prstGeom prst="rect">
            <a:avLst/>
          </a:prstGeom>
          <a:noFill/>
        </p:spPr>
        <p:txBody>
          <a:bodyPr wrap="square" lIns="64008" tIns="32004" rIns="64008" bIns="32004" rtlCol="0">
            <a:spAutoFit/>
          </a:bodyPr>
          <a:lstStyle/>
          <a:p>
            <a:r>
              <a:rPr lang="en-US" sz="2000" dirty="0" smtClean="0"/>
              <a:t>Verification </a:t>
            </a:r>
          </a:p>
          <a:p>
            <a:r>
              <a:rPr lang="en-US" sz="2000" dirty="0" smtClean="0"/>
              <a:t>condition</a:t>
            </a:r>
            <a:endParaRPr lang="en-US" sz="2000" dirty="0"/>
          </a:p>
        </p:txBody>
      </p:sp>
      <p:sp>
        <p:nvSpPr>
          <p:cNvPr id="22" name="TextBox 21"/>
          <p:cNvSpPr txBox="1"/>
          <p:nvPr/>
        </p:nvSpPr>
        <p:spPr>
          <a:xfrm>
            <a:off x="4287175" y="5065656"/>
            <a:ext cx="1937387" cy="557076"/>
          </a:xfrm>
          <a:prstGeom prst="rect">
            <a:avLst/>
          </a:prstGeom>
          <a:noFill/>
        </p:spPr>
        <p:txBody>
          <a:bodyPr wrap="square" lIns="64008" tIns="32004" rIns="64008" bIns="32004" rtlCol="0">
            <a:spAutoFit/>
          </a:bodyPr>
          <a:lstStyle/>
          <a:p>
            <a:r>
              <a:rPr lang="en-US" sz="3200" dirty="0" smtClean="0">
                <a:solidFill>
                  <a:schemeClr val="bg1"/>
                </a:solidFill>
                <a:latin typeface="Calibri" pitchFamily="34" charset="0"/>
              </a:rPr>
              <a:t>Bug path</a:t>
            </a:r>
            <a:endParaRPr lang="en-US" sz="3200" dirty="0">
              <a:solidFill>
                <a:schemeClr val="bg1"/>
              </a:solidFill>
              <a:latin typeface="Calibri" pitchFamily="34" charset="0"/>
            </a:endParaRPr>
          </a:p>
        </p:txBody>
      </p:sp>
      <p:pic>
        <p:nvPicPr>
          <p:cNvPr id="23" name="Picture 22" descr="z3.png"/>
          <p:cNvPicPr>
            <a:picLocks noChangeAspect="1"/>
          </p:cNvPicPr>
          <p:nvPr/>
        </p:nvPicPr>
        <p:blipFill>
          <a:blip r:embed="rId5" cstate="print"/>
          <a:stretch>
            <a:fillRect/>
          </a:stretch>
        </p:blipFill>
        <p:spPr>
          <a:xfrm>
            <a:off x="7309612" y="4958411"/>
            <a:ext cx="1213872" cy="701903"/>
          </a:xfrm>
          <a:prstGeom prst="rect">
            <a:avLst/>
          </a:prstGeom>
        </p:spPr>
      </p:pic>
      <p:sp>
        <p:nvSpPr>
          <p:cNvPr id="24" name="Up Arrow 23"/>
          <p:cNvSpPr/>
          <p:nvPr/>
        </p:nvSpPr>
        <p:spPr bwMode="auto">
          <a:xfrm rot="6437446">
            <a:off x="6013901" y="1942558"/>
            <a:ext cx="188002" cy="1433238"/>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6" name="Up Arrow 25"/>
          <p:cNvSpPr/>
          <p:nvPr/>
        </p:nvSpPr>
        <p:spPr bwMode="auto">
          <a:xfrm rot="3746608">
            <a:off x="6086102" y="3032166"/>
            <a:ext cx="198742" cy="1351756"/>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6" name="Rounded Rectangle 15"/>
          <p:cNvSpPr/>
          <p:nvPr/>
        </p:nvSpPr>
        <p:spPr>
          <a:xfrm>
            <a:off x="3799451" y="3848992"/>
            <a:ext cx="1982391" cy="646807"/>
          </a:xfrm>
          <a:prstGeom prst="roundRect">
            <a:avLst/>
          </a:prstGeom>
        </p:spPr>
        <p:style>
          <a:lnRef idx="1">
            <a:schemeClr val="accent5"/>
          </a:lnRef>
          <a:fillRef idx="2">
            <a:schemeClr val="accent5"/>
          </a:fillRef>
          <a:effectRef idx="1">
            <a:schemeClr val="accent5"/>
          </a:effectRef>
          <a:fontRef idx="minor">
            <a:schemeClr val="dk1"/>
          </a:fontRef>
        </p:style>
        <p:txBody>
          <a:bodyPr lIns="64008" tIns="32004" rIns="64008" bIns="32004" rtlCol="0" anchor="ctr"/>
          <a:lstStyle/>
          <a:p>
            <a:pPr algn="ctr"/>
            <a:r>
              <a:rPr lang="en-US" sz="3200" b="1" dirty="0" smtClean="0">
                <a:solidFill>
                  <a:srgbClr val="FF0000"/>
                </a:solidFill>
                <a:latin typeface="Calibri" pitchFamily="34" charset="0"/>
              </a:rPr>
              <a:t>HAVOC</a:t>
            </a:r>
            <a:endParaRPr lang="en-US" sz="3200" b="1" dirty="0">
              <a:solidFill>
                <a:srgbClr val="FF0000"/>
              </a:solidFill>
              <a:latin typeface="Calibri" pitchFamily="34" charset="0"/>
            </a:endParaRPr>
          </a:p>
        </p:txBody>
      </p:sp>
      <p:sp>
        <p:nvSpPr>
          <p:cNvPr id="28" name="Up Arrow 27"/>
          <p:cNvSpPr/>
          <p:nvPr/>
        </p:nvSpPr>
        <p:spPr bwMode="auto">
          <a:xfrm rot="5400000">
            <a:off x="3450452" y="2996215"/>
            <a:ext cx="213068" cy="435005"/>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9" name="Up Arrow 28"/>
          <p:cNvSpPr/>
          <p:nvPr/>
        </p:nvSpPr>
        <p:spPr bwMode="auto">
          <a:xfrm rot="5400000">
            <a:off x="3416421" y="3938731"/>
            <a:ext cx="213068" cy="435005"/>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0" name="Up Arrow 29"/>
          <p:cNvSpPr/>
          <p:nvPr/>
        </p:nvSpPr>
        <p:spPr bwMode="auto">
          <a:xfrm rot="5400000">
            <a:off x="6232862" y="2727669"/>
            <a:ext cx="205669" cy="893684"/>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1" name="Up Arrow 30"/>
          <p:cNvSpPr/>
          <p:nvPr/>
        </p:nvSpPr>
        <p:spPr bwMode="auto">
          <a:xfrm rot="10800000">
            <a:off x="7625916" y="3524435"/>
            <a:ext cx="221944" cy="1305016"/>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2" name="Up Arrow 31"/>
          <p:cNvSpPr/>
          <p:nvPr/>
        </p:nvSpPr>
        <p:spPr bwMode="auto">
          <a:xfrm rot="16200000">
            <a:off x="6473298" y="4715522"/>
            <a:ext cx="221944" cy="1305016"/>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pic>
        <p:nvPicPr>
          <p:cNvPr id="25" name="Picture 24" descr="leino.jpg"/>
          <p:cNvPicPr>
            <a:picLocks noChangeAspect="1"/>
          </p:cNvPicPr>
          <p:nvPr/>
        </p:nvPicPr>
        <p:blipFill>
          <a:blip r:embed="rId6" cstate="print"/>
          <a:stretch>
            <a:fillRect/>
          </a:stretch>
        </p:blipFill>
        <p:spPr>
          <a:xfrm>
            <a:off x="7429473" y="2187026"/>
            <a:ext cx="566447" cy="622390"/>
          </a:xfrm>
          <a:prstGeom prst="rect">
            <a:avLst/>
          </a:prstGeom>
        </p:spPr>
      </p:pic>
      <p:pic>
        <p:nvPicPr>
          <p:cNvPr id="27" name="Picture 26" descr="shuvendu.jpg"/>
          <p:cNvPicPr>
            <a:picLocks noChangeAspect="1"/>
          </p:cNvPicPr>
          <p:nvPr/>
        </p:nvPicPr>
        <p:blipFill>
          <a:blip r:embed="rId7" cstate="print"/>
          <a:stretch>
            <a:fillRect/>
          </a:stretch>
        </p:blipFill>
        <p:spPr>
          <a:xfrm>
            <a:off x="1551632" y="4582047"/>
            <a:ext cx="554645" cy="604717"/>
          </a:xfrm>
          <a:prstGeom prst="rect">
            <a:avLst/>
          </a:prstGeom>
        </p:spPr>
      </p:pic>
      <p:pic>
        <p:nvPicPr>
          <p:cNvPr id="33" name="Picture 32" descr="qadeer.jpg"/>
          <p:cNvPicPr>
            <a:picLocks noChangeAspect="1"/>
          </p:cNvPicPr>
          <p:nvPr/>
        </p:nvPicPr>
        <p:blipFill>
          <a:blip r:embed="rId8" cstate="print"/>
          <a:stretch>
            <a:fillRect/>
          </a:stretch>
        </p:blipFill>
        <p:spPr>
          <a:xfrm>
            <a:off x="2105860" y="4582161"/>
            <a:ext cx="573741" cy="609600"/>
          </a:xfrm>
          <a:prstGeom prst="rect">
            <a:avLst/>
          </a:prstGeom>
        </p:spPr>
      </p:pic>
      <p:pic>
        <p:nvPicPr>
          <p:cNvPr id="35" name="Picture 34" descr="mbarnett.jpg"/>
          <p:cNvPicPr>
            <a:picLocks noChangeAspect="1"/>
          </p:cNvPicPr>
          <p:nvPr/>
        </p:nvPicPr>
        <p:blipFill>
          <a:blip r:embed="rId9" cstate="print"/>
          <a:stretch>
            <a:fillRect/>
          </a:stretch>
        </p:blipFill>
        <p:spPr>
          <a:xfrm>
            <a:off x="1852798" y="1871728"/>
            <a:ext cx="575442" cy="566672"/>
          </a:xfrm>
          <a:prstGeom prst="rect">
            <a:avLst/>
          </a:prstGeom>
        </p:spPr>
      </p:pic>
      <p:pic>
        <p:nvPicPr>
          <p:cNvPr id="37" name="Picture 36" descr="schulte.jpg"/>
          <p:cNvPicPr>
            <a:picLocks noChangeAspect="1"/>
          </p:cNvPicPr>
          <p:nvPr/>
        </p:nvPicPr>
        <p:blipFill>
          <a:blip r:embed="rId10" cstate="print"/>
          <a:stretch>
            <a:fillRect/>
          </a:stretch>
        </p:blipFill>
        <p:spPr>
          <a:xfrm>
            <a:off x="1340795" y="1881253"/>
            <a:ext cx="552537" cy="552537"/>
          </a:xfrm>
          <a:prstGeom prst="rect">
            <a:avLst/>
          </a:prstGeom>
        </p:spPr>
      </p:pic>
      <p:pic>
        <p:nvPicPr>
          <p:cNvPr id="38" name="Picture 37" descr="michal-new-small.jpg"/>
          <p:cNvPicPr>
            <a:picLocks noChangeAspect="1"/>
          </p:cNvPicPr>
          <p:nvPr/>
        </p:nvPicPr>
        <p:blipFill>
          <a:blip r:embed="rId11" cstate="print"/>
          <a:stretch>
            <a:fillRect/>
          </a:stretch>
        </p:blipFill>
        <p:spPr>
          <a:xfrm>
            <a:off x="3911544" y="2528146"/>
            <a:ext cx="402548" cy="500845"/>
          </a:xfrm>
          <a:prstGeom prst="rect">
            <a:avLst/>
          </a:prstGeom>
        </p:spPr>
      </p:pic>
      <p:pic>
        <p:nvPicPr>
          <p:cNvPr id="39" name="Picture 2" descr="hermanv.jpg"/>
          <p:cNvPicPr>
            <a:picLocks noChangeAspect="1" noChangeArrowheads="1"/>
          </p:cNvPicPr>
          <p:nvPr/>
        </p:nvPicPr>
        <p:blipFill>
          <a:blip r:embed="rId12" cstate="print"/>
          <a:srcRect/>
          <a:stretch>
            <a:fillRect/>
          </a:stretch>
        </p:blipFill>
        <p:spPr bwMode="auto">
          <a:xfrm>
            <a:off x="4352437" y="2526985"/>
            <a:ext cx="430578" cy="506118"/>
          </a:xfrm>
          <a:prstGeom prst="rect">
            <a:avLst/>
          </a:prstGeom>
          <a:noFill/>
          <a:ln w="9525">
            <a:noFill/>
            <a:miter lim="800000"/>
            <a:headEnd/>
            <a:tailEnd/>
          </a:ln>
        </p:spPr>
      </p:pic>
      <p:pic>
        <p:nvPicPr>
          <p:cNvPr id="40" name="Picture 1" descr="Cohen_Jackson.jpg"/>
          <p:cNvPicPr>
            <a:picLocks noChangeAspect="1" noChangeArrowheads="1"/>
          </p:cNvPicPr>
          <p:nvPr/>
        </p:nvPicPr>
        <p:blipFill>
          <a:blip r:embed="rId13" cstate="print"/>
          <a:srcRect/>
          <a:stretch>
            <a:fillRect/>
          </a:stretch>
        </p:blipFill>
        <p:spPr bwMode="auto">
          <a:xfrm>
            <a:off x="269143" y="2494818"/>
            <a:ext cx="465504" cy="555338"/>
          </a:xfrm>
          <a:prstGeom prst="rect">
            <a:avLst/>
          </a:prstGeom>
          <a:noFill/>
          <a:ln w="9525">
            <a:noFill/>
            <a:miter lim="800000"/>
            <a:headEnd/>
            <a:tailEnd/>
          </a:ln>
        </p:spPr>
      </p:pic>
      <p:pic>
        <p:nvPicPr>
          <p:cNvPr id="34" name="Picture 33" descr="fournet.jpg"/>
          <p:cNvPicPr>
            <a:picLocks noChangeAspect="1"/>
          </p:cNvPicPr>
          <p:nvPr/>
        </p:nvPicPr>
        <p:blipFill>
          <a:blip r:embed="rId14" cstate="print"/>
          <a:stretch>
            <a:fillRect/>
          </a:stretch>
        </p:blipFill>
        <p:spPr>
          <a:xfrm>
            <a:off x="4660994" y="6061339"/>
            <a:ext cx="553466" cy="632022"/>
          </a:xfrm>
          <a:prstGeom prst="rect">
            <a:avLst/>
          </a:prstGeom>
        </p:spPr>
      </p:pic>
      <p:pic>
        <p:nvPicPr>
          <p:cNvPr id="36" name="Picture 35" descr="andy-gordon.jpg"/>
          <p:cNvPicPr>
            <a:picLocks noChangeAspect="1"/>
          </p:cNvPicPr>
          <p:nvPr/>
        </p:nvPicPr>
        <p:blipFill>
          <a:blip r:embed="rId15" cstate="print"/>
          <a:stretch>
            <a:fillRect/>
          </a:stretch>
        </p:blipFill>
        <p:spPr>
          <a:xfrm>
            <a:off x="5209037" y="6066848"/>
            <a:ext cx="468542" cy="624723"/>
          </a:xfrm>
          <a:prstGeom prst="rect">
            <a:avLst/>
          </a:prstGeom>
        </p:spPr>
      </p:pic>
      <p:pic>
        <p:nvPicPr>
          <p:cNvPr id="41" name="Picture 40" descr="kb1.jpg"/>
          <p:cNvPicPr>
            <a:picLocks noChangeAspect="1"/>
          </p:cNvPicPr>
          <p:nvPr/>
        </p:nvPicPr>
        <p:blipFill>
          <a:blip r:embed="rId16" cstate="print"/>
          <a:srcRect l="46369" t="43695" r="47528" b="44602"/>
          <a:stretch>
            <a:fillRect/>
          </a:stretch>
        </p:blipFill>
        <p:spPr>
          <a:xfrm>
            <a:off x="4201476" y="6060557"/>
            <a:ext cx="503355" cy="608277"/>
          </a:xfrm>
          <a:prstGeom prst="rect">
            <a:avLst/>
          </a:prstGeom>
        </p:spPr>
      </p:pic>
      <p:pic>
        <p:nvPicPr>
          <p:cNvPr id="42" name="Picture 41" descr="nik-cropped.jpg"/>
          <p:cNvPicPr>
            <a:picLocks noChangeAspect="1"/>
          </p:cNvPicPr>
          <p:nvPr/>
        </p:nvPicPr>
        <p:blipFill>
          <a:blip r:embed="rId17" cstate="print"/>
          <a:stretch>
            <a:fillRect/>
          </a:stretch>
        </p:blipFill>
        <p:spPr>
          <a:xfrm>
            <a:off x="5674362" y="6050645"/>
            <a:ext cx="567413" cy="645677"/>
          </a:xfrm>
          <a:prstGeom prst="rect">
            <a:avLst/>
          </a:prstGeom>
        </p:spPr>
      </p:pic>
      <p:sp>
        <p:nvSpPr>
          <p:cNvPr id="43" name="Rounded Rectangle 42"/>
          <p:cNvSpPr/>
          <p:nvPr/>
        </p:nvSpPr>
        <p:spPr>
          <a:xfrm>
            <a:off x="6721555" y="6042227"/>
            <a:ext cx="1982391" cy="646807"/>
          </a:xfrm>
          <a:prstGeom prst="roundRect">
            <a:avLst/>
          </a:prstGeom>
        </p:spPr>
        <p:style>
          <a:lnRef idx="1">
            <a:schemeClr val="accent5"/>
          </a:lnRef>
          <a:fillRef idx="2">
            <a:schemeClr val="accent5"/>
          </a:fillRef>
          <a:effectRef idx="1">
            <a:schemeClr val="accent5"/>
          </a:effectRef>
          <a:fontRef idx="minor">
            <a:schemeClr val="dk1"/>
          </a:fontRef>
        </p:style>
        <p:txBody>
          <a:bodyPr lIns="64008" tIns="32004" rIns="64008" bIns="32004" rtlCol="0" anchor="ctr"/>
          <a:lstStyle/>
          <a:p>
            <a:pPr algn="ctr"/>
            <a:r>
              <a:rPr lang="en-US" sz="3200" b="1" dirty="0" smtClean="0">
                <a:solidFill>
                  <a:srgbClr val="FF0000"/>
                </a:solidFill>
                <a:latin typeface="Calibri" pitchFamily="34" charset="0"/>
              </a:rPr>
              <a:t>F7</a:t>
            </a:r>
            <a:endParaRPr lang="en-US" sz="3200" b="1" dirty="0">
              <a:solidFill>
                <a:srgbClr val="FF0000"/>
              </a:solidFill>
              <a:latin typeface="Calibri" pitchFamily="34" charset="0"/>
            </a:endParaRPr>
          </a:p>
        </p:txBody>
      </p:sp>
      <p:sp>
        <p:nvSpPr>
          <p:cNvPr id="44" name="Up Arrow 43"/>
          <p:cNvSpPr/>
          <p:nvPr/>
        </p:nvSpPr>
        <p:spPr bwMode="auto">
          <a:xfrm rot="5400000">
            <a:off x="6391534" y="6211480"/>
            <a:ext cx="213068" cy="435005"/>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6" name="Up Arrow 45"/>
          <p:cNvSpPr/>
          <p:nvPr/>
        </p:nvSpPr>
        <p:spPr bwMode="auto">
          <a:xfrm>
            <a:off x="7633253" y="5579166"/>
            <a:ext cx="225287" cy="477078"/>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Tree>
    <p:extLst>
      <p:ext uri="{BB962C8B-B14F-4D97-AF65-F5344CB8AC3E}">
        <p14:creationId xmlns="" xmlns:p14="http://schemas.microsoft.com/office/powerpoint/2007/7/12/main" val="1154784221"/>
      </p:ext>
    </p:extLst>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09398"/>
          </a:xfrm>
        </p:spPr>
        <p:txBody>
          <a:bodyPr/>
          <a:lstStyle/>
          <a:p>
            <a:pPr lvl="0"/>
            <a:r>
              <a:rPr lang="en-US" sz="4400" dirty="0" smtClean="0">
                <a:solidFill>
                  <a:srgbClr val="F1C283"/>
                </a:solidFill>
              </a:rPr>
              <a:t>Model-based Testing and Design</a:t>
            </a:r>
            <a:endParaRPr lang="en-US" sz="4400" dirty="0">
              <a:solidFill>
                <a:srgbClr val="F1C283"/>
              </a:solidFill>
            </a:endParaRPr>
          </a:p>
        </p:txBody>
      </p:sp>
      <p:graphicFrame>
        <p:nvGraphicFramePr>
          <p:cNvPr id="5" name="Chart 4"/>
          <p:cNvGraphicFramePr/>
          <p:nvPr/>
        </p:nvGraphicFramePr>
        <p:xfrm>
          <a:off x="4562476" y="1790700"/>
          <a:ext cx="5829300" cy="5067300"/>
        </p:xfrm>
        <a:graphic>
          <a:graphicData uri="http://schemas.openxmlformats.org/drawingml/2006/chart">
            <c:chart xmlns:c="http://schemas.openxmlformats.org/drawingml/2006/chart" xmlns:r="http://schemas.openxmlformats.org/officeDocument/2006/relationships" r:id="rId2"/>
          </a:graphicData>
        </a:graphic>
      </p:graphicFrame>
      <p:sp>
        <p:nvSpPr>
          <p:cNvPr id="6" name="Striped Right Arrow 5"/>
          <p:cNvSpPr/>
          <p:nvPr/>
        </p:nvSpPr>
        <p:spPr>
          <a:xfrm>
            <a:off x="4309573" y="4788981"/>
            <a:ext cx="1981200" cy="609600"/>
          </a:xfrm>
          <a:prstGeom prst="stripedRightArrow">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l">
              <a:rot lat="0" lon="0" rev="8700000"/>
            </a:lightRig>
          </a:scene3d>
          <a:sp3d>
            <a:bevelT w="190500" h="38100"/>
          </a:sp3d>
        </p:spPr>
        <p:style>
          <a:lnRef idx="1">
            <a:schemeClr val="accent2"/>
          </a:lnRef>
          <a:fillRef idx="3">
            <a:schemeClr val="accent2"/>
          </a:fillRef>
          <a:effectRef idx="2">
            <a:schemeClr val="accent2"/>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200" dirty="0" smtClean="0">
                <a:solidFill>
                  <a:schemeClr val="bg2"/>
                </a:solidFill>
              </a:rPr>
              <a:t>Behavioral modeling</a:t>
            </a:r>
            <a:endParaRPr lang="en-US" sz="1200" dirty="0">
              <a:solidFill>
                <a:schemeClr val="bg2"/>
              </a:solidFill>
            </a:endParaRPr>
          </a:p>
        </p:txBody>
      </p:sp>
      <p:sp>
        <p:nvSpPr>
          <p:cNvPr id="7" name="Striped Right Arrow 6"/>
          <p:cNvSpPr/>
          <p:nvPr/>
        </p:nvSpPr>
        <p:spPr>
          <a:xfrm>
            <a:off x="4299524" y="4043729"/>
            <a:ext cx="1981200" cy="609600"/>
          </a:xfrm>
          <a:prstGeom prst="stripedRightArrow">
            <a:avLst/>
          </a:prstGeom>
          <a:solidFill>
            <a:schemeClr val="accent5">
              <a:lumMod val="75000"/>
            </a:schemeClr>
          </a:solidFill>
          <a:ln>
            <a:noFill/>
          </a:ln>
          <a:effectLst>
            <a:outerShdw blurRad="44450" dist="27940" dir="5400000" algn="ctr">
              <a:srgbClr val="000000">
                <a:alpha val="32000"/>
              </a:srgbClr>
            </a:outerShdw>
          </a:effectLst>
          <a:scene3d>
            <a:camera prst="orthographicFront">
              <a:rot lat="0" lon="0" rev="0"/>
            </a:camera>
            <a:lightRig rig="balanced" dir="tl">
              <a:rot lat="0" lon="0" rev="8700000"/>
            </a:lightRig>
          </a:scene3d>
          <a:sp3d>
            <a:bevelT w="190500" h="38100"/>
          </a:sp3d>
        </p:spPr>
        <p:style>
          <a:lnRef idx="1">
            <a:schemeClr val="accent2"/>
          </a:lnRef>
          <a:fillRef idx="3">
            <a:schemeClr val="accent2"/>
          </a:fillRef>
          <a:effectRef idx="2">
            <a:schemeClr val="accent2"/>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200" smtClean="0">
                <a:solidFill>
                  <a:schemeClr val="bg2"/>
                </a:solidFill>
              </a:rPr>
              <a:t>Scenarios (slicing)</a:t>
            </a:r>
            <a:endParaRPr lang="en-US" sz="1200">
              <a:solidFill>
                <a:schemeClr val="bg2"/>
              </a:solidFill>
            </a:endParaRPr>
          </a:p>
        </p:txBody>
      </p:sp>
      <p:sp>
        <p:nvSpPr>
          <p:cNvPr id="8" name="Striped Right Arrow 7"/>
          <p:cNvSpPr/>
          <p:nvPr/>
        </p:nvSpPr>
        <p:spPr>
          <a:xfrm>
            <a:off x="4319622" y="5478968"/>
            <a:ext cx="1981200" cy="609600"/>
          </a:xfrm>
          <a:prstGeom prst="stripedRightArrow">
            <a:avLst/>
          </a:prstGeom>
          <a:solidFill>
            <a:schemeClr val="accent5">
              <a:lumMod val="75000"/>
            </a:schemeClr>
          </a:solidFill>
          <a:ln>
            <a:noFill/>
          </a:ln>
          <a:effectLst>
            <a:outerShdw blurRad="44450" dist="27940" dir="5400000" algn="ctr">
              <a:srgbClr val="000000">
                <a:alpha val="32000"/>
              </a:srgbClr>
            </a:outerShdw>
          </a:effectLst>
          <a:scene3d>
            <a:camera prst="orthographicFront">
              <a:rot lat="0" lon="0" rev="0"/>
            </a:camera>
            <a:lightRig rig="balanced" dir="tl">
              <a:rot lat="0" lon="0" rev="8700000"/>
            </a:lightRig>
          </a:scene3d>
          <a:sp3d>
            <a:bevelT w="190500" h="38100"/>
          </a:sp3d>
        </p:spPr>
        <p:style>
          <a:lnRef idx="1">
            <a:schemeClr val="accent2"/>
          </a:lnRef>
          <a:fillRef idx="3">
            <a:schemeClr val="accent2"/>
          </a:fillRef>
          <a:effectRef idx="2">
            <a:schemeClr val="accent2"/>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200" dirty="0" smtClean="0">
                <a:solidFill>
                  <a:schemeClr val="bg2"/>
                </a:solidFill>
              </a:rPr>
              <a:t>Scenarios (slicing)</a:t>
            </a:r>
            <a:endParaRPr lang="en-US" sz="1200" dirty="0">
              <a:solidFill>
                <a:schemeClr val="bg2"/>
              </a:solidFill>
            </a:endParaRPr>
          </a:p>
        </p:txBody>
      </p:sp>
      <p:sp>
        <p:nvSpPr>
          <p:cNvPr id="9" name="Striped Right Arrow 8"/>
          <p:cNvSpPr/>
          <p:nvPr/>
        </p:nvSpPr>
        <p:spPr>
          <a:xfrm>
            <a:off x="4269380" y="3118443"/>
            <a:ext cx="1981200" cy="609600"/>
          </a:xfrm>
          <a:prstGeom prst="stripedRightArrow">
            <a:avLst/>
          </a:prstGeom>
          <a:solidFill>
            <a:schemeClr val="accent5">
              <a:lumMod val="75000"/>
            </a:schemeClr>
          </a:solidFill>
          <a:ln>
            <a:noFill/>
          </a:ln>
          <a:effectLst>
            <a:outerShdw blurRad="44450" dist="27940" dir="5400000" algn="ctr">
              <a:srgbClr val="000000">
                <a:alpha val="32000"/>
              </a:srgbClr>
            </a:outerShdw>
          </a:effectLst>
          <a:scene3d>
            <a:camera prst="orthographicFront">
              <a:rot lat="0" lon="0" rev="0"/>
            </a:camera>
            <a:lightRig rig="balanced" dir="tl">
              <a:rot lat="0" lon="0" rev="8700000"/>
            </a:lightRig>
          </a:scene3d>
          <a:sp3d>
            <a:bevelT w="190500" h="38100"/>
          </a:sp3d>
        </p:spPr>
        <p:style>
          <a:lnRef idx="1">
            <a:schemeClr val="accent2"/>
          </a:lnRef>
          <a:fillRef idx="3">
            <a:schemeClr val="accent2"/>
          </a:fillRef>
          <a:effectRef idx="2">
            <a:schemeClr val="accent2"/>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200" dirty="0" smtClean="0">
                <a:solidFill>
                  <a:schemeClr val="bg2"/>
                </a:solidFill>
              </a:rPr>
              <a:t>Adapter for testing</a:t>
            </a:r>
            <a:endParaRPr lang="en-US" sz="1200" dirty="0">
              <a:solidFill>
                <a:schemeClr val="bg2"/>
              </a:solidFill>
            </a:endParaRPr>
          </a:p>
        </p:txBody>
      </p:sp>
      <p:sp>
        <p:nvSpPr>
          <p:cNvPr id="11" name="Content Placeholder 18"/>
          <p:cNvSpPr txBox="1">
            <a:spLocks/>
          </p:cNvSpPr>
          <p:nvPr/>
        </p:nvSpPr>
        <p:spPr>
          <a:xfrm>
            <a:off x="381000" y="1828800"/>
            <a:ext cx="4953000" cy="4518160"/>
          </a:xfrm>
          <a:prstGeom prst="rect">
            <a:avLst/>
          </a:prstGeom>
        </p:spPr>
        <p:txBody>
          <a:bodyPr/>
          <a:lstStyle/>
          <a:p>
            <a:pPr marL="414057" lvl="0" indent="-362465">
              <a:lnSpc>
                <a:spcPct val="90000"/>
              </a:lnSpc>
              <a:spcBef>
                <a:spcPct val="20000"/>
              </a:spcBef>
              <a:buSzPct val="90000"/>
              <a:defRPr/>
            </a:pPr>
            <a:r>
              <a:rPr lang="en-US" sz="2000" b="1" dirty="0" smtClean="0">
                <a:solidFill>
                  <a:schemeClr val="bg1"/>
                </a:solidFill>
              </a:rPr>
              <a:t>Example Microsoft protocol:</a:t>
            </a:r>
          </a:p>
          <a:p>
            <a:pPr marL="384954" lvl="0" indent="-384954">
              <a:lnSpc>
                <a:spcPct val="90000"/>
              </a:lnSpc>
              <a:spcBef>
                <a:spcPct val="20000"/>
              </a:spcBef>
              <a:buSzPct val="90000"/>
              <a:buBlip>
                <a:blip r:embed="rId3"/>
              </a:buBlip>
              <a:defRPr/>
            </a:pPr>
            <a:r>
              <a:rPr lang="en-US" dirty="0" smtClean="0">
                <a:solidFill>
                  <a:schemeClr val="bg1"/>
                </a:solidFill>
              </a:rPr>
              <a:t>SMB2 (= remote file) Protocol Specification</a:t>
            </a:r>
          </a:p>
          <a:p>
            <a:pPr marL="384954" lvl="0" indent="-384954">
              <a:lnSpc>
                <a:spcPct val="90000"/>
              </a:lnSpc>
              <a:spcBef>
                <a:spcPct val="20000"/>
              </a:spcBef>
              <a:buSzPct val="90000"/>
              <a:buBlip>
                <a:blip r:embed="rId3"/>
              </a:buBlip>
              <a:defRPr/>
            </a:pPr>
            <a:r>
              <a:rPr lang="en-US" dirty="0" smtClean="0">
                <a:solidFill>
                  <a:schemeClr val="bg1"/>
                </a:solidFill>
              </a:rPr>
              <a:t>200+ other Microsoft Protocols</a:t>
            </a:r>
          </a:p>
          <a:p>
            <a:pPr marL="384175" marR="0" lvl="0" indent="-384175" algn="l" defTabSz="912813" rtl="0" eaLnBrk="1" fontAlgn="base" latinLnBrk="0" hangingPunct="1">
              <a:lnSpc>
                <a:spcPct val="90000"/>
              </a:lnSpc>
              <a:spcBef>
                <a:spcPct val="20000"/>
              </a:spcBef>
              <a:spcAft>
                <a:spcPct val="0"/>
              </a:spcAft>
              <a:buClrTx/>
              <a:buSzPct val="90000"/>
              <a:buFontTx/>
              <a:buNone/>
              <a:tabLst/>
              <a:defRPr/>
            </a:pPr>
            <a:endParaRPr lang="en-US" b="1" dirty="0" smtClean="0">
              <a:solidFill>
                <a:schemeClr val="bg1"/>
              </a:solidFill>
              <a:latin typeface="+mn-lt"/>
            </a:endParaRPr>
          </a:p>
          <a:p>
            <a:pPr marL="384175" marR="0" lvl="0" indent="-384175" algn="l" defTabSz="912813" rtl="0" eaLnBrk="1" fontAlgn="base" latinLnBrk="0" hangingPunct="1">
              <a:lnSpc>
                <a:spcPct val="90000"/>
              </a:lnSpc>
              <a:spcBef>
                <a:spcPct val="20000"/>
              </a:spcBef>
              <a:spcAft>
                <a:spcPct val="0"/>
              </a:spcAft>
              <a:buClrTx/>
              <a:buSzPct val="90000"/>
              <a:buFontTx/>
              <a:buNone/>
              <a:tabLst/>
              <a:defRPr/>
            </a:pPr>
            <a:r>
              <a:rPr lang="en-US" b="1" dirty="0" smtClean="0">
                <a:solidFill>
                  <a:schemeClr val="bg1"/>
                </a:solidFill>
                <a:latin typeface="+mn-lt"/>
              </a:rPr>
              <a:t>Tools:</a:t>
            </a:r>
            <a:endParaRPr kumimoji="0" lang="en-US" b="1" i="0" u="none" strike="noStrike" kern="1200" cap="none" spc="0" normalizeH="0" baseline="0" noProof="0" dirty="0" smtClean="0">
              <a:ln>
                <a:noFill/>
              </a:ln>
              <a:solidFill>
                <a:schemeClr val="bg1"/>
              </a:solidFill>
              <a:effectLst/>
              <a:uLnTx/>
              <a:uFillTx/>
              <a:latin typeface="+mn-lt"/>
              <a:ea typeface="+mn-ea"/>
              <a:cs typeface="+mn-cs"/>
            </a:endParaRPr>
          </a:p>
          <a:p>
            <a:pPr marL="384175" lvl="0" indent="-384175">
              <a:lnSpc>
                <a:spcPct val="90000"/>
              </a:lnSpc>
              <a:spcBef>
                <a:spcPct val="20000"/>
              </a:spcBef>
              <a:buSzPct val="90000"/>
            </a:pPr>
            <a:r>
              <a:rPr lang="en-US" dirty="0" smtClean="0">
                <a:solidFill>
                  <a:schemeClr val="bg1"/>
                </a:solidFill>
              </a:rPr>
              <a:t>Symbolic Exploration of protocol </a:t>
            </a:r>
          </a:p>
          <a:p>
            <a:pPr marL="384175" lvl="0" indent="-384175">
              <a:lnSpc>
                <a:spcPct val="90000"/>
              </a:lnSpc>
              <a:spcBef>
                <a:spcPct val="20000"/>
              </a:spcBef>
              <a:buSzPct val="90000"/>
            </a:pPr>
            <a:r>
              <a:rPr lang="en-US" dirty="0" smtClean="0">
                <a:solidFill>
                  <a:schemeClr val="bg1"/>
                </a:solidFill>
              </a:rPr>
              <a:t>models to generate tests.</a:t>
            </a:r>
            <a:r>
              <a:rPr lang="en-US" dirty="0" smtClean="0">
                <a:solidFill>
                  <a:schemeClr val="bg1"/>
                </a:solidFill>
                <a:latin typeface="+mn-lt"/>
              </a:rPr>
              <a:t/>
            </a:r>
            <a:br>
              <a:rPr lang="en-US" dirty="0" smtClean="0">
                <a:solidFill>
                  <a:schemeClr val="bg1"/>
                </a:solidFill>
                <a:latin typeface="+mn-lt"/>
              </a:rPr>
            </a:br>
            <a:endParaRPr lang="en-US" dirty="0" smtClean="0">
              <a:solidFill>
                <a:schemeClr val="bg1"/>
              </a:solidFill>
              <a:latin typeface="+mn-lt"/>
            </a:endParaRPr>
          </a:p>
          <a:p>
            <a:pPr marL="384175" marR="0" lvl="0" indent="-384175" algn="l" defTabSz="912813" rtl="0" eaLnBrk="1" fontAlgn="base" latinLnBrk="0" hangingPunct="1">
              <a:lnSpc>
                <a:spcPct val="90000"/>
              </a:lnSpc>
              <a:spcBef>
                <a:spcPct val="20000"/>
              </a:spcBef>
              <a:spcAft>
                <a:spcPct val="0"/>
              </a:spcAft>
              <a:buClrTx/>
              <a:buSzPct val="90000"/>
              <a:buFontTx/>
              <a:buNone/>
              <a:tabLst/>
              <a:defRPr/>
            </a:pPr>
            <a:r>
              <a:rPr lang="en-US" dirty="0" smtClean="0">
                <a:solidFill>
                  <a:schemeClr val="bg1"/>
                </a:solidFill>
                <a:latin typeface="+mn-lt"/>
              </a:rPr>
              <a:t>Pair-wise independent input </a:t>
            </a:r>
          </a:p>
          <a:p>
            <a:pPr marL="384175" marR="0" lvl="0" indent="-384175" algn="l" defTabSz="912813" rtl="0" eaLnBrk="1" fontAlgn="base" latinLnBrk="0" hangingPunct="1">
              <a:lnSpc>
                <a:spcPct val="90000"/>
              </a:lnSpc>
              <a:spcBef>
                <a:spcPct val="20000"/>
              </a:spcBef>
              <a:spcAft>
                <a:spcPct val="0"/>
              </a:spcAft>
              <a:buClrTx/>
              <a:buSzPct val="90000"/>
              <a:buFontTx/>
              <a:buNone/>
              <a:tabLst/>
              <a:defRPr/>
            </a:pPr>
            <a:r>
              <a:rPr lang="en-US" dirty="0" smtClean="0">
                <a:solidFill>
                  <a:schemeClr val="bg1"/>
                </a:solidFill>
                <a:latin typeface="+mn-lt"/>
              </a:rPr>
              <a:t>g</a:t>
            </a:r>
            <a:r>
              <a:rPr kumimoji="0" lang="en-US" i="0" u="none" strike="noStrike" kern="1200" cap="none" spc="0" normalizeH="0" baseline="0" noProof="0" dirty="0" err="1" smtClean="0">
                <a:ln>
                  <a:noFill/>
                </a:ln>
                <a:solidFill>
                  <a:schemeClr val="bg1"/>
                </a:solidFill>
                <a:effectLst/>
                <a:uLnTx/>
                <a:uFillTx/>
                <a:latin typeface="+mn-lt"/>
                <a:ea typeface="+mn-ea"/>
                <a:cs typeface="+mn-cs"/>
              </a:rPr>
              <a:t>eneration</a:t>
            </a:r>
            <a:r>
              <a:rPr kumimoji="0" lang="en-US" i="0" u="none" strike="noStrike" kern="1200" cap="none" spc="0" normalizeH="0" baseline="0" noProof="0" dirty="0" smtClean="0">
                <a:ln>
                  <a:noFill/>
                </a:ln>
                <a:solidFill>
                  <a:schemeClr val="bg1"/>
                </a:solidFill>
                <a:effectLst/>
                <a:uLnTx/>
                <a:uFillTx/>
                <a:latin typeface="+mn-lt"/>
                <a:ea typeface="+mn-ea"/>
                <a:cs typeface="+mn-cs"/>
              </a:rPr>
              <a:t> for constrained </a:t>
            </a:r>
          </a:p>
          <a:p>
            <a:pPr marL="384175" marR="0" lvl="0" indent="-384175" algn="l" defTabSz="912813" rtl="0" eaLnBrk="1" fontAlgn="base" latinLnBrk="0" hangingPunct="1">
              <a:lnSpc>
                <a:spcPct val="90000"/>
              </a:lnSpc>
              <a:spcBef>
                <a:spcPct val="20000"/>
              </a:spcBef>
              <a:spcAft>
                <a:spcPct val="0"/>
              </a:spcAft>
              <a:buClrTx/>
              <a:buSzPct val="90000"/>
              <a:buFontTx/>
              <a:buNone/>
              <a:tabLst/>
              <a:defRPr/>
            </a:pPr>
            <a:r>
              <a:rPr kumimoji="0" lang="en-US" i="0" u="none" strike="noStrike" kern="1200" cap="none" spc="0" normalizeH="0" baseline="0" noProof="0" dirty="0" smtClean="0">
                <a:ln>
                  <a:noFill/>
                </a:ln>
                <a:solidFill>
                  <a:schemeClr val="bg1"/>
                </a:solidFill>
                <a:effectLst/>
                <a:uLnTx/>
                <a:uFillTx/>
                <a:latin typeface="+mn-lt"/>
                <a:ea typeface="+mn-ea"/>
                <a:cs typeface="+mn-cs"/>
              </a:rPr>
              <a:t>algebraic data-types</a:t>
            </a:r>
            <a:r>
              <a:rPr lang="en-US" dirty="0" smtClean="0">
                <a:solidFill>
                  <a:schemeClr val="bg1"/>
                </a:solidFill>
                <a:latin typeface="+mn-lt"/>
              </a:rPr>
              <a:t>.</a:t>
            </a:r>
            <a:endParaRPr kumimoji="0" lang="en-US" i="0" u="none" strike="noStrike" kern="1200" cap="none" spc="0" normalizeH="0" noProof="0" dirty="0" smtClean="0">
              <a:ln>
                <a:noFill/>
              </a:ln>
              <a:solidFill>
                <a:schemeClr val="bg1"/>
              </a:solidFill>
              <a:effectLst/>
              <a:uLnTx/>
              <a:uFillTx/>
              <a:latin typeface="+mn-lt"/>
              <a:ea typeface="+mn-ea"/>
              <a:cs typeface="+mn-cs"/>
            </a:endParaRPr>
          </a:p>
          <a:p>
            <a:pPr marL="384175" lvl="0" indent="-384175">
              <a:lnSpc>
                <a:spcPct val="90000"/>
              </a:lnSpc>
              <a:spcBef>
                <a:spcPct val="20000"/>
              </a:spcBef>
              <a:buSzPct val="90000"/>
            </a:pPr>
            <a:endParaRPr lang="en-US" dirty="0" smtClean="0">
              <a:solidFill>
                <a:schemeClr val="bg1"/>
              </a:solidFill>
              <a:latin typeface="+mn-lt"/>
            </a:endParaRPr>
          </a:p>
          <a:p>
            <a:pPr marL="384175" marR="0" lvl="0" indent="-384175" algn="l" defTabSz="912813" rtl="0" eaLnBrk="1" fontAlgn="base" latinLnBrk="0" hangingPunct="1">
              <a:lnSpc>
                <a:spcPct val="90000"/>
              </a:lnSpc>
              <a:spcBef>
                <a:spcPct val="20000"/>
              </a:spcBef>
              <a:spcAft>
                <a:spcPct val="0"/>
              </a:spcAft>
              <a:buClrTx/>
              <a:buSzPct val="90000"/>
              <a:buFontTx/>
              <a:buNone/>
              <a:tabLst/>
              <a:defRPr/>
            </a:pPr>
            <a:r>
              <a:rPr kumimoji="0" lang="en-US" i="0" u="none" strike="noStrike" kern="1200" cap="none" spc="0" normalizeH="0" baseline="0" noProof="0" dirty="0" smtClean="0">
                <a:ln>
                  <a:noFill/>
                </a:ln>
                <a:solidFill>
                  <a:schemeClr val="bg1"/>
                </a:solidFill>
                <a:effectLst/>
                <a:uLnTx/>
                <a:uFillTx/>
                <a:latin typeface="+mn-lt"/>
                <a:ea typeface="+mn-ea"/>
                <a:cs typeface="+mn-cs"/>
              </a:rPr>
              <a:t>Design time model debugging using</a:t>
            </a:r>
          </a:p>
          <a:p>
            <a:pPr marL="384175" marR="0" lvl="0" indent="-384175" algn="l" defTabSz="912813" rtl="0" eaLnBrk="1" fontAlgn="base" latinLnBrk="0" hangingPunct="1">
              <a:lnSpc>
                <a:spcPct val="90000"/>
              </a:lnSpc>
              <a:spcBef>
                <a:spcPct val="20000"/>
              </a:spcBef>
              <a:spcAft>
                <a:spcPct val="0"/>
              </a:spcAft>
              <a:buClrTx/>
              <a:buSzPct val="90000"/>
              <a:buFontTx/>
              <a:buChar char="-"/>
              <a:tabLst/>
              <a:defRPr/>
            </a:pPr>
            <a:r>
              <a:rPr kumimoji="0" lang="en-US" i="0" u="none" strike="noStrike" kern="1200" cap="none" spc="0" normalizeH="0" baseline="0" noProof="0" dirty="0" smtClean="0">
                <a:ln>
                  <a:noFill/>
                </a:ln>
                <a:solidFill>
                  <a:schemeClr val="bg1"/>
                </a:solidFill>
                <a:effectLst/>
                <a:uLnTx/>
                <a:uFillTx/>
                <a:latin typeface="+mn-lt"/>
                <a:ea typeface="+mn-ea"/>
                <a:cs typeface="+mn-cs"/>
              </a:rPr>
              <a:t>Bounded Model Checking</a:t>
            </a:r>
          </a:p>
          <a:p>
            <a:pPr marL="384175" marR="0" lvl="0" indent="-384175" algn="l" defTabSz="912813" rtl="0" eaLnBrk="1" fontAlgn="base" latinLnBrk="0" hangingPunct="1">
              <a:lnSpc>
                <a:spcPct val="90000"/>
              </a:lnSpc>
              <a:spcBef>
                <a:spcPct val="20000"/>
              </a:spcBef>
              <a:spcAft>
                <a:spcPct val="0"/>
              </a:spcAft>
              <a:buClrTx/>
              <a:buSzPct val="90000"/>
              <a:buFontTx/>
              <a:buChar char="-"/>
              <a:tabLst/>
              <a:defRPr/>
            </a:pPr>
            <a:r>
              <a:rPr lang="en-US" dirty="0" smtClean="0">
                <a:solidFill>
                  <a:schemeClr val="bg1"/>
                </a:solidFill>
                <a:latin typeface="+mn-lt"/>
              </a:rPr>
              <a:t>Bounded Conformance Checking</a:t>
            </a:r>
          </a:p>
          <a:p>
            <a:pPr marL="384175" lvl="0" indent="-384175">
              <a:lnSpc>
                <a:spcPct val="90000"/>
              </a:lnSpc>
              <a:spcBef>
                <a:spcPct val="20000"/>
              </a:spcBef>
              <a:buSzPct val="90000"/>
              <a:buFontTx/>
              <a:buChar char="-"/>
              <a:defRPr/>
            </a:pPr>
            <a:r>
              <a:rPr kumimoji="0" lang="en-US" i="0" u="none" strike="noStrike" kern="1200" cap="none" spc="0" normalizeH="0" baseline="0" noProof="0" dirty="0" smtClean="0">
                <a:ln>
                  <a:noFill/>
                </a:ln>
                <a:solidFill>
                  <a:schemeClr val="bg1"/>
                </a:solidFill>
                <a:effectLst/>
                <a:uLnTx/>
                <a:uFillTx/>
                <a:latin typeface="+mn-lt"/>
                <a:ea typeface="+mn-ea"/>
                <a:cs typeface="+mn-cs"/>
              </a:rPr>
              <a:t>Bounded </a:t>
            </a:r>
            <a:r>
              <a:rPr lang="en-US" dirty="0" smtClean="0">
                <a:solidFill>
                  <a:schemeClr val="bg1"/>
                </a:solidFill>
              </a:rPr>
              <a:t>Input-Output Model Programs</a:t>
            </a:r>
            <a:endParaRPr kumimoji="0" lang="en-US" i="0" u="none" strike="noStrike" kern="1200" cap="none" spc="0" normalizeH="0" baseline="0" noProof="0" dirty="0" smtClean="0">
              <a:ln>
                <a:noFill/>
              </a:ln>
              <a:solidFill>
                <a:schemeClr val="bg1"/>
              </a:solidFill>
              <a:effectLst/>
              <a:uLnTx/>
              <a:uFillTx/>
              <a:latin typeface="+mn-lt"/>
              <a:ea typeface="+mn-ea"/>
              <a:cs typeface="+mn-cs"/>
            </a:endParaRPr>
          </a:p>
        </p:txBody>
      </p:sp>
      <p:sp>
        <p:nvSpPr>
          <p:cNvPr id="10" name="TextBox 9"/>
          <p:cNvSpPr txBox="1"/>
          <p:nvPr/>
        </p:nvSpPr>
        <p:spPr>
          <a:xfrm>
            <a:off x="5257800" y="6400800"/>
            <a:ext cx="3276600" cy="249299"/>
          </a:xfrm>
          <a:prstGeom prst="rect">
            <a:avLst/>
          </a:prstGeom>
          <a:noFill/>
        </p:spPr>
        <p:txBody>
          <a:bodyPr wrap="square" lIns="64008" tIns="32004" rIns="64008" bIns="32004" rtlCol="0">
            <a:spAutoFit/>
          </a:bodyPr>
          <a:lstStyle/>
          <a:p>
            <a:r>
              <a:rPr lang="en-US" sz="1200" dirty="0" smtClean="0">
                <a:solidFill>
                  <a:srgbClr val="9C42E6"/>
                </a:solidFill>
                <a:latin typeface="Calibri" pitchFamily="34" charset="0"/>
              </a:rPr>
              <a:t>Margus Veanes, Wolfgang Grieskamp</a:t>
            </a:r>
            <a:endParaRPr lang="en-US" sz="1200" dirty="0">
              <a:solidFill>
                <a:srgbClr val="9C42E6"/>
              </a:solidFill>
              <a:latin typeface="Calibri" pitchFamily="34" charset="0"/>
            </a:endParaRPr>
          </a:p>
        </p:txBody>
      </p:sp>
    </p:spTree>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533400" y="1295400"/>
            <a:ext cx="7652808" cy="4154984"/>
          </a:xfrm>
        </p:spPr>
        <p:txBody>
          <a:bodyPr/>
          <a:lstStyle/>
          <a:p>
            <a:r>
              <a:rPr lang="en-US" dirty="0" smtClean="0"/>
              <a:t>Theory Combinations</a:t>
            </a:r>
            <a:endParaRPr lang="en-US" dirty="0"/>
          </a:p>
        </p:txBody>
      </p:sp>
    </p:spTree>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4400" dirty="0" err="1" smtClean="0"/>
              <a:t>Satisfiability</a:t>
            </a:r>
            <a:r>
              <a:rPr sz="4400" dirty="0" smtClean="0"/>
              <a:t> Modulo Theories (SMT)</a:t>
            </a:r>
            <a:endParaRPr sz="4400" spc="-167" dirty="0">
              <a:solidFill>
                <a:schemeClr val="accent1"/>
              </a:solidFill>
              <a:effectLst>
                <a:outerShdw blurRad="50800" dist="38100" dir="2700000" algn="tl" rotWithShape="0">
                  <a:prstClr val="black">
                    <a:alpha val="61000"/>
                  </a:prstClr>
                </a:outerShdw>
              </a:effectLst>
            </a:endParaRPr>
          </a:p>
        </p:txBody>
      </p:sp>
      <p:sp>
        <p:nvSpPr>
          <p:cNvPr id="4" name="Footer Placeholder 3"/>
          <p:cNvSpPr>
            <a:spLocks noGrp="1"/>
          </p:cNvSpPr>
          <p:nvPr>
            <p:ph type="ftr" sz="quarter" idx="4294967295"/>
          </p:nvPr>
        </p:nvSpPr>
        <p:spPr>
          <a:xfrm>
            <a:off x="0" y="6356350"/>
            <a:ext cx="2895600" cy="365125"/>
          </a:xfrm>
          <a:prstGeom prst="rect">
            <a:avLst/>
          </a:prstGeom>
        </p:spPr>
        <p:txBody>
          <a:bodyPr/>
          <a:lstStyle/>
          <a:p>
            <a:r>
              <a:rPr lang="en-US" smtClean="0"/>
              <a:t>Z3: An Efficient SMT Solver</a:t>
            </a:r>
            <a:endParaRPr lang="en-US" dirty="0"/>
          </a:p>
        </p:txBody>
      </p:sp>
      <p:graphicFrame>
        <p:nvGraphicFramePr>
          <p:cNvPr id="6" name="Object 5"/>
          <p:cNvGraphicFramePr>
            <a:graphicFrameLocks noChangeAspect="1"/>
          </p:cNvGraphicFramePr>
          <p:nvPr/>
        </p:nvGraphicFramePr>
        <p:xfrm>
          <a:off x="270163" y="2227118"/>
          <a:ext cx="8517665" cy="524164"/>
        </p:xfrm>
        <a:graphic>
          <a:graphicData uri="http://schemas.openxmlformats.org/presentationml/2006/ole">
            <p:oleObj spid="_x0000_s434178" name="Equation" r:id="rId4" imgW="3302000" imgH="203200" progId="Equation.3">
              <p:embed/>
            </p:oleObj>
          </a:graphicData>
        </a:graphic>
      </p:graphicFrame>
      <p:sp>
        <p:nvSpPr>
          <p:cNvPr id="8" name="Rectangle 7"/>
          <p:cNvSpPr/>
          <p:nvPr/>
        </p:nvSpPr>
        <p:spPr bwMode="auto">
          <a:xfrm>
            <a:off x="233680" y="2265680"/>
            <a:ext cx="1513840" cy="457200"/>
          </a:xfrm>
          <a:prstGeom prst="rect">
            <a:avLst/>
          </a:prstGeom>
          <a:noFill/>
          <a:ln>
            <a:solidFill>
              <a:schemeClr val="accent2">
                <a:lumMod val="60000"/>
                <a:lumOff val="4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9" name="Rectangle 8"/>
          <p:cNvSpPr/>
          <p:nvPr/>
        </p:nvSpPr>
        <p:spPr bwMode="auto">
          <a:xfrm>
            <a:off x="7345680" y="2275840"/>
            <a:ext cx="1259840" cy="457200"/>
          </a:xfrm>
          <a:prstGeom prst="rect">
            <a:avLst/>
          </a:prstGeom>
          <a:noFill/>
          <a:ln>
            <a:solidFill>
              <a:schemeClr val="accent2">
                <a:lumMod val="60000"/>
                <a:lumOff val="4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0" name="Rectangle 9"/>
          <p:cNvSpPr/>
          <p:nvPr/>
        </p:nvSpPr>
        <p:spPr bwMode="auto">
          <a:xfrm>
            <a:off x="5638800" y="2255520"/>
            <a:ext cx="772160" cy="457200"/>
          </a:xfrm>
          <a:prstGeom prst="rect">
            <a:avLst/>
          </a:prstGeom>
          <a:noFill/>
          <a:ln>
            <a:solidFill>
              <a:schemeClr val="accent2">
                <a:lumMod val="60000"/>
                <a:lumOff val="4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1" name="Rectangle 10"/>
          <p:cNvSpPr/>
          <p:nvPr/>
        </p:nvSpPr>
        <p:spPr bwMode="auto">
          <a:xfrm>
            <a:off x="5100320" y="2255520"/>
            <a:ext cx="335280" cy="457200"/>
          </a:xfrm>
          <a:prstGeom prst="rect">
            <a:avLst/>
          </a:prstGeom>
          <a:noFill/>
          <a:ln>
            <a:solidFill>
              <a:schemeClr val="accent2">
                <a:lumMod val="60000"/>
                <a:lumOff val="4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4" name="Rectangle 13"/>
          <p:cNvSpPr/>
          <p:nvPr/>
        </p:nvSpPr>
        <p:spPr bwMode="auto">
          <a:xfrm>
            <a:off x="3200400" y="3429000"/>
            <a:ext cx="2514600" cy="914400"/>
          </a:xfrm>
          <a:prstGeom prst="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Arithmetic</a:t>
            </a:r>
          </a:p>
        </p:txBody>
      </p:sp>
      <p:sp>
        <p:nvSpPr>
          <p:cNvPr id="16" name="Rectangle 15"/>
          <p:cNvSpPr/>
          <p:nvPr/>
        </p:nvSpPr>
        <p:spPr bwMode="auto">
          <a:xfrm>
            <a:off x="2621280" y="2265680"/>
            <a:ext cx="843280" cy="457200"/>
          </a:xfrm>
          <a:prstGeom prst="rect">
            <a:avLst/>
          </a:prstGeom>
          <a:noFill/>
          <a:ln>
            <a:solidFill>
              <a:schemeClr val="accent4">
                <a:lumMod val="5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7" name="Rectangle 16"/>
          <p:cNvSpPr/>
          <p:nvPr/>
        </p:nvSpPr>
        <p:spPr bwMode="auto">
          <a:xfrm>
            <a:off x="3566160" y="2265680"/>
            <a:ext cx="843280" cy="457200"/>
          </a:xfrm>
          <a:prstGeom prst="rect">
            <a:avLst/>
          </a:prstGeom>
          <a:noFill/>
          <a:ln>
            <a:solidFill>
              <a:schemeClr val="accent4">
                <a:lumMod val="5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8" name="Rectangle 17"/>
          <p:cNvSpPr/>
          <p:nvPr/>
        </p:nvSpPr>
        <p:spPr bwMode="auto">
          <a:xfrm>
            <a:off x="228600" y="3429000"/>
            <a:ext cx="2743200" cy="914400"/>
          </a:xfrm>
          <a:prstGeom prst="rect">
            <a:avLst/>
          </a:prstGeom>
          <a:solidFill>
            <a:schemeClr val="accent4">
              <a:lumMod val="50000"/>
            </a:schemeClr>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Array</a:t>
            </a:r>
            <a:r>
              <a:rPr kumimoji="0" lang="en-US" sz="2800" b="0" i="0" u="none" strike="noStrike" cap="none" normalizeH="0" dirty="0" smtClean="0">
                <a:solidFill>
                  <a:schemeClr val="tx1"/>
                </a:solidFill>
                <a:effectLst>
                  <a:outerShdw blurRad="38100" dist="38100" dir="2700000" algn="tl">
                    <a:srgbClr val="000000">
                      <a:alpha val="43137"/>
                    </a:srgbClr>
                  </a:outerShdw>
                </a:effectLst>
                <a:latin typeface="Segoe" pitchFamily="34" charset="0"/>
              </a:rPr>
              <a:t> Theory</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0" name="Rectangle 19"/>
          <p:cNvSpPr/>
          <p:nvPr/>
        </p:nvSpPr>
        <p:spPr bwMode="auto">
          <a:xfrm>
            <a:off x="6918960" y="2275840"/>
            <a:ext cx="335280" cy="457200"/>
          </a:xfrm>
          <a:prstGeom prst="rect">
            <a:avLst/>
          </a:prstGeom>
          <a:noFill/>
          <a:ln>
            <a:solidFill>
              <a:srgbClr val="FF000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1" name="Rectangle 20"/>
          <p:cNvSpPr/>
          <p:nvPr/>
        </p:nvSpPr>
        <p:spPr bwMode="auto">
          <a:xfrm>
            <a:off x="2235200" y="2265680"/>
            <a:ext cx="335280" cy="457200"/>
          </a:xfrm>
          <a:prstGeom prst="rect">
            <a:avLst/>
          </a:prstGeom>
          <a:noFill/>
          <a:ln>
            <a:solidFill>
              <a:srgbClr val="FF000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3" name="Rectangle 22"/>
          <p:cNvSpPr/>
          <p:nvPr/>
        </p:nvSpPr>
        <p:spPr bwMode="auto">
          <a:xfrm>
            <a:off x="5943600" y="3429000"/>
            <a:ext cx="2667000" cy="914400"/>
          </a:xfrm>
          <a:prstGeom prst="rect">
            <a:avLst/>
          </a:prstGeom>
          <a:solidFill>
            <a:srgbClr val="FF0000"/>
          </a:solidFill>
          <a:ln>
            <a:headEnd type="none" w="med" len="med"/>
            <a:tailEnd type="none" w="med" len="med"/>
          </a:ln>
        </p:spPr>
        <p:style>
          <a:lnRef idx="1">
            <a:schemeClr val="accent5"/>
          </a:lnRef>
          <a:fillRef idx="3">
            <a:schemeClr val="accent5"/>
          </a:fillRef>
          <a:effectRef idx="2">
            <a:schemeClr val="accent5"/>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err="1" smtClean="0">
                <a:solidFill>
                  <a:schemeClr val="tx1"/>
                </a:solidFill>
                <a:effectLst>
                  <a:outerShdw blurRad="38100" dist="38100" dir="2700000" algn="tl">
                    <a:srgbClr val="000000">
                      <a:alpha val="43137"/>
                    </a:srgbClr>
                  </a:outerShdw>
                </a:effectLst>
                <a:latin typeface="Segoe" pitchFamily="34" charset="0"/>
              </a:rPr>
              <a:t>Uninterpreted</a:t>
            </a:r>
            <a:r>
              <a:rPr lang="en-US" sz="2800" dirty="0" smtClean="0">
                <a:solidFill>
                  <a:schemeClr val="tx1"/>
                </a:solidFill>
                <a:effectLst>
                  <a:outerShdw blurRad="38100" dist="38100" dir="2700000" algn="tl">
                    <a:srgbClr val="000000">
                      <a:alpha val="43137"/>
                    </a:srgbClr>
                  </a:outerShdw>
                </a:effectLst>
                <a:latin typeface="Segoe" pitchFamily="34" charset="0"/>
              </a:rPr>
              <a:t> Functions</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descr="gurevich.jpg"/>
          <p:cNvPicPr>
            <a:picLocks noChangeAspect="1"/>
          </p:cNvPicPr>
          <p:nvPr/>
        </p:nvPicPr>
        <p:blipFill>
          <a:blip r:embed="rId2" cstate="print"/>
          <a:stretch>
            <a:fillRect/>
          </a:stretch>
        </p:blipFill>
        <p:spPr>
          <a:xfrm>
            <a:off x="4114800" y="1066800"/>
            <a:ext cx="1171575" cy="1171575"/>
          </a:xfrm>
          <a:prstGeom prst="rect">
            <a:avLst/>
          </a:prstGeom>
        </p:spPr>
      </p:pic>
      <p:sp>
        <p:nvSpPr>
          <p:cNvPr id="2" name="Title 1"/>
          <p:cNvSpPr>
            <a:spLocks noGrp="1"/>
          </p:cNvSpPr>
          <p:nvPr>
            <p:ph type="title"/>
          </p:nvPr>
        </p:nvSpPr>
        <p:spPr>
          <a:xfrm>
            <a:off x="381000" y="230188"/>
            <a:ext cx="8382000" cy="609398"/>
          </a:xfrm>
        </p:spPr>
        <p:txBody>
          <a:bodyPr/>
          <a:lstStyle/>
          <a:p>
            <a:r>
              <a:rPr lang="en-US" sz="4400" dirty="0" smtClean="0"/>
              <a:t>The inner Research Market @ MSFT</a:t>
            </a:r>
            <a:endParaRPr lang="en-US" sz="4400" dirty="0"/>
          </a:p>
        </p:txBody>
      </p:sp>
      <p:pic>
        <p:nvPicPr>
          <p:cNvPr id="4" name="Picture 3" descr="andy-gordon.jpg"/>
          <p:cNvPicPr>
            <a:picLocks noChangeAspect="1"/>
          </p:cNvPicPr>
          <p:nvPr/>
        </p:nvPicPr>
        <p:blipFill>
          <a:blip r:embed="rId3" cstate="print"/>
          <a:stretch>
            <a:fillRect/>
          </a:stretch>
        </p:blipFill>
        <p:spPr>
          <a:xfrm>
            <a:off x="6172200" y="1676400"/>
            <a:ext cx="1143000" cy="1524000"/>
          </a:xfrm>
          <a:prstGeom prst="rect">
            <a:avLst/>
          </a:prstGeom>
        </p:spPr>
      </p:pic>
      <p:pic>
        <p:nvPicPr>
          <p:cNvPr id="5" name="Picture 4" descr="gonthier.jpg"/>
          <p:cNvPicPr>
            <a:picLocks noChangeAspect="1"/>
          </p:cNvPicPr>
          <p:nvPr/>
        </p:nvPicPr>
        <p:blipFill>
          <a:blip r:embed="rId4" cstate="print"/>
          <a:stretch>
            <a:fillRect/>
          </a:stretch>
        </p:blipFill>
        <p:spPr>
          <a:xfrm>
            <a:off x="3845700" y="3236100"/>
            <a:ext cx="1183500" cy="1183500"/>
          </a:xfrm>
          <a:prstGeom prst="rect">
            <a:avLst/>
          </a:prstGeom>
        </p:spPr>
      </p:pic>
      <p:pic>
        <p:nvPicPr>
          <p:cNvPr id="8" name="Picture 7" descr="josh-berdine.jpg"/>
          <p:cNvPicPr>
            <a:picLocks noChangeAspect="1"/>
          </p:cNvPicPr>
          <p:nvPr/>
        </p:nvPicPr>
        <p:blipFill>
          <a:blip r:embed="rId5" cstate="print"/>
          <a:stretch>
            <a:fillRect/>
          </a:stretch>
        </p:blipFill>
        <p:spPr>
          <a:xfrm>
            <a:off x="7315200" y="1676400"/>
            <a:ext cx="1143000" cy="1143000"/>
          </a:xfrm>
          <a:prstGeom prst="rect">
            <a:avLst/>
          </a:prstGeom>
        </p:spPr>
      </p:pic>
      <p:pic>
        <p:nvPicPr>
          <p:cNvPr id="9" name="Picture 8" descr="lamport.gif"/>
          <p:cNvPicPr>
            <a:picLocks noChangeAspect="1"/>
          </p:cNvPicPr>
          <p:nvPr/>
        </p:nvPicPr>
        <p:blipFill>
          <a:blip r:embed="rId6" cstate="print"/>
          <a:stretch>
            <a:fillRect/>
          </a:stretch>
        </p:blipFill>
        <p:spPr>
          <a:xfrm>
            <a:off x="2743200" y="3962399"/>
            <a:ext cx="1143000" cy="1524001"/>
          </a:xfrm>
          <a:prstGeom prst="rect">
            <a:avLst/>
          </a:prstGeom>
        </p:spPr>
      </p:pic>
      <p:pic>
        <p:nvPicPr>
          <p:cNvPr id="11" name="Picture 10" descr="leonardo.jpg"/>
          <p:cNvPicPr>
            <a:picLocks noChangeAspect="1"/>
          </p:cNvPicPr>
          <p:nvPr/>
        </p:nvPicPr>
        <p:blipFill>
          <a:blip r:embed="rId7" cstate="print"/>
          <a:stretch>
            <a:fillRect/>
          </a:stretch>
        </p:blipFill>
        <p:spPr>
          <a:xfrm>
            <a:off x="7467600" y="4191000"/>
            <a:ext cx="1295400" cy="1295400"/>
          </a:xfrm>
          <a:prstGeom prst="rect">
            <a:avLst/>
          </a:prstGeom>
        </p:spPr>
      </p:pic>
      <p:pic>
        <p:nvPicPr>
          <p:cNvPr id="12" name="Picture 11" descr="lintao-zhang.jpg"/>
          <p:cNvPicPr>
            <a:picLocks noChangeAspect="1"/>
          </p:cNvPicPr>
          <p:nvPr/>
        </p:nvPicPr>
        <p:blipFill>
          <a:blip r:embed="rId8" cstate="print"/>
          <a:stretch>
            <a:fillRect/>
          </a:stretch>
        </p:blipFill>
        <p:spPr>
          <a:xfrm>
            <a:off x="1600200" y="3276600"/>
            <a:ext cx="1136800" cy="1239112"/>
          </a:xfrm>
          <a:prstGeom prst="rect">
            <a:avLst/>
          </a:prstGeom>
        </p:spPr>
      </p:pic>
      <p:pic>
        <p:nvPicPr>
          <p:cNvPr id="13" name="Picture 12" descr="lucasb.jpg"/>
          <p:cNvPicPr>
            <a:picLocks noChangeAspect="1"/>
          </p:cNvPicPr>
          <p:nvPr/>
        </p:nvPicPr>
        <p:blipFill>
          <a:blip r:embed="rId9" cstate="print"/>
          <a:stretch>
            <a:fillRect/>
          </a:stretch>
        </p:blipFill>
        <p:spPr>
          <a:xfrm>
            <a:off x="7315200" y="2819400"/>
            <a:ext cx="1371600" cy="1371600"/>
          </a:xfrm>
          <a:prstGeom prst="rect">
            <a:avLst/>
          </a:prstGeom>
        </p:spPr>
      </p:pic>
      <p:pic>
        <p:nvPicPr>
          <p:cNvPr id="14" name="Picture 13" descr="madanm.jpg"/>
          <p:cNvPicPr>
            <a:picLocks noChangeAspect="1"/>
          </p:cNvPicPr>
          <p:nvPr/>
        </p:nvPicPr>
        <p:blipFill>
          <a:blip r:embed="rId10" cstate="print"/>
          <a:stretch>
            <a:fillRect/>
          </a:stretch>
        </p:blipFill>
        <p:spPr>
          <a:xfrm>
            <a:off x="1676400" y="1600200"/>
            <a:ext cx="1273324" cy="1668325"/>
          </a:xfrm>
          <a:prstGeom prst="rect">
            <a:avLst/>
          </a:prstGeom>
        </p:spPr>
      </p:pic>
      <p:pic>
        <p:nvPicPr>
          <p:cNvPr id="10" name="Picture 9" descr="leino.jpg"/>
          <p:cNvPicPr>
            <a:picLocks noChangeAspect="1"/>
          </p:cNvPicPr>
          <p:nvPr/>
        </p:nvPicPr>
        <p:blipFill>
          <a:blip r:embed="rId11" cstate="print"/>
          <a:stretch>
            <a:fillRect/>
          </a:stretch>
        </p:blipFill>
        <p:spPr>
          <a:xfrm>
            <a:off x="1600200" y="4343400"/>
            <a:ext cx="1143000" cy="1143000"/>
          </a:xfrm>
          <a:prstGeom prst="rect">
            <a:avLst/>
          </a:prstGeom>
        </p:spPr>
      </p:pic>
      <p:pic>
        <p:nvPicPr>
          <p:cNvPr id="15" name="Picture 14" descr="mbarnett.jpg"/>
          <p:cNvPicPr>
            <a:picLocks noChangeAspect="1"/>
          </p:cNvPicPr>
          <p:nvPr/>
        </p:nvPicPr>
        <p:blipFill>
          <a:blip r:embed="rId12" cstate="print"/>
          <a:stretch>
            <a:fillRect/>
          </a:stretch>
        </p:blipFill>
        <p:spPr>
          <a:xfrm>
            <a:off x="3838575" y="2057400"/>
            <a:ext cx="1190625" cy="1190625"/>
          </a:xfrm>
          <a:prstGeom prst="rect">
            <a:avLst/>
          </a:prstGeom>
        </p:spPr>
      </p:pic>
      <p:pic>
        <p:nvPicPr>
          <p:cNvPr id="16" name="Picture 15" descr="nikolait.jpg"/>
          <p:cNvPicPr>
            <a:picLocks noChangeAspect="1"/>
          </p:cNvPicPr>
          <p:nvPr/>
        </p:nvPicPr>
        <p:blipFill>
          <a:blip r:embed="rId13" cstate="print"/>
          <a:stretch>
            <a:fillRect/>
          </a:stretch>
        </p:blipFill>
        <p:spPr>
          <a:xfrm>
            <a:off x="3962400" y="4495800"/>
            <a:ext cx="714375" cy="714375"/>
          </a:xfrm>
          <a:prstGeom prst="rect">
            <a:avLst/>
          </a:prstGeom>
        </p:spPr>
      </p:pic>
      <p:pic>
        <p:nvPicPr>
          <p:cNvPr id="17" name="Picture 16" descr="patrice-godefroid.gif"/>
          <p:cNvPicPr>
            <a:picLocks noChangeAspect="1"/>
          </p:cNvPicPr>
          <p:nvPr/>
        </p:nvPicPr>
        <p:blipFill>
          <a:blip r:embed="rId14" cstate="print"/>
          <a:stretch>
            <a:fillRect/>
          </a:stretch>
        </p:blipFill>
        <p:spPr>
          <a:xfrm>
            <a:off x="3886200" y="4419600"/>
            <a:ext cx="1219200" cy="1254286"/>
          </a:xfrm>
          <a:prstGeom prst="rect">
            <a:avLst/>
          </a:prstGeom>
        </p:spPr>
      </p:pic>
      <p:pic>
        <p:nvPicPr>
          <p:cNvPr id="18" name="Picture 17" descr="nikolait.jpg"/>
          <p:cNvPicPr>
            <a:picLocks noChangeAspect="1"/>
          </p:cNvPicPr>
          <p:nvPr/>
        </p:nvPicPr>
        <p:blipFill>
          <a:blip r:embed="rId13" cstate="print"/>
          <a:stretch>
            <a:fillRect/>
          </a:stretch>
        </p:blipFill>
        <p:spPr>
          <a:xfrm>
            <a:off x="2895600" y="1524000"/>
            <a:ext cx="1295400" cy="1295400"/>
          </a:xfrm>
          <a:prstGeom prst="rect">
            <a:avLst/>
          </a:prstGeom>
        </p:spPr>
      </p:pic>
      <p:pic>
        <p:nvPicPr>
          <p:cNvPr id="19" name="Picture 18" descr="schulte.jpg"/>
          <p:cNvPicPr>
            <a:picLocks noChangeAspect="1"/>
          </p:cNvPicPr>
          <p:nvPr/>
        </p:nvPicPr>
        <p:blipFill>
          <a:blip r:embed="rId15" cstate="print"/>
          <a:stretch>
            <a:fillRect/>
          </a:stretch>
        </p:blipFill>
        <p:spPr>
          <a:xfrm>
            <a:off x="7543800" y="5486400"/>
            <a:ext cx="1190625" cy="1190625"/>
          </a:xfrm>
          <a:prstGeom prst="rect">
            <a:avLst/>
          </a:prstGeom>
        </p:spPr>
      </p:pic>
      <p:pic>
        <p:nvPicPr>
          <p:cNvPr id="20" name="Picture 19" descr="thoare.jpg"/>
          <p:cNvPicPr>
            <a:picLocks noChangeAspect="1"/>
          </p:cNvPicPr>
          <p:nvPr/>
        </p:nvPicPr>
        <p:blipFill>
          <a:blip r:embed="rId16" cstate="print"/>
          <a:stretch>
            <a:fillRect/>
          </a:stretch>
        </p:blipFill>
        <p:spPr>
          <a:xfrm>
            <a:off x="5029200" y="3200401"/>
            <a:ext cx="1307714" cy="1447799"/>
          </a:xfrm>
          <a:prstGeom prst="rect">
            <a:avLst/>
          </a:prstGeom>
        </p:spPr>
      </p:pic>
      <p:pic>
        <p:nvPicPr>
          <p:cNvPr id="21" name="Picture 20" descr="tball.jpg"/>
          <p:cNvPicPr>
            <a:picLocks noChangeAspect="1"/>
          </p:cNvPicPr>
          <p:nvPr/>
        </p:nvPicPr>
        <p:blipFill>
          <a:blip r:embed="rId17" cstate="print"/>
          <a:stretch>
            <a:fillRect/>
          </a:stretch>
        </p:blipFill>
        <p:spPr>
          <a:xfrm>
            <a:off x="5029200" y="2057400"/>
            <a:ext cx="1143000" cy="1143000"/>
          </a:xfrm>
          <a:prstGeom prst="rect">
            <a:avLst/>
          </a:prstGeom>
        </p:spPr>
      </p:pic>
      <p:pic>
        <p:nvPicPr>
          <p:cNvPr id="23" name="Picture 22" descr="shuvendu.jpg"/>
          <p:cNvPicPr>
            <a:picLocks noChangeAspect="1"/>
          </p:cNvPicPr>
          <p:nvPr/>
        </p:nvPicPr>
        <p:blipFill>
          <a:blip r:embed="rId18" cstate="print"/>
          <a:stretch>
            <a:fillRect/>
          </a:stretch>
        </p:blipFill>
        <p:spPr>
          <a:xfrm>
            <a:off x="6324600" y="4572000"/>
            <a:ext cx="1219199" cy="1329265"/>
          </a:xfrm>
          <a:prstGeom prst="rect">
            <a:avLst/>
          </a:prstGeom>
        </p:spPr>
      </p:pic>
      <p:pic>
        <p:nvPicPr>
          <p:cNvPr id="24" name="Picture 23" descr="sumitg.jpg"/>
          <p:cNvPicPr>
            <a:picLocks noChangeAspect="1"/>
          </p:cNvPicPr>
          <p:nvPr/>
        </p:nvPicPr>
        <p:blipFill>
          <a:blip r:embed="rId19" cstate="print"/>
          <a:stretch>
            <a:fillRect/>
          </a:stretch>
        </p:blipFill>
        <p:spPr>
          <a:xfrm>
            <a:off x="6324600" y="3200400"/>
            <a:ext cx="1254760" cy="1447800"/>
          </a:xfrm>
          <a:prstGeom prst="rect">
            <a:avLst/>
          </a:prstGeom>
        </p:spPr>
      </p:pic>
      <p:pic>
        <p:nvPicPr>
          <p:cNvPr id="25" name="Picture 24" descr="rse-fte.jpg"/>
          <p:cNvPicPr>
            <a:picLocks noChangeAspect="1"/>
          </p:cNvPicPr>
          <p:nvPr/>
        </p:nvPicPr>
        <p:blipFill>
          <a:blip r:embed="rId20" cstate="print"/>
          <a:srcRect l="8633" t="19025" r="12236" b="52437"/>
          <a:stretch>
            <a:fillRect/>
          </a:stretch>
        </p:blipFill>
        <p:spPr>
          <a:xfrm>
            <a:off x="914400" y="5486400"/>
            <a:ext cx="5029200" cy="1371600"/>
          </a:xfrm>
          <a:prstGeom prst="rect">
            <a:avLst/>
          </a:prstGeom>
        </p:spPr>
      </p:pic>
      <p:pic>
        <p:nvPicPr>
          <p:cNvPr id="26" name="Picture 25" descr="nsb.jpg"/>
          <p:cNvPicPr>
            <a:picLocks noChangeAspect="1"/>
          </p:cNvPicPr>
          <p:nvPr/>
        </p:nvPicPr>
        <p:blipFill>
          <a:blip r:embed="rId21" cstate="print"/>
          <a:stretch>
            <a:fillRect/>
          </a:stretch>
        </p:blipFill>
        <p:spPr>
          <a:xfrm>
            <a:off x="5943600" y="5638800"/>
            <a:ext cx="732034" cy="685800"/>
          </a:xfrm>
          <a:prstGeom prst="rect">
            <a:avLst/>
          </a:prstGeom>
        </p:spPr>
      </p:pic>
      <p:pic>
        <p:nvPicPr>
          <p:cNvPr id="6" name="Picture 5" descr="jhalleux.jpg"/>
          <p:cNvPicPr>
            <a:picLocks noChangeAspect="1"/>
          </p:cNvPicPr>
          <p:nvPr/>
        </p:nvPicPr>
        <p:blipFill>
          <a:blip r:embed="rId22" cstate="print"/>
          <a:stretch>
            <a:fillRect/>
          </a:stretch>
        </p:blipFill>
        <p:spPr>
          <a:xfrm>
            <a:off x="2743200" y="2762212"/>
            <a:ext cx="1123988" cy="1200188"/>
          </a:xfrm>
          <a:prstGeom prst="rect">
            <a:avLst/>
          </a:prstGeom>
        </p:spPr>
      </p:pic>
      <p:pic>
        <p:nvPicPr>
          <p:cNvPr id="27" name="Picture 26" descr="bycook.jpg"/>
          <p:cNvPicPr>
            <a:picLocks noChangeAspect="1"/>
          </p:cNvPicPr>
          <p:nvPr/>
        </p:nvPicPr>
        <p:blipFill>
          <a:blip r:embed="rId23" cstate="print"/>
          <a:stretch>
            <a:fillRect/>
          </a:stretch>
        </p:blipFill>
        <p:spPr>
          <a:xfrm>
            <a:off x="381000" y="1600200"/>
            <a:ext cx="1295400" cy="1295400"/>
          </a:xfrm>
          <a:prstGeom prst="rect">
            <a:avLst/>
          </a:prstGeom>
        </p:spPr>
      </p:pic>
      <p:pic>
        <p:nvPicPr>
          <p:cNvPr id="28" name="Picture 27" descr="youssefh.jpg"/>
          <p:cNvPicPr>
            <a:picLocks noChangeAspect="1"/>
          </p:cNvPicPr>
          <p:nvPr/>
        </p:nvPicPr>
        <p:blipFill>
          <a:blip r:embed="rId24" cstate="print"/>
          <a:stretch>
            <a:fillRect/>
          </a:stretch>
        </p:blipFill>
        <p:spPr>
          <a:xfrm>
            <a:off x="381000" y="2895600"/>
            <a:ext cx="1295400" cy="1295400"/>
          </a:xfrm>
          <a:prstGeom prst="rect">
            <a:avLst/>
          </a:prstGeom>
        </p:spPr>
      </p:pic>
      <p:pic>
        <p:nvPicPr>
          <p:cNvPr id="29" name="Picture 28" descr="larus.jpg"/>
          <p:cNvPicPr>
            <a:picLocks noChangeAspect="1"/>
          </p:cNvPicPr>
          <p:nvPr/>
        </p:nvPicPr>
        <p:blipFill>
          <a:blip r:embed="rId25" cstate="print"/>
          <a:stretch>
            <a:fillRect/>
          </a:stretch>
        </p:blipFill>
        <p:spPr>
          <a:xfrm>
            <a:off x="7086600" y="5867400"/>
            <a:ext cx="685800" cy="685800"/>
          </a:xfrm>
          <a:prstGeom prst="rect">
            <a:avLst/>
          </a:prstGeom>
        </p:spPr>
      </p:pic>
      <p:pic>
        <p:nvPicPr>
          <p:cNvPr id="30" name="Picture 29" descr="qadeer.jpg"/>
          <p:cNvPicPr>
            <a:picLocks noChangeAspect="1"/>
          </p:cNvPicPr>
          <p:nvPr/>
        </p:nvPicPr>
        <p:blipFill>
          <a:blip r:embed="rId26" cstate="print"/>
          <a:stretch>
            <a:fillRect/>
          </a:stretch>
        </p:blipFill>
        <p:spPr>
          <a:xfrm>
            <a:off x="381000" y="4191000"/>
            <a:ext cx="1295400" cy="1295400"/>
          </a:xfrm>
          <a:prstGeom prst="rect">
            <a:avLst/>
          </a:prstGeom>
        </p:spPr>
      </p:pic>
      <p:pic>
        <p:nvPicPr>
          <p:cNvPr id="31" name="Picture 30" descr="nick.jpg"/>
          <p:cNvPicPr>
            <a:picLocks noChangeAspect="1"/>
          </p:cNvPicPr>
          <p:nvPr/>
        </p:nvPicPr>
        <p:blipFill>
          <a:blip r:embed="rId27" cstate="print"/>
          <a:stretch>
            <a:fillRect/>
          </a:stretch>
        </p:blipFill>
        <p:spPr>
          <a:xfrm>
            <a:off x="5257800" y="1143000"/>
            <a:ext cx="914400" cy="914400"/>
          </a:xfrm>
          <a:prstGeom prst="rect">
            <a:avLst/>
          </a:prstGeom>
        </p:spPr>
      </p:pic>
      <p:pic>
        <p:nvPicPr>
          <p:cNvPr id="33" name="Picture 32" descr="margus.jpg"/>
          <p:cNvPicPr>
            <a:picLocks noChangeAspect="1"/>
          </p:cNvPicPr>
          <p:nvPr/>
        </p:nvPicPr>
        <p:blipFill>
          <a:blip r:embed="rId28" cstate="print"/>
          <a:stretch>
            <a:fillRect/>
          </a:stretch>
        </p:blipFill>
        <p:spPr>
          <a:xfrm>
            <a:off x="0" y="5486400"/>
            <a:ext cx="1133929" cy="1143000"/>
          </a:xfrm>
          <a:prstGeom prst="rect">
            <a:avLst/>
          </a:prstGeom>
        </p:spPr>
      </p:pic>
      <p:pic>
        <p:nvPicPr>
          <p:cNvPr id="35" name="Picture 2"/>
          <p:cNvPicPr>
            <a:picLocks noChangeAspect="1" noChangeArrowheads="1"/>
          </p:cNvPicPr>
          <p:nvPr/>
        </p:nvPicPr>
        <p:blipFill>
          <a:blip r:embed="rId29" cstate="print"/>
          <a:srcRect/>
          <a:stretch>
            <a:fillRect/>
          </a:stretch>
        </p:blipFill>
        <p:spPr bwMode="auto">
          <a:xfrm>
            <a:off x="4876800" y="4648200"/>
            <a:ext cx="911087" cy="914400"/>
          </a:xfrm>
          <a:prstGeom prst="rect">
            <a:avLst/>
          </a:prstGeom>
          <a:noFill/>
          <a:ln w="9525">
            <a:noFill/>
            <a:miter lim="800000"/>
            <a:headEnd/>
            <a:tailEnd/>
          </a:ln>
          <a:effectLst/>
        </p:spPr>
      </p:pic>
      <p:pic>
        <p:nvPicPr>
          <p:cNvPr id="34" name="Picture 33" descr="fournet.jpg"/>
          <p:cNvPicPr>
            <a:picLocks noChangeAspect="1"/>
          </p:cNvPicPr>
          <p:nvPr/>
        </p:nvPicPr>
        <p:blipFill>
          <a:blip r:embed="rId30" cstate="print"/>
          <a:stretch>
            <a:fillRect/>
          </a:stretch>
        </p:blipFill>
        <p:spPr>
          <a:xfrm>
            <a:off x="5628467" y="4495800"/>
            <a:ext cx="1000933" cy="1143000"/>
          </a:xfrm>
          <a:prstGeom prst="rect">
            <a:avLst/>
          </a:prstGeom>
        </p:spPr>
      </p:pic>
      <p:pic>
        <p:nvPicPr>
          <p:cNvPr id="36" name="Picture 35" descr="ethanjackson.png"/>
          <p:cNvPicPr>
            <a:picLocks noChangeAspect="1"/>
          </p:cNvPicPr>
          <p:nvPr/>
        </p:nvPicPr>
        <p:blipFill>
          <a:blip r:embed="rId31" cstate="print"/>
          <a:stretch>
            <a:fillRect/>
          </a:stretch>
        </p:blipFill>
        <p:spPr>
          <a:xfrm>
            <a:off x="5715000" y="6118561"/>
            <a:ext cx="823235" cy="891839"/>
          </a:xfrm>
          <a:prstGeom prst="rect">
            <a:avLst/>
          </a:prstGeom>
        </p:spPr>
      </p:pic>
      <p:pic>
        <p:nvPicPr>
          <p:cNvPr id="37" name="Picture 36" descr="jp_small2.jpg"/>
          <p:cNvPicPr>
            <a:picLocks noChangeAspect="1"/>
          </p:cNvPicPr>
          <p:nvPr/>
        </p:nvPicPr>
        <p:blipFill>
          <a:blip r:embed="rId32" cstate="print"/>
          <a:stretch>
            <a:fillRect/>
          </a:stretch>
        </p:blipFill>
        <p:spPr>
          <a:xfrm>
            <a:off x="6348701" y="5867400"/>
            <a:ext cx="886161" cy="990600"/>
          </a:xfrm>
          <a:prstGeom prst="rect">
            <a:avLst/>
          </a:prstGeom>
          <a:ln>
            <a:noFill/>
          </a:ln>
        </p:spPr>
      </p:pic>
      <p:pic>
        <p:nvPicPr>
          <p:cNvPr id="38" name="Picture 37" descr="chrishaw72.jpg"/>
          <p:cNvPicPr>
            <a:picLocks noChangeAspect="1"/>
          </p:cNvPicPr>
          <p:nvPr/>
        </p:nvPicPr>
        <p:blipFill>
          <a:blip r:embed="rId33" cstate="print"/>
          <a:stretch>
            <a:fillRect/>
          </a:stretch>
        </p:blipFill>
        <p:spPr>
          <a:xfrm>
            <a:off x="2362200" y="4953000"/>
            <a:ext cx="914400" cy="914400"/>
          </a:xfrm>
          <a:prstGeom prst="rect">
            <a:avLst/>
          </a:prstGeom>
        </p:spPr>
      </p:pic>
      <p:pic>
        <p:nvPicPr>
          <p:cNvPr id="39" name="Picture 38" descr="akash.jpg"/>
          <p:cNvPicPr>
            <a:picLocks noChangeAspect="1"/>
          </p:cNvPicPr>
          <p:nvPr/>
        </p:nvPicPr>
        <p:blipFill>
          <a:blip r:embed="rId34" cstate="print"/>
          <a:srcRect l="13333" r="6667" b="25000"/>
          <a:stretch>
            <a:fillRect/>
          </a:stretch>
        </p:blipFill>
        <p:spPr>
          <a:xfrm>
            <a:off x="8229600" y="1371600"/>
            <a:ext cx="914400" cy="1143000"/>
          </a:xfrm>
          <a:prstGeom prst="rect">
            <a:avLst/>
          </a:prstGeom>
        </p:spPr>
      </p:pic>
      <p:pic>
        <p:nvPicPr>
          <p:cNvPr id="40" name="Picture 39" descr="kb180x120.jpg"/>
          <p:cNvPicPr>
            <a:picLocks noChangeAspect="1"/>
          </p:cNvPicPr>
          <p:nvPr/>
        </p:nvPicPr>
        <p:blipFill>
          <a:blip r:embed="rId35" cstate="print"/>
          <a:srcRect l="23333" r="20000" b="10000"/>
          <a:stretch>
            <a:fillRect/>
          </a:stretch>
        </p:blipFill>
        <p:spPr>
          <a:xfrm>
            <a:off x="0" y="3581400"/>
            <a:ext cx="1007533" cy="1066800"/>
          </a:xfrm>
          <a:prstGeom prst="rect">
            <a:avLst/>
          </a:prstGeom>
        </p:spPr>
      </p:pic>
      <p:pic>
        <p:nvPicPr>
          <p:cNvPr id="41" name="Picture 40" descr="wrwg.jpg"/>
          <p:cNvPicPr>
            <a:picLocks noChangeAspect="1"/>
          </p:cNvPicPr>
          <p:nvPr/>
        </p:nvPicPr>
        <p:blipFill>
          <a:blip r:embed="rId36" cstate="print"/>
          <a:srcRect l="18000" r="19623" b="25993"/>
          <a:stretch>
            <a:fillRect/>
          </a:stretch>
        </p:blipFill>
        <p:spPr>
          <a:xfrm>
            <a:off x="1371600" y="1143000"/>
            <a:ext cx="762000" cy="875441"/>
          </a:xfrm>
          <a:prstGeom prst="rect">
            <a:avLst/>
          </a:prstGeom>
        </p:spPr>
      </p:pic>
      <p:pic>
        <p:nvPicPr>
          <p:cNvPr id="42" name="Picture 41" descr="nik-cropped.jpg"/>
          <p:cNvPicPr>
            <a:picLocks noChangeAspect="1"/>
          </p:cNvPicPr>
          <p:nvPr/>
        </p:nvPicPr>
        <p:blipFill>
          <a:blip r:embed="rId37" cstate="print"/>
          <a:stretch>
            <a:fillRect/>
          </a:stretch>
        </p:blipFill>
        <p:spPr>
          <a:xfrm>
            <a:off x="8229600" y="2514600"/>
            <a:ext cx="914400" cy="1040524"/>
          </a:xfrm>
          <a:prstGeom prst="rect">
            <a:avLst/>
          </a:prstGeom>
        </p:spPr>
      </p:pic>
      <p:pic>
        <p:nvPicPr>
          <p:cNvPr id="43" name="Picture 42" descr="michal-new-small.jpg"/>
          <p:cNvPicPr>
            <a:picLocks noChangeAspect="1"/>
          </p:cNvPicPr>
          <p:nvPr/>
        </p:nvPicPr>
        <p:blipFill>
          <a:blip r:embed="rId38" cstate="print"/>
          <a:stretch>
            <a:fillRect/>
          </a:stretch>
        </p:blipFill>
        <p:spPr>
          <a:xfrm>
            <a:off x="0" y="4876800"/>
            <a:ext cx="431856" cy="500845"/>
          </a:xfrm>
          <a:prstGeom prst="rect">
            <a:avLst/>
          </a:prstGeom>
        </p:spPr>
      </p:pic>
    </p:spTree>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36602"/>
            <a:ext cx="8382000" cy="553998"/>
          </a:xfrm>
        </p:spPr>
        <p:txBody>
          <a:bodyPr/>
          <a:lstStyle/>
          <a:p>
            <a:r>
              <a:rPr lang="en-US" sz="4000" dirty="0" smtClean="0"/>
              <a:t>Research around Z3</a:t>
            </a:r>
            <a:endParaRPr lang="en-US" sz="4000" dirty="0"/>
          </a:p>
        </p:txBody>
      </p:sp>
      <p:sp>
        <p:nvSpPr>
          <p:cNvPr id="11" name="TextBox 10"/>
          <p:cNvSpPr txBox="1"/>
          <p:nvPr/>
        </p:nvSpPr>
        <p:spPr>
          <a:xfrm>
            <a:off x="0" y="5534561"/>
            <a:ext cx="300082" cy="1077218"/>
          </a:xfrm>
          <a:prstGeom prst="rect">
            <a:avLst/>
          </a:prstGeom>
          <a:noFill/>
        </p:spPr>
        <p:txBody>
          <a:bodyPr wrap="none" rtlCol="0">
            <a:spAutoFit/>
          </a:bodyPr>
          <a:lstStyle/>
          <a:p>
            <a:pPr lvl="0"/>
            <a:r>
              <a:rPr lang="en-US" sz="1600" dirty="0" smtClean="0">
                <a:solidFill>
                  <a:schemeClr val="bg1"/>
                </a:solidFill>
              </a:rPr>
              <a:t>. </a:t>
            </a:r>
          </a:p>
          <a:p>
            <a:r>
              <a:rPr lang="en-US" sz="1600" dirty="0" smtClean="0">
                <a:solidFill>
                  <a:schemeClr val="bg1"/>
                </a:solidFill>
              </a:rPr>
              <a:t>.</a:t>
            </a:r>
          </a:p>
          <a:p>
            <a:pPr lvl="0"/>
            <a:r>
              <a:rPr lang="en-US" sz="1600" dirty="0" smtClean="0">
                <a:solidFill>
                  <a:schemeClr val="bg1"/>
                </a:solidFill>
              </a:rPr>
              <a:t> </a:t>
            </a:r>
          </a:p>
          <a:p>
            <a:r>
              <a:rPr lang="en-US" sz="1600" dirty="0" smtClean="0">
                <a:solidFill>
                  <a:schemeClr val="bg1"/>
                </a:solidFill>
              </a:rPr>
              <a:t>. </a:t>
            </a:r>
          </a:p>
        </p:txBody>
      </p:sp>
      <p:sp>
        <p:nvSpPr>
          <p:cNvPr id="13" name="TextBox 12"/>
          <p:cNvSpPr txBox="1"/>
          <p:nvPr/>
        </p:nvSpPr>
        <p:spPr>
          <a:xfrm>
            <a:off x="2514600" y="6400800"/>
            <a:ext cx="3663375" cy="400110"/>
          </a:xfrm>
          <a:prstGeom prst="rect">
            <a:avLst/>
          </a:prstGeom>
          <a:noFill/>
        </p:spPr>
        <p:txBody>
          <a:bodyPr wrap="none" rtlCol="0">
            <a:spAutoFit/>
          </a:bodyPr>
          <a:lstStyle/>
          <a:p>
            <a:r>
              <a:rPr lang="en-US" sz="2000" b="1" dirty="0" smtClean="0">
                <a:solidFill>
                  <a:srgbClr val="C00000"/>
                </a:solidFill>
              </a:rPr>
              <a:t>Sorry, I can’t cover it all here</a:t>
            </a:r>
          </a:p>
        </p:txBody>
      </p:sp>
      <p:sp>
        <p:nvSpPr>
          <p:cNvPr id="5" name="Rectangle 4"/>
          <p:cNvSpPr/>
          <p:nvPr/>
        </p:nvSpPr>
        <p:spPr bwMode="auto">
          <a:xfrm>
            <a:off x="0" y="1066800"/>
            <a:ext cx="9144000" cy="1447800"/>
          </a:xfrm>
          <a:prstGeom prst="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Decision Procedures</a:t>
            </a:r>
          </a:p>
          <a:p>
            <a:r>
              <a:rPr lang="en-US" sz="1600" dirty="0" smtClean="0">
                <a:solidFill>
                  <a:schemeClr val="tx1"/>
                </a:solidFill>
              </a:rPr>
              <a:t>Modular Difference Logic is Hard 		           	TR 08 B, Blass Gurevich, </a:t>
            </a:r>
            <a:r>
              <a:rPr lang="en-US" sz="1600" dirty="0" err="1" smtClean="0">
                <a:solidFill>
                  <a:schemeClr val="tx1"/>
                </a:solidFill>
              </a:rPr>
              <a:t>Muthuvathi</a:t>
            </a:r>
            <a:r>
              <a:rPr lang="en-US" sz="1600" dirty="0" smtClean="0">
                <a:solidFill>
                  <a:schemeClr val="tx1"/>
                </a:solidFill>
              </a:rPr>
              <a:t>.</a:t>
            </a:r>
          </a:p>
          <a:p>
            <a:r>
              <a:rPr lang="en-US" sz="1600" dirty="0" smtClean="0">
                <a:solidFill>
                  <a:schemeClr val="tx1"/>
                </a:solidFill>
              </a:rPr>
              <a:t>Linear Functional Fixed-points. 			CAV 09  B. &amp; Hendrix. </a:t>
            </a:r>
          </a:p>
          <a:p>
            <a:r>
              <a:rPr lang="en-US" sz="1600" dirty="0" smtClean="0">
                <a:solidFill>
                  <a:schemeClr val="tx1"/>
                </a:solidFill>
              </a:rPr>
              <a:t>A Priori Reductions to Zero for Strategy-Independent </a:t>
            </a:r>
            <a:r>
              <a:rPr lang="en-US" sz="1600" dirty="0" err="1" smtClean="0">
                <a:solidFill>
                  <a:schemeClr val="tx1"/>
                </a:solidFill>
              </a:rPr>
              <a:t>Gröbner</a:t>
            </a:r>
            <a:r>
              <a:rPr lang="en-US" sz="1600" dirty="0" smtClean="0">
                <a:solidFill>
                  <a:schemeClr val="tx1"/>
                </a:solidFill>
              </a:rPr>
              <a:t> Bases SYNASC 09 M&amp; </a:t>
            </a:r>
            <a:r>
              <a:rPr lang="en-US" sz="1600" dirty="0" err="1" smtClean="0">
                <a:solidFill>
                  <a:schemeClr val="tx1"/>
                </a:solidFill>
              </a:rPr>
              <a:t>Passmore</a:t>
            </a:r>
            <a:r>
              <a:rPr lang="en-US" sz="1600" dirty="0" smtClean="0">
                <a:solidFill>
                  <a:schemeClr val="tx1"/>
                </a:solidFill>
              </a:rPr>
              <a:t>. </a:t>
            </a:r>
          </a:p>
          <a:p>
            <a:r>
              <a:rPr lang="en-US" sz="1600" dirty="0" smtClean="0">
                <a:solidFill>
                  <a:schemeClr val="tx1"/>
                </a:solidFill>
              </a:rPr>
              <a:t>Efficient, Generalized Array Decision Procedures 	           	FMCAD 09  M &amp; B</a:t>
            </a:r>
            <a:endParaRPr lang="en-US" sz="280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 name="Rectangle 5"/>
          <p:cNvSpPr/>
          <p:nvPr/>
        </p:nvSpPr>
        <p:spPr bwMode="auto">
          <a:xfrm>
            <a:off x="0" y="2514600"/>
            <a:ext cx="9144000" cy="1600200"/>
          </a:xfrm>
          <a:prstGeom prst="rect">
            <a:avLst/>
          </a:prstGeom>
          <a:ln>
            <a:headEnd type="none" w="med" len="med"/>
            <a:tailEnd type="none" w="med" len="med"/>
          </a:ln>
        </p:spPr>
        <p:style>
          <a:lnRef idx="0">
            <a:schemeClr val="dk1"/>
          </a:lnRef>
          <a:fillRef idx="3">
            <a:schemeClr val="dk1"/>
          </a:fillRef>
          <a:effectRef idx="3">
            <a:schemeClr val="dk1"/>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Combining Decision Procedures</a:t>
            </a:r>
          </a:p>
          <a:p>
            <a:pPr lvl="0"/>
            <a:r>
              <a:rPr lang="en-US" sz="1600" dirty="0" smtClean="0">
                <a:solidFill>
                  <a:schemeClr val="tx1"/>
                </a:solidFill>
              </a:rPr>
              <a:t>Model-based Theory Combination 		           	SMT 07   M &amp; B. . </a:t>
            </a:r>
          </a:p>
          <a:p>
            <a:r>
              <a:rPr lang="en-US" sz="1600" dirty="0" smtClean="0">
                <a:solidFill>
                  <a:schemeClr val="tx1"/>
                </a:solidFill>
              </a:rPr>
              <a:t>Accelerating Lemma learning using DPLL(U)		LPAR 08  B, </a:t>
            </a:r>
            <a:r>
              <a:rPr lang="en-US" sz="1600" dirty="0" err="1" smtClean="0">
                <a:solidFill>
                  <a:schemeClr val="tx1"/>
                </a:solidFill>
              </a:rPr>
              <a:t>Dutetre</a:t>
            </a:r>
            <a:r>
              <a:rPr lang="en-US" sz="1600" dirty="0" smtClean="0">
                <a:solidFill>
                  <a:schemeClr val="tx1"/>
                </a:solidFill>
              </a:rPr>
              <a:t> &amp; M</a:t>
            </a:r>
          </a:p>
          <a:p>
            <a:r>
              <a:rPr lang="en-US" sz="1600" dirty="0" smtClean="0">
                <a:solidFill>
                  <a:schemeClr val="tx1"/>
                </a:solidFill>
              </a:rPr>
              <a:t>Proofs, Refutations and Z3				IWIL 08 M &amp; B</a:t>
            </a:r>
          </a:p>
          <a:p>
            <a:r>
              <a:rPr lang="en-US" sz="1600" dirty="0" smtClean="0">
                <a:solidFill>
                  <a:schemeClr val="tx1"/>
                </a:solidFill>
              </a:rPr>
              <a:t>On Locally Minimal </a:t>
            </a:r>
            <a:r>
              <a:rPr lang="en-US" sz="1600" dirty="0" err="1" smtClean="0">
                <a:solidFill>
                  <a:schemeClr val="tx1"/>
                </a:solidFill>
              </a:rPr>
              <a:t>Nullstellensatz</a:t>
            </a:r>
            <a:r>
              <a:rPr lang="en-US" sz="1600" dirty="0" smtClean="0">
                <a:solidFill>
                  <a:schemeClr val="tx1"/>
                </a:solidFill>
              </a:rPr>
              <a:t> Proofs.		SMT 09  M &amp; </a:t>
            </a:r>
            <a:r>
              <a:rPr lang="en-US" sz="1600" dirty="0" err="1" smtClean="0">
                <a:solidFill>
                  <a:schemeClr val="tx1"/>
                </a:solidFill>
              </a:rPr>
              <a:t>Passmore</a:t>
            </a:r>
            <a:r>
              <a:rPr lang="en-US" sz="1600" dirty="0" smtClean="0">
                <a:solidFill>
                  <a:schemeClr val="tx1"/>
                </a:solidFill>
              </a:rPr>
              <a:t>. </a:t>
            </a:r>
          </a:p>
          <a:p>
            <a:pPr lvl="0"/>
            <a:r>
              <a:rPr lang="en-US" sz="1600" dirty="0" smtClean="0">
                <a:solidFill>
                  <a:schemeClr val="tx1"/>
                </a:solidFill>
              </a:rPr>
              <a:t>A Concurrent Portfolio Approach to SMT Solving		CAV 09   </a:t>
            </a:r>
            <a:r>
              <a:rPr lang="en-US" sz="1600" dirty="0" err="1" smtClean="0">
                <a:solidFill>
                  <a:schemeClr val="tx1"/>
                </a:solidFill>
              </a:rPr>
              <a:t>Wintersteiger</a:t>
            </a:r>
            <a:r>
              <a:rPr lang="en-US" sz="1600" dirty="0" smtClean="0">
                <a:solidFill>
                  <a:schemeClr val="tx1"/>
                </a:solidFill>
              </a:rPr>
              <a:t>, </a:t>
            </a:r>
            <a:r>
              <a:rPr lang="en-US" sz="1600" dirty="0" err="1" smtClean="0">
                <a:solidFill>
                  <a:schemeClr val="tx1"/>
                </a:solidFill>
              </a:rPr>
              <a:t>Hamadi</a:t>
            </a:r>
            <a:r>
              <a:rPr lang="en-US" sz="1600" dirty="0" smtClean="0">
                <a:solidFill>
                  <a:schemeClr val="tx1"/>
                </a:solidFill>
              </a:rPr>
              <a:t> &amp; M</a:t>
            </a:r>
          </a:p>
        </p:txBody>
      </p:sp>
      <p:sp>
        <p:nvSpPr>
          <p:cNvPr id="7" name="Rectangle 6"/>
          <p:cNvSpPr/>
          <p:nvPr/>
        </p:nvSpPr>
        <p:spPr bwMode="auto">
          <a:xfrm>
            <a:off x="0" y="4114800"/>
            <a:ext cx="9144000" cy="2209800"/>
          </a:xfrm>
          <a:prstGeom prst="rect">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Quantifiers, quantifiers, quantifiers</a:t>
            </a:r>
          </a:p>
          <a:p>
            <a:pPr lvl="0"/>
            <a:r>
              <a:rPr lang="en-US" sz="1600" dirty="0" smtClean="0">
                <a:solidFill>
                  <a:schemeClr val="tx1"/>
                </a:solidFill>
              </a:rPr>
              <a:t>Efficient E-matching for SMT Solvers. . 		 	CADE 07 M &amp; B. </a:t>
            </a:r>
          </a:p>
          <a:p>
            <a:pPr lvl="0"/>
            <a:r>
              <a:rPr lang="en-US" sz="1600" dirty="0" smtClean="0">
                <a:solidFill>
                  <a:schemeClr val="tx1"/>
                </a:solidFill>
              </a:rPr>
              <a:t>Relevancy Propagation. 		 		TR 07      M &amp; B. </a:t>
            </a:r>
          </a:p>
          <a:p>
            <a:r>
              <a:rPr lang="en-US" sz="1600" dirty="0" smtClean="0">
                <a:solidFill>
                  <a:schemeClr val="tx1"/>
                </a:solidFill>
              </a:rPr>
              <a:t>Deciding Effectively Propositional Logic using DPLL and substitution sets  IJCAR 08 M &amp; B.</a:t>
            </a:r>
          </a:p>
          <a:p>
            <a:pPr lvl="0"/>
            <a:r>
              <a:rPr lang="en-US" sz="1600" dirty="0" smtClean="0">
                <a:solidFill>
                  <a:schemeClr val="tx1"/>
                </a:solidFill>
              </a:rPr>
              <a:t>Engineering DPLL(T) + saturation. 			IJCAR 08 M &amp; B. </a:t>
            </a:r>
          </a:p>
          <a:p>
            <a:r>
              <a:rPr lang="en-US" sz="1600" dirty="0" smtClean="0">
                <a:solidFill>
                  <a:schemeClr val="tx1"/>
                </a:solidFill>
              </a:rPr>
              <a:t>Complete instantiation for quantified SMT formulas		CAV 09   </a:t>
            </a:r>
            <a:r>
              <a:rPr lang="en-US" sz="1600" dirty="0" err="1" smtClean="0">
                <a:solidFill>
                  <a:schemeClr val="tx1"/>
                </a:solidFill>
              </a:rPr>
              <a:t>Ge</a:t>
            </a:r>
            <a:r>
              <a:rPr lang="en-US" sz="1600" dirty="0" smtClean="0">
                <a:solidFill>
                  <a:schemeClr val="tx1"/>
                </a:solidFill>
              </a:rPr>
              <a:t> &amp; M. </a:t>
            </a:r>
          </a:p>
          <a:p>
            <a:r>
              <a:rPr lang="en-US" sz="1600" dirty="0" smtClean="0">
                <a:solidFill>
                  <a:schemeClr val="tx1"/>
                </a:solidFill>
              </a:rPr>
              <a:t>On deciding </a:t>
            </a:r>
            <a:r>
              <a:rPr lang="en-US" sz="1600" dirty="0" err="1" smtClean="0">
                <a:solidFill>
                  <a:schemeClr val="tx1"/>
                </a:solidFill>
              </a:rPr>
              <a:t>satisfiability</a:t>
            </a:r>
            <a:r>
              <a:rPr lang="en-US" sz="1600" dirty="0" smtClean="0">
                <a:solidFill>
                  <a:schemeClr val="tx1"/>
                </a:solidFill>
              </a:rPr>
              <a:t> by DPLL(</a:t>
            </a:r>
            <a:r>
              <a:rPr lang="en-US" sz="1600" dirty="0" smtClean="0">
                <a:solidFill>
                  <a:schemeClr val="tx1"/>
                </a:solidFill>
                <a:sym typeface="Symbol"/>
              </a:rPr>
              <a:t></a:t>
            </a:r>
            <a:r>
              <a:rPr lang="en-US" sz="1600" dirty="0" smtClean="0">
                <a:solidFill>
                  <a:schemeClr val="tx1"/>
                </a:solidFill>
              </a:rPr>
              <a:t>+ T) and unsound theorem proving. </a:t>
            </a:r>
          </a:p>
          <a:p>
            <a:r>
              <a:rPr lang="en-US" sz="1600" dirty="0" smtClean="0">
                <a:solidFill>
                  <a:schemeClr val="tx1"/>
                </a:solidFill>
              </a:rPr>
              <a:t>						CADE 09  </a:t>
            </a:r>
            <a:r>
              <a:rPr lang="en-US" sz="1600" dirty="0" err="1" smtClean="0">
                <a:solidFill>
                  <a:schemeClr val="tx1"/>
                </a:solidFill>
              </a:rPr>
              <a:t>Bonachina</a:t>
            </a:r>
            <a:r>
              <a:rPr lang="en-US" sz="1600" dirty="0" smtClean="0">
                <a:solidFill>
                  <a:schemeClr val="tx1"/>
                </a:solidFill>
              </a:rPr>
              <a:t>, M &amp; Lynch. </a:t>
            </a:r>
            <a:r>
              <a:rPr lang="en-US" sz="1600" dirty="0" smtClean="0">
                <a:solidFill>
                  <a:schemeClr val="bg1"/>
                </a:solidFill>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5" grpId="0" animBg="1"/>
      <p:bldP spid="6" grpId="0" animBg="1"/>
      <p:bldP spid="7"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64797"/>
          </a:xfrm>
        </p:spPr>
        <p:txBody>
          <a:bodyPr/>
          <a:lstStyle/>
          <a:p>
            <a:r>
              <a:rPr lang="en-US" sz="4800" dirty="0" smtClean="0"/>
              <a:t>A Combination History</a:t>
            </a:r>
            <a:endParaRPr lang="en-US" sz="4800" dirty="0"/>
          </a:p>
        </p:txBody>
      </p:sp>
      <p:sp>
        <p:nvSpPr>
          <p:cNvPr id="4" name="Right Arrow 3"/>
          <p:cNvSpPr/>
          <p:nvPr/>
        </p:nvSpPr>
        <p:spPr bwMode="auto">
          <a:xfrm rot="5400000">
            <a:off x="3362741" y="3210341"/>
            <a:ext cx="2494718" cy="53340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9" name="TextBox 8"/>
          <p:cNvSpPr txBox="1"/>
          <p:nvPr/>
        </p:nvSpPr>
        <p:spPr>
          <a:xfrm>
            <a:off x="291535" y="1981200"/>
            <a:ext cx="4211409" cy="2585323"/>
          </a:xfrm>
          <a:prstGeom prst="rect">
            <a:avLst/>
          </a:prstGeom>
          <a:noFill/>
        </p:spPr>
        <p:txBody>
          <a:bodyPr wrap="none" rtlCol="0">
            <a:spAutoFit/>
          </a:bodyPr>
          <a:lstStyle/>
          <a:p>
            <a:r>
              <a:rPr lang="en-US" dirty="0" smtClean="0">
                <a:solidFill>
                  <a:schemeClr val="bg1"/>
                </a:solidFill>
              </a:rPr>
              <a:t>1979 Nelson, </a:t>
            </a:r>
            <a:r>
              <a:rPr lang="en-US" dirty="0" err="1" smtClean="0">
                <a:solidFill>
                  <a:schemeClr val="bg1"/>
                </a:solidFill>
              </a:rPr>
              <a:t>Oppen</a:t>
            </a:r>
            <a:r>
              <a:rPr lang="en-US" dirty="0" smtClean="0">
                <a:solidFill>
                  <a:schemeClr val="bg1"/>
                </a:solidFill>
              </a:rPr>
              <a:t> - Framework</a:t>
            </a:r>
          </a:p>
          <a:p>
            <a:endParaRPr lang="en-US" dirty="0" smtClean="0">
              <a:solidFill>
                <a:schemeClr val="bg1"/>
              </a:solidFill>
            </a:endParaRPr>
          </a:p>
          <a:p>
            <a:r>
              <a:rPr lang="en-US" dirty="0" smtClean="0">
                <a:solidFill>
                  <a:schemeClr val="bg1"/>
                </a:solidFill>
              </a:rPr>
              <a:t>1996 </a:t>
            </a:r>
            <a:r>
              <a:rPr lang="en-US" dirty="0" err="1" smtClean="0">
                <a:solidFill>
                  <a:schemeClr val="bg1"/>
                </a:solidFill>
              </a:rPr>
              <a:t>Tinelli</a:t>
            </a:r>
            <a:r>
              <a:rPr lang="en-US" dirty="0" smtClean="0">
                <a:solidFill>
                  <a:schemeClr val="bg1"/>
                </a:solidFill>
              </a:rPr>
              <a:t> &amp; </a:t>
            </a:r>
            <a:r>
              <a:rPr lang="en-US" dirty="0" err="1" smtClean="0">
                <a:solidFill>
                  <a:schemeClr val="bg1"/>
                </a:solidFill>
              </a:rPr>
              <a:t>Harindi</a:t>
            </a:r>
            <a:r>
              <a:rPr lang="en-US" dirty="0" smtClean="0">
                <a:solidFill>
                  <a:schemeClr val="bg1"/>
                </a:solidFill>
              </a:rPr>
              <a:t>. N.O Fix</a:t>
            </a:r>
          </a:p>
          <a:p>
            <a:endParaRPr lang="en-US" dirty="0" smtClean="0">
              <a:solidFill>
                <a:schemeClr val="bg1"/>
              </a:solidFill>
            </a:endParaRPr>
          </a:p>
          <a:p>
            <a:r>
              <a:rPr lang="en-US" dirty="0" smtClean="0">
                <a:solidFill>
                  <a:schemeClr val="bg1"/>
                </a:solidFill>
              </a:rPr>
              <a:t>2000 Barrett et.al N.O + Rewriting</a:t>
            </a:r>
          </a:p>
          <a:p>
            <a:endParaRPr lang="en-US" dirty="0" smtClean="0">
              <a:solidFill>
                <a:schemeClr val="bg1"/>
              </a:solidFill>
            </a:endParaRPr>
          </a:p>
          <a:p>
            <a:r>
              <a:rPr lang="en-US" dirty="0" smtClean="0">
                <a:solidFill>
                  <a:schemeClr val="bg1"/>
                </a:solidFill>
              </a:rPr>
              <a:t>2002 </a:t>
            </a:r>
            <a:r>
              <a:rPr lang="en-US" dirty="0" err="1" smtClean="0">
                <a:solidFill>
                  <a:schemeClr val="bg1"/>
                </a:solidFill>
              </a:rPr>
              <a:t>Zarba</a:t>
            </a:r>
            <a:r>
              <a:rPr lang="en-US" dirty="0" smtClean="0">
                <a:solidFill>
                  <a:schemeClr val="bg1"/>
                </a:solidFill>
              </a:rPr>
              <a:t> &amp; Manna. “Nice” Theories</a:t>
            </a:r>
          </a:p>
          <a:p>
            <a:endParaRPr lang="en-US" dirty="0" smtClean="0">
              <a:solidFill>
                <a:schemeClr val="bg1"/>
              </a:solidFill>
            </a:endParaRPr>
          </a:p>
          <a:p>
            <a:r>
              <a:rPr lang="en-US" dirty="0" smtClean="0">
                <a:solidFill>
                  <a:schemeClr val="bg1"/>
                </a:solidFill>
              </a:rPr>
              <a:t>2004 </a:t>
            </a:r>
            <a:r>
              <a:rPr lang="en-US" dirty="0" err="1" smtClean="0">
                <a:solidFill>
                  <a:schemeClr val="bg1"/>
                </a:solidFill>
              </a:rPr>
              <a:t>Ghilardi</a:t>
            </a:r>
            <a:r>
              <a:rPr lang="en-US" dirty="0" smtClean="0">
                <a:solidFill>
                  <a:schemeClr val="bg1"/>
                </a:solidFill>
              </a:rPr>
              <a:t> et.al. N.O. Generalized</a:t>
            </a:r>
          </a:p>
        </p:txBody>
      </p:sp>
      <p:sp>
        <p:nvSpPr>
          <p:cNvPr id="12" name="TextBox 11"/>
          <p:cNvSpPr txBox="1"/>
          <p:nvPr/>
        </p:nvSpPr>
        <p:spPr>
          <a:xfrm>
            <a:off x="1143000" y="5943600"/>
            <a:ext cx="7010400" cy="400110"/>
          </a:xfrm>
          <a:prstGeom prst="rect">
            <a:avLst/>
          </a:prstGeom>
          <a:noFill/>
        </p:spPr>
        <p:txBody>
          <a:bodyPr wrap="square" rtlCol="0">
            <a:spAutoFit/>
          </a:bodyPr>
          <a:lstStyle/>
          <a:p>
            <a:r>
              <a:rPr lang="en-US" sz="2000" dirty="0" smtClean="0">
                <a:solidFill>
                  <a:schemeClr val="bg1"/>
                </a:solidFill>
                <a:effectLst>
                  <a:outerShdw blurRad="38100" dist="38100" dir="2700000" algn="tl">
                    <a:srgbClr val="000000">
                      <a:alpha val="43137"/>
                    </a:srgbClr>
                  </a:outerShdw>
                </a:effectLst>
              </a:rPr>
              <a:t>2007 de Moura &amp; B. Model-based Theory Combination</a:t>
            </a:r>
          </a:p>
        </p:txBody>
      </p:sp>
      <p:sp>
        <p:nvSpPr>
          <p:cNvPr id="14" name="TextBox 13"/>
          <p:cNvSpPr txBox="1"/>
          <p:nvPr/>
        </p:nvSpPr>
        <p:spPr>
          <a:xfrm>
            <a:off x="1219200" y="5345668"/>
            <a:ext cx="6477000" cy="369332"/>
          </a:xfrm>
          <a:prstGeom prst="rect">
            <a:avLst/>
          </a:prstGeom>
          <a:noFill/>
        </p:spPr>
        <p:txBody>
          <a:bodyPr wrap="square" rtlCol="0">
            <a:spAutoFit/>
          </a:bodyPr>
          <a:lstStyle/>
          <a:p>
            <a:r>
              <a:rPr lang="en-US" dirty="0" smtClean="0">
                <a:solidFill>
                  <a:schemeClr val="bg1"/>
                </a:solidFill>
              </a:rPr>
              <a:t>2006 </a:t>
            </a:r>
            <a:r>
              <a:rPr lang="en-US" dirty="0" err="1" smtClean="0">
                <a:solidFill>
                  <a:schemeClr val="bg1"/>
                </a:solidFill>
              </a:rPr>
              <a:t>Bruttomesso</a:t>
            </a:r>
            <a:r>
              <a:rPr lang="en-US" dirty="0" smtClean="0">
                <a:solidFill>
                  <a:schemeClr val="bg1"/>
                </a:solidFill>
              </a:rPr>
              <a:t> et.al. Delayed Theory Combination</a:t>
            </a:r>
          </a:p>
        </p:txBody>
      </p:sp>
      <p:sp>
        <p:nvSpPr>
          <p:cNvPr id="16" name="TextBox 15"/>
          <p:cNvSpPr txBox="1"/>
          <p:nvPr/>
        </p:nvSpPr>
        <p:spPr>
          <a:xfrm>
            <a:off x="4876800" y="1924883"/>
            <a:ext cx="4267200" cy="2585323"/>
          </a:xfrm>
          <a:prstGeom prst="rect">
            <a:avLst/>
          </a:prstGeom>
          <a:noFill/>
        </p:spPr>
        <p:txBody>
          <a:bodyPr wrap="square" rtlCol="0">
            <a:spAutoFit/>
          </a:bodyPr>
          <a:lstStyle/>
          <a:p>
            <a:r>
              <a:rPr lang="en-US" dirty="0" smtClean="0">
                <a:solidFill>
                  <a:schemeClr val="bg1"/>
                </a:solidFill>
              </a:rPr>
              <a:t>1984 </a:t>
            </a:r>
            <a:r>
              <a:rPr lang="en-US" dirty="0" err="1" smtClean="0">
                <a:solidFill>
                  <a:schemeClr val="bg1"/>
                </a:solidFill>
              </a:rPr>
              <a:t>Shostak</a:t>
            </a:r>
            <a:r>
              <a:rPr lang="en-US" dirty="0" smtClean="0">
                <a:solidFill>
                  <a:schemeClr val="bg1"/>
                </a:solidFill>
              </a:rPr>
              <a:t>. Theory solvers</a:t>
            </a:r>
          </a:p>
          <a:p>
            <a:endParaRPr lang="en-US" dirty="0" smtClean="0">
              <a:solidFill>
                <a:schemeClr val="bg1"/>
              </a:solidFill>
            </a:endParaRPr>
          </a:p>
          <a:p>
            <a:r>
              <a:rPr lang="en-US" dirty="0" smtClean="0">
                <a:solidFill>
                  <a:schemeClr val="bg1"/>
                </a:solidFill>
              </a:rPr>
              <a:t>1996 </a:t>
            </a:r>
            <a:r>
              <a:rPr lang="en-US" dirty="0" err="1" smtClean="0">
                <a:solidFill>
                  <a:schemeClr val="bg1"/>
                </a:solidFill>
              </a:rPr>
              <a:t>Cyrluk</a:t>
            </a:r>
            <a:r>
              <a:rPr lang="en-US" dirty="0" smtClean="0">
                <a:solidFill>
                  <a:schemeClr val="bg1"/>
                </a:solidFill>
              </a:rPr>
              <a:t> et.al </a:t>
            </a:r>
            <a:r>
              <a:rPr lang="en-US" dirty="0" err="1" smtClean="0">
                <a:solidFill>
                  <a:schemeClr val="bg1"/>
                </a:solidFill>
              </a:rPr>
              <a:t>Shostak</a:t>
            </a:r>
            <a:r>
              <a:rPr lang="en-US" dirty="0" smtClean="0">
                <a:solidFill>
                  <a:schemeClr val="bg1"/>
                </a:solidFill>
              </a:rPr>
              <a:t> Fix #1</a:t>
            </a:r>
          </a:p>
          <a:p>
            <a:endParaRPr lang="en-US" dirty="0" smtClean="0">
              <a:solidFill>
                <a:schemeClr val="bg1"/>
              </a:solidFill>
            </a:endParaRPr>
          </a:p>
          <a:p>
            <a:r>
              <a:rPr lang="en-US" dirty="0" smtClean="0">
                <a:solidFill>
                  <a:schemeClr val="bg1"/>
                </a:solidFill>
              </a:rPr>
              <a:t>1998 B. </a:t>
            </a:r>
            <a:r>
              <a:rPr lang="en-US" dirty="0" err="1" smtClean="0">
                <a:solidFill>
                  <a:schemeClr val="bg1"/>
                </a:solidFill>
              </a:rPr>
              <a:t>Shostak</a:t>
            </a:r>
            <a:r>
              <a:rPr lang="en-US" dirty="0" smtClean="0">
                <a:solidFill>
                  <a:schemeClr val="bg1"/>
                </a:solidFill>
              </a:rPr>
              <a:t> with Constraints </a:t>
            </a:r>
          </a:p>
          <a:p>
            <a:endParaRPr lang="en-US" dirty="0" smtClean="0">
              <a:solidFill>
                <a:schemeClr val="bg1"/>
              </a:solidFill>
            </a:endParaRPr>
          </a:p>
          <a:p>
            <a:r>
              <a:rPr lang="en-US" dirty="0" smtClean="0">
                <a:solidFill>
                  <a:schemeClr val="bg1"/>
                </a:solidFill>
              </a:rPr>
              <a:t>2001 </a:t>
            </a:r>
            <a:r>
              <a:rPr lang="en-US" dirty="0" err="1" smtClean="0">
                <a:solidFill>
                  <a:schemeClr val="bg1"/>
                </a:solidFill>
              </a:rPr>
              <a:t>Rueß</a:t>
            </a:r>
            <a:r>
              <a:rPr lang="en-US" dirty="0" smtClean="0">
                <a:solidFill>
                  <a:schemeClr val="bg1"/>
                </a:solidFill>
              </a:rPr>
              <a:t> &amp; Shankar </a:t>
            </a:r>
            <a:r>
              <a:rPr lang="en-US" dirty="0" err="1" smtClean="0">
                <a:solidFill>
                  <a:schemeClr val="bg1"/>
                </a:solidFill>
              </a:rPr>
              <a:t>Shostak</a:t>
            </a:r>
            <a:r>
              <a:rPr lang="en-US" dirty="0" smtClean="0">
                <a:solidFill>
                  <a:schemeClr val="bg1"/>
                </a:solidFill>
              </a:rPr>
              <a:t> Fix #2</a:t>
            </a:r>
          </a:p>
          <a:p>
            <a:endParaRPr lang="en-US" dirty="0" smtClean="0">
              <a:solidFill>
                <a:schemeClr val="bg1"/>
              </a:solidFill>
            </a:endParaRPr>
          </a:p>
          <a:p>
            <a:r>
              <a:rPr lang="en-US" dirty="0" smtClean="0">
                <a:solidFill>
                  <a:schemeClr val="bg1"/>
                </a:solidFill>
              </a:rPr>
              <a:t>2004 </a:t>
            </a:r>
            <a:r>
              <a:rPr lang="en-US" dirty="0" err="1" smtClean="0">
                <a:solidFill>
                  <a:schemeClr val="bg1"/>
                </a:solidFill>
              </a:rPr>
              <a:t>Ranise</a:t>
            </a:r>
            <a:r>
              <a:rPr lang="en-US" dirty="0" smtClean="0">
                <a:solidFill>
                  <a:schemeClr val="bg1"/>
                </a:solidFill>
              </a:rPr>
              <a:t> et.al. N.O + Superposition</a:t>
            </a:r>
          </a:p>
        </p:txBody>
      </p:sp>
      <p:sp>
        <p:nvSpPr>
          <p:cNvPr id="22" name="TextBox 21"/>
          <p:cNvSpPr txBox="1"/>
          <p:nvPr/>
        </p:nvSpPr>
        <p:spPr>
          <a:xfrm>
            <a:off x="334081" y="1447800"/>
            <a:ext cx="2028119" cy="461665"/>
          </a:xfrm>
          <a:prstGeom prst="rect">
            <a:avLst/>
          </a:prstGeom>
          <a:noFill/>
        </p:spPr>
        <p:txBody>
          <a:bodyPr wrap="none" rtlCol="0">
            <a:spAutoFit/>
          </a:bodyPr>
          <a:lstStyle/>
          <a:p>
            <a:r>
              <a:rPr lang="en-US" sz="2400" b="1" dirty="0" smtClean="0">
                <a:solidFill>
                  <a:schemeClr val="bg1"/>
                </a:solidFill>
              </a:rPr>
              <a:t>Foundations</a:t>
            </a:r>
          </a:p>
        </p:txBody>
      </p:sp>
      <p:sp>
        <p:nvSpPr>
          <p:cNvPr id="23" name="TextBox 22"/>
          <p:cNvSpPr txBox="1"/>
          <p:nvPr/>
        </p:nvSpPr>
        <p:spPr>
          <a:xfrm>
            <a:off x="4876800" y="1447800"/>
            <a:ext cx="3926075" cy="461665"/>
          </a:xfrm>
          <a:prstGeom prst="rect">
            <a:avLst/>
          </a:prstGeom>
          <a:noFill/>
        </p:spPr>
        <p:txBody>
          <a:bodyPr wrap="none" rtlCol="0">
            <a:spAutoFit/>
          </a:bodyPr>
          <a:lstStyle/>
          <a:p>
            <a:r>
              <a:rPr lang="en-US" sz="2400" b="1" dirty="0" smtClean="0">
                <a:solidFill>
                  <a:schemeClr val="bg1"/>
                </a:solidFill>
              </a:rPr>
              <a:t>Efficiency using rewriting</a:t>
            </a:r>
          </a:p>
        </p:txBody>
      </p:sp>
      <p:sp>
        <p:nvSpPr>
          <p:cNvPr id="26" name="TextBox 25"/>
          <p:cNvSpPr txBox="1"/>
          <p:nvPr/>
        </p:nvSpPr>
        <p:spPr>
          <a:xfrm>
            <a:off x="1419314" y="4812268"/>
            <a:ext cx="6353086" cy="369332"/>
          </a:xfrm>
          <a:prstGeom prst="rect">
            <a:avLst/>
          </a:prstGeom>
        </p:spPr>
        <p:style>
          <a:lnRef idx="0">
            <a:scrgbClr r="0" g="0" b="0"/>
          </a:lnRef>
          <a:fillRef idx="1003">
            <a:schemeClr val="lt1"/>
          </a:fillRef>
          <a:effectRef idx="0">
            <a:scrgbClr r="0" g="0" b="0"/>
          </a:effectRef>
          <a:fontRef idx="major"/>
        </p:style>
        <p:txBody>
          <a:bodyPr wrap="none" rtlCol="0">
            <a:spAutoFit/>
          </a:bodyPr>
          <a:lstStyle/>
          <a:p>
            <a:r>
              <a:rPr lang="en-US" dirty="0" smtClean="0">
                <a:solidFill>
                  <a:schemeClr val="bg1"/>
                </a:solidFill>
                <a:effectLst>
                  <a:outerShdw blurRad="38100" dist="38100" dir="2700000" algn="tl">
                    <a:srgbClr val="000000">
                      <a:alpha val="43137"/>
                    </a:srgbClr>
                  </a:outerShdw>
                </a:effectLst>
                <a:latin typeface="Segoe" pitchFamily="34" charset="0"/>
              </a:rPr>
              <a:t>2001: </a:t>
            </a:r>
            <a:r>
              <a:rPr lang="en-US" dirty="0" err="1" smtClean="0">
                <a:solidFill>
                  <a:schemeClr val="bg1"/>
                </a:solidFill>
                <a:effectLst>
                  <a:outerShdw blurRad="38100" dist="38100" dir="2700000" algn="tl">
                    <a:srgbClr val="000000">
                      <a:alpha val="43137"/>
                    </a:srgbClr>
                  </a:outerShdw>
                </a:effectLst>
                <a:latin typeface="Segoe" pitchFamily="34" charset="0"/>
              </a:rPr>
              <a:t>Moskewicz</a:t>
            </a:r>
            <a:r>
              <a:rPr lang="en-US" dirty="0" smtClean="0">
                <a:solidFill>
                  <a:schemeClr val="bg1"/>
                </a:solidFill>
                <a:effectLst>
                  <a:outerShdw blurRad="38100" dist="38100" dir="2700000" algn="tl">
                    <a:srgbClr val="000000">
                      <a:alpha val="43137"/>
                    </a:srgbClr>
                  </a:outerShdw>
                </a:effectLst>
                <a:latin typeface="Segoe" pitchFamily="34" charset="0"/>
              </a:rPr>
              <a:t> et.al. Efficient DPLL made guessing cheap</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26"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553998"/>
          </a:xfrm>
        </p:spPr>
        <p:txBody>
          <a:bodyPr/>
          <a:lstStyle/>
          <a:p>
            <a:r>
              <a:rPr lang="en-US" sz="4000" dirty="0" smtClean="0"/>
              <a:t>Main components of modern SMT Solvers</a:t>
            </a:r>
            <a:endParaRPr lang="en-US" sz="4000" dirty="0"/>
          </a:p>
        </p:txBody>
      </p:sp>
      <p:graphicFrame>
        <p:nvGraphicFramePr>
          <p:cNvPr id="6" name="Object 5"/>
          <p:cNvGraphicFramePr>
            <a:graphicFrameLocks noChangeAspect="1"/>
          </p:cNvGraphicFramePr>
          <p:nvPr/>
        </p:nvGraphicFramePr>
        <p:xfrm>
          <a:off x="1219200" y="2286000"/>
          <a:ext cx="7429500" cy="457200"/>
        </p:xfrm>
        <a:graphic>
          <a:graphicData uri="http://schemas.openxmlformats.org/presentationml/2006/ole">
            <p:oleObj spid="_x0000_s577539" name="Equation" r:id="rId3" imgW="3301920" imgH="203040" progId="Equation.DSMT4">
              <p:embed/>
            </p:oleObj>
          </a:graphicData>
        </a:graphic>
      </p:graphicFrame>
      <p:graphicFrame>
        <p:nvGraphicFramePr>
          <p:cNvPr id="577541" name="Object 5"/>
          <p:cNvGraphicFramePr>
            <a:graphicFrameLocks noChangeAspect="1"/>
          </p:cNvGraphicFramePr>
          <p:nvPr/>
        </p:nvGraphicFramePr>
        <p:xfrm>
          <a:off x="1371600" y="3657600"/>
          <a:ext cx="4457700" cy="971550"/>
        </p:xfrm>
        <a:graphic>
          <a:graphicData uri="http://schemas.openxmlformats.org/presentationml/2006/ole">
            <p:oleObj spid="_x0000_s577541" name="Equation" r:id="rId4" imgW="1981080" imgH="431640" progId="Equation.DSMT4">
              <p:embed/>
            </p:oleObj>
          </a:graphicData>
        </a:graphic>
      </p:graphicFrame>
      <p:sp>
        <p:nvSpPr>
          <p:cNvPr id="14" name="Right Arrow 13"/>
          <p:cNvSpPr/>
          <p:nvPr/>
        </p:nvSpPr>
        <p:spPr bwMode="auto">
          <a:xfrm rot="8627785">
            <a:off x="3378840" y="2865355"/>
            <a:ext cx="1362040" cy="533400"/>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5" name="TextBox 14"/>
          <p:cNvSpPr txBox="1"/>
          <p:nvPr/>
        </p:nvSpPr>
        <p:spPr>
          <a:xfrm>
            <a:off x="381000" y="1524000"/>
            <a:ext cx="2161169" cy="523220"/>
          </a:xfrm>
          <a:prstGeom prst="rect">
            <a:avLst/>
          </a:prstGeom>
          <a:noFill/>
        </p:spPr>
        <p:txBody>
          <a:bodyPr wrap="none" rtlCol="0">
            <a:spAutoFit/>
          </a:bodyPr>
          <a:lstStyle/>
          <a:p>
            <a:r>
              <a:rPr lang="en-US" sz="2800" b="1" dirty="0" smtClean="0">
                <a:solidFill>
                  <a:srgbClr val="0070C0"/>
                </a:solidFill>
              </a:rPr>
              <a:t>Purification</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7754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ight Arrow 8"/>
          <p:cNvSpPr/>
          <p:nvPr/>
        </p:nvSpPr>
        <p:spPr bwMode="auto">
          <a:xfrm rot="6842116">
            <a:off x="3979076" y="3210807"/>
            <a:ext cx="1537029" cy="533400"/>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 name="Right Arrow 7"/>
          <p:cNvSpPr/>
          <p:nvPr/>
        </p:nvSpPr>
        <p:spPr bwMode="auto">
          <a:xfrm rot="7076414">
            <a:off x="2019136" y="3588143"/>
            <a:ext cx="2751255" cy="533400"/>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 name="Title 1"/>
          <p:cNvSpPr>
            <a:spLocks noGrp="1"/>
          </p:cNvSpPr>
          <p:nvPr>
            <p:ph type="title"/>
          </p:nvPr>
        </p:nvSpPr>
        <p:spPr>
          <a:xfrm>
            <a:off x="381000" y="230188"/>
            <a:ext cx="8382000" cy="553998"/>
          </a:xfrm>
        </p:spPr>
        <p:txBody>
          <a:bodyPr/>
          <a:lstStyle/>
          <a:p>
            <a:r>
              <a:rPr lang="en-US" sz="4000" dirty="0" smtClean="0"/>
              <a:t>Main components of modern SMT Solvers</a:t>
            </a:r>
            <a:endParaRPr lang="en-US" sz="4000" dirty="0"/>
          </a:p>
        </p:txBody>
      </p:sp>
      <p:graphicFrame>
        <p:nvGraphicFramePr>
          <p:cNvPr id="577541" name="Object 5"/>
          <p:cNvGraphicFramePr>
            <a:graphicFrameLocks noChangeAspect="1"/>
          </p:cNvGraphicFramePr>
          <p:nvPr/>
        </p:nvGraphicFramePr>
        <p:xfrm>
          <a:off x="1981200" y="2209800"/>
          <a:ext cx="4457700" cy="971550"/>
        </p:xfrm>
        <a:graphic>
          <a:graphicData uri="http://schemas.openxmlformats.org/presentationml/2006/ole">
            <p:oleObj spid="_x0000_s582659" name="Equation" r:id="rId3" imgW="1981080" imgH="431640" progId="Equation.DSMT4">
              <p:embed/>
            </p:oleObj>
          </a:graphicData>
        </a:graphic>
      </p:graphicFrame>
      <p:graphicFrame>
        <p:nvGraphicFramePr>
          <p:cNvPr id="577542" name="Object 6"/>
          <p:cNvGraphicFramePr>
            <a:graphicFrameLocks noChangeAspect="1"/>
          </p:cNvGraphicFramePr>
          <p:nvPr/>
        </p:nvGraphicFramePr>
        <p:xfrm>
          <a:off x="1814513" y="4114800"/>
          <a:ext cx="4286250" cy="1485900"/>
        </p:xfrm>
        <a:graphic>
          <a:graphicData uri="http://schemas.openxmlformats.org/presentationml/2006/ole">
            <p:oleObj spid="_x0000_s582660" name="Equation" r:id="rId4" imgW="1904760" imgH="660240" progId="Equation.DSMT4">
              <p:embed/>
            </p:oleObj>
          </a:graphicData>
        </a:graphic>
      </p:graphicFrame>
      <p:sp>
        <p:nvSpPr>
          <p:cNvPr id="15" name="TextBox 14"/>
          <p:cNvSpPr txBox="1"/>
          <p:nvPr/>
        </p:nvSpPr>
        <p:spPr>
          <a:xfrm>
            <a:off x="381000" y="1524000"/>
            <a:ext cx="2161169" cy="523220"/>
          </a:xfrm>
          <a:prstGeom prst="rect">
            <a:avLst/>
          </a:prstGeom>
          <a:noFill/>
        </p:spPr>
        <p:txBody>
          <a:bodyPr wrap="none" rtlCol="0">
            <a:spAutoFit/>
          </a:bodyPr>
          <a:lstStyle/>
          <a:p>
            <a:r>
              <a:rPr lang="en-US" sz="2800" b="1" dirty="0" smtClean="0">
                <a:solidFill>
                  <a:srgbClr val="0070C0"/>
                </a:solidFill>
              </a:rPr>
              <a:t>Purification</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775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553998"/>
          </a:xfrm>
        </p:spPr>
        <p:txBody>
          <a:bodyPr/>
          <a:lstStyle/>
          <a:p>
            <a:r>
              <a:rPr lang="en-US" sz="4000" dirty="0" smtClean="0"/>
              <a:t>Main components of modern SMT Solvers</a:t>
            </a:r>
            <a:endParaRPr lang="en-US" sz="4000" dirty="0"/>
          </a:p>
        </p:txBody>
      </p:sp>
      <p:graphicFrame>
        <p:nvGraphicFramePr>
          <p:cNvPr id="577542" name="Object 6"/>
          <p:cNvGraphicFramePr>
            <a:graphicFrameLocks noChangeAspect="1"/>
          </p:cNvGraphicFramePr>
          <p:nvPr/>
        </p:nvGraphicFramePr>
        <p:xfrm>
          <a:off x="1738313" y="2286000"/>
          <a:ext cx="4286250" cy="1485900"/>
        </p:xfrm>
        <a:graphic>
          <a:graphicData uri="http://schemas.openxmlformats.org/presentationml/2006/ole">
            <p:oleObj spid="_x0000_s583683" name="Equation" r:id="rId3" imgW="1904760" imgH="660240" progId="Equation.DSMT4">
              <p:embed/>
            </p:oleObj>
          </a:graphicData>
        </a:graphic>
      </p:graphicFrame>
      <p:sp>
        <p:nvSpPr>
          <p:cNvPr id="15" name="TextBox 14"/>
          <p:cNvSpPr txBox="1"/>
          <p:nvPr/>
        </p:nvSpPr>
        <p:spPr>
          <a:xfrm>
            <a:off x="381000" y="1524000"/>
            <a:ext cx="2161169" cy="523220"/>
          </a:xfrm>
          <a:prstGeom prst="rect">
            <a:avLst/>
          </a:prstGeom>
          <a:noFill/>
        </p:spPr>
        <p:txBody>
          <a:bodyPr wrap="none" rtlCol="0">
            <a:spAutoFit/>
          </a:bodyPr>
          <a:lstStyle/>
          <a:p>
            <a:r>
              <a:rPr lang="en-US" sz="2800" b="1" dirty="0" smtClean="0">
                <a:solidFill>
                  <a:srgbClr val="0070C0"/>
                </a:solidFill>
              </a:rPr>
              <a:t>Purification</a:t>
            </a:r>
          </a:p>
        </p:txBody>
      </p:sp>
      <p:graphicFrame>
        <p:nvGraphicFramePr>
          <p:cNvPr id="583685" name="Object 5"/>
          <p:cNvGraphicFramePr>
            <a:graphicFrameLocks noChangeAspect="1"/>
          </p:cNvGraphicFramePr>
          <p:nvPr/>
        </p:nvGraphicFramePr>
        <p:xfrm>
          <a:off x="1752600" y="4495800"/>
          <a:ext cx="6029325" cy="1562100"/>
        </p:xfrm>
        <a:graphic>
          <a:graphicData uri="http://schemas.openxmlformats.org/presentationml/2006/ole">
            <p:oleObj spid="_x0000_s583685" name="Equation" r:id="rId4" imgW="2679480" imgH="660240" progId="Equation.DSMT4">
              <p:embed/>
            </p:oleObj>
          </a:graphicData>
        </a:graphic>
      </p:graphicFrame>
      <p:sp>
        <p:nvSpPr>
          <p:cNvPr id="10" name="Right Arrow 9"/>
          <p:cNvSpPr/>
          <p:nvPr/>
        </p:nvSpPr>
        <p:spPr bwMode="auto">
          <a:xfrm rot="2385653">
            <a:off x="4998818" y="3618252"/>
            <a:ext cx="1737797" cy="533400"/>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1" name="Right Arrow 10"/>
          <p:cNvSpPr/>
          <p:nvPr/>
        </p:nvSpPr>
        <p:spPr bwMode="auto">
          <a:xfrm rot="3299716">
            <a:off x="4083607" y="3636503"/>
            <a:ext cx="1528527" cy="533400"/>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 name="TextBox 7"/>
          <p:cNvSpPr txBox="1"/>
          <p:nvPr/>
        </p:nvSpPr>
        <p:spPr>
          <a:xfrm>
            <a:off x="76200" y="4495800"/>
            <a:ext cx="1707519" cy="461665"/>
          </a:xfrm>
          <a:prstGeom prst="rect">
            <a:avLst/>
          </a:prstGeom>
          <a:noFill/>
        </p:spPr>
        <p:txBody>
          <a:bodyPr wrap="none" rtlCol="0">
            <a:spAutoFit/>
          </a:bodyPr>
          <a:lstStyle/>
          <a:p>
            <a:r>
              <a:rPr lang="en-US" sz="2400" b="1" dirty="0" smtClean="0">
                <a:solidFill>
                  <a:srgbClr val="C00000"/>
                </a:solidFill>
              </a:rPr>
              <a:t>Arithmetic</a:t>
            </a:r>
          </a:p>
        </p:txBody>
      </p:sp>
      <p:sp>
        <p:nvSpPr>
          <p:cNvPr id="9" name="TextBox 8"/>
          <p:cNvSpPr txBox="1"/>
          <p:nvPr/>
        </p:nvSpPr>
        <p:spPr>
          <a:xfrm>
            <a:off x="88877" y="5029200"/>
            <a:ext cx="1282723" cy="461665"/>
          </a:xfrm>
          <a:prstGeom prst="rect">
            <a:avLst/>
          </a:prstGeom>
          <a:noFill/>
        </p:spPr>
        <p:txBody>
          <a:bodyPr wrap="none" rtlCol="0">
            <a:spAutoFit/>
          </a:bodyPr>
          <a:lstStyle/>
          <a:p>
            <a:r>
              <a:rPr lang="en-US" sz="2400" b="1" dirty="0" err="1" smtClean="0">
                <a:solidFill>
                  <a:srgbClr val="C00000"/>
                </a:solidFill>
              </a:rPr>
              <a:t>Arrrays</a:t>
            </a:r>
            <a:endParaRPr lang="en-US" sz="2400" b="1" dirty="0" smtClean="0">
              <a:solidFill>
                <a:srgbClr val="C00000"/>
              </a:solidFill>
            </a:endParaRPr>
          </a:p>
        </p:txBody>
      </p:sp>
      <p:sp>
        <p:nvSpPr>
          <p:cNvPr id="12" name="TextBox 11"/>
          <p:cNvSpPr txBox="1"/>
          <p:nvPr/>
        </p:nvSpPr>
        <p:spPr>
          <a:xfrm>
            <a:off x="99583" y="5562600"/>
            <a:ext cx="1653017" cy="461665"/>
          </a:xfrm>
          <a:prstGeom prst="rect">
            <a:avLst/>
          </a:prstGeom>
          <a:noFill/>
        </p:spPr>
        <p:txBody>
          <a:bodyPr wrap="none" rtlCol="0">
            <a:spAutoFit/>
          </a:bodyPr>
          <a:lstStyle/>
          <a:p>
            <a:r>
              <a:rPr lang="en-US" sz="2400" b="1" dirty="0" smtClean="0">
                <a:solidFill>
                  <a:srgbClr val="C00000"/>
                </a:solidFill>
              </a:rPr>
              <a:t>Functions</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8368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8" grpId="0"/>
      <p:bldP spid="9" grpId="0"/>
      <p:bldP spid="12"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553998"/>
          </a:xfrm>
        </p:spPr>
        <p:txBody>
          <a:bodyPr/>
          <a:lstStyle/>
          <a:p>
            <a:r>
              <a:rPr lang="en-US" sz="4000" dirty="0" smtClean="0"/>
              <a:t>Main components of modern SMT Solvers</a:t>
            </a:r>
            <a:endParaRPr lang="en-US" sz="4000" dirty="0"/>
          </a:p>
        </p:txBody>
      </p:sp>
      <p:sp>
        <p:nvSpPr>
          <p:cNvPr id="15" name="TextBox 14"/>
          <p:cNvSpPr txBox="1"/>
          <p:nvPr/>
        </p:nvSpPr>
        <p:spPr>
          <a:xfrm>
            <a:off x="381000" y="1524000"/>
            <a:ext cx="4565160" cy="523220"/>
          </a:xfrm>
          <a:prstGeom prst="rect">
            <a:avLst/>
          </a:prstGeom>
          <a:noFill/>
        </p:spPr>
        <p:txBody>
          <a:bodyPr wrap="none" rtlCol="0">
            <a:spAutoFit/>
          </a:bodyPr>
          <a:lstStyle/>
          <a:p>
            <a:r>
              <a:rPr lang="en-US" sz="2800" b="1" dirty="0" smtClean="0">
                <a:solidFill>
                  <a:srgbClr val="0070C0"/>
                </a:solidFill>
              </a:rPr>
              <a:t>Propositional Abstraction</a:t>
            </a:r>
          </a:p>
        </p:txBody>
      </p:sp>
      <p:graphicFrame>
        <p:nvGraphicFramePr>
          <p:cNvPr id="583685" name="Object 5"/>
          <p:cNvGraphicFramePr>
            <a:graphicFrameLocks noChangeAspect="1"/>
          </p:cNvGraphicFramePr>
          <p:nvPr/>
        </p:nvGraphicFramePr>
        <p:xfrm>
          <a:off x="2514600" y="3581400"/>
          <a:ext cx="6029325" cy="2854325"/>
        </p:xfrm>
        <a:graphic>
          <a:graphicData uri="http://schemas.openxmlformats.org/presentationml/2006/ole">
            <p:oleObj spid="_x0000_s584707" name="Equation" r:id="rId3" imgW="2679480" imgH="1206360" progId="Equation.DSMT4">
              <p:embed/>
            </p:oleObj>
          </a:graphicData>
        </a:graphic>
      </p:graphicFrame>
      <p:graphicFrame>
        <p:nvGraphicFramePr>
          <p:cNvPr id="584708" name="Object 4"/>
          <p:cNvGraphicFramePr>
            <a:graphicFrameLocks noChangeAspect="1"/>
          </p:cNvGraphicFramePr>
          <p:nvPr/>
        </p:nvGraphicFramePr>
        <p:xfrm>
          <a:off x="685800" y="2057400"/>
          <a:ext cx="6029325" cy="1562100"/>
        </p:xfrm>
        <a:graphic>
          <a:graphicData uri="http://schemas.openxmlformats.org/presentationml/2006/ole">
            <p:oleObj spid="_x0000_s584708" name="Equation" r:id="rId4" imgW="2679480" imgH="660240" progId="Equation.DSMT4">
              <p:embed/>
            </p:oleObj>
          </a:graphicData>
        </a:graphic>
      </p:graphicFrame>
      <p:sp>
        <p:nvSpPr>
          <p:cNvPr id="9" name="Right Arrow 8"/>
          <p:cNvSpPr/>
          <p:nvPr/>
        </p:nvSpPr>
        <p:spPr bwMode="auto">
          <a:xfrm rot="2462365">
            <a:off x="1226953" y="3963002"/>
            <a:ext cx="1362040" cy="533400"/>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8368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553998"/>
          </a:xfrm>
        </p:spPr>
        <p:txBody>
          <a:bodyPr/>
          <a:lstStyle/>
          <a:p>
            <a:r>
              <a:rPr lang="en-US" sz="4000" dirty="0" smtClean="0"/>
              <a:t>Main components of modern SMT Solvers</a:t>
            </a:r>
            <a:endParaRPr lang="en-US" sz="4000" dirty="0"/>
          </a:p>
        </p:txBody>
      </p:sp>
      <p:sp>
        <p:nvSpPr>
          <p:cNvPr id="15" name="TextBox 14"/>
          <p:cNvSpPr txBox="1"/>
          <p:nvPr/>
        </p:nvSpPr>
        <p:spPr>
          <a:xfrm>
            <a:off x="381000" y="1524000"/>
            <a:ext cx="4624471" cy="523220"/>
          </a:xfrm>
          <a:prstGeom prst="rect">
            <a:avLst/>
          </a:prstGeom>
          <a:noFill/>
        </p:spPr>
        <p:txBody>
          <a:bodyPr wrap="none" rtlCol="0">
            <a:spAutoFit/>
          </a:bodyPr>
          <a:lstStyle/>
          <a:p>
            <a:r>
              <a:rPr lang="en-US" sz="2800" b="1" dirty="0" smtClean="0">
                <a:solidFill>
                  <a:srgbClr val="0070C0"/>
                </a:solidFill>
              </a:rPr>
              <a:t>Propositional Assignment</a:t>
            </a:r>
          </a:p>
        </p:txBody>
      </p:sp>
      <p:graphicFrame>
        <p:nvGraphicFramePr>
          <p:cNvPr id="583685" name="Object 5"/>
          <p:cNvGraphicFramePr>
            <a:graphicFrameLocks noChangeAspect="1"/>
          </p:cNvGraphicFramePr>
          <p:nvPr/>
        </p:nvGraphicFramePr>
        <p:xfrm>
          <a:off x="838200" y="2057400"/>
          <a:ext cx="6029325" cy="2854325"/>
        </p:xfrm>
        <a:graphic>
          <a:graphicData uri="http://schemas.openxmlformats.org/presentationml/2006/ole">
            <p:oleObj spid="_x0000_s585730" name="Equation" r:id="rId3" imgW="2679480" imgH="1206360" progId="Equation.DSMT4">
              <p:embed/>
            </p:oleObj>
          </a:graphicData>
        </a:graphic>
      </p:graphicFrame>
      <p:sp>
        <p:nvSpPr>
          <p:cNvPr id="9" name="Right Arrow 8"/>
          <p:cNvSpPr/>
          <p:nvPr/>
        </p:nvSpPr>
        <p:spPr bwMode="auto">
          <a:xfrm rot="2462365">
            <a:off x="2907204" y="4613511"/>
            <a:ext cx="1950877" cy="533400"/>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aphicFrame>
        <p:nvGraphicFramePr>
          <p:cNvPr id="585732" name="Object 4"/>
          <p:cNvGraphicFramePr>
            <a:graphicFrameLocks noChangeAspect="1"/>
          </p:cNvGraphicFramePr>
          <p:nvPr/>
        </p:nvGraphicFramePr>
        <p:xfrm>
          <a:off x="5410200" y="3276600"/>
          <a:ext cx="1657350" cy="3238500"/>
        </p:xfrm>
        <a:graphic>
          <a:graphicData uri="http://schemas.openxmlformats.org/presentationml/2006/ole">
            <p:oleObj spid="_x0000_s585732" name="Equation" r:id="rId4" imgW="736560" imgH="1371600" progId="Equation.DSMT4">
              <p:embed/>
            </p:oleObj>
          </a:graphicData>
        </a:graphic>
      </p:graphicFrame>
      <p:sp>
        <p:nvSpPr>
          <p:cNvPr id="8" name="TextBox 7"/>
          <p:cNvSpPr txBox="1"/>
          <p:nvPr/>
        </p:nvSpPr>
        <p:spPr>
          <a:xfrm>
            <a:off x="2133600" y="5334000"/>
            <a:ext cx="1945917" cy="369332"/>
          </a:xfrm>
          <a:prstGeom prst="rect">
            <a:avLst/>
          </a:prstGeom>
          <a:noFill/>
        </p:spPr>
        <p:txBody>
          <a:bodyPr wrap="none" rtlCol="0">
            <a:spAutoFit/>
          </a:bodyPr>
          <a:lstStyle/>
          <a:p>
            <a:r>
              <a:rPr lang="en-US" dirty="0" smtClean="0">
                <a:solidFill>
                  <a:schemeClr val="bg1"/>
                </a:solidFill>
              </a:rPr>
              <a:t>Using SAT solver</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8573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553998"/>
          </a:xfrm>
        </p:spPr>
        <p:txBody>
          <a:bodyPr/>
          <a:lstStyle/>
          <a:p>
            <a:r>
              <a:rPr lang="en-US" sz="4000" dirty="0" smtClean="0"/>
              <a:t>Main components of modern SMT Solvers</a:t>
            </a:r>
            <a:endParaRPr lang="en-US" sz="4000" dirty="0"/>
          </a:p>
        </p:txBody>
      </p:sp>
      <p:sp>
        <p:nvSpPr>
          <p:cNvPr id="15" name="TextBox 14"/>
          <p:cNvSpPr txBox="1"/>
          <p:nvPr/>
        </p:nvSpPr>
        <p:spPr>
          <a:xfrm>
            <a:off x="381000" y="1524000"/>
            <a:ext cx="2779928" cy="523220"/>
          </a:xfrm>
          <a:prstGeom prst="rect">
            <a:avLst/>
          </a:prstGeom>
          <a:noFill/>
        </p:spPr>
        <p:txBody>
          <a:bodyPr wrap="none" rtlCol="0">
            <a:spAutoFit/>
          </a:bodyPr>
          <a:lstStyle/>
          <a:p>
            <a:r>
              <a:rPr lang="en-US" sz="2800" b="1" dirty="0" smtClean="0">
                <a:solidFill>
                  <a:srgbClr val="0070C0"/>
                </a:solidFill>
              </a:rPr>
              <a:t>Theory Solving</a:t>
            </a:r>
          </a:p>
        </p:txBody>
      </p:sp>
      <p:graphicFrame>
        <p:nvGraphicFramePr>
          <p:cNvPr id="583685" name="Object 5"/>
          <p:cNvGraphicFramePr>
            <a:graphicFrameLocks noChangeAspect="1"/>
          </p:cNvGraphicFramePr>
          <p:nvPr/>
        </p:nvGraphicFramePr>
        <p:xfrm>
          <a:off x="2286000" y="2362200"/>
          <a:ext cx="5772150" cy="479425"/>
        </p:xfrm>
        <a:graphic>
          <a:graphicData uri="http://schemas.openxmlformats.org/presentationml/2006/ole">
            <p:oleObj spid="_x0000_s587778" name="Equation" r:id="rId3" imgW="2565360" imgH="203040" progId="Equation.DSMT4">
              <p:embed/>
            </p:oleObj>
          </a:graphicData>
        </a:graphic>
      </p:graphicFrame>
      <p:graphicFrame>
        <p:nvGraphicFramePr>
          <p:cNvPr id="587781" name="Object 5"/>
          <p:cNvGraphicFramePr>
            <a:graphicFrameLocks noChangeAspect="1"/>
          </p:cNvGraphicFramePr>
          <p:nvPr/>
        </p:nvGraphicFramePr>
        <p:xfrm>
          <a:off x="2286000" y="3733800"/>
          <a:ext cx="3600450" cy="479425"/>
        </p:xfrm>
        <a:graphic>
          <a:graphicData uri="http://schemas.openxmlformats.org/presentationml/2006/ole">
            <p:oleObj spid="_x0000_s587781" name="Equation" r:id="rId4" imgW="1600200" imgH="203040" progId="Equation.DSMT4">
              <p:embed/>
            </p:oleObj>
          </a:graphicData>
        </a:graphic>
      </p:graphicFrame>
      <p:graphicFrame>
        <p:nvGraphicFramePr>
          <p:cNvPr id="10" name="Object 9"/>
          <p:cNvGraphicFramePr>
            <a:graphicFrameLocks noChangeAspect="1"/>
          </p:cNvGraphicFramePr>
          <p:nvPr/>
        </p:nvGraphicFramePr>
        <p:xfrm>
          <a:off x="3148313" y="5205413"/>
          <a:ext cx="1652287" cy="433387"/>
        </p:xfrm>
        <a:graphic>
          <a:graphicData uri="http://schemas.openxmlformats.org/presentationml/2006/ole">
            <p:oleObj spid="_x0000_s587782" name="Equation" r:id="rId5" imgW="774360" imgH="203040" progId="Equation.DSMT4">
              <p:embed/>
            </p:oleObj>
          </a:graphicData>
        </a:graphic>
      </p:graphicFrame>
      <p:sp>
        <p:nvSpPr>
          <p:cNvPr id="11" name="Right Arrow 10"/>
          <p:cNvSpPr/>
          <p:nvPr/>
        </p:nvSpPr>
        <p:spPr bwMode="auto">
          <a:xfrm rot="5400000">
            <a:off x="3565041" y="2988159"/>
            <a:ext cx="718518" cy="533400"/>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aphicFrame>
        <p:nvGraphicFramePr>
          <p:cNvPr id="587783" name="Object 7"/>
          <p:cNvGraphicFramePr>
            <a:graphicFrameLocks noChangeAspect="1"/>
          </p:cNvGraphicFramePr>
          <p:nvPr/>
        </p:nvGraphicFramePr>
        <p:xfrm>
          <a:off x="4495800" y="3048000"/>
          <a:ext cx="857250" cy="330200"/>
        </p:xfrm>
        <a:graphic>
          <a:graphicData uri="http://schemas.openxmlformats.org/presentationml/2006/ole">
            <p:oleObj spid="_x0000_s587783" name="Equation" r:id="rId6" imgW="380880" imgH="139680" progId="Equation.DSMT4">
              <p:embed/>
            </p:oleObj>
          </a:graphicData>
        </a:graphic>
      </p:graphicFrame>
      <p:sp>
        <p:nvSpPr>
          <p:cNvPr id="13" name="Right Arrow 12"/>
          <p:cNvSpPr/>
          <p:nvPr/>
        </p:nvSpPr>
        <p:spPr bwMode="auto">
          <a:xfrm rot="5400000">
            <a:off x="3565041" y="4435959"/>
            <a:ext cx="718518" cy="533400"/>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aphicFrame>
        <p:nvGraphicFramePr>
          <p:cNvPr id="587784" name="Object 8"/>
          <p:cNvGraphicFramePr>
            <a:graphicFrameLocks noChangeAspect="1"/>
          </p:cNvGraphicFramePr>
          <p:nvPr/>
        </p:nvGraphicFramePr>
        <p:xfrm>
          <a:off x="4572000" y="4495800"/>
          <a:ext cx="771525" cy="330200"/>
        </p:xfrm>
        <a:graphic>
          <a:graphicData uri="http://schemas.openxmlformats.org/presentationml/2006/ole">
            <p:oleObj spid="_x0000_s587784" name="Equation" r:id="rId7" imgW="342720" imgH="139680" progId="Equation.DSMT4">
              <p:embed/>
            </p:oleObj>
          </a:graphicData>
        </a:graphic>
      </p:graphicFrame>
      <p:sp>
        <p:nvSpPr>
          <p:cNvPr id="16" name="Right Arrow 15"/>
          <p:cNvSpPr/>
          <p:nvPr/>
        </p:nvSpPr>
        <p:spPr bwMode="auto">
          <a:xfrm rot="5400000">
            <a:off x="5372100" y="3771900"/>
            <a:ext cx="2133600" cy="533400"/>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aphicFrame>
        <p:nvGraphicFramePr>
          <p:cNvPr id="587785" name="Object 9"/>
          <p:cNvGraphicFramePr>
            <a:graphicFrameLocks noChangeAspect="1"/>
          </p:cNvGraphicFramePr>
          <p:nvPr/>
        </p:nvGraphicFramePr>
        <p:xfrm>
          <a:off x="6858000" y="3810000"/>
          <a:ext cx="1285875" cy="420687"/>
        </p:xfrm>
        <a:graphic>
          <a:graphicData uri="http://schemas.openxmlformats.org/presentationml/2006/ole">
            <p:oleObj spid="_x0000_s587785" name="Equation" r:id="rId8" imgW="571320" imgH="177480" progId="Equation.DSMT4">
              <p:embed/>
            </p:oleObj>
          </a:graphicData>
        </a:graphic>
      </p:graphicFrame>
      <p:sp>
        <p:nvSpPr>
          <p:cNvPr id="17" name="TextBox 16"/>
          <p:cNvSpPr txBox="1"/>
          <p:nvPr/>
        </p:nvSpPr>
        <p:spPr>
          <a:xfrm>
            <a:off x="457200" y="2357735"/>
            <a:ext cx="1707519" cy="461665"/>
          </a:xfrm>
          <a:prstGeom prst="rect">
            <a:avLst/>
          </a:prstGeom>
          <a:noFill/>
        </p:spPr>
        <p:txBody>
          <a:bodyPr wrap="none" rtlCol="0">
            <a:spAutoFit/>
          </a:bodyPr>
          <a:lstStyle/>
          <a:p>
            <a:r>
              <a:rPr lang="en-US" sz="2400" b="1" dirty="0" smtClean="0">
                <a:solidFill>
                  <a:srgbClr val="C00000"/>
                </a:solidFill>
              </a:rPr>
              <a:t>Arithmetic</a:t>
            </a:r>
          </a:p>
        </p:txBody>
      </p:sp>
      <p:sp>
        <p:nvSpPr>
          <p:cNvPr id="18" name="TextBox 17"/>
          <p:cNvSpPr txBox="1"/>
          <p:nvPr/>
        </p:nvSpPr>
        <p:spPr>
          <a:xfrm>
            <a:off x="533400" y="3733800"/>
            <a:ext cx="1162498" cy="461665"/>
          </a:xfrm>
          <a:prstGeom prst="rect">
            <a:avLst/>
          </a:prstGeom>
          <a:noFill/>
        </p:spPr>
        <p:txBody>
          <a:bodyPr wrap="none" rtlCol="0">
            <a:spAutoFit/>
          </a:bodyPr>
          <a:lstStyle/>
          <a:p>
            <a:r>
              <a:rPr lang="en-US" sz="2400" b="1" dirty="0" smtClean="0">
                <a:solidFill>
                  <a:srgbClr val="C00000"/>
                </a:solidFill>
              </a:rPr>
              <a:t>Arrays</a:t>
            </a:r>
          </a:p>
        </p:txBody>
      </p:sp>
      <p:sp>
        <p:nvSpPr>
          <p:cNvPr id="19" name="TextBox 18"/>
          <p:cNvSpPr txBox="1"/>
          <p:nvPr/>
        </p:nvSpPr>
        <p:spPr>
          <a:xfrm>
            <a:off x="609600" y="5181600"/>
            <a:ext cx="2303836" cy="461665"/>
          </a:xfrm>
          <a:prstGeom prst="rect">
            <a:avLst/>
          </a:prstGeom>
          <a:noFill/>
        </p:spPr>
        <p:txBody>
          <a:bodyPr wrap="none" rtlCol="0">
            <a:spAutoFit/>
          </a:bodyPr>
          <a:lstStyle/>
          <a:p>
            <a:r>
              <a:rPr lang="en-US" sz="2400" b="1" dirty="0" smtClean="0">
                <a:solidFill>
                  <a:srgbClr val="C00000"/>
                </a:solidFill>
              </a:rPr>
              <a:t>Free functions</a:t>
            </a:r>
          </a:p>
        </p:txBody>
      </p:sp>
      <p:sp>
        <p:nvSpPr>
          <p:cNvPr id="20" name="Right Arrow 19"/>
          <p:cNvSpPr/>
          <p:nvPr/>
        </p:nvSpPr>
        <p:spPr bwMode="auto">
          <a:xfrm rot="5400000">
            <a:off x="3657600" y="5715000"/>
            <a:ext cx="533400" cy="533400"/>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2" name="TextBox 21"/>
          <p:cNvSpPr txBox="1"/>
          <p:nvPr/>
        </p:nvSpPr>
        <p:spPr>
          <a:xfrm>
            <a:off x="3728156" y="6248400"/>
            <a:ext cx="386644" cy="461665"/>
          </a:xfrm>
          <a:prstGeom prst="rect">
            <a:avLst/>
          </a:prstGeom>
          <a:noFill/>
        </p:spPr>
        <p:txBody>
          <a:bodyPr wrap="none" rtlCol="0">
            <a:spAutoFit/>
          </a:bodyPr>
          <a:lstStyle/>
          <a:p>
            <a:r>
              <a:rPr lang="en-US" sz="2400" b="1" dirty="0" smtClean="0">
                <a:solidFill>
                  <a:schemeClr val="bg1"/>
                </a:solidFill>
                <a:sym typeface="Symbol"/>
              </a:rPr>
              <a:t></a:t>
            </a:r>
            <a:endParaRPr lang="en-US" sz="2400" b="1" dirty="0" smtClean="0">
              <a:solidFill>
                <a:schemeClr val="bg1"/>
              </a:solidFill>
            </a:endParaRPr>
          </a:p>
        </p:txBody>
      </p:sp>
      <p:sp>
        <p:nvSpPr>
          <p:cNvPr id="23" name="Oval Callout 22"/>
          <p:cNvSpPr/>
          <p:nvPr/>
        </p:nvSpPr>
        <p:spPr bwMode="auto">
          <a:xfrm>
            <a:off x="4724400" y="4724400"/>
            <a:ext cx="4419600" cy="1676400"/>
          </a:xfrm>
          <a:prstGeom prst="wedgeEllipseCallou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Theories</a:t>
            </a:r>
            <a:r>
              <a:rPr kumimoji="0" lang="en-US" sz="2400" b="0" i="0" u="none" strike="noStrike" cap="none" normalizeH="0" dirty="0" smtClean="0">
                <a:solidFill>
                  <a:schemeClr val="tx1"/>
                </a:solidFill>
                <a:effectLst>
                  <a:outerShdw blurRad="38100" dist="38100" dir="2700000" algn="tl">
                    <a:srgbClr val="000000">
                      <a:alpha val="43137"/>
                    </a:srgbClr>
                  </a:outerShdw>
                </a:effectLst>
                <a:latin typeface="Segoe" pitchFamily="34" charset="0"/>
              </a:rPr>
              <a:t> exchange equalities between shared variables. But how?</a:t>
            </a:r>
            <a:endParaRPr kumimoji="0" lang="en-US" sz="24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8778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8778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8778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6" grpId="0" animBg="1"/>
      <p:bldP spid="20" grpId="0" animBg="1"/>
      <p:bldP spid="22" grpId="0"/>
      <p:bldP spid="23"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64797"/>
          </a:xfrm>
        </p:spPr>
        <p:txBody>
          <a:bodyPr/>
          <a:lstStyle/>
          <a:p>
            <a:r>
              <a:rPr lang="en-US" sz="4800" dirty="0" smtClean="0"/>
              <a:t>A Combination History</a:t>
            </a:r>
            <a:endParaRPr lang="en-US" sz="4800" dirty="0"/>
          </a:p>
        </p:txBody>
      </p:sp>
      <p:sp>
        <p:nvSpPr>
          <p:cNvPr id="4" name="Right Arrow 3"/>
          <p:cNvSpPr/>
          <p:nvPr/>
        </p:nvSpPr>
        <p:spPr bwMode="auto">
          <a:xfrm rot="5400000">
            <a:off x="3362741" y="3210341"/>
            <a:ext cx="2494718" cy="53340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9" name="TextBox 8"/>
          <p:cNvSpPr txBox="1"/>
          <p:nvPr/>
        </p:nvSpPr>
        <p:spPr>
          <a:xfrm>
            <a:off x="291535" y="1981200"/>
            <a:ext cx="3899465" cy="2585323"/>
          </a:xfrm>
          <a:prstGeom prst="rect">
            <a:avLst/>
          </a:prstGeom>
          <a:noFill/>
        </p:spPr>
        <p:txBody>
          <a:bodyPr wrap="none" rtlCol="0">
            <a:spAutoFit/>
          </a:bodyPr>
          <a:lstStyle/>
          <a:p>
            <a:r>
              <a:rPr lang="en-US" dirty="0" smtClean="0">
                <a:solidFill>
                  <a:schemeClr val="bg1"/>
                </a:solidFill>
              </a:rPr>
              <a:t>1979 Nelson, </a:t>
            </a:r>
            <a:r>
              <a:rPr lang="en-US" dirty="0" err="1" smtClean="0">
                <a:solidFill>
                  <a:schemeClr val="bg1"/>
                </a:solidFill>
              </a:rPr>
              <a:t>Oppen</a:t>
            </a:r>
            <a:r>
              <a:rPr lang="en-US" dirty="0" smtClean="0">
                <a:solidFill>
                  <a:schemeClr val="bg1"/>
                </a:solidFill>
              </a:rPr>
              <a:t> - Framework</a:t>
            </a:r>
          </a:p>
          <a:p>
            <a:endParaRPr lang="en-US" dirty="0" smtClean="0">
              <a:solidFill>
                <a:schemeClr val="bg1"/>
              </a:solidFill>
            </a:endParaRPr>
          </a:p>
          <a:p>
            <a:r>
              <a:rPr lang="en-US" dirty="0" smtClean="0">
                <a:solidFill>
                  <a:schemeClr val="bg1"/>
                </a:solidFill>
              </a:rPr>
              <a:t>1996 </a:t>
            </a:r>
            <a:r>
              <a:rPr lang="en-US" dirty="0" err="1" smtClean="0">
                <a:solidFill>
                  <a:schemeClr val="bg1"/>
                </a:solidFill>
              </a:rPr>
              <a:t>Tinelli</a:t>
            </a:r>
            <a:r>
              <a:rPr lang="en-US" dirty="0" smtClean="0">
                <a:solidFill>
                  <a:schemeClr val="bg1"/>
                </a:solidFill>
              </a:rPr>
              <a:t> &amp; </a:t>
            </a:r>
            <a:r>
              <a:rPr lang="en-US" dirty="0" err="1" smtClean="0">
                <a:solidFill>
                  <a:schemeClr val="bg1"/>
                </a:solidFill>
              </a:rPr>
              <a:t>Harindi</a:t>
            </a:r>
            <a:r>
              <a:rPr lang="en-US" dirty="0" smtClean="0">
                <a:solidFill>
                  <a:schemeClr val="bg1"/>
                </a:solidFill>
              </a:rPr>
              <a:t>. N.O. Fix</a:t>
            </a:r>
          </a:p>
          <a:p>
            <a:endParaRPr lang="en-US" dirty="0" smtClean="0">
              <a:solidFill>
                <a:schemeClr val="bg1"/>
              </a:solidFill>
            </a:endParaRPr>
          </a:p>
          <a:p>
            <a:r>
              <a:rPr lang="en-US" dirty="0" smtClean="0">
                <a:solidFill>
                  <a:schemeClr val="bg1"/>
                </a:solidFill>
              </a:rPr>
              <a:t>2000 Barrett et.al N.O + Rewriting</a:t>
            </a:r>
          </a:p>
          <a:p>
            <a:endParaRPr lang="en-US" dirty="0" smtClean="0">
              <a:solidFill>
                <a:schemeClr val="bg1"/>
              </a:solidFill>
            </a:endParaRPr>
          </a:p>
          <a:p>
            <a:r>
              <a:rPr lang="en-US" dirty="0" smtClean="0">
                <a:solidFill>
                  <a:schemeClr val="bg1"/>
                </a:solidFill>
              </a:rPr>
              <a:t>2002 </a:t>
            </a:r>
            <a:r>
              <a:rPr lang="en-US" dirty="0" err="1" smtClean="0">
                <a:solidFill>
                  <a:schemeClr val="bg1"/>
                </a:solidFill>
              </a:rPr>
              <a:t>Zarba</a:t>
            </a:r>
            <a:r>
              <a:rPr lang="en-US" dirty="0" smtClean="0">
                <a:solidFill>
                  <a:schemeClr val="bg1"/>
                </a:solidFill>
              </a:rPr>
              <a:t> &amp; Manna. Nice Theories</a:t>
            </a:r>
          </a:p>
          <a:p>
            <a:endParaRPr lang="en-US" dirty="0" smtClean="0">
              <a:solidFill>
                <a:schemeClr val="bg1"/>
              </a:solidFill>
            </a:endParaRPr>
          </a:p>
          <a:p>
            <a:pPr algn="ctr"/>
            <a:endParaRPr lang="en-US" dirty="0" smtClean="0">
              <a:solidFill>
                <a:schemeClr val="bg1"/>
              </a:solidFill>
            </a:endParaRPr>
          </a:p>
        </p:txBody>
      </p:sp>
      <p:sp>
        <p:nvSpPr>
          <p:cNvPr id="12" name="TextBox 11"/>
          <p:cNvSpPr txBox="1"/>
          <p:nvPr/>
        </p:nvSpPr>
        <p:spPr>
          <a:xfrm>
            <a:off x="1143000" y="5943600"/>
            <a:ext cx="7010400" cy="400110"/>
          </a:xfrm>
          <a:prstGeom prst="rect">
            <a:avLst/>
          </a:prstGeom>
          <a:noFill/>
        </p:spPr>
        <p:txBody>
          <a:bodyPr wrap="square" rtlCol="0">
            <a:spAutoFit/>
          </a:bodyPr>
          <a:lstStyle/>
          <a:p>
            <a:r>
              <a:rPr lang="en-US" sz="2000" dirty="0" smtClean="0">
                <a:solidFill>
                  <a:schemeClr val="bg1"/>
                </a:solidFill>
                <a:effectLst>
                  <a:outerShdw blurRad="38100" dist="38100" dir="2700000" algn="tl">
                    <a:srgbClr val="000000">
                      <a:alpha val="43137"/>
                    </a:srgbClr>
                  </a:outerShdw>
                </a:effectLst>
              </a:rPr>
              <a:t>2007 de Moura &amp; B. Model-based Theory Combination</a:t>
            </a:r>
          </a:p>
        </p:txBody>
      </p:sp>
      <p:sp>
        <p:nvSpPr>
          <p:cNvPr id="14" name="TextBox 13"/>
          <p:cNvSpPr txBox="1"/>
          <p:nvPr/>
        </p:nvSpPr>
        <p:spPr>
          <a:xfrm>
            <a:off x="1219200" y="5345668"/>
            <a:ext cx="6477000" cy="369332"/>
          </a:xfrm>
          <a:prstGeom prst="rect">
            <a:avLst/>
          </a:prstGeom>
          <a:noFill/>
        </p:spPr>
        <p:txBody>
          <a:bodyPr wrap="square" rtlCol="0">
            <a:spAutoFit/>
          </a:bodyPr>
          <a:lstStyle/>
          <a:p>
            <a:r>
              <a:rPr lang="en-US" dirty="0" smtClean="0">
                <a:solidFill>
                  <a:schemeClr val="bg1"/>
                </a:solidFill>
              </a:rPr>
              <a:t>2006 </a:t>
            </a:r>
            <a:r>
              <a:rPr lang="en-US" dirty="0" err="1" smtClean="0">
                <a:solidFill>
                  <a:schemeClr val="bg1"/>
                </a:solidFill>
              </a:rPr>
              <a:t>Bruttomesso</a:t>
            </a:r>
            <a:r>
              <a:rPr lang="en-US" dirty="0" smtClean="0">
                <a:solidFill>
                  <a:schemeClr val="bg1"/>
                </a:solidFill>
              </a:rPr>
              <a:t> et.al. Delayed Theory Combination</a:t>
            </a:r>
          </a:p>
        </p:txBody>
      </p:sp>
      <p:sp>
        <p:nvSpPr>
          <p:cNvPr id="16" name="TextBox 15"/>
          <p:cNvSpPr txBox="1"/>
          <p:nvPr/>
        </p:nvSpPr>
        <p:spPr>
          <a:xfrm>
            <a:off x="4876800" y="1924883"/>
            <a:ext cx="4267200" cy="2585323"/>
          </a:xfrm>
          <a:prstGeom prst="rect">
            <a:avLst/>
          </a:prstGeom>
          <a:noFill/>
        </p:spPr>
        <p:txBody>
          <a:bodyPr wrap="square" rtlCol="0">
            <a:spAutoFit/>
          </a:bodyPr>
          <a:lstStyle/>
          <a:p>
            <a:r>
              <a:rPr lang="en-US" dirty="0" smtClean="0">
                <a:solidFill>
                  <a:schemeClr val="bg1"/>
                </a:solidFill>
              </a:rPr>
              <a:t>1984 </a:t>
            </a:r>
            <a:r>
              <a:rPr lang="en-US" dirty="0" err="1" smtClean="0">
                <a:solidFill>
                  <a:schemeClr val="bg1"/>
                </a:solidFill>
              </a:rPr>
              <a:t>Shostak</a:t>
            </a:r>
            <a:r>
              <a:rPr lang="en-US" dirty="0" smtClean="0">
                <a:solidFill>
                  <a:schemeClr val="bg1"/>
                </a:solidFill>
              </a:rPr>
              <a:t>. Theory solvers</a:t>
            </a:r>
          </a:p>
          <a:p>
            <a:endParaRPr lang="en-US" dirty="0" smtClean="0">
              <a:solidFill>
                <a:schemeClr val="bg1"/>
              </a:solidFill>
            </a:endParaRPr>
          </a:p>
          <a:p>
            <a:r>
              <a:rPr lang="en-US" dirty="0" smtClean="0">
                <a:solidFill>
                  <a:schemeClr val="bg1"/>
                </a:solidFill>
              </a:rPr>
              <a:t>1996 </a:t>
            </a:r>
            <a:r>
              <a:rPr lang="en-US" dirty="0" err="1" smtClean="0">
                <a:solidFill>
                  <a:schemeClr val="bg1"/>
                </a:solidFill>
              </a:rPr>
              <a:t>Cyrluk</a:t>
            </a:r>
            <a:r>
              <a:rPr lang="en-US" dirty="0" smtClean="0">
                <a:solidFill>
                  <a:schemeClr val="bg1"/>
                </a:solidFill>
              </a:rPr>
              <a:t> et.al </a:t>
            </a:r>
            <a:r>
              <a:rPr lang="en-US" dirty="0" err="1" smtClean="0">
                <a:solidFill>
                  <a:schemeClr val="bg1"/>
                </a:solidFill>
              </a:rPr>
              <a:t>Shostak</a:t>
            </a:r>
            <a:r>
              <a:rPr lang="en-US" dirty="0" smtClean="0">
                <a:solidFill>
                  <a:schemeClr val="bg1"/>
                </a:solidFill>
              </a:rPr>
              <a:t> Fix #1</a:t>
            </a:r>
          </a:p>
          <a:p>
            <a:endParaRPr lang="en-US" dirty="0" smtClean="0">
              <a:solidFill>
                <a:schemeClr val="bg1"/>
              </a:solidFill>
            </a:endParaRPr>
          </a:p>
          <a:p>
            <a:r>
              <a:rPr lang="en-US" dirty="0" smtClean="0">
                <a:solidFill>
                  <a:schemeClr val="bg1"/>
                </a:solidFill>
              </a:rPr>
              <a:t>1998 B. </a:t>
            </a:r>
            <a:r>
              <a:rPr lang="en-US" dirty="0" err="1" smtClean="0">
                <a:solidFill>
                  <a:schemeClr val="bg1"/>
                </a:solidFill>
              </a:rPr>
              <a:t>Shostak</a:t>
            </a:r>
            <a:r>
              <a:rPr lang="en-US" dirty="0" smtClean="0">
                <a:solidFill>
                  <a:schemeClr val="bg1"/>
                </a:solidFill>
              </a:rPr>
              <a:t> with Constraints </a:t>
            </a:r>
          </a:p>
          <a:p>
            <a:endParaRPr lang="en-US" dirty="0" smtClean="0">
              <a:solidFill>
                <a:schemeClr val="bg1"/>
              </a:solidFill>
            </a:endParaRPr>
          </a:p>
          <a:p>
            <a:r>
              <a:rPr lang="en-US" dirty="0" smtClean="0">
                <a:solidFill>
                  <a:schemeClr val="bg1"/>
                </a:solidFill>
              </a:rPr>
              <a:t>2001 </a:t>
            </a:r>
            <a:r>
              <a:rPr lang="en-US" dirty="0" err="1" smtClean="0">
                <a:solidFill>
                  <a:schemeClr val="bg1"/>
                </a:solidFill>
              </a:rPr>
              <a:t>Rueß</a:t>
            </a:r>
            <a:r>
              <a:rPr lang="en-US" dirty="0" smtClean="0">
                <a:solidFill>
                  <a:schemeClr val="bg1"/>
                </a:solidFill>
              </a:rPr>
              <a:t> &amp; Shankar </a:t>
            </a:r>
            <a:r>
              <a:rPr lang="en-US" dirty="0" err="1" smtClean="0">
                <a:solidFill>
                  <a:schemeClr val="bg1"/>
                </a:solidFill>
              </a:rPr>
              <a:t>Shostak</a:t>
            </a:r>
            <a:r>
              <a:rPr lang="en-US" dirty="0" smtClean="0">
                <a:solidFill>
                  <a:schemeClr val="bg1"/>
                </a:solidFill>
              </a:rPr>
              <a:t> Fix #2</a:t>
            </a:r>
          </a:p>
          <a:p>
            <a:endParaRPr lang="en-US" dirty="0" smtClean="0">
              <a:solidFill>
                <a:schemeClr val="bg1"/>
              </a:solidFill>
            </a:endParaRPr>
          </a:p>
          <a:p>
            <a:r>
              <a:rPr lang="en-US" dirty="0" smtClean="0">
                <a:solidFill>
                  <a:schemeClr val="bg1"/>
                </a:solidFill>
              </a:rPr>
              <a:t>2004 </a:t>
            </a:r>
            <a:r>
              <a:rPr lang="en-US" dirty="0" err="1" smtClean="0">
                <a:solidFill>
                  <a:schemeClr val="bg1"/>
                </a:solidFill>
              </a:rPr>
              <a:t>Ranise</a:t>
            </a:r>
            <a:r>
              <a:rPr lang="en-US" dirty="0" smtClean="0">
                <a:solidFill>
                  <a:schemeClr val="bg1"/>
                </a:solidFill>
              </a:rPr>
              <a:t> et.al. N.O + Superposition</a:t>
            </a:r>
          </a:p>
        </p:txBody>
      </p:sp>
      <p:sp>
        <p:nvSpPr>
          <p:cNvPr id="22" name="TextBox 21"/>
          <p:cNvSpPr txBox="1"/>
          <p:nvPr/>
        </p:nvSpPr>
        <p:spPr>
          <a:xfrm>
            <a:off x="334081" y="1447800"/>
            <a:ext cx="2028119" cy="461665"/>
          </a:xfrm>
          <a:prstGeom prst="rect">
            <a:avLst/>
          </a:prstGeom>
          <a:noFill/>
        </p:spPr>
        <p:txBody>
          <a:bodyPr wrap="none" rtlCol="0">
            <a:spAutoFit/>
          </a:bodyPr>
          <a:lstStyle/>
          <a:p>
            <a:r>
              <a:rPr lang="en-US" sz="2400" b="1" dirty="0" smtClean="0">
                <a:solidFill>
                  <a:schemeClr val="bg1"/>
                </a:solidFill>
              </a:rPr>
              <a:t>Foundations</a:t>
            </a:r>
          </a:p>
        </p:txBody>
      </p:sp>
      <p:sp>
        <p:nvSpPr>
          <p:cNvPr id="23" name="TextBox 22"/>
          <p:cNvSpPr txBox="1"/>
          <p:nvPr/>
        </p:nvSpPr>
        <p:spPr>
          <a:xfrm>
            <a:off x="4876800" y="1447800"/>
            <a:ext cx="3926075" cy="461665"/>
          </a:xfrm>
          <a:prstGeom prst="rect">
            <a:avLst/>
          </a:prstGeom>
          <a:noFill/>
        </p:spPr>
        <p:txBody>
          <a:bodyPr wrap="none" rtlCol="0">
            <a:spAutoFit/>
          </a:bodyPr>
          <a:lstStyle/>
          <a:p>
            <a:r>
              <a:rPr lang="en-US" sz="2400" b="1" dirty="0" smtClean="0">
                <a:solidFill>
                  <a:schemeClr val="bg1"/>
                </a:solidFill>
              </a:rPr>
              <a:t>Efficiency using rewriting</a:t>
            </a:r>
          </a:p>
        </p:txBody>
      </p:sp>
      <p:sp>
        <p:nvSpPr>
          <p:cNvPr id="26" name="TextBox 25"/>
          <p:cNvSpPr txBox="1"/>
          <p:nvPr/>
        </p:nvSpPr>
        <p:spPr>
          <a:xfrm>
            <a:off x="2273885" y="4812268"/>
            <a:ext cx="4660315" cy="369332"/>
          </a:xfrm>
          <a:prstGeom prst="rect">
            <a:avLst/>
          </a:prstGeom>
        </p:spPr>
        <p:style>
          <a:lnRef idx="0">
            <a:scrgbClr r="0" g="0" b="0"/>
          </a:lnRef>
          <a:fillRef idx="1003">
            <a:schemeClr val="lt1"/>
          </a:fillRef>
          <a:effectRef idx="0">
            <a:scrgbClr r="0" g="0" b="0"/>
          </a:effectRef>
          <a:fontRef idx="major"/>
        </p:style>
        <p:txBody>
          <a:bodyPr wrap="none" rtlCol="0">
            <a:spAutoFit/>
          </a:bodyPr>
          <a:lstStyle/>
          <a:p>
            <a:r>
              <a:rPr lang="en-US" dirty="0" smtClean="0">
                <a:solidFill>
                  <a:schemeClr val="bg1"/>
                </a:solidFill>
                <a:effectLst>
                  <a:outerShdw blurRad="38100" dist="38100" dir="2700000" algn="tl">
                    <a:srgbClr val="000000">
                      <a:alpha val="43137"/>
                    </a:srgbClr>
                  </a:outerShdw>
                </a:effectLst>
                <a:latin typeface="Segoe" pitchFamily="34" charset="0"/>
              </a:rPr>
              <a:t>2001: Efficient DPLL made guessing cheap</a:t>
            </a:r>
          </a:p>
        </p:txBody>
      </p:sp>
    </p:spTree>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smtClean="0"/>
              <a:t>Model-based Combination</a:t>
            </a:r>
            <a:endParaRPr lang="en-US" dirty="0"/>
          </a:p>
        </p:txBody>
      </p:sp>
      <p:sp>
        <p:nvSpPr>
          <p:cNvPr id="4" name="Content Placeholder 3"/>
          <p:cNvSpPr>
            <a:spLocks noGrp="1"/>
          </p:cNvSpPr>
          <p:nvPr>
            <p:ph idx="1"/>
          </p:nvPr>
        </p:nvSpPr>
        <p:spPr>
          <a:xfrm>
            <a:off x="381000" y="1412875"/>
            <a:ext cx="8610600" cy="5383012"/>
          </a:xfrm>
        </p:spPr>
        <p:txBody>
          <a:bodyPr/>
          <a:lstStyle/>
          <a:p>
            <a:pPr>
              <a:buNone/>
            </a:pPr>
            <a:r>
              <a:rPr lang="en-US" dirty="0" smtClean="0"/>
              <a:t>The running example was </a:t>
            </a:r>
            <a:r>
              <a:rPr lang="en-US" i="1" dirty="0" smtClean="0"/>
              <a:t>easy</a:t>
            </a:r>
            <a:r>
              <a:rPr lang="en-US" dirty="0" smtClean="0"/>
              <a:t>. </a:t>
            </a:r>
          </a:p>
          <a:p>
            <a:pPr>
              <a:buNone/>
            </a:pPr>
            <a:r>
              <a:rPr lang="en-US" dirty="0" smtClean="0"/>
              <a:t>But what about:</a:t>
            </a:r>
          </a:p>
          <a:p>
            <a:pPr>
              <a:buNone/>
            </a:pPr>
            <a:endParaRPr lang="en-US" dirty="0" smtClean="0"/>
          </a:p>
          <a:p>
            <a:pPr>
              <a:buNone/>
            </a:pPr>
            <a:endParaRPr lang="en-US" dirty="0" smtClean="0"/>
          </a:p>
          <a:p>
            <a:pPr>
              <a:buNone/>
            </a:pPr>
            <a:endParaRPr lang="en-US" dirty="0" smtClean="0"/>
          </a:p>
          <a:p>
            <a:pPr>
              <a:buNone/>
            </a:pPr>
            <a:r>
              <a:rPr lang="en-US" dirty="0" smtClean="0"/>
              <a:t>Either </a:t>
            </a:r>
            <a:r>
              <a:rPr lang="en-US" i="1" dirty="0" smtClean="0"/>
              <a:t>x = 0 </a:t>
            </a:r>
            <a:r>
              <a:rPr lang="en-US" dirty="0" smtClean="0"/>
              <a:t>or </a:t>
            </a:r>
            <a:r>
              <a:rPr lang="en-US" i="1" dirty="0" smtClean="0"/>
              <a:t>x = 1. </a:t>
            </a:r>
            <a:br>
              <a:rPr lang="en-US" i="1" dirty="0" smtClean="0"/>
            </a:br>
            <a:r>
              <a:rPr lang="en-US" i="1" dirty="0" smtClean="0"/>
              <a:t>	   y = 0 </a:t>
            </a:r>
            <a:r>
              <a:rPr lang="en-US" dirty="0" smtClean="0"/>
              <a:t>or </a:t>
            </a:r>
            <a:r>
              <a:rPr lang="en-US" i="1" dirty="0" smtClean="0"/>
              <a:t>y = 1     (when </a:t>
            </a:r>
            <a:r>
              <a:rPr lang="en-US" i="1" dirty="0" err="1" smtClean="0"/>
              <a:t>x,y</a:t>
            </a:r>
            <a:r>
              <a:rPr lang="en-US" i="1" dirty="0" smtClean="0"/>
              <a:t> are integers)</a:t>
            </a:r>
          </a:p>
          <a:p>
            <a:pPr>
              <a:buNone/>
            </a:pPr>
            <a:r>
              <a:rPr lang="en-US" i="1" dirty="0" smtClean="0"/>
              <a:t> </a:t>
            </a:r>
          </a:p>
          <a:p>
            <a:pPr>
              <a:buNone/>
            </a:pPr>
            <a:r>
              <a:rPr lang="en-US" dirty="0" smtClean="0"/>
              <a:t>Arithmetic module needs to somehow learn</a:t>
            </a:r>
          </a:p>
          <a:p>
            <a:pPr>
              <a:buNone/>
            </a:pPr>
            <a:r>
              <a:rPr lang="en-US" dirty="0" smtClean="0"/>
              <a:t>that </a:t>
            </a:r>
            <a:r>
              <a:rPr lang="en-US" i="1" dirty="0" err="1" smtClean="0"/>
              <a:t>x≠y</a:t>
            </a:r>
            <a:r>
              <a:rPr lang="en-US" i="1" dirty="0" smtClean="0"/>
              <a:t>. </a:t>
            </a:r>
            <a:r>
              <a:rPr lang="en-US" dirty="0" smtClean="0"/>
              <a:t> 			</a:t>
            </a:r>
            <a:r>
              <a:rPr lang="en-US" sz="2000" dirty="0" smtClean="0"/>
              <a:t>- Integer linear arithmetic is </a:t>
            </a:r>
            <a:r>
              <a:rPr lang="en-US" sz="2000" i="1" dirty="0" smtClean="0"/>
              <a:t>non-convex</a:t>
            </a:r>
            <a:r>
              <a:rPr lang="en-US" sz="2000" dirty="0" smtClean="0"/>
              <a:t>.</a:t>
            </a:r>
            <a:endParaRPr lang="en-US" dirty="0"/>
          </a:p>
        </p:txBody>
      </p:sp>
      <p:pic>
        <p:nvPicPr>
          <p:cNvPr id="62466" name="Picture 2"/>
          <p:cNvPicPr>
            <a:picLocks noChangeAspect="1" noChangeArrowheads="1"/>
          </p:cNvPicPr>
          <p:nvPr/>
        </p:nvPicPr>
        <p:blipFill>
          <a:blip r:embed="rId2" cstate="print"/>
          <a:srcRect l="19095" t="27365" r="16567" b="56640"/>
          <a:stretch>
            <a:fillRect/>
          </a:stretch>
        </p:blipFill>
        <p:spPr bwMode="auto">
          <a:xfrm>
            <a:off x="685800" y="2438400"/>
            <a:ext cx="8016735" cy="1606379"/>
          </a:xfrm>
          <a:prstGeom prst="rect">
            <a:avLst/>
          </a:prstGeom>
          <a:noFill/>
          <a:ln w="9525">
            <a:noFill/>
            <a:miter lim="800000"/>
            <a:headEnd/>
            <a:tailEnd/>
          </a:ln>
          <a:effectLst/>
        </p:spPr>
      </p:pic>
    </p:spTree>
    <p:extLst>
      <p:ext uri="{BB962C8B-B14F-4D97-AF65-F5344CB8AC3E}">
        <p14:creationId xmlns="" xmlns:p14="http://schemas.microsoft.com/office/powerpoint/2007/7/12/main" val="4277666437"/>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747897"/>
          </a:xfrm>
        </p:spPr>
        <p:txBody>
          <a:bodyPr/>
          <a:lstStyle/>
          <a:p>
            <a:r>
              <a:rPr lang="en-US" dirty="0" smtClean="0"/>
              <a:t>Message </a:t>
            </a:r>
            <a:r>
              <a:rPr lang="en-US" dirty="0" smtClean="0">
                <a:sym typeface="Wingdings" pitchFamily="2" charset="2"/>
              </a:rPr>
              <a:t></a:t>
            </a:r>
            <a:endParaRPr lang="en-US" dirty="0"/>
          </a:p>
        </p:txBody>
      </p:sp>
      <p:pic>
        <p:nvPicPr>
          <p:cNvPr id="5" name="Content Placeholder 4" descr="snakeoil.jpg"/>
          <p:cNvPicPr>
            <a:picLocks noGrp="1" noChangeAspect="1"/>
          </p:cNvPicPr>
          <p:nvPr>
            <p:ph idx="1"/>
          </p:nvPr>
        </p:nvPicPr>
        <p:blipFill>
          <a:blip r:embed="rId2" cstate="print"/>
          <a:stretch>
            <a:fillRect/>
          </a:stretch>
        </p:blipFill>
        <p:spPr>
          <a:xfrm>
            <a:off x="76200" y="2304620"/>
            <a:ext cx="4191000" cy="4553380"/>
          </a:xfrm>
        </p:spPr>
      </p:pic>
      <p:sp>
        <p:nvSpPr>
          <p:cNvPr id="6" name="TextBox 5"/>
          <p:cNvSpPr txBox="1"/>
          <p:nvPr/>
        </p:nvSpPr>
        <p:spPr>
          <a:xfrm>
            <a:off x="4375579" y="1600200"/>
            <a:ext cx="4871847" cy="2062103"/>
          </a:xfrm>
          <a:prstGeom prst="rect">
            <a:avLst/>
          </a:prstGeom>
          <a:noFill/>
        </p:spPr>
        <p:txBody>
          <a:bodyPr wrap="none" rtlCol="0">
            <a:spAutoFit/>
          </a:bodyPr>
          <a:lstStyle/>
          <a:p>
            <a:r>
              <a:rPr lang="en-US" sz="3200" b="1" dirty="0" smtClean="0">
                <a:solidFill>
                  <a:srgbClr val="C00000"/>
                </a:solidFill>
              </a:rPr>
              <a:t>Microsoft’s SMT solver </a:t>
            </a:r>
          </a:p>
          <a:p>
            <a:r>
              <a:rPr lang="en-US" sz="3200" b="1" dirty="0" smtClean="0">
                <a:solidFill>
                  <a:srgbClr val="C00000"/>
                </a:solidFill>
              </a:rPr>
              <a:t>Z3 is the snake oil when</a:t>
            </a:r>
          </a:p>
          <a:p>
            <a:r>
              <a:rPr lang="en-US" sz="3200" b="1" dirty="0" smtClean="0">
                <a:solidFill>
                  <a:srgbClr val="C00000"/>
                </a:solidFill>
              </a:rPr>
              <a:t>rubbed on solves all </a:t>
            </a:r>
          </a:p>
          <a:p>
            <a:r>
              <a:rPr lang="en-US" sz="3200" b="1" dirty="0" smtClean="0">
                <a:solidFill>
                  <a:srgbClr val="C00000"/>
                </a:solidFill>
              </a:rPr>
              <a:t>your problems</a:t>
            </a:r>
          </a:p>
        </p:txBody>
      </p:sp>
      <p:pic>
        <p:nvPicPr>
          <p:cNvPr id="360450" name="Picture 2"/>
          <p:cNvPicPr>
            <a:picLocks noChangeAspect="1" noChangeArrowheads="1"/>
          </p:cNvPicPr>
          <p:nvPr/>
        </p:nvPicPr>
        <p:blipFill>
          <a:blip r:embed="rId3" cstate="print"/>
          <a:srcRect l="30000" t="19000" r="36875" b="46000"/>
          <a:stretch>
            <a:fillRect/>
          </a:stretch>
        </p:blipFill>
        <p:spPr bwMode="auto">
          <a:xfrm>
            <a:off x="4572000" y="3886200"/>
            <a:ext cx="4038600" cy="2667000"/>
          </a:xfrm>
          <a:prstGeom prst="rect">
            <a:avLst/>
          </a:prstGeom>
          <a:ln w="9525">
            <a:noFill/>
            <a:miter lim="800000"/>
            <a:headEnd/>
            <a:tailEnd/>
          </a:ln>
        </p:spPr>
      </p:pic>
      <p:pic>
        <p:nvPicPr>
          <p:cNvPr id="360451" name="Picture 3"/>
          <p:cNvPicPr>
            <a:picLocks noChangeAspect="1" noChangeArrowheads="1"/>
          </p:cNvPicPr>
          <p:nvPr/>
        </p:nvPicPr>
        <p:blipFill>
          <a:blip r:embed="rId4" cstate="print"/>
          <a:srcRect l="17500" t="16000" r="71250" b="65000"/>
          <a:stretch>
            <a:fillRect/>
          </a:stretch>
        </p:blipFill>
        <p:spPr bwMode="auto">
          <a:xfrm>
            <a:off x="8153400" y="5867400"/>
            <a:ext cx="649706" cy="685800"/>
          </a:xfrm>
          <a:prstGeom prst="rect">
            <a:avLst/>
          </a:prstGeom>
          <a:noFill/>
          <a:ln w="9525">
            <a:noFill/>
            <a:miter lim="800000"/>
            <a:headEnd/>
            <a:tailEnd/>
          </a:ln>
        </p:spPr>
      </p:pic>
      <p:sp>
        <p:nvSpPr>
          <p:cNvPr id="7" name="Rectangle 6"/>
          <p:cNvSpPr/>
          <p:nvPr/>
        </p:nvSpPr>
        <p:spPr bwMode="auto">
          <a:xfrm>
            <a:off x="304800" y="3962400"/>
            <a:ext cx="3733800" cy="2667000"/>
          </a:xfrm>
          <a:prstGeom prst="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Z3 Components:</a:t>
            </a:r>
          </a:p>
          <a:p>
            <a:pPr marL="0" marR="0" indent="0"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   9% SAT solver</a:t>
            </a:r>
          </a:p>
          <a:p>
            <a:pPr marL="0" marR="0" indent="0"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14% Quantifier engine</a:t>
            </a:r>
          </a:p>
          <a:p>
            <a:pPr marL="0" marR="0" indent="0"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10% Equality and functions</a:t>
            </a:r>
          </a:p>
          <a:p>
            <a:pPr marL="0" marR="0" indent="0"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10% Arrays</a:t>
            </a:r>
          </a:p>
          <a:p>
            <a:pPr marL="0" marR="0" indent="0"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20% Arithmetic</a:t>
            </a:r>
          </a:p>
          <a:p>
            <a:pPr marL="0" marR="0" indent="0"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10% Bit-vectors</a:t>
            </a:r>
          </a:p>
          <a:p>
            <a:pPr defTabSz="1096963"/>
            <a:r>
              <a:rPr lang="en-US" sz="2000" dirty="0" smtClean="0">
                <a:solidFill>
                  <a:schemeClr val="tx1"/>
                </a:solidFill>
                <a:effectLst>
                  <a:outerShdw blurRad="38100" dist="38100" dir="2700000" algn="tl">
                    <a:srgbClr val="000000">
                      <a:alpha val="43137"/>
                    </a:srgbClr>
                  </a:outerShdw>
                </a:effectLst>
                <a:latin typeface="Segoe" pitchFamily="34" charset="0"/>
              </a:rPr>
              <a:t>….25% Secret Sauce</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7">
                                            <p:txEl>
                                              <p:pRg st="7" end="7"/>
                                            </p:txEl>
                                          </p:spTgt>
                                        </p:tgtEl>
                                        <p:attrNameLst>
                                          <p:attrName>style.visibility</p:attrName>
                                        </p:attrNameLst>
                                      </p:cBhvr>
                                      <p:to>
                                        <p:strVal val="visible"/>
                                      </p:to>
                                    </p:set>
                                    <p:animEffect transition="in" filter="fade">
                                      <p:cBhvr>
                                        <p:cTn id="25" dur="2000"/>
                                        <p:tgtEl>
                                          <p:spTgt spid="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allAtOnce"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Model-based combination</a:t>
            </a:r>
            <a:endParaRPr lang="en-US" dirty="0"/>
          </a:p>
        </p:txBody>
      </p:sp>
      <p:sp>
        <p:nvSpPr>
          <p:cNvPr id="3" name="Content Placeholder 2"/>
          <p:cNvSpPr>
            <a:spLocks noGrp="1"/>
          </p:cNvSpPr>
          <p:nvPr>
            <p:ph idx="1"/>
          </p:nvPr>
        </p:nvSpPr>
        <p:spPr>
          <a:xfrm>
            <a:off x="381000" y="1412875"/>
            <a:ext cx="8382000" cy="4949047"/>
          </a:xfrm>
        </p:spPr>
        <p:txBody>
          <a:bodyPr/>
          <a:lstStyle/>
          <a:p>
            <a:r>
              <a:rPr lang="en-US" sz="3200" dirty="0" smtClean="0"/>
              <a:t>Delayed Theory Combination solution </a:t>
            </a:r>
          </a:p>
          <a:p>
            <a:pPr>
              <a:buNone/>
            </a:pPr>
            <a:r>
              <a:rPr lang="en-US" sz="3200" dirty="0" smtClean="0"/>
              <a:t>				  	[2006 </a:t>
            </a:r>
            <a:r>
              <a:rPr lang="en-US" sz="3200" dirty="0" err="1" smtClean="0"/>
              <a:t>Bruttomesso</a:t>
            </a:r>
            <a:r>
              <a:rPr lang="en-US" sz="3200" dirty="0" smtClean="0"/>
              <a:t> et.al.]</a:t>
            </a:r>
          </a:p>
          <a:p>
            <a:pPr>
              <a:buNone/>
            </a:pPr>
            <a:r>
              <a:rPr lang="en-US" sz="3200" dirty="0" smtClean="0"/>
              <a:t>	Add equality literals for every pair of </a:t>
            </a:r>
            <a:br>
              <a:rPr lang="en-US" sz="3200" dirty="0" smtClean="0"/>
            </a:br>
            <a:r>
              <a:rPr lang="en-US" sz="3200" dirty="0" smtClean="0"/>
              <a:t>shared variables: </a:t>
            </a:r>
          </a:p>
          <a:p>
            <a:endParaRPr lang="en-US" sz="3200" dirty="0" smtClean="0"/>
          </a:p>
          <a:p>
            <a:endParaRPr lang="en-US" sz="3200" dirty="0" smtClean="0"/>
          </a:p>
          <a:p>
            <a:pPr lvl="1"/>
            <a:endParaRPr lang="en-US" sz="2800" dirty="0" smtClean="0"/>
          </a:p>
          <a:p>
            <a:pPr lvl="1">
              <a:buNone/>
            </a:pPr>
            <a:r>
              <a:rPr lang="en-US" sz="2800" dirty="0" smtClean="0">
                <a:sym typeface="Wingdings" pitchFamily="2" charset="2"/>
              </a:rPr>
              <a:t>: </a:t>
            </a:r>
            <a:r>
              <a:rPr lang="en-US" sz="2800" dirty="0" smtClean="0"/>
              <a:t>Solvers work completely independently.</a:t>
            </a:r>
          </a:p>
          <a:p>
            <a:pPr lvl="1">
              <a:buNone/>
            </a:pPr>
            <a:r>
              <a:rPr lang="en-US" sz="2800" dirty="0" smtClean="0">
                <a:sym typeface="Wingdings" pitchFamily="2" charset="2"/>
              </a:rPr>
              <a:t>: Works with non-convex theories.</a:t>
            </a:r>
            <a:endParaRPr lang="en-US" sz="2800" dirty="0" smtClean="0"/>
          </a:p>
          <a:p>
            <a:pPr lvl="1">
              <a:buNone/>
            </a:pPr>
            <a:r>
              <a:rPr lang="en-US" sz="2800" dirty="0" smtClean="0">
                <a:sym typeface="Wingdings" pitchFamily="2" charset="2"/>
              </a:rPr>
              <a:t>: </a:t>
            </a:r>
            <a:r>
              <a:rPr lang="en-US" sz="2800" dirty="0" smtClean="0"/>
              <a:t>O(n</a:t>
            </a:r>
            <a:r>
              <a:rPr lang="en-US" sz="2800" baseline="30000" dirty="0" smtClean="0"/>
              <a:t>2</a:t>
            </a:r>
            <a:r>
              <a:rPr lang="en-US" sz="2800" dirty="0" smtClean="0"/>
              <a:t>) up-front cost. No use of propagation.</a:t>
            </a:r>
          </a:p>
        </p:txBody>
      </p:sp>
      <p:pic>
        <p:nvPicPr>
          <p:cNvPr id="4" name="Picture 2"/>
          <p:cNvPicPr>
            <a:picLocks noChangeAspect="1" noChangeArrowheads="1"/>
          </p:cNvPicPr>
          <p:nvPr/>
        </p:nvPicPr>
        <p:blipFill>
          <a:blip r:embed="rId3" cstate="print"/>
          <a:srcRect l="19095" t="31159" r="16567" b="56640"/>
          <a:stretch>
            <a:fillRect/>
          </a:stretch>
        </p:blipFill>
        <p:spPr bwMode="auto">
          <a:xfrm>
            <a:off x="609600" y="3429000"/>
            <a:ext cx="8016735" cy="1225379"/>
          </a:xfrm>
          <a:prstGeom prst="rect">
            <a:avLst/>
          </a:prstGeom>
          <a:noFill/>
          <a:ln w="9525">
            <a:noFill/>
            <a:miter lim="800000"/>
            <a:headEnd/>
            <a:tailEnd/>
          </a:ln>
          <a:effectLst/>
        </p:spPr>
      </p:pic>
      <p:graphicFrame>
        <p:nvGraphicFramePr>
          <p:cNvPr id="5" name="Object 4"/>
          <p:cNvGraphicFramePr>
            <a:graphicFrameLocks noChangeAspect="1"/>
          </p:cNvGraphicFramePr>
          <p:nvPr/>
        </p:nvGraphicFramePr>
        <p:xfrm>
          <a:off x="990601" y="4114800"/>
          <a:ext cx="7315200" cy="535127"/>
        </p:xfrm>
        <a:graphic>
          <a:graphicData uri="http://schemas.openxmlformats.org/presentationml/2006/ole">
            <p:oleObj spid="_x0000_s602113" name="Equation" r:id="rId4" imgW="2781000" imgH="20304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382000" cy="750887"/>
          </a:xfrm>
        </p:spPr>
        <p:txBody>
          <a:bodyPr/>
          <a:lstStyle/>
          <a:p>
            <a:r>
              <a:rPr dirty="0" smtClean="0"/>
              <a:t>Model-based combination</a:t>
            </a:r>
            <a:endParaRPr lang="en-US" dirty="0"/>
          </a:p>
        </p:txBody>
      </p:sp>
      <p:sp>
        <p:nvSpPr>
          <p:cNvPr id="3" name="Content Placeholder 2"/>
          <p:cNvSpPr>
            <a:spLocks noGrp="1"/>
          </p:cNvSpPr>
          <p:nvPr>
            <p:ph idx="1"/>
          </p:nvPr>
        </p:nvSpPr>
        <p:spPr>
          <a:xfrm>
            <a:off x="457200" y="1371600"/>
            <a:ext cx="8382000" cy="5226046"/>
          </a:xfrm>
        </p:spPr>
        <p:txBody>
          <a:bodyPr/>
          <a:lstStyle/>
          <a:p>
            <a:pPr>
              <a:buNone/>
            </a:pPr>
            <a:r>
              <a:rPr lang="en-US" sz="3200" dirty="0" smtClean="0"/>
              <a:t>Idea: </a:t>
            </a:r>
          </a:p>
          <a:p>
            <a:pPr lvl="1"/>
            <a:r>
              <a:rPr lang="en-US" sz="2900" dirty="0" smtClean="0"/>
              <a:t>Have solvers produce models.</a:t>
            </a:r>
          </a:p>
          <a:p>
            <a:pPr lvl="1"/>
            <a:r>
              <a:rPr lang="en-US" sz="2900" dirty="0" smtClean="0"/>
              <a:t>Use models to introduce equalities on demand.</a:t>
            </a:r>
            <a:br>
              <a:rPr lang="en-US" sz="2900" dirty="0" smtClean="0"/>
            </a:br>
            <a:r>
              <a:rPr lang="en-US" sz="2900" dirty="0" smtClean="0"/>
              <a:t>		If </a:t>
            </a:r>
            <a:r>
              <a:rPr lang="en-US" sz="2900" i="1" dirty="0" smtClean="0"/>
              <a:t>M |= </a:t>
            </a:r>
            <a:r>
              <a:rPr lang="en-US" sz="2900" i="1" dirty="0" smtClean="0">
                <a:sym typeface="Symbol"/>
              </a:rPr>
              <a:t>, M |= x = y </a:t>
            </a:r>
            <a:r>
              <a:rPr lang="en-US" sz="2900" dirty="0" smtClean="0">
                <a:sym typeface="Symbol"/>
              </a:rPr>
              <a:t>then guess </a:t>
            </a:r>
            <a:r>
              <a:rPr lang="en-US" sz="2900" i="1" dirty="0" smtClean="0">
                <a:sym typeface="Symbol"/>
              </a:rPr>
              <a:t>x = y</a:t>
            </a:r>
            <a:endParaRPr lang="en-US" sz="2900" dirty="0" smtClean="0">
              <a:sym typeface="Symbol"/>
            </a:endParaRPr>
          </a:p>
          <a:p>
            <a:pPr lvl="1"/>
            <a:endParaRPr lang="en-US" sz="3200" dirty="0" smtClean="0"/>
          </a:p>
          <a:p>
            <a:pPr>
              <a:buNone/>
            </a:pPr>
            <a:r>
              <a:rPr lang="en-US" sz="3200" dirty="0" smtClean="0">
                <a:sym typeface="Wingdings" pitchFamily="2" charset="2"/>
              </a:rPr>
              <a:t>: </a:t>
            </a:r>
            <a:r>
              <a:rPr lang="en-US" sz="2800" dirty="0" smtClean="0">
                <a:sym typeface="Wingdings" pitchFamily="2" charset="2"/>
              </a:rPr>
              <a:t>No up-front </a:t>
            </a:r>
            <a:r>
              <a:rPr lang="en-US" sz="2800" dirty="0" smtClean="0"/>
              <a:t>O(n</a:t>
            </a:r>
            <a:r>
              <a:rPr lang="en-US" sz="2800" baseline="30000" dirty="0" smtClean="0"/>
              <a:t>2</a:t>
            </a:r>
            <a:r>
              <a:rPr lang="en-US" sz="2800" dirty="0" smtClean="0"/>
              <a:t>) </a:t>
            </a:r>
            <a:r>
              <a:rPr lang="en-US" sz="2800" dirty="0" smtClean="0">
                <a:sym typeface="Wingdings" pitchFamily="2" charset="2"/>
              </a:rPr>
              <a:t>cost of adding equalities</a:t>
            </a:r>
            <a:endParaRPr lang="en-US" sz="3200" dirty="0" smtClean="0">
              <a:sym typeface="Wingdings" pitchFamily="2" charset="2"/>
            </a:endParaRPr>
          </a:p>
          <a:p>
            <a:pPr>
              <a:buNone/>
            </a:pPr>
            <a:r>
              <a:rPr lang="en-US" sz="3200" dirty="0" smtClean="0">
                <a:sym typeface="Wingdings" pitchFamily="2" charset="2"/>
              </a:rPr>
              <a:t>: Works with non-convex theories</a:t>
            </a:r>
          </a:p>
          <a:p>
            <a:pPr>
              <a:buNone/>
            </a:pPr>
            <a:r>
              <a:rPr lang="en-US" sz="3200" dirty="0" smtClean="0">
                <a:sym typeface="Wingdings" pitchFamily="2" charset="2"/>
              </a:rPr>
              <a:t>: </a:t>
            </a:r>
            <a:r>
              <a:rPr lang="en-US" sz="2800" dirty="0" smtClean="0">
                <a:sym typeface="Wingdings" pitchFamily="2" charset="2"/>
              </a:rPr>
              <a:t>Models are conservative approximations</a:t>
            </a:r>
            <a:br>
              <a:rPr lang="en-US" sz="2800" dirty="0" smtClean="0">
                <a:sym typeface="Wingdings" pitchFamily="2" charset="2"/>
              </a:rPr>
            </a:br>
            <a:r>
              <a:rPr lang="en-US" sz="2800" dirty="0" smtClean="0">
                <a:sym typeface="Wingdings" pitchFamily="2" charset="2"/>
              </a:rPr>
              <a:t/>
            </a:r>
            <a:br>
              <a:rPr lang="en-US" sz="2800" dirty="0" smtClean="0">
                <a:sym typeface="Wingdings" pitchFamily="2" charset="2"/>
              </a:rPr>
            </a:br>
            <a:r>
              <a:rPr lang="en-US" sz="2800" dirty="0" smtClean="0">
                <a:sym typeface="Wingdings" pitchFamily="2" charset="2"/>
              </a:rPr>
              <a:t>		</a:t>
            </a:r>
            <a:r>
              <a:rPr lang="en-US" sz="3200" dirty="0" smtClean="0"/>
              <a:t> </a:t>
            </a:r>
            <a:r>
              <a:rPr lang="en-US" sz="2800" i="1" dirty="0" smtClean="0"/>
              <a:t>M |= </a:t>
            </a:r>
            <a:r>
              <a:rPr lang="en-US" sz="2800" i="1" dirty="0" smtClean="0">
                <a:sym typeface="Symbol"/>
              </a:rPr>
              <a:t>,  |= x = y </a:t>
            </a:r>
            <a:r>
              <a:rPr lang="en-US" sz="2800" dirty="0" smtClean="0">
                <a:sym typeface="Symbol"/>
              </a:rPr>
              <a:t>implies </a:t>
            </a:r>
            <a:r>
              <a:rPr lang="en-US" sz="2800" i="1" dirty="0" smtClean="0">
                <a:sym typeface="Symbol"/>
              </a:rPr>
              <a:t>M </a:t>
            </a:r>
            <a:r>
              <a:rPr lang="en-US" sz="2800" dirty="0" smtClean="0">
                <a:sym typeface="Symbol"/>
              </a:rPr>
              <a:t>|=</a:t>
            </a:r>
            <a:r>
              <a:rPr lang="en-US" sz="2800" i="1" dirty="0" smtClean="0">
                <a:sym typeface="Symbol"/>
              </a:rPr>
              <a:t>x = y</a:t>
            </a:r>
            <a:endParaRPr lang="en-US" sz="3200" dirty="0" smtClean="0">
              <a:sym typeface="Wingdings" pitchFamily="2" charset="2"/>
            </a:endParaRPr>
          </a:p>
        </p:txBody>
      </p:sp>
      <p:graphicFrame>
        <p:nvGraphicFramePr>
          <p:cNvPr id="4" name="Object 3"/>
          <p:cNvGraphicFramePr>
            <a:graphicFrameLocks noChangeAspect="1"/>
          </p:cNvGraphicFramePr>
          <p:nvPr/>
        </p:nvGraphicFramePr>
        <p:xfrm>
          <a:off x="4114800" y="2006600"/>
          <a:ext cx="914400" cy="198438"/>
        </p:xfrm>
        <a:graphic>
          <a:graphicData uri="http://schemas.openxmlformats.org/presentationml/2006/ole">
            <p:oleObj spid="_x0000_s601089" name="Equation" r:id="rId3" imgW="914400" imgH="198720" progId="Equation.DSMT4">
              <p:embed/>
            </p:oleObj>
          </a:graphicData>
        </a:graphic>
      </p:graphicFrame>
      <p:sp>
        <p:nvSpPr>
          <p:cNvPr id="601091"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0109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01095" name="Rectangle 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01097" name="Rectangle 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01099"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01101"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01103" name="Rectangle 1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5"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601092" name="Picture 4"/>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2971800" y="3048000"/>
            <a:ext cx="381000" cy="692727"/>
          </a:xfrm>
          <a:prstGeom prst="rect">
            <a:avLst/>
          </a:prstGeom>
          <a:solidFill>
            <a:schemeClr val="tx1"/>
          </a:solidFill>
        </p:spPr>
      </p:pic>
      <p:pic>
        <p:nvPicPr>
          <p:cNvPr id="18" name="Picture 4"/>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4191000" y="3048000"/>
            <a:ext cx="381000" cy="692727"/>
          </a:xfrm>
          <a:prstGeom prst="rect">
            <a:avLst/>
          </a:prstGeom>
          <a:solidFill>
            <a:schemeClr val="tx1"/>
          </a:solidFill>
        </p:spPr>
      </p:pic>
      <p:pic>
        <p:nvPicPr>
          <p:cNvPr id="19" name="Picture 4"/>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2743200" y="6019800"/>
            <a:ext cx="381000" cy="692727"/>
          </a:xfrm>
          <a:prstGeom prst="rect">
            <a:avLst/>
          </a:prstGeom>
          <a:solidFill>
            <a:schemeClr val="tx1"/>
          </a:solidFill>
        </p:spPr>
      </p:pic>
      <p:pic>
        <p:nvPicPr>
          <p:cNvPr id="20" name="Picture 4"/>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3886200" y="6019800"/>
            <a:ext cx="381000" cy="692727"/>
          </a:xfrm>
          <a:prstGeom prst="rect">
            <a:avLst/>
          </a:prstGeom>
          <a:solidFill>
            <a:schemeClr val="tx1"/>
          </a:solidFill>
        </p:spPr>
      </p:pic>
      <p:pic>
        <p:nvPicPr>
          <p:cNvPr id="21" name="Picture 4"/>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6705600" y="6019800"/>
            <a:ext cx="381000" cy="692727"/>
          </a:xfrm>
          <a:prstGeom prst="rect">
            <a:avLst/>
          </a:prstGeom>
          <a:solidFill>
            <a:schemeClr val="tx1"/>
          </a:solidFill>
        </p:spPr>
      </p:pic>
    </p:spTree>
  </p:cSld>
  <p:clrMapOvr>
    <a:masterClrMapping/>
  </p:clrMapOvr>
  <p:transition>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Model-based - Example</a:t>
            </a:r>
            <a:endParaRPr lang="en-US" dirty="0"/>
          </a:p>
        </p:txBody>
      </p:sp>
      <p:pic>
        <p:nvPicPr>
          <p:cNvPr id="62466" name="Picture 2"/>
          <p:cNvPicPr>
            <a:picLocks noChangeAspect="1" noChangeArrowheads="1"/>
          </p:cNvPicPr>
          <p:nvPr/>
        </p:nvPicPr>
        <p:blipFill>
          <a:blip r:embed="rId2" cstate="print"/>
          <a:srcRect l="19095" t="27365" r="16567" b="56640"/>
          <a:stretch>
            <a:fillRect/>
          </a:stretch>
        </p:blipFill>
        <p:spPr bwMode="auto">
          <a:xfrm>
            <a:off x="605480" y="3299253"/>
            <a:ext cx="8016735" cy="1606379"/>
          </a:xfrm>
          <a:prstGeom prst="rect">
            <a:avLst/>
          </a:prstGeom>
          <a:noFill/>
          <a:ln w="9525">
            <a:noFill/>
            <a:miter lim="800000"/>
            <a:headEnd/>
            <a:tailEnd/>
          </a:ln>
          <a:effectLst/>
        </p:spPr>
      </p:pic>
    </p:spTree>
    <p:extLst>
      <p:ext uri="{BB962C8B-B14F-4D97-AF65-F5344CB8AC3E}">
        <p14:creationId xmlns="" xmlns:p14="http://schemas.microsoft.com/office/powerpoint/2007/7/12/main" val="4277666437"/>
      </p:ext>
    </p:extLst>
  </p:cSld>
  <p:clrMapOvr>
    <a:masterClrMapping/>
  </p:clrMapOvr>
  <p:transition>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Model-based - Example</a:t>
            </a:r>
            <a:endParaRPr lang="en-US" dirty="0"/>
          </a:p>
        </p:txBody>
      </p:sp>
      <p:pic>
        <p:nvPicPr>
          <p:cNvPr id="63490" name="Picture 2"/>
          <p:cNvPicPr>
            <a:picLocks noChangeAspect="1" noChangeArrowheads="1"/>
          </p:cNvPicPr>
          <p:nvPr/>
        </p:nvPicPr>
        <p:blipFill>
          <a:blip r:embed="rId2" cstate="print"/>
          <a:srcRect l="13865" t="27061" r="10000" b="13801"/>
          <a:stretch>
            <a:fillRect/>
          </a:stretch>
        </p:blipFill>
        <p:spPr bwMode="auto">
          <a:xfrm>
            <a:off x="531341" y="1779373"/>
            <a:ext cx="7735330" cy="4806779"/>
          </a:xfrm>
          <a:prstGeom prst="rect">
            <a:avLst/>
          </a:prstGeom>
          <a:noFill/>
          <a:ln w="9525">
            <a:noFill/>
            <a:miter lim="800000"/>
            <a:headEnd/>
            <a:tailEnd/>
          </a:ln>
          <a:effectLst/>
        </p:spPr>
      </p:pic>
    </p:spTree>
    <p:extLst>
      <p:ext uri="{BB962C8B-B14F-4D97-AF65-F5344CB8AC3E}">
        <p14:creationId xmlns="" xmlns:p14="http://schemas.microsoft.com/office/powerpoint/2007/7/12/main" val="3708685044"/>
      </p:ext>
    </p:extLst>
  </p:cSld>
  <p:clrMapOvr>
    <a:masterClrMapping/>
  </p:clrMapOvr>
  <p:transition>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Model-based - Example</a:t>
            </a:r>
            <a:endParaRPr lang="en-US" dirty="0"/>
          </a:p>
        </p:txBody>
      </p:sp>
      <p:pic>
        <p:nvPicPr>
          <p:cNvPr id="64514" name="Picture 2"/>
          <p:cNvPicPr>
            <a:picLocks noChangeAspect="1" noChangeArrowheads="1"/>
          </p:cNvPicPr>
          <p:nvPr/>
        </p:nvPicPr>
        <p:blipFill>
          <a:blip r:embed="rId2" cstate="print"/>
          <a:srcRect l="13014" t="28125" r="7324" b="19122"/>
          <a:stretch>
            <a:fillRect/>
          </a:stretch>
        </p:blipFill>
        <p:spPr bwMode="auto">
          <a:xfrm>
            <a:off x="420129" y="2100649"/>
            <a:ext cx="8093676" cy="4287794"/>
          </a:xfrm>
          <a:prstGeom prst="rect">
            <a:avLst/>
          </a:prstGeom>
          <a:noFill/>
          <a:ln w="9525">
            <a:noFill/>
            <a:miter lim="800000"/>
            <a:headEnd/>
            <a:tailEnd/>
          </a:ln>
          <a:effectLst/>
        </p:spPr>
      </p:pic>
    </p:spTree>
    <p:extLst>
      <p:ext uri="{BB962C8B-B14F-4D97-AF65-F5344CB8AC3E}">
        <p14:creationId xmlns="" xmlns:p14="http://schemas.microsoft.com/office/powerpoint/2007/7/12/main" val="2121866488"/>
      </p:ext>
    </p:extLst>
  </p:cSld>
  <p:clrMapOvr>
    <a:masterClrMapping/>
  </p:clrMapOvr>
  <p:transition>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Model-based - Example</a:t>
            </a:r>
            <a:endParaRPr lang="en-US" dirty="0"/>
          </a:p>
        </p:txBody>
      </p:sp>
      <p:pic>
        <p:nvPicPr>
          <p:cNvPr id="65538" name="Picture 2"/>
          <p:cNvPicPr>
            <a:picLocks noChangeAspect="1" noChangeArrowheads="1"/>
          </p:cNvPicPr>
          <p:nvPr/>
        </p:nvPicPr>
        <p:blipFill>
          <a:blip r:embed="rId2" cstate="print"/>
          <a:srcRect l="14230" t="26909" r="10000" b="9696"/>
          <a:stretch>
            <a:fillRect/>
          </a:stretch>
        </p:blipFill>
        <p:spPr bwMode="auto">
          <a:xfrm>
            <a:off x="627253" y="1367775"/>
            <a:ext cx="7698259" cy="5152768"/>
          </a:xfrm>
          <a:prstGeom prst="rect">
            <a:avLst/>
          </a:prstGeom>
          <a:noFill/>
          <a:ln w="9525">
            <a:noFill/>
            <a:miter lim="800000"/>
            <a:headEnd/>
            <a:tailEnd/>
          </a:ln>
          <a:effectLst/>
        </p:spPr>
      </p:pic>
    </p:spTree>
    <p:extLst>
      <p:ext uri="{BB962C8B-B14F-4D97-AF65-F5344CB8AC3E}">
        <p14:creationId xmlns="" xmlns:p14="http://schemas.microsoft.com/office/powerpoint/2007/7/12/main" val="849564051"/>
      </p:ext>
    </p:extLst>
  </p:cSld>
  <p:clrMapOvr>
    <a:masterClrMapping/>
  </p:clrMapOvr>
  <p:transition>
    <p:fad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Model-based - Example</a:t>
            </a:r>
            <a:endParaRPr lang="en-US" dirty="0"/>
          </a:p>
        </p:txBody>
      </p:sp>
      <p:pic>
        <p:nvPicPr>
          <p:cNvPr id="66562" name="Picture 2"/>
          <p:cNvPicPr>
            <a:picLocks noChangeAspect="1" noChangeArrowheads="1"/>
          </p:cNvPicPr>
          <p:nvPr/>
        </p:nvPicPr>
        <p:blipFill>
          <a:blip r:embed="rId2" cstate="print"/>
          <a:srcRect l="13257" t="28277" r="11703" b="12889"/>
          <a:stretch>
            <a:fillRect/>
          </a:stretch>
        </p:blipFill>
        <p:spPr bwMode="auto">
          <a:xfrm>
            <a:off x="729048" y="1767016"/>
            <a:ext cx="7624119" cy="4782065"/>
          </a:xfrm>
          <a:prstGeom prst="rect">
            <a:avLst/>
          </a:prstGeom>
          <a:noFill/>
          <a:ln w="9525">
            <a:noFill/>
            <a:miter lim="800000"/>
            <a:headEnd/>
            <a:tailEnd/>
          </a:ln>
          <a:effectLst/>
        </p:spPr>
      </p:pic>
    </p:spTree>
    <p:extLst>
      <p:ext uri="{BB962C8B-B14F-4D97-AF65-F5344CB8AC3E}">
        <p14:creationId xmlns="" xmlns:p14="http://schemas.microsoft.com/office/powerpoint/2007/7/12/main" val="710765455"/>
      </p:ext>
    </p:extLst>
  </p:cSld>
  <p:clrMapOvr>
    <a:masterClrMapping/>
  </p:clrMapOvr>
  <p:transition>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Model-based - Example</a:t>
            </a:r>
            <a:endParaRPr lang="en-US" dirty="0"/>
          </a:p>
        </p:txBody>
      </p:sp>
      <p:pic>
        <p:nvPicPr>
          <p:cNvPr id="67586" name="Picture 2"/>
          <p:cNvPicPr>
            <a:picLocks noChangeAspect="1" noChangeArrowheads="1"/>
          </p:cNvPicPr>
          <p:nvPr/>
        </p:nvPicPr>
        <p:blipFill>
          <a:blip r:embed="rId2" cstate="print"/>
          <a:srcRect l="14595" t="27635" r="6595" b="17483"/>
          <a:stretch>
            <a:fillRect/>
          </a:stretch>
        </p:blipFill>
        <p:spPr bwMode="auto">
          <a:xfrm>
            <a:off x="593124" y="1952368"/>
            <a:ext cx="8007178" cy="4460789"/>
          </a:xfrm>
          <a:prstGeom prst="rect">
            <a:avLst/>
          </a:prstGeom>
          <a:noFill/>
          <a:ln w="9525">
            <a:noFill/>
            <a:miter lim="800000"/>
            <a:headEnd/>
            <a:tailEnd/>
          </a:ln>
          <a:effectLst/>
        </p:spPr>
      </p:pic>
    </p:spTree>
    <p:extLst>
      <p:ext uri="{BB962C8B-B14F-4D97-AF65-F5344CB8AC3E}">
        <p14:creationId xmlns="" xmlns:p14="http://schemas.microsoft.com/office/powerpoint/2007/7/12/main" val="3021492805"/>
      </p:ext>
    </p:extLst>
  </p:cSld>
  <p:clrMapOvr>
    <a:masterClrMapping/>
  </p:clrMapOvr>
  <p:transition>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4191000" y="0"/>
            <a:ext cx="4953000" cy="1337441"/>
            <a:chOff x="3810000" y="152400"/>
            <a:chExt cx="4953000" cy="1337441"/>
          </a:xfrm>
        </p:grpSpPr>
        <p:pic>
          <p:nvPicPr>
            <p:cNvPr id="5" name="Picture 2"/>
            <p:cNvPicPr>
              <a:picLocks noChangeAspect="1" noChangeArrowheads="1"/>
            </p:cNvPicPr>
            <p:nvPr/>
          </p:nvPicPr>
          <p:blipFill>
            <a:blip r:embed="rId3" cstate="print"/>
            <a:srcRect l="32500" t="20000" r="21875" b="64097"/>
            <a:stretch>
              <a:fillRect/>
            </a:stretch>
          </p:blipFill>
          <p:spPr bwMode="auto">
            <a:xfrm>
              <a:off x="3810000" y="152400"/>
              <a:ext cx="4953000" cy="1295400"/>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l="32500" t="51000" r="21875" b="41000"/>
            <a:stretch>
              <a:fillRect/>
            </a:stretch>
          </p:blipFill>
          <p:spPr bwMode="auto">
            <a:xfrm>
              <a:off x="3810000" y="838200"/>
              <a:ext cx="4953000" cy="651641"/>
            </a:xfrm>
            <a:prstGeom prst="rect">
              <a:avLst/>
            </a:prstGeom>
            <a:noFill/>
            <a:ln w="9525">
              <a:noFill/>
              <a:miter lim="800000"/>
              <a:headEnd/>
              <a:tailEnd/>
            </a:ln>
          </p:spPr>
        </p:pic>
      </p:grpSp>
      <p:sp>
        <p:nvSpPr>
          <p:cNvPr id="2" name="Title 1"/>
          <p:cNvSpPr>
            <a:spLocks noGrp="1"/>
          </p:cNvSpPr>
          <p:nvPr>
            <p:ph type="title"/>
          </p:nvPr>
        </p:nvSpPr>
        <p:spPr/>
        <p:txBody>
          <a:bodyPr/>
          <a:lstStyle/>
          <a:p>
            <a:r>
              <a:rPr lang="en-US" dirty="0" smtClean="0"/>
              <a:t>Conclusions</a:t>
            </a:r>
            <a:endParaRPr lang="en-US" dirty="0"/>
          </a:p>
        </p:txBody>
      </p:sp>
      <p:sp>
        <p:nvSpPr>
          <p:cNvPr id="3" name="Content Placeholder 2"/>
          <p:cNvSpPr>
            <a:spLocks noGrp="1"/>
          </p:cNvSpPr>
          <p:nvPr>
            <p:ph idx="1"/>
          </p:nvPr>
        </p:nvSpPr>
        <p:spPr>
          <a:xfrm>
            <a:off x="533400" y="1600200"/>
            <a:ext cx="8382000" cy="4949047"/>
          </a:xfrm>
        </p:spPr>
        <p:txBody>
          <a:bodyPr/>
          <a:lstStyle/>
          <a:p>
            <a:r>
              <a:rPr lang="en-US" sz="3200" dirty="0" smtClean="0"/>
              <a:t>SMT solvers are a great fit for software tools</a:t>
            </a:r>
          </a:p>
          <a:p>
            <a:endParaRPr lang="en-US" sz="3200" dirty="0" smtClean="0"/>
          </a:p>
          <a:p>
            <a:r>
              <a:rPr lang="en-US" sz="3200" dirty="0" smtClean="0"/>
              <a:t>Current main applications:</a:t>
            </a:r>
          </a:p>
          <a:p>
            <a:pPr lvl="1"/>
            <a:r>
              <a:rPr lang="en-US" sz="2800" dirty="0" smtClean="0"/>
              <a:t>Test-case generation.</a:t>
            </a:r>
          </a:p>
          <a:p>
            <a:pPr lvl="1"/>
            <a:r>
              <a:rPr lang="en-US" sz="2800" dirty="0" smtClean="0"/>
              <a:t>Verifying compilers.</a:t>
            </a:r>
          </a:p>
          <a:p>
            <a:pPr lvl="1"/>
            <a:r>
              <a:rPr lang="en-US" sz="2800" dirty="0" smtClean="0"/>
              <a:t>Model Checking &amp; Predicate Abstraction.</a:t>
            </a:r>
          </a:p>
          <a:p>
            <a:pPr lvl="1"/>
            <a:r>
              <a:rPr lang="en-US" sz="2800" dirty="0" smtClean="0"/>
              <a:t>Model-based testing and development</a:t>
            </a:r>
          </a:p>
          <a:p>
            <a:pPr>
              <a:buNone/>
            </a:pPr>
            <a:endParaRPr lang="en-US" sz="3200" dirty="0" smtClean="0"/>
          </a:p>
          <a:p>
            <a:r>
              <a:rPr lang="en-US" sz="3200" dirty="0" smtClean="0"/>
              <a:t>Future opportunities in SMT research and applications abound</a:t>
            </a:r>
            <a:endParaRPr lang="en-US" sz="3200" dirty="0"/>
          </a:p>
        </p:txBody>
      </p:sp>
    </p:spTree>
  </p:cSld>
  <p:clrMapOvr>
    <a:masterClrMapping/>
  </p:clrMapOvr>
  <p:transition>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6"/>
          <p:cNvGrpSpPr/>
          <p:nvPr/>
        </p:nvGrpSpPr>
        <p:grpSpPr>
          <a:xfrm>
            <a:off x="4191000" y="0"/>
            <a:ext cx="4953000" cy="1337441"/>
            <a:chOff x="3810000" y="152400"/>
            <a:chExt cx="4953000" cy="1337441"/>
          </a:xfrm>
        </p:grpSpPr>
        <p:pic>
          <p:nvPicPr>
            <p:cNvPr id="5" name="Picture 2"/>
            <p:cNvPicPr>
              <a:picLocks noChangeAspect="1" noChangeArrowheads="1"/>
            </p:cNvPicPr>
            <p:nvPr/>
          </p:nvPicPr>
          <p:blipFill>
            <a:blip r:embed="rId3" cstate="print"/>
            <a:srcRect l="32500" t="20000" r="21875" b="64097"/>
            <a:stretch>
              <a:fillRect/>
            </a:stretch>
          </p:blipFill>
          <p:spPr bwMode="auto">
            <a:xfrm>
              <a:off x="3810000" y="152400"/>
              <a:ext cx="4953000" cy="1295400"/>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l="32500" t="51000" r="21875" b="41000"/>
            <a:stretch>
              <a:fillRect/>
            </a:stretch>
          </p:blipFill>
          <p:spPr bwMode="auto">
            <a:xfrm>
              <a:off x="3810000" y="838200"/>
              <a:ext cx="4953000" cy="651641"/>
            </a:xfrm>
            <a:prstGeom prst="rect">
              <a:avLst/>
            </a:prstGeom>
            <a:noFill/>
            <a:ln w="9525">
              <a:noFill/>
              <a:miter lim="800000"/>
              <a:headEnd/>
              <a:tailEnd/>
            </a:ln>
          </p:spPr>
        </p:pic>
      </p:grpSp>
      <p:sp>
        <p:nvSpPr>
          <p:cNvPr id="2" name="Title 1"/>
          <p:cNvSpPr>
            <a:spLocks noGrp="1"/>
          </p:cNvSpPr>
          <p:nvPr>
            <p:ph type="title"/>
          </p:nvPr>
        </p:nvSpPr>
        <p:spPr/>
        <p:txBody>
          <a:bodyPr/>
          <a:lstStyle/>
          <a:p>
            <a:r>
              <a:rPr lang="en-US" dirty="0" smtClean="0"/>
              <a:t>Conclusions</a:t>
            </a:r>
            <a:endParaRPr lang="en-US" dirty="0"/>
          </a:p>
        </p:txBody>
      </p:sp>
      <p:sp>
        <p:nvSpPr>
          <p:cNvPr id="3" name="Content Placeholder 2"/>
          <p:cNvSpPr>
            <a:spLocks noGrp="1"/>
          </p:cNvSpPr>
          <p:nvPr>
            <p:ph idx="1"/>
          </p:nvPr>
        </p:nvSpPr>
        <p:spPr>
          <a:xfrm>
            <a:off x="533400" y="1600200"/>
            <a:ext cx="8382000" cy="4949047"/>
          </a:xfrm>
        </p:spPr>
        <p:txBody>
          <a:bodyPr/>
          <a:lstStyle/>
          <a:p>
            <a:r>
              <a:rPr lang="en-US" sz="3200" dirty="0" smtClean="0"/>
              <a:t>SMT solvers are a great fit for software tools</a:t>
            </a:r>
          </a:p>
          <a:p>
            <a:endParaRPr lang="en-US" sz="3200" dirty="0" smtClean="0"/>
          </a:p>
          <a:p>
            <a:r>
              <a:rPr lang="en-US" sz="3200" dirty="0" smtClean="0"/>
              <a:t>Applications related to FORMATS?</a:t>
            </a:r>
          </a:p>
          <a:p>
            <a:pPr lvl="1"/>
            <a:r>
              <a:rPr lang="en-US" sz="2800" dirty="0" smtClean="0"/>
              <a:t>Dynamic Simulation </a:t>
            </a:r>
          </a:p>
          <a:p>
            <a:pPr lvl="1"/>
            <a:r>
              <a:rPr lang="en-US" sz="2800" dirty="0" smtClean="0"/>
              <a:t>Variants of Bounded-Model Checking</a:t>
            </a:r>
          </a:p>
          <a:p>
            <a:pPr lvl="1"/>
            <a:r>
              <a:rPr lang="en-US" sz="2800" dirty="0" smtClean="0"/>
              <a:t>Abstractions</a:t>
            </a:r>
          </a:p>
          <a:p>
            <a:pPr lvl="1"/>
            <a:r>
              <a:rPr lang="en-US" sz="2800" dirty="0" smtClean="0"/>
              <a:t>Model-based testing and development</a:t>
            </a:r>
          </a:p>
          <a:p>
            <a:pPr>
              <a:buNone/>
            </a:pPr>
            <a:endParaRPr lang="en-US" sz="3200" dirty="0" smtClean="0"/>
          </a:p>
          <a:p>
            <a:r>
              <a:rPr lang="en-US" sz="3200" dirty="0" smtClean="0"/>
              <a:t>Future opportunities in SMT research and applications abound</a:t>
            </a:r>
            <a:endParaRPr lang="en-US" sz="3200" dirty="0"/>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Z3?</a:t>
            </a:r>
            <a:endParaRPr lang="en-US" dirty="0"/>
          </a:p>
        </p:txBody>
      </p:sp>
      <p:sp>
        <p:nvSpPr>
          <p:cNvPr id="3" name="Content Placeholder 2"/>
          <p:cNvSpPr>
            <a:spLocks noGrp="1"/>
          </p:cNvSpPr>
          <p:nvPr>
            <p:ph idx="1"/>
          </p:nvPr>
        </p:nvSpPr>
        <p:spPr>
          <a:xfrm>
            <a:off x="420757" y="1373118"/>
            <a:ext cx="8382000" cy="3250121"/>
          </a:xfrm>
        </p:spPr>
        <p:txBody>
          <a:bodyPr/>
          <a:lstStyle/>
          <a:p>
            <a:pPr>
              <a:buNone/>
            </a:pPr>
            <a:r>
              <a:rPr lang="en-US" dirty="0" smtClean="0"/>
              <a:t>		</a:t>
            </a:r>
          </a:p>
          <a:p>
            <a:pPr>
              <a:buNone/>
            </a:pPr>
            <a:endParaRPr lang="en-US" dirty="0" smtClean="0"/>
          </a:p>
          <a:p>
            <a:endParaRPr lang="en-US" dirty="0" smtClean="0"/>
          </a:p>
          <a:p>
            <a:endParaRPr lang="en-US" dirty="0" smtClean="0"/>
          </a:p>
          <a:p>
            <a:pPr>
              <a:buNone/>
            </a:pPr>
            <a:endParaRPr lang="en-US" dirty="0" smtClean="0"/>
          </a:p>
          <a:p>
            <a:pPr>
              <a:buNone/>
            </a:pPr>
            <a:endParaRPr lang="en-US" dirty="0" smtClean="0"/>
          </a:p>
        </p:txBody>
      </p:sp>
      <p:sp>
        <p:nvSpPr>
          <p:cNvPr id="6" name="Rectangle 5"/>
          <p:cNvSpPr/>
          <p:nvPr/>
        </p:nvSpPr>
        <p:spPr>
          <a:xfrm>
            <a:off x="2286000" y="1577008"/>
            <a:ext cx="4982818" cy="2004392"/>
          </a:xfrm>
          <a:prstGeom prst="rect">
            <a:avLst/>
          </a:prstGeom>
        </p:spPr>
        <p:style>
          <a:lnRef idx="0">
            <a:schemeClr val="accent2"/>
          </a:lnRef>
          <a:fillRef idx="3">
            <a:schemeClr val="accent2"/>
          </a:fillRef>
          <a:effectRef idx="3">
            <a:schemeClr val="accent2"/>
          </a:effectRef>
          <a:fontRef idx="minor">
            <a:schemeClr val="lt1"/>
          </a:fontRef>
        </p:style>
        <p:txBody>
          <a:bodyPr rtlCol="0" anchor="t" anchorCtr="0"/>
          <a:lstStyle/>
          <a:p>
            <a:pPr algn="ctr"/>
            <a:r>
              <a:rPr lang="en-US" sz="2400" dirty="0" smtClean="0">
                <a:latin typeface="Calibri" pitchFamily="34" charset="0"/>
              </a:rPr>
              <a:t>Theories</a:t>
            </a:r>
            <a:endParaRPr lang="en-US" sz="2400" dirty="0">
              <a:latin typeface="Calibri" pitchFamily="34" charset="0"/>
            </a:endParaRPr>
          </a:p>
        </p:txBody>
      </p:sp>
      <p:sp>
        <p:nvSpPr>
          <p:cNvPr id="10" name="Rounded Rectangle 9"/>
          <p:cNvSpPr/>
          <p:nvPr/>
        </p:nvSpPr>
        <p:spPr>
          <a:xfrm>
            <a:off x="2438526" y="1995722"/>
            <a:ext cx="2209674" cy="302938"/>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latin typeface="Calibri" pitchFamily="34" charset="0"/>
              </a:rPr>
              <a:t>Bit-Vectors</a:t>
            </a:r>
            <a:endParaRPr lang="en-US" sz="2000" b="1" dirty="0">
              <a:latin typeface="Calibri" pitchFamily="34" charset="0"/>
            </a:endParaRPr>
          </a:p>
        </p:txBody>
      </p:sp>
      <p:sp>
        <p:nvSpPr>
          <p:cNvPr id="11" name="Rounded Rectangle 10"/>
          <p:cNvSpPr/>
          <p:nvPr/>
        </p:nvSpPr>
        <p:spPr>
          <a:xfrm>
            <a:off x="2438400" y="2354759"/>
            <a:ext cx="2218996" cy="331704"/>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latin typeface="Calibri" pitchFamily="34" charset="0"/>
              </a:rPr>
              <a:t>Lin-arithmetic</a:t>
            </a:r>
            <a:endParaRPr lang="en-US" sz="2000" b="1" dirty="0">
              <a:latin typeface="Calibri" pitchFamily="34" charset="0"/>
            </a:endParaRPr>
          </a:p>
        </p:txBody>
      </p:sp>
      <p:sp>
        <p:nvSpPr>
          <p:cNvPr id="12" name="Rounded Rectangle 11"/>
          <p:cNvSpPr/>
          <p:nvPr/>
        </p:nvSpPr>
        <p:spPr>
          <a:xfrm>
            <a:off x="4792200" y="2382025"/>
            <a:ext cx="2218199" cy="304439"/>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err="1" smtClean="0">
                <a:latin typeface="Calibri" pitchFamily="34" charset="0"/>
              </a:rPr>
              <a:t>Groebner</a:t>
            </a:r>
            <a:r>
              <a:rPr lang="en-US" sz="2000" b="1" dirty="0" smtClean="0">
                <a:latin typeface="Calibri" pitchFamily="34" charset="0"/>
              </a:rPr>
              <a:t> basis</a:t>
            </a:r>
            <a:endParaRPr lang="en-US" sz="2000" b="1" dirty="0">
              <a:latin typeface="Calibri" pitchFamily="34" charset="0"/>
            </a:endParaRPr>
          </a:p>
        </p:txBody>
      </p:sp>
      <p:sp>
        <p:nvSpPr>
          <p:cNvPr id="13" name="Rounded Rectangle 12"/>
          <p:cNvSpPr/>
          <p:nvPr/>
        </p:nvSpPr>
        <p:spPr>
          <a:xfrm>
            <a:off x="2415218" y="3119697"/>
            <a:ext cx="4595182" cy="385503"/>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latin typeface="Calibri" pitchFamily="34" charset="0"/>
              </a:rPr>
              <a:t>Free (</a:t>
            </a:r>
            <a:r>
              <a:rPr lang="en-US" sz="2000" b="1" dirty="0" err="1" smtClean="0">
                <a:latin typeface="Calibri" pitchFamily="34" charset="0"/>
              </a:rPr>
              <a:t>uninterpreted</a:t>
            </a:r>
            <a:r>
              <a:rPr lang="en-US" sz="2000" b="1" dirty="0" smtClean="0">
                <a:latin typeface="Calibri" pitchFamily="34" charset="0"/>
              </a:rPr>
              <a:t>) functions</a:t>
            </a:r>
            <a:endParaRPr lang="en-US" sz="2000" b="1" dirty="0">
              <a:latin typeface="Calibri" pitchFamily="34" charset="0"/>
            </a:endParaRPr>
          </a:p>
        </p:txBody>
      </p:sp>
      <p:sp>
        <p:nvSpPr>
          <p:cNvPr id="19" name="Rounded Rectangle 18"/>
          <p:cNvSpPr/>
          <p:nvPr/>
        </p:nvSpPr>
        <p:spPr>
          <a:xfrm>
            <a:off x="4800600" y="1988418"/>
            <a:ext cx="2197161" cy="330476"/>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latin typeface="Calibri" pitchFamily="34" charset="0"/>
              </a:rPr>
              <a:t>Arrays</a:t>
            </a:r>
            <a:endParaRPr lang="en-US" sz="2000" b="1" dirty="0">
              <a:latin typeface="Calibri" pitchFamily="34" charset="0"/>
            </a:endParaRPr>
          </a:p>
        </p:txBody>
      </p:sp>
      <p:sp>
        <p:nvSpPr>
          <p:cNvPr id="40" name="Rounded Rectangle 39"/>
          <p:cNvSpPr/>
          <p:nvPr/>
        </p:nvSpPr>
        <p:spPr>
          <a:xfrm>
            <a:off x="2286000" y="3810000"/>
            <a:ext cx="1981200" cy="68580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b="1" dirty="0" smtClean="0">
                <a:latin typeface="Calibri" pitchFamily="34" charset="0"/>
              </a:rPr>
              <a:t>Quantifiers:</a:t>
            </a:r>
          </a:p>
          <a:p>
            <a:pPr algn="ctr"/>
            <a:r>
              <a:rPr lang="en-US" b="1" dirty="0" smtClean="0">
                <a:latin typeface="Calibri" pitchFamily="34" charset="0"/>
              </a:rPr>
              <a:t>E-</a:t>
            </a:r>
            <a:r>
              <a:rPr lang="en-US" sz="1600" b="1" dirty="0" smtClean="0">
                <a:latin typeface="Calibri" pitchFamily="34" charset="0"/>
              </a:rPr>
              <a:t>matching</a:t>
            </a:r>
            <a:endParaRPr lang="en-US" b="1" dirty="0">
              <a:latin typeface="Calibri" pitchFamily="34" charset="0"/>
            </a:endParaRPr>
          </a:p>
        </p:txBody>
      </p:sp>
      <p:sp>
        <p:nvSpPr>
          <p:cNvPr id="44" name="Rounded Rectangle 43"/>
          <p:cNvSpPr/>
          <p:nvPr/>
        </p:nvSpPr>
        <p:spPr>
          <a:xfrm>
            <a:off x="7865571" y="1631622"/>
            <a:ext cx="1066392" cy="362887"/>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b="1" dirty="0" err="1" smtClean="0">
                <a:latin typeface="Calibri" pitchFamily="34" charset="0"/>
              </a:rPr>
              <a:t>OCaml</a:t>
            </a:r>
            <a:endParaRPr lang="en-US" b="1" dirty="0">
              <a:latin typeface="Calibri" pitchFamily="34" charset="0"/>
            </a:endParaRPr>
          </a:p>
        </p:txBody>
      </p:sp>
      <p:sp>
        <p:nvSpPr>
          <p:cNvPr id="48" name="Rounded Rectangle 47"/>
          <p:cNvSpPr/>
          <p:nvPr/>
        </p:nvSpPr>
        <p:spPr>
          <a:xfrm>
            <a:off x="7918513" y="2279374"/>
            <a:ext cx="865782" cy="362887"/>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.NET</a:t>
            </a:r>
            <a:endParaRPr lang="en-US" sz="2000" b="1" dirty="0">
              <a:latin typeface="Calibri" pitchFamily="34" charset="0"/>
            </a:endParaRPr>
          </a:p>
        </p:txBody>
      </p:sp>
      <p:sp>
        <p:nvSpPr>
          <p:cNvPr id="50" name="Rounded Rectangle 49"/>
          <p:cNvSpPr/>
          <p:nvPr/>
        </p:nvSpPr>
        <p:spPr>
          <a:xfrm>
            <a:off x="7948850" y="2902230"/>
            <a:ext cx="675733" cy="362887"/>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C</a:t>
            </a:r>
            <a:endParaRPr lang="en-US" sz="2000" b="1" dirty="0">
              <a:latin typeface="Calibri" pitchFamily="34" charset="0"/>
            </a:endParaRPr>
          </a:p>
        </p:txBody>
      </p:sp>
      <p:sp>
        <p:nvSpPr>
          <p:cNvPr id="59" name="Rounded Rectangle 58"/>
          <p:cNvSpPr/>
          <p:nvPr/>
        </p:nvSpPr>
        <p:spPr>
          <a:xfrm>
            <a:off x="298171" y="2861543"/>
            <a:ext cx="1292092" cy="343488"/>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Native</a:t>
            </a:r>
            <a:endParaRPr lang="en-US" sz="2000" b="1" dirty="0">
              <a:latin typeface="Calibri" pitchFamily="34" charset="0"/>
            </a:endParaRPr>
          </a:p>
        </p:txBody>
      </p:sp>
      <p:sp>
        <p:nvSpPr>
          <p:cNvPr id="61" name="Rounded Rectangle 60"/>
          <p:cNvSpPr/>
          <p:nvPr/>
        </p:nvSpPr>
        <p:spPr>
          <a:xfrm>
            <a:off x="416753" y="2185783"/>
            <a:ext cx="1160258" cy="343488"/>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SMT-LIB</a:t>
            </a:r>
            <a:endParaRPr lang="en-US" sz="2000" b="1" dirty="0">
              <a:latin typeface="Calibri" pitchFamily="34" charset="0"/>
            </a:endParaRPr>
          </a:p>
        </p:txBody>
      </p:sp>
      <p:sp>
        <p:nvSpPr>
          <p:cNvPr id="63" name="Rounded Rectangle 62"/>
          <p:cNvSpPr/>
          <p:nvPr/>
        </p:nvSpPr>
        <p:spPr>
          <a:xfrm>
            <a:off x="5029200" y="3810000"/>
            <a:ext cx="2133600" cy="68580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b="1" dirty="0" smtClean="0">
                <a:latin typeface="Calibri" pitchFamily="34" charset="0"/>
              </a:rPr>
              <a:t>Model Generation:</a:t>
            </a:r>
          </a:p>
          <a:p>
            <a:pPr algn="ctr"/>
            <a:r>
              <a:rPr lang="en-US" b="1" dirty="0" smtClean="0">
                <a:latin typeface="Calibri" pitchFamily="34" charset="0"/>
              </a:rPr>
              <a:t>Finite Models</a:t>
            </a:r>
          </a:p>
        </p:txBody>
      </p:sp>
      <p:sp>
        <p:nvSpPr>
          <p:cNvPr id="65" name="Left Arrow 64"/>
          <p:cNvSpPr/>
          <p:nvPr/>
        </p:nvSpPr>
        <p:spPr bwMode="auto">
          <a:xfrm>
            <a:off x="7301947" y="2941985"/>
            <a:ext cx="636105" cy="251791"/>
          </a:xfrm>
          <a:prstGeom prst="lef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6" name="Left Arrow 65"/>
          <p:cNvSpPr/>
          <p:nvPr/>
        </p:nvSpPr>
        <p:spPr bwMode="auto">
          <a:xfrm>
            <a:off x="7282071" y="2378777"/>
            <a:ext cx="636105" cy="251791"/>
          </a:xfrm>
          <a:prstGeom prst="lef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7" name="Left Arrow 66"/>
          <p:cNvSpPr/>
          <p:nvPr/>
        </p:nvSpPr>
        <p:spPr bwMode="auto">
          <a:xfrm>
            <a:off x="7275447" y="1736057"/>
            <a:ext cx="636105" cy="251791"/>
          </a:xfrm>
          <a:prstGeom prst="lef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8" name="Right Arrow 67"/>
          <p:cNvSpPr/>
          <p:nvPr/>
        </p:nvSpPr>
        <p:spPr bwMode="auto">
          <a:xfrm>
            <a:off x="1550503" y="1669776"/>
            <a:ext cx="742122" cy="291548"/>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9" name="Right Arrow 68"/>
          <p:cNvSpPr/>
          <p:nvPr/>
        </p:nvSpPr>
        <p:spPr bwMode="auto">
          <a:xfrm>
            <a:off x="1557131" y="2219736"/>
            <a:ext cx="742122" cy="291548"/>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0" name="Right Arrow 69"/>
          <p:cNvSpPr/>
          <p:nvPr/>
        </p:nvSpPr>
        <p:spPr bwMode="auto">
          <a:xfrm>
            <a:off x="1570383" y="2882336"/>
            <a:ext cx="742122" cy="291548"/>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7" name="Rounded Rectangle 56"/>
          <p:cNvSpPr/>
          <p:nvPr/>
        </p:nvSpPr>
        <p:spPr>
          <a:xfrm>
            <a:off x="258416" y="1602675"/>
            <a:ext cx="1451114" cy="343488"/>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Simplify</a:t>
            </a:r>
            <a:endParaRPr lang="en-US" sz="2000" b="1" dirty="0">
              <a:latin typeface="Calibri" pitchFamily="34" charset="0"/>
            </a:endParaRPr>
          </a:p>
        </p:txBody>
      </p:sp>
      <p:sp>
        <p:nvSpPr>
          <p:cNvPr id="38" name="Rounded Rectangle 37"/>
          <p:cNvSpPr/>
          <p:nvPr/>
        </p:nvSpPr>
        <p:spPr>
          <a:xfrm>
            <a:off x="4800600" y="2743200"/>
            <a:ext cx="2218199" cy="304439"/>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latin typeface="Calibri" pitchFamily="34" charset="0"/>
              </a:rPr>
              <a:t>Comb. Array Logic</a:t>
            </a:r>
            <a:endParaRPr lang="en-US" sz="2000" b="1" dirty="0">
              <a:latin typeface="Calibri" pitchFamily="34" charset="0"/>
            </a:endParaRPr>
          </a:p>
        </p:txBody>
      </p:sp>
      <p:sp>
        <p:nvSpPr>
          <p:cNvPr id="39" name="Rounded Rectangle 38"/>
          <p:cNvSpPr/>
          <p:nvPr/>
        </p:nvSpPr>
        <p:spPr>
          <a:xfrm>
            <a:off x="2438400" y="2743200"/>
            <a:ext cx="2218199" cy="304439"/>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b="1" dirty="0" smtClean="0">
                <a:latin typeface="Calibri" pitchFamily="34" charset="0"/>
              </a:rPr>
              <a:t>Recursive </a:t>
            </a:r>
            <a:r>
              <a:rPr lang="en-US" b="1" dirty="0" err="1" smtClean="0">
                <a:latin typeface="Calibri" pitchFamily="34" charset="0"/>
              </a:rPr>
              <a:t>Datatypes</a:t>
            </a:r>
            <a:endParaRPr lang="en-US" b="1" dirty="0">
              <a:latin typeface="Calibri" pitchFamily="34" charset="0"/>
            </a:endParaRPr>
          </a:p>
        </p:txBody>
      </p:sp>
      <p:sp>
        <p:nvSpPr>
          <p:cNvPr id="41" name="Rounded Rectangle 40"/>
          <p:cNvSpPr/>
          <p:nvPr/>
        </p:nvSpPr>
        <p:spPr>
          <a:xfrm>
            <a:off x="2288527" y="4644888"/>
            <a:ext cx="1978673" cy="689112"/>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b="1" dirty="0" smtClean="0">
                <a:latin typeface="Calibri" pitchFamily="34" charset="0"/>
              </a:rPr>
              <a:t>Quantifiers:</a:t>
            </a:r>
          </a:p>
          <a:p>
            <a:pPr algn="ctr"/>
            <a:r>
              <a:rPr lang="en-US" b="1" dirty="0" smtClean="0">
                <a:latin typeface="Calibri" pitchFamily="34" charset="0"/>
              </a:rPr>
              <a:t>Super-position</a:t>
            </a:r>
            <a:endParaRPr lang="en-US" b="1" dirty="0">
              <a:latin typeface="Calibri" pitchFamily="34" charset="0"/>
            </a:endParaRPr>
          </a:p>
        </p:txBody>
      </p:sp>
      <p:sp>
        <p:nvSpPr>
          <p:cNvPr id="42" name="Rounded Rectangle 41"/>
          <p:cNvSpPr/>
          <p:nvPr/>
        </p:nvSpPr>
        <p:spPr>
          <a:xfrm>
            <a:off x="5029200" y="4648200"/>
            <a:ext cx="2117034" cy="649357"/>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b="1" dirty="0" smtClean="0">
                <a:latin typeface="Calibri" pitchFamily="34" charset="0"/>
              </a:rPr>
              <a:t>Proof objects</a:t>
            </a:r>
          </a:p>
        </p:txBody>
      </p:sp>
      <p:sp>
        <p:nvSpPr>
          <p:cNvPr id="43" name="Rounded Rectangle 42"/>
          <p:cNvSpPr/>
          <p:nvPr/>
        </p:nvSpPr>
        <p:spPr>
          <a:xfrm>
            <a:off x="2286000" y="5453239"/>
            <a:ext cx="1934568" cy="642761"/>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b="1" dirty="0" smtClean="0">
                <a:latin typeface="Calibri" pitchFamily="34" charset="0"/>
              </a:rPr>
              <a:t>Parallel Z3</a:t>
            </a:r>
          </a:p>
        </p:txBody>
      </p:sp>
      <p:sp>
        <p:nvSpPr>
          <p:cNvPr id="45" name="Rounded Rectangle 44"/>
          <p:cNvSpPr/>
          <p:nvPr/>
        </p:nvSpPr>
        <p:spPr>
          <a:xfrm>
            <a:off x="5029200" y="5433359"/>
            <a:ext cx="2133600" cy="662641"/>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b="1" dirty="0" smtClean="0">
                <a:latin typeface="Calibri" pitchFamily="34" charset="0"/>
              </a:rPr>
              <a:t>Assumption tracking</a:t>
            </a:r>
          </a:p>
        </p:txBody>
      </p:sp>
      <p:sp>
        <p:nvSpPr>
          <p:cNvPr id="30" name="TextBox 29"/>
          <p:cNvSpPr txBox="1"/>
          <p:nvPr/>
        </p:nvSpPr>
        <p:spPr>
          <a:xfrm>
            <a:off x="381000" y="6412468"/>
            <a:ext cx="8545929" cy="369332"/>
          </a:xfrm>
          <a:prstGeom prst="rect">
            <a:avLst/>
          </a:prstGeom>
          <a:noFill/>
        </p:spPr>
        <p:txBody>
          <a:bodyPr wrap="none" rtlCol="0">
            <a:spAutoFit/>
          </a:bodyPr>
          <a:lstStyle/>
          <a:p>
            <a:r>
              <a:rPr lang="en-US" dirty="0" smtClean="0">
                <a:solidFill>
                  <a:schemeClr val="bg1"/>
                </a:solidFill>
              </a:rPr>
              <a:t>By Leonardo de Moura &amp; Nikolaj Bjørner </a:t>
            </a:r>
            <a:r>
              <a:rPr lang="en-US" dirty="0" smtClean="0">
                <a:solidFill>
                  <a:schemeClr val="bg1"/>
                </a:solidFill>
                <a:hlinkClick r:id="rId2"/>
              </a:rPr>
              <a:t>http://research.microsoft.com/projects/z3</a:t>
            </a:r>
            <a:r>
              <a:rPr lang="en-US" dirty="0" smtClean="0">
                <a:solidFill>
                  <a:schemeClr val="bg1"/>
                </a:solidFill>
              </a:rPr>
              <a:t> </a:t>
            </a:r>
          </a:p>
        </p:txBody>
      </p:sp>
      <p:pic>
        <p:nvPicPr>
          <p:cNvPr id="31" name="Picture 30" descr="leonardo.jpg"/>
          <p:cNvPicPr>
            <a:picLocks noChangeAspect="1"/>
          </p:cNvPicPr>
          <p:nvPr/>
        </p:nvPicPr>
        <p:blipFill>
          <a:blip r:embed="rId3" cstate="print"/>
          <a:stretch>
            <a:fillRect/>
          </a:stretch>
        </p:blipFill>
        <p:spPr>
          <a:xfrm>
            <a:off x="990600" y="5867400"/>
            <a:ext cx="609600" cy="609600"/>
          </a:xfrm>
          <a:prstGeom prst="rect">
            <a:avLst/>
          </a:prstGeom>
        </p:spPr>
      </p:pic>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smtClean="0"/>
              <a:t>Z3: Some Microsoft Clients</a:t>
            </a:r>
            <a:endParaRPr lang="en-US" dirty="0"/>
          </a:p>
        </p:txBody>
      </p:sp>
      <p:sp>
        <p:nvSpPr>
          <p:cNvPr id="6" name="Left Arrow 5"/>
          <p:cNvSpPr/>
          <p:nvPr/>
        </p:nvSpPr>
        <p:spPr bwMode="auto">
          <a:xfrm rot="19085311">
            <a:off x="4842794" y="3835461"/>
            <a:ext cx="2381460" cy="1169347"/>
          </a:xfrm>
          <a:prstGeom prst="leftArrow">
            <a:avLst/>
          </a:prstGeom>
          <a:ln>
            <a:noFill/>
            <a:headEnd type="none" w="med" len="med"/>
            <a:tailEnd type="none" w="med" len="med"/>
          </a:ln>
          <a:effectLst/>
          <a:scene3d>
            <a:camera prst="orthographicFront">
              <a:rot lat="0" lon="0" rev="0"/>
            </a:camera>
            <a:lightRig rig="contrasting" dir="t">
              <a:rot lat="0" lon="0" rev="7800000"/>
            </a:lightRig>
          </a:scene3d>
          <a:sp3d>
            <a:bevelT w="139700" h="139700"/>
          </a:sp3d>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Finite Program abstraction</a:t>
            </a:r>
          </a:p>
        </p:txBody>
      </p:sp>
      <p:sp>
        <p:nvSpPr>
          <p:cNvPr id="7" name="Right Arrow 6"/>
          <p:cNvSpPr/>
          <p:nvPr/>
        </p:nvSpPr>
        <p:spPr>
          <a:xfrm rot="5400000">
            <a:off x="3452786" y="3812859"/>
            <a:ext cx="1883668" cy="1055915"/>
          </a:xfrm>
          <a:prstGeom prst="rightArrow">
            <a:avLst/>
          </a:prstGeom>
          <a:ln>
            <a:noFill/>
          </a:ln>
          <a:effectLst/>
          <a:scene3d>
            <a:camera prst="orthographicFront">
              <a:rot lat="0" lon="0" rev="0"/>
            </a:camera>
            <a:lightRig rig="contrasting" dir="t">
              <a:rot lat="0" lon="0" rev="7800000"/>
            </a:lightRig>
          </a:scene3d>
          <a:sp3d>
            <a:bevelT w="139700" h="139700"/>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smtClean="0">
                <a:effectLst>
                  <a:outerShdw blurRad="38100" dist="38100" dir="2700000" algn="tl">
                    <a:srgbClr val="000000">
                      <a:alpha val="43137"/>
                    </a:srgbClr>
                  </a:outerShdw>
                </a:effectLst>
              </a:rPr>
              <a:t>Hoare</a:t>
            </a:r>
          </a:p>
          <a:p>
            <a:pPr algn="ctr"/>
            <a:r>
              <a:rPr lang="en-US" dirty="0" smtClean="0">
                <a:effectLst>
                  <a:outerShdw blurRad="38100" dist="38100" dir="2700000" algn="tl">
                    <a:srgbClr val="000000">
                      <a:alpha val="43137"/>
                    </a:srgbClr>
                  </a:outerShdw>
                </a:effectLst>
              </a:rPr>
              <a:t>Triples</a:t>
            </a:r>
          </a:p>
        </p:txBody>
      </p:sp>
      <p:pic>
        <p:nvPicPr>
          <p:cNvPr id="8" name="Picture 7" descr="z3.png"/>
          <p:cNvPicPr>
            <a:picLocks noChangeAspect="1"/>
          </p:cNvPicPr>
          <p:nvPr/>
        </p:nvPicPr>
        <p:blipFill>
          <a:blip r:embed="rId3" cstate="print"/>
          <a:stretch>
            <a:fillRect/>
          </a:stretch>
        </p:blipFill>
        <p:spPr>
          <a:xfrm>
            <a:off x="3847831" y="5420549"/>
            <a:ext cx="1227089" cy="709545"/>
          </a:xfrm>
          <a:prstGeom prst="rect">
            <a:avLst/>
          </a:prstGeom>
        </p:spPr>
      </p:pic>
      <p:sp>
        <p:nvSpPr>
          <p:cNvPr id="9" name="Rounded Rectangle 8"/>
          <p:cNvSpPr/>
          <p:nvPr/>
        </p:nvSpPr>
        <p:spPr>
          <a:xfrm>
            <a:off x="3417889" y="2790479"/>
            <a:ext cx="2133600" cy="762000"/>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2000" b="1" dirty="0" smtClean="0">
                <a:solidFill>
                  <a:schemeClr val="accent1">
                    <a:lumMod val="60000"/>
                    <a:lumOff val="40000"/>
                  </a:schemeClr>
                </a:solidFill>
              </a:rPr>
              <a:t>VCC</a:t>
            </a:r>
            <a:endParaRPr lang="en-US" b="1" dirty="0">
              <a:solidFill>
                <a:schemeClr val="accent1">
                  <a:lumMod val="60000"/>
                  <a:lumOff val="40000"/>
                </a:schemeClr>
              </a:solidFill>
            </a:endParaRPr>
          </a:p>
        </p:txBody>
      </p:sp>
      <p:sp>
        <p:nvSpPr>
          <p:cNvPr id="10" name="Rounded Rectangle 9"/>
          <p:cNvSpPr/>
          <p:nvPr/>
        </p:nvSpPr>
        <p:spPr>
          <a:xfrm>
            <a:off x="3558566" y="1411344"/>
            <a:ext cx="1663839" cy="827314"/>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2800" dirty="0" smtClean="0"/>
              <a:t>Hyper-V</a:t>
            </a:r>
            <a:endParaRPr lang="en-US" sz="2800" dirty="0"/>
          </a:p>
        </p:txBody>
      </p:sp>
      <p:sp>
        <p:nvSpPr>
          <p:cNvPr id="11" name="Rounded Rectangle 10"/>
          <p:cNvSpPr/>
          <p:nvPr/>
        </p:nvSpPr>
        <p:spPr>
          <a:xfrm>
            <a:off x="6026275" y="1401294"/>
            <a:ext cx="1718269" cy="867507"/>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2800" dirty="0" smtClean="0"/>
              <a:t>Drivers</a:t>
            </a:r>
            <a:endParaRPr lang="en-US" sz="2800" dirty="0"/>
          </a:p>
        </p:txBody>
      </p:sp>
      <p:sp>
        <p:nvSpPr>
          <p:cNvPr id="12" name="Right Arrow 11"/>
          <p:cNvSpPr/>
          <p:nvPr/>
        </p:nvSpPr>
        <p:spPr>
          <a:xfrm rot="2732653">
            <a:off x="1856754" y="3867520"/>
            <a:ext cx="2176912" cy="1007671"/>
          </a:xfrm>
          <a:prstGeom prst="rightArrow">
            <a:avLst/>
          </a:prstGeom>
          <a:ln>
            <a:noFill/>
          </a:ln>
          <a:effectLst/>
          <a:scene3d>
            <a:camera prst="orthographicFront">
              <a:rot lat="0" lon="0" rev="0"/>
            </a:camera>
            <a:lightRig rig="contrasting" dir="t">
              <a:rot lat="0" lon="0" rev="7800000"/>
            </a:lightRig>
          </a:scene3d>
          <a:sp3d>
            <a:bevelT w="139700" h="139700"/>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smtClean="0">
                <a:effectLst>
                  <a:outerShdw blurRad="38100" dist="38100" dir="2700000" algn="tl">
                    <a:srgbClr val="000000">
                      <a:alpha val="43137"/>
                    </a:srgbClr>
                  </a:outerShdw>
                </a:effectLst>
              </a:rPr>
              <a:t>Is this path feasible?</a:t>
            </a:r>
            <a:endParaRPr lang="en-US" dirty="0">
              <a:effectLst>
                <a:outerShdw blurRad="38100" dist="38100" dir="2700000" algn="tl">
                  <a:srgbClr val="000000">
                    <a:alpha val="43137"/>
                  </a:srgbClr>
                </a:outerShdw>
              </a:effectLst>
            </a:endParaRPr>
          </a:p>
        </p:txBody>
      </p:sp>
      <p:sp>
        <p:nvSpPr>
          <p:cNvPr id="13" name="Rounded Rectangle 12"/>
          <p:cNvSpPr/>
          <p:nvPr/>
        </p:nvSpPr>
        <p:spPr>
          <a:xfrm>
            <a:off x="1052339" y="2790480"/>
            <a:ext cx="2133600" cy="762000"/>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b="1" dirty="0" smtClean="0">
                <a:solidFill>
                  <a:schemeClr val="accent1">
                    <a:lumMod val="60000"/>
                    <a:lumOff val="40000"/>
                  </a:schemeClr>
                </a:solidFill>
              </a:rPr>
              <a:t>PEX</a:t>
            </a:r>
            <a:endParaRPr lang="en-US" b="1" dirty="0">
              <a:solidFill>
                <a:schemeClr val="accent1">
                  <a:lumMod val="60000"/>
                  <a:lumOff val="40000"/>
                </a:schemeClr>
              </a:solidFill>
            </a:endParaRPr>
          </a:p>
        </p:txBody>
      </p:sp>
      <p:sp>
        <p:nvSpPr>
          <p:cNvPr id="14" name="Right Arrow 13"/>
          <p:cNvSpPr/>
          <p:nvPr/>
        </p:nvSpPr>
        <p:spPr>
          <a:xfrm>
            <a:off x="5483981" y="5289427"/>
            <a:ext cx="2009353" cy="782323"/>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800" dirty="0" smtClean="0"/>
              <a:t>Proof</a:t>
            </a:r>
            <a:endParaRPr lang="en-US" sz="2800" dirty="0"/>
          </a:p>
        </p:txBody>
      </p:sp>
      <p:sp>
        <p:nvSpPr>
          <p:cNvPr id="15" name="Left Arrow 14"/>
          <p:cNvSpPr/>
          <p:nvPr/>
        </p:nvSpPr>
        <p:spPr bwMode="auto">
          <a:xfrm>
            <a:off x="1172921" y="5340249"/>
            <a:ext cx="2160395" cy="773723"/>
          </a:xfrm>
          <a:prstGeom prst="leftArrow">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Model</a:t>
            </a:r>
          </a:p>
        </p:txBody>
      </p:sp>
      <p:sp>
        <p:nvSpPr>
          <p:cNvPr id="16" name="Rounded Rectangle 15"/>
          <p:cNvSpPr/>
          <p:nvPr/>
        </p:nvSpPr>
        <p:spPr>
          <a:xfrm>
            <a:off x="1092534" y="1421392"/>
            <a:ext cx="1840522" cy="788795"/>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2800" dirty="0" smtClean="0"/>
              <a:t>.NET BCL</a:t>
            </a:r>
            <a:endParaRPr lang="en-US" sz="2800" dirty="0"/>
          </a:p>
        </p:txBody>
      </p:sp>
      <p:sp>
        <p:nvSpPr>
          <p:cNvPr id="17" name="Rounded Rectangle 16"/>
          <p:cNvSpPr/>
          <p:nvPr/>
        </p:nvSpPr>
        <p:spPr>
          <a:xfrm>
            <a:off x="5847916" y="2760334"/>
            <a:ext cx="2133600" cy="762000"/>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b="1" dirty="0" smtClean="0">
                <a:solidFill>
                  <a:schemeClr val="accent1">
                    <a:lumMod val="60000"/>
                    <a:lumOff val="40000"/>
                  </a:schemeClr>
                </a:solidFill>
              </a:rPr>
              <a:t>SLAM/SDV</a:t>
            </a:r>
          </a:p>
        </p:txBody>
      </p:sp>
    </p:spTree>
    <p:extLst>
      <p:ext uri="{BB962C8B-B14F-4D97-AF65-F5344CB8AC3E}">
        <p14:creationId xmlns="" xmlns:p14="http://schemas.microsoft.com/office/powerpoint/2007/7/12/main" val="1311121188"/>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9618" name="Picture 2"/>
          <p:cNvPicPr>
            <a:picLocks noChangeAspect="1" noChangeArrowheads="1"/>
          </p:cNvPicPr>
          <p:nvPr/>
        </p:nvPicPr>
        <p:blipFill>
          <a:blip r:embed="rId3" cstate="print"/>
          <a:srcRect l="29674" t="13565" r="26196" b="18182"/>
          <a:stretch>
            <a:fillRect/>
          </a:stretch>
        </p:blipFill>
        <p:spPr bwMode="auto">
          <a:xfrm>
            <a:off x="1139687" y="0"/>
            <a:ext cx="7094703" cy="68580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MSR_PPT_all_template_v05_light">
  <a:themeElements>
    <a:clrScheme name="MSR 2007">
      <a:dk1>
        <a:srgbClr val="000000"/>
      </a:dk1>
      <a:lt1>
        <a:srgbClr val="FFFFFF"/>
      </a:lt1>
      <a:dk2>
        <a:srgbClr val="3F3F3F"/>
      </a:dk2>
      <a:lt2>
        <a:srgbClr val="FFFFFF"/>
      </a:lt2>
      <a:accent1>
        <a:srgbClr val="FFDF79"/>
      </a:accent1>
      <a:accent2>
        <a:srgbClr val="5782B5"/>
      </a:accent2>
      <a:accent3>
        <a:srgbClr val="E28A54"/>
      </a:accent3>
      <a:accent4>
        <a:srgbClr val="94D850"/>
      </a:accent4>
      <a:accent5>
        <a:srgbClr val="FFA94B"/>
      </a:accent5>
      <a:accent6>
        <a:srgbClr val="9047B9"/>
      </a:accent6>
      <a:hlink>
        <a:srgbClr val="009ED6"/>
      </a:hlink>
      <a:folHlink>
        <a:srgbClr val="DDD819"/>
      </a:folHlink>
    </a:clrScheme>
    <a:fontScheme name="Blue-Purple TT">
      <a:majorFont>
        <a:latin typeface="Segoe"/>
        <a:ea typeface=""/>
        <a:cs typeface=""/>
      </a:majorFont>
      <a:minorFont>
        <a:latin typeface="Segoe"/>
        <a:ea typeface=""/>
        <a:cs typeface=""/>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txDef>
      <a:spPr>
        <a:noFill/>
      </a:spPr>
      <a:bodyPr wrap="none" rtlCol="0">
        <a:spAutoFit/>
      </a:bodyPr>
      <a:lstStyle>
        <a:defPPr>
          <a:defRPr dirty="0" err="1" smtClean="0">
            <a:solidFill>
              <a:schemeClr val="bg1"/>
            </a:solidFill>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outs:outSpaceData xmlns:outs="http://schemas.microsoft.com/office/2009/outspace/metadata">
  <outs:relatedDates>
    <outs:relatedDate>
      <outs:type>3</outs:type>
      <outs:displayName>Last Modified</outs:displayName>
      <outs:dateTime>2009-06-13T23:56:55Z</outs:dateTime>
      <outs:isPinned>true</outs:isPinned>
    </outs:relatedDate>
    <outs:relatedDate>
      <outs:type>2</outs:type>
      <outs:displayName>Created</outs:displayName>
      <outs:dateTime>2007-06-05T19:21:09Z</outs:dateTime>
      <outs:isPinned>true</outs:isPinned>
    </outs:relatedDate>
    <outs:relatedDate>
      <outs:type>4</outs:type>
      <outs:displayName>Last Printed</outs:displayName>
      <outs:dateTime/>
      <outs:isPinned>true</outs:isPinned>
    </outs:relatedDate>
  </outs:relatedDates>
  <outs:relatedDocuments>
    <outs:relatedDocument>
      <outs:type>2</outs:type>
      <outs:displayName>Other documents in current folder</outs:displayName>
      <outs:uri/>
      <outs:isPinned>true</outs:isPinned>
    </outs:relatedDocument>
  </outs:relatedDocuments>
  <outs:relatedPeople>
    <outs:relatedPeopleItem>
      <outs:category>Author</outs:category>
      <outs:people>
        <outs:relatedPerson>
          <outs:displayName>Jennifer Henshaw</outs:displayName>
          <outs:accountName/>
        </outs:relatedPerson>
      </outs:people>
      <outs:source>0</outs:source>
      <outs:isPinned>true</outs:isPinned>
    </outs:relatedPeopleItem>
    <outs:relatedPeopleItem>
      <outs:category>Last modified by</outs:category>
      <outs:people>
        <outs:relatedPerson>
          <outs:displayName>Nikolaj Bjorner</outs:displayName>
          <outs:accountName/>
        </outs:relatedPerson>
      </outs:people>
      <outs:source>0</outs:source>
      <outs:isPinned>true</outs:isPinned>
    </outs:relatedPeopleItem>
    <outs:relatedPeopleItem>
      <outs:category>Manager</outs:category>
      <outs:people>
        <outs:relatedPerson>
          <outs:displayName>&lt;Content Manager Name Here&gt;</outs:displayName>
          <outs:accountName/>
        </outs:relatedPerson>
      </outs:people>
      <outs:source>0</outs:source>
      <outs:isPinned>false</outs:isPinned>
    </outs:relatedPeopleItem>
  </outs:relatedPeople>
  <propertyMetadataList xmlns="http://schemas.microsoft.com/office/2009/outspace/metadata">
    <propertyMetadata>
      <type>0</type>
      <propertyId>2228224</propertyId>
      <propertyName/>
      <isPinned>true</isPinned>
    </propertyMetadata>
    <propertyMetadata>
      <type>0</type>
      <propertyId>1114115</propertyId>
      <propertyName/>
      <isPinned>true</isPinned>
    </propertyMetadata>
    <propertyMetadata>
      <type>0</type>
      <propertyId>1114117</propertyId>
      <propertyName/>
      <isPinned>true</isPinned>
    </propertyMetadata>
    <propertyMetadata>
      <type>0</type>
      <propertyId>589825</propertyId>
      <propertyName/>
      <isPinned>false</isPinned>
    </propertyMetadata>
    <propertyMetadata>
      <type>0</type>
      <propertyId>1114116</propertyId>
      <propertyName/>
      <isPinned>false</isPinned>
    </propertyMetadata>
    <propertyMetadata>
      <type>0</type>
      <propertyId>14</propertyId>
      <propertyName/>
      <isPinned>true</isPinned>
    </propertyMetadata>
    <propertyMetadata>
      <type>0</type>
      <propertyId>8</propertyId>
      <propertyName/>
      <isPinned>true</isPinned>
    </propertyMetadata>
    <propertyMetadata>
      <type>0</type>
      <propertyId>6</propertyId>
      <propertyName/>
      <isPinned>false</isPinned>
    </propertyMetadata>
    <propertyMetadata>
      <type>0</type>
      <propertyId>1114118</propertyId>
      <propertyName/>
      <isPinned>false</isPinned>
    </propertyMetadata>
    <propertyMetadata>
      <type>0</type>
      <propertyId>1179649</propertyId>
      <propertyName/>
      <isPinned>false</isPinned>
    </propertyMetadata>
    <propertyMetadata>
      <type>0</type>
      <propertyId>655365</propertyId>
      <propertyName/>
      <isPinned>false</isPinned>
    </propertyMetadata>
    <propertyMetadata>
      <type>0</type>
      <propertyId>1</propertyId>
      <propertyName/>
      <isPinned>false</isPinned>
    </propertyMetadata>
    <propertyMetadata>
      <type>0</type>
      <propertyId>0</propertyId>
      <propertyName/>
      <isPinned>true</isPinned>
    </propertyMetadata>
    <propertyMetadata>
      <type>0</type>
      <propertyId>13</propertyId>
      <propertyName/>
      <isPinned>false</isPinned>
    </propertyMetadata>
    <propertyMetadata>
      <type>0</type>
      <propertyId>1179653</propertyId>
      <propertyName/>
      <isPinned>false</isPinned>
    </propertyMetadata>
    <propertyMetadata>
      <type>0</type>
      <propertyId>22</propertyId>
      <propertyName/>
      <isPinned>false</isPinned>
    </propertyMetadata>
  </propertyMetadataList>
  <outs:corruptMetadataWasLost/>
</outs:outSpaceData>
</file>

<file path=customXml/item4.xml><?xml version="1.0" encoding="utf-8"?>
<ct:contentTypeSchema xmlns:ct="http://schemas.microsoft.com/office/2006/metadata/contentType" xmlns:ma="http://schemas.microsoft.com/office/2006/metadata/properties/metaAttributes" ct:_="" ma:_="" ma:contentTypeName="Document" ma:contentTypeID="0x0101006E3074916C7A05429E3860C96E939D68" ma:contentTypeVersion="3" ma:contentTypeDescription="Create a new document." ma:contentTypeScope="" ma:versionID="2f9d0a3e4dab1dbcfa92ef49294c9fd6">
  <xsd:schema xmlns:xsd="http://www.w3.org/2001/XMLSchema" xmlns:p="http://schemas.microsoft.com/office/2006/metadata/properties" targetNamespace="http://schemas.microsoft.com/office/2006/metadata/properties" ma:root="true" ma:fieldsID="1767b50499e116a953c72fb09f4df491">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014AE0F6-A26A-488C-8FCD-1935552EF916}">
  <ds:schemaRefs>
    <ds:schemaRef ds:uri="http://schemas.microsoft.com/office/2006/documentManagement/types"/>
    <ds:schemaRef ds:uri="http://schemas.microsoft.com/office/2006/metadata/properties"/>
    <ds:schemaRef ds:uri="http://purl.org/dc/terms/"/>
    <ds:schemaRef ds:uri="http://purl.org/dc/elements/1.1/"/>
    <ds:schemaRef ds:uri="http://www.w3.org/XML/1998/namespace"/>
    <ds:schemaRef ds:uri="http://schemas.openxmlformats.org/package/2006/metadata/core-properties"/>
    <ds:schemaRef ds:uri="http://purl.org/dc/dcmitype/"/>
    <ds:schemaRef ds:uri="http://schemas.microsoft.com/office/infopath/2007/PartnerControls"/>
  </ds:schemaRefs>
</ds:datastoreItem>
</file>

<file path=customXml/itemProps2.xml><?xml version="1.0" encoding="utf-8"?>
<ds:datastoreItem xmlns:ds="http://schemas.openxmlformats.org/officeDocument/2006/customXml" ds:itemID="{318D8302-06BF-48B4-A23B-C02C7EDB1585}">
  <ds:schemaRefs>
    <ds:schemaRef ds:uri="http://schemas.microsoft.com/sharepoint/v3/contenttype/forms"/>
  </ds:schemaRefs>
</ds:datastoreItem>
</file>

<file path=customXml/itemProps3.xml><?xml version="1.0" encoding="utf-8"?>
<ds:datastoreItem xmlns:ds="http://schemas.openxmlformats.org/officeDocument/2006/customXml" ds:itemID="{2269D944-88CE-42D2-A308-449EAFE1901A}">
  <ds:schemaRefs>
    <ds:schemaRef ds:uri="http://schemas.microsoft.com/office/2009/outspace/metadata"/>
  </ds:schemaRefs>
</ds:datastoreItem>
</file>

<file path=customXml/itemProps4.xml><?xml version="1.0" encoding="utf-8"?>
<ds:datastoreItem xmlns:ds="http://schemas.openxmlformats.org/officeDocument/2006/customXml" ds:itemID="{44FE10DA-B75A-4A0C-95A3-7C4AB406BAE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MSR_PPT_all_template_v05_light</Template>
  <TotalTime>15934</TotalTime>
  <Words>2716</Words>
  <Application>Microsoft Office PowerPoint</Application>
  <PresentationFormat>On-screen Show (4:3)</PresentationFormat>
  <Paragraphs>893</Paragraphs>
  <Slides>69</Slides>
  <Notes>10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69</vt:i4>
      </vt:variant>
    </vt:vector>
  </HeadingPairs>
  <TitlesOfParts>
    <vt:vector size="71" baseType="lpstr">
      <vt:lpstr>MSR_PPT_all_template_v05_light</vt:lpstr>
      <vt:lpstr>Equation</vt:lpstr>
      <vt:lpstr>Z3 Tapas:     Theory Combinations and Practical Applications</vt:lpstr>
      <vt:lpstr>This Talk</vt:lpstr>
      <vt:lpstr>The Calculus of Computation*</vt:lpstr>
      <vt:lpstr>The Calculus of Computation</vt:lpstr>
      <vt:lpstr>The inner Research Market @ MSFT</vt:lpstr>
      <vt:lpstr>Message </vt:lpstr>
      <vt:lpstr>What is Z3?</vt:lpstr>
      <vt:lpstr>Z3: Some Microsoft Clients</vt:lpstr>
      <vt:lpstr>Slide 9</vt:lpstr>
      <vt:lpstr>What is SMT?</vt:lpstr>
      <vt:lpstr>Satisfiability Modulo Theories (SMT)</vt:lpstr>
      <vt:lpstr>Application:      - Pex, SAGE, Yogi, Vigilante</vt:lpstr>
      <vt:lpstr>Dynamic Symbolic Execution</vt:lpstr>
      <vt:lpstr>Test-case generation with SAGE for exploring x86 binaries</vt:lpstr>
      <vt:lpstr>ArrayList with Pex: The Spec</vt:lpstr>
      <vt:lpstr>ArrayList: AddItem Test</vt:lpstr>
      <vt:lpstr>ArrayList: Starting Pex …</vt:lpstr>
      <vt:lpstr>ArrayList: Run 1, (0,null)</vt:lpstr>
      <vt:lpstr>ArrayList: Run 1, (0,null)</vt:lpstr>
      <vt:lpstr>ArrayList: Run 1, (0,null)</vt:lpstr>
      <vt:lpstr>ArrayList: Run 1, (0,null)</vt:lpstr>
      <vt:lpstr>ArrayList: Picking the next branch to cover</vt:lpstr>
      <vt:lpstr>ArrayList: Solve constraints using SMT solver</vt:lpstr>
      <vt:lpstr>ArrayList: Run 2, (1, null)</vt:lpstr>
      <vt:lpstr>ArrayList: Pick new branch</vt:lpstr>
      <vt:lpstr>ArrayList: Run 3, (-1, null)</vt:lpstr>
      <vt:lpstr>ArrayList: Run 3, (-1, null)</vt:lpstr>
      <vt:lpstr>ArrayList: Run 3, (-1, null)</vt:lpstr>
      <vt:lpstr>White box testing in practice</vt:lpstr>
      <vt:lpstr>White box testing in practice</vt:lpstr>
      <vt:lpstr>Slide 31</vt:lpstr>
      <vt:lpstr>Slide 32</vt:lpstr>
      <vt:lpstr>Slide 33</vt:lpstr>
      <vt:lpstr>Slide 34</vt:lpstr>
      <vt:lpstr>Slide 35</vt:lpstr>
      <vt:lpstr>Slide 36</vt:lpstr>
      <vt:lpstr>Slide 37</vt:lpstr>
      <vt:lpstr>Slide 38</vt:lpstr>
      <vt:lpstr>Application:</vt:lpstr>
      <vt:lpstr>What is wrong here?</vt:lpstr>
      <vt:lpstr>The PREfix Static Analysis Engine</vt:lpstr>
      <vt:lpstr>Overflow on unsigned addition</vt:lpstr>
      <vt:lpstr> Using an overflown value as allocation size</vt:lpstr>
      <vt:lpstr>PREfix – Summary.</vt:lpstr>
      <vt:lpstr>Slide 45</vt:lpstr>
      <vt:lpstr>Extended Static Checking and Verification</vt:lpstr>
      <vt:lpstr>Model-based Testing and Design</vt:lpstr>
      <vt:lpstr>Slide 48</vt:lpstr>
      <vt:lpstr>Satisfiability Modulo Theories (SMT)</vt:lpstr>
      <vt:lpstr>Research around Z3</vt:lpstr>
      <vt:lpstr>A Combination History</vt:lpstr>
      <vt:lpstr>Main components of modern SMT Solvers</vt:lpstr>
      <vt:lpstr>Main components of modern SMT Solvers</vt:lpstr>
      <vt:lpstr>Main components of modern SMT Solvers</vt:lpstr>
      <vt:lpstr>Main components of modern SMT Solvers</vt:lpstr>
      <vt:lpstr>Main components of modern SMT Solvers</vt:lpstr>
      <vt:lpstr>Main components of modern SMT Solvers</vt:lpstr>
      <vt:lpstr>A Combination History</vt:lpstr>
      <vt:lpstr>Model-based Combination</vt:lpstr>
      <vt:lpstr>Model-based combination</vt:lpstr>
      <vt:lpstr>Model-based combination</vt:lpstr>
      <vt:lpstr>Model-based - Example</vt:lpstr>
      <vt:lpstr>Model-based - Example</vt:lpstr>
      <vt:lpstr>Model-based - Example</vt:lpstr>
      <vt:lpstr>Model-based - Example</vt:lpstr>
      <vt:lpstr>Model-based - Example</vt:lpstr>
      <vt:lpstr>Model-based - Example</vt:lpstr>
      <vt:lpstr>Conclusions</vt:lpstr>
      <vt:lpstr>Conclusions</vt:lpstr>
    </vt:vector>
  </TitlesOfParts>
  <Manager>&lt;Content Manager Name Here&gt;</Manager>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subject>Name of Event</dc:subject>
  <dc:creator>Jennifer Henshaw</dc:creator>
  <dc:description>Template: Mark Johnson, Silver Fox Productions Inc.
Formatting:
Event Date:
Event Location:
Audience:</dc:description>
  <cp:lastModifiedBy>nbjorner</cp:lastModifiedBy>
  <cp:revision>1123</cp:revision>
  <dcterms:created xsi:type="dcterms:W3CDTF">2007-06-05T19:21:09Z</dcterms:created>
  <dcterms:modified xsi:type="dcterms:W3CDTF">2009-09-23T16:30:04Z</dcterms:modified>
</cp:coreProperties>
</file>