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Lst>
  <p:notesMasterIdLst>
    <p:notesMasterId r:id="rId56"/>
  </p:notesMasterIdLst>
  <p:handoutMasterIdLst>
    <p:handoutMasterId r:id="rId57"/>
  </p:handoutMasterIdLst>
  <p:sldIdLst>
    <p:sldId id="257" r:id="rId6"/>
    <p:sldId id="505" r:id="rId7"/>
    <p:sldId id="701" r:id="rId8"/>
    <p:sldId id="743" r:id="rId9"/>
    <p:sldId id="618" r:id="rId10"/>
    <p:sldId id="631" r:id="rId11"/>
    <p:sldId id="529" r:id="rId12"/>
    <p:sldId id="693" r:id="rId13"/>
    <p:sldId id="755" r:id="rId14"/>
    <p:sldId id="756" r:id="rId15"/>
    <p:sldId id="516" r:id="rId16"/>
    <p:sldId id="530" r:id="rId17"/>
    <p:sldId id="731" r:id="rId18"/>
    <p:sldId id="528" r:id="rId19"/>
    <p:sldId id="384" r:id="rId20"/>
    <p:sldId id="420" r:id="rId21"/>
    <p:sldId id="745" r:id="rId22"/>
    <p:sldId id="562" r:id="rId23"/>
    <p:sldId id="619" r:id="rId24"/>
    <p:sldId id="567" r:id="rId25"/>
    <p:sldId id="622" r:id="rId26"/>
    <p:sldId id="624" r:id="rId27"/>
    <p:sldId id="620" r:id="rId28"/>
    <p:sldId id="746" r:id="rId29"/>
    <p:sldId id="729" r:id="rId30"/>
    <p:sldId id="617" r:id="rId31"/>
    <p:sldId id="763" r:id="rId32"/>
    <p:sldId id="766" r:id="rId33"/>
    <p:sldId id="767" r:id="rId34"/>
    <p:sldId id="728" r:id="rId35"/>
    <p:sldId id="748" r:id="rId36"/>
    <p:sldId id="732" r:id="rId37"/>
    <p:sldId id="733" r:id="rId38"/>
    <p:sldId id="768" r:id="rId39"/>
    <p:sldId id="749" r:id="rId40"/>
    <p:sldId id="750" r:id="rId41"/>
    <p:sldId id="616" r:id="rId42"/>
    <p:sldId id="751" r:id="rId43"/>
    <p:sldId id="769" r:id="rId44"/>
    <p:sldId id="752" r:id="rId45"/>
    <p:sldId id="754" r:id="rId46"/>
    <p:sldId id="757" r:id="rId47"/>
    <p:sldId id="758" r:id="rId48"/>
    <p:sldId id="759" r:id="rId49"/>
    <p:sldId id="771" r:id="rId50"/>
    <p:sldId id="772" r:id="rId51"/>
    <p:sldId id="773" r:id="rId52"/>
    <p:sldId id="774" r:id="rId53"/>
    <p:sldId id="753" r:id="rId54"/>
    <p:sldId id="770" r:id="rId55"/>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42E6"/>
    <a:srgbClr val="FF7C80"/>
    <a:srgbClr val="FFCD2D"/>
    <a:srgbClr val="F1C283"/>
    <a:srgbClr val="CE7E5A"/>
    <a:srgbClr val="CF6A3D"/>
    <a:srgbClr val="D1943B"/>
    <a:srgbClr val="F8F57B"/>
    <a:srgbClr val="D5B9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91" autoAdjust="0"/>
    <p:restoredTop sz="92712" autoAdjust="0"/>
  </p:normalViewPr>
  <p:slideViewPr>
    <p:cSldViewPr>
      <p:cViewPr varScale="1">
        <p:scale>
          <a:sx n="72" d="100"/>
          <a:sy n="72" d="100"/>
        </p:scale>
        <p:origin x="-978" y="-102"/>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2100"/>
    </p:cViewPr>
  </p:sorterViewPr>
  <p:notesViewPr>
    <p:cSldViewPr>
      <p:cViewPr varScale="1">
        <p:scale>
          <a:sx n="88" d="100"/>
          <a:sy n="88" d="100"/>
        </p:scale>
        <p:origin x="-3179"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stobies\Documents\vccperf.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0"/>
  <c:style val="2"/>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8312139026902472E-2"/>
          <c:y val="4.0662928497574163E-2"/>
          <c:w val="0.94168786097309864"/>
          <c:h val="0.94392666825737692"/>
        </c:manualLayout>
      </c:layout>
      <c:lineChart>
        <c:grouping val="standard"/>
        <c:varyColors val="0"/>
        <c:ser>
          <c:idx val="0"/>
          <c:order val="0"/>
          <c:marker>
            <c:symbol val="none"/>
          </c:marker>
          <c:val>
            <c:numRef>
              <c:f>Sheet1!$D$100:$D$410</c:f>
              <c:numCache>
                <c:formatCode>General</c:formatCode>
                <c:ptCount val="311"/>
                <c:pt idx="0">
                  <c:v>1.56</c:v>
                </c:pt>
                <c:pt idx="1">
                  <c:v>1.57</c:v>
                </c:pt>
                <c:pt idx="2">
                  <c:v>1.54</c:v>
                </c:pt>
                <c:pt idx="3">
                  <c:v>1.61</c:v>
                </c:pt>
                <c:pt idx="4">
                  <c:v>1.56</c:v>
                </c:pt>
                <c:pt idx="5">
                  <c:v>1.55</c:v>
                </c:pt>
                <c:pt idx="6">
                  <c:v>1.57</c:v>
                </c:pt>
                <c:pt idx="7">
                  <c:v>1.54</c:v>
                </c:pt>
                <c:pt idx="8">
                  <c:v>1.55</c:v>
                </c:pt>
                <c:pt idx="9">
                  <c:v>1.56</c:v>
                </c:pt>
                <c:pt idx="10">
                  <c:v>1.58</c:v>
                </c:pt>
                <c:pt idx="11">
                  <c:v>1.6300000000000001</c:v>
                </c:pt>
                <c:pt idx="12">
                  <c:v>1.59</c:v>
                </c:pt>
                <c:pt idx="13">
                  <c:v>1.6</c:v>
                </c:pt>
                <c:pt idx="14">
                  <c:v>1.55</c:v>
                </c:pt>
                <c:pt idx="15">
                  <c:v>1.55</c:v>
                </c:pt>
                <c:pt idx="16">
                  <c:v>1.6400000000000001</c:v>
                </c:pt>
                <c:pt idx="17">
                  <c:v>1.57</c:v>
                </c:pt>
                <c:pt idx="18">
                  <c:v>1.58</c:v>
                </c:pt>
                <c:pt idx="19">
                  <c:v>1.62</c:v>
                </c:pt>
                <c:pt idx="20">
                  <c:v>1.62</c:v>
                </c:pt>
                <c:pt idx="21">
                  <c:v>1.61</c:v>
                </c:pt>
                <c:pt idx="22">
                  <c:v>1.6600000000000001</c:v>
                </c:pt>
                <c:pt idx="23">
                  <c:v>1.6600000000000001</c:v>
                </c:pt>
                <c:pt idx="24">
                  <c:v>1.59</c:v>
                </c:pt>
                <c:pt idx="25">
                  <c:v>1.6700000000000021</c:v>
                </c:pt>
                <c:pt idx="26">
                  <c:v>1.6300000000000001</c:v>
                </c:pt>
                <c:pt idx="27">
                  <c:v>1.6900000000000053</c:v>
                </c:pt>
                <c:pt idx="28">
                  <c:v>1.7200000000000015</c:v>
                </c:pt>
                <c:pt idx="29">
                  <c:v>1.7100000000000015</c:v>
                </c:pt>
                <c:pt idx="30">
                  <c:v>1.7700000000000018</c:v>
                </c:pt>
                <c:pt idx="31">
                  <c:v>1.7900000000000018</c:v>
                </c:pt>
                <c:pt idx="32">
                  <c:v>1.7600000000000016</c:v>
                </c:pt>
                <c:pt idx="33">
                  <c:v>1.7100000000000015</c:v>
                </c:pt>
                <c:pt idx="34">
                  <c:v>1.7400000000000015</c:v>
                </c:pt>
                <c:pt idx="35">
                  <c:v>1.7300000000000015</c:v>
                </c:pt>
                <c:pt idx="36">
                  <c:v>1.7700000000000018</c:v>
                </c:pt>
                <c:pt idx="37">
                  <c:v>1.7500000000000016</c:v>
                </c:pt>
                <c:pt idx="38">
                  <c:v>1.7300000000000015</c:v>
                </c:pt>
                <c:pt idx="39">
                  <c:v>1.7500000000000016</c:v>
                </c:pt>
                <c:pt idx="40">
                  <c:v>1.61</c:v>
                </c:pt>
                <c:pt idx="41">
                  <c:v>1.6400000000000001</c:v>
                </c:pt>
                <c:pt idx="42">
                  <c:v>1.6300000000000001</c:v>
                </c:pt>
                <c:pt idx="43">
                  <c:v>1.8800000000000001</c:v>
                </c:pt>
                <c:pt idx="44">
                  <c:v>1.7900000000000018</c:v>
                </c:pt>
                <c:pt idx="45">
                  <c:v>1.83</c:v>
                </c:pt>
                <c:pt idx="46">
                  <c:v>1.7500000000000016</c:v>
                </c:pt>
                <c:pt idx="47">
                  <c:v>1.83</c:v>
                </c:pt>
                <c:pt idx="48">
                  <c:v>1.9</c:v>
                </c:pt>
                <c:pt idx="49">
                  <c:v>1.7600000000000016</c:v>
                </c:pt>
                <c:pt idx="50">
                  <c:v>1.84</c:v>
                </c:pt>
                <c:pt idx="51">
                  <c:v>1.7500000000000016</c:v>
                </c:pt>
                <c:pt idx="52">
                  <c:v>1.7300000000000015</c:v>
                </c:pt>
                <c:pt idx="53">
                  <c:v>1.7800000000000018</c:v>
                </c:pt>
                <c:pt idx="54">
                  <c:v>1.83</c:v>
                </c:pt>
                <c:pt idx="55">
                  <c:v>1.7600000000000016</c:v>
                </c:pt>
                <c:pt idx="56">
                  <c:v>1.7500000000000016</c:v>
                </c:pt>
                <c:pt idx="57">
                  <c:v>1.7500000000000016</c:v>
                </c:pt>
                <c:pt idx="58">
                  <c:v>1.7200000000000015</c:v>
                </c:pt>
                <c:pt idx="59">
                  <c:v>1.6800000000000053</c:v>
                </c:pt>
                <c:pt idx="60">
                  <c:v>1.7700000000000018</c:v>
                </c:pt>
                <c:pt idx="61">
                  <c:v>1.7500000000000016</c:v>
                </c:pt>
                <c:pt idx="62">
                  <c:v>1.7400000000000015</c:v>
                </c:pt>
                <c:pt idx="63">
                  <c:v>1.7500000000000016</c:v>
                </c:pt>
                <c:pt idx="64">
                  <c:v>1.84</c:v>
                </c:pt>
                <c:pt idx="65">
                  <c:v>1.8800000000000001</c:v>
                </c:pt>
                <c:pt idx="66">
                  <c:v>2.42</c:v>
                </c:pt>
                <c:pt idx="67">
                  <c:v>1.7500000000000016</c:v>
                </c:pt>
                <c:pt idx="68">
                  <c:v>1.8</c:v>
                </c:pt>
                <c:pt idx="69">
                  <c:v>1.7100000000000015</c:v>
                </c:pt>
                <c:pt idx="70">
                  <c:v>1.6900000000000053</c:v>
                </c:pt>
                <c:pt idx="71">
                  <c:v>1.7300000000000015</c:v>
                </c:pt>
                <c:pt idx="72">
                  <c:v>1.7000000000000015</c:v>
                </c:pt>
                <c:pt idx="73">
                  <c:v>0.75000000000000278</c:v>
                </c:pt>
                <c:pt idx="74">
                  <c:v>0.77000000000000213</c:v>
                </c:pt>
                <c:pt idx="75">
                  <c:v>0.78</c:v>
                </c:pt>
                <c:pt idx="76">
                  <c:v>0.75000000000000278</c:v>
                </c:pt>
                <c:pt idx="77">
                  <c:v>0.75000000000000278</c:v>
                </c:pt>
                <c:pt idx="78">
                  <c:v>0.81</c:v>
                </c:pt>
                <c:pt idx="79">
                  <c:v>0.73000000000000065</c:v>
                </c:pt>
                <c:pt idx="80">
                  <c:v>0.72000000000000064</c:v>
                </c:pt>
                <c:pt idx="81">
                  <c:v>0.73000000000000065</c:v>
                </c:pt>
                <c:pt idx="82">
                  <c:v>0.75000000000000278</c:v>
                </c:pt>
                <c:pt idx="83">
                  <c:v>0.74000000000000266</c:v>
                </c:pt>
                <c:pt idx="84">
                  <c:v>0.78</c:v>
                </c:pt>
                <c:pt idx="85">
                  <c:v>0.75000000000000278</c:v>
                </c:pt>
                <c:pt idx="86">
                  <c:v>0.75000000000000278</c:v>
                </c:pt>
                <c:pt idx="87">
                  <c:v>0.76000000000000301</c:v>
                </c:pt>
                <c:pt idx="88">
                  <c:v>0.76000000000000301</c:v>
                </c:pt>
                <c:pt idx="89">
                  <c:v>0.78</c:v>
                </c:pt>
                <c:pt idx="90">
                  <c:v>0.78</c:v>
                </c:pt>
                <c:pt idx="91">
                  <c:v>0.74000000000000266</c:v>
                </c:pt>
                <c:pt idx="92">
                  <c:v>0.75000000000000278</c:v>
                </c:pt>
                <c:pt idx="93">
                  <c:v>0.74000000000000266</c:v>
                </c:pt>
                <c:pt idx="94">
                  <c:v>0.9</c:v>
                </c:pt>
                <c:pt idx="95">
                  <c:v>0.74000000000000266</c:v>
                </c:pt>
                <c:pt idx="96">
                  <c:v>0.74000000000000266</c:v>
                </c:pt>
                <c:pt idx="97">
                  <c:v>0.74000000000000266</c:v>
                </c:pt>
                <c:pt idx="98">
                  <c:v>0.72000000000000064</c:v>
                </c:pt>
                <c:pt idx="99">
                  <c:v>0.76000000000000301</c:v>
                </c:pt>
                <c:pt idx="100">
                  <c:v>0.79</c:v>
                </c:pt>
                <c:pt idx="101">
                  <c:v>0.81</c:v>
                </c:pt>
                <c:pt idx="102">
                  <c:v>0.81</c:v>
                </c:pt>
                <c:pt idx="103">
                  <c:v>0.72000000000000064</c:v>
                </c:pt>
                <c:pt idx="104">
                  <c:v>0.76000000000000301</c:v>
                </c:pt>
                <c:pt idx="105">
                  <c:v>0.74000000000000266</c:v>
                </c:pt>
                <c:pt idx="106">
                  <c:v>0.73000000000000065</c:v>
                </c:pt>
                <c:pt idx="107">
                  <c:v>0.75000000000000278</c:v>
                </c:pt>
                <c:pt idx="108">
                  <c:v>0.75000000000000278</c:v>
                </c:pt>
                <c:pt idx="109">
                  <c:v>0.78</c:v>
                </c:pt>
                <c:pt idx="110">
                  <c:v>0.72000000000000064</c:v>
                </c:pt>
                <c:pt idx="111">
                  <c:v>0.71000000000000063</c:v>
                </c:pt>
                <c:pt idx="112">
                  <c:v>0.72000000000000064</c:v>
                </c:pt>
                <c:pt idx="113">
                  <c:v>0.8</c:v>
                </c:pt>
                <c:pt idx="114">
                  <c:v>1.05</c:v>
                </c:pt>
                <c:pt idx="115">
                  <c:v>0.8</c:v>
                </c:pt>
                <c:pt idx="116">
                  <c:v>0.85000000000000064</c:v>
                </c:pt>
                <c:pt idx="117">
                  <c:v>0.79</c:v>
                </c:pt>
                <c:pt idx="118">
                  <c:v>0.74000000000000266</c:v>
                </c:pt>
                <c:pt idx="119">
                  <c:v>0.75000000000000278</c:v>
                </c:pt>
                <c:pt idx="120">
                  <c:v>0.74000000000000266</c:v>
                </c:pt>
                <c:pt idx="121">
                  <c:v>0.76000000000000301</c:v>
                </c:pt>
                <c:pt idx="122">
                  <c:v>0.78</c:v>
                </c:pt>
                <c:pt idx="123">
                  <c:v>0.75000000000000278</c:v>
                </c:pt>
                <c:pt idx="124">
                  <c:v>0.88000000000000089</c:v>
                </c:pt>
                <c:pt idx="125">
                  <c:v>0.78</c:v>
                </c:pt>
                <c:pt idx="126">
                  <c:v>0.76000000000000301</c:v>
                </c:pt>
                <c:pt idx="127">
                  <c:v>0.8</c:v>
                </c:pt>
                <c:pt idx="128">
                  <c:v>0.82000000000000062</c:v>
                </c:pt>
                <c:pt idx="129">
                  <c:v>0.8</c:v>
                </c:pt>
                <c:pt idx="130">
                  <c:v>0.8</c:v>
                </c:pt>
                <c:pt idx="131">
                  <c:v>0.77000000000000213</c:v>
                </c:pt>
                <c:pt idx="132">
                  <c:v>0.79</c:v>
                </c:pt>
                <c:pt idx="133">
                  <c:v>0.84000000000000064</c:v>
                </c:pt>
                <c:pt idx="134">
                  <c:v>0.78</c:v>
                </c:pt>
                <c:pt idx="135">
                  <c:v>0.8</c:v>
                </c:pt>
                <c:pt idx="136">
                  <c:v>0.81</c:v>
                </c:pt>
                <c:pt idx="137">
                  <c:v>0.77000000000000213</c:v>
                </c:pt>
                <c:pt idx="138">
                  <c:v>0.85000000000000064</c:v>
                </c:pt>
                <c:pt idx="139">
                  <c:v>0.82000000000000062</c:v>
                </c:pt>
                <c:pt idx="140">
                  <c:v>0.84000000000000064</c:v>
                </c:pt>
                <c:pt idx="141">
                  <c:v>0.83000000000000063</c:v>
                </c:pt>
                <c:pt idx="142">
                  <c:v>0.83000000000000063</c:v>
                </c:pt>
                <c:pt idx="143">
                  <c:v>0.83000000000000063</c:v>
                </c:pt>
                <c:pt idx="144">
                  <c:v>0.88000000000000089</c:v>
                </c:pt>
                <c:pt idx="145">
                  <c:v>0.81</c:v>
                </c:pt>
                <c:pt idx="146">
                  <c:v>0.84000000000000064</c:v>
                </c:pt>
                <c:pt idx="147">
                  <c:v>0.85000000000000064</c:v>
                </c:pt>
                <c:pt idx="148">
                  <c:v>0.81</c:v>
                </c:pt>
                <c:pt idx="149">
                  <c:v>0.82000000000000062</c:v>
                </c:pt>
                <c:pt idx="150">
                  <c:v>0.81</c:v>
                </c:pt>
                <c:pt idx="151">
                  <c:v>0.81</c:v>
                </c:pt>
                <c:pt idx="152">
                  <c:v>0.81</c:v>
                </c:pt>
                <c:pt idx="153">
                  <c:v>0.85000000000000064</c:v>
                </c:pt>
                <c:pt idx="154">
                  <c:v>0.83000000000000063</c:v>
                </c:pt>
                <c:pt idx="155">
                  <c:v>0.82000000000000062</c:v>
                </c:pt>
                <c:pt idx="156">
                  <c:v>0.87000000000000266</c:v>
                </c:pt>
                <c:pt idx="157">
                  <c:v>0.86000000000000065</c:v>
                </c:pt>
                <c:pt idx="158">
                  <c:v>0.86000000000000065</c:v>
                </c:pt>
                <c:pt idx="159">
                  <c:v>0.84000000000000064</c:v>
                </c:pt>
                <c:pt idx="160">
                  <c:v>0.86000000000000065</c:v>
                </c:pt>
                <c:pt idx="161">
                  <c:v>0.86000000000000065</c:v>
                </c:pt>
                <c:pt idx="162">
                  <c:v>0.87000000000000266</c:v>
                </c:pt>
                <c:pt idx="163">
                  <c:v>0.88000000000000089</c:v>
                </c:pt>
                <c:pt idx="164">
                  <c:v>0.86000000000000065</c:v>
                </c:pt>
                <c:pt idx="165">
                  <c:v>1.37</c:v>
                </c:pt>
                <c:pt idx="166">
                  <c:v>1.3800000000000001</c:v>
                </c:pt>
                <c:pt idx="167">
                  <c:v>1.3900000000000001</c:v>
                </c:pt>
                <c:pt idx="168">
                  <c:v>1.35</c:v>
                </c:pt>
                <c:pt idx="169">
                  <c:v>1.33</c:v>
                </c:pt>
                <c:pt idx="170">
                  <c:v>1.3</c:v>
                </c:pt>
                <c:pt idx="171">
                  <c:v>1.35</c:v>
                </c:pt>
                <c:pt idx="172">
                  <c:v>1.27</c:v>
                </c:pt>
                <c:pt idx="173">
                  <c:v>1.35</c:v>
                </c:pt>
                <c:pt idx="174">
                  <c:v>1.29</c:v>
                </c:pt>
                <c:pt idx="175">
                  <c:v>1.28</c:v>
                </c:pt>
                <c:pt idx="176">
                  <c:v>1.4</c:v>
                </c:pt>
                <c:pt idx="177">
                  <c:v>1.3800000000000001</c:v>
                </c:pt>
                <c:pt idx="178">
                  <c:v>1.56</c:v>
                </c:pt>
                <c:pt idx="179">
                  <c:v>1.29</c:v>
                </c:pt>
                <c:pt idx="180">
                  <c:v>1.35</c:v>
                </c:pt>
                <c:pt idx="181">
                  <c:v>1.34</c:v>
                </c:pt>
                <c:pt idx="182">
                  <c:v>1.3</c:v>
                </c:pt>
                <c:pt idx="183">
                  <c:v>1.48</c:v>
                </c:pt>
                <c:pt idx="184">
                  <c:v>1.51</c:v>
                </c:pt>
                <c:pt idx="185">
                  <c:v>1.42</c:v>
                </c:pt>
                <c:pt idx="186">
                  <c:v>1.6</c:v>
                </c:pt>
                <c:pt idx="187">
                  <c:v>1.41</c:v>
                </c:pt>
                <c:pt idx="188">
                  <c:v>1.41</c:v>
                </c:pt>
                <c:pt idx="189">
                  <c:v>1.46</c:v>
                </c:pt>
                <c:pt idx="190">
                  <c:v>1.47</c:v>
                </c:pt>
                <c:pt idx="191">
                  <c:v>1.37</c:v>
                </c:pt>
                <c:pt idx="192">
                  <c:v>1.45</c:v>
                </c:pt>
                <c:pt idx="193">
                  <c:v>1.35</c:v>
                </c:pt>
                <c:pt idx="194">
                  <c:v>1.41</c:v>
                </c:pt>
                <c:pt idx="195">
                  <c:v>1.37</c:v>
                </c:pt>
                <c:pt idx="196">
                  <c:v>1.46</c:v>
                </c:pt>
                <c:pt idx="197">
                  <c:v>1.49</c:v>
                </c:pt>
                <c:pt idx="198">
                  <c:v>1.42</c:v>
                </c:pt>
                <c:pt idx="199">
                  <c:v>1.41</c:v>
                </c:pt>
                <c:pt idx="200">
                  <c:v>1.49</c:v>
                </c:pt>
                <c:pt idx="201">
                  <c:v>1.3900000000000001</c:v>
                </c:pt>
                <c:pt idx="202">
                  <c:v>1.5</c:v>
                </c:pt>
                <c:pt idx="203">
                  <c:v>1.25</c:v>
                </c:pt>
                <c:pt idx="204">
                  <c:v>1.1900000000000053</c:v>
                </c:pt>
                <c:pt idx="205">
                  <c:v>1.1599999999999941</c:v>
                </c:pt>
                <c:pt idx="206">
                  <c:v>1.2</c:v>
                </c:pt>
                <c:pt idx="207">
                  <c:v>1.21</c:v>
                </c:pt>
                <c:pt idx="208">
                  <c:v>1.24</c:v>
                </c:pt>
                <c:pt idx="209">
                  <c:v>1.1800000000000053</c:v>
                </c:pt>
                <c:pt idx="210">
                  <c:v>1.1800000000000053</c:v>
                </c:pt>
                <c:pt idx="211">
                  <c:v>1.1900000000000053</c:v>
                </c:pt>
                <c:pt idx="212">
                  <c:v>1.1700000000000021</c:v>
                </c:pt>
                <c:pt idx="213">
                  <c:v>1.1800000000000053</c:v>
                </c:pt>
                <c:pt idx="214">
                  <c:v>1.21</c:v>
                </c:pt>
                <c:pt idx="215">
                  <c:v>1.1900000000000053</c:v>
                </c:pt>
                <c:pt idx="216">
                  <c:v>1.21</c:v>
                </c:pt>
                <c:pt idx="217">
                  <c:v>1.1599999999999941</c:v>
                </c:pt>
                <c:pt idx="218">
                  <c:v>1.1800000000000053</c:v>
                </c:pt>
                <c:pt idx="219">
                  <c:v>1.23</c:v>
                </c:pt>
                <c:pt idx="220">
                  <c:v>1.21</c:v>
                </c:pt>
                <c:pt idx="221">
                  <c:v>1.1800000000000053</c:v>
                </c:pt>
                <c:pt idx="222">
                  <c:v>1.1800000000000053</c:v>
                </c:pt>
                <c:pt idx="223">
                  <c:v>1.2</c:v>
                </c:pt>
                <c:pt idx="224">
                  <c:v>1.2</c:v>
                </c:pt>
                <c:pt idx="225">
                  <c:v>1.23</c:v>
                </c:pt>
                <c:pt idx="226">
                  <c:v>1.26</c:v>
                </c:pt>
                <c:pt idx="227">
                  <c:v>1.2</c:v>
                </c:pt>
                <c:pt idx="228">
                  <c:v>1.25</c:v>
                </c:pt>
                <c:pt idx="229">
                  <c:v>1.26</c:v>
                </c:pt>
                <c:pt idx="230">
                  <c:v>1.27</c:v>
                </c:pt>
                <c:pt idx="231">
                  <c:v>1.25</c:v>
                </c:pt>
                <c:pt idx="232">
                  <c:v>1.22</c:v>
                </c:pt>
                <c:pt idx="233">
                  <c:v>1.1700000000000021</c:v>
                </c:pt>
                <c:pt idx="234">
                  <c:v>1.1800000000000053</c:v>
                </c:pt>
                <c:pt idx="235">
                  <c:v>1.23</c:v>
                </c:pt>
                <c:pt idx="236">
                  <c:v>1.22</c:v>
                </c:pt>
                <c:pt idx="237">
                  <c:v>1.31</c:v>
                </c:pt>
                <c:pt idx="238">
                  <c:v>1.3</c:v>
                </c:pt>
                <c:pt idx="239">
                  <c:v>1.25</c:v>
                </c:pt>
                <c:pt idx="240">
                  <c:v>1.21</c:v>
                </c:pt>
                <c:pt idx="241">
                  <c:v>1.24</c:v>
                </c:pt>
                <c:pt idx="242">
                  <c:v>1.28</c:v>
                </c:pt>
                <c:pt idx="243">
                  <c:v>1.21</c:v>
                </c:pt>
                <c:pt idx="244">
                  <c:v>1.36</c:v>
                </c:pt>
                <c:pt idx="245">
                  <c:v>1.1499999999999941</c:v>
                </c:pt>
                <c:pt idx="246">
                  <c:v>1.23</c:v>
                </c:pt>
                <c:pt idx="247">
                  <c:v>1.23</c:v>
                </c:pt>
                <c:pt idx="248">
                  <c:v>1.29</c:v>
                </c:pt>
                <c:pt idx="249">
                  <c:v>1.24</c:v>
                </c:pt>
                <c:pt idx="250">
                  <c:v>1.36</c:v>
                </c:pt>
                <c:pt idx="251">
                  <c:v>1.23</c:v>
                </c:pt>
                <c:pt idx="252">
                  <c:v>1.21</c:v>
                </c:pt>
                <c:pt idx="253">
                  <c:v>1.61</c:v>
                </c:pt>
                <c:pt idx="254">
                  <c:v>1.1800000000000053</c:v>
                </c:pt>
                <c:pt idx="255">
                  <c:v>1.24</c:v>
                </c:pt>
                <c:pt idx="256">
                  <c:v>1.1900000000000053</c:v>
                </c:pt>
                <c:pt idx="257">
                  <c:v>1.31</c:v>
                </c:pt>
                <c:pt idx="258">
                  <c:v>1.1599999999999941</c:v>
                </c:pt>
                <c:pt idx="259">
                  <c:v>1.24</c:v>
                </c:pt>
                <c:pt idx="260">
                  <c:v>1.29</c:v>
                </c:pt>
                <c:pt idx="261">
                  <c:v>1.22</c:v>
                </c:pt>
                <c:pt idx="262">
                  <c:v>1.25</c:v>
                </c:pt>
                <c:pt idx="263">
                  <c:v>1.26</c:v>
                </c:pt>
                <c:pt idx="264">
                  <c:v>1.25</c:v>
                </c:pt>
                <c:pt idx="265">
                  <c:v>1.27</c:v>
                </c:pt>
                <c:pt idx="266">
                  <c:v>1.27</c:v>
                </c:pt>
                <c:pt idx="267">
                  <c:v>1.31</c:v>
                </c:pt>
                <c:pt idx="268">
                  <c:v>1.36</c:v>
                </c:pt>
                <c:pt idx="269">
                  <c:v>1.26</c:v>
                </c:pt>
                <c:pt idx="270">
                  <c:v>1.28</c:v>
                </c:pt>
                <c:pt idx="271">
                  <c:v>1.36</c:v>
                </c:pt>
                <c:pt idx="272">
                  <c:v>1.3800000000000001</c:v>
                </c:pt>
                <c:pt idx="273">
                  <c:v>1.24</c:v>
                </c:pt>
                <c:pt idx="274">
                  <c:v>1.4</c:v>
                </c:pt>
                <c:pt idx="275">
                  <c:v>1.33</c:v>
                </c:pt>
                <c:pt idx="276">
                  <c:v>1.27</c:v>
                </c:pt>
                <c:pt idx="277">
                  <c:v>1.3</c:v>
                </c:pt>
                <c:pt idx="278">
                  <c:v>1.3900000000000001</c:v>
                </c:pt>
                <c:pt idx="279">
                  <c:v>1.3800000000000001</c:v>
                </c:pt>
                <c:pt idx="280">
                  <c:v>1.28</c:v>
                </c:pt>
                <c:pt idx="281">
                  <c:v>1.36</c:v>
                </c:pt>
                <c:pt idx="282">
                  <c:v>1.41</c:v>
                </c:pt>
                <c:pt idx="283">
                  <c:v>1.32</c:v>
                </c:pt>
                <c:pt idx="284">
                  <c:v>1.33</c:v>
                </c:pt>
                <c:pt idx="285">
                  <c:v>1.28</c:v>
                </c:pt>
                <c:pt idx="286">
                  <c:v>1.36</c:v>
                </c:pt>
                <c:pt idx="287">
                  <c:v>1.8</c:v>
                </c:pt>
                <c:pt idx="288">
                  <c:v>1.8</c:v>
                </c:pt>
                <c:pt idx="289">
                  <c:v>1.32</c:v>
                </c:pt>
                <c:pt idx="290">
                  <c:v>1.24</c:v>
                </c:pt>
                <c:pt idx="291">
                  <c:v>1.35</c:v>
                </c:pt>
                <c:pt idx="292">
                  <c:v>1.3</c:v>
                </c:pt>
                <c:pt idx="293">
                  <c:v>1.31</c:v>
                </c:pt>
                <c:pt idx="294">
                  <c:v>1.34</c:v>
                </c:pt>
                <c:pt idx="295">
                  <c:v>1.3</c:v>
                </c:pt>
                <c:pt idx="296">
                  <c:v>1.33</c:v>
                </c:pt>
                <c:pt idx="297">
                  <c:v>1.29</c:v>
                </c:pt>
                <c:pt idx="298">
                  <c:v>1.33</c:v>
                </c:pt>
                <c:pt idx="299">
                  <c:v>1.44</c:v>
                </c:pt>
                <c:pt idx="300">
                  <c:v>1.3</c:v>
                </c:pt>
                <c:pt idx="301">
                  <c:v>1.2</c:v>
                </c:pt>
                <c:pt idx="302">
                  <c:v>1.26</c:v>
                </c:pt>
                <c:pt idx="303">
                  <c:v>1.27</c:v>
                </c:pt>
                <c:pt idx="304">
                  <c:v>1.32</c:v>
                </c:pt>
                <c:pt idx="305">
                  <c:v>1.24</c:v>
                </c:pt>
                <c:pt idx="306">
                  <c:v>1.31</c:v>
                </c:pt>
                <c:pt idx="307">
                  <c:v>1.26</c:v>
                </c:pt>
                <c:pt idx="308">
                  <c:v>1.2</c:v>
                </c:pt>
                <c:pt idx="309">
                  <c:v>1.1800000000000053</c:v>
                </c:pt>
                <c:pt idx="310">
                  <c:v>1.26</c:v>
                </c:pt>
              </c:numCache>
            </c:numRef>
          </c:val>
          <c:smooth val="0"/>
        </c:ser>
        <c:ser>
          <c:idx val="1"/>
          <c:order val="1"/>
          <c:marker>
            <c:symbol val="none"/>
          </c:marker>
          <c:val>
            <c:numRef>
              <c:f>Sheet1!$E$100:$E$410</c:f>
              <c:numCache>
                <c:formatCode>General</c:formatCode>
                <c:ptCount val="311"/>
                <c:pt idx="0">
                  <c:v>3.4</c:v>
                </c:pt>
                <c:pt idx="1">
                  <c:v>3.44</c:v>
                </c:pt>
                <c:pt idx="2">
                  <c:v>3.4</c:v>
                </c:pt>
                <c:pt idx="3">
                  <c:v>3.38</c:v>
                </c:pt>
                <c:pt idx="4">
                  <c:v>3.42</c:v>
                </c:pt>
                <c:pt idx="5">
                  <c:v>3.4499999999999997</c:v>
                </c:pt>
                <c:pt idx="6">
                  <c:v>3.4</c:v>
                </c:pt>
                <c:pt idx="7">
                  <c:v>3.4099999999999997</c:v>
                </c:pt>
                <c:pt idx="8">
                  <c:v>3.4</c:v>
                </c:pt>
                <c:pt idx="9">
                  <c:v>3.4099999999999997</c:v>
                </c:pt>
                <c:pt idx="10">
                  <c:v>3.12</c:v>
                </c:pt>
                <c:pt idx="11">
                  <c:v>3.04</c:v>
                </c:pt>
                <c:pt idx="12">
                  <c:v>3.61</c:v>
                </c:pt>
                <c:pt idx="13">
                  <c:v>3.02</c:v>
                </c:pt>
                <c:pt idx="14">
                  <c:v>3.29</c:v>
                </c:pt>
                <c:pt idx="15">
                  <c:v>3.29</c:v>
                </c:pt>
                <c:pt idx="16">
                  <c:v>3.18</c:v>
                </c:pt>
                <c:pt idx="17">
                  <c:v>3.2</c:v>
                </c:pt>
                <c:pt idx="18">
                  <c:v>3.4</c:v>
                </c:pt>
                <c:pt idx="19">
                  <c:v>3.18</c:v>
                </c:pt>
                <c:pt idx="20">
                  <c:v>3.21</c:v>
                </c:pt>
                <c:pt idx="21">
                  <c:v>3.16</c:v>
                </c:pt>
                <c:pt idx="22">
                  <c:v>3.3499999999999988</c:v>
                </c:pt>
                <c:pt idx="23">
                  <c:v>3.17</c:v>
                </c:pt>
                <c:pt idx="24">
                  <c:v>3.62</c:v>
                </c:pt>
                <c:pt idx="25">
                  <c:v>3.62</c:v>
                </c:pt>
                <c:pt idx="26">
                  <c:v>3.54</c:v>
                </c:pt>
                <c:pt idx="27">
                  <c:v>3.3899999999999997</c:v>
                </c:pt>
                <c:pt idx="28">
                  <c:v>3.4099999999999997</c:v>
                </c:pt>
                <c:pt idx="29">
                  <c:v>3.36</c:v>
                </c:pt>
                <c:pt idx="30">
                  <c:v>3.4299999999999997</c:v>
                </c:pt>
                <c:pt idx="31">
                  <c:v>3.3899999999999997</c:v>
                </c:pt>
                <c:pt idx="32">
                  <c:v>3.3699999999999997</c:v>
                </c:pt>
                <c:pt idx="33">
                  <c:v>3.56</c:v>
                </c:pt>
                <c:pt idx="34">
                  <c:v>3.59</c:v>
                </c:pt>
                <c:pt idx="35">
                  <c:v>3.63</c:v>
                </c:pt>
                <c:pt idx="36">
                  <c:v>3.59</c:v>
                </c:pt>
                <c:pt idx="37">
                  <c:v>3.58</c:v>
                </c:pt>
                <c:pt idx="38">
                  <c:v>3.22</c:v>
                </c:pt>
                <c:pt idx="39">
                  <c:v>3.27</c:v>
                </c:pt>
                <c:pt idx="40">
                  <c:v>3.4</c:v>
                </c:pt>
                <c:pt idx="41">
                  <c:v>3.4099999999999997</c:v>
                </c:pt>
                <c:pt idx="42">
                  <c:v>3.4</c:v>
                </c:pt>
                <c:pt idx="43">
                  <c:v>3.72</c:v>
                </c:pt>
                <c:pt idx="44">
                  <c:v>3.62</c:v>
                </c:pt>
                <c:pt idx="45">
                  <c:v>3.63</c:v>
                </c:pt>
                <c:pt idx="46">
                  <c:v>3.64</c:v>
                </c:pt>
                <c:pt idx="47">
                  <c:v>3.56</c:v>
                </c:pt>
                <c:pt idx="48">
                  <c:v>4.04</c:v>
                </c:pt>
                <c:pt idx="49">
                  <c:v>3.66</c:v>
                </c:pt>
                <c:pt idx="50">
                  <c:v>3.69</c:v>
                </c:pt>
                <c:pt idx="51">
                  <c:v>3.6</c:v>
                </c:pt>
                <c:pt idx="52">
                  <c:v>3.67</c:v>
                </c:pt>
                <c:pt idx="53">
                  <c:v>3.58</c:v>
                </c:pt>
                <c:pt idx="54">
                  <c:v>4.28</c:v>
                </c:pt>
                <c:pt idx="55">
                  <c:v>3.69</c:v>
                </c:pt>
                <c:pt idx="56">
                  <c:v>3.69</c:v>
                </c:pt>
                <c:pt idx="57">
                  <c:v>3.66</c:v>
                </c:pt>
                <c:pt idx="58">
                  <c:v>3.74</c:v>
                </c:pt>
                <c:pt idx="59">
                  <c:v>3.61</c:v>
                </c:pt>
                <c:pt idx="60">
                  <c:v>3.8899999999999997</c:v>
                </c:pt>
                <c:pt idx="61">
                  <c:v>3.55</c:v>
                </c:pt>
                <c:pt idx="62">
                  <c:v>3.7600000000000002</c:v>
                </c:pt>
                <c:pt idx="63">
                  <c:v>3.27</c:v>
                </c:pt>
                <c:pt idx="64">
                  <c:v>3.3899999999999997</c:v>
                </c:pt>
                <c:pt idx="65">
                  <c:v>3.44</c:v>
                </c:pt>
                <c:pt idx="66">
                  <c:v>3.4899999999999998</c:v>
                </c:pt>
                <c:pt idx="67">
                  <c:v>3.44</c:v>
                </c:pt>
                <c:pt idx="68">
                  <c:v>3.44</c:v>
                </c:pt>
                <c:pt idx="69">
                  <c:v>3.4099999999999997</c:v>
                </c:pt>
                <c:pt idx="70">
                  <c:v>3.82</c:v>
                </c:pt>
                <c:pt idx="71">
                  <c:v>4.6599999999999975</c:v>
                </c:pt>
                <c:pt idx="72">
                  <c:v>4.54</c:v>
                </c:pt>
                <c:pt idx="73">
                  <c:v>3.29</c:v>
                </c:pt>
                <c:pt idx="74">
                  <c:v>3.3</c:v>
                </c:pt>
                <c:pt idx="75">
                  <c:v>3.2800000000000002</c:v>
                </c:pt>
                <c:pt idx="76">
                  <c:v>3.27</c:v>
                </c:pt>
                <c:pt idx="77">
                  <c:v>3.27</c:v>
                </c:pt>
                <c:pt idx="78">
                  <c:v>3.3099999999999987</c:v>
                </c:pt>
                <c:pt idx="79">
                  <c:v>3.29</c:v>
                </c:pt>
                <c:pt idx="80">
                  <c:v>3.9499999999999997</c:v>
                </c:pt>
                <c:pt idx="81">
                  <c:v>3.94</c:v>
                </c:pt>
                <c:pt idx="82">
                  <c:v>4</c:v>
                </c:pt>
                <c:pt idx="83">
                  <c:v>3.22</c:v>
                </c:pt>
                <c:pt idx="84">
                  <c:v>3.34</c:v>
                </c:pt>
                <c:pt idx="85">
                  <c:v>3.19</c:v>
                </c:pt>
                <c:pt idx="86">
                  <c:v>3.2</c:v>
                </c:pt>
                <c:pt idx="87">
                  <c:v>3.48</c:v>
                </c:pt>
                <c:pt idx="88">
                  <c:v>3.4499999999999997</c:v>
                </c:pt>
                <c:pt idx="89">
                  <c:v>3.4899999999999998</c:v>
                </c:pt>
                <c:pt idx="90">
                  <c:v>3.7</c:v>
                </c:pt>
                <c:pt idx="91">
                  <c:v>3.6</c:v>
                </c:pt>
                <c:pt idx="92">
                  <c:v>3.62</c:v>
                </c:pt>
                <c:pt idx="93">
                  <c:v>3.61</c:v>
                </c:pt>
                <c:pt idx="94">
                  <c:v>4.6099999999999985</c:v>
                </c:pt>
                <c:pt idx="95">
                  <c:v>3.4699999999999998</c:v>
                </c:pt>
                <c:pt idx="96">
                  <c:v>3.66</c:v>
                </c:pt>
                <c:pt idx="97">
                  <c:v>3.5</c:v>
                </c:pt>
                <c:pt idx="98">
                  <c:v>3.82</c:v>
                </c:pt>
                <c:pt idx="99">
                  <c:v>3.86</c:v>
                </c:pt>
                <c:pt idx="100">
                  <c:v>3.84</c:v>
                </c:pt>
                <c:pt idx="101">
                  <c:v>4.0199999999999996</c:v>
                </c:pt>
                <c:pt idx="102">
                  <c:v>3.8899999999999997</c:v>
                </c:pt>
                <c:pt idx="103">
                  <c:v>3.34</c:v>
                </c:pt>
                <c:pt idx="104">
                  <c:v>3.63</c:v>
                </c:pt>
                <c:pt idx="105">
                  <c:v>2.9499999999999997</c:v>
                </c:pt>
                <c:pt idx="106">
                  <c:v>3.24</c:v>
                </c:pt>
                <c:pt idx="107">
                  <c:v>3.23</c:v>
                </c:pt>
                <c:pt idx="108">
                  <c:v>3.2</c:v>
                </c:pt>
                <c:pt idx="109">
                  <c:v>3.24</c:v>
                </c:pt>
                <c:pt idx="110">
                  <c:v>3.18</c:v>
                </c:pt>
                <c:pt idx="111">
                  <c:v>3.14</c:v>
                </c:pt>
                <c:pt idx="112">
                  <c:v>3.16</c:v>
                </c:pt>
                <c:pt idx="113">
                  <c:v>3.32</c:v>
                </c:pt>
                <c:pt idx="114">
                  <c:v>4.4700000000000024</c:v>
                </c:pt>
                <c:pt idx="115">
                  <c:v>4.1599999999999975</c:v>
                </c:pt>
                <c:pt idx="116">
                  <c:v>4.2699999999999996</c:v>
                </c:pt>
                <c:pt idx="117">
                  <c:v>3.9499999999999997</c:v>
                </c:pt>
                <c:pt idx="118">
                  <c:v>3.38</c:v>
                </c:pt>
                <c:pt idx="119">
                  <c:v>3.4099999999999997</c:v>
                </c:pt>
                <c:pt idx="120">
                  <c:v>3.4</c:v>
                </c:pt>
                <c:pt idx="121">
                  <c:v>4.45</c:v>
                </c:pt>
                <c:pt idx="122">
                  <c:v>4.5</c:v>
                </c:pt>
                <c:pt idx="123">
                  <c:v>4.3899999999999997</c:v>
                </c:pt>
                <c:pt idx="124">
                  <c:v>5.03</c:v>
                </c:pt>
                <c:pt idx="125">
                  <c:v>4.21</c:v>
                </c:pt>
                <c:pt idx="126">
                  <c:v>4.96</c:v>
                </c:pt>
                <c:pt idx="127">
                  <c:v>4.8499999999999996</c:v>
                </c:pt>
                <c:pt idx="128">
                  <c:v>3.9499999999999997</c:v>
                </c:pt>
                <c:pt idx="129">
                  <c:v>3.74</c:v>
                </c:pt>
                <c:pt idx="130">
                  <c:v>3.55</c:v>
                </c:pt>
                <c:pt idx="131">
                  <c:v>3.7</c:v>
                </c:pt>
                <c:pt idx="132">
                  <c:v>3.3899999999999997</c:v>
                </c:pt>
                <c:pt idx="133">
                  <c:v>3.36</c:v>
                </c:pt>
                <c:pt idx="134">
                  <c:v>4.1599999999999975</c:v>
                </c:pt>
                <c:pt idx="135">
                  <c:v>3.9499999999999997</c:v>
                </c:pt>
                <c:pt idx="136">
                  <c:v>3.8699999999999997</c:v>
                </c:pt>
                <c:pt idx="137">
                  <c:v>4.41</c:v>
                </c:pt>
                <c:pt idx="138">
                  <c:v>3.64</c:v>
                </c:pt>
                <c:pt idx="139">
                  <c:v>3.6</c:v>
                </c:pt>
                <c:pt idx="140">
                  <c:v>3.46</c:v>
                </c:pt>
                <c:pt idx="141">
                  <c:v>3.57</c:v>
                </c:pt>
                <c:pt idx="142">
                  <c:v>4.0599999999999996</c:v>
                </c:pt>
                <c:pt idx="143">
                  <c:v>3.92</c:v>
                </c:pt>
                <c:pt idx="144">
                  <c:v>3.8899999999999997</c:v>
                </c:pt>
                <c:pt idx="145">
                  <c:v>3.84</c:v>
                </c:pt>
                <c:pt idx="146">
                  <c:v>3.8499999999999988</c:v>
                </c:pt>
                <c:pt idx="147">
                  <c:v>3.74</c:v>
                </c:pt>
                <c:pt idx="148">
                  <c:v>3.7800000000000002</c:v>
                </c:pt>
                <c:pt idx="149">
                  <c:v>3.58</c:v>
                </c:pt>
                <c:pt idx="150">
                  <c:v>3.55</c:v>
                </c:pt>
                <c:pt idx="151">
                  <c:v>3.63</c:v>
                </c:pt>
                <c:pt idx="152">
                  <c:v>3.63</c:v>
                </c:pt>
                <c:pt idx="153">
                  <c:v>3.67</c:v>
                </c:pt>
                <c:pt idx="154">
                  <c:v>3.65</c:v>
                </c:pt>
                <c:pt idx="155">
                  <c:v>3.68</c:v>
                </c:pt>
                <c:pt idx="156">
                  <c:v>3.46</c:v>
                </c:pt>
                <c:pt idx="157">
                  <c:v>3.4899999999999998</c:v>
                </c:pt>
                <c:pt idx="158">
                  <c:v>3.57</c:v>
                </c:pt>
                <c:pt idx="159">
                  <c:v>3.4</c:v>
                </c:pt>
                <c:pt idx="160">
                  <c:v>3.3899999999999997</c:v>
                </c:pt>
                <c:pt idx="161">
                  <c:v>3.42</c:v>
                </c:pt>
                <c:pt idx="162">
                  <c:v>3.5</c:v>
                </c:pt>
                <c:pt idx="163">
                  <c:v>3.52</c:v>
                </c:pt>
                <c:pt idx="164">
                  <c:v>3.51</c:v>
                </c:pt>
                <c:pt idx="165">
                  <c:v>5.33</c:v>
                </c:pt>
                <c:pt idx="166">
                  <c:v>5.41</c:v>
                </c:pt>
                <c:pt idx="167">
                  <c:v>5.3199999999999985</c:v>
                </c:pt>
                <c:pt idx="168">
                  <c:v>5.48</c:v>
                </c:pt>
                <c:pt idx="169">
                  <c:v>4.03</c:v>
                </c:pt>
                <c:pt idx="170">
                  <c:v>4.1499999999999995</c:v>
                </c:pt>
                <c:pt idx="171">
                  <c:v>4.4700000000000024</c:v>
                </c:pt>
                <c:pt idx="172">
                  <c:v>4.25</c:v>
                </c:pt>
                <c:pt idx="173">
                  <c:v>4.26</c:v>
                </c:pt>
                <c:pt idx="174">
                  <c:v>4.63</c:v>
                </c:pt>
                <c:pt idx="175">
                  <c:v>3.9899999999999998</c:v>
                </c:pt>
                <c:pt idx="176">
                  <c:v>4.29</c:v>
                </c:pt>
                <c:pt idx="177">
                  <c:v>4.42</c:v>
                </c:pt>
                <c:pt idx="178">
                  <c:v>5.04</c:v>
                </c:pt>
                <c:pt idx="179">
                  <c:v>4.25</c:v>
                </c:pt>
                <c:pt idx="180">
                  <c:v>4.41</c:v>
                </c:pt>
                <c:pt idx="181">
                  <c:v>4.24</c:v>
                </c:pt>
                <c:pt idx="182">
                  <c:v>4.3099999999999996</c:v>
                </c:pt>
                <c:pt idx="183">
                  <c:v>4.74</c:v>
                </c:pt>
                <c:pt idx="184">
                  <c:v>5.26</c:v>
                </c:pt>
                <c:pt idx="185">
                  <c:v>4.63</c:v>
                </c:pt>
                <c:pt idx="186">
                  <c:v>5.53</c:v>
                </c:pt>
                <c:pt idx="187">
                  <c:v>4.4300000000000024</c:v>
                </c:pt>
                <c:pt idx="188">
                  <c:v>4.53</c:v>
                </c:pt>
                <c:pt idx="189">
                  <c:v>4.4700000000000024</c:v>
                </c:pt>
                <c:pt idx="190">
                  <c:v>4.29</c:v>
                </c:pt>
                <c:pt idx="191">
                  <c:v>4.34</c:v>
                </c:pt>
                <c:pt idx="192">
                  <c:v>4.33</c:v>
                </c:pt>
                <c:pt idx="193">
                  <c:v>4.46</c:v>
                </c:pt>
                <c:pt idx="194">
                  <c:v>4.72</c:v>
                </c:pt>
                <c:pt idx="195">
                  <c:v>4.8</c:v>
                </c:pt>
                <c:pt idx="196">
                  <c:v>4.78</c:v>
                </c:pt>
                <c:pt idx="197">
                  <c:v>5.08</c:v>
                </c:pt>
                <c:pt idx="198">
                  <c:v>4.76</c:v>
                </c:pt>
                <c:pt idx="199">
                  <c:v>4.7300000000000004</c:v>
                </c:pt>
                <c:pt idx="200">
                  <c:v>4.46</c:v>
                </c:pt>
                <c:pt idx="201">
                  <c:v>4.53</c:v>
                </c:pt>
                <c:pt idx="202">
                  <c:v>4.6199999999999966</c:v>
                </c:pt>
                <c:pt idx="203">
                  <c:v>4.13</c:v>
                </c:pt>
                <c:pt idx="204">
                  <c:v>4.13</c:v>
                </c:pt>
                <c:pt idx="205">
                  <c:v>4.2300000000000004</c:v>
                </c:pt>
                <c:pt idx="206">
                  <c:v>4.1899999999999995</c:v>
                </c:pt>
                <c:pt idx="207">
                  <c:v>4.26</c:v>
                </c:pt>
                <c:pt idx="208">
                  <c:v>4.22</c:v>
                </c:pt>
                <c:pt idx="209">
                  <c:v>4.08</c:v>
                </c:pt>
                <c:pt idx="210">
                  <c:v>4.17</c:v>
                </c:pt>
                <c:pt idx="211">
                  <c:v>4.1399999999999997</c:v>
                </c:pt>
                <c:pt idx="212">
                  <c:v>4.13</c:v>
                </c:pt>
                <c:pt idx="213">
                  <c:v>4.1399999999999997</c:v>
                </c:pt>
                <c:pt idx="214">
                  <c:v>4.07</c:v>
                </c:pt>
                <c:pt idx="215">
                  <c:v>4.26</c:v>
                </c:pt>
                <c:pt idx="216">
                  <c:v>4.25</c:v>
                </c:pt>
                <c:pt idx="217">
                  <c:v>4.2300000000000004</c:v>
                </c:pt>
                <c:pt idx="218">
                  <c:v>4.21</c:v>
                </c:pt>
                <c:pt idx="219">
                  <c:v>4.17</c:v>
                </c:pt>
                <c:pt idx="220">
                  <c:v>4.25</c:v>
                </c:pt>
                <c:pt idx="221">
                  <c:v>4.1199999999999966</c:v>
                </c:pt>
                <c:pt idx="222">
                  <c:v>4.09</c:v>
                </c:pt>
                <c:pt idx="223">
                  <c:v>4.17</c:v>
                </c:pt>
                <c:pt idx="224">
                  <c:v>4.3499999999999996</c:v>
                </c:pt>
                <c:pt idx="225">
                  <c:v>4.09</c:v>
                </c:pt>
                <c:pt idx="226">
                  <c:v>4.4400000000000004</c:v>
                </c:pt>
                <c:pt idx="227">
                  <c:v>4.24</c:v>
                </c:pt>
                <c:pt idx="228">
                  <c:v>1.9500000000000037</c:v>
                </c:pt>
                <c:pt idx="229">
                  <c:v>1.9400000000000037</c:v>
                </c:pt>
                <c:pt idx="230">
                  <c:v>1.91</c:v>
                </c:pt>
                <c:pt idx="231">
                  <c:v>1.91</c:v>
                </c:pt>
                <c:pt idx="232">
                  <c:v>1.9600000000000037</c:v>
                </c:pt>
                <c:pt idx="233">
                  <c:v>2.04</c:v>
                </c:pt>
                <c:pt idx="234">
                  <c:v>1.9900000000000042</c:v>
                </c:pt>
                <c:pt idx="235">
                  <c:v>1.9500000000000037</c:v>
                </c:pt>
                <c:pt idx="236">
                  <c:v>1.9800000000000042</c:v>
                </c:pt>
                <c:pt idx="237">
                  <c:v>1.9300000000000037</c:v>
                </c:pt>
                <c:pt idx="238">
                  <c:v>1.9400000000000037</c:v>
                </c:pt>
                <c:pt idx="239">
                  <c:v>1.9400000000000037</c:v>
                </c:pt>
                <c:pt idx="240">
                  <c:v>1.9900000000000042</c:v>
                </c:pt>
                <c:pt idx="241">
                  <c:v>1.9500000000000037</c:v>
                </c:pt>
                <c:pt idx="242">
                  <c:v>1.9800000000000042</c:v>
                </c:pt>
                <c:pt idx="243">
                  <c:v>2.0699999999999998</c:v>
                </c:pt>
                <c:pt idx="244">
                  <c:v>2.2200000000000002</c:v>
                </c:pt>
                <c:pt idx="245">
                  <c:v>1.91</c:v>
                </c:pt>
                <c:pt idx="246">
                  <c:v>2</c:v>
                </c:pt>
                <c:pt idx="247">
                  <c:v>1.9600000000000037</c:v>
                </c:pt>
                <c:pt idx="248">
                  <c:v>1.9200000000000019</c:v>
                </c:pt>
                <c:pt idx="249">
                  <c:v>1.9600000000000037</c:v>
                </c:pt>
                <c:pt idx="250">
                  <c:v>2.08</c:v>
                </c:pt>
                <c:pt idx="251">
                  <c:v>1.9200000000000019</c:v>
                </c:pt>
                <c:pt idx="252">
                  <c:v>1.9200000000000019</c:v>
                </c:pt>
                <c:pt idx="253">
                  <c:v>2.62</c:v>
                </c:pt>
                <c:pt idx="254">
                  <c:v>1.9900000000000042</c:v>
                </c:pt>
                <c:pt idx="255">
                  <c:v>1.9500000000000037</c:v>
                </c:pt>
                <c:pt idx="256">
                  <c:v>1.8900000000000001</c:v>
                </c:pt>
                <c:pt idx="257">
                  <c:v>1.9500000000000037</c:v>
                </c:pt>
                <c:pt idx="258">
                  <c:v>1.9500000000000037</c:v>
                </c:pt>
                <c:pt idx="259">
                  <c:v>2</c:v>
                </c:pt>
                <c:pt idx="260">
                  <c:v>1.91</c:v>
                </c:pt>
                <c:pt idx="261">
                  <c:v>1.9500000000000037</c:v>
                </c:pt>
                <c:pt idx="262">
                  <c:v>1.9600000000000037</c:v>
                </c:pt>
                <c:pt idx="263">
                  <c:v>1.85</c:v>
                </c:pt>
                <c:pt idx="264">
                  <c:v>2.1</c:v>
                </c:pt>
                <c:pt idx="265">
                  <c:v>1.9300000000000037</c:v>
                </c:pt>
                <c:pt idx="266">
                  <c:v>1.9400000000000037</c:v>
                </c:pt>
                <c:pt idx="267">
                  <c:v>2</c:v>
                </c:pt>
                <c:pt idx="268">
                  <c:v>1.9900000000000042</c:v>
                </c:pt>
                <c:pt idx="269">
                  <c:v>2.13</c:v>
                </c:pt>
                <c:pt idx="270">
                  <c:v>2.0099999999999998</c:v>
                </c:pt>
                <c:pt idx="271">
                  <c:v>1.9900000000000042</c:v>
                </c:pt>
                <c:pt idx="272">
                  <c:v>2.15</c:v>
                </c:pt>
                <c:pt idx="273">
                  <c:v>2.1</c:v>
                </c:pt>
                <c:pt idx="274">
                  <c:v>2.13</c:v>
                </c:pt>
                <c:pt idx="275">
                  <c:v>2</c:v>
                </c:pt>
                <c:pt idx="276">
                  <c:v>2.0699999999999998</c:v>
                </c:pt>
                <c:pt idx="277">
                  <c:v>2.12</c:v>
                </c:pt>
                <c:pt idx="278">
                  <c:v>2.0699999999999998</c:v>
                </c:pt>
                <c:pt idx="279">
                  <c:v>2.09</c:v>
                </c:pt>
                <c:pt idx="280">
                  <c:v>2.0699999999999998</c:v>
                </c:pt>
                <c:pt idx="281">
                  <c:v>2.04</c:v>
                </c:pt>
                <c:pt idx="282">
                  <c:v>2.15</c:v>
                </c:pt>
                <c:pt idx="283">
                  <c:v>1.9200000000000019</c:v>
                </c:pt>
                <c:pt idx="284">
                  <c:v>1.9700000000000037</c:v>
                </c:pt>
                <c:pt idx="285">
                  <c:v>2.0099999999999998</c:v>
                </c:pt>
                <c:pt idx="286">
                  <c:v>1.9300000000000037</c:v>
                </c:pt>
                <c:pt idx="287">
                  <c:v>3.15</c:v>
                </c:pt>
                <c:pt idx="288">
                  <c:v>3.18</c:v>
                </c:pt>
                <c:pt idx="289">
                  <c:v>1.9</c:v>
                </c:pt>
                <c:pt idx="290">
                  <c:v>1.9600000000000037</c:v>
                </c:pt>
                <c:pt idx="291">
                  <c:v>1.9400000000000037</c:v>
                </c:pt>
                <c:pt idx="292">
                  <c:v>1.9400000000000037</c:v>
                </c:pt>
                <c:pt idx="293">
                  <c:v>1.9200000000000019</c:v>
                </c:pt>
                <c:pt idx="294">
                  <c:v>1.8800000000000001</c:v>
                </c:pt>
                <c:pt idx="295">
                  <c:v>1.82</c:v>
                </c:pt>
                <c:pt idx="296">
                  <c:v>1.82</c:v>
                </c:pt>
                <c:pt idx="297">
                  <c:v>2</c:v>
                </c:pt>
                <c:pt idx="298">
                  <c:v>1.9200000000000019</c:v>
                </c:pt>
                <c:pt idx="299">
                  <c:v>2.08</c:v>
                </c:pt>
                <c:pt idx="300">
                  <c:v>1.7800000000000018</c:v>
                </c:pt>
                <c:pt idx="301">
                  <c:v>1.8</c:v>
                </c:pt>
                <c:pt idx="302">
                  <c:v>1.81</c:v>
                </c:pt>
                <c:pt idx="303">
                  <c:v>1.7800000000000018</c:v>
                </c:pt>
                <c:pt idx="304">
                  <c:v>1.84</c:v>
                </c:pt>
                <c:pt idx="305">
                  <c:v>1.8800000000000001</c:v>
                </c:pt>
                <c:pt idx="306">
                  <c:v>1.85</c:v>
                </c:pt>
                <c:pt idx="307">
                  <c:v>1.9500000000000037</c:v>
                </c:pt>
                <c:pt idx="308">
                  <c:v>1.8</c:v>
                </c:pt>
                <c:pt idx="309">
                  <c:v>1.9300000000000037</c:v>
                </c:pt>
                <c:pt idx="310">
                  <c:v>1.82</c:v>
                </c:pt>
              </c:numCache>
            </c:numRef>
          </c:val>
          <c:smooth val="0"/>
        </c:ser>
        <c:ser>
          <c:idx val="2"/>
          <c:order val="2"/>
          <c:marker>
            <c:symbol val="none"/>
          </c:marker>
          <c:val>
            <c:numRef>
              <c:f>Sheet1!$F$100:$F$410</c:f>
              <c:numCache>
                <c:formatCode>General</c:formatCode>
                <c:ptCount val="311"/>
                <c:pt idx="0">
                  <c:v>0.32000000000000151</c:v>
                </c:pt>
                <c:pt idx="1">
                  <c:v>0.33000000000000174</c:v>
                </c:pt>
                <c:pt idx="2">
                  <c:v>0.32000000000000151</c:v>
                </c:pt>
                <c:pt idx="3">
                  <c:v>0.32000000000000151</c:v>
                </c:pt>
                <c:pt idx="4">
                  <c:v>0.32000000000000151</c:v>
                </c:pt>
                <c:pt idx="5">
                  <c:v>0.34000000000000052</c:v>
                </c:pt>
                <c:pt idx="6">
                  <c:v>0.32000000000000151</c:v>
                </c:pt>
                <c:pt idx="7">
                  <c:v>0.33000000000000174</c:v>
                </c:pt>
                <c:pt idx="8">
                  <c:v>0.35000000000000031</c:v>
                </c:pt>
                <c:pt idx="9">
                  <c:v>0.30000000000000032</c:v>
                </c:pt>
                <c:pt idx="10">
                  <c:v>0.35000000000000031</c:v>
                </c:pt>
                <c:pt idx="11">
                  <c:v>0.32000000000000151</c:v>
                </c:pt>
                <c:pt idx="12">
                  <c:v>0.33000000000000174</c:v>
                </c:pt>
                <c:pt idx="13">
                  <c:v>0.34000000000000052</c:v>
                </c:pt>
                <c:pt idx="14">
                  <c:v>0.34000000000000052</c:v>
                </c:pt>
                <c:pt idx="15">
                  <c:v>0.32000000000000151</c:v>
                </c:pt>
                <c:pt idx="16">
                  <c:v>0.31000000000000133</c:v>
                </c:pt>
                <c:pt idx="17">
                  <c:v>0.33000000000000174</c:v>
                </c:pt>
                <c:pt idx="18">
                  <c:v>0.34000000000000052</c:v>
                </c:pt>
                <c:pt idx="19">
                  <c:v>0.33000000000000174</c:v>
                </c:pt>
                <c:pt idx="20">
                  <c:v>0.34000000000000052</c:v>
                </c:pt>
                <c:pt idx="21">
                  <c:v>0.37000000000000038</c:v>
                </c:pt>
                <c:pt idx="22">
                  <c:v>0.34000000000000052</c:v>
                </c:pt>
                <c:pt idx="23">
                  <c:v>0.33000000000000174</c:v>
                </c:pt>
                <c:pt idx="24">
                  <c:v>0.35000000000000031</c:v>
                </c:pt>
                <c:pt idx="25">
                  <c:v>0.34000000000000052</c:v>
                </c:pt>
                <c:pt idx="26">
                  <c:v>0.37000000000000038</c:v>
                </c:pt>
                <c:pt idx="27">
                  <c:v>0.32000000000000151</c:v>
                </c:pt>
                <c:pt idx="28">
                  <c:v>0.33000000000000174</c:v>
                </c:pt>
                <c:pt idx="29">
                  <c:v>0.34000000000000052</c:v>
                </c:pt>
                <c:pt idx="30">
                  <c:v>0.33000000000000174</c:v>
                </c:pt>
                <c:pt idx="31">
                  <c:v>0.32000000000000151</c:v>
                </c:pt>
                <c:pt idx="32">
                  <c:v>0.36000000000000032</c:v>
                </c:pt>
                <c:pt idx="33">
                  <c:v>0.31000000000000133</c:v>
                </c:pt>
                <c:pt idx="34">
                  <c:v>0.33000000000000174</c:v>
                </c:pt>
                <c:pt idx="35">
                  <c:v>0.32000000000000151</c:v>
                </c:pt>
                <c:pt idx="36">
                  <c:v>0.34000000000000052</c:v>
                </c:pt>
                <c:pt idx="37">
                  <c:v>0.35000000000000031</c:v>
                </c:pt>
                <c:pt idx="38">
                  <c:v>0.33000000000000174</c:v>
                </c:pt>
                <c:pt idx="39">
                  <c:v>0.36000000000000032</c:v>
                </c:pt>
                <c:pt idx="40">
                  <c:v>0.33000000000000174</c:v>
                </c:pt>
                <c:pt idx="41">
                  <c:v>0.35000000000000031</c:v>
                </c:pt>
                <c:pt idx="42">
                  <c:v>0.36000000000000032</c:v>
                </c:pt>
                <c:pt idx="43">
                  <c:v>0.4</c:v>
                </c:pt>
                <c:pt idx="44">
                  <c:v>0.45</c:v>
                </c:pt>
                <c:pt idx="45">
                  <c:v>0.41000000000000031</c:v>
                </c:pt>
                <c:pt idx="46">
                  <c:v>0.4</c:v>
                </c:pt>
                <c:pt idx="47">
                  <c:v>0.43000000000000038</c:v>
                </c:pt>
                <c:pt idx="48">
                  <c:v>0.46</c:v>
                </c:pt>
                <c:pt idx="49">
                  <c:v>0.41000000000000031</c:v>
                </c:pt>
                <c:pt idx="50">
                  <c:v>0.43000000000000038</c:v>
                </c:pt>
                <c:pt idx="51">
                  <c:v>0.42000000000000032</c:v>
                </c:pt>
                <c:pt idx="52">
                  <c:v>0.44000000000000039</c:v>
                </c:pt>
                <c:pt idx="53">
                  <c:v>0.43000000000000038</c:v>
                </c:pt>
                <c:pt idx="54">
                  <c:v>0.51</c:v>
                </c:pt>
                <c:pt idx="55">
                  <c:v>0.46</c:v>
                </c:pt>
                <c:pt idx="56">
                  <c:v>0.42000000000000032</c:v>
                </c:pt>
                <c:pt idx="57">
                  <c:v>0.45</c:v>
                </c:pt>
                <c:pt idx="58">
                  <c:v>0.44000000000000039</c:v>
                </c:pt>
                <c:pt idx="59">
                  <c:v>0.43000000000000038</c:v>
                </c:pt>
                <c:pt idx="60">
                  <c:v>0.42000000000000032</c:v>
                </c:pt>
                <c:pt idx="61">
                  <c:v>0.41000000000000031</c:v>
                </c:pt>
                <c:pt idx="62">
                  <c:v>0.43000000000000038</c:v>
                </c:pt>
                <c:pt idx="63">
                  <c:v>0.42000000000000032</c:v>
                </c:pt>
                <c:pt idx="64">
                  <c:v>0.42000000000000032</c:v>
                </c:pt>
                <c:pt idx="65">
                  <c:v>0.4</c:v>
                </c:pt>
                <c:pt idx="66">
                  <c:v>0.44000000000000039</c:v>
                </c:pt>
                <c:pt idx="67">
                  <c:v>0.41000000000000031</c:v>
                </c:pt>
                <c:pt idx="68">
                  <c:v>0.42000000000000032</c:v>
                </c:pt>
                <c:pt idx="69">
                  <c:v>0.44000000000000039</c:v>
                </c:pt>
                <c:pt idx="70">
                  <c:v>0.41000000000000031</c:v>
                </c:pt>
                <c:pt idx="71">
                  <c:v>0.4</c:v>
                </c:pt>
                <c:pt idx="72">
                  <c:v>0.42000000000000032</c:v>
                </c:pt>
                <c:pt idx="73">
                  <c:v>0.39000000000000151</c:v>
                </c:pt>
                <c:pt idx="74">
                  <c:v>0.39000000000000151</c:v>
                </c:pt>
                <c:pt idx="75">
                  <c:v>0.39000000000000151</c:v>
                </c:pt>
                <c:pt idx="76">
                  <c:v>0.4</c:v>
                </c:pt>
                <c:pt idx="77">
                  <c:v>0.4</c:v>
                </c:pt>
                <c:pt idx="78">
                  <c:v>0.4</c:v>
                </c:pt>
                <c:pt idx="79">
                  <c:v>0.39000000000000151</c:v>
                </c:pt>
                <c:pt idx="80">
                  <c:v>0.39000000000000151</c:v>
                </c:pt>
                <c:pt idx="81">
                  <c:v>0.41000000000000031</c:v>
                </c:pt>
                <c:pt idx="82">
                  <c:v>0.39000000000000151</c:v>
                </c:pt>
                <c:pt idx="83">
                  <c:v>0.41000000000000031</c:v>
                </c:pt>
                <c:pt idx="84">
                  <c:v>0.42000000000000032</c:v>
                </c:pt>
                <c:pt idx="85">
                  <c:v>0.41000000000000031</c:v>
                </c:pt>
                <c:pt idx="86">
                  <c:v>0.42000000000000032</c:v>
                </c:pt>
                <c:pt idx="87">
                  <c:v>0.41000000000000031</c:v>
                </c:pt>
                <c:pt idx="88">
                  <c:v>0.41000000000000031</c:v>
                </c:pt>
                <c:pt idx="89">
                  <c:v>0.42000000000000032</c:v>
                </c:pt>
                <c:pt idx="90">
                  <c:v>0.45</c:v>
                </c:pt>
                <c:pt idx="91">
                  <c:v>0.46</c:v>
                </c:pt>
                <c:pt idx="92">
                  <c:v>0.44000000000000039</c:v>
                </c:pt>
                <c:pt idx="93">
                  <c:v>0.45</c:v>
                </c:pt>
                <c:pt idx="94">
                  <c:v>0.56000000000000005</c:v>
                </c:pt>
                <c:pt idx="95">
                  <c:v>0.44000000000000039</c:v>
                </c:pt>
                <c:pt idx="96">
                  <c:v>0.42000000000000032</c:v>
                </c:pt>
                <c:pt idx="97">
                  <c:v>0.43000000000000038</c:v>
                </c:pt>
                <c:pt idx="98">
                  <c:v>0.42000000000000032</c:v>
                </c:pt>
                <c:pt idx="99">
                  <c:v>0.46</c:v>
                </c:pt>
                <c:pt idx="100">
                  <c:v>0.42000000000000032</c:v>
                </c:pt>
                <c:pt idx="101">
                  <c:v>0.45</c:v>
                </c:pt>
                <c:pt idx="102">
                  <c:v>0.46</c:v>
                </c:pt>
                <c:pt idx="103">
                  <c:v>0.42000000000000032</c:v>
                </c:pt>
                <c:pt idx="104">
                  <c:v>0.43000000000000038</c:v>
                </c:pt>
                <c:pt idx="105">
                  <c:v>0.43000000000000038</c:v>
                </c:pt>
                <c:pt idx="106">
                  <c:v>0.46</c:v>
                </c:pt>
                <c:pt idx="107">
                  <c:v>0.44000000000000039</c:v>
                </c:pt>
                <c:pt idx="108">
                  <c:v>0.42000000000000032</c:v>
                </c:pt>
                <c:pt idx="109">
                  <c:v>0.43000000000000038</c:v>
                </c:pt>
                <c:pt idx="110">
                  <c:v>0.48000000000000032</c:v>
                </c:pt>
                <c:pt idx="111">
                  <c:v>0.5</c:v>
                </c:pt>
                <c:pt idx="112">
                  <c:v>0.43000000000000038</c:v>
                </c:pt>
                <c:pt idx="113">
                  <c:v>0.45</c:v>
                </c:pt>
                <c:pt idx="114">
                  <c:v>0.51</c:v>
                </c:pt>
                <c:pt idx="115">
                  <c:v>0.5</c:v>
                </c:pt>
                <c:pt idx="116">
                  <c:v>0.47000000000000008</c:v>
                </c:pt>
                <c:pt idx="117">
                  <c:v>0.43000000000000038</c:v>
                </c:pt>
                <c:pt idx="118">
                  <c:v>0.44000000000000039</c:v>
                </c:pt>
                <c:pt idx="119">
                  <c:v>0.43000000000000038</c:v>
                </c:pt>
                <c:pt idx="120">
                  <c:v>0.43000000000000038</c:v>
                </c:pt>
                <c:pt idx="121">
                  <c:v>0.46</c:v>
                </c:pt>
                <c:pt idx="122">
                  <c:v>0.44000000000000039</c:v>
                </c:pt>
                <c:pt idx="123">
                  <c:v>0.41000000000000031</c:v>
                </c:pt>
                <c:pt idx="124">
                  <c:v>0.5</c:v>
                </c:pt>
                <c:pt idx="125">
                  <c:v>0.48000000000000032</c:v>
                </c:pt>
                <c:pt idx="126">
                  <c:v>0.45</c:v>
                </c:pt>
                <c:pt idx="127">
                  <c:v>0.44000000000000039</c:v>
                </c:pt>
                <c:pt idx="128">
                  <c:v>0.44000000000000039</c:v>
                </c:pt>
                <c:pt idx="129">
                  <c:v>0.45</c:v>
                </c:pt>
                <c:pt idx="130">
                  <c:v>0.47000000000000008</c:v>
                </c:pt>
                <c:pt idx="131">
                  <c:v>0.44000000000000039</c:v>
                </c:pt>
                <c:pt idx="132">
                  <c:v>0.45</c:v>
                </c:pt>
                <c:pt idx="133">
                  <c:v>0.45</c:v>
                </c:pt>
                <c:pt idx="134">
                  <c:v>0.47000000000000008</c:v>
                </c:pt>
                <c:pt idx="135">
                  <c:v>0.45</c:v>
                </c:pt>
                <c:pt idx="136">
                  <c:v>0.45</c:v>
                </c:pt>
                <c:pt idx="137">
                  <c:v>0.48000000000000032</c:v>
                </c:pt>
                <c:pt idx="138">
                  <c:v>0.5</c:v>
                </c:pt>
                <c:pt idx="139">
                  <c:v>0.49000000000000032</c:v>
                </c:pt>
                <c:pt idx="140">
                  <c:v>0.51</c:v>
                </c:pt>
                <c:pt idx="141">
                  <c:v>0.49000000000000032</c:v>
                </c:pt>
                <c:pt idx="142">
                  <c:v>0.49000000000000032</c:v>
                </c:pt>
                <c:pt idx="143">
                  <c:v>0.5</c:v>
                </c:pt>
                <c:pt idx="144">
                  <c:v>0.52</c:v>
                </c:pt>
                <c:pt idx="145">
                  <c:v>0.49000000000000032</c:v>
                </c:pt>
                <c:pt idx="146">
                  <c:v>0.53</c:v>
                </c:pt>
                <c:pt idx="147">
                  <c:v>0.53</c:v>
                </c:pt>
                <c:pt idx="148">
                  <c:v>0.49000000000000032</c:v>
                </c:pt>
                <c:pt idx="149">
                  <c:v>0.56000000000000005</c:v>
                </c:pt>
                <c:pt idx="150">
                  <c:v>0.51</c:v>
                </c:pt>
                <c:pt idx="151">
                  <c:v>0.54</c:v>
                </c:pt>
                <c:pt idx="152">
                  <c:v>0.48000000000000032</c:v>
                </c:pt>
                <c:pt idx="153">
                  <c:v>0.5</c:v>
                </c:pt>
                <c:pt idx="154">
                  <c:v>0.55000000000000004</c:v>
                </c:pt>
                <c:pt idx="155">
                  <c:v>0.53</c:v>
                </c:pt>
                <c:pt idx="156">
                  <c:v>0.53</c:v>
                </c:pt>
                <c:pt idx="157">
                  <c:v>0.56000000000000005</c:v>
                </c:pt>
                <c:pt idx="158">
                  <c:v>0.49000000000000032</c:v>
                </c:pt>
                <c:pt idx="159">
                  <c:v>0.52</c:v>
                </c:pt>
                <c:pt idx="160">
                  <c:v>0.53</c:v>
                </c:pt>
                <c:pt idx="161">
                  <c:v>0.56000000000000005</c:v>
                </c:pt>
                <c:pt idx="162">
                  <c:v>0.49000000000000032</c:v>
                </c:pt>
                <c:pt idx="163">
                  <c:v>0.59000000000000064</c:v>
                </c:pt>
                <c:pt idx="164">
                  <c:v>0.53</c:v>
                </c:pt>
                <c:pt idx="165">
                  <c:v>0.94000000000000061</c:v>
                </c:pt>
                <c:pt idx="166">
                  <c:v>0.9</c:v>
                </c:pt>
                <c:pt idx="167">
                  <c:v>0.8900000000000009</c:v>
                </c:pt>
                <c:pt idx="168">
                  <c:v>0.9</c:v>
                </c:pt>
                <c:pt idx="169">
                  <c:v>0.91</c:v>
                </c:pt>
                <c:pt idx="170">
                  <c:v>0.95000000000000062</c:v>
                </c:pt>
                <c:pt idx="171">
                  <c:v>0.92</c:v>
                </c:pt>
                <c:pt idx="172">
                  <c:v>0.9</c:v>
                </c:pt>
                <c:pt idx="173">
                  <c:v>0.88000000000000089</c:v>
                </c:pt>
                <c:pt idx="174">
                  <c:v>1.06</c:v>
                </c:pt>
                <c:pt idx="175">
                  <c:v>0.91</c:v>
                </c:pt>
                <c:pt idx="176">
                  <c:v>0.9</c:v>
                </c:pt>
                <c:pt idx="177">
                  <c:v>0.97000000000000053</c:v>
                </c:pt>
                <c:pt idx="178">
                  <c:v>1.1000000000000001</c:v>
                </c:pt>
                <c:pt idx="179">
                  <c:v>0.91</c:v>
                </c:pt>
                <c:pt idx="180">
                  <c:v>0.91</c:v>
                </c:pt>
                <c:pt idx="181">
                  <c:v>0.91</c:v>
                </c:pt>
                <c:pt idx="182">
                  <c:v>0.92</c:v>
                </c:pt>
                <c:pt idx="183">
                  <c:v>0.9</c:v>
                </c:pt>
                <c:pt idx="184">
                  <c:v>0.96000000000000063</c:v>
                </c:pt>
                <c:pt idx="185">
                  <c:v>0.97000000000000053</c:v>
                </c:pt>
                <c:pt idx="186">
                  <c:v>1.1599999999999941</c:v>
                </c:pt>
                <c:pt idx="187">
                  <c:v>0.98</c:v>
                </c:pt>
                <c:pt idx="188">
                  <c:v>1.04</c:v>
                </c:pt>
                <c:pt idx="189">
                  <c:v>1.02</c:v>
                </c:pt>
                <c:pt idx="190">
                  <c:v>0.95000000000000062</c:v>
                </c:pt>
                <c:pt idx="191">
                  <c:v>0.97000000000000053</c:v>
                </c:pt>
                <c:pt idx="192">
                  <c:v>0.97000000000000053</c:v>
                </c:pt>
                <c:pt idx="193">
                  <c:v>0.97000000000000053</c:v>
                </c:pt>
                <c:pt idx="194">
                  <c:v>0.96000000000000063</c:v>
                </c:pt>
                <c:pt idx="195">
                  <c:v>0.96000000000000063</c:v>
                </c:pt>
                <c:pt idx="196">
                  <c:v>0.94000000000000061</c:v>
                </c:pt>
                <c:pt idx="197">
                  <c:v>1.06</c:v>
                </c:pt>
                <c:pt idx="198">
                  <c:v>0.96000000000000063</c:v>
                </c:pt>
                <c:pt idx="199">
                  <c:v>0.97000000000000053</c:v>
                </c:pt>
                <c:pt idx="200">
                  <c:v>0.98</c:v>
                </c:pt>
                <c:pt idx="201">
                  <c:v>0.96000000000000063</c:v>
                </c:pt>
                <c:pt idx="202">
                  <c:v>0.99</c:v>
                </c:pt>
                <c:pt idx="203">
                  <c:v>0.85000000000000064</c:v>
                </c:pt>
                <c:pt idx="204">
                  <c:v>0.83000000000000063</c:v>
                </c:pt>
                <c:pt idx="205">
                  <c:v>0.88000000000000089</c:v>
                </c:pt>
                <c:pt idx="206">
                  <c:v>0.88000000000000089</c:v>
                </c:pt>
                <c:pt idx="207">
                  <c:v>0.8900000000000009</c:v>
                </c:pt>
                <c:pt idx="208">
                  <c:v>0.9</c:v>
                </c:pt>
                <c:pt idx="209">
                  <c:v>0.85000000000000064</c:v>
                </c:pt>
                <c:pt idx="210">
                  <c:v>0.9</c:v>
                </c:pt>
                <c:pt idx="211">
                  <c:v>0.9</c:v>
                </c:pt>
                <c:pt idx="212">
                  <c:v>0.92</c:v>
                </c:pt>
                <c:pt idx="213">
                  <c:v>0.9</c:v>
                </c:pt>
                <c:pt idx="214">
                  <c:v>0.86000000000000065</c:v>
                </c:pt>
                <c:pt idx="215">
                  <c:v>0.9</c:v>
                </c:pt>
                <c:pt idx="216">
                  <c:v>0.88000000000000089</c:v>
                </c:pt>
                <c:pt idx="217">
                  <c:v>0.8900000000000009</c:v>
                </c:pt>
                <c:pt idx="218">
                  <c:v>0.86000000000000065</c:v>
                </c:pt>
                <c:pt idx="219">
                  <c:v>0.87000000000000266</c:v>
                </c:pt>
                <c:pt idx="220">
                  <c:v>0.86000000000000065</c:v>
                </c:pt>
                <c:pt idx="221">
                  <c:v>0.9</c:v>
                </c:pt>
                <c:pt idx="222">
                  <c:v>0.86000000000000065</c:v>
                </c:pt>
                <c:pt idx="223">
                  <c:v>0.87000000000000266</c:v>
                </c:pt>
                <c:pt idx="224">
                  <c:v>0.85000000000000064</c:v>
                </c:pt>
                <c:pt idx="225">
                  <c:v>0.91</c:v>
                </c:pt>
                <c:pt idx="226">
                  <c:v>0.84000000000000064</c:v>
                </c:pt>
                <c:pt idx="227">
                  <c:v>0.88000000000000089</c:v>
                </c:pt>
                <c:pt idx="228">
                  <c:v>0.97000000000000053</c:v>
                </c:pt>
                <c:pt idx="229">
                  <c:v>0.96000000000000063</c:v>
                </c:pt>
                <c:pt idx="230">
                  <c:v>0.99</c:v>
                </c:pt>
                <c:pt idx="231">
                  <c:v>0.94000000000000061</c:v>
                </c:pt>
                <c:pt idx="232">
                  <c:v>0.96000000000000063</c:v>
                </c:pt>
                <c:pt idx="233">
                  <c:v>1.01</c:v>
                </c:pt>
                <c:pt idx="234">
                  <c:v>0.98</c:v>
                </c:pt>
                <c:pt idx="235">
                  <c:v>0.97000000000000053</c:v>
                </c:pt>
                <c:pt idx="236">
                  <c:v>0.95000000000000062</c:v>
                </c:pt>
                <c:pt idx="237">
                  <c:v>0.98</c:v>
                </c:pt>
                <c:pt idx="238">
                  <c:v>0.98</c:v>
                </c:pt>
                <c:pt idx="239">
                  <c:v>0.97000000000000053</c:v>
                </c:pt>
                <c:pt idx="240">
                  <c:v>0.99</c:v>
                </c:pt>
                <c:pt idx="241">
                  <c:v>0.95000000000000062</c:v>
                </c:pt>
                <c:pt idx="242">
                  <c:v>1</c:v>
                </c:pt>
                <c:pt idx="243">
                  <c:v>1.03</c:v>
                </c:pt>
                <c:pt idx="244">
                  <c:v>1.01</c:v>
                </c:pt>
                <c:pt idx="245">
                  <c:v>1.01</c:v>
                </c:pt>
                <c:pt idx="246">
                  <c:v>0.98</c:v>
                </c:pt>
                <c:pt idx="247">
                  <c:v>0.99</c:v>
                </c:pt>
                <c:pt idx="248">
                  <c:v>1.02</c:v>
                </c:pt>
                <c:pt idx="249">
                  <c:v>0.95000000000000062</c:v>
                </c:pt>
                <c:pt idx="250">
                  <c:v>1.04</c:v>
                </c:pt>
                <c:pt idx="251">
                  <c:v>0.99</c:v>
                </c:pt>
                <c:pt idx="252">
                  <c:v>0.98</c:v>
                </c:pt>
                <c:pt idx="253">
                  <c:v>1.22</c:v>
                </c:pt>
                <c:pt idx="254">
                  <c:v>0.99</c:v>
                </c:pt>
                <c:pt idx="255">
                  <c:v>0.98</c:v>
                </c:pt>
                <c:pt idx="256">
                  <c:v>0.95000000000000062</c:v>
                </c:pt>
                <c:pt idx="257">
                  <c:v>1</c:v>
                </c:pt>
                <c:pt idx="258">
                  <c:v>0.99</c:v>
                </c:pt>
                <c:pt idx="259">
                  <c:v>0.97000000000000053</c:v>
                </c:pt>
                <c:pt idx="260">
                  <c:v>1.03</c:v>
                </c:pt>
                <c:pt idx="261">
                  <c:v>0.96000000000000063</c:v>
                </c:pt>
                <c:pt idx="262">
                  <c:v>0.95000000000000062</c:v>
                </c:pt>
                <c:pt idx="263">
                  <c:v>1.03</c:v>
                </c:pt>
                <c:pt idx="264">
                  <c:v>0.99</c:v>
                </c:pt>
                <c:pt idx="265">
                  <c:v>0.94000000000000061</c:v>
                </c:pt>
                <c:pt idx="266">
                  <c:v>1.02</c:v>
                </c:pt>
                <c:pt idx="267">
                  <c:v>1.01</c:v>
                </c:pt>
                <c:pt idx="268">
                  <c:v>0.99</c:v>
                </c:pt>
                <c:pt idx="269">
                  <c:v>0.96000000000000063</c:v>
                </c:pt>
                <c:pt idx="270">
                  <c:v>0.95000000000000062</c:v>
                </c:pt>
                <c:pt idx="271">
                  <c:v>0.92</c:v>
                </c:pt>
                <c:pt idx="272">
                  <c:v>0.99</c:v>
                </c:pt>
                <c:pt idx="273">
                  <c:v>0.96000000000000063</c:v>
                </c:pt>
                <c:pt idx="274">
                  <c:v>0.96000000000000063</c:v>
                </c:pt>
                <c:pt idx="275">
                  <c:v>0.97000000000000053</c:v>
                </c:pt>
                <c:pt idx="276">
                  <c:v>1.02</c:v>
                </c:pt>
                <c:pt idx="277">
                  <c:v>0.94000000000000061</c:v>
                </c:pt>
                <c:pt idx="278">
                  <c:v>1.03</c:v>
                </c:pt>
                <c:pt idx="279">
                  <c:v>0.95000000000000062</c:v>
                </c:pt>
                <c:pt idx="280">
                  <c:v>0.97000000000000053</c:v>
                </c:pt>
                <c:pt idx="281">
                  <c:v>1</c:v>
                </c:pt>
                <c:pt idx="282">
                  <c:v>0.96000000000000063</c:v>
                </c:pt>
                <c:pt idx="283">
                  <c:v>0.97000000000000053</c:v>
                </c:pt>
                <c:pt idx="284">
                  <c:v>0.97000000000000053</c:v>
                </c:pt>
                <c:pt idx="285">
                  <c:v>0.98</c:v>
                </c:pt>
                <c:pt idx="286">
                  <c:v>0.96000000000000063</c:v>
                </c:pt>
                <c:pt idx="287">
                  <c:v>1.7400000000000015</c:v>
                </c:pt>
                <c:pt idx="288">
                  <c:v>1.7700000000000018</c:v>
                </c:pt>
                <c:pt idx="289">
                  <c:v>0.97000000000000053</c:v>
                </c:pt>
                <c:pt idx="290">
                  <c:v>1.04</c:v>
                </c:pt>
                <c:pt idx="291">
                  <c:v>0.94000000000000061</c:v>
                </c:pt>
                <c:pt idx="292">
                  <c:v>0.93</c:v>
                </c:pt>
                <c:pt idx="293">
                  <c:v>0.97000000000000053</c:v>
                </c:pt>
                <c:pt idx="294">
                  <c:v>0.92</c:v>
                </c:pt>
                <c:pt idx="295">
                  <c:v>0.98</c:v>
                </c:pt>
                <c:pt idx="296">
                  <c:v>0.94000000000000061</c:v>
                </c:pt>
                <c:pt idx="297">
                  <c:v>0.96000000000000063</c:v>
                </c:pt>
                <c:pt idx="298">
                  <c:v>0.95000000000000062</c:v>
                </c:pt>
                <c:pt idx="299">
                  <c:v>1.05</c:v>
                </c:pt>
                <c:pt idx="300">
                  <c:v>0.95000000000000062</c:v>
                </c:pt>
                <c:pt idx="301">
                  <c:v>0.91</c:v>
                </c:pt>
                <c:pt idx="302">
                  <c:v>0.96000000000000063</c:v>
                </c:pt>
                <c:pt idx="303">
                  <c:v>0.92</c:v>
                </c:pt>
                <c:pt idx="304">
                  <c:v>0.96000000000000063</c:v>
                </c:pt>
                <c:pt idx="305">
                  <c:v>0.93</c:v>
                </c:pt>
                <c:pt idx="306">
                  <c:v>0.99</c:v>
                </c:pt>
                <c:pt idx="307">
                  <c:v>0.95000000000000062</c:v>
                </c:pt>
                <c:pt idx="308">
                  <c:v>0.95000000000000062</c:v>
                </c:pt>
                <c:pt idx="309">
                  <c:v>0.96000000000000063</c:v>
                </c:pt>
                <c:pt idx="310">
                  <c:v>0.94000000000000061</c:v>
                </c:pt>
              </c:numCache>
            </c:numRef>
          </c:val>
          <c:smooth val="0"/>
        </c:ser>
        <c:ser>
          <c:idx val="3"/>
          <c:order val="3"/>
          <c:marker>
            <c:symbol val="none"/>
          </c:marker>
          <c:val>
            <c:numRef>
              <c:f>Sheet1!$G$100:$G$410</c:f>
              <c:numCache>
                <c:formatCode>General</c:formatCode>
                <c:ptCount val="311"/>
                <c:pt idx="0">
                  <c:v>0.48000000000000032</c:v>
                </c:pt>
                <c:pt idx="1">
                  <c:v>0.49000000000000032</c:v>
                </c:pt>
                <c:pt idx="2">
                  <c:v>0.45</c:v>
                </c:pt>
                <c:pt idx="3">
                  <c:v>0.45</c:v>
                </c:pt>
                <c:pt idx="4">
                  <c:v>0.43000000000000038</c:v>
                </c:pt>
                <c:pt idx="5">
                  <c:v>0.49000000000000032</c:v>
                </c:pt>
                <c:pt idx="6">
                  <c:v>0.47000000000000008</c:v>
                </c:pt>
                <c:pt idx="7">
                  <c:v>0.48000000000000032</c:v>
                </c:pt>
                <c:pt idx="8">
                  <c:v>0.47000000000000008</c:v>
                </c:pt>
                <c:pt idx="9">
                  <c:v>0.48000000000000032</c:v>
                </c:pt>
                <c:pt idx="10">
                  <c:v>0.46</c:v>
                </c:pt>
                <c:pt idx="11">
                  <c:v>0.47000000000000008</c:v>
                </c:pt>
                <c:pt idx="12">
                  <c:v>0.49000000000000032</c:v>
                </c:pt>
                <c:pt idx="13">
                  <c:v>0.48000000000000032</c:v>
                </c:pt>
                <c:pt idx="14">
                  <c:v>0.46</c:v>
                </c:pt>
                <c:pt idx="15">
                  <c:v>0.48000000000000032</c:v>
                </c:pt>
                <c:pt idx="16">
                  <c:v>0.46</c:v>
                </c:pt>
                <c:pt idx="17">
                  <c:v>0.47000000000000008</c:v>
                </c:pt>
                <c:pt idx="18">
                  <c:v>0.46</c:v>
                </c:pt>
                <c:pt idx="19">
                  <c:v>0.47000000000000008</c:v>
                </c:pt>
                <c:pt idx="20">
                  <c:v>0.46</c:v>
                </c:pt>
                <c:pt idx="21">
                  <c:v>0.5</c:v>
                </c:pt>
                <c:pt idx="22">
                  <c:v>0.48000000000000032</c:v>
                </c:pt>
                <c:pt idx="23">
                  <c:v>0.46</c:v>
                </c:pt>
                <c:pt idx="24">
                  <c:v>0.49000000000000032</c:v>
                </c:pt>
                <c:pt idx="25">
                  <c:v>0.48000000000000032</c:v>
                </c:pt>
                <c:pt idx="26">
                  <c:v>0.54</c:v>
                </c:pt>
                <c:pt idx="27">
                  <c:v>0.51</c:v>
                </c:pt>
                <c:pt idx="28">
                  <c:v>0.52</c:v>
                </c:pt>
                <c:pt idx="29">
                  <c:v>0.48000000000000032</c:v>
                </c:pt>
                <c:pt idx="30">
                  <c:v>0.82000000000000062</c:v>
                </c:pt>
                <c:pt idx="31">
                  <c:v>0.84000000000000064</c:v>
                </c:pt>
                <c:pt idx="32">
                  <c:v>0.8</c:v>
                </c:pt>
                <c:pt idx="33">
                  <c:v>0.82000000000000062</c:v>
                </c:pt>
                <c:pt idx="34">
                  <c:v>0.85000000000000064</c:v>
                </c:pt>
                <c:pt idx="35">
                  <c:v>0.81</c:v>
                </c:pt>
                <c:pt idx="36">
                  <c:v>0.82000000000000062</c:v>
                </c:pt>
                <c:pt idx="37">
                  <c:v>0.82000000000000062</c:v>
                </c:pt>
                <c:pt idx="38">
                  <c:v>0.81</c:v>
                </c:pt>
                <c:pt idx="39">
                  <c:v>0.82000000000000062</c:v>
                </c:pt>
                <c:pt idx="40">
                  <c:v>0.71000000000000063</c:v>
                </c:pt>
                <c:pt idx="41">
                  <c:v>0.66000000000000336</c:v>
                </c:pt>
                <c:pt idx="42">
                  <c:v>0.65000000000000313</c:v>
                </c:pt>
                <c:pt idx="43">
                  <c:v>0.79</c:v>
                </c:pt>
                <c:pt idx="44">
                  <c:v>0.75000000000000278</c:v>
                </c:pt>
                <c:pt idx="45">
                  <c:v>0.74000000000000266</c:v>
                </c:pt>
                <c:pt idx="46">
                  <c:v>0.76000000000000301</c:v>
                </c:pt>
                <c:pt idx="47">
                  <c:v>0.77000000000000213</c:v>
                </c:pt>
                <c:pt idx="48">
                  <c:v>0.78</c:v>
                </c:pt>
                <c:pt idx="49">
                  <c:v>0.72000000000000064</c:v>
                </c:pt>
                <c:pt idx="50">
                  <c:v>0.71000000000000063</c:v>
                </c:pt>
                <c:pt idx="51">
                  <c:v>0.70000000000000062</c:v>
                </c:pt>
                <c:pt idx="52">
                  <c:v>0.72000000000000064</c:v>
                </c:pt>
                <c:pt idx="53">
                  <c:v>0.72000000000000064</c:v>
                </c:pt>
                <c:pt idx="54">
                  <c:v>0.83000000000000063</c:v>
                </c:pt>
                <c:pt idx="55">
                  <c:v>0.74000000000000266</c:v>
                </c:pt>
                <c:pt idx="56">
                  <c:v>0.71000000000000063</c:v>
                </c:pt>
                <c:pt idx="57">
                  <c:v>0.78</c:v>
                </c:pt>
                <c:pt idx="58">
                  <c:v>0.74000000000000266</c:v>
                </c:pt>
                <c:pt idx="59">
                  <c:v>0.72000000000000064</c:v>
                </c:pt>
                <c:pt idx="60">
                  <c:v>0.71000000000000063</c:v>
                </c:pt>
                <c:pt idx="61">
                  <c:v>0.76000000000000301</c:v>
                </c:pt>
                <c:pt idx="62">
                  <c:v>0.73000000000000065</c:v>
                </c:pt>
                <c:pt idx="63">
                  <c:v>0.53</c:v>
                </c:pt>
                <c:pt idx="64">
                  <c:v>0.52</c:v>
                </c:pt>
                <c:pt idx="65">
                  <c:v>0.52</c:v>
                </c:pt>
                <c:pt idx="66">
                  <c:v>0.5</c:v>
                </c:pt>
                <c:pt idx="67">
                  <c:v>0.5</c:v>
                </c:pt>
                <c:pt idx="68">
                  <c:v>0.53</c:v>
                </c:pt>
                <c:pt idx="69">
                  <c:v>0.52</c:v>
                </c:pt>
                <c:pt idx="70">
                  <c:v>0.51</c:v>
                </c:pt>
                <c:pt idx="71">
                  <c:v>0.5</c:v>
                </c:pt>
                <c:pt idx="72">
                  <c:v>0.49000000000000032</c:v>
                </c:pt>
                <c:pt idx="73">
                  <c:v>0.48000000000000032</c:v>
                </c:pt>
                <c:pt idx="74">
                  <c:v>0.55000000000000004</c:v>
                </c:pt>
                <c:pt idx="75">
                  <c:v>0.47000000000000008</c:v>
                </c:pt>
                <c:pt idx="76">
                  <c:v>0.51</c:v>
                </c:pt>
                <c:pt idx="77">
                  <c:v>0.5</c:v>
                </c:pt>
                <c:pt idx="78">
                  <c:v>0.47000000000000008</c:v>
                </c:pt>
                <c:pt idx="79">
                  <c:v>0.5</c:v>
                </c:pt>
                <c:pt idx="80">
                  <c:v>0.49000000000000032</c:v>
                </c:pt>
                <c:pt idx="81">
                  <c:v>0.52</c:v>
                </c:pt>
                <c:pt idx="82">
                  <c:v>0.58000000000000063</c:v>
                </c:pt>
                <c:pt idx="83">
                  <c:v>0.630000000000003</c:v>
                </c:pt>
                <c:pt idx="84">
                  <c:v>0.60000000000000064</c:v>
                </c:pt>
                <c:pt idx="85">
                  <c:v>0.62000000000000266</c:v>
                </c:pt>
                <c:pt idx="86">
                  <c:v>0.64000000000000301</c:v>
                </c:pt>
                <c:pt idx="87">
                  <c:v>0.630000000000003</c:v>
                </c:pt>
                <c:pt idx="88">
                  <c:v>0.60000000000000064</c:v>
                </c:pt>
                <c:pt idx="89">
                  <c:v>0.62000000000000266</c:v>
                </c:pt>
                <c:pt idx="90">
                  <c:v>0.66000000000000336</c:v>
                </c:pt>
                <c:pt idx="91">
                  <c:v>0.65000000000000313</c:v>
                </c:pt>
                <c:pt idx="92">
                  <c:v>0.70000000000000062</c:v>
                </c:pt>
                <c:pt idx="93">
                  <c:v>0.64000000000000301</c:v>
                </c:pt>
                <c:pt idx="94">
                  <c:v>0.91</c:v>
                </c:pt>
                <c:pt idx="95">
                  <c:v>0.70000000000000062</c:v>
                </c:pt>
                <c:pt idx="96">
                  <c:v>0.71000000000000063</c:v>
                </c:pt>
                <c:pt idx="97">
                  <c:v>0.70000000000000062</c:v>
                </c:pt>
                <c:pt idx="98">
                  <c:v>0.71000000000000063</c:v>
                </c:pt>
                <c:pt idx="99">
                  <c:v>0.71000000000000063</c:v>
                </c:pt>
                <c:pt idx="100">
                  <c:v>0.71000000000000063</c:v>
                </c:pt>
                <c:pt idx="101">
                  <c:v>0.73000000000000065</c:v>
                </c:pt>
                <c:pt idx="102">
                  <c:v>0.70000000000000062</c:v>
                </c:pt>
                <c:pt idx="103">
                  <c:v>0.74000000000000266</c:v>
                </c:pt>
                <c:pt idx="104">
                  <c:v>0.77000000000000213</c:v>
                </c:pt>
                <c:pt idx="105">
                  <c:v>0.79</c:v>
                </c:pt>
                <c:pt idx="106">
                  <c:v>0.74000000000000266</c:v>
                </c:pt>
                <c:pt idx="107">
                  <c:v>0.72000000000000064</c:v>
                </c:pt>
                <c:pt idx="108">
                  <c:v>0.72000000000000064</c:v>
                </c:pt>
                <c:pt idx="109">
                  <c:v>0.75000000000000278</c:v>
                </c:pt>
                <c:pt idx="110">
                  <c:v>0.75000000000000278</c:v>
                </c:pt>
                <c:pt idx="111">
                  <c:v>0.77000000000000213</c:v>
                </c:pt>
                <c:pt idx="112">
                  <c:v>0.76000000000000301</c:v>
                </c:pt>
                <c:pt idx="113">
                  <c:v>0.71000000000000063</c:v>
                </c:pt>
                <c:pt idx="114">
                  <c:v>0.83000000000000063</c:v>
                </c:pt>
                <c:pt idx="115">
                  <c:v>0.79</c:v>
                </c:pt>
                <c:pt idx="116">
                  <c:v>0.77000000000000213</c:v>
                </c:pt>
                <c:pt idx="117">
                  <c:v>0.68000000000000105</c:v>
                </c:pt>
                <c:pt idx="118">
                  <c:v>0.68000000000000105</c:v>
                </c:pt>
                <c:pt idx="119">
                  <c:v>0.68000000000000105</c:v>
                </c:pt>
                <c:pt idx="120">
                  <c:v>0.67000000000000348</c:v>
                </c:pt>
                <c:pt idx="121">
                  <c:v>0.70000000000000062</c:v>
                </c:pt>
                <c:pt idx="122">
                  <c:v>0.67000000000000348</c:v>
                </c:pt>
                <c:pt idx="123">
                  <c:v>0.68000000000000105</c:v>
                </c:pt>
                <c:pt idx="124">
                  <c:v>0.71000000000000063</c:v>
                </c:pt>
                <c:pt idx="125">
                  <c:v>0.69000000000000172</c:v>
                </c:pt>
                <c:pt idx="126">
                  <c:v>0.73000000000000065</c:v>
                </c:pt>
                <c:pt idx="127">
                  <c:v>0.67000000000000348</c:v>
                </c:pt>
                <c:pt idx="128">
                  <c:v>0.75000000000000278</c:v>
                </c:pt>
                <c:pt idx="129">
                  <c:v>0.73000000000000065</c:v>
                </c:pt>
                <c:pt idx="130">
                  <c:v>0.73000000000000065</c:v>
                </c:pt>
                <c:pt idx="131">
                  <c:v>0.71000000000000063</c:v>
                </c:pt>
                <c:pt idx="132">
                  <c:v>0.74000000000000266</c:v>
                </c:pt>
                <c:pt idx="133">
                  <c:v>0.67000000000000348</c:v>
                </c:pt>
                <c:pt idx="134">
                  <c:v>0.72000000000000064</c:v>
                </c:pt>
                <c:pt idx="135">
                  <c:v>0.74000000000000266</c:v>
                </c:pt>
                <c:pt idx="136">
                  <c:v>0.72000000000000064</c:v>
                </c:pt>
                <c:pt idx="137">
                  <c:v>0.70000000000000062</c:v>
                </c:pt>
                <c:pt idx="138">
                  <c:v>0.86000000000000065</c:v>
                </c:pt>
                <c:pt idx="139">
                  <c:v>0.8900000000000009</c:v>
                </c:pt>
                <c:pt idx="140">
                  <c:v>0.85000000000000064</c:v>
                </c:pt>
                <c:pt idx="141">
                  <c:v>0.91</c:v>
                </c:pt>
                <c:pt idx="142">
                  <c:v>0.76000000000000301</c:v>
                </c:pt>
                <c:pt idx="143">
                  <c:v>0.79</c:v>
                </c:pt>
                <c:pt idx="144">
                  <c:v>0.8</c:v>
                </c:pt>
                <c:pt idx="145">
                  <c:v>0.83000000000000063</c:v>
                </c:pt>
                <c:pt idx="146">
                  <c:v>0.8</c:v>
                </c:pt>
                <c:pt idx="147">
                  <c:v>0.78</c:v>
                </c:pt>
                <c:pt idx="148">
                  <c:v>0.81</c:v>
                </c:pt>
                <c:pt idx="149">
                  <c:v>0.79</c:v>
                </c:pt>
                <c:pt idx="150">
                  <c:v>0.83000000000000063</c:v>
                </c:pt>
                <c:pt idx="151">
                  <c:v>0.78</c:v>
                </c:pt>
                <c:pt idx="152">
                  <c:v>0.79</c:v>
                </c:pt>
                <c:pt idx="153">
                  <c:v>0.79</c:v>
                </c:pt>
                <c:pt idx="154">
                  <c:v>0.8</c:v>
                </c:pt>
                <c:pt idx="155">
                  <c:v>0.83000000000000063</c:v>
                </c:pt>
                <c:pt idx="156">
                  <c:v>0.77000000000000213</c:v>
                </c:pt>
                <c:pt idx="157">
                  <c:v>0.83000000000000063</c:v>
                </c:pt>
                <c:pt idx="158">
                  <c:v>0.81</c:v>
                </c:pt>
                <c:pt idx="159">
                  <c:v>0.82000000000000062</c:v>
                </c:pt>
                <c:pt idx="160">
                  <c:v>0.81</c:v>
                </c:pt>
                <c:pt idx="161">
                  <c:v>0.78</c:v>
                </c:pt>
                <c:pt idx="162">
                  <c:v>0.76000000000000301</c:v>
                </c:pt>
                <c:pt idx="163">
                  <c:v>0.79</c:v>
                </c:pt>
                <c:pt idx="164">
                  <c:v>0.76000000000000301</c:v>
                </c:pt>
                <c:pt idx="165">
                  <c:v>1.1800000000000053</c:v>
                </c:pt>
                <c:pt idx="166">
                  <c:v>1.22</c:v>
                </c:pt>
                <c:pt idx="167">
                  <c:v>1.2</c:v>
                </c:pt>
                <c:pt idx="168">
                  <c:v>1.21</c:v>
                </c:pt>
                <c:pt idx="169">
                  <c:v>1.1900000000000053</c:v>
                </c:pt>
                <c:pt idx="170">
                  <c:v>1.24</c:v>
                </c:pt>
                <c:pt idx="171">
                  <c:v>1.23</c:v>
                </c:pt>
                <c:pt idx="172">
                  <c:v>1.22</c:v>
                </c:pt>
                <c:pt idx="173">
                  <c:v>1.22</c:v>
                </c:pt>
                <c:pt idx="174">
                  <c:v>1.45</c:v>
                </c:pt>
                <c:pt idx="175">
                  <c:v>1.2</c:v>
                </c:pt>
                <c:pt idx="176">
                  <c:v>1.23</c:v>
                </c:pt>
                <c:pt idx="177">
                  <c:v>1.29</c:v>
                </c:pt>
                <c:pt idx="178">
                  <c:v>1.37</c:v>
                </c:pt>
                <c:pt idx="179">
                  <c:v>1.2</c:v>
                </c:pt>
                <c:pt idx="180">
                  <c:v>1.27</c:v>
                </c:pt>
                <c:pt idx="181">
                  <c:v>1.1900000000000053</c:v>
                </c:pt>
                <c:pt idx="182">
                  <c:v>1.21</c:v>
                </c:pt>
                <c:pt idx="183">
                  <c:v>1.1900000000000053</c:v>
                </c:pt>
                <c:pt idx="184">
                  <c:v>1.21</c:v>
                </c:pt>
                <c:pt idx="185">
                  <c:v>1.29</c:v>
                </c:pt>
                <c:pt idx="186">
                  <c:v>1.5</c:v>
                </c:pt>
                <c:pt idx="187">
                  <c:v>1.27</c:v>
                </c:pt>
                <c:pt idx="188">
                  <c:v>1.29</c:v>
                </c:pt>
                <c:pt idx="189">
                  <c:v>1.29</c:v>
                </c:pt>
                <c:pt idx="190">
                  <c:v>1.25</c:v>
                </c:pt>
                <c:pt idx="191">
                  <c:v>1.28</c:v>
                </c:pt>
                <c:pt idx="192">
                  <c:v>1.23</c:v>
                </c:pt>
                <c:pt idx="193">
                  <c:v>1.21</c:v>
                </c:pt>
                <c:pt idx="194">
                  <c:v>1.27</c:v>
                </c:pt>
                <c:pt idx="195">
                  <c:v>1.2</c:v>
                </c:pt>
                <c:pt idx="196">
                  <c:v>1.23</c:v>
                </c:pt>
                <c:pt idx="197">
                  <c:v>1.3900000000000001</c:v>
                </c:pt>
                <c:pt idx="198">
                  <c:v>1.24</c:v>
                </c:pt>
                <c:pt idx="199">
                  <c:v>1.23</c:v>
                </c:pt>
                <c:pt idx="200">
                  <c:v>1.35</c:v>
                </c:pt>
                <c:pt idx="201">
                  <c:v>1.24</c:v>
                </c:pt>
                <c:pt idx="202">
                  <c:v>1.27</c:v>
                </c:pt>
                <c:pt idx="203">
                  <c:v>1.1000000000000001</c:v>
                </c:pt>
                <c:pt idx="204">
                  <c:v>1.06</c:v>
                </c:pt>
                <c:pt idx="205">
                  <c:v>1.0900000000000001</c:v>
                </c:pt>
                <c:pt idx="206">
                  <c:v>1.06</c:v>
                </c:pt>
                <c:pt idx="207">
                  <c:v>1.1499999999999941</c:v>
                </c:pt>
                <c:pt idx="208">
                  <c:v>1.0900000000000001</c:v>
                </c:pt>
                <c:pt idx="209">
                  <c:v>1.1299999999999939</c:v>
                </c:pt>
                <c:pt idx="210">
                  <c:v>1.0900000000000001</c:v>
                </c:pt>
                <c:pt idx="211">
                  <c:v>1.08</c:v>
                </c:pt>
                <c:pt idx="212">
                  <c:v>1.06</c:v>
                </c:pt>
                <c:pt idx="213">
                  <c:v>1.05</c:v>
                </c:pt>
                <c:pt idx="214">
                  <c:v>1.07</c:v>
                </c:pt>
                <c:pt idx="215">
                  <c:v>1.1299999999999939</c:v>
                </c:pt>
                <c:pt idx="216">
                  <c:v>1.0900000000000001</c:v>
                </c:pt>
                <c:pt idx="217">
                  <c:v>1.07</c:v>
                </c:pt>
                <c:pt idx="218">
                  <c:v>1.06</c:v>
                </c:pt>
                <c:pt idx="219">
                  <c:v>1.06</c:v>
                </c:pt>
                <c:pt idx="220">
                  <c:v>1.08</c:v>
                </c:pt>
                <c:pt idx="221">
                  <c:v>1.08</c:v>
                </c:pt>
                <c:pt idx="222">
                  <c:v>1.04</c:v>
                </c:pt>
                <c:pt idx="223">
                  <c:v>1.04</c:v>
                </c:pt>
                <c:pt idx="224">
                  <c:v>1.03</c:v>
                </c:pt>
                <c:pt idx="225">
                  <c:v>1.06</c:v>
                </c:pt>
                <c:pt idx="226">
                  <c:v>1.08</c:v>
                </c:pt>
                <c:pt idx="227">
                  <c:v>1.05</c:v>
                </c:pt>
                <c:pt idx="228">
                  <c:v>1.1499999999999941</c:v>
                </c:pt>
                <c:pt idx="229">
                  <c:v>1.1499999999999941</c:v>
                </c:pt>
                <c:pt idx="230">
                  <c:v>1.1000000000000001</c:v>
                </c:pt>
                <c:pt idx="231">
                  <c:v>1.1900000000000053</c:v>
                </c:pt>
                <c:pt idx="232">
                  <c:v>1.1499999999999941</c:v>
                </c:pt>
                <c:pt idx="233">
                  <c:v>1.1200000000000001</c:v>
                </c:pt>
                <c:pt idx="234">
                  <c:v>1.1499999999999941</c:v>
                </c:pt>
                <c:pt idx="235">
                  <c:v>1.1399999999999941</c:v>
                </c:pt>
                <c:pt idx="236">
                  <c:v>1.1000000000000001</c:v>
                </c:pt>
                <c:pt idx="237">
                  <c:v>1.1200000000000001</c:v>
                </c:pt>
                <c:pt idx="238">
                  <c:v>1.1499999999999941</c:v>
                </c:pt>
                <c:pt idx="239">
                  <c:v>1.1299999999999939</c:v>
                </c:pt>
                <c:pt idx="240">
                  <c:v>1.1399999999999941</c:v>
                </c:pt>
                <c:pt idx="241">
                  <c:v>1.1299999999999939</c:v>
                </c:pt>
                <c:pt idx="242">
                  <c:v>1.1800000000000053</c:v>
                </c:pt>
                <c:pt idx="243">
                  <c:v>1.1299999999999939</c:v>
                </c:pt>
                <c:pt idx="244">
                  <c:v>1.1900000000000053</c:v>
                </c:pt>
                <c:pt idx="245">
                  <c:v>1.1700000000000021</c:v>
                </c:pt>
                <c:pt idx="246">
                  <c:v>1.1499999999999941</c:v>
                </c:pt>
                <c:pt idx="247">
                  <c:v>1.1399999999999941</c:v>
                </c:pt>
                <c:pt idx="248">
                  <c:v>1.1499999999999941</c:v>
                </c:pt>
                <c:pt idx="249">
                  <c:v>1.1000000000000001</c:v>
                </c:pt>
                <c:pt idx="250">
                  <c:v>1.22</c:v>
                </c:pt>
                <c:pt idx="251">
                  <c:v>1.08</c:v>
                </c:pt>
                <c:pt idx="252">
                  <c:v>1.1100000000000001</c:v>
                </c:pt>
                <c:pt idx="253">
                  <c:v>1.28</c:v>
                </c:pt>
                <c:pt idx="254">
                  <c:v>1.1900000000000053</c:v>
                </c:pt>
                <c:pt idx="255">
                  <c:v>1.1299999999999939</c:v>
                </c:pt>
                <c:pt idx="256">
                  <c:v>1.1200000000000001</c:v>
                </c:pt>
                <c:pt idx="257">
                  <c:v>1.1499999999999941</c:v>
                </c:pt>
                <c:pt idx="258">
                  <c:v>1.1599999999999941</c:v>
                </c:pt>
                <c:pt idx="259">
                  <c:v>1.1399999999999941</c:v>
                </c:pt>
                <c:pt idx="260">
                  <c:v>1.1900000000000053</c:v>
                </c:pt>
                <c:pt idx="261">
                  <c:v>1.1100000000000001</c:v>
                </c:pt>
                <c:pt idx="262">
                  <c:v>1.1299999999999939</c:v>
                </c:pt>
                <c:pt idx="263">
                  <c:v>1.1700000000000021</c:v>
                </c:pt>
                <c:pt idx="264">
                  <c:v>1.1700000000000021</c:v>
                </c:pt>
                <c:pt idx="265">
                  <c:v>1.1399999999999941</c:v>
                </c:pt>
                <c:pt idx="266">
                  <c:v>1.1900000000000053</c:v>
                </c:pt>
                <c:pt idx="267">
                  <c:v>1.1800000000000053</c:v>
                </c:pt>
                <c:pt idx="268">
                  <c:v>1.1299999999999939</c:v>
                </c:pt>
                <c:pt idx="269">
                  <c:v>1.0900000000000001</c:v>
                </c:pt>
                <c:pt idx="270">
                  <c:v>1.07</c:v>
                </c:pt>
                <c:pt idx="271">
                  <c:v>1.08</c:v>
                </c:pt>
                <c:pt idx="272">
                  <c:v>1.08</c:v>
                </c:pt>
                <c:pt idx="273">
                  <c:v>1.07</c:v>
                </c:pt>
                <c:pt idx="274">
                  <c:v>1.1000000000000001</c:v>
                </c:pt>
                <c:pt idx="275">
                  <c:v>1.08</c:v>
                </c:pt>
                <c:pt idx="276">
                  <c:v>1.07</c:v>
                </c:pt>
                <c:pt idx="277">
                  <c:v>1.06</c:v>
                </c:pt>
                <c:pt idx="278">
                  <c:v>1.04</c:v>
                </c:pt>
                <c:pt idx="279">
                  <c:v>1.07</c:v>
                </c:pt>
                <c:pt idx="280">
                  <c:v>1.0900000000000001</c:v>
                </c:pt>
                <c:pt idx="281">
                  <c:v>1.08</c:v>
                </c:pt>
                <c:pt idx="282">
                  <c:v>1.08</c:v>
                </c:pt>
                <c:pt idx="283">
                  <c:v>1.07</c:v>
                </c:pt>
                <c:pt idx="284">
                  <c:v>1.1100000000000001</c:v>
                </c:pt>
                <c:pt idx="285">
                  <c:v>1.1000000000000001</c:v>
                </c:pt>
                <c:pt idx="286">
                  <c:v>1.06</c:v>
                </c:pt>
                <c:pt idx="287">
                  <c:v>2.38</c:v>
                </c:pt>
                <c:pt idx="288">
                  <c:v>2.4099999999999997</c:v>
                </c:pt>
                <c:pt idx="289">
                  <c:v>1.07</c:v>
                </c:pt>
                <c:pt idx="290">
                  <c:v>1.1200000000000001</c:v>
                </c:pt>
                <c:pt idx="291">
                  <c:v>1.06</c:v>
                </c:pt>
                <c:pt idx="292">
                  <c:v>1.07</c:v>
                </c:pt>
                <c:pt idx="293">
                  <c:v>1.07</c:v>
                </c:pt>
                <c:pt idx="294">
                  <c:v>1.05</c:v>
                </c:pt>
                <c:pt idx="295">
                  <c:v>1.08</c:v>
                </c:pt>
                <c:pt idx="296">
                  <c:v>1.1499999999999941</c:v>
                </c:pt>
                <c:pt idx="297">
                  <c:v>1.06</c:v>
                </c:pt>
                <c:pt idx="298">
                  <c:v>1.06</c:v>
                </c:pt>
                <c:pt idx="299">
                  <c:v>1.22</c:v>
                </c:pt>
                <c:pt idx="300">
                  <c:v>1.07</c:v>
                </c:pt>
                <c:pt idx="301">
                  <c:v>1.06</c:v>
                </c:pt>
                <c:pt idx="302">
                  <c:v>1.08</c:v>
                </c:pt>
                <c:pt idx="303">
                  <c:v>1.1000000000000001</c:v>
                </c:pt>
                <c:pt idx="304">
                  <c:v>1.08</c:v>
                </c:pt>
                <c:pt idx="305">
                  <c:v>1.0900000000000001</c:v>
                </c:pt>
                <c:pt idx="306">
                  <c:v>1.0900000000000001</c:v>
                </c:pt>
                <c:pt idx="307">
                  <c:v>1.06</c:v>
                </c:pt>
                <c:pt idx="308">
                  <c:v>1.1000000000000001</c:v>
                </c:pt>
                <c:pt idx="309">
                  <c:v>1.0900000000000001</c:v>
                </c:pt>
                <c:pt idx="310">
                  <c:v>1.08</c:v>
                </c:pt>
              </c:numCache>
            </c:numRef>
          </c:val>
          <c:smooth val="0"/>
        </c:ser>
        <c:ser>
          <c:idx val="4"/>
          <c:order val="4"/>
          <c:marker>
            <c:symbol val="none"/>
          </c:marker>
          <c:val>
            <c:numRef>
              <c:f>Sheet1!$H$100:$H$410</c:f>
              <c:numCache>
                <c:formatCode>General</c:formatCode>
                <c:ptCount val="311"/>
                <c:pt idx="0">
                  <c:v>29.01</c:v>
                </c:pt>
                <c:pt idx="1">
                  <c:v>29.14</c:v>
                </c:pt>
                <c:pt idx="2">
                  <c:v>28.93</c:v>
                </c:pt>
                <c:pt idx="3">
                  <c:v>29.02</c:v>
                </c:pt>
                <c:pt idx="4">
                  <c:v>29.05</c:v>
                </c:pt>
                <c:pt idx="5">
                  <c:v>28.919999999999987</c:v>
                </c:pt>
                <c:pt idx="6">
                  <c:v>28.650000000000031</c:v>
                </c:pt>
                <c:pt idx="7">
                  <c:v>29.16</c:v>
                </c:pt>
                <c:pt idx="8">
                  <c:v>29.05</c:v>
                </c:pt>
                <c:pt idx="9">
                  <c:v>29.130000000000031</c:v>
                </c:pt>
                <c:pt idx="10">
                  <c:v>33.090000000000003</c:v>
                </c:pt>
                <c:pt idx="11">
                  <c:v>33.25</c:v>
                </c:pt>
                <c:pt idx="12">
                  <c:v>30.759999999999987</c:v>
                </c:pt>
                <c:pt idx="13">
                  <c:v>32.290000000000013</c:v>
                </c:pt>
                <c:pt idx="14">
                  <c:v>30.62</c:v>
                </c:pt>
                <c:pt idx="15">
                  <c:v>31.58</c:v>
                </c:pt>
                <c:pt idx="16">
                  <c:v>30.7</c:v>
                </c:pt>
                <c:pt idx="17">
                  <c:v>30.55</c:v>
                </c:pt>
                <c:pt idx="18">
                  <c:v>29.82</c:v>
                </c:pt>
                <c:pt idx="19">
                  <c:v>41.98</c:v>
                </c:pt>
                <c:pt idx="20">
                  <c:v>42</c:v>
                </c:pt>
                <c:pt idx="21">
                  <c:v>42.44</c:v>
                </c:pt>
                <c:pt idx="22">
                  <c:v>42.38</c:v>
                </c:pt>
                <c:pt idx="23">
                  <c:v>42.290000000000013</c:v>
                </c:pt>
                <c:pt idx="24">
                  <c:v>42.67</c:v>
                </c:pt>
                <c:pt idx="25">
                  <c:v>42.84</c:v>
                </c:pt>
                <c:pt idx="26">
                  <c:v>43.86</c:v>
                </c:pt>
                <c:pt idx="27">
                  <c:v>39.28</c:v>
                </c:pt>
                <c:pt idx="28">
                  <c:v>39.03</c:v>
                </c:pt>
                <c:pt idx="29">
                  <c:v>38.870000000000005</c:v>
                </c:pt>
                <c:pt idx="30">
                  <c:v>48.44</c:v>
                </c:pt>
                <c:pt idx="31">
                  <c:v>48.61</c:v>
                </c:pt>
                <c:pt idx="32">
                  <c:v>48.42</c:v>
                </c:pt>
                <c:pt idx="33">
                  <c:v>47.99</c:v>
                </c:pt>
                <c:pt idx="34">
                  <c:v>47.98</c:v>
                </c:pt>
                <c:pt idx="35">
                  <c:v>48.05</c:v>
                </c:pt>
                <c:pt idx="36">
                  <c:v>48.230000000000011</c:v>
                </c:pt>
                <c:pt idx="37">
                  <c:v>48.07</c:v>
                </c:pt>
                <c:pt idx="38">
                  <c:v>48.660000000000011</c:v>
                </c:pt>
                <c:pt idx="39">
                  <c:v>48.71</c:v>
                </c:pt>
                <c:pt idx="40">
                  <c:v>44.68</c:v>
                </c:pt>
                <c:pt idx="41">
                  <c:v>44.67</c:v>
                </c:pt>
                <c:pt idx="42">
                  <c:v>45</c:v>
                </c:pt>
                <c:pt idx="43">
                  <c:v>46.39</c:v>
                </c:pt>
                <c:pt idx="44">
                  <c:v>46.230000000000011</c:v>
                </c:pt>
                <c:pt idx="45">
                  <c:v>46.81</c:v>
                </c:pt>
                <c:pt idx="46">
                  <c:v>46.2</c:v>
                </c:pt>
                <c:pt idx="47">
                  <c:v>35.800000000000004</c:v>
                </c:pt>
                <c:pt idx="48">
                  <c:v>33.68</c:v>
                </c:pt>
                <c:pt idx="49">
                  <c:v>49.17</c:v>
                </c:pt>
                <c:pt idx="50">
                  <c:v>48.94</c:v>
                </c:pt>
                <c:pt idx="51">
                  <c:v>49.18</c:v>
                </c:pt>
                <c:pt idx="52">
                  <c:v>49.46</c:v>
                </c:pt>
                <c:pt idx="53">
                  <c:v>48.61</c:v>
                </c:pt>
                <c:pt idx="54">
                  <c:v>51.45</c:v>
                </c:pt>
                <c:pt idx="55">
                  <c:v>51.08</c:v>
                </c:pt>
                <c:pt idx="56">
                  <c:v>49.2</c:v>
                </c:pt>
                <c:pt idx="57">
                  <c:v>49.2</c:v>
                </c:pt>
                <c:pt idx="58">
                  <c:v>48.75</c:v>
                </c:pt>
                <c:pt idx="59">
                  <c:v>49.5</c:v>
                </c:pt>
                <c:pt idx="60">
                  <c:v>49.33</c:v>
                </c:pt>
                <c:pt idx="61">
                  <c:v>48.63</c:v>
                </c:pt>
                <c:pt idx="62">
                  <c:v>48.220000000000013</c:v>
                </c:pt>
                <c:pt idx="63">
                  <c:v>30.479999999999986</c:v>
                </c:pt>
                <c:pt idx="64">
                  <c:v>31.51</c:v>
                </c:pt>
                <c:pt idx="65">
                  <c:v>31.130000000000031</c:v>
                </c:pt>
                <c:pt idx="66">
                  <c:v>33.58</c:v>
                </c:pt>
                <c:pt idx="67">
                  <c:v>30.830000000000005</c:v>
                </c:pt>
                <c:pt idx="68">
                  <c:v>29.9</c:v>
                </c:pt>
                <c:pt idx="69">
                  <c:v>30.779999999999987</c:v>
                </c:pt>
                <c:pt idx="70">
                  <c:v>52.95</c:v>
                </c:pt>
                <c:pt idx="71">
                  <c:v>53.07</c:v>
                </c:pt>
                <c:pt idx="72">
                  <c:v>52.32</c:v>
                </c:pt>
                <c:pt idx="73">
                  <c:v>11.21</c:v>
                </c:pt>
                <c:pt idx="74">
                  <c:v>11.2</c:v>
                </c:pt>
                <c:pt idx="75">
                  <c:v>11.09</c:v>
                </c:pt>
                <c:pt idx="76">
                  <c:v>11.07</c:v>
                </c:pt>
                <c:pt idx="77">
                  <c:v>11.08</c:v>
                </c:pt>
                <c:pt idx="78">
                  <c:v>11.11</c:v>
                </c:pt>
                <c:pt idx="79">
                  <c:v>11.13</c:v>
                </c:pt>
                <c:pt idx="80">
                  <c:v>11.22</c:v>
                </c:pt>
                <c:pt idx="81">
                  <c:v>11.23</c:v>
                </c:pt>
                <c:pt idx="82">
                  <c:v>11.13</c:v>
                </c:pt>
                <c:pt idx="83">
                  <c:v>10.62</c:v>
                </c:pt>
                <c:pt idx="84">
                  <c:v>10.79</c:v>
                </c:pt>
                <c:pt idx="85">
                  <c:v>10.49</c:v>
                </c:pt>
                <c:pt idx="86">
                  <c:v>10.63</c:v>
                </c:pt>
                <c:pt idx="87">
                  <c:v>10.69</c:v>
                </c:pt>
                <c:pt idx="88">
                  <c:v>10.58</c:v>
                </c:pt>
                <c:pt idx="89">
                  <c:v>10.52</c:v>
                </c:pt>
                <c:pt idx="90">
                  <c:v>8.06</c:v>
                </c:pt>
                <c:pt idx="91">
                  <c:v>8.16</c:v>
                </c:pt>
                <c:pt idx="92">
                  <c:v>8.16</c:v>
                </c:pt>
                <c:pt idx="93">
                  <c:v>8.0500000000000007</c:v>
                </c:pt>
                <c:pt idx="94">
                  <c:v>13.97</c:v>
                </c:pt>
                <c:pt idx="95">
                  <c:v>13.52</c:v>
                </c:pt>
                <c:pt idx="96">
                  <c:v>13.450000000000006</c:v>
                </c:pt>
                <c:pt idx="97">
                  <c:v>13.73</c:v>
                </c:pt>
                <c:pt idx="98">
                  <c:v>13.360000000000024</c:v>
                </c:pt>
                <c:pt idx="99">
                  <c:v>8.81</c:v>
                </c:pt>
                <c:pt idx="100">
                  <c:v>8.76</c:v>
                </c:pt>
                <c:pt idx="101">
                  <c:v>8.9600000000000026</c:v>
                </c:pt>
                <c:pt idx="102">
                  <c:v>8.82</c:v>
                </c:pt>
                <c:pt idx="103">
                  <c:v>7.08</c:v>
                </c:pt>
                <c:pt idx="104">
                  <c:v>7.1199999999999966</c:v>
                </c:pt>
                <c:pt idx="105">
                  <c:v>7.71</c:v>
                </c:pt>
                <c:pt idx="106">
                  <c:v>7.06</c:v>
                </c:pt>
                <c:pt idx="107">
                  <c:v>7.04</c:v>
                </c:pt>
                <c:pt idx="108">
                  <c:v>7.07</c:v>
                </c:pt>
                <c:pt idx="109">
                  <c:v>7.08</c:v>
                </c:pt>
                <c:pt idx="110">
                  <c:v>7.29</c:v>
                </c:pt>
                <c:pt idx="111">
                  <c:v>7.13</c:v>
                </c:pt>
                <c:pt idx="112">
                  <c:v>7.1599999999999975</c:v>
                </c:pt>
                <c:pt idx="113">
                  <c:v>12.96</c:v>
                </c:pt>
                <c:pt idx="114">
                  <c:v>12.89</c:v>
                </c:pt>
                <c:pt idx="115">
                  <c:v>14.39</c:v>
                </c:pt>
                <c:pt idx="116">
                  <c:v>12.38</c:v>
                </c:pt>
                <c:pt idx="117">
                  <c:v>12.24</c:v>
                </c:pt>
                <c:pt idx="118">
                  <c:v>9.64</c:v>
                </c:pt>
                <c:pt idx="119">
                  <c:v>9.84</c:v>
                </c:pt>
                <c:pt idx="120">
                  <c:v>9.52</c:v>
                </c:pt>
                <c:pt idx="121">
                  <c:v>8.2000000000000011</c:v>
                </c:pt>
                <c:pt idx="122">
                  <c:v>8.42</c:v>
                </c:pt>
                <c:pt idx="123">
                  <c:v>8.2900000000000009</c:v>
                </c:pt>
                <c:pt idx="124">
                  <c:v>9.2800000000000011</c:v>
                </c:pt>
                <c:pt idx="125">
                  <c:v>8.74</c:v>
                </c:pt>
                <c:pt idx="126">
                  <c:v>8.7900000000000009</c:v>
                </c:pt>
                <c:pt idx="127">
                  <c:v>8.67</c:v>
                </c:pt>
                <c:pt idx="128">
                  <c:v>9.92</c:v>
                </c:pt>
                <c:pt idx="129">
                  <c:v>9.43</c:v>
                </c:pt>
                <c:pt idx="130">
                  <c:v>9.65</c:v>
                </c:pt>
                <c:pt idx="131">
                  <c:v>9.66</c:v>
                </c:pt>
                <c:pt idx="132">
                  <c:v>10.32</c:v>
                </c:pt>
                <c:pt idx="133">
                  <c:v>10.32</c:v>
                </c:pt>
                <c:pt idx="134">
                  <c:v>10.06</c:v>
                </c:pt>
                <c:pt idx="135">
                  <c:v>9.9700000000000006</c:v>
                </c:pt>
                <c:pt idx="136">
                  <c:v>10.030000000000001</c:v>
                </c:pt>
                <c:pt idx="137">
                  <c:v>10.14</c:v>
                </c:pt>
                <c:pt idx="138">
                  <c:v>9.77</c:v>
                </c:pt>
                <c:pt idx="139">
                  <c:v>9.7900000000000009</c:v>
                </c:pt>
                <c:pt idx="140">
                  <c:v>9.8600000000000048</c:v>
                </c:pt>
                <c:pt idx="141">
                  <c:v>8.27</c:v>
                </c:pt>
                <c:pt idx="142">
                  <c:v>7.85</c:v>
                </c:pt>
                <c:pt idx="143">
                  <c:v>7.9</c:v>
                </c:pt>
                <c:pt idx="144">
                  <c:v>7.89</c:v>
                </c:pt>
                <c:pt idx="145">
                  <c:v>7.88</c:v>
                </c:pt>
                <c:pt idx="146">
                  <c:v>7.89</c:v>
                </c:pt>
                <c:pt idx="147">
                  <c:v>7.9</c:v>
                </c:pt>
                <c:pt idx="148">
                  <c:v>7.98</c:v>
                </c:pt>
                <c:pt idx="149">
                  <c:v>7.9700000000000024</c:v>
                </c:pt>
                <c:pt idx="150">
                  <c:v>8.02</c:v>
                </c:pt>
                <c:pt idx="151">
                  <c:v>7.94</c:v>
                </c:pt>
                <c:pt idx="152">
                  <c:v>7.94</c:v>
                </c:pt>
                <c:pt idx="153">
                  <c:v>7.94</c:v>
                </c:pt>
                <c:pt idx="154">
                  <c:v>7.9700000000000024</c:v>
                </c:pt>
                <c:pt idx="155">
                  <c:v>8.0500000000000007</c:v>
                </c:pt>
                <c:pt idx="156">
                  <c:v>9.48</c:v>
                </c:pt>
                <c:pt idx="157">
                  <c:v>9.75</c:v>
                </c:pt>
                <c:pt idx="158">
                  <c:v>9.75</c:v>
                </c:pt>
                <c:pt idx="159">
                  <c:v>9.58</c:v>
                </c:pt>
                <c:pt idx="160">
                  <c:v>9.49</c:v>
                </c:pt>
                <c:pt idx="161">
                  <c:v>9.6300000000000008</c:v>
                </c:pt>
                <c:pt idx="162">
                  <c:v>9.49</c:v>
                </c:pt>
                <c:pt idx="163">
                  <c:v>9.61</c:v>
                </c:pt>
                <c:pt idx="164">
                  <c:v>9.66</c:v>
                </c:pt>
                <c:pt idx="165">
                  <c:v>15.18</c:v>
                </c:pt>
                <c:pt idx="166">
                  <c:v>15.370000000000006</c:v>
                </c:pt>
                <c:pt idx="167">
                  <c:v>15.32</c:v>
                </c:pt>
                <c:pt idx="168">
                  <c:v>15.52</c:v>
                </c:pt>
                <c:pt idx="169">
                  <c:v>14.79</c:v>
                </c:pt>
                <c:pt idx="170">
                  <c:v>14.65</c:v>
                </c:pt>
                <c:pt idx="171">
                  <c:v>14.68</c:v>
                </c:pt>
                <c:pt idx="172">
                  <c:v>14.56</c:v>
                </c:pt>
                <c:pt idx="173">
                  <c:v>14.55</c:v>
                </c:pt>
                <c:pt idx="174">
                  <c:v>18.279999999999987</c:v>
                </c:pt>
                <c:pt idx="175">
                  <c:v>14.7</c:v>
                </c:pt>
                <c:pt idx="176">
                  <c:v>14.9</c:v>
                </c:pt>
                <c:pt idx="177">
                  <c:v>15.02</c:v>
                </c:pt>
                <c:pt idx="178">
                  <c:v>16.55</c:v>
                </c:pt>
                <c:pt idx="179">
                  <c:v>14.89</c:v>
                </c:pt>
                <c:pt idx="180">
                  <c:v>15.27</c:v>
                </c:pt>
                <c:pt idx="181">
                  <c:v>14.92</c:v>
                </c:pt>
                <c:pt idx="182">
                  <c:v>14.73</c:v>
                </c:pt>
                <c:pt idx="183">
                  <c:v>14.44</c:v>
                </c:pt>
                <c:pt idx="184">
                  <c:v>11.76</c:v>
                </c:pt>
                <c:pt idx="185">
                  <c:v>14.26</c:v>
                </c:pt>
                <c:pt idx="186">
                  <c:v>16.55</c:v>
                </c:pt>
                <c:pt idx="187">
                  <c:v>14.07</c:v>
                </c:pt>
                <c:pt idx="188">
                  <c:v>14.05</c:v>
                </c:pt>
                <c:pt idx="189">
                  <c:v>14.21</c:v>
                </c:pt>
                <c:pt idx="190">
                  <c:v>13.58</c:v>
                </c:pt>
                <c:pt idx="191">
                  <c:v>13.6</c:v>
                </c:pt>
                <c:pt idx="192">
                  <c:v>13.6</c:v>
                </c:pt>
                <c:pt idx="193">
                  <c:v>13.56</c:v>
                </c:pt>
                <c:pt idx="194">
                  <c:v>13.88</c:v>
                </c:pt>
                <c:pt idx="195">
                  <c:v>14.08</c:v>
                </c:pt>
                <c:pt idx="196">
                  <c:v>13.97</c:v>
                </c:pt>
                <c:pt idx="197">
                  <c:v>15.75</c:v>
                </c:pt>
                <c:pt idx="198">
                  <c:v>13.96</c:v>
                </c:pt>
                <c:pt idx="199">
                  <c:v>14.1</c:v>
                </c:pt>
                <c:pt idx="200">
                  <c:v>17.66</c:v>
                </c:pt>
                <c:pt idx="201">
                  <c:v>12.19</c:v>
                </c:pt>
                <c:pt idx="202">
                  <c:v>11.78</c:v>
                </c:pt>
                <c:pt idx="203">
                  <c:v>12.09</c:v>
                </c:pt>
                <c:pt idx="204">
                  <c:v>12.26</c:v>
                </c:pt>
                <c:pt idx="205">
                  <c:v>12.12</c:v>
                </c:pt>
                <c:pt idx="206">
                  <c:v>12.07</c:v>
                </c:pt>
                <c:pt idx="207">
                  <c:v>12.14</c:v>
                </c:pt>
                <c:pt idx="208">
                  <c:v>12.51</c:v>
                </c:pt>
                <c:pt idx="209">
                  <c:v>12.34</c:v>
                </c:pt>
                <c:pt idx="210">
                  <c:v>12.14</c:v>
                </c:pt>
                <c:pt idx="211">
                  <c:v>12.08</c:v>
                </c:pt>
                <c:pt idx="212">
                  <c:v>12.28</c:v>
                </c:pt>
                <c:pt idx="213">
                  <c:v>12.11</c:v>
                </c:pt>
                <c:pt idx="214">
                  <c:v>12.25</c:v>
                </c:pt>
                <c:pt idx="215">
                  <c:v>13.22</c:v>
                </c:pt>
                <c:pt idx="216">
                  <c:v>12.22</c:v>
                </c:pt>
                <c:pt idx="217">
                  <c:v>12.53</c:v>
                </c:pt>
                <c:pt idx="218">
                  <c:v>12.370000000000006</c:v>
                </c:pt>
                <c:pt idx="219">
                  <c:v>12.31</c:v>
                </c:pt>
                <c:pt idx="220">
                  <c:v>12.360000000000024</c:v>
                </c:pt>
                <c:pt idx="221">
                  <c:v>12.46</c:v>
                </c:pt>
                <c:pt idx="222">
                  <c:v>12.13</c:v>
                </c:pt>
                <c:pt idx="223">
                  <c:v>12.19</c:v>
                </c:pt>
                <c:pt idx="224">
                  <c:v>12.11</c:v>
                </c:pt>
                <c:pt idx="225">
                  <c:v>12.31</c:v>
                </c:pt>
                <c:pt idx="226">
                  <c:v>12.16</c:v>
                </c:pt>
                <c:pt idx="227">
                  <c:v>12.14</c:v>
                </c:pt>
                <c:pt idx="228">
                  <c:v>14.25</c:v>
                </c:pt>
                <c:pt idx="229">
                  <c:v>14.16</c:v>
                </c:pt>
                <c:pt idx="230">
                  <c:v>14.350000000000026</c:v>
                </c:pt>
                <c:pt idx="231">
                  <c:v>14.39</c:v>
                </c:pt>
                <c:pt idx="232">
                  <c:v>14.33</c:v>
                </c:pt>
                <c:pt idx="233">
                  <c:v>14.11</c:v>
                </c:pt>
                <c:pt idx="234">
                  <c:v>14.12</c:v>
                </c:pt>
                <c:pt idx="235">
                  <c:v>14.1</c:v>
                </c:pt>
                <c:pt idx="236">
                  <c:v>14.16</c:v>
                </c:pt>
                <c:pt idx="237">
                  <c:v>14.05</c:v>
                </c:pt>
                <c:pt idx="238">
                  <c:v>14.19</c:v>
                </c:pt>
                <c:pt idx="239">
                  <c:v>14.11</c:v>
                </c:pt>
                <c:pt idx="240">
                  <c:v>14.07</c:v>
                </c:pt>
                <c:pt idx="241">
                  <c:v>14.12</c:v>
                </c:pt>
                <c:pt idx="242">
                  <c:v>14.12</c:v>
                </c:pt>
                <c:pt idx="243">
                  <c:v>14.19</c:v>
                </c:pt>
                <c:pt idx="244">
                  <c:v>14.41</c:v>
                </c:pt>
                <c:pt idx="245">
                  <c:v>14.17</c:v>
                </c:pt>
                <c:pt idx="246">
                  <c:v>14.14</c:v>
                </c:pt>
                <c:pt idx="247">
                  <c:v>14.09</c:v>
                </c:pt>
                <c:pt idx="248">
                  <c:v>14.02</c:v>
                </c:pt>
                <c:pt idx="249">
                  <c:v>14.04</c:v>
                </c:pt>
                <c:pt idx="250">
                  <c:v>15.6</c:v>
                </c:pt>
                <c:pt idx="251">
                  <c:v>14.11</c:v>
                </c:pt>
                <c:pt idx="252">
                  <c:v>14.14</c:v>
                </c:pt>
                <c:pt idx="253">
                  <c:v>17.100000000000001</c:v>
                </c:pt>
                <c:pt idx="254">
                  <c:v>14.74</c:v>
                </c:pt>
                <c:pt idx="255">
                  <c:v>14.21</c:v>
                </c:pt>
                <c:pt idx="256">
                  <c:v>14.12</c:v>
                </c:pt>
                <c:pt idx="257">
                  <c:v>13.54</c:v>
                </c:pt>
                <c:pt idx="258">
                  <c:v>13.58</c:v>
                </c:pt>
                <c:pt idx="259">
                  <c:v>13.61</c:v>
                </c:pt>
                <c:pt idx="260">
                  <c:v>13.54</c:v>
                </c:pt>
                <c:pt idx="261">
                  <c:v>13.51</c:v>
                </c:pt>
                <c:pt idx="262">
                  <c:v>13.75</c:v>
                </c:pt>
                <c:pt idx="263">
                  <c:v>13.76</c:v>
                </c:pt>
                <c:pt idx="264">
                  <c:v>13.38</c:v>
                </c:pt>
                <c:pt idx="265">
                  <c:v>13.64</c:v>
                </c:pt>
                <c:pt idx="266">
                  <c:v>13.77</c:v>
                </c:pt>
                <c:pt idx="267">
                  <c:v>13.67</c:v>
                </c:pt>
                <c:pt idx="268">
                  <c:v>13.66</c:v>
                </c:pt>
                <c:pt idx="269">
                  <c:v>11.32</c:v>
                </c:pt>
                <c:pt idx="270">
                  <c:v>11.450000000000006</c:v>
                </c:pt>
                <c:pt idx="271">
                  <c:v>11.34</c:v>
                </c:pt>
                <c:pt idx="272">
                  <c:v>11.21</c:v>
                </c:pt>
                <c:pt idx="273">
                  <c:v>11.46</c:v>
                </c:pt>
                <c:pt idx="274">
                  <c:v>11.29</c:v>
                </c:pt>
                <c:pt idx="275">
                  <c:v>11.29</c:v>
                </c:pt>
                <c:pt idx="276">
                  <c:v>11.26</c:v>
                </c:pt>
                <c:pt idx="277">
                  <c:v>11.42</c:v>
                </c:pt>
                <c:pt idx="278">
                  <c:v>10.51</c:v>
                </c:pt>
                <c:pt idx="279">
                  <c:v>10.53</c:v>
                </c:pt>
                <c:pt idx="280">
                  <c:v>10.54</c:v>
                </c:pt>
                <c:pt idx="281">
                  <c:v>10.4</c:v>
                </c:pt>
                <c:pt idx="282">
                  <c:v>10.41</c:v>
                </c:pt>
                <c:pt idx="283">
                  <c:v>10.54</c:v>
                </c:pt>
                <c:pt idx="284">
                  <c:v>10.51</c:v>
                </c:pt>
                <c:pt idx="285">
                  <c:v>10.47</c:v>
                </c:pt>
                <c:pt idx="286">
                  <c:v>10.43</c:v>
                </c:pt>
                <c:pt idx="287">
                  <c:v>13.8</c:v>
                </c:pt>
                <c:pt idx="288">
                  <c:v>13.75</c:v>
                </c:pt>
                <c:pt idx="289">
                  <c:v>10.53</c:v>
                </c:pt>
                <c:pt idx="290">
                  <c:v>10.59</c:v>
                </c:pt>
                <c:pt idx="291">
                  <c:v>10.52</c:v>
                </c:pt>
                <c:pt idx="292">
                  <c:v>10.54</c:v>
                </c:pt>
                <c:pt idx="293">
                  <c:v>10.38</c:v>
                </c:pt>
                <c:pt idx="294">
                  <c:v>9.4500000000000028</c:v>
                </c:pt>
                <c:pt idx="295">
                  <c:v>9.7200000000000006</c:v>
                </c:pt>
                <c:pt idx="296">
                  <c:v>9.6300000000000008</c:v>
                </c:pt>
                <c:pt idx="297">
                  <c:v>9.3800000000000008</c:v>
                </c:pt>
                <c:pt idx="298">
                  <c:v>9.52</c:v>
                </c:pt>
                <c:pt idx="299">
                  <c:v>9.61</c:v>
                </c:pt>
                <c:pt idx="300">
                  <c:v>8.18</c:v>
                </c:pt>
                <c:pt idx="301">
                  <c:v>8.120000000000001</c:v>
                </c:pt>
                <c:pt idx="302">
                  <c:v>8.25</c:v>
                </c:pt>
                <c:pt idx="303">
                  <c:v>8.23</c:v>
                </c:pt>
                <c:pt idx="304">
                  <c:v>8.2100000000000009</c:v>
                </c:pt>
                <c:pt idx="305">
                  <c:v>8.17</c:v>
                </c:pt>
                <c:pt idx="306">
                  <c:v>8.3000000000000007</c:v>
                </c:pt>
                <c:pt idx="307">
                  <c:v>8.25</c:v>
                </c:pt>
                <c:pt idx="308">
                  <c:v>8.52</c:v>
                </c:pt>
                <c:pt idx="309">
                  <c:v>8.2000000000000011</c:v>
                </c:pt>
                <c:pt idx="310">
                  <c:v>8.11</c:v>
                </c:pt>
              </c:numCache>
            </c:numRef>
          </c:val>
          <c:smooth val="0"/>
        </c:ser>
        <c:ser>
          <c:idx val="5"/>
          <c:order val="5"/>
          <c:marker>
            <c:symbol val="none"/>
          </c:marker>
          <c:val>
            <c:numRef>
              <c:f>Sheet1!$I$100:$I$410</c:f>
              <c:numCache>
                <c:formatCode>General</c:formatCode>
                <c:ptCount val="311"/>
                <c:pt idx="0">
                  <c:v>80.64</c:v>
                </c:pt>
                <c:pt idx="1">
                  <c:v>80.45</c:v>
                </c:pt>
                <c:pt idx="2">
                  <c:v>80.14</c:v>
                </c:pt>
                <c:pt idx="3">
                  <c:v>80.569999999999993</c:v>
                </c:pt>
                <c:pt idx="4">
                  <c:v>82.36999999999999</c:v>
                </c:pt>
                <c:pt idx="5">
                  <c:v>80.569999999999993</c:v>
                </c:pt>
                <c:pt idx="6">
                  <c:v>81.97</c:v>
                </c:pt>
                <c:pt idx="7">
                  <c:v>80.83</c:v>
                </c:pt>
                <c:pt idx="8">
                  <c:v>80.31</c:v>
                </c:pt>
                <c:pt idx="9">
                  <c:v>80.45</c:v>
                </c:pt>
                <c:pt idx="10">
                  <c:v>95.5</c:v>
                </c:pt>
                <c:pt idx="11">
                  <c:v>92.69</c:v>
                </c:pt>
                <c:pt idx="12">
                  <c:v>90.61999999999999</c:v>
                </c:pt>
                <c:pt idx="13">
                  <c:v>92.56</c:v>
                </c:pt>
                <c:pt idx="14">
                  <c:v>88.42</c:v>
                </c:pt>
                <c:pt idx="15">
                  <c:v>88.6</c:v>
                </c:pt>
                <c:pt idx="16">
                  <c:v>85.6</c:v>
                </c:pt>
                <c:pt idx="17">
                  <c:v>85.66</c:v>
                </c:pt>
                <c:pt idx="18">
                  <c:v>85.69</c:v>
                </c:pt>
                <c:pt idx="19">
                  <c:v>81.910000000000025</c:v>
                </c:pt>
                <c:pt idx="20">
                  <c:v>83.77</c:v>
                </c:pt>
                <c:pt idx="21">
                  <c:v>82.2</c:v>
                </c:pt>
                <c:pt idx="22">
                  <c:v>81.849999999999994</c:v>
                </c:pt>
                <c:pt idx="23">
                  <c:v>81.86999999999999</c:v>
                </c:pt>
                <c:pt idx="24">
                  <c:v>86.08</c:v>
                </c:pt>
                <c:pt idx="25">
                  <c:v>85.79</c:v>
                </c:pt>
                <c:pt idx="26">
                  <c:v>86.55</c:v>
                </c:pt>
                <c:pt idx="27">
                  <c:v>97.86999999999999</c:v>
                </c:pt>
                <c:pt idx="28">
                  <c:v>97.240000000000023</c:v>
                </c:pt>
                <c:pt idx="29">
                  <c:v>96.29</c:v>
                </c:pt>
                <c:pt idx="30">
                  <c:v>81.940000000000026</c:v>
                </c:pt>
                <c:pt idx="31">
                  <c:v>81.910000000000025</c:v>
                </c:pt>
                <c:pt idx="32">
                  <c:v>81.81</c:v>
                </c:pt>
                <c:pt idx="33">
                  <c:v>82.47</c:v>
                </c:pt>
                <c:pt idx="34">
                  <c:v>82.72</c:v>
                </c:pt>
                <c:pt idx="35">
                  <c:v>82.410000000000025</c:v>
                </c:pt>
                <c:pt idx="36">
                  <c:v>82.31</c:v>
                </c:pt>
                <c:pt idx="37">
                  <c:v>82.45</c:v>
                </c:pt>
                <c:pt idx="38">
                  <c:v>82.669999999999987</c:v>
                </c:pt>
                <c:pt idx="39">
                  <c:v>83.14</c:v>
                </c:pt>
                <c:pt idx="40">
                  <c:v>90.66</c:v>
                </c:pt>
                <c:pt idx="41">
                  <c:v>90.78</c:v>
                </c:pt>
                <c:pt idx="42">
                  <c:v>91.48</c:v>
                </c:pt>
                <c:pt idx="43">
                  <c:v>89.38</c:v>
                </c:pt>
                <c:pt idx="44">
                  <c:v>89.48</c:v>
                </c:pt>
                <c:pt idx="45">
                  <c:v>88.78</c:v>
                </c:pt>
                <c:pt idx="46">
                  <c:v>88.7</c:v>
                </c:pt>
                <c:pt idx="47">
                  <c:v>111.01</c:v>
                </c:pt>
                <c:pt idx="48">
                  <c:v>105.1</c:v>
                </c:pt>
                <c:pt idx="49">
                  <c:v>88.14</c:v>
                </c:pt>
                <c:pt idx="50">
                  <c:v>87.79</c:v>
                </c:pt>
                <c:pt idx="51">
                  <c:v>89.649999999999991</c:v>
                </c:pt>
                <c:pt idx="52">
                  <c:v>87.36</c:v>
                </c:pt>
                <c:pt idx="53">
                  <c:v>89.86999999999999</c:v>
                </c:pt>
                <c:pt idx="54">
                  <c:v>89.410000000000025</c:v>
                </c:pt>
                <c:pt idx="55">
                  <c:v>87.8</c:v>
                </c:pt>
                <c:pt idx="56">
                  <c:v>88.04</c:v>
                </c:pt>
                <c:pt idx="57">
                  <c:v>87.84</c:v>
                </c:pt>
                <c:pt idx="58">
                  <c:v>85.69</c:v>
                </c:pt>
                <c:pt idx="59">
                  <c:v>91.13</c:v>
                </c:pt>
                <c:pt idx="60">
                  <c:v>92.59</c:v>
                </c:pt>
                <c:pt idx="61">
                  <c:v>85.679999999999978</c:v>
                </c:pt>
                <c:pt idx="62">
                  <c:v>85.69</c:v>
                </c:pt>
                <c:pt idx="63">
                  <c:v>82.34</c:v>
                </c:pt>
                <c:pt idx="64">
                  <c:v>87.960000000000022</c:v>
                </c:pt>
                <c:pt idx="65">
                  <c:v>81.97</c:v>
                </c:pt>
                <c:pt idx="66">
                  <c:v>84.910000000000025</c:v>
                </c:pt>
                <c:pt idx="67">
                  <c:v>84.72</c:v>
                </c:pt>
                <c:pt idx="68">
                  <c:v>84.88</c:v>
                </c:pt>
                <c:pt idx="69">
                  <c:v>85.06</c:v>
                </c:pt>
                <c:pt idx="70">
                  <c:v>111.73</c:v>
                </c:pt>
                <c:pt idx="71">
                  <c:v>102.43</c:v>
                </c:pt>
                <c:pt idx="72">
                  <c:v>103.01</c:v>
                </c:pt>
                <c:pt idx="73">
                  <c:v>102.04</c:v>
                </c:pt>
                <c:pt idx="74">
                  <c:v>101.74000000000002</c:v>
                </c:pt>
                <c:pt idx="75">
                  <c:v>101.7</c:v>
                </c:pt>
                <c:pt idx="76">
                  <c:v>101.86</c:v>
                </c:pt>
                <c:pt idx="77">
                  <c:v>103.36</c:v>
                </c:pt>
                <c:pt idx="78">
                  <c:v>103.45</c:v>
                </c:pt>
                <c:pt idx="79">
                  <c:v>102.59</c:v>
                </c:pt>
                <c:pt idx="80">
                  <c:v>99.82</c:v>
                </c:pt>
                <c:pt idx="81">
                  <c:v>100.22</c:v>
                </c:pt>
                <c:pt idx="82">
                  <c:v>99.69</c:v>
                </c:pt>
                <c:pt idx="83">
                  <c:v>80.34</c:v>
                </c:pt>
                <c:pt idx="84">
                  <c:v>80.040000000000006</c:v>
                </c:pt>
                <c:pt idx="85">
                  <c:v>84.55</c:v>
                </c:pt>
                <c:pt idx="86">
                  <c:v>84.82</c:v>
                </c:pt>
                <c:pt idx="87">
                  <c:v>79.97</c:v>
                </c:pt>
                <c:pt idx="88">
                  <c:v>79.910000000000025</c:v>
                </c:pt>
                <c:pt idx="89">
                  <c:v>80.459999999999994</c:v>
                </c:pt>
                <c:pt idx="90">
                  <c:v>90.02</c:v>
                </c:pt>
                <c:pt idx="91">
                  <c:v>87.75</c:v>
                </c:pt>
                <c:pt idx="92">
                  <c:v>87.57</c:v>
                </c:pt>
                <c:pt idx="93">
                  <c:v>87.85</c:v>
                </c:pt>
                <c:pt idx="94">
                  <c:v>78.31</c:v>
                </c:pt>
                <c:pt idx="95">
                  <c:v>78.47</c:v>
                </c:pt>
                <c:pt idx="96">
                  <c:v>78.489999999999995</c:v>
                </c:pt>
                <c:pt idx="97">
                  <c:v>78.930000000000007</c:v>
                </c:pt>
                <c:pt idx="98">
                  <c:v>80.08</c:v>
                </c:pt>
                <c:pt idx="99">
                  <c:v>81.16</c:v>
                </c:pt>
                <c:pt idx="100">
                  <c:v>85.11</c:v>
                </c:pt>
                <c:pt idx="101">
                  <c:v>85.22</c:v>
                </c:pt>
                <c:pt idx="102">
                  <c:v>85.169999999999987</c:v>
                </c:pt>
                <c:pt idx="103">
                  <c:v>58.55</c:v>
                </c:pt>
                <c:pt idx="104">
                  <c:v>57.47</c:v>
                </c:pt>
                <c:pt idx="105">
                  <c:v>54.14</c:v>
                </c:pt>
                <c:pt idx="106">
                  <c:v>52.28</c:v>
                </c:pt>
                <c:pt idx="107">
                  <c:v>52.36</c:v>
                </c:pt>
                <c:pt idx="108">
                  <c:v>52.32</c:v>
                </c:pt>
                <c:pt idx="109">
                  <c:v>52.33</c:v>
                </c:pt>
                <c:pt idx="110">
                  <c:v>52.25</c:v>
                </c:pt>
                <c:pt idx="111">
                  <c:v>52.08</c:v>
                </c:pt>
                <c:pt idx="112">
                  <c:v>52.260000000000012</c:v>
                </c:pt>
                <c:pt idx="113">
                  <c:v>57.260000000000012</c:v>
                </c:pt>
                <c:pt idx="114">
                  <c:v>56.52</c:v>
                </c:pt>
                <c:pt idx="115">
                  <c:v>64.849999999999994</c:v>
                </c:pt>
                <c:pt idx="116">
                  <c:v>57.52</c:v>
                </c:pt>
                <c:pt idx="117">
                  <c:v>57.290000000000013</c:v>
                </c:pt>
                <c:pt idx="118">
                  <c:v>65.430000000000007</c:v>
                </c:pt>
                <c:pt idx="119">
                  <c:v>71.14</c:v>
                </c:pt>
                <c:pt idx="120">
                  <c:v>65.959999999999994</c:v>
                </c:pt>
                <c:pt idx="121">
                  <c:v>64.169999999999987</c:v>
                </c:pt>
                <c:pt idx="122">
                  <c:v>64.97</c:v>
                </c:pt>
                <c:pt idx="123">
                  <c:v>63.52</c:v>
                </c:pt>
                <c:pt idx="124">
                  <c:v>70.569999999999993</c:v>
                </c:pt>
                <c:pt idx="125">
                  <c:v>62.91</c:v>
                </c:pt>
                <c:pt idx="126">
                  <c:v>68.25</c:v>
                </c:pt>
                <c:pt idx="127">
                  <c:v>67.849999999999994</c:v>
                </c:pt>
                <c:pt idx="128">
                  <c:v>65.69</c:v>
                </c:pt>
                <c:pt idx="129">
                  <c:v>60.730000000000011</c:v>
                </c:pt>
                <c:pt idx="130">
                  <c:v>58.790000000000013</c:v>
                </c:pt>
                <c:pt idx="131">
                  <c:v>58.56</c:v>
                </c:pt>
                <c:pt idx="132">
                  <c:v>60.27</c:v>
                </c:pt>
                <c:pt idx="133">
                  <c:v>59.260000000000012</c:v>
                </c:pt>
                <c:pt idx="134">
                  <c:v>67.260000000000005</c:v>
                </c:pt>
                <c:pt idx="135">
                  <c:v>67.16</c:v>
                </c:pt>
                <c:pt idx="136">
                  <c:v>67.28</c:v>
                </c:pt>
                <c:pt idx="137">
                  <c:v>63.49</c:v>
                </c:pt>
                <c:pt idx="138">
                  <c:v>62.3</c:v>
                </c:pt>
                <c:pt idx="139">
                  <c:v>62.67</c:v>
                </c:pt>
                <c:pt idx="140">
                  <c:v>62.45</c:v>
                </c:pt>
                <c:pt idx="141">
                  <c:v>59.8</c:v>
                </c:pt>
                <c:pt idx="142">
                  <c:v>67.5</c:v>
                </c:pt>
                <c:pt idx="143">
                  <c:v>67.099999999999994</c:v>
                </c:pt>
                <c:pt idx="144">
                  <c:v>66.8</c:v>
                </c:pt>
                <c:pt idx="145">
                  <c:v>66.930000000000007</c:v>
                </c:pt>
                <c:pt idx="146">
                  <c:v>66.06</c:v>
                </c:pt>
                <c:pt idx="147">
                  <c:v>65.069999999999993</c:v>
                </c:pt>
                <c:pt idx="148">
                  <c:v>64.5</c:v>
                </c:pt>
                <c:pt idx="149">
                  <c:v>65.81</c:v>
                </c:pt>
                <c:pt idx="150">
                  <c:v>66.34</c:v>
                </c:pt>
                <c:pt idx="151">
                  <c:v>65.930000000000007</c:v>
                </c:pt>
                <c:pt idx="152">
                  <c:v>65.790000000000006</c:v>
                </c:pt>
                <c:pt idx="153">
                  <c:v>66.510000000000005</c:v>
                </c:pt>
                <c:pt idx="154">
                  <c:v>66.45</c:v>
                </c:pt>
                <c:pt idx="155">
                  <c:v>65.58</c:v>
                </c:pt>
                <c:pt idx="156">
                  <c:v>60.78</c:v>
                </c:pt>
                <c:pt idx="157">
                  <c:v>60.790000000000013</c:v>
                </c:pt>
                <c:pt idx="158">
                  <c:v>61.67</c:v>
                </c:pt>
                <c:pt idx="159">
                  <c:v>60.8</c:v>
                </c:pt>
                <c:pt idx="160">
                  <c:v>61.17</c:v>
                </c:pt>
                <c:pt idx="161">
                  <c:v>60.46</c:v>
                </c:pt>
                <c:pt idx="162">
                  <c:v>60.31</c:v>
                </c:pt>
                <c:pt idx="163">
                  <c:v>60.68</c:v>
                </c:pt>
                <c:pt idx="164">
                  <c:v>60.65</c:v>
                </c:pt>
                <c:pt idx="165">
                  <c:v>59.98</c:v>
                </c:pt>
                <c:pt idx="166">
                  <c:v>59.88</c:v>
                </c:pt>
                <c:pt idx="167">
                  <c:v>59.82</c:v>
                </c:pt>
                <c:pt idx="168">
                  <c:v>60.2</c:v>
                </c:pt>
                <c:pt idx="169">
                  <c:v>59.48</c:v>
                </c:pt>
                <c:pt idx="170">
                  <c:v>58.78</c:v>
                </c:pt>
                <c:pt idx="171">
                  <c:v>58.98</c:v>
                </c:pt>
                <c:pt idx="172">
                  <c:v>60.120000000000012</c:v>
                </c:pt>
                <c:pt idx="173">
                  <c:v>59.4</c:v>
                </c:pt>
                <c:pt idx="174">
                  <c:v>59.82</c:v>
                </c:pt>
                <c:pt idx="175">
                  <c:v>58.99</c:v>
                </c:pt>
                <c:pt idx="176">
                  <c:v>64.599999999999994</c:v>
                </c:pt>
                <c:pt idx="177">
                  <c:v>64.819999999999993</c:v>
                </c:pt>
                <c:pt idx="178">
                  <c:v>64.900000000000006</c:v>
                </c:pt>
                <c:pt idx="179">
                  <c:v>61.64</c:v>
                </c:pt>
                <c:pt idx="180">
                  <c:v>63.690000000000012</c:v>
                </c:pt>
                <c:pt idx="181">
                  <c:v>62.46</c:v>
                </c:pt>
                <c:pt idx="182">
                  <c:v>62.190000000000012</c:v>
                </c:pt>
                <c:pt idx="183">
                  <c:v>61</c:v>
                </c:pt>
                <c:pt idx="184">
                  <c:v>65.940000000000026</c:v>
                </c:pt>
                <c:pt idx="185">
                  <c:v>63.160000000000011</c:v>
                </c:pt>
                <c:pt idx="186">
                  <c:v>71.349999999999994</c:v>
                </c:pt>
                <c:pt idx="187">
                  <c:v>63.13</c:v>
                </c:pt>
                <c:pt idx="188">
                  <c:v>68.3</c:v>
                </c:pt>
                <c:pt idx="189">
                  <c:v>68.88</c:v>
                </c:pt>
                <c:pt idx="190">
                  <c:v>66.319999999999993</c:v>
                </c:pt>
                <c:pt idx="191">
                  <c:v>66.36</c:v>
                </c:pt>
                <c:pt idx="192">
                  <c:v>66.86</c:v>
                </c:pt>
                <c:pt idx="193">
                  <c:v>66.410000000000025</c:v>
                </c:pt>
                <c:pt idx="194">
                  <c:v>64.78</c:v>
                </c:pt>
                <c:pt idx="195">
                  <c:v>64.64</c:v>
                </c:pt>
                <c:pt idx="196">
                  <c:v>65.06</c:v>
                </c:pt>
                <c:pt idx="197">
                  <c:v>66.819999999999993</c:v>
                </c:pt>
                <c:pt idx="198">
                  <c:v>64.69</c:v>
                </c:pt>
                <c:pt idx="199">
                  <c:v>65.430000000000007</c:v>
                </c:pt>
                <c:pt idx="200">
                  <c:v>92.11</c:v>
                </c:pt>
                <c:pt idx="201">
                  <c:v>73.83</c:v>
                </c:pt>
                <c:pt idx="202">
                  <c:v>73.81</c:v>
                </c:pt>
                <c:pt idx="203">
                  <c:v>76.569999999999993</c:v>
                </c:pt>
                <c:pt idx="204">
                  <c:v>76.569999999999993</c:v>
                </c:pt>
                <c:pt idx="205">
                  <c:v>76.84</c:v>
                </c:pt>
                <c:pt idx="206">
                  <c:v>76.56</c:v>
                </c:pt>
                <c:pt idx="207">
                  <c:v>76.39</c:v>
                </c:pt>
                <c:pt idx="208">
                  <c:v>76.440000000000026</c:v>
                </c:pt>
                <c:pt idx="209">
                  <c:v>76.400000000000006</c:v>
                </c:pt>
                <c:pt idx="210">
                  <c:v>76.63</c:v>
                </c:pt>
                <c:pt idx="211">
                  <c:v>76.42</c:v>
                </c:pt>
                <c:pt idx="212">
                  <c:v>76.510000000000005</c:v>
                </c:pt>
                <c:pt idx="213">
                  <c:v>76.42</c:v>
                </c:pt>
                <c:pt idx="214">
                  <c:v>76.900000000000006</c:v>
                </c:pt>
                <c:pt idx="215">
                  <c:v>80.08</c:v>
                </c:pt>
                <c:pt idx="216">
                  <c:v>77.97</c:v>
                </c:pt>
                <c:pt idx="217">
                  <c:v>77.440000000000026</c:v>
                </c:pt>
                <c:pt idx="218">
                  <c:v>77.84</c:v>
                </c:pt>
                <c:pt idx="219">
                  <c:v>76.73</c:v>
                </c:pt>
                <c:pt idx="220">
                  <c:v>77.19</c:v>
                </c:pt>
                <c:pt idx="221">
                  <c:v>76.59</c:v>
                </c:pt>
                <c:pt idx="222">
                  <c:v>76.64</c:v>
                </c:pt>
                <c:pt idx="223">
                  <c:v>76.900000000000006</c:v>
                </c:pt>
                <c:pt idx="224">
                  <c:v>76.36999999999999</c:v>
                </c:pt>
                <c:pt idx="225">
                  <c:v>76.22</c:v>
                </c:pt>
                <c:pt idx="226">
                  <c:v>76.61</c:v>
                </c:pt>
                <c:pt idx="227">
                  <c:v>76.73</c:v>
                </c:pt>
                <c:pt idx="228">
                  <c:v>10.18</c:v>
                </c:pt>
                <c:pt idx="229">
                  <c:v>10.16</c:v>
                </c:pt>
                <c:pt idx="230">
                  <c:v>9.99</c:v>
                </c:pt>
                <c:pt idx="231">
                  <c:v>10.23</c:v>
                </c:pt>
                <c:pt idx="232">
                  <c:v>10</c:v>
                </c:pt>
                <c:pt idx="233">
                  <c:v>10.050000000000002</c:v>
                </c:pt>
                <c:pt idx="234">
                  <c:v>10</c:v>
                </c:pt>
                <c:pt idx="235">
                  <c:v>10.01</c:v>
                </c:pt>
                <c:pt idx="236">
                  <c:v>10</c:v>
                </c:pt>
                <c:pt idx="237">
                  <c:v>9.94</c:v>
                </c:pt>
                <c:pt idx="238">
                  <c:v>9.89</c:v>
                </c:pt>
                <c:pt idx="239">
                  <c:v>9.98</c:v>
                </c:pt>
                <c:pt idx="240">
                  <c:v>9.98</c:v>
                </c:pt>
                <c:pt idx="241">
                  <c:v>9.8800000000000008</c:v>
                </c:pt>
                <c:pt idx="242">
                  <c:v>9.8500000000000068</c:v>
                </c:pt>
                <c:pt idx="243">
                  <c:v>10.050000000000002</c:v>
                </c:pt>
                <c:pt idx="244">
                  <c:v>10.44</c:v>
                </c:pt>
                <c:pt idx="245">
                  <c:v>10.17</c:v>
                </c:pt>
                <c:pt idx="246">
                  <c:v>9.98</c:v>
                </c:pt>
                <c:pt idx="247">
                  <c:v>10.02</c:v>
                </c:pt>
                <c:pt idx="248">
                  <c:v>10.1</c:v>
                </c:pt>
                <c:pt idx="249">
                  <c:v>10.44</c:v>
                </c:pt>
                <c:pt idx="250">
                  <c:v>10.72</c:v>
                </c:pt>
                <c:pt idx="251">
                  <c:v>10.06</c:v>
                </c:pt>
                <c:pt idx="252">
                  <c:v>9.98</c:v>
                </c:pt>
                <c:pt idx="253">
                  <c:v>12.13</c:v>
                </c:pt>
                <c:pt idx="254">
                  <c:v>10.19</c:v>
                </c:pt>
                <c:pt idx="255">
                  <c:v>10.02</c:v>
                </c:pt>
                <c:pt idx="256">
                  <c:v>9.91</c:v>
                </c:pt>
                <c:pt idx="257">
                  <c:v>9.9700000000000006</c:v>
                </c:pt>
                <c:pt idx="258">
                  <c:v>10.09</c:v>
                </c:pt>
                <c:pt idx="259">
                  <c:v>10.08</c:v>
                </c:pt>
                <c:pt idx="260">
                  <c:v>10.32</c:v>
                </c:pt>
                <c:pt idx="261">
                  <c:v>10.050000000000002</c:v>
                </c:pt>
                <c:pt idx="262">
                  <c:v>9.9500000000000028</c:v>
                </c:pt>
                <c:pt idx="263">
                  <c:v>10.360000000000024</c:v>
                </c:pt>
                <c:pt idx="264">
                  <c:v>9.73</c:v>
                </c:pt>
                <c:pt idx="265">
                  <c:v>10.32</c:v>
                </c:pt>
                <c:pt idx="266">
                  <c:v>10.06</c:v>
                </c:pt>
                <c:pt idx="267">
                  <c:v>10.06</c:v>
                </c:pt>
                <c:pt idx="268">
                  <c:v>10.850000000000026</c:v>
                </c:pt>
                <c:pt idx="269">
                  <c:v>11.72</c:v>
                </c:pt>
                <c:pt idx="270">
                  <c:v>11.32</c:v>
                </c:pt>
                <c:pt idx="271">
                  <c:v>11.42</c:v>
                </c:pt>
                <c:pt idx="272">
                  <c:v>11.38</c:v>
                </c:pt>
                <c:pt idx="273">
                  <c:v>11.49</c:v>
                </c:pt>
                <c:pt idx="274">
                  <c:v>11.3</c:v>
                </c:pt>
                <c:pt idx="275">
                  <c:v>11.31</c:v>
                </c:pt>
                <c:pt idx="276">
                  <c:v>11.31</c:v>
                </c:pt>
                <c:pt idx="277">
                  <c:v>11.04</c:v>
                </c:pt>
                <c:pt idx="278">
                  <c:v>9.91</c:v>
                </c:pt>
                <c:pt idx="279">
                  <c:v>9.74</c:v>
                </c:pt>
                <c:pt idx="280">
                  <c:v>9.7100000000000009</c:v>
                </c:pt>
                <c:pt idx="281">
                  <c:v>9.93</c:v>
                </c:pt>
                <c:pt idx="282">
                  <c:v>9.8000000000000007</c:v>
                </c:pt>
                <c:pt idx="283">
                  <c:v>10.050000000000002</c:v>
                </c:pt>
                <c:pt idx="284">
                  <c:v>10.120000000000001</c:v>
                </c:pt>
                <c:pt idx="285">
                  <c:v>10.06</c:v>
                </c:pt>
                <c:pt idx="286">
                  <c:v>10.24</c:v>
                </c:pt>
                <c:pt idx="287">
                  <c:v>11.12</c:v>
                </c:pt>
                <c:pt idx="288">
                  <c:v>10.92</c:v>
                </c:pt>
                <c:pt idx="289">
                  <c:v>10.11</c:v>
                </c:pt>
                <c:pt idx="290">
                  <c:v>10.3</c:v>
                </c:pt>
                <c:pt idx="291">
                  <c:v>10.18</c:v>
                </c:pt>
                <c:pt idx="292">
                  <c:v>10.11</c:v>
                </c:pt>
                <c:pt idx="293">
                  <c:v>9.89</c:v>
                </c:pt>
                <c:pt idx="294">
                  <c:v>9.57</c:v>
                </c:pt>
                <c:pt idx="295">
                  <c:v>11.14</c:v>
                </c:pt>
                <c:pt idx="296">
                  <c:v>9.4600000000000026</c:v>
                </c:pt>
                <c:pt idx="297">
                  <c:v>9.2800000000000011</c:v>
                </c:pt>
                <c:pt idx="298">
                  <c:v>9.6</c:v>
                </c:pt>
                <c:pt idx="299">
                  <c:v>9.57</c:v>
                </c:pt>
                <c:pt idx="300">
                  <c:v>9.14</c:v>
                </c:pt>
                <c:pt idx="301">
                  <c:v>9.0300000000000011</c:v>
                </c:pt>
                <c:pt idx="302">
                  <c:v>9.11</c:v>
                </c:pt>
                <c:pt idx="303">
                  <c:v>9.07</c:v>
                </c:pt>
                <c:pt idx="304">
                  <c:v>9.23</c:v>
                </c:pt>
                <c:pt idx="305">
                  <c:v>8.8500000000000068</c:v>
                </c:pt>
                <c:pt idx="306">
                  <c:v>8.84</c:v>
                </c:pt>
                <c:pt idx="307">
                  <c:v>8.94</c:v>
                </c:pt>
                <c:pt idx="308">
                  <c:v>9.39</c:v>
                </c:pt>
                <c:pt idx="309">
                  <c:v>8.84</c:v>
                </c:pt>
                <c:pt idx="310">
                  <c:v>8.8600000000000048</c:v>
                </c:pt>
              </c:numCache>
            </c:numRef>
          </c:val>
          <c:smooth val="0"/>
        </c:ser>
        <c:ser>
          <c:idx val="6"/>
          <c:order val="6"/>
          <c:marker>
            <c:symbol val="none"/>
          </c:marker>
          <c:val>
            <c:numRef>
              <c:f>Sheet1!$J$100:$J$410</c:f>
              <c:numCache>
                <c:formatCode>General</c:formatCode>
                <c:ptCount val="311"/>
                <c:pt idx="0">
                  <c:v>0.67000000000000348</c:v>
                </c:pt>
                <c:pt idx="1">
                  <c:v>0.65000000000000313</c:v>
                </c:pt>
                <c:pt idx="2">
                  <c:v>0.69000000000000172</c:v>
                </c:pt>
                <c:pt idx="3">
                  <c:v>0.72000000000000064</c:v>
                </c:pt>
                <c:pt idx="4">
                  <c:v>0.71000000000000063</c:v>
                </c:pt>
                <c:pt idx="5">
                  <c:v>0.67000000000000348</c:v>
                </c:pt>
                <c:pt idx="6">
                  <c:v>0.70000000000000062</c:v>
                </c:pt>
                <c:pt idx="7">
                  <c:v>0.70000000000000062</c:v>
                </c:pt>
                <c:pt idx="8">
                  <c:v>0.69000000000000172</c:v>
                </c:pt>
                <c:pt idx="9">
                  <c:v>0.67000000000000348</c:v>
                </c:pt>
                <c:pt idx="10">
                  <c:v>0.65000000000000313</c:v>
                </c:pt>
                <c:pt idx="11">
                  <c:v>0.65000000000000313</c:v>
                </c:pt>
                <c:pt idx="12">
                  <c:v>0.64000000000000301</c:v>
                </c:pt>
                <c:pt idx="13">
                  <c:v>0.64000000000000301</c:v>
                </c:pt>
                <c:pt idx="14">
                  <c:v>0.64000000000000301</c:v>
                </c:pt>
                <c:pt idx="15">
                  <c:v>0.66000000000000336</c:v>
                </c:pt>
                <c:pt idx="16">
                  <c:v>0.61000000000000065</c:v>
                </c:pt>
                <c:pt idx="17">
                  <c:v>0.630000000000003</c:v>
                </c:pt>
                <c:pt idx="18">
                  <c:v>0.64000000000000301</c:v>
                </c:pt>
                <c:pt idx="19">
                  <c:v>0.65000000000000313</c:v>
                </c:pt>
                <c:pt idx="20">
                  <c:v>0.67000000000000348</c:v>
                </c:pt>
                <c:pt idx="21">
                  <c:v>0.630000000000003</c:v>
                </c:pt>
                <c:pt idx="22">
                  <c:v>0.66000000000000336</c:v>
                </c:pt>
                <c:pt idx="23">
                  <c:v>0.630000000000003</c:v>
                </c:pt>
                <c:pt idx="24">
                  <c:v>0.62000000000000266</c:v>
                </c:pt>
                <c:pt idx="25">
                  <c:v>0.69000000000000172</c:v>
                </c:pt>
                <c:pt idx="26">
                  <c:v>0.64000000000000301</c:v>
                </c:pt>
                <c:pt idx="27">
                  <c:v>0.65000000000000313</c:v>
                </c:pt>
                <c:pt idx="28">
                  <c:v>0.65000000000000313</c:v>
                </c:pt>
                <c:pt idx="29">
                  <c:v>0.66000000000000336</c:v>
                </c:pt>
                <c:pt idx="30">
                  <c:v>0.69000000000000172</c:v>
                </c:pt>
                <c:pt idx="31">
                  <c:v>0.65000000000000313</c:v>
                </c:pt>
                <c:pt idx="32">
                  <c:v>0.64000000000000301</c:v>
                </c:pt>
                <c:pt idx="33">
                  <c:v>0.65000000000000313</c:v>
                </c:pt>
                <c:pt idx="34">
                  <c:v>0.67000000000000348</c:v>
                </c:pt>
                <c:pt idx="35">
                  <c:v>0.66000000000000336</c:v>
                </c:pt>
                <c:pt idx="36">
                  <c:v>0.66000000000000336</c:v>
                </c:pt>
                <c:pt idx="37">
                  <c:v>0.65000000000000313</c:v>
                </c:pt>
                <c:pt idx="38">
                  <c:v>0.65000000000000313</c:v>
                </c:pt>
                <c:pt idx="39">
                  <c:v>0.64000000000000301</c:v>
                </c:pt>
                <c:pt idx="40">
                  <c:v>0.68000000000000105</c:v>
                </c:pt>
                <c:pt idx="41">
                  <c:v>0.64000000000000301</c:v>
                </c:pt>
                <c:pt idx="42">
                  <c:v>0.65000000000000313</c:v>
                </c:pt>
                <c:pt idx="43">
                  <c:v>0.75000000000000278</c:v>
                </c:pt>
                <c:pt idx="44">
                  <c:v>0.78</c:v>
                </c:pt>
                <c:pt idx="45">
                  <c:v>0.74000000000000266</c:v>
                </c:pt>
                <c:pt idx="46">
                  <c:v>0.75000000000000278</c:v>
                </c:pt>
                <c:pt idx="47">
                  <c:v>0.78</c:v>
                </c:pt>
                <c:pt idx="48">
                  <c:v>0.78</c:v>
                </c:pt>
                <c:pt idx="49">
                  <c:v>0.75000000000000278</c:v>
                </c:pt>
                <c:pt idx="50">
                  <c:v>0.74000000000000266</c:v>
                </c:pt>
                <c:pt idx="51">
                  <c:v>0.73000000000000065</c:v>
                </c:pt>
                <c:pt idx="52">
                  <c:v>0.74000000000000266</c:v>
                </c:pt>
                <c:pt idx="53">
                  <c:v>0.73000000000000065</c:v>
                </c:pt>
                <c:pt idx="54">
                  <c:v>0.77000000000000213</c:v>
                </c:pt>
                <c:pt idx="55">
                  <c:v>0.72000000000000064</c:v>
                </c:pt>
                <c:pt idx="56">
                  <c:v>0.76000000000000301</c:v>
                </c:pt>
                <c:pt idx="57">
                  <c:v>0.75000000000000278</c:v>
                </c:pt>
                <c:pt idx="58">
                  <c:v>0.73000000000000065</c:v>
                </c:pt>
                <c:pt idx="59">
                  <c:v>0.79</c:v>
                </c:pt>
                <c:pt idx="60">
                  <c:v>0.76000000000000301</c:v>
                </c:pt>
                <c:pt idx="61">
                  <c:v>0.73000000000000065</c:v>
                </c:pt>
                <c:pt idx="62">
                  <c:v>0.74000000000000266</c:v>
                </c:pt>
                <c:pt idx="63">
                  <c:v>0.77000000000000213</c:v>
                </c:pt>
                <c:pt idx="64">
                  <c:v>0.82000000000000062</c:v>
                </c:pt>
                <c:pt idx="65">
                  <c:v>0.77000000000000213</c:v>
                </c:pt>
                <c:pt idx="66">
                  <c:v>0.75000000000000278</c:v>
                </c:pt>
                <c:pt idx="67">
                  <c:v>0.75000000000000278</c:v>
                </c:pt>
                <c:pt idx="68">
                  <c:v>0.78</c:v>
                </c:pt>
                <c:pt idx="69">
                  <c:v>0.82000000000000062</c:v>
                </c:pt>
                <c:pt idx="70">
                  <c:v>0.76000000000000301</c:v>
                </c:pt>
                <c:pt idx="71">
                  <c:v>0.81</c:v>
                </c:pt>
                <c:pt idx="72">
                  <c:v>0.77000000000000213</c:v>
                </c:pt>
                <c:pt idx="73">
                  <c:v>0.75000000000000278</c:v>
                </c:pt>
                <c:pt idx="74">
                  <c:v>0.74000000000000266</c:v>
                </c:pt>
                <c:pt idx="75">
                  <c:v>0.74000000000000266</c:v>
                </c:pt>
                <c:pt idx="76">
                  <c:v>0.72000000000000064</c:v>
                </c:pt>
                <c:pt idx="77">
                  <c:v>0.84000000000000064</c:v>
                </c:pt>
                <c:pt idx="78">
                  <c:v>0.75000000000000278</c:v>
                </c:pt>
                <c:pt idx="79">
                  <c:v>0.74000000000000266</c:v>
                </c:pt>
                <c:pt idx="80">
                  <c:v>0.71000000000000063</c:v>
                </c:pt>
                <c:pt idx="81">
                  <c:v>0.79</c:v>
                </c:pt>
                <c:pt idx="82">
                  <c:v>0.74000000000000266</c:v>
                </c:pt>
                <c:pt idx="83">
                  <c:v>0.77000000000000213</c:v>
                </c:pt>
                <c:pt idx="84">
                  <c:v>0.72000000000000064</c:v>
                </c:pt>
                <c:pt idx="85">
                  <c:v>0.75000000000000278</c:v>
                </c:pt>
                <c:pt idx="86">
                  <c:v>0.77000000000000213</c:v>
                </c:pt>
                <c:pt idx="87">
                  <c:v>0.73000000000000065</c:v>
                </c:pt>
                <c:pt idx="88">
                  <c:v>0.75000000000000278</c:v>
                </c:pt>
                <c:pt idx="89">
                  <c:v>0.74000000000000266</c:v>
                </c:pt>
                <c:pt idx="90">
                  <c:v>0.76000000000000301</c:v>
                </c:pt>
                <c:pt idx="91">
                  <c:v>0.79</c:v>
                </c:pt>
                <c:pt idx="92">
                  <c:v>0.70000000000000062</c:v>
                </c:pt>
                <c:pt idx="93">
                  <c:v>0.79</c:v>
                </c:pt>
                <c:pt idx="94">
                  <c:v>0.75000000000000278</c:v>
                </c:pt>
                <c:pt idx="95">
                  <c:v>0.71000000000000063</c:v>
                </c:pt>
                <c:pt idx="96">
                  <c:v>0.70000000000000062</c:v>
                </c:pt>
                <c:pt idx="97">
                  <c:v>0.78</c:v>
                </c:pt>
                <c:pt idx="98">
                  <c:v>0.75000000000000278</c:v>
                </c:pt>
                <c:pt idx="99">
                  <c:v>0.73000000000000065</c:v>
                </c:pt>
                <c:pt idx="100">
                  <c:v>0.70000000000000062</c:v>
                </c:pt>
                <c:pt idx="101">
                  <c:v>0.74000000000000266</c:v>
                </c:pt>
                <c:pt idx="102">
                  <c:v>0.73000000000000065</c:v>
                </c:pt>
                <c:pt idx="103">
                  <c:v>0.65000000000000313</c:v>
                </c:pt>
                <c:pt idx="104">
                  <c:v>0.67000000000000348</c:v>
                </c:pt>
                <c:pt idx="105">
                  <c:v>0.68000000000000105</c:v>
                </c:pt>
                <c:pt idx="106">
                  <c:v>0.8</c:v>
                </c:pt>
                <c:pt idx="107">
                  <c:v>0.68000000000000105</c:v>
                </c:pt>
                <c:pt idx="108">
                  <c:v>0.66000000000000336</c:v>
                </c:pt>
                <c:pt idx="109">
                  <c:v>0.68000000000000105</c:v>
                </c:pt>
                <c:pt idx="110">
                  <c:v>0.70000000000000062</c:v>
                </c:pt>
                <c:pt idx="111">
                  <c:v>0.67000000000000348</c:v>
                </c:pt>
                <c:pt idx="112">
                  <c:v>0.67000000000000348</c:v>
                </c:pt>
                <c:pt idx="113">
                  <c:v>0.72000000000000064</c:v>
                </c:pt>
                <c:pt idx="114">
                  <c:v>0.69000000000000172</c:v>
                </c:pt>
                <c:pt idx="115">
                  <c:v>0.81</c:v>
                </c:pt>
                <c:pt idx="116">
                  <c:v>0.68000000000000105</c:v>
                </c:pt>
                <c:pt idx="117">
                  <c:v>0.70000000000000062</c:v>
                </c:pt>
                <c:pt idx="118">
                  <c:v>0.69000000000000172</c:v>
                </c:pt>
                <c:pt idx="119">
                  <c:v>0.74000000000000266</c:v>
                </c:pt>
                <c:pt idx="120">
                  <c:v>0.69000000000000172</c:v>
                </c:pt>
                <c:pt idx="121">
                  <c:v>0.67000000000000348</c:v>
                </c:pt>
                <c:pt idx="122">
                  <c:v>0.70000000000000062</c:v>
                </c:pt>
                <c:pt idx="123">
                  <c:v>0.66000000000000336</c:v>
                </c:pt>
                <c:pt idx="124">
                  <c:v>0.72000000000000064</c:v>
                </c:pt>
                <c:pt idx="125">
                  <c:v>0.67000000000000348</c:v>
                </c:pt>
                <c:pt idx="126">
                  <c:v>0.72000000000000064</c:v>
                </c:pt>
                <c:pt idx="127">
                  <c:v>0.68000000000000105</c:v>
                </c:pt>
                <c:pt idx="128">
                  <c:v>0.77000000000000213</c:v>
                </c:pt>
                <c:pt idx="129">
                  <c:v>0.71000000000000063</c:v>
                </c:pt>
                <c:pt idx="130">
                  <c:v>0.72000000000000064</c:v>
                </c:pt>
                <c:pt idx="131">
                  <c:v>0.71000000000000063</c:v>
                </c:pt>
                <c:pt idx="132">
                  <c:v>0.72000000000000064</c:v>
                </c:pt>
                <c:pt idx="133">
                  <c:v>0.70000000000000062</c:v>
                </c:pt>
                <c:pt idx="134">
                  <c:v>0.67000000000000348</c:v>
                </c:pt>
                <c:pt idx="135">
                  <c:v>0.71000000000000063</c:v>
                </c:pt>
                <c:pt idx="136">
                  <c:v>0.67000000000000348</c:v>
                </c:pt>
                <c:pt idx="137">
                  <c:v>0.69000000000000172</c:v>
                </c:pt>
                <c:pt idx="138">
                  <c:v>0.81</c:v>
                </c:pt>
                <c:pt idx="139">
                  <c:v>0.74000000000000266</c:v>
                </c:pt>
                <c:pt idx="140">
                  <c:v>0.81</c:v>
                </c:pt>
                <c:pt idx="141">
                  <c:v>0.76000000000000301</c:v>
                </c:pt>
                <c:pt idx="142">
                  <c:v>0.78</c:v>
                </c:pt>
                <c:pt idx="143">
                  <c:v>0.88000000000000089</c:v>
                </c:pt>
                <c:pt idx="144">
                  <c:v>0.75000000000000278</c:v>
                </c:pt>
                <c:pt idx="145">
                  <c:v>0.79</c:v>
                </c:pt>
                <c:pt idx="146">
                  <c:v>0.77000000000000213</c:v>
                </c:pt>
                <c:pt idx="147">
                  <c:v>0.77000000000000213</c:v>
                </c:pt>
                <c:pt idx="148">
                  <c:v>0.92</c:v>
                </c:pt>
                <c:pt idx="149">
                  <c:v>0.74000000000000266</c:v>
                </c:pt>
                <c:pt idx="150">
                  <c:v>0.8</c:v>
                </c:pt>
                <c:pt idx="151">
                  <c:v>0.73000000000000065</c:v>
                </c:pt>
                <c:pt idx="152">
                  <c:v>0.8</c:v>
                </c:pt>
                <c:pt idx="153">
                  <c:v>0.74000000000000266</c:v>
                </c:pt>
                <c:pt idx="154">
                  <c:v>0.78</c:v>
                </c:pt>
                <c:pt idx="155">
                  <c:v>0.75000000000000278</c:v>
                </c:pt>
                <c:pt idx="156">
                  <c:v>0.78</c:v>
                </c:pt>
                <c:pt idx="157">
                  <c:v>0.8</c:v>
                </c:pt>
                <c:pt idx="158">
                  <c:v>0.77000000000000213</c:v>
                </c:pt>
                <c:pt idx="159">
                  <c:v>0.82000000000000062</c:v>
                </c:pt>
                <c:pt idx="160">
                  <c:v>0.83000000000000063</c:v>
                </c:pt>
                <c:pt idx="161">
                  <c:v>0.83000000000000063</c:v>
                </c:pt>
                <c:pt idx="162">
                  <c:v>0.84000000000000064</c:v>
                </c:pt>
                <c:pt idx="163">
                  <c:v>0.75000000000000278</c:v>
                </c:pt>
                <c:pt idx="164">
                  <c:v>0.8</c:v>
                </c:pt>
                <c:pt idx="165">
                  <c:v>1.37</c:v>
                </c:pt>
                <c:pt idx="166">
                  <c:v>1.35</c:v>
                </c:pt>
                <c:pt idx="167">
                  <c:v>1.33</c:v>
                </c:pt>
                <c:pt idx="168">
                  <c:v>1.34</c:v>
                </c:pt>
                <c:pt idx="169">
                  <c:v>1.31</c:v>
                </c:pt>
                <c:pt idx="170">
                  <c:v>1.42</c:v>
                </c:pt>
                <c:pt idx="171">
                  <c:v>1.33</c:v>
                </c:pt>
                <c:pt idx="172">
                  <c:v>1.35</c:v>
                </c:pt>
                <c:pt idx="173">
                  <c:v>1.41</c:v>
                </c:pt>
                <c:pt idx="174">
                  <c:v>1.33</c:v>
                </c:pt>
                <c:pt idx="175">
                  <c:v>1.31</c:v>
                </c:pt>
                <c:pt idx="176">
                  <c:v>1.43</c:v>
                </c:pt>
                <c:pt idx="177">
                  <c:v>1.45</c:v>
                </c:pt>
                <c:pt idx="178">
                  <c:v>1.51</c:v>
                </c:pt>
                <c:pt idx="179">
                  <c:v>1.33</c:v>
                </c:pt>
                <c:pt idx="180">
                  <c:v>1.3900000000000001</c:v>
                </c:pt>
                <c:pt idx="181">
                  <c:v>1.37</c:v>
                </c:pt>
                <c:pt idx="182">
                  <c:v>1.33</c:v>
                </c:pt>
                <c:pt idx="183">
                  <c:v>1.32</c:v>
                </c:pt>
                <c:pt idx="184">
                  <c:v>1.43</c:v>
                </c:pt>
                <c:pt idx="185">
                  <c:v>1.42</c:v>
                </c:pt>
                <c:pt idx="186">
                  <c:v>1.7400000000000015</c:v>
                </c:pt>
                <c:pt idx="187">
                  <c:v>1.48</c:v>
                </c:pt>
                <c:pt idx="188">
                  <c:v>1.47</c:v>
                </c:pt>
                <c:pt idx="189">
                  <c:v>1.45</c:v>
                </c:pt>
                <c:pt idx="190">
                  <c:v>1.4</c:v>
                </c:pt>
                <c:pt idx="191">
                  <c:v>1.41</c:v>
                </c:pt>
                <c:pt idx="192">
                  <c:v>1.44</c:v>
                </c:pt>
                <c:pt idx="193">
                  <c:v>1.3800000000000001</c:v>
                </c:pt>
                <c:pt idx="194">
                  <c:v>1.36</c:v>
                </c:pt>
                <c:pt idx="195">
                  <c:v>1.45</c:v>
                </c:pt>
                <c:pt idx="196">
                  <c:v>1.46</c:v>
                </c:pt>
                <c:pt idx="197">
                  <c:v>1.4</c:v>
                </c:pt>
                <c:pt idx="198">
                  <c:v>1.3900000000000001</c:v>
                </c:pt>
                <c:pt idx="199">
                  <c:v>1.44</c:v>
                </c:pt>
                <c:pt idx="200">
                  <c:v>1.36</c:v>
                </c:pt>
                <c:pt idx="201">
                  <c:v>1.41</c:v>
                </c:pt>
                <c:pt idx="202">
                  <c:v>1.42</c:v>
                </c:pt>
                <c:pt idx="203">
                  <c:v>1.28</c:v>
                </c:pt>
                <c:pt idx="204">
                  <c:v>1.22</c:v>
                </c:pt>
                <c:pt idx="205">
                  <c:v>1.24</c:v>
                </c:pt>
                <c:pt idx="206">
                  <c:v>1.25</c:v>
                </c:pt>
                <c:pt idx="207">
                  <c:v>1.23</c:v>
                </c:pt>
                <c:pt idx="208">
                  <c:v>1.25</c:v>
                </c:pt>
                <c:pt idx="209">
                  <c:v>1.32</c:v>
                </c:pt>
                <c:pt idx="210">
                  <c:v>1.23</c:v>
                </c:pt>
                <c:pt idx="211">
                  <c:v>1.22</c:v>
                </c:pt>
                <c:pt idx="212">
                  <c:v>1.29</c:v>
                </c:pt>
                <c:pt idx="213">
                  <c:v>1.24</c:v>
                </c:pt>
                <c:pt idx="214">
                  <c:v>1.29</c:v>
                </c:pt>
                <c:pt idx="215">
                  <c:v>1.27</c:v>
                </c:pt>
                <c:pt idx="216">
                  <c:v>1.26</c:v>
                </c:pt>
                <c:pt idx="217">
                  <c:v>1.28</c:v>
                </c:pt>
                <c:pt idx="218">
                  <c:v>1.23</c:v>
                </c:pt>
                <c:pt idx="219">
                  <c:v>1.27</c:v>
                </c:pt>
                <c:pt idx="220">
                  <c:v>1.21</c:v>
                </c:pt>
                <c:pt idx="221">
                  <c:v>1.29</c:v>
                </c:pt>
                <c:pt idx="222">
                  <c:v>1.27</c:v>
                </c:pt>
                <c:pt idx="223">
                  <c:v>1.25</c:v>
                </c:pt>
                <c:pt idx="224">
                  <c:v>1.24</c:v>
                </c:pt>
                <c:pt idx="225">
                  <c:v>1.22</c:v>
                </c:pt>
                <c:pt idx="226">
                  <c:v>1.21</c:v>
                </c:pt>
                <c:pt idx="227">
                  <c:v>1.25</c:v>
                </c:pt>
                <c:pt idx="228">
                  <c:v>1.41</c:v>
                </c:pt>
                <c:pt idx="229">
                  <c:v>1.4</c:v>
                </c:pt>
                <c:pt idx="230">
                  <c:v>1.42</c:v>
                </c:pt>
                <c:pt idx="231">
                  <c:v>1.46</c:v>
                </c:pt>
                <c:pt idx="232">
                  <c:v>1.41</c:v>
                </c:pt>
                <c:pt idx="233">
                  <c:v>1.36</c:v>
                </c:pt>
                <c:pt idx="234">
                  <c:v>1.3800000000000001</c:v>
                </c:pt>
                <c:pt idx="235">
                  <c:v>1.34</c:v>
                </c:pt>
                <c:pt idx="236">
                  <c:v>1.41</c:v>
                </c:pt>
                <c:pt idx="237">
                  <c:v>1.43</c:v>
                </c:pt>
                <c:pt idx="238">
                  <c:v>1.3900000000000001</c:v>
                </c:pt>
                <c:pt idx="239">
                  <c:v>1.3900000000000001</c:v>
                </c:pt>
                <c:pt idx="240">
                  <c:v>1.3900000000000001</c:v>
                </c:pt>
                <c:pt idx="241">
                  <c:v>1.3800000000000001</c:v>
                </c:pt>
                <c:pt idx="242">
                  <c:v>1.3800000000000001</c:v>
                </c:pt>
                <c:pt idx="243">
                  <c:v>1.46</c:v>
                </c:pt>
                <c:pt idx="244">
                  <c:v>1.58</c:v>
                </c:pt>
                <c:pt idx="245">
                  <c:v>1.37</c:v>
                </c:pt>
                <c:pt idx="246">
                  <c:v>1.34</c:v>
                </c:pt>
                <c:pt idx="247">
                  <c:v>1.4</c:v>
                </c:pt>
                <c:pt idx="248">
                  <c:v>1.3900000000000001</c:v>
                </c:pt>
                <c:pt idx="249">
                  <c:v>1.42</c:v>
                </c:pt>
                <c:pt idx="250">
                  <c:v>1.3900000000000001</c:v>
                </c:pt>
                <c:pt idx="251">
                  <c:v>1.42</c:v>
                </c:pt>
                <c:pt idx="252">
                  <c:v>1.4</c:v>
                </c:pt>
                <c:pt idx="253">
                  <c:v>1.46</c:v>
                </c:pt>
                <c:pt idx="254">
                  <c:v>1.43</c:v>
                </c:pt>
                <c:pt idx="255">
                  <c:v>1.44</c:v>
                </c:pt>
                <c:pt idx="256">
                  <c:v>1.45</c:v>
                </c:pt>
                <c:pt idx="257">
                  <c:v>1.4</c:v>
                </c:pt>
                <c:pt idx="258">
                  <c:v>1.3800000000000001</c:v>
                </c:pt>
                <c:pt idx="259">
                  <c:v>1.42</c:v>
                </c:pt>
                <c:pt idx="260">
                  <c:v>1.49</c:v>
                </c:pt>
                <c:pt idx="261">
                  <c:v>1.37</c:v>
                </c:pt>
                <c:pt idx="262">
                  <c:v>1.46</c:v>
                </c:pt>
                <c:pt idx="263">
                  <c:v>1.35</c:v>
                </c:pt>
                <c:pt idx="264">
                  <c:v>1.41</c:v>
                </c:pt>
                <c:pt idx="265">
                  <c:v>1.37</c:v>
                </c:pt>
                <c:pt idx="266">
                  <c:v>1.34</c:v>
                </c:pt>
                <c:pt idx="267">
                  <c:v>1.4</c:v>
                </c:pt>
                <c:pt idx="268">
                  <c:v>1.52</c:v>
                </c:pt>
                <c:pt idx="269">
                  <c:v>1.4</c:v>
                </c:pt>
                <c:pt idx="270">
                  <c:v>1.4</c:v>
                </c:pt>
                <c:pt idx="271">
                  <c:v>1.34</c:v>
                </c:pt>
                <c:pt idx="272">
                  <c:v>1.4</c:v>
                </c:pt>
                <c:pt idx="273">
                  <c:v>1.3900000000000001</c:v>
                </c:pt>
                <c:pt idx="274">
                  <c:v>1.3800000000000001</c:v>
                </c:pt>
                <c:pt idx="275">
                  <c:v>1.4</c:v>
                </c:pt>
                <c:pt idx="276">
                  <c:v>1.34</c:v>
                </c:pt>
                <c:pt idx="277">
                  <c:v>1.44</c:v>
                </c:pt>
                <c:pt idx="278">
                  <c:v>1.45</c:v>
                </c:pt>
                <c:pt idx="279">
                  <c:v>1.36</c:v>
                </c:pt>
                <c:pt idx="280">
                  <c:v>1.3800000000000001</c:v>
                </c:pt>
                <c:pt idx="281">
                  <c:v>1.4</c:v>
                </c:pt>
                <c:pt idx="282">
                  <c:v>1.32</c:v>
                </c:pt>
                <c:pt idx="283">
                  <c:v>1.34</c:v>
                </c:pt>
                <c:pt idx="284">
                  <c:v>1.44</c:v>
                </c:pt>
                <c:pt idx="285">
                  <c:v>1.37</c:v>
                </c:pt>
                <c:pt idx="286">
                  <c:v>1.4</c:v>
                </c:pt>
                <c:pt idx="287">
                  <c:v>5.34</c:v>
                </c:pt>
                <c:pt idx="288">
                  <c:v>5.31</c:v>
                </c:pt>
                <c:pt idx="289">
                  <c:v>1.36</c:v>
                </c:pt>
                <c:pt idx="290">
                  <c:v>1.33</c:v>
                </c:pt>
                <c:pt idx="291">
                  <c:v>1.34</c:v>
                </c:pt>
                <c:pt idx="292">
                  <c:v>1.35</c:v>
                </c:pt>
                <c:pt idx="293">
                  <c:v>1.36</c:v>
                </c:pt>
                <c:pt idx="294">
                  <c:v>1.33</c:v>
                </c:pt>
                <c:pt idx="295">
                  <c:v>1.42</c:v>
                </c:pt>
                <c:pt idx="296">
                  <c:v>1.41</c:v>
                </c:pt>
                <c:pt idx="297">
                  <c:v>1.3900000000000001</c:v>
                </c:pt>
                <c:pt idx="298">
                  <c:v>1.34</c:v>
                </c:pt>
                <c:pt idx="299">
                  <c:v>1.3900000000000001</c:v>
                </c:pt>
                <c:pt idx="300">
                  <c:v>1.3800000000000001</c:v>
                </c:pt>
                <c:pt idx="301">
                  <c:v>1.45</c:v>
                </c:pt>
                <c:pt idx="302">
                  <c:v>1.34</c:v>
                </c:pt>
                <c:pt idx="303">
                  <c:v>1.35</c:v>
                </c:pt>
                <c:pt idx="304">
                  <c:v>1.4</c:v>
                </c:pt>
                <c:pt idx="305">
                  <c:v>1.35</c:v>
                </c:pt>
                <c:pt idx="306">
                  <c:v>1.36</c:v>
                </c:pt>
                <c:pt idx="307">
                  <c:v>1.37</c:v>
                </c:pt>
                <c:pt idx="308">
                  <c:v>1.42</c:v>
                </c:pt>
                <c:pt idx="309">
                  <c:v>1.33</c:v>
                </c:pt>
                <c:pt idx="310">
                  <c:v>1.33</c:v>
                </c:pt>
              </c:numCache>
            </c:numRef>
          </c:val>
          <c:smooth val="0"/>
        </c:ser>
        <c:ser>
          <c:idx val="7"/>
          <c:order val="7"/>
          <c:marker>
            <c:symbol val="none"/>
          </c:marker>
          <c:val>
            <c:numRef>
              <c:f>Sheet1!$K$100:$K$410</c:f>
              <c:numCache>
                <c:formatCode>General</c:formatCode>
                <c:ptCount val="311"/>
                <c:pt idx="0">
                  <c:v>5.94</c:v>
                </c:pt>
                <c:pt idx="1">
                  <c:v>5.84</c:v>
                </c:pt>
                <c:pt idx="2">
                  <c:v>5.92</c:v>
                </c:pt>
                <c:pt idx="3">
                  <c:v>6.04</c:v>
                </c:pt>
                <c:pt idx="4">
                  <c:v>5.9</c:v>
                </c:pt>
                <c:pt idx="5">
                  <c:v>5.9300000000000024</c:v>
                </c:pt>
                <c:pt idx="6">
                  <c:v>6.17</c:v>
                </c:pt>
                <c:pt idx="7">
                  <c:v>5.96</c:v>
                </c:pt>
                <c:pt idx="8">
                  <c:v>6.13</c:v>
                </c:pt>
                <c:pt idx="9">
                  <c:v>5.84</c:v>
                </c:pt>
                <c:pt idx="10">
                  <c:v>6.7</c:v>
                </c:pt>
                <c:pt idx="11">
                  <c:v>7</c:v>
                </c:pt>
                <c:pt idx="12">
                  <c:v>6.67</c:v>
                </c:pt>
                <c:pt idx="13">
                  <c:v>6.71</c:v>
                </c:pt>
                <c:pt idx="14">
                  <c:v>6.74</c:v>
                </c:pt>
                <c:pt idx="15">
                  <c:v>6.6499999999999995</c:v>
                </c:pt>
                <c:pt idx="16">
                  <c:v>6.63</c:v>
                </c:pt>
                <c:pt idx="17">
                  <c:v>6.89</c:v>
                </c:pt>
                <c:pt idx="18">
                  <c:v>6.6599999999999975</c:v>
                </c:pt>
                <c:pt idx="19">
                  <c:v>5.13</c:v>
                </c:pt>
                <c:pt idx="20">
                  <c:v>5.31</c:v>
                </c:pt>
                <c:pt idx="21">
                  <c:v>5.08</c:v>
                </c:pt>
                <c:pt idx="22">
                  <c:v>5.1499999999999995</c:v>
                </c:pt>
                <c:pt idx="23">
                  <c:v>5.1099999999999985</c:v>
                </c:pt>
                <c:pt idx="24">
                  <c:v>5.2700000000000014</c:v>
                </c:pt>
                <c:pt idx="25">
                  <c:v>5.26</c:v>
                </c:pt>
                <c:pt idx="26">
                  <c:v>5.34</c:v>
                </c:pt>
                <c:pt idx="27">
                  <c:v>5.28</c:v>
                </c:pt>
                <c:pt idx="28">
                  <c:v>5.38</c:v>
                </c:pt>
                <c:pt idx="29">
                  <c:v>5.24</c:v>
                </c:pt>
                <c:pt idx="30">
                  <c:v>5.8199999999999985</c:v>
                </c:pt>
                <c:pt idx="31">
                  <c:v>5.81</c:v>
                </c:pt>
                <c:pt idx="32">
                  <c:v>5.8199999999999985</c:v>
                </c:pt>
                <c:pt idx="33">
                  <c:v>5.74</c:v>
                </c:pt>
                <c:pt idx="34">
                  <c:v>5.74</c:v>
                </c:pt>
                <c:pt idx="35">
                  <c:v>5.64</c:v>
                </c:pt>
                <c:pt idx="36">
                  <c:v>5.68</c:v>
                </c:pt>
                <c:pt idx="37">
                  <c:v>5.72</c:v>
                </c:pt>
                <c:pt idx="38">
                  <c:v>5.75</c:v>
                </c:pt>
                <c:pt idx="39">
                  <c:v>5.78</c:v>
                </c:pt>
                <c:pt idx="40">
                  <c:v>5.85</c:v>
                </c:pt>
                <c:pt idx="41">
                  <c:v>5.75</c:v>
                </c:pt>
                <c:pt idx="42">
                  <c:v>5.8</c:v>
                </c:pt>
                <c:pt idx="43">
                  <c:v>5.34</c:v>
                </c:pt>
                <c:pt idx="44">
                  <c:v>5.33</c:v>
                </c:pt>
                <c:pt idx="45">
                  <c:v>5.44</c:v>
                </c:pt>
                <c:pt idx="46">
                  <c:v>5.3199999999999985</c:v>
                </c:pt>
                <c:pt idx="47">
                  <c:v>7.1099999999999985</c:v>
                </c:pt>
                <c:pt idx="48">
                  <c:v>7.23</c:v>
                </c:pt>
                <c:pt idx="49">
                  <c:v>7.4300000000000024</c:v>
                </c:pt>
                <c:pt idx="50">
                  <c:v>7.5</c:v>
                </c:pt>
                <c:pt idx="51">
                  <c:v>7.42</c:v>
                </c:pt>
                <c:pt idx="52">
                  <c:v>7.4300000000000024</c:v>
                </c:pt>
                <c:pt idx="53">
                  <c:v>7.42</c:v>
                </c:pt>
                <c:pt idx="54">
                  <c:v>7.56</c:v>
                </c:pt>
                <c:pt idx="55">
                  <c:v>7.46</c:v>
                </c:pt>
                <c:pt idx="56">
                  <c:v>7.6199999999999966</c:v>
                </c:pt>
                <c:pt idx="57">
                  <c:v>7.56</c:v>
                </c:pt>
                <c:pt idx="58">
                  <c:v>7.6499999999999995</c:v>
                </c:pt>
                <c:pt idx="59">
                  <c:v>7.49</c:v>
                </c:pt>
                <c:pt idx="60">
                  <c:v>7.39</c:v>
                </c:pt>
                <c:pt idx="61">
                  <c:v>7.46</c:v>
                </c:pt>
                <c:pt idx="62">
                  <c:v>7.57</c:v>
                </c:pt>
                <c:pt idx="63">
                  <c:v>6.72</c:v>
                </c:pt>
                <c:pt idx="64">
                  <c:v>6.9</c:v>
                </c:pt>
                <c:pt idx="65">
                  <c:v>6.52</c:v>
                </c:pt>
                <c:pt idx="66">
                  <c:v>7.34</c:v>
                </c:pt>
                <c:pt idx="67">
                  <c:v>6.55</c:v>
                </c:pt>
                <c:pt idx="68">
                  <c:v>6.67</c:v>
                </c:pt>
                <c:pt idx="69">
                  <c:v>8.02</c:v>
                </c:pt>
                <c:pt idx="70">
                  <c:v>4.9000000000000004</c:v>
                </c:pt>
                <c:pt idx="71">
                  <c:v>5</c:v>
                </c:pt>
                <c:pt idx="72">
                  <c:v>4.8899999999999997</c:v>
                </c:pt>
                <c:pt idx="73">
                  <c:v>3.84</c:v>
                </c:pt>
                <c:pt idx="74">
                  <c:v>3.8299999999999987</c:v>
                </c:pt>
                <c:pt idx="75">
                  <c:v>3.71</c:v>
                </c:pt>
                <c:pt idx="76">
                  <c:v>3.77</c:v>
                </c:pt>
                <c:pt idx="77">
                  <c:v>4.28</c:v>
                </c:pt>
                <c:pt idx="78">
                  <c:v>3.79</c:v>
                </c:pt>
                <c:pt idx="79">
                  <c:v>3.7600000000000002</c:v>
                </c:pt>
                <c:pt idx="80">
                  <c:v>3.98</c:v>
                </c:pt>
                <c:pt idx="81">
                  <c:v>3.9899999999999998</c:v>
                </c:pt>
                <c:pt idx="82">
                  <c:v>3.9699999999999998</c:v>
                </c:pt>
                <c:pt idx="83">
                  <c:v>4.17</c:v>
                </c:pt>
                <c:pt idx="84">
                  <c:v>4.05</c:v>
                </c:pt>
                <c:pt idx="85">
                  <c:v>3.96</c:v>
                </c:pt>
                <c:pt idx="86">
                  <c:v>3.9699999999999998</c:v>
                </c:pt>
                <c:pt idx="87">
                  <c:v>4.01</c:v>
                </c:pt>
                <c:pt idx="88">
                  <c:v>4.0599999999999996</c:v>
                </c:pt>
                <c:pt idx="89">
                  <c:v>4.07</c:v>
                </c:pt>
                <c:pt idx="90">
                  <c:v>4.2</c:v>
                </c:pt>
                <c:pt idx="91">
                  <c:v>3.9</c:v>
                </c:pt>
                <c:pt idx="92">
                  <c:v>3.88</c:v>
                </c:pt>
                <c:pt idx="93">
                  <c:v>4.0199999999999996</c:v>
                </c:pt>
                <c:pt idx="94">
                  <c:v>4.7699999999999996</c:v>
                </c:pt>
                <c:pt idx="95">
                  <c:v>4.5999999999999996</c:v>
                </c:pt>
                <c:pt idx="96">
                  <c:v>4.7</c:v>
                </c:pt>
                <c:pt idx="97">
                  <c:v>4.88</c:v>
                </c:pt>
                <c:pt idx="98">
                  <c:v>4.58</c:v>
                </c:pt>
                <c:pt idx="99">
                  <c:v>3.68</c:v>
                </c:pt>
                <c:pt idx="100">
                  <c:v>3.9699999999999998</c:v>
                </c:pt>
                <c:pt idx="101">
                  <c:v>4.05</c:v>
                </c:pt>
                <c:pt idx="102">
                  <c:v>3.92</c:v>
                </c:pt>
                <c:pt idx="103">
                  <c:v>3.51</c:v>
                </c:pt>
                <c:pt idx="104">
                  <c:v>3.54</c:v>
                </c:pt>
                <c:pt idx="105">
                  <c:v>3.53</c:v>
                </c:pt>
                <c:pt idx="106">
                  <c:v>3.65</c:v>
                </c:pt>
                <c:pt idx="107">
                  <c:v>3.58</c:v>
                </c:pt>
                <c:pt idx="108">
                  <c:v>3.52</c:v>
                </c:pt>
                <c:pt idx="109">
                  <c:v>3.52</c:v>
                </c:pt>
                <c:pt idx="110">
                  <c:v>3.6</c:v>
                </c:pt>
                <c:pt idx="111">
                  <c:v>3.54</c:v>
                </c:pt>
                <c:pt idx="112">
                  <c:v>3.52</c:v>
                </c:pt>
                <c:pt idx="113">
                  <c:v>3.57</c:v>
                </c:pt>
                <c:pt idx="114">
                  <c:v>3.54</c:v>
                </c:pt>
                <c:pt idx="115">
                  <c:v>4.53</c:v>
                </c:pt>
                <c:pt idx="116">
                  <c:v>3.9099999999999997</c:v>
                </c:pt>
                <c:pt idx="117">
                  <c:v>3.98</c:v>
                </c:pt>
                <c:pt idx="118">
                  <c:v>4.2699999999999996</c:v>
                </c:pt>
                <c:pt idx="119">
                  <c:v>4.59</c:v>
                </c:pt>
                <c:pt idx="120">
                  <c:v>4.22</c:v>
                </c:pt>
                <c:pt idx="121">
                  <c:v>3.34</c:v>
                </c:pt>
                <c:pt idx="122">
                  <c:v>3.3899999999999997</c:v>
                </c:pt>
                <c:pt idx="123">
                  <c:v>3.3499999999999988</c:v>
                </c:pt>
                <c:pt idx="124">
                  <c:v>3.66</c:v>
                </c:pt>
                <c:pt idx="125">
                  <c:v>3.3699999999999997</c:v>
                </c:pt>
                <c:pt idx="126">
                  <c:v>3.3899999999999997</c:v>
                </c:pt>
                <c:pt idx="127">
                  <c:v>3.4699999999999998</c:v>
                </c:pt>
                <c:pt idx="128">
                  <c:v>6.6099999999999985</c:v>
                </c:pt>
                <c:pt idx="129">
                  <c:v>6.07</c:v>
                </c:pt>
                <c:pt idx="130">
                  <c:v>6.1199999999999966</c:v>
                </c:pt>
                <c:pt idx="131">
                  <c:v>6.14</c:v>
                </c:pt>
                <c:pt idx="132">
                  <c:v>6.06</c:v>
                </c:pt>
                <c:pt idx="133">
                  <c:v>6.01</c:v>
                </c:pt>
                <c:pt idx="134">
                  <c:v>6.05</c:v>
                </c:pt>
                <c:pt idx="135">
                  <c:v>5.99</c:v>
                </c:pt>
                <c:pt idx="136">
                  <c:v>6.09</c:v>
                </c:pt>
                <c:pt idx="137">
                  <c:v>6.1599999999999975</c:v>
                </c:pt>
                <c:pt idx="138">
                  <c:v>3.4499999999999997</c:v>
                </c:pt>
                <c:pt idx="139">
                  <c:v>3.3699999999999997</c:v>
                </c:pt>
                <c:pt idx="140">
                  <c:v>3.36</c:v>
                </c:pt>
                <c:pt idx="141">
                  <c:v>3.36</c:v>
                </c:pt>
                <c:pt idx="142">
                  <c:v>3.56</c:v>
                </c:pt>
                <c:pt idx="143">
                  <c:v>3.53</c:v>
                </c:pt>
                <c:pt idx="144">
                  <c:v>3.61</c:v>
                </c:pt>
                <c:pt idx="145">
                  <c:v>3.56</c:v>
                </c:pt>
                <c:pt idx="146">
                  <c:v>3.52</c:v>
                </c:pt>
                <c:pt idx="147">
                  <c:v>3.55</c:v>
                </c:pt>
                <c:pt idx="148">
                  <c:v>3.62</c:v>
                </c:pt>
                <c:pt idx="149">
                  <c:v>3.66</c:v>
                </c:pt>
                <c:pt idx="150">
                  <c:v>3.54</c:v>
                </c:pt>
                <c:pt idx="151">
                  <c:v>3.4899999999999998</c:v>
                </c:pt>
                <c:pt idx="152">
                  <c:v>3.59</c:v>
                </c:pt>
                <c:pt idx="153">
                  <c:v>3.64</c:v>
                </c:pt>
                <c:pt idx="154">
                  <c:v>3.53</c:v>
                </c:pt>
                <c:pt idx="155">
                  <c:v>3.58</c:v>
                </c:pt>
                <c:pt idx="156">
                  <c:v>3.69</c:v>
                </c:pt>
                <c:pt idx="157">
                  <c:v>3.92</c:v>
                </c:pt>
                <c:pt idx="158">
                  <c:v>3.75</c:v>
                </c:pt>
                <c:pt idx="159">
                  <c:v>3.79</c:v>
                </c:pt>
                <c:pt idx="160">
                  <c:v>3.69</c:v>
                </c:pt>
                <c:pt idx="161">
                  <c:v>3.72</c:v>
                </c:pt>
                <c:pt idx="162">
                  <c:v>3.8499999999999988</c:v>
                </c:pt>
                <c:pt idx="163">
                  <c:v>3.72</c:v>
                </c:pt>
                <c:pt idx="164">
                  <c:v>3.67</c:v>
                </c:pt>
                <c:pt idx="165">
                  <c:v>4.6199999999999966</c:v>
                </c:pt>
                <c:pt idx="166">
                  <c:v>4.7</c:v>
                </c:pt>
                <c:pt idx="167">
                  <c:v>4.55</c:v>
                </c:pt>
                <c:pt idx="168">
                  <c:v>4.54</c:v>
                </c:pt>
                <c:pt idx="169">
                  <c:v>4.79</c:v>
                </c:pt>
                <c:pt idx="170">
                  <c:v>4.78</c:v>
                </c:pt>
                <c:pt idx="171">
                  <c:v>4.8</c:v>
                </c:pt>
                <c:pt idx="172">
                  <c:v>4.8499999999999996</c:v>
                </c:pt>
                <c:pt idx="173">
                  <c:v>4.8</c:v>
                </c:pt>
                <c:pt idx="174">
                  <c:v>4.76</c:v>
                </c:pt>
                <c:pt idx="175">
                  <c:v>4.74</c:v>
                </c:pt>
                <c:pt idx="176">
                  <c:v>4.9000000000000004</c:v>
                </c:pt>
                <c:pt idx="177">
                  <c:v>4.96</c:v>
                </c:pt>
                <c:pt idx="178">
                  <c:v>4.88</c:v>
                </c:pt>
                <c:pt idx="179">
                  <c:v>4.8</c:v>
                </c:pt>
                <c:pt idx="180">
                  <c:v>4.9400000000000004</c:v>
                </c:pt>
                <c:pt idx="181">
                  <c:v>4.9000000000000004</c:v>
                </c:pt>
                <c:pt idx="182">
                  <c:v>4.8199999999999985</c:v>
                </c:pt>
                <c:pt idx="183">
                  <c:v>4.9400000000000004</c:v>
                </c:pt>
                <c:pt idx="184">
                  <c:v>0</c:v>
                </c:pt>
                <c:pt idx="185">
                  <c:v>4.9300000000000024</c:v>
                </c:pt>
                <c:pt idx="186">
                  <c:v>5.28</c:v>
                </c:pt>
                <c:pt idx="187">
                  <c:v>4.95</c:v>
                </c:pt>
                <c:pt idx="188">
                  <c:v>4.95</c:v>
                </c:pt>
                <c:pt idx="189">
                  <c:v>5.07</c:v>
                </c:pt>
                <c:pt idx="190">
                  <c:v>4.8199999999999985</c:v>
                </c:pt>
                <c:pt idx="191">
                  <c:v>4.83</c:v>
                </c:pt>
                <c:pt idx="192">
                  <c:v>4.79</c:v>
                </c:pt>
                <c:pt idx="193">
                  <c:v>4.74</c:v>
                </c:pt>
                <c:pt idx="194">
                  <c:v>4.71</c:v>
                </c:pt>
                <c:pt idx="195">
                  <c:v>4.78</c:v>
                </c:pt>
                <c:pt idx="196">
                  <c:v>4.84</c:v>
                </c:pt>
                <c:pt idx="197">
                  <c:v>4.8199999999999985</c:v>
                </c:pt>
                <c:pt idx="198">
                  <c:v>4.74</c:v>
                </c:pt>
                <c:pt idx="199">
                  <c:v>4.8499999999999996</c:v>
                </c:pt>
                <c:pt idx="200">
                  <c:v>7.75</c:v>
                </c:pt>
                <c:pt idx="201">
                  <c:v>5.46</c:v>
                </c:pt>
                <c:pt idx="202">
                  <c:v>5.4</c:v>
                </c:pt>
                <c:pt idx="203">
                  <c:v>5.34</c:v>
                </c:pt>
                <c:pt idx="204">
                  <c:v>5.38</c:v>
                </c:pt>
                <c:pt idx="205">
                  <c:v>5.4300000000000024</c:v>
                </c:pt>
                <c:pt idx="206">
                  <c:v>5.46</c:v>
                </c:pt>
                <c:pt idx="207">
                  <c:v>5.35</c:v>
                </c:pt>
                <c:pt idx="208">
                  <c:v>5.3199999999999985</c:v>
                </c:pt>
                <c:pt idx="209">
                  <c:v>5.46</c:v>
                </c:pt>
                <c:pt idx="210">
                  <c:v>5.39</c:v>
                </c:pt>
                <c:pt idx="211">
                  <c:v>5.3</c:v>
                </c:pt>
                <c:pt idx="212">
                  <c:v>5.44</c:v>
                </c:pt>
                <c:pt idx="213">
                  <c:v>5.3199999999999985</c:v>
                </c:pt>
                <c:pt idx="214">
                  <c:v>5.45</c:v>
                </c:pt>
                <c:pt idx="215">
                  <c:v>5.53</c:v>
                </c:pt>
                <c:pt idx="216">
                  <c:v>5.5</c:v>
                </c:pt>
                <c:pt idx="217">
                  <c:v>5.56</c:v>
                </c:pt>
                <c:pt idx="218">
                  <c:v>5.42</c:v>
                </c:pt>
                <c:pt idx="219">
                  <c:v>5.44</c:v>
                </c:pt>
                <c:pt idx="220">
                  <c:v>5.33</c:v>
                </c:pt>
                <c:pt idx="221">
                  <c:v>5.33</c:v>
                </c:pt>
                <c:pt idx="222">
                  <c:v>5.39</c:v>
                </c:pt>
                <c:pt idx="223">
                  <c:v>5.35</c:v>
                </c:pt>
                <c:pt idx="224">
                  <c:v>5.3</c:v>
                </c:pt>
                <c:pt idx="225">
                  <c:v>5.6199999999999966</c:v>
                </c:pt>
                <c:pt idx="226">
                  <c:v>5.29</c:v>
                </c:pt>
                <c:pt idx="227">
                  <c:v>5.38</c:v>
                </c:pt>
                <c:pt idx="228">
                  <c:v>14.73</c:v>
                </c:pt>
                <c:pt idx="229">
                  <c:v>14.11</c:v>
                </c:pt>
                <c:pt idx="230">
                  <c:v>14.17</c:v>
                </c:pt>
                <c:pt idx="231">
                  <c:v>14.27</c:v>
                </c:pt>
                <c:pt idx="232">
                  <c:v>14.01</c:v>
                </c:pt>
                <c:pt idx="233">
                  <c:v>13.51</c:v>
                </c:pt>
                <c:pt idx="234">
                  <c:v>13.7</c:v>
                </c:pt>
                <c:pt idx="235">
                  <c:v>13.6</c:v>
                </c:pt>
                <c:pt idx="236">
                  <c:v>13.42</c:v>
                </c:pt>
                <c:pt idx="237">
                  <c:v>13.58</c:v>
                </c:pt>
                <c:pt idx="238">
                  <c:v>13.64</c:v>
                </c:pt>
                <c:pt idx="239">
                  <c:v>13.6</c:v>
                </c:pt>
                <c:pt idx="240">
                  <c:v>13.54</c:v>
                </c:pt>
                <c:pt idx="241">
                  <c:v>13.54</c:v>
                </c:pt>
                <c:pt idx="242">
                  <c:v>13.48</c:v>
                </c:pt>
                <c:pt idx="243">
                  <c:v>13.61</c:v>
                </c:pt>
                <c:pt idx="244">
                  <c:v>14.07</c:v>
                </c:pt>
                <c:pt idx="245">
                  <c:v>13.370000000000006</c:v>
                </c:pt>
                <c:pt idx="246">
                  <c:v>13.44</c:v>
                </c:pt>
                <c:pt idx="247">
                  <c:v>13.43</c:v>
                </c:pt>
                <c:pt idx="248">
                  <c:v>13.43</c:v>
                </c:pt>
                <c:pt idx="249">
                  <c:v>13.66</c:v>
                </c:pt>
                <c:pt idx="250">
                  <c:v>15.55</c:v>
                </c:pt>
                <c:pt idx="251">
                  <c:v>13.450000000000006</c:v>
                </c:pt>
                <c:pt idx="252">
                  <c:v>13.42</c:v>
                </c:pt>
                <c:pt idx="253">
                  <c:v>13.77</c:v>
                </c:pt>
                <c:pt idx="254">
                  <c:v>13.99</c:v>
                </c:pt>
                <c:pt idx="255">
                  <c:v>13.46</c:v>
                </c:pt>
                <c:pt idx="256">
                  <c:v>13.61</c:v>
                </c:pt>
                <c:pt idx="257">
                  <c:v>13.66</c:v>
                </c:pt>
                <c:pt idx="258">
                  <c:v>13.59</c:v>
                </c:pt>
                <c:pt idx="259">
                  <c:v>13.48</c:v>
                </c:pt>
                <c:pt idx="260">
                  <c:v>13.81</c:v>
                </c:pt>
                <c:pt idx="261">
                  <c:v>13.6</c:v>
                </c:pt>
                <c:pt idx="262">
                  <c:v>13.63</c:v>
                </c:pt>
                <c:pt idx="263">
                  <c:v>14.82</c:v>
                </c:pt>
                <c:pt idx="264">
                  <c:v>12.62</c:v>
                </c:pt>
                <c:pt idx="265">
                  <c:v>12.51</c:v>
                </c:pt>
                <c:pt idx="266">
                  <c:v>12.63</c:v>
                </c:pt>
                <c:pt idx="267">
                  <c:v>12.43</c:v>
                </c:pt>
                <c:pt idx="268">
                  <c:v>13.39</c:v>
                </c:pt>
                <c:pt idx="269">
                  <c:v>14.6</c:v>
                </c:pt>
                <c:pt idx="270">
                  <c:v>13.19</c:v>
                </c:pt>
                <c:pt idx="271">
                  <c:v>12.72</c:v>
                </c:pt>
                <c:pt idx="272">
                  <c:v>12.83</c:v>
                </c:pt>
                <c:pt idx="273">
                  <c:v>12.62</c:v>
                </c:pt>
                <c:pt idx="274">
                  <c:v>12.84</c:v>
                </c:pt>
                <c:pt idx="275">
                  <c:v>12.59</c:v>
                </c:pt>
                <c:pt idx="276">
                  <c:v>12.88</c:v>
                </c:pt>
                <c:pt idx="277">
                  <c:v>11.850000000000026</c:v>
                </c:pt>
                <c:pt idx="278">
                  <c:v>11.44</c:v>
                </c:pt>
                <c:pt idx="279">
                  <c:v>11.73</c:v>
                </c:pt>
                <c:pt idx="280">
                  <c:v>11.65</c:v>
                </c:pt>
                <c:pt idx="281">
                  <c:v>11.38</c:v>
                </c:pt>
                <c:pt idx="282">
                  <c:v>11.64</c:v>
                </c:pt>
                <c:pt idx="283">
                  <c:v>11.850000000000026</c:v>
                </c:pt>
                <c:pt idx="284">
                  <c:v>11.97</c:v>
                </c:pt>
                <c:pt idx="285">
                  <c:v>11.96</c:v>
                </c:pt>
                <c:pt idx="286">
                  <c:v>11.91</c:v>
                </c:pt>
                <c:pt idx="287">
                  <c:v>17.21</c:v>
                </c:pt>
                <c:pt idx="288">
                  <c:v>17.14</c:v>
                </c:pt>
                <c:pt idx="289">
                  <c:v>11.93</c:v>
                </c:pt>
                <c:pt idx="290">
                  <c:v>11.79</c:v>
                </c:pt>
                <c:pt idx="291">
                  <c:v>11.78</c:v>
                </c:pt>
                <c:pt idx="292">
                  <c:v>12.07</c:v>
                </c:pt>
                <c:pt idx="293">
                  <c:v>11.71</c:v>
                </c:pt>
                <c:pt idx="294">
                  <c:v>9.57</c:v>
                </c:pt>
                <c:pt idx="295">
                  <c:v>9.56</c:v>
                </c:pt>
                <c:pt idx="296">
                  <c:v>9.52</c:v>
                </c:pt>
                <c:pt idx="297">
                  <c:v>10.52</c:v>
                </c:pt>
                <c:pt idx="298">
                  <c:v>10.53</c:v>
                </c:pt>
                <c:pt idx="299">
                  <c:v>11.16</c:v>
                </c:pt>
                <c:pt idx="300">
                  <c:v>4.3599999999999985</c:v>
                </c:pt>
                <c:pt idx="301">
                  <c:v>4.1599999999999975</c:v>
                </c:pt>
                <c:pt idx="302">
                  <c:v>4.09</c:v>
                </c:pt>
                <c:pt idx="303">
                  <c:v>4.08</c:v>
                </c:pt>
                <c:pt idx="304">
                  <c:v>4.0599999999999996</c:v>
                </c:pt>
                <c:pt idx="305">
                  <c:v>4.08</c:v>
                </c:pt>
                <c:pt idx="306">
                  <c:v>4.0999999999999996</c:v>
                </c:pt>
                <c:pt idx="307">
                  <c:v>4.0999999999999996</c:v>
                </c:pt>
                <c:pt idx="308">
                  <c:v>4</c:v>
                </c:pt>
                <c:pt idx="309">
                  <c:v>3.94</c:v>
                </c:pt>
                <c:pt idx="310">
                  <c:v>3.96</c:v>
                </c:pt>
              </c:numCache>
            </c:numRef>
          </c:val>
          <c:smooth val="0"/>
        </c:ser>
        <c:ser>
          <c:idx val="8"/>
          <c:order val="8"/>
          <c:marker>
            <c:symbol val="none"/>
          </c:marker>
          <c:val>
            <c:numRef>
              <c:f>Sheet1!$L$100:$L$410</c:f>
              <c:numCache>
                <c:formatCode>General</c:formatCode>
                <c:ptCount val="311"/>
                <c:pt idx="0">
                  <c:v>2.58</c:v>
                </c:pt>
                <c:pt idx="1">
                  <c:v>2.57</c:v>
                </c:pt>
                <c:pt idx="2">
                  <c:v>2.58</c:v>
                </c:pt>
                <c:pt idx="3">
                  <c:v>2.71</c:v>
                </c:pt>
                <c:pt idx="4">
                  <c:v>2.67</c:v>
                </c:pt>
                <c:pt idx="5">
                  <c:v>2.57</c:v>
                </c:pt>
                <c:pt idx="6">
                  <c:v>2.64</c:v>
                </c:pt>
                <c:pt idx="7">
                  <c:v>2.6</c:v>
                </c:pt>
                <c:pt idx="8">
                  <c:v>2.62</c:v>
                </c:pt>
                <c:pt idx="9">
                  <c:v>2.6</c:v>
                </c:pt>
                <c:pt idx="10">
                  <c:v>2.5099999999999998</c:v>
                </c:pt>
                <c:pt idx="11">
                  <c:v>2.4899999999999998</c:v>
                </c:pt>
                <c:pt idx="12">
                  <c:v>2.46</c:v>
                </c:pt>
                <c:pt idx="13">
                  <c:v>2.42</c:v>
                </c:pt>
                <c:pt idx="14">
                  <c:v>2.46</c:v>
                </c:pt>
                <c:pt idx="15">
                  <c:v>2.3899999999999997</c:v>
                </c:pt>
                <c:pt idx="16">
                  <c:v>2.3899999999999997</c:v>
                </c:pt>
                <c:pt idx="17">
                  <c:v>2.4</c:v>
                </c:pt>
                <c:pt idx="18">
                  <c:v>2.4</c:v>
                </c:pt>
                <c:pt idx="19">
                  <c:v>2.1800000000000002</c:v>
                </c:pt>
                <c:pt idx="20">
                  <c:v>2.17</c:v>
                </c:pt>
                <c:pt idx="21">
                  <c:v>2.19</c:v>
                </c:pt>
                <c:pt idx="22">
                  <c:v>2.21</c:v>
                </c:pt>
                <c:pt idx="23">
                  <c:v>2.17</c:v>
                </c:pt>
                <c:pt idx="24">
                  <c:v>2.2400000000000002</c:v>
                </c:pt>
                <c:pt idx="25">
                  <c:v>2.2000000000000002</c:v>
                </c:pt>
                <c:pt idx="26">
                  <c:v>2.2000000000000002</c:v>
                </c:pt>
                <c:pt idx="27">
                  <c:v>2.2599999999999998</c:v>
                </c:pt>
                <c:pt idx="28">
                  <c:v>2.29</c:v>
                </c:pt>
                <c:pt idx="29">
                  <c:v>2.2799999999999998</c:v>
                </c:pt>
                <c:pt idx="30">
                  <c:v>2.27</c:v>
                </c:pt>
                <c:pt idx="31">
                  <c:v>2.27</c:v>
                </c:pt>
                <c:pt idx="32">
                  <c:v>2.3299999999999987</c:v>
                </c:pt>
                <c:pt idx="33">
                  <c:v>2.2599999999999998</c:v>
                </c:pt>
                <c:pt idx="34">
                  <c:v>2.27</c:v>
                </c:pt>
                <c:pt idx="35">
                  <c:v>2.2999999999999998</c:v>
                </c:pt>
                <c:pt idx="36">
                  <c:v>2.29</c:v>
                </c:pt>
                <c:pt idx="37">
                  <c:v>2.2599999999999998</c:v>
                </c:pt>
                <c:pt idx="38">
                  <c:v>2.2799999999999998</c:v>
                </c:pt>
                <c:pt idx="39">
                  <c:v>2.2799999999999998</c:v>
                </c:pt>
                <c:pt idx="40">
                  <c:v>2.13</c:v>
                </c:pt>
                <c:pt idx="41">
                  <c:v>2.15</c:v>
                </c:pt>
                <c:pt idx="42">
                  <c:v>2.12</c:v>
                </c:pt>
                <c:pt idx="43">
                  <c:v>2.19</c:v>
                </c:pt>
                <c:pt idx="44">
                  <c:v>2.19</c:v>
                </c:pt>
                <c:pt idx="45">
                  <c:v>2.21</c:v>
                </c:pt>
                <c:pt idx="46">
                  <c:v>2.2200000000000002</c:v>
                </c:pt>
                <c:pt idx="47">
                  <c:v>2.16</c:v>
                </c:pt>
                <c:pt idx="48">
                  <c:v>2.42</c:v>
                </c:pt>
                <c:pt idx="49">
                  <c:v>2.56</c:v>
                </c:pt>
                <c:pt idx="50">
                  <c:v>2.62</c:v>
                </c:pt>
                <c:pt idx="51">
                  <c:v>2.73</c:v>
                </c:pt>
                <c:pt idx="52">
                  <c:v>2.58</c:v>
                </c:pt>
                <c:pt idx="53">
                  <c:v>2.6</c:v>
                </c:pt>
                <c:pt idx="54">
                  <c:v>2.66</c:v>
                </c:pt>
                <c:pt idx="55">
                  <c:v>2.62</c:v>
                </c:pt>
                <c:pt idx="56">
                  <c:v>2.61</c:v>
                </c:pt>
                <c:pt idx="57">
                  <c:v>2.58</c:v>
                </c:pt>
                <c:pt idx="58">
                  <c:v>2.57</c:v>
                </c:pt>
                <c:pt idx="59">
                  <c:v>2.57</c:v>
                </c:pt>
                <c:pt idx="60">
                  <c:v>2.56</c:v>
                </c:pt>
                <c:pt idx="61">
                  <c:v>2.65</c:v>
                </c:pt>
                <c:pt idx="62">
                  <c:v>2.67</c:v>
                </c:pt>
                <c:pt idx="63">
                  <c:v>2.3299999999999987</c:v>
                </c:pt>
                <c:pt idx="64">
                  <c:v>2.5499999999999998</c:v>
                </c:pt>
                <c:pt idx="65">
                  <c:v>2.2599999999999998</c:v>
                </c:pt>
                <c:pt idx="66">
                  <c:v>2.77</c:v>
                </c:pt>
                <c:pt idx="67">
                  <c:v>2.2799999999999998</c:v>
                </c:pt>
                <c:pt idx="68">
                  <c:v>2.2799999999999998</c:v>
                </c:pt>
                <c:pt idx="69">
                  <c:v>2.79</c:v>
                </c:pt>
                <c:pt idx="70">
                  <c:v>2.8099999999999987</c:v>
                </c:pt>
                <c:pt idx="71">
                  <c:v>2.9099999999999997</c:v>
                </c:pt>
                <c:pt idx="72">
                  <c:v>2.88</c:v>
                </c:pt>
                <c:pt idx="73">
                  <c:v>1.02</c:v>
                </c:pt>
                <c:pt idx="74">
                  <c:v>1.04</c:v>
                </c:pt>
                <c:pt idx="75">
                  <c:v>1</c:v>
                </c:pt>
                <c:pt idx="76">
                  <c:v>1</c:v>
                </c:pt>
                <c:pt idx="77">
                  <c:v>1.1800000000000053</c:v>
                </c:pt>
                <c:pt idx="78">
                  <c:v>1.03</c:v>
                </c:pt>
                <c:pt idx="79">
                  <c:v>1.03</c:v>
                </c:pt>
                <c:pt idx="80">
                  <c:v>0.97000000000000053</c:v>
                </c:pt>
                <c:pt idx="81">
                  <c:v>0.97000000000000053</c:v>
                </c:pt>
                <c:pt idx="82">
                  <c:v>0.98</c:v>
                </c:pt>
                <c:pt idx="83">
                  <c:v>0.97000000000000053</c:v>
                </c:pt>
                <c:pt idx="84">
                  <c:v>0.98</c:v>
                </c:pt>
                <c:pt idx="85">
                  <c:v>1.08</c:v>
                </c:pt>
                <c:pt idx="86">
                  <c:v>0.94000000000000061</c:v>
                </c:pt>
                <c:pt idx="87">
                  <c:v>1.01</c:v>
                </c:pt>
                <c:pt idx="88">
                  <c:v>0.96000000000000063</c:v>
                </c:pt>
                <c:pt idx="89">
                  <c:v>0.95000000000000062</c:v>
                </c:pt>
                <c:pt idx="90">
                  <c:v>1.1000000000000001</c:v>
                </c:pt>
                <c:pt idx="91">
                  <c:v>0.97000000000000053</c:v>
                </c:pt>
                <c:pt idx="92">
                  <c:v>0.97000000000000053</c:v>
                </c:pt>
                <c:pt idx="93">
                  <c:v>0.99</c:v>
                </c:pt>
                <c:pt idx="94">
                  <c:v>1.1100000000000001</c:v>
                </c:pt>
                <c:pt idx="95">
                  <c:v>1.03</c:v>
                </c:pt>
                <c:pt idx="96">
                  <c:v>1.05</c:v>
                </c:pt>
                <c:pt idx="97">
                  <c:v>1.05</c:v>
                </c:pt>
                <c:pt idx="98">
                  <c:v>1.06</c:v>
                </c:pt>
                <c:pt idx="99">
                  <c:v>0.98</c:v>
                </c:pt>
                <c:pt idx="100">
                  <c:v>1.06</c:v>
                </c:pt>
                <c:pt idx="101">
                  <c:v>1.07</c:v>
                </c:pt>
                <c:pt idx="102">
                  <c:v>1.06</c:v>
                </c:pt>
                <c:pt idx="103">
                  <c:v>0.67000000000000348</c:v>
                </c:pt>
                <c:pt idx="104">
                  <c:v>0.66000000000000336</c:v>
                </c:pt>
                <c:pt idx="105">
                  <c:v>0.71000000000000063</c:v>
                </c:pt>
                <c:pt idx="106">
                  <c:v>0.68000000000000105</c:v>
                </c:pt>
                <c:pt idx="107">
                  <c:v>0.68000000000000105</c:v>
                </c:pt>
                <c:pt idx="108">
                  <c:v>0.67000000000000348</c:v>
                </c:pt>
                <c:pt idx="109">
                  <c:v>0.66000000000000336</c:v>
                </c:pt>
                <c:pt idx="110">
                  <c:v>0.69000000000000172</c:v>
                </c:pt>
                <c:pt idx="111">
                  <c:v>0.69000000000000172</c:v>
                </c:pt>
                <c:pt idx="112">
                  <c:v>0.67000000000000348</c:v>
                </c:pt>
                <c:pt idx="113">
                  <c:v>0.68000000000000105</c:v>
                </c:pt>
                <c:pt idx="114">
                  <c:v>0.68000000000000105</c:v>
                </c:pt>
                <c:pt idx="115">
                  <c:v>0.73000000000000065</c:v>
                </c:pt>
                <c:pt idx="116">
                  <c:v>0.64000000000000301</c:v>
                </c:pt>
                <c:pt idx="117">
                  <c:v>0.65000000000000313</c:v>
                </c:pt>
                <c:pt idx="118">
                  <c:v>0.68000000000000105</c:v>
                </c:pt>
                <c:pt idx="119">
                  <c:v>0.75000000000000278</c:v>
                </c:pt>
                <c:pt idx="120">
                  <c:v>0.67000000000000348</c:v>
                </c:pt>
                <c:pt idx="121">
                  <c:v>0.64000000000000301</c:v>
                </c:pt>
                <c:pt idx="122">
                  <c:v>0.65000000000000313</c:v>
                </c:pt>
                <c:pt idx="123">
                  <c:v>0.62000000000000266</c:v>
                </c:pt>
                <c:pt idx="124">
                  <c:v>0.66000000000000336</c:v>
                </c:pt>
                <c:pt idx="125">
                  <c:v>0.630000000000003</c:v>
                </c:pt>
                <c:pt idx="126">
                  <c:v>0.66000000000000336</c:v>
                </c:pt>
                <c:pt idx="127">
                  <c:v>0.62000000000000266</c:v>
                </c:pt>
                <c:pt idx="128">
                  <c:v>0.73000000000000065</c:v>
                </c:pt>
                <c:pt idx="129">
                  <c:v>0.65000000000000313</c:v>
                </c:pt>
                <c:pt idx="130">
                  <c:v>0.69000000000000172</c:v>
                </c:pt>
                <c:pt idx="131">
                  <c:v>0.70000000000000062</c:v>
                </c:pt>
                <c:pt idx="132">
                  <c:v>0.65000000000000313</c:v>
                </c:pt>
                <c:pt idx="133">
                  <c:v>0.65000000000000313</c:v>
                </c:pt>
                <c:pt idx="134">
                  <c:v>0.67000000000000348</c:v>
                </c:pt>
                <c:pt idx="135">
                  <c:v>0.64000000000000301</c:v>
                </c:pt>
                <c:pt idx="136">
                  <c:v>0.64000000000000301</c:v>
                </c:pt>
                <c:pt idx="137">
                  <c:v>0.70000000000000062</c:v>
                </c:pt>
                <c:pt idx="138">
                  <c:v>0.74000000000000266</c:v>
                </c:pt>
                <c:pt idx="139">
                  <c:v>0.74000000000000266</c:v>
                </c:pt>
                <c:pt idx="140">
                  <c:v>0.71000000000000063</c:v>
                </c:pt>
                <c:pt idx="141">
                  <c:v>0.71000000000000063</c:v>
                </c:pt>
                <c:pt idx="142">
                  <c:v>0.71000000000000063</c:v>
                </c:pt>
                <c:pt idx="143">
                  <c:v>0.73000000000000065</c:v>
                </c:pt>
                <c:pt idx="144">
                  <c:v>0.74000000000000266</c:v>
                </c:pt>
                <c:pt idx="145">
                  <c:v>0.73000000000000065</c:v>
                </c:pt>
                <c:pt idx="146">
                  <c:v>0.71000000000000063</c:v>
                </c:pt>
                <c:pt idx="147">
                  <c:v>0.73000000000000065</c:v>
                </c:pt>
                <c:pt idx="148">
                  <c:v>0.71000000000000063</c:v>
                </c:pt>
                <c:pt idx="149">
                  <c:v>0.78</c:v>
                </c:pt>
                <c:pt idx="150">
                  <c:v>0.74000000000000266</c:v>
                </c:pt>
                <c:pt idx="151">
                  <c:v>0.72000000000000064</c:v>
                </c:pt>
                <c:pt idx="152">
                  <c:v>0.74000000000000266</c:v>
                </c:pt>
                <c:pt idx="153">
                  <c:v>0.75000000000000278</c:v>
                </c:pt>
                <c:pt idx="154">
                  <c:v>0.74000000000000266</c:v>
                </c:pt>
                <c:pt idx="155">
                  <c:v>0.73000000000000065</c:v>
                </c:pt>
                <c:pt idx="156">
                  <c:v>0.74000000000000266</c:v>
                </c:pt>
                <c:pt idx="157">
                  <c:v>0.72000000000000064</c:v>
                </c:pt>
                <c:pt idx="158">
                  <c:v>0.76000000000000301</c:v>
                </c:pt>
                <c:pt idx="159">
                  <c:v>0.71000000000000063</c:v>
                </c:pt>
                <c:pt idx="160">
                  <c:v>0.72000000000000064</c:v>
                </c:pt>
                <c:pt idx="161">
                  <c:v>0.73000000000000065</c:v>
                </c:pt>
                <c:pt idx="162">
                  <c:v>0.71000000000000063</c:v>
                </c:pt>
                <c:pt idx="163">
                  <c:v>0.73000000000000065</c:v>
                </c:pt>
                <c:pt idx="164">
                  <c:v>0.77000000000000213</c:v>
                </c:pt>
                <c:pt idx="165">
                  <c:v>1.25</c:v>
                </c:pt>
                <c:pt idx="166">
                  <c:v>1.25</c:v>
                </c:pt>
                <c:pt idx="167">
                  <c:v>1.21</c:v>
                </c:pt>
                <c:pt idx="168">
                  <c:v>1.25</c:v>
                </c:pt>
                <c:pt idx="169">
                  <c:v>1.26</c:v>
                </c:pt>
                <c:pt idx="170">
                  <c:v>1.1900000000000053</c:v>
                </c:pt>
                <c:pt idx="171">
                  <c:v>1.21</c:v>
                </c:pt>
                <c:pt idx="172">
                  <c:v>1.1900000000000053</c:v>
                </c:pt>
                <c:pt idx="173">
                  <c:v>1.22</c:v>
                </c:pt>
                <c:pt idx="174">
                  <c:v>1.2</c:v>
                </c:pt>
                <c:pt idx="175">
                  <c:v>1.1900000000000053</c:v>
                </c:pt>
                <c:pt idx="176">
                  <c:v>1.21</c:v>
                </c:pt>
                <c:pt idx="177">
                  <c:v>1.24</c:v>
                </c:pt>
                <c:pt idx="178">
                  <c:v>1.28</c:v>
                </c:pt>
                <c:pt idx="179">
                  <c:v>1.24</c:v>
                </c:pt>
                <c:pt idx="180">
                  <c:v>1.27</c:v>
                </c:pt>
                <c:pt idx="181">
                  <c:v>1.22</c:v>
                </c:pt>
                <c:pt idx="182">
                  <c:v>1.21</c:v>
                </c:pt>
                <c:pt idx="183">
                  <c:v>1.22</c:v>
                </c:pt>
                <c:pt idx="184">
                  <c:v>1.4</c:v>
                </c:pt>
                <c:pt idx="185">
                  <c:v>1.37</c:v>
                </c:pt>
                <c:pt idx="186">
                  <c:v>1.42</c:v>
                </c:pt>
                <c:pt idx="187">
                  <c:v>1.3800000000000001</c:v>
                </c:pt>
                <c:pt idx="188">
                  <c:v>1.3800000000000001</c:v>
                </c:pt>
                <c:pt idx="189">
                  <c:v>1.31</c:v>
                </c:pt>
                <c:pt idx="190">
                  <c:v>1.31</c:v>
                </c:pt>
                <c:pt idx="191">
                  <c:v>1.27</c:v>
                </c:pt>
                <c:pt idx="192">
                  <c:v>1.28</c:v>
                </c:pt>
                <c:pt idx="193">
                  <c:v>1.29</c:v>
                </c:pt>
                <c:pt idx="194">
                  <c:v>1.26</c:v>
                </c:pt>
                <c:pt idx="195">
                  <c:v>1.31</c:v>
                </c:pt>
                <c:pt idx="196">
                  <c:v>1.3</c:v>
                </c:pt>
                <c:pt idx="197">
                  <c:v>1.26</c:v>
                </c:pt>
                <c:pt idx="198">
                  <c:v>1.25</c:v>
                </c:pt>
                <c:pt idx="199">
                  <c:v>1.27</c:v>
                </c:pt>
                <c:pt idx="200">
                  <c:v>1.56</c:v>
                </c:pt>
                <c:pt idx="201">
                  <c:v>1.29</c:v>
                </c:pt>
                <c:pt idx="202">
                  <c:v>1.28</c:v>
                </c:pt>
                <c:pt idx="203">
                  <c:v>1.1399999999999941</c:v>
                </c:pt>
                <c:pt idx="204">
                  <c:v>1.1499999999999941</c:v>
                </c:pt>
                <c:pt idx="205">
                  <c:v>1.1599999999999941</c:v>
                </c:pt>
                <c:pt idx="206">
                  <c:v>1.1800000000000053</c:v>
                </c:pt>
                <c:pt idx="207">
                  <c:v>1.1100000000000001</c:v>
                </c:pt>
                <c:pt idx="208">
                  <c:v>1.1399999999999941</c:v>
                </c:pt>
                <c:pt idx="209">
                  <c:v>1.1700000000000021</c:v>
                </c:pt>
                <c:pt idx="210">
                  <c:v>1.1299999999999939</c:v>
                </c:pt>
                <c:pt idx="211">
                  <c:v>1.1499999999999941</c:v>
                </c:pt>
                <c:pt idx="212">
                  <c:v>1.1800000000000053</c:v>
                </c:pt>
                <c:pt idx="213">
                  <c:v>1.1299999999999939</c:v>
                </c:pt>
                <c:pt idx="214">
                  <c:v>1.1599999999999941</c:v>
                </c:pt>
                <c:pt idx="215">
                  <c:v>1.1399999999999941</c:v>
                </c:pt>
                <c:pt idx="216">
                  <c:v>1.1599999999999941</c:v>
                </c:pt>
                <c:pt idx="217">
                  <c:v>1.1900000000000053</c:v>
                </c:pt>
                <c:pt idx="218">
                  <c:v>1.1700000000000021</c:v>
                </c:pt>
                <c:pt idx="219">
                  <c:v>1.21</c:v>
                </c:pt>
                <c:pt idx="220">
                  <c:v>1.1200000000000001</c:v>
                </c:pt>
                <c:pt idx="221">
                  <c:v>1.1399999999999941</c:v>
                </c:pt>
                <c:pt idx="222">
                  <c:v>1.1399999999999941</c:v>
                </c:pt>
                <c:pt idx="223">
                  <c:v>1.1000000000000001</c:v>
                </c:pt>
                <c:pt idx="224">
                  <c:v>1.1299999999999939</c:v>
                </c:pt>
                <c:pt idx="225">
                  <c:v>1.1499999999999941</c:v>
                </c:pt>
                <c:pt idx="226">
                  <c:v>1.1100000000000001</c:v>
                </c:pt>
                <c:pt idx="227">
                  <c:v>1.1299999999999939</c:v>
                </c:pt>
                <c:pt idx="228">
                  <c:v>1.22</c:v>
                </c:pt>
                <c:pt idx="229">
                  <c:v>1.22</c:v>
                </c:pt>
                <c:pt idx="230">
                  <c:v>1.24</c:v>
                </c:pt>
                <c:pt idx="231">
                  <c:v>1.24</c:v>
                </c:pt>
                <c:pt idx="232">
                  <c:v>1.24</c:v>
                </c:pt>
                <c:pt idx="233">
                  <c:v>1.22</c:v>
                </c:pt>
                <c:pt idx="234">
                  <c:v>1.29</c:v>
                </c:pt>
                <c:pt idx="235">
                  <c:v>1.23</c:v>
                </c:pt>
                <c:pt idx="236">
                  <c:v>1.25</c:v>
                </c:pt>
                <c:pt idx="237">
                  <c:v>1.28</c:v>
                </c:pt>
                <c:pt idx="238">
                  <c:v>1.28</c:v>
                </c:pt>
                <c:pt idx="239">
                  <c:v>1.21</c:v>
                </c:pt>
                <c:pt idx="240">
                  <c:v>1.24</c:v>
                </c:pt>
                <c:pt idx="241">
                  <c:v>1.29</c:v>
                </c:pt>
                <c:pt idx="242">
                  <c:v>1.31</c:v>
                </c:pt>
                <c:pt idx="243">
                  <c:v>1.31</c:v>
                </c:pt>
                <c:pt idx="244">
                  <c:v>1.7700000000000018</c:v>
                </c:pt>
                <c:pt idx="245">
                  <c:v>1.23</c:v>
                </c:pt>
                <c:pt idx="246">
                  <c:v>1.32</c:v>
                </c:pt>
                <c:pt idx="247">
                  <c:v>1.27</c:v>
                </c:pt>
                <c:pt idx="248">
                  <c:v>1.28</c:v>
                </c:pt>
                <c:pt idx="249">
                  <c:v>1.27</c:v>
                </c:pt>
                <c:pt idx="250">
                  <c:v>1.44</c:v>
                </c:pt>
                <c:pt idx="251">
                  <c:v>1.3</c:v>
                </c:pt>
                <c:pt idx="252">
                  <c:v>1.28</c:v>
                </c:pt>
                <c:pt idx="253">
                  <c:v>1.26</c:v>
                </c:pt>
                <c:pt idx="254">
                  <c:v>1.27</c:v>
                </c:pt>
                <c:pt idx="255">
                  <c:v>1.31</c:v>
                </c:pt>
                <c:pt idx="256">
                  <c:v>1.32</c:v>
                </c:pt>
                <c:pt idx="257">
                  <c:v>1.26</c:v>
                </c:pt>
                <c:pt idx="258">
                  <c:v>1.28</c:v>
                </c:pt>
                <c:pt idx="259">
                  <c:v>1.24</c:v>
                </c:pt>
                <c:pt idx="260">
                  <c:v>1.3</c:v>
                </c:pt>
                <c:pt idx="261">
                  <c:v>1.35</c:v>
                </c:pt>
                <c:pt idx="262">
                  <c:v>1.23</c:v>
                </c:pt>
                <c:pt idx="263">
                  <c:v>1.27</c:v>
                </c:pt>
                <c:pt idx="264">
                  <c:v>1.31</c:v>
                </c:pt>
                <c:pt idx="265">
                  <c:v>1.27</c:v>
                </c:pt>
                <c:pt idx="266">
                  <c:v>1.3</c:v>
                </c:pt>
                <c:pt idx="267">
                  <c:v>1.31</c:v>
                </c:pt>
                <c:pt idx="268">
                  <c:v>1.25</c:v>
                </c:pt>
                <c:pt idx="269">
                  <c:v>1.26</c:v>
                </c:pt>
                <c:pt idx="270">
                  <c:v>1.23</c:v>
                </c:pt>
                <c:pt idx="271">
                  <c:v>1.2</c:v>
                </c:pt>
                <c:pt idx="272">
                  <c:v>1.2</c:v>
                </c:pt>
                <c:pt idx="273">
                  <c:v>1.1900000000000053</c:v>
                </c:pt>
                <c:pt idx="274">
                  <c:v>1.23</c:v>
                </c:pt>
                <c:pt idx="275">
                  <c:v>1.1900000000000053</c:v>
                </c:pt>
                <c:pt idx="276">
                  <c:v>1.22</c:v>
                </c:pt>
                <c:pt idx="277">
                  <c:v>1.22</c:v>
                </c:pt>
                <c:pt idx="278">
                  <c:v>1.21</c:v>
                </c:pt>
                <c:pt idx="279">
                  <c:v>1.1900000000000053</c:v>
                </c:pt>
                <c:pt idx="280">
                  <c:v>1.22</c:v>
                </c:pt>
                <c:pt idx="281">
                  <c:v>1.1900000000000053</c:v>
                </c:pt>
                <c:pt idx="282">
                  <c:v>1.22</c:v>
                </c:pt>
                <c:pt idx="283">
                  <c:v>1.21</c:v>
                </c:pt>
                <c:pt idx="284">
                  <c:v>1.22</c:v>
                </c:pt>
                <c:pt idx="285">
                  <c:v>1.2</c:v>
                </c:pt>
                <c:pt idx="286">
                  <c:v>1.24</c:v>
                </c:pt>
                <c:pt idx="287">
                  <c:v>2.5</c:v>
                </c:pt>
                <c:pt idx="288">
                  <c:v>2.4699999999999998</c:v>
                </c:pt>
                <c:pt idx="289">
                  <c:v>1.25</c:v>
                </c:pt>
                <c:pt idx="290">
                  <c:v>1.1700000000000021</c:v>
                </c:pt>
                <c:pt idx="291">
                  <c:v>1.24</c:v>
                </c:pt>
                <c:pt idx="292">
                  <c:v>1.1900000000000053</c:v>
                </c:pt>
                <c:pt idx="293">
                  <c:v>1.1599999999999941</c:v>
                </c:pt>
                <c:pt idx="294">
                  <c:v>1.1800000000000053</c:v>
                </c:pt>
                <c:pt idx="295">
                  <c:v>1.1800000000000053</c:v>
                </c:pt>
                <c:pt idx="296">
                  <c:v>1.1900000000000053</c:v>
                </c:pt>
                <c:pt idx="297">
                  <c:v>1.1800000000000053</c:v>
                </c:pt>
                <c:pt idx="298">
                  <c:v>1.1700000000000021</c:v>
                </c:pt>
                <c:pt idx="299">
                  <c:v>1.23</c:v>
                </c:pt>
                <c:pt idx="300">
                  <c:v>1.1800000000000053</c:v>
                </c:pt>
                <c:pt idx="301">
                  <c:v>1.1599999999999941</c:v>
                </c:pt>
                <c:pt idx="302">
                  <c:v>1.2</c:v>
                </c:pt>
                <c:pt idx="303">
                  <c:v>1.1700000000000021</c:v>
                </c:pt>
                <c:pt idx="304">
                  <c:v>1.22</c:v>
                </c:pt>
                <c:pt idx="305">
                  <c:v>1.23</c:v>
                </c:pt>
                <c:pt idx="306">
                  <c:v>1.2</c:v>
                </c:pt>
                <c:pt idx="307">
                  <c:v>1.1800000000000053</c:v>
                </c:pt>
                <c:pt idx="308">
                  <c:v>1.2</c:v>
                </c:pt>
                <c:pt idx="309">
                  <c:v>1.24</c:v>
                </c:pt>
                <c:pt idx="310">
                  <c:v>1.1599999999999941</c:v>
                </c:pt>
              </c:numCache>
            </c:numRef>
          </c:val>
          <c:smooth val="0"/>
        </c:ser>
        <c:ser>
          <c:idx val="9"/>
          <c:order val="9"/>
          <c:marker>
            <c:symbol val="none"/>
          </c:marker>
          <c:val>
            <c:numRef>
              <c:f>Sheet1!$M$100:$M$410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2.73</c:v>
                </c:pt>
                <c:pt idx="20">
                  <c:v>2.74</c:v>
                </c:pt>
                <c:pt idx="21">
                  <c:v>2.75</c:v>
                </c:pt>
                <c:pt idx="22">
                  <c:v>2.79</c:v>
                </c:pt>
                <c:pt idx="23">
                  <c:v>2.73</c:v>
                </c:pt>
                <c:pt idx="24">
                  <c:v>2.8899999999999997</c:v>
                </c:pt>
                <c:pt idx="25">
                  <c:v>2.92</c:v>
                </c:pt>
                <c:pt idx="26">
                  <c:v>2.82</c:v>
                </c:pt>
                <c:pt idx="27">
                  <c:v>2.62</c:v>
                </c:pt>
                <c:pt idx="28">
                  <c:v>2.6</c:v>
                </c:pt>
                <c:pt idx="29">
                  <c:v>2.58</c:v>
                </c:pt>
                <c:pt idx="30">
                  <c:v>4.3599999999999985</c:v>
                </c:pt>
                <c:pt idx="31">
                  <c:v>4.41</c:v>
                </c:pt>
                <c:pt idx="32">
                  <c:v>4.3899999999999997</c:v>
                </c:pt>
                <c:pt idx="33">
                  <c:v>4.41</c:v>
                </c:pt>
                <c:pt idx="34">
                  <c:v>4.3899999999999997</c:v>
                </c:pt>
                <c:pt idx="35">
                  <c:v>4.49</c:v>
                </c:pt>
                <c:pt idx="36">
                  <c:v>4.4000000000000004</c:v>
                </c:pt>
                <c:pt idx="37">
                  <c:v>4.3899999999999997</c:v>
                </c:pt>
                <c:pt idx="38">
                  <c:v>4.38</c:v>
                </c:pt>
                <c:pt idx="39">
                  <c:v>4.4400000000000004</c:v>
                </c:pt>
                <c:pt idx="40">
                  <c:v>5.89</c:v>
                </c:pt>
                <c:pt idx="41">
                  <c:v>5.8599999999999985</c:v>
                </c:pt>
                <c:pt idx="42">
                  <c:v>5.89</c:v>
                </c:pt>
                <c:pt idx="43">
                  <c:v>5.94</c:v>
                </c:pt>
                <c:pt idx="44">
                  <c:v>6.09</c:v>
                </c:pt>
                <c:pt idx="45">
                  <c:v>5.91</c:v>
                </c:pt>
                <c:pt idx="46">
                  <c:v>5.9300000000000024</c:v>
                </c:pt>
                <c:pt idx="47">
                  <c:v>8.34</c:v>
                </c:pt>
                <c:pt idx="48">
                  <c:v>4.88</c:v>
                </c:pt>
                <c:pt idx="49">
                  <c:v>5.89</c:v>
                </c:pt>
                <c:pt idx="50">
                  <c:v>5.98</c:v>
                </c:pt>
                <c:pt idx="51">
                  <c:v>6.08</c:v>
                </c:pt>
                <c:pt idx="52">
                  <c:v>6.04</c:v>
                </c:pt>
                <c:pt idx="53">
                  <c:v>5.89</c:v>
                </c:pt>
                <c:pt idx="54">
                  <c:v>5.94</c:v>
                </c:pt>
                <c:pt idx="55">
                  <c:v>5.92</c:v>
                </c:pt>
                <c:pt idx="56">
                  <c:v>6.1899999999999995</c:v>
                </c:pt>
                <c:pt idx="57">
                  <c:v>6.08</c:v>
                </c:pt>
                <c:pt idx="58">
                  <c:v>5.9300000000000024</c:v>
                </c:pt>
                <c:pt idx="59">
                  <c:v>5.9300000000000024</c:v>
                </c:pt>
                <c:pt idx="60">
                  <c:v>6.08</c:v>
                </c:pt>
                <c:pt idx="61">
                  <c:v>6.17</c:v>
                </c:pt>
                <c:pt idx="62">
                  <c:v>5.99</c:v>
                </c:pt>
                <c:pt idx="63">
                  <c:v>7.59</c:v>
                </c:pt>
                <c:pt idx="64">
                  <c:v>7.81</c:v>
                </c:pt>
                <c:pt idx="65">
                  <c:v>7.48</c:v>
                </c:pt>
                <c:pt idx="66">
                  <c:v>7.88</c:v>
                </c:pt>
                <c:pt idx="67">
                  <c:v>7.73</c:v>
                </c:pt>
                <c:pt idx="68">
                  <c:v>7.83</c:v>
                </c:pt>
                <c:pt idx="69">
                  <c:v>8.06</c:v>
                </c:pt>
                <c:pt idx="70">
                  <c:v>2.9499999999999997</c:v>
                </c:pt>
                <c:pt idx="71">
                  <c:v>2.9</c:v>
                </c:pt>
                <c:pt idx="72">
                  <c:v>2.88</c:v>
                </c:pt>
                <c:pt idx="73">
                  <c:v>2.8899999999999997</c:v>
                </c:pt>
                <c:pt idx="74">
                  <c:v>2.84</c:v>
                </c:pt>
                <c:pt idx="75">
                  <c:v>2.9499999999999997</c:v>
                </c:pt>
                <c:pt idx="76">
                  <c:v>2.98</c:v>
                </c:pt>
                <c:pt idx="77">
                  <c:v>2.92</c:v>
                </c:pt>
                <c:pt idx="78">
                  <c:v>2.9099999999999997</c:v>
                </c:pt>
                <c:pt idx="79">
                  <c:v>2.79</c:v>
                </c:pt>
                <c:pt idx="80">
                  <c:v>3.3899999999999997</c:v>
                </c:pt>
                <c:pt idx="81">
                  <c:v>3.4</c:v>
                </c:pt>
                <c:pt idx="82">
                  <c:v>3.38</c:v>
                </c:pt>
                <c:pt idx="83">
                  <c:v>4.3499999999999996</c:v>
                </c:pt>
                <c:pt idx="84">
                  <c:v>4.3199999999999985</c:v>
                </c:pt>
                <c:pt idx="85">
                  <c:v>4.45</c:v>
                </c:pt>
                <c:pt idx="86">
                  <c:v>4.3899999999999997</c:v>
                </c:pt>
                <c:pt idx="87">
                  <c:v>4.3</c:v>
                </c:pt>
                <c:pt idx="88">
                  <c:v>3.08</c:v>
                </c:pt>
                <c:pt idx="89">
                  <c:v>3.08</c:v>
                </c:pt>
                <c:pt idx="90">
                  <c:v>4.51</c:v>
                </c:pt>
                <c:pt idx="91">
                  <c:v>4.46</c:v>
                </c:pt>
                <c:pt idx="92">
                  <c:v>4.5</c:v>
                </c:pt>
                <c:pt idx="93">
                  <c:v>4.5599999999999996</c:v>
                </c:pt>
                <c:pt idx="94">
                  <c:v>3.02</c:v>
                </c:pt>
                <c:pt idx="95">
                  <c:v>3.06</c:v>
                </c:pt>
                <c:pt idx="96">
                  <c:v>3.1</c:v>
                </c:pt>
                <c:pt idx="97">
                  <c:v>3.06</c:v>
                </c:pt>
                <c:pt idx="98">
                  <c:v>3.16</c:v>
                </c:pt>
                <c:pt idx="99">
                  <c:v>3.3899999999999997</c:v>
                </c:pt>
                <c:pt idx="100">
                  <c:v>2.96</c:v>
                </c:pt>
                <c:pt idx="101">
                  <c:v>2.9</c:v>
                </c:pt>
                <c:pt idx="102">
                  <c:v>2.84</c:v>
                </c:pt>
                <c:pt idx="103">
                  <c:v>13.47</c:v>
                </c:pt>
                <c:pt idx="104">
                  <c:v>13.28</c:v>
                </c:pt>
                <c:pt idx="105">
                  <c:v>13.28</c:v>
                </c:pt>
                <c:pt idx="106">
                  <c:v>13.22</c:v>
                </c:pt>
                <c:pt idx="107">
                  <c:v>13.24</c:v>
                </c:pt>
                <c:pt idx="108">
                  <c:v>13.55</c:v>
                </c:pt>
                <c:pt idx="109">
                  <c:v>13.6</c:v>
                </c:pt>
                <c:pt idx="110">
                  <c:v>13.59</c:v>
                </c:pt>
                <c:pt idx="111">
                  <c:v>13.25</c:v>
                </c:pt>
                <c:pt idx="112">
                  <c:v>13.43</c:v>
                </c:pt>
                <c:pt idx="113">
                  <c:v>10.38</c:v>
                </c:pt>
                <c:pt idx="114">
                  <c:v>10.67</c:v>
                </c:pt>
                <c:pt idx="115">
                  <c:v>10.42</c:v>
                </c:pt>
                <c:pt idx="116">
                  <c:v>3.51</c:v>
                </c:pt>
                <c:pt idx="117">
                  <c:v>3.48</c:v>
                </c:pt>
                <c:pt idx="118">
                  <c:v>4.6199999999999966</c:v>
                </c:pt>
                <c:pt idx="119">
                  <c:v>4.84</c:v>
                </c:pt>
                <c:pt idx="120">
                  <c:v>4.63</c:v>
                </c:pt>
                <c:pt idx="121">
                  <c:v>5.35</c:v>
                </c:pt>
                <c:pt idx="122">
                  <c:v>5.31</c:v>
                </c:pt>
                <c:pt idx="123">
                  <c:v>5.1899999999999995</c:v>
                </c:pt>
                <c:pt idx="124">
                  <c:v>5.6899999999999995</c:v>
                </c:pt>
                <c:pt idx="125">
                  <c:v>5.38</c:v>
                </c:pt>
                <c:pt idx="126">
                  <c:v>5.22</c:v>
                </c:pt>
                <c:pt idx="127">
                  <c:v>5.39</c:v>
                </c:pt>
                <c:pt idx="128">
                  <c:v>4.96</c:v>
                </c:pt>
                <c:pt idx="129">
                  <c:v>4.8099999999999996</c:v>
                </c:pt>
                <c:pt idx="130">
                  <c:v>4.8599999999999985</c:v>
                </c:pt>
                <c:pt idx="131">
                  <c:v>4.9700000000000024</c:v>
                </c:pt>
                <c:pt idx="132">
                  <c:v>4.74</c:v>
                </c:pt>
                <c:pt idx="133">
                  <c:v>4.74</c:v>
                </c:pt>
                <c:pt idx="134">
                  <c:v>4.72</c:v>
                </c:pt>
                <c:pt idx="135">
                  <c:v>4.74</c:v>
                </c:pt>
                <c:pt idx="136">
                  <c:v>4.7</c:v>
                </c:pt>
                <c:pt idx="137">
                  <c:v>4.9300000000000024</c:v>
                </c:pt>
                <c:pt idx="138">
                  <c:v>6.1099999999999985</c:v>
                </c:pt>
                <c:pt idx="139">
                  <c:v>6.04</c:v>
                </c:pt>
                <c:pt idx="140">
                  <c:v>6.08</c:v>
                </c:pt>
                <c:pt idx="141">
                  <c:v>6.1599999999999975</c:v>
                </c:pt>
                <c:pt idx="142">
                  <c:v>6.02</c:v>
                </c:pt>
                <c:pt idx="143">
                  <c:v>6.09</c:v>
                </c:pt>
                <c:pt idx="144">
                  <c:v>6.06</c:v>
                </c:pt>
                <c:pt idx="145">
                  <c:v>5.9700000000000024</c:v>
                </c:pt>
                <c:pt idx="146">
                  <c:v>6.05</c:v>
                </c:pt>
                <c:pt idx="147">
                  <c:v>6.1</c:v>
                </c:pt>
                <c:pt idx="148">
                  <c:v>6.02</c:v>
                </c:pt>
                <c:pt idx="149">
                  <c:v>6.09</c:v>
                </c:pt>
                <c:pt idx="150">
                  <c:v>5.9700000000000024</c:v>
                </c:pt>
                <c:pt idx="151">
                  <c:v>6.02</c:v>
                </c:pt>
                <c:pt idx="152">
                  <c:v>5.99</c:v>
                </c:pt>
                <c:pt idx="153">
                  <c:v>6.04</c:v>
                </c:pt>
                <c:pt idx="154">
                  <c:v>6.1</c:v>
                </c:pt>
                <c:pt idx="155">
                  <c:v>6.25</c:v>
                </c:pt>
                <c:pt idx="156">
                  <c:v>4.99</c:v>
                </c:pt>
                <c:pt idx="157">
                  <c:v>5.1099999999999985</c:v>
                </c:pt>
                <c:pt idx="158">
                  <c:v>5.18</c:v>
                </c:pt>
                <c:pt idx="159">
                  <c:v>5.31</c:v>
                </c:pt>
                <c:pt idx="160">
                  <c:v>5.0599999999999996</c:v>
                </c:pt>
                <c:pt idx="161">
                  <c:v>5.0599999999999996</c:v>
                </c:pt>
                <c:pt idx="162">
                  <c:v>5</c:v>
                </c:pt>
                <c:pt idx="163">
                  <c:v>5.18</c:v>
                </c:pt>
                <c:pt idx="164">
                  <c:v>5.01</c:v>
                </c:pt>
                <c:pt idx="165">
                  <c:v>4.3599999999999985</c:v>
                </c:pt>
                <c:pt idx="166">
                  <c:v>4.1599999999999975</c:v>
                </c:pt>
                <c:pt idx="167">
                  <c:v>4.53</c:v>
                </c:pt>
                <c:pt idx="168">
                  <c:v>4.6099999999999985</c:v>
                </c:pt>
                <c:pt idx="169">
                  <c:v>10.65</c:v>
                </c:pt>
                <c:pt idx="170">
                  <c:v>10.49</c:v>
                </c:pt>
                <c:pt idx="171">
                  <c:v>10.71</c:v>
                </c:pt>
                <c:pt idx="172">
                  <c:v>10.48</c:v>
                </c:pt>
                <c:pt idx="173">
                  <c:v>10.3</c:v>
                </c:pt>
                <c:pt idx="174">
                  <c:v>10.49</c:v>
                </c:pt>
                <c:pt idx="175">
                  <c:v>10.34</c:v>
                </c:pt>
                <c:pt idx="176">
                  <c:v>10.43</c:v>
                </c:pt>
                <c:pt idx="177">
                  <c:v>10.46</c:v>
                </c:pt>
                <c:pt idx="178">
                  <c:v>10.57</c:v>
                </c:pt>
                <c:pt idx="179">
                  <c:v>10.32</c:v>
                </c:pt>
                <c:pt idx="180">
                  <c:v>10.96</c:v>
                </c:pt>
                <c:pt idx="181">
                  <c:v>10.67</c:v>
                </c:pt>
                <c:pt idx="182">
                  <c:v>10.46</c:v>
                </c:pt>
                <c:pt idx="183">
                  <c:v>6.98</c:v>
                </c:pt>
                <c:pt idx="184">
                  <c:v>5.6199999999999966</c:v>
                </c:pt>
                <c:pt idx="185">
                  <c:v>8.61</c:v>
                </c:pt>
                <c:pt idx="186">
                  <c:v>8.42</c:v>
                </c:pt>
                <c:pt idx="187">
                  <c:v>8.65</c:v>
                </c:pt>
                <c:pt idx="188">
                  <c:v>8.4700000000000006</c:v>
                </c:pt>
                <c:pt idx="189">
                  <c:v>8.16</c:v>
                </c:pt>
                <c:pt idx="190">
                  <c:v>8.24</c:v>
                </c:pt>
                <c:pt idx="191">
                  <c:v>8.2000000000000011</c:v>
                </c:pt>
                <c:pt idx="192">
                  <c:v>8.2200000000000006</c:v>
                </c:pt>
                <c:pt idx="193">
                  <c:v>8.1300000000000008</c:v>
                </c:pt>
                <c:pt idx="194">
                  <c:v>7.17</c:v>
                </c:pt>
                <c:pt idx="195">
                  <c:v>7.14</c:v>
                </c:pt>
                <c:pt idx="196">
                  <c:v>7.28</c:v>
                </c:pt>
                <c:pt idx="197">
                  <c:v>7.33</c:v>
                </c:pt>
                <c:pt idx="198">
                  <c:v>7.3599999999999985</c:v>
                </c:pt>
                <c:pt idx="199">
                  <c:v>7.3599999999999985</c:v>
                </c:pt>
                <c:pt idx="200">
                  <c:v>5.4300000000000024</c:v>
                </c:pt>
                <c:pt idx="201">
                  <c:v>7.2700000000000014</c:v>
                </c:pt>
                <c:pt idx="202">
                  <c:v>7.21</c:v>
                </c:pt>
                <c:pt idx="203">
                  <c:v>4.49</c:v>
                </c:pt>
                <c:pt idx="204">
                  <c:v>4.37</c:v>
                </c:pt>
                <c:pt idx="205">
                  <c:v>4.5</c:v>
                </c:pt>
                <c:pt idx="206">
                  <c:v>4.4800000000000004</c:v>
                </c:pt>
                <c:pt idx="207">
                  <c:v>4.4000000000000004</c:v>
                </c:pt>
                <c:pt idx="208">
                  <c:v>4.3899999999999997</c:v>
                </c:pt>
                <c:pt idx="209">
                  <c:v>4.3899999999999997</c:v>
                </c:pt>
                <c:pt idx="210">
                  <c:v>4.57</c:v>
                </c:pt>
                <c:pt idx="211">
                  <c:v>4.4300000000000024</c:v>
                </c:pt>
                <c:pt idx="212">
                  <c:v>4.4700000000000024</c:v>
                </c:pt>
                <c:pt idx="213">
                  <c:v>4.38</c:v>
                </c:pt>
                <c:pt idx="214">
                  <c:v>5.05</c:v>
                </c:pt>
                <c:pt idx="215">
                  <c:v>4.74</c:v>
                </c:pt>
                <c:pt idx="216">
                  <c:v>4.5199999999999996</c:v>
                </c:pt>
                <c:pt idx="217">
                  <c:v>4.46</c:v>
                </c:pt>
                <c:pt idx="218">
                  <c:v>4.5999999999999996</c:v>
                </c:pt>
                <c:pt idx="219">
                  <c:v>4.5</c:v>
                </c:pt>
                <c:pt idx="220">
                  <c:v>4.4300000000000024</c:v>
                </c:pt>
                <c:pt idx="221">
                  <c:v>4.54</c:v>
                </c:pt>
                <c:pt idx="222">
                  <c:v>4.49</c:v>
                </c:pt>
                <c:pt idx="223">
                  <c:v>4.5</c:v>
                </c:pt>
                <c:pt idx="224">
                  <c:v>4.7</c:v>
                </c:pt>
                <c:pt idx="225">
                  <c:v>4.3899999999999997</c:v>
                </c:pt>
                <c:pt idx="226">
                  <c:v>4.4300000000000024</c:v>
                </c:pt>
                <c:pt idx="227">
                  <c:v>4.4000000000000004</c:v>
                </c:pt>
                <c:pt idx="228">
                  <c:v>1.83</c:v>
                </c:pt>
                <c:pt idx="229">
                  <c:v>1.7500000000000016</c:v>
                </c:pt>
                <c:pt idx="230">
                  <c:v>1.7800000000000018</c:v>
                </c:pt>
                <c:pt idx="231">
                  <c:v>1.8900000000000001</c:v>
                </c:pt>
                <c:pt idx="232">
                  <c:v>1.7400000000000015</c:v>
                </c:pt>
                <c:pt idx="233">
                  <c:v>1.7800000000000018</c:v>
                </c:pt>
                <c:pt idx="234">
                  <c:v>1.7600000000000016</c:v>
                </c:pt>
                <c:pt idx="235">
                  <c:v>1.7500000000000016</c:v>
                </c:pt>
                <c:pt idx="236">
                  <c:v>1.7600000000000016</c:v>
                </c:pt>
                <c:pt idx="237">
                  <c:v>1.82</c:v>
                </c:pt>
                <c:pt idx="238">
                  <c:v>1.7500000000000016</c:v>
                </c:pt>
                <c:pt idx="239">
                  <c:v>1.7300000000000015</c:v>
                </c:pt>
                <c:pt idx="240">
                  <c:v>1.83</c:v>
                </c:pt>
                <c:pt idx="241">
                  <c:v>1.7800000000000018</c:v>
                </c:pt>
                <c:pt idx="242">
                  <c:v>1.7300000000000015</c:v>
                </c:pt>
                <c:pt idx="243">
                  <c:v>1.7600000000000016</c:v>
                </c:pt>
                <c:pt idx="244">
                  <c:v>2.14</c:v>
                </c:pt>
                <c:pt idx="245">
                  <c:v>1.7800000000000018</c:v>
                </c:pt>
                <c:pt idx="246">
                  <c:v>1.7800000000000018</c:v>
                </c:pt>
                <c:pt idx="247">
                  <c:v>1.7300000000000015</c:v>
                </c:pt>
                <c:pt idx="248">
                  <c:v>1.7900000000000018</c:v>
                </c:pt>
                <c:pt idx="249">
                  <c:v>1.7400000000000015</c:v>
                </c:pt>
                <c:pt idx="250">
                  <c:v>2.42</c:v>
                </c:pt>
                <c:pt idx="251">
                  <c:v>1.7400000000000015</c:v>
                </c:pt>
                <c:pt idx="252">
                  <c:v>1.7900000000000018</c:v>
                </c:pt>
                <c:pt idx="253">
                  <c:v>1.8</c:v>
                </c:pt>
                <c:pt idx="254">
                  <c:v>1.8</c:v>
                </c:pt>
                <c:pt idx="255">
                  <c:v>1.8</c:v>
                </c:pt>
                <c:pt idx="256">
                  <c:v>1.7500000000000016</c:v>
                </c:pt>
                <c:pt idx="257">
                  <c:v>1.7900000000000018</c:v>
                </c:pt>
                <c:pt idx="258">
                  <c:v>1.7600000000000016</c:v>
                </c:pt>
                <c:pt idx="259">
                  <c:v>1.7700000000000018</c:v>
                </c:pt>
                <c:pt idx="260">
                  <c:v>1.7400000000000015</c:v>
                </c:pt>
                <c:pt idx="261">
                  <c:v>1.81</c:v>
                </c:pt>
                <c:pt idx="262">
                  <c:v>1.83</c:v>
                </c:pt>
                <c:pt idx="263">
                  <c:v>1.83</c:v>
                </c:pt>
                <c:pt idx="264">
                  <c:v>1.7600000000000016</c:v>
                </c:pt>
                <c:pt idx="265">
                  <c:v>2.17</c:v>
                </c:pt>
                <c:pt idx="266">
                  <c:v>1.81</c:v>
                </c:pt>
                <c:pt idx="267">
                  <c:v>1.7700000000000018</c:v>
                </c:pt>
                <c:pt idx="268">
                  <c:v>1.86</c:v>
                </c:pt>
                <c:pt idx="269">
                  <c:v>1.6800000000000053</c:v>
                </c:pt>
                <c:pt idx="270">
                  <c:v>1.7300000000000015</c:v>
                </c:pt>
                <c:pt idx="271">
                  <c:v>1.6900000000000053</c:v>
                </c:pt>
                <c:pt idx="272">
                  <c:v>1.7300000000000015</c:v>
                </c:pt>
                <c:pt idx="273">
                  <c:v>1.7300000000000015</c:v>
                </c:pt>
                <c:pt idx="274">
                  <c:v>1.7000000000000015</c:v>
                </c:pt>
                <c:pt idx="275">
                  <c:v>1.7000000000000015</c:v>
                </c:pt>
                <c:pt idx="276">
                  <c:v>1.7100000000000015</c:v>
                </c:pt>
                <c:pt idx="277">
                  <c:v>1.7400000000000015</c:v>
                </c:pt>
                <c:pt idx="278">
                  <c:v>1.6800000000000053</c:v>
                </c:pt>
                <c:pt idx="279">
                  <c:v>1.87</c:v>
                </c:pt>
                <c:pt idx="280">
                  <c:v>1.7500000000000016</c:v>
                </c:pt>
                <c:pt idx="281">
                  <c:v>1.7200000000000015</c:v>
                </c:pt>
                <c:pt idx="282">
                  <c:v>1.7500000000000016</c:v>
                </c:pt>
                <c:pt idx="283">
                  <c:v>1.7500000000000016</c:v>
                </c:pt>
                <c:pt idx="284">
                  <c:v>1.6500000000000001</c:v>
                </c:pt>
                <c:pt idx="285">
                  <c:v>1.6700000000000021</c:v>
                </c:pt>
                <c:pt idx="286">
                  <c:v>1.7100000000000015</c:v>
                </c:pt>
                <c:pt idx="287">
                  <c:v>3.38</c:v>
                </c:pt>
                <c:pt idx="288">
                  <c:v>3.34</c:v>
                </c:pt>
                <c:pt idx="289">
                  <c:v>1.6900000000000053</c:v>
                </c:pt>
                <c:pt idx="290">
                  <c:v>1.6800000000000053</c:v>
                </c:pt>
                <c:pt idx="291">
                  <c:v>1.7000000000000015</c:v>
                </c:pt>
                <c:pt idx="292">
                  <c:v>1.6500000000000001</c:v>
                </c:pt>
                <c:pt idx="293">
                  <c:v>1.6300000000000001</c:v>
                </c:pt>
                <c:pt idx="294">
                  <c:v>1.6800000000000053</c:v>
                </c:pt>
                <c:pt idx="295">
                  <c:v>1.6400000000000001</c:v>
                </c:pt>
                <c:pt idx="296">
                  <c:v>1.6600000000000001</c:v>
                </c:pt>
                <c:pt idx="297">
                  <c:v>1.7800000000000018</c:v>
                </c:pt>
                <c:pt idx="298">
                  <c:v>1.7100000000000015</c:v>
                </c:pt>
                <c:pt idx="299">
                  <c:v>1.7800000000000018</c:v>
                </c:pt>
                <c:pt idx="300">
                  <c:v>1.6800000000000053</c:v>
                </c:pt>
                <c:pt idx="301">
                  <c:v>1.82</c:v>
                </c:pt>
                <c:pt idx="302">
                  <c:v>1.6700000000000021</c:v>
                </c:pt>
                <c:pt idx="303">
                  <c:v>1.6900000000000053</c:v>
                </c:pt>
                <c:pt idx="304">
                  <c:v>1.7700000000000018</c:v>
                </c:pt>
                <c:pt idx="305">
                  <c:v>1.7300000000000015</c:v>
                </c:pt>
                <c:pt idx="306">
                  <c:v>1.7100000000000015</c:v>
                </c:pt>
                <c:pt idx="307">
                  <c:v>1.7300000000000015</c:v>
                </c:pt>
                <c:pt idx="308">
                  <c:v>1.81</c:v>
                </c:pt>
                <c:pt idx="309">
                  <c:v>1.7200000000000015</c:v>
                </c:pt>
                <c:pt idx="310">
                  <c:v>1.6800000000000053</c:v>
                </c:pt>
              </c:numCache>
            </c:numRef>
          </c:val>
          <c:smooth val="0"/>
        </c:ser>
        <c:ser>
          <c:idx val="12"/>
          <c:order val="10"/>
          <c:marker>
            <c:symbol val="none"/>
          </c:marker>
          <c:dPt>
            <c:idx val="200"/>
            <c:marker>
              <c:symbol val="picture"/>
              <c:spPr>
                <a:ln w="9525">
                  <a:noFill/>
                </a:ln>
              </c:spPr>
            </c:marker>
            <c:bubble3D val="0"/>
          </c:dPt>
          <c:val>
            <c:numRef>
              <c:f>Sheet1!$P$100:$P$410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13.82</c:v>
                </c:pt>
                <c:pt idx="118">
                  <c:v>13.78</c:v>
                </c:pt>
                <c:pt idx="119">
                  <c:v>14.25</c:v>
                </c:pt>
                <c:pt idx="120">
                  <c:v>14.27</c:v>
                </c:pt>
                <c:pt idx="121">
                  <c:v>14.54</c:v>
                </c:pt>
                <c:pt idx="122">
                  <c:v>15.03</c:v>
                </c:pt>
                <c:pt idx="123">
                  <c:v>14.83</c:v>
                </c:pt>
                <c:pt idx="124">
                  <c:v>14.76</c:v>
                </c:pt>
                <c:pt idx="125">
                  <c:v>14.06</c:v>
                </c:pt>
                <c:pt idx="126">
                  <c:v>14.42</c:v>
                </c:pt>
                <c:pt idx="127">
                  <c:v>14.04</c:v>
                </c:pt>
                <c:pt idx="128">
                  <c:v>14.42</c:v>
                </c:pt>
                <c:pt idx="129">
                  <c:v>14.360000000000024</c:v>
                </c:pt>
                <c:pt idx="130">
                  <c:v>14.71</c:v>
                </c:pt>
                <c:pt idx="131">
                  <c:v>14.47</c:v>
                </c:pt>
                <c:pt idx="132">
                  <c:v>14.350000000000026</c:v>
                </c:pt>
                <c:pt idx="133">
                  <c:v>14.44</c:v>
                </c:pt>
                <c:pt idx="134">
                  <c:v>13.84</c:v>
                </c:pt>
                <c:pt idx="135">
                  <c:v>13.61</c:v>
                </c:pt>
                <c:pt idx="136">
                  <c:v>13.950000000000006</c:v>
                </c:pt>
                <c:pt idx="137">
                  <c:v>12.96</c:v>
                </c:pt>
                <c:pt idx="138">
                  <c:v>14.47</c:v>
                </c:pt>
                <c:pt idx="139">
                  <c:v>14.28</c:v>
                </c:pt>
                <c:pt idx="140">
                  <c:v>14.53</c:v>
                </c:pt>
                <c:pt idx="141">
                  <c:v>14.56</c:v>
                </c:pt>
                <c:pt idx="142">
                  <c:v>15.19</c:v>
                </c:pt>
                <c:pt idx="143">
                  <c:v>14.91</c:v>
                </c:pt>
                <c:pt idx="144">
                  <c:v>14.89</c:v>
                </c:pt>
                <c:pt idx="145">
                  <c:v>15.03</c:v>
                </c:pt>
                <c:pt idx="146">
                  <c:v>14.97</c:v>
                </c:pt>
                <c:pt idx="147">
                  <c:v>14.51</c:v>
                </c:pt>
                <c:pt idx="148">
                  <c:v>14.62</c:v>
                </c:pt>
                <c:pt idx="149">
                  <c:v>14.53</c:v>
                </c:pt>
                <c:pt idx="150">
                  <c:v>14.77</c:v>
                </c:pt>
                <c:pt idx="151">
                  <c:v>14.84</c:v>
                </c:pt>
                <c:pt idx="152">
                  <c:v>14.73</c:v>
                </c:pt>
                <c:pt idx="153">
                  <c:v>14.370000000000006</c:v>
                </c:pt>
                <c:pt idx="154">
                  <c:v>14.53</c:v>
                </c:pt>
                <c:pt idx="155">
                  <c:v>14.39</c:v>
                </c:pt>
                <c:pt idx="156">
                  <c:v>14.74</c:v>
                </c:pt>
                <c:pt idx="157">
                  <c:v>14.74</c:v>
                </c:pt>
                <c:pt idx="158">
                  <c:v>14.7</c:v>
                </c:pt>
                <c:pt idx="159">
                  <c:v>14.78</c:v>
                </c:pt>
                <c:pt idx="160">
                  <c:v>14.53</c:v>
                </c:pt>
                <c:pt idx="161">
                  <c:v>14.49</c:v>
                </c:pt>
                <c:pt idx="162">
                  <c:v>14.53</c:v>
                </c:pt>
                <c:pt idx="163">
                  <c:v>14.82</c:v>
                </c:pt>
                <c:pt idx="164">
                  <c:v>14.69</c:v>
                </c:pt>
                <c:pt idx="165">
                  <c:v>17.779999999999987</c:v>
                </c:pt>
                <c:pt idx="166">
                  <c:v>16.91</c:v>
                </c:pt>
                <c:pt idx="167">
                  <c:v>17.43</c:v>
                </c:pt>
                <c:pt idx="168">
                  <c:v>18.760000000000002</c:v>
                </c:pt>
                <c:pt idx="169">
                  <c:v>17.22</c:v>
                </c:pt>
                <c:pt idx="170">
                  <c:v>17.149999999999999</c:v>
                </c:pt>
                <c:pt idx="171">
                  <c:v>17.43</c:v>
                </c:pt>
                <c:pt idx="172">
                  <c:v>17.559999999999999</c:v>
                </c:pt>
                <c:pt idx="173">
                  <c:v>16.979999999999986</c:v>
                </c:pt>
                <c:pt idx="174">
                  <c:v>17.399999999999999</c:v>
                </c:pt>
                <c:pt idx="175">
                  <c:v>17.170000000000005</c:v>
                </c:pt>
                <c:pt idx="176">
                  <c:v>17.54</c:v>
                </c:pt>
                <c:pt idx="177">
                  <c:v>17.739999999999988</c:v>
                </c:pt>
                <c:pt idx="178">
                  <c:v>17.23</c:v>
                </c:pt>
                <c:pt idx="179">
                  <c:v>17.690000000000001</c:v>
                </c:pt>
                <c:pt idx="180">
                  <c:v>18.309999999999999</c:v>
                </c:pt>
                <c:pt idx="181">
                  <c:v>17.459999999999987</c:v>
                </c:pt>
                <c:pt idx="182">
                  <c:v>17.43</c:v>
                </c:pt>
                <c:pt idx="183">
                  <c:v>17.32</c:v>
                </c:pt>
                <c:pt idx="184">
                  <c:v>18.399999999999999</c:v>
                </c:pt>
                <c:pt idx="185">
                  <c:v>17.630000000000031</c:v>
                </c:pt>
                <c:pt idx="186">
                  <c:v>16.59</c:v>
                </c:pt>
                <c:pt idx="187">
                  <c:v>17.21</c:v>
                </c:pt>
                <c:pt idx="188">
                  <c:v>17.53</c:v>
                </c:pt>
                <c:pt idx="189">
                  <c:v>17.23</c:v>
                </c:pt>
                <c:pt idx="190">
                  <c:v>16.600000000000001</c:v>
                </c:pt>
                <c:pt idx="191">
                  <c:v>17.18</c:v>
                </c:pt>
                <c:pt idx="192">
                  <c:v>16.559999999999999</c:v>
                </c:pt>
                <c:pt idx="193">
                  <c:v>16.97</c:v>
                </c:pt>
                <c:pt idx="194">
                  <c:v>17.03</c:v>
                </c:pt>
                <c:pt idx="195">
                  <c:v>16.73</c:v>
                </c:pt>
                <c:pt idx="196">
                  <c:v>17.18</c:v>
                </c:pt>
                <c:pt idx="197">
                  <c:v>17.27</c:v>
                </c:pt>
                <c:pt idx="198">
                  <c:v>17.09</c:v>
                </c:pt>
                <c:pt idx="199">
                  <c:v>17.23</c:v>
                </c:pt>
                <c:pt idx="200">
                  <c:v>31.67</c:v>
                </c:pt>
                <c:pt idx="201">
                  <c:v>22.5</c:v>
                </c:pt>
                <c:pt idx="202">
                  <c:v>22.59</c:v>
                </c:pt>
                <c:pt idx="203">
                  <c:v>23.21</c:v>
                </c:pt>
                <c:pt idx="204">
                  <c:v>22.82</c:v>
                </c:pt>
                <c:pt idx="205">
                  <c:v>23.54</c:v>
                </c:pt>
                <c:pt idx="206">
                  <c:v>22.979999999999986</c:v>
                </c:pt>
                <c:pt idx="207">
                  <c:v>22.54</c:v>
                </c:pt>
                <c:pt idx="208">
                  <c:v>22.979999999999986</c:v>
                </c:pt>
                <c:pt idx="209">
                  <c:v>22.49</c:v>
                </c:pt>
                <c:pt idx="210">
                  <c:v>23.35</c:v>
                </c:pt>
                <c:pt idx="211">
                  <c:v>22.54</c:v>
                </c:pt>
                <c:pt idx="212">
                  <c:v>22.939999999999987</c:v>
                </c:pt>
                <c:pt idx="213">
                  <c:v>22.85</c:v>
                </c:pt>
                <c:pt idx="214">
                  <c:v>22.86</c:v>
                </c:pt>
                <c:pt idx="215">
                  <c:v>23.330000000000005</c:v>
                </c:pt>
                <c:pt idx="216">
                  <c:v>24.310000000000031</c:v>
                </c:pt>
                <c:pt idx="217">
                  <c:v>23.919999999999987</c:v>
                </c:pt>
                <c:pt idx="218">
                  <c:v>23.17</c:v>
                </c:pt>
                <c:pt idx="219">
                  <c:v>23.150000000000031</c:v>
                </c:pt>
                <c:pt idx="220">
                  <c:v>22.919999999999987</c:v>
                </c:pt>
                <c:pt idx="221">
                  <c:v>24.35</c:v>
                </c:pt>
                <c:pt idx="222">
                  <c:v>23.24</c:v>
                </c:pt>
                <c:pt idx="223">
                  <c:v>23.62</c:v>
                </c:pt>
                <c:pt idx="224">
                  <c:v>26.35</c:v>
                </c:pt>
                <c:pt idx="225">
                  <c:v>22.7</c:v>
                </c:pt>
                <c:pt idx="226">
                  <c:v>25.4</c:v>
                </c:pt>
                <c:pt idx="227">
                  <c:v>23.09</c:v>
                </c:pt>
                <c:pt idx="228">
                  <c:v>9.76</c:v>
                </c:pt>
                <c:pt idx="229">
                  <c:v>10.18</c:v>
                </c:pt>
                <c:pt idx="230">
                  <c:v>10.14</c:v>
                </c:pt>
                <c:pt idx="231">
                  <c:v>9.75</c:v>
                </c:pt>
                <c:pt idx="232">
                  <c:v>9.8500000000000068</c:v>
                </c:pt>
                <c:pt idx="233">
                  <c:v>9.7900000000000009</c:v>
                </c:pt>
                <c:pt idx="234">
                  <c:v>9.7900000000000009</c:v>
                </c:pt>
                <c:pt idx="235">
                  <c:v>9.7200000000000006</c:v>
                </c:pt>
                <c:pt idx="236">
                  <c:v>10.09</c:v>
                </c:pt>
                <c:pt idx="237">
                  <c:v>9.92</c:v>
                </c:pt>
                <c:pt idx="238">
                  <c:v>10.030000000000001</c:v>
                </c:pt>
                <c:pt idx="239">
                  <c:v>9.8500000000000068</c:v>
                </c:pt>
                <c:pt idx="240">
                  <c:v>9.8700000000000028</c:v>
                </c:pt>
                <c:pt idx="241">
                  <c:v>9.8500000000000068</c:v>
                </c:pt>
                <c:pt idx="242">
                  <c:v>10.15</c:v>
                </c:pt>
                <c:pt idx="243">
                  <c:v>9.92</c:v>
                </c:pt>
                <c:pt idx="244">
                  <c:v>9.8000000000000007</c:v>
                </c:pt>
                <c:pt idx="245">
                  <c:v>10.24</c:v>
                </c:pt>
                <c:pt idx="246">
                  <c:v>9.91</c:v>
                </c:pt>
                <c:pt idx="247">
                  <c:v>10.11</c:v>
                </c:pt>
                <c:pt idx="248">
                  <c:v>9.8000000000000007</c:v>
                </c:pt>
                <c:pt idx="249">
                  <c:v>10.050000000000002</c:v>
                </c:pt>
                <c:pt idx="250">
                  <c:v>11.7</c:v>
                </c:pt>
                <c:pt idx="251">
                  <c:v>9.8500000000000068</c:v>
                </c:pt>
                <c:pt idx="252">
                  <c:v>9.98</c:v>
                </c:pt>
                <c:pt idx="253">
                  <c:v>9.94</c:v>
                </c:pt>
                <c:pt idx="254">
                  <c:v>10.26</c:v>
                </c:pt>
                <c:pt idx="255">
                  <c:v>10.15</c:v>
                </c:pt>
                <c:pt idx="256">
                  <c:v>10.17</c:v>
                </c:pt>
                <c:pt idx="257">
                  <c:v>9.67</c:v>
                </c:pt>
                <c:pt idx="258">
                  <c:v>9.65</c:v>
                </c:pt>
                <c:pt idx="259">
                  <c:v>9.56</c:v>
                </c:pt>
                <c:pt idx="260">
                  <c:v>9.5300000000000011</c:v>
                </c:pt>
                <c:pt idx="261">
                  <c:v>9.92</c:v>
                </c:pt>
                <c:pt idx="262">
                  <c:v>9.66</c:v>
                </c:pt>
                <c:pt idx="263">
                  <c:v>9.68</c:v>
                </c:pt>
                <c:pt idx="264">
                  <c:v>10.25</c:v>
                </c:pt>
                <c:pt idx="265">
                  <c:v>9.8700000000000028</c:v>
                </c:pt>
                <c:pt idx="266">
                  <c:v>10.11</c:v>
                </c:pt>
                <c:pt idx="267">
                  <c:v>9.82</c:v>
                </c:pt>
                <c:pt idx="268">
                  <c:v>10.24</c:v>
                </c:pt>
                <c:pt idx="269">
                  <c:v>9.7900000000000009</c:v>
                </c:pt>
                <c:pt idx="270">
                  <c:v>9.4700000000000006</c:v>
                </c:pt>
                <c:pt idx="271">
                  <c:v>9.43</c:v>
                </c:pt>
                <c:pt idx="272">
                  <c:v>9.69</c:v>
                </c:pt>
                <c:pt idx="273">
                  <c:v>9.6300000000000008</c:v>
                </c:pt>
                <c:pt idx="274">
                  <c:v>9.4500000000000028</c:v>
                </c:pt>
                <c:pt idx="275">
                  <c:v>9.49</c:v>
                </c:pt>
                <c:pt idx="276">
                  <c:v>9.74</c:v>
                </c:pt>
                <c:pt idx="277">
                  <c:v>9.8800000000000008</c:v>
                </c:pt>
                <c:pt idx="278">
                  <c:v>8.8800000000000008</c:v>
                </c:pt>
                <c:pt idx="279">
                  <c:v>8.7900000000000009</c:v>
                </c:pt>
                <c:pt idx="280">
                  <c:v>9.2100000000000009</c:v>
                </c:pt>
                <c:pt idx="281">
                  <c:v>8.89</c:v>
                </c:pt>
                <c:pt idx="282">
                  <c:v>9.2800000000000011</c:v>
                </c:pt>
                <c:pt idx="283">
                  <c:v>9.2200000000000006</c:v>
                </c:pt>
                <c:pt idx="284">
                  <c:v>8.4500000000000028</c:v>
                </c:pt>
                <c:pt idx="285">
                  <c:v>8.5300000000000011</c:v>
                </c:pt>
                <c:pt idx="286">
                  <c:v>8.4700000000000006</c:v>
                </c:pt>
                <c:pt idx="287">
                  <c:v>31.57</c:v>
                </c:pt>
                <c:pt idx="288">
                  <c:v>31.62</c:v>
                </c:pt>
                <c:pt idx="289">
                  <c:v>8.67</c:v>
                </c:pt>
                <c:pt idx="290">
                  <c:v>8.57</c:v>
                </c:pt>
                <c:pt idx="291">
                  <c:v>8.83</c:v>
                </c:pt>
                <c:pt idx="292">
                  <c:v>8.92</c:v>
                </c:pt>
                <c:pt idx="293">
                  <c:v>8.7200000000000006</c:v>
                </c:pt>
                <c:pt idx="294">
                  <c:v>7.73</c:v>
                </c:pt>
                <c:pt idx="295">
                  <c:v>7.49</c:v>
                </c:pt>
                <c:pt idx="296">
                  <c:v>8.41</c:v>
                </c:pt>
                <c:pt idx="297">
                  <c:v>7.74</c:v>
                </c:pt>
                <c:pt idx="298">
                  <c:v>8.0300000000000011</c:v>
                </c:pt>
                <c:pt idx="299">
                  <c:v>7.79</c:v>
                </c:pt>
                <c:pt idx="300">
                  <c:v>7.87</c:v>
                </c:pt>
                <c:pt idx="301">
                  <c:v>7.6899999999999995</c:v>
                </c:pt>
                <c:pt idx="302">
                  <c:v>7.71</c:v>
                </c:pt>
                <c:pt idx="303">
                  <c:v>7.7700000000000014</c:v>
                </c:pt>
                <c:pt idx="304">
                  <c:v>7.6899999999999995</c:v>
                </c:pt>
                <c:pt idx="305">
                  <c:v>7.95</c:v>
                </c:pt>
                <c:pt idx="306">
                  <c:v>8.1300000000000008</c:v>
                </c:pt>
                <c:pt idx="307">
                  <c:v>8.3600000000000048</c:v>
                </c:pt>
                <c:pt idx="308">
                  <c:v>7.88</c:v>
                </c:pt>
                <c:pt idx="309">
                  <c:v>7.76</c:v>
                </c:pt>
                <c:pt idx="310">
                  <c:v>8.0400000000000009</c:v>
                </c:pt>
              </c:numCache>
            </c:numRef>
          </c:val>
          <c:smooth val="0"/>
        </c:ser>
        <c:ser>
          <c:idx val="13"/>
          <c:order val="11"/>
          <c:marker>
            <c:symbol val="picture"/>
            <c:spPr>
              <a:ln w="9525">
                <a:noFill/>
              </a:ln>
            </c:spPr>
          </c:marker>
          <c:val>
            <c:numRef>
              <c:f>Sheet1!$Q$100:$Q$410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74.42</c:v>
                </c:pt>
                <c:pt idx="191">
                  <c:v>74.02</c:v>
                </c:pt>
                <c:pt idx="192">
                  <c:v>74.11</c:v>
                </c:pt>
                <c:pt idx="193">
                  <c:v>73.7</c:v>
                </c:pt>
                <c:pt idx="194">
                  <c:v>104.45</c:v>
                </c:pt>
                <c:pt idx="195">
                  <c:v>105.02</c:v>
                </c:pt>
                <c:pt idx="196">
                  <c:v>105.21000000000002</c:v>
                </c:pt>
                <c:pt idx="197">
                  <c:v>107.63</c:v>
                </c:pt>
                <c:pt idx="198">
                  <c:v>105.1</c:v>
                </c:pt>
                <c:pt idx="199">
                  <c:v>105.01</c:v>
                </c:pt>
                <c:pt idx="200">
                  <c:v>123.51</c:v>
                </c:pt>
                <c:pt idx="201">
                  <c:v>200.14</c:v>
                </c:pt>
                <c:pt idx="202">
                  <c:v>200.68</c:v>
                </c:pt>
                <c:pt idx="203">
                  <c:v>80.16</c:v>
                </c:pt>
                <c:pt idx="204">
                  <c:v>80.459999999999994</c:v>
                </c:pt>
                <c:pt idx="205">
                  <c:v>79.98</c:v>
                </c:pt>
                <c:pt idx="206">
                  <c:v>80.16</c:v>
                </c:pt>
                <c:pt idx="207">
                  <c:v>80.540000000000006</c:v>
                </c:pt>
                <c:pt idx="208">
                  <c:v>79.989999999999995</c:v>
                </c:pt>
                <c:pt idx="209">
                  <c:v>80.5</c:v>
                </c:pt>
                <c:pt idx="210">
                  <c:v>79.95</c:v>
                </c:pt>
                <c:pt idx="211">
                  <c:v>80.239999999999995</c:v>
                </c:pt>
                <c:pt idx="212">
                  <c:v>80.64</c:v>
                </c:pt>
                <c:pt idx="213">
                  <c:v>79.910000000000025</c:v>
                </c:pt>
                <c:pt idx="214">
                  <c:v>81.669999999999987</c:v>
                </c:pt>
                <c:pt idx="215">
                  <c:v>81.83</c:v>
                </c:pt>
                <c:pt idx="216">
                  <c:v>80.489999999999995</c:v>
                </c:pt>
                <c:pt idx="217">
                  <c:v>81.540000000000006</c:v>
                </c:pt>
                <c:pt idx="218">
                  <c:v>81.540000000000006</c:v>
                </c:pt>
                <c:pt idx="219">
                  <c:v>80.34</c:v>
                </c:pt>
                <c:pt idx="220">
                  <c:v>80.440000000000026</c:v>
                </c:pt>
                <c:pt idx="221">
                  <c:v>92.54</c:v>
                </c:pt>
                <c:pt idx="222">
                  <c:v>79.989999999999995</c:v>
                </c:pt>
                <c:pt idx="223">
                  <c:v>79.8</c:v>
                </c:pt>
                <c:pt idx="224">
                  <c:v>86.88</c:v>
                </c:pt>
                <c:pt idx="225">
                  <c:v>79.89</c:v>
                </c:pt>
                <c:pt idx="226">
                  <c:v>79.83</c:v>
                </c:pt>
                <c:pt idx="227">
                  <c:v>80.319999999999993</c:v>
                </c:pt>
                <c:pt idx="228">
                  <c:v>13.8</c:v>
                </c:pt>
                <c:pt idx="229">
                  <c:v>13.49</c:v>
                </c:pt>
                <c:pt idx="230">
                  <c:v>13.62</c:v>
                </c:pt>
                <c:pt idx="231">
                  <c:v>13.67</c:v>
                </c:pt>
                <c:pt idx="232">
                  <c:v>13.73</c:v>
                </c:pt>
                <c:pt idx="233">
                  <c:v>13.84</c:v>
                </c:pt>
                <c:pt idx="234">
                  <c:v>13.84</c:v>
                </c:pt>
                <c:pt idx="235">
                  <c:v>13.9</c:v>
                </c:pt>
                <c:pt idx="236">
                  <c:v>13.66</c:v>
                </c:pt>
                <c:pt idx="237">
                  <c:v>13.66</c:v>
                </c:pt>
                <c:pt idx="238">
                  <c:v>13.77</c:v>
                </c:pt>
                <c:pt idx="239">
                  <c:v>13.66</c:v>
                </c:pt>
                <c:pt idx="240">
                  <c:v>13.69</c:v>
                </c:pt>
                <c:pt idx="241">
                  <c:v>13.69</c:v>
                </c:pt>
                <c:pt idx="242">
                  <c:v>13.62</c:v>
                </c:pt>
                <c:pt idx="243">
                  <c:v>13.62</c:v>
                </c:pt>
                <c:pt idx="244">
                  <c:v>13.64</c:v>
                </c:pt>
                <c:pt idx="245">
                  <c:v>13.43</c:v>
                </c:pt>
                <c:pt idx="246">
                  <c:v>13.7</c:v>
                </c:pt>
                <c:pt idx="247">
                  <c:v>13.6</c:v>
                </c:pt>
                <c:pt idx="248">
                  <c:v>13.57</c:v>
                </c:pt>
                <c:pt idx="249">
                  <c:v>13.53</c:v>
                </c:pt>
                <c:pt idx="250">
                  <c:v>16.43</c:v>
                </c:pt>
                <c:pt idx="251">
                  <c:v>13.68</c:v>
                </c:pt>
                <c:pt idx="252">
                  <c:v>13.850000000000026</c:v>
                </c:pt>
                <c:pt idx="253">
                  <c:v>13.82</c:v>
                </c:pt>
                <c:pt idx="254">
                  <c:v>13.61</c:v>
                </c:pt>
                <c:pt idx="255">
                  <c:v>13.58</c:v>
                </c:pt>
                <c:pt idx="256">
                  <c:v>13.6</c:v>
                </c:pt>
                <c:pt idx="257">
                  <c:v>13.46</c:v>
                </c:pt>
                <c:pt idx="258">
                  <c:v>13.56</c:v>
                </c:pt>
                <c:pt idx="259">
                  <c:v>13.82</c:v>
                </c:pt>
                <c:pt idx="260">
                  <c:v>13.52</c:v>
                </c:pt>
                <c:pt idx="261">
                  <c:v>13.55</c:v>
                </c:pt>
                <c:pt idx="262">
                  <c:v>13.72</c:v>
                </c:pt>
                <c:pt idx="263">
                  <c:v>14.19</c:v>
                </c:pt>
                <c:pt idx="264">
                  <c:v>13.62</c:v>
                </c:pt>
                <c:pt idx="265">
                  <c:v>13.75</c:v>
                </c:pt>
                <c:pt idx="266">
                  <c:v>13.71</c:v>
                </c:pt>
                <c:pt idx="267">
                  <c:v>13.870000000000006</c:v>
                </c:pt>
                <c:pt idx="268">
                  <c:v>13.9</c:v>
                </c:pt>
                <c:pt idx="269">
                  <c:v>13.3</c:v>
                </c:pt>
                <c:pt idx="270">
                  <c:v>13.34</c:v>
                </c:pt>
                <c:pt idx="271">
                  <c:v>13.39</c:v>
                </c:pt>
                <c:pt idx="272">
                  <c:v>13.42</c:v>
                </c:pt>
                <c:pt idx="273">
                  <c:v>13.41</c:v>
                </c:pt>
                <c:pt idx="274">
                  <c:v>13.39</c:v>
                </c:pt>
                <c:pt idx="275">
                  <c:v>13.41</c:v>
                </c:pt>
                <c:pt idx="276">
                  <c:v>13.360000000000024</c:v>
                </c:pt>
                <c:pt idx="277">
                  <c:v>12.65</c:v>
                </c:pt>
                <c:pt idx="278">
                  <c:v>12.23</c:v>
                </c:pt>
                <c:pt idx="279">
                  <c:v>12.34</c:v>
                </c:pt>
                <c:pt idx="280">
                  <c:v>13.17</c:v>
                </c:pt>
                <c:pt idx="281">
                  <c:v>12.18</c:v>
                </c:pt>
                <c:pt idx="282">
                  <c:v>12.350000000000026</c:v>
                </c:pt>
                <c:pt idx="283">
                  <c:v>12.16</c:v>
                </c:pt>
                <c:pt idx="284">
                  <c:v>12.44</c:v>
                </c:pt>
                <c:pt idx="285">
                  <c:v>12.370000000000006</c:v>
                </c:pt>
                <c:pt idx="286">
                  <c:v>12.44</c:v>
                </c:pt>
                <c:pt idx="287">
                  <c:v>14.64</c:v>
                </c:pt>
                <c:pt idx="288">
                  <c:v>14.68</c:v>
                </c:pt>
                <c:pt idx="289">
                  <c:v>12.53</c:v>
                </c:pt>
                <c:pt idx="290">
                  <c:v>12.57</c:v>
                </c:pt>
                <c:pt idx="291">
                  <c:v>12.43</c:v>
                </c:pt>
                <c:pt idx="292">
                  <c:v>12.370000000000006</c:v>
                </c:pt>
                <c:pt idx="293">
                  <c:v>12.29</c:v>
                </c:pt>
                <c:pt idx="294">
                  <c:v>11.98</c:v>
                </c:pt>
                <c:pt idx="295">
                  <c:v>12.02</c:v>
                </c:pt>
                <c:pt idx="296">
                  <c:v>13.34</c:v>
                </c:pt>
                <c:pt idx="297">
                  <c:v>12.27</c:v>
                </c:pt>
                <c:pt idx="298">
                  <c:v>12.03</c:v>
                </c:pt>
                <c:pt idx="299">
                  <c:v>12.3</c:v>
                </c:pt>
                <c:pt idx="300">
                  <c:v>12.43</c:v>
                </c:pt>
                <c:pt idx="301">
                  <c:v>12.21</c:v>
                </c:pt>
                <c:pt idx="302">
                  <c:v>12.370000000000006</c:v>
                </c:pt>
                <c:pt idx="303">
                  <c:v>12.42</c:v>
                </c:pt>
                <c:pt idx="304">
                  <c:v>12.3</c:v>
                </c:pt>
                <c:pt idx="305">
                  <c:v>12.15</c:v>
                </c:pt>
                <c:pt idx="306">
                  <c:v>12.34</c:v>
                </c:pt>
                <c:pt idx="307">
                  <c:v>12.28</c:v>
                </c:pt>
                <c:pt idx="308">
                  <c:v>12.16</c:v>
                </c:pt>
                <c:pt idx="309">
                  <c:v>12.05</c:v>
                </c:pt>
                <c:pt idx="310">
                  <c:v>12.02</c:v>
                </c:pt>
              </c:numCache>
            </c:numRef>
          </c:val>
          <c:smooth val="0"/>
        </c:ser>
        <c:ser>
          <c:idx val="14"/>
          <c:order val="12"/>
          <c:marker>
            <c:symbol val="none"/>
          </c:marker>
          <c:val>
            <c:numRef>
              <c:f>Sheet1!$R$100:$R$410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146.36000000000001</c:v>
                </c:pt>
                <c:pt idx="52">
                  <c:v>147.01</c:v>
                </c:pt>
                <c:pt idx="53">
                  <c:v>145.16999999999999</c:v>
                </c:pt>
                <c:pt idx="54">
                  <c:v>145.10999999999999</c:v>
                </c:pt>
                <c:pt idx="55">
                  <c:v>144.60999999999999</c:v>
                </c:pt>
                <c:pt idx="56">
                  <c:v>144.29</c:v>
                </c:pt>
                <c:pt idx="57">
                  <c:v>147.66</c:v>
                </c:pt>
                <c:pt idx="58">
                  <c:v>144.75</c:v>
                </c:pt>
                <c:pt idx="59">
                  <c:v>145.78</c:v>
                </c:pt>
                <c:pt idx="60">
                  <c:v>148.28</c:v>
                </c:pt>
                <c:pt idx="61">
                  <c:v>144.72</c:v>
                </c:pt>
                <c:pt idx="62">
                  <c:v>144.41</c:v>
                </c:pt>
                <c:pt idx="63">
                  <c:v>136.38000000000068</c:v>
                </c:pt>
                <c:pt idx="64">
                  <c:v>136.04</c:v>
                </c:pt>
                <c:pt idx="65">
                  <c:v>136.09</c:v>
                </c:pt>
                <c:pt idx="66">
                  <c:v>136.18</c:v>
                </c:pt>
                <c:pt idx="67">
                  <c:v>135.9</c:v>
                </c:pt>
                <c:pt idx="68">
                  <c:v>135.97999999999999</c:v>
                </c:pt>
                <c:pt idx="69">
                  <c:v>135.72999999999999</c:v>
                </c:pt>
                <c:pt idx="70">
                  <c:v>52.58</c:v>
                </c:pt>
                <c:pt idx="71">
                  <c:v>52.85</c:v>
                </c:pt>
                <c:pt idx="72">
                  <c:v>52.65</c:v>
                </c:pt>
                <c:pt idx="73">
                  <c:v>45.83</c:v>
                </c:pt>
                <c:pt idx="74">
                  <c:v>45.95</c:v>
                </c:pt>
                <c:pt idx="75">
                  <c:v>45.99</c:v>
                </c:pt>
                <c:pt idx="76">
                  <c:v>45.8</c:v>
                </c:pt>
                <c:pt idx="77">
                  <c:v>46.86</c:v>
                </c:pt>
                <c:pt idx="78">
                  <c:v>46.2</c:v>
                </c:pt>
                <c:pt idx="79">
                  <c:v>64.8</c:v>
                </c:pt>
                <c:pt idx="80">
                  <c:v>54.07</c:v>
                </c:pt>
                <c:pt idx="81">
                  <c:v>53.83</c:v>
                </c:pt>
                <c:pt idx="82">
                  <c:v>53.08</c:v>
                </c:pt>
                <c:pt idx="83">
                  <c:v>47.97</c:v>
                </c:pt>
                <c:pt idx="84">
                  <c:v>47.89</c:v>
                </c:pt>
                <c:pt idx="85">
                  <c:v>51.06</c:v>
                </c:pt>
                <c:pt idx="86">
                  <c:v>47.690000000000012</c:v>
                </c:pt>
                <c:pt idx="87">
                  <c:v>48.08</c:v>
                </c:pt>
                <c:pt idx="88">
                  <c:v>45.95</c:v>
                </c:pt>
                <c:pt idx="89">
                  <c:v>46.04</c:v>
                </c:pt>
                <c:pt idx="90">
                  <c:v>39.24</c:v>
                </c:pt>
                <c:pt idx="91">
                  <c:v>39.380000000000003</c:v>
                </c:pt>
                <c:pt idx="92">
                  <c:v>39.4</c:v>
                </c:pt>
                <c:pt idx="93">
                  <c:v>38.96</c:v>
                </c:pt>
                <c:pt idx="94">
                  <c:v>36.950000000000003</c:v>
                </c:pt>
                <c:pt idx="95">
                  <c:v>36.760000000000012</c:v>
                </c:pt>
                <c:pt idx="96">
                  <c:v>36.9</c:v>
                </c:pt>
                <c:pt idx="97">
                  <c:v>40.190000000000012</c:v>
                </c:pt>
                <c:pt idx="98">
                  <c:v>37.08</c:v>
                </c:pt>
                <c:pt idx="99">
                  <c:v>39.690000000000012</c:v>
                </c:pt>
                <c:pt idx="100">
                  <c:v>37.410000000000004</c:v>
                </c:pt>
                <c:pt idx="101">
                  <c:v>37.51</c:v>
                </c:pt>
                <c:pt idx="102">
                  <c:v>37.54</c:v>
                </c:pt>
                <c:pt idx="103">
                  <c:v>52.54</c:v>
                </c:pt>
                <c:pt idx="104">
                  <c:v>52.46</c:v>
                </c:pt>
                <c:pt idx="105">
                  <c:v>68.16</c:v>
                </c:pt>
                <c:pt idx="106">
                  <c:v>68.2</c:v>
                </c:pt>
                <c:pt idx="107">
                  <c:v>68.05</c:v>
                </c:pt>
                <c:pt idx="108">
                  <c:v>68.02</c:v>
                </c:pt>
                <c:pt idx="109">
                  <c:v>68.709999999999994</c:v>
                </c:pt>
                <c:pt idx="110">
                  <c:v>68.06</c:v>
                </c:pt>
                <c:pt idx="111">
                  <c:v>67.790000000000006</c:v>
                </c:pt>
                <c:pt idx="112">
                  <c:v>67.95</c:v>
                </c:pt>
                <c:pt idx="113">
                  <c:v>60.660000000000011</c:v>
                </c:pt>
                <c:pt idx="114">
                  <c:v>61.25</c:v>
                </c:pt>
                <c:pt idx="115">
                  <c:v>63.81</c:v>
                </c:pt>
                <c:pt idx="116">
                  <c:v>32.31</c:v>
                </c:pt>
                <c:pt idx="117">
                  <c:v>32.300000000000004</c:v>
                </c:pt>
                <c:pt idx="118">
                  <c:v>41.160000000000011</c:v>
                </c:pt>
                <c:pt idx="119">
                  <c:v>43.95</c:v>
                </c:pt>
                <c:pt idx="120">
                  <c:v>41.27</c:v>
                </c:pt>
                <c:pt idx="121">
                  <c:v>39.96</c:v>
                </c:pt>
                <c:pt idx="122">
                  <c:v>40.660000000000011</c:v>
                </c:pt>
                <c:pt idx="123">
                  <c:v>39.790000000000013</c:v>
                </c:pt>
                <c:pt idx="124">
                  <c:v>40.880000000000003</c:v>
                </c:pt>
                <c:pt idx="125">
                  <c:v>40.14</c:v>
                </c:pt>
                <c:pt idx="126">
                  <c:v>39.99</c:v>
                </c:pt>
                <c:pt idx="127">
                  <c:v>40.1</c:v>
                </c:pt>
                <c:pt idx="128">
                  <c:v>42.660000000000011</c:v>
                </c:pt>
                <c:pt idx="129">
                  <c:v>37.43</c:v>
                </c:pt>
                <c:pt idx="130">
                  <c:v>35.93</c:v>
                </c:pt>
                <c:pt idx="131">
                  <c:v>36.15</c:v>
                </c:pt>
                <c:pt idx="132">
                  <c:v>36.690000000000012</c:v>
                </c:pt>
                <c:pt idx="133">
                  <c:v>36.81</c:v>
                </c:pt>
                <c:pt idx="134">
                  <c:v>36.090000000000003</c:v>
                </c:pt>
                <c:pt idx="135">
                  <c:v>37.67</c:v>
                </c:pt>
                <c:pt idx="136">
                  <c:v>36.290000000000013</c:v>
                </c:pt>
                <c:pt idx="137">
                  <c:v>34.300000000000004</c:v>
                </c:pt>
                <c:pt idx="138">
                  <c:v>36.950000000000003</c:v>
                </c:pt>
                <c:pt idx="139">
                  <c:v>36.21</c:v>
                </c:pt>
                <c:pt idx="140">
                  <c:v>36.74</c:v>
                </c:pt>
                <c:pt idx="141">
                  <c:v>36.590000000000003</c:v>
                </c:pt>
                <c:pt idx="142">
                  <c:v>32.61</c:v>
                </c:pt>
                <c:pt idx="143">
                  <c:v>32.380000000000003</c:v>
                </c:pt>
                <c:pt idx="144">
                  <c:v>32.46</c:v>
                </c:pt>
                <c:pt idx="145">
                  <c:v>32.450000000000003</c:v>
                </c:pt>
                <c:pt idx="146">
                  <c:v>32.380000000000003</c:v>
                </c:pt>
                <c:pt idx="147">
                  <c:v>32.24</c:v>
                </c:pt>
                <c:pt idx="148">
                  <c:v>32.39</c:v>
                </c:pt>
                <c:pt idx="149">
                  <c:v>32.760000000000012</c:v>
                </c:pt>
                <c:pt idx="150">
                  <c:v>32.35</c:v>
                </c:pt>
                <c:pt idx="151">
                  <c:v>32.190000000000012</c:v>
                </c:pt>
                <c:pt idx="152">
                  <c:v>32.61</c:v>
                </c:pt>
                <c:pt idx="153">
                  <c:v>32.4</c:v>
                </c:pt>
                <c:pt idx="154">
                  <c:v>32.090000000000003</c:v>
                </c:pt>
                <c:pt idx="155">
                  <c:v>32.120000000000012</c:v>
                </c:pt>
                <c:pt idx="156">
                  <c:v>37.020000000000003</c:v>
                </c:pt>
                <c:pt idx="157">
                  <c:v>37.24</c:v>
                </c:pt>
                <c:pt idx="158">
                  <c:v>38.82</c:v>
                </c:pt>
                <c:pt idx="159">
                  <c:v>36.880000000000003</c:v>
                </c:pt>
                <c:pt idx="160">
                  <c:v>36.950000000000003</c:v>
                </c:pt>
                <c:pt idx="161">
                  <c:v>37.18</c:v>
                </c:pt>
                <c:pt idx="162">
                  <c:v>36.760000000000012</c:v>
                </c:pt>
                <c:pt idx="163">
                  <c:v>36.71</c:v>
                </c:pt>
                <c:pt idx="164">
                  <c:v>36.83</c:v>
                </c:pt>
                <c:pt idx="165">
                  <c:v>47.37</c:v>
                </c:pt>
                <c:pt idx="166">
                  <c:v>46.39</c:v>
                </c:pt>
                <c:pt idx="167">
                  <c:v>46.77</c:v>
                </c:pt>
                <c:pt idx="168">
                  <c:v>46.67</c:v>
                </c:pt>
                <c:pt idx="169">
                  <c:v>50.1</c:v>
                </c:pt>
                <c:pt idx="170">
                  <c:v>50.34</c:v>
                </c:pt>
                <c:pt idx="171">
                  <c:v>50.45</c:v>
                </c:pt>
                <c:pt idx="172">
                  <c:v>50.31</c:v>
                </c:pt>
                <c:pt idx="173">
                  <c:v>50.260000000000012</c:v>
                </c:pt>
                <c:pt idx="174">
                  <c:v>49.96</c:v>
                </c:pt>
                <c:pt idx="175">
                  <c:v>50.190000000000012</c:v>
                </c:pt>
                <c:pt idx="176">
                  <c:v>51.01</c:v>
                </c:pt>
                <c:pt idx="177">
                  <c:v>50.53</c:v>
                </c:pt>
                <c:pt idx="178">
                  <c:v>50.92</c:v>
                </c:pt>
                <c:pt idx="179">
                  <c:v>50.690000000000012</c:v>
                </c:pt>
                <c:pt idx="180">
                  <c:v>51.86</c:v>
                </c:pt>
                <c:pt idx="181">
                  <c:v>51.06</c:v>
                </c:pt>
                <c:pt idx="182">
                  <c:v>50.44</c:v>
                </c:pt>
                <c:pt idx="183">
                  <c:v>55.89</c:v>
                </c:pt>
                <c:pt idx="184">
                  <c:v>48.720000000000013</c:v>
                </c:pt>
                <c:pt idx="185">
                  <c:v>54.64</c:v>
                </c:pt>
                <c:pt idx="186">
                  <c:v>54.55</c:v>
                </c:pt>
                <c:pt idx="187">
                  <c:v>54.660000000000011</c:v>
                </c:pt>
                <c:pt idx="188">
                  <c:v>52.82</c:v>
                </c:pt>
                <c:pt idx="189">
                  <c:v>51.1</c:v>
                </c:pt>
                <c:pt idx="190">
                  <c:v>51.67</c:v>
                </c:pt>
                <c:pt idx="191">
                  <c:v>50.92</c:v>
                </c:pt>
                <c:pt idx="192">
                  <c:v>51.05</c:v>
                </c:pt>
                <c:pt idx="193">
                  <c:v>50.96</c:v>
                </c:pt>
                <c:pt idx="194">
                  <c:v>51.46</c:v>
                </c:pt>
                <c:pt idx="195">
                  <c:v>51.290000000000013</c:v>
                </c:pt>
                <c:pt idx="196">
                  <c:v>51.09</c:v>
                </c:pt>
                <c:pt idx="197">
                  <c:v>51.08</c:v>
                </c:pt>
                <c:pt idx="198">
                  <c:v>50.87</c:v>
                </c:pt>
                <c:pt idx="199">
                  <c:v>51.53</c:v>
                </c:pt>
                <c:pt idx="200">
                  <c:v>67.3</c:v>
                </c:pt>
                <c:pt idx="201">
                  <c:v>51.620000000000012</c:v>
                </c:pt>
                <c:pt idx="202">
                  <c:v>51.82</c:v>
                </c:pt>
                <c:pt idx="203">
                  <c:v>36.790000000000013</c:v>
                </c:pt>
                <c:pt idx="204">
                  <c:v>36.82</c:v>
                </c:pt>
                <c:pt idx="205">
                  <c:v>36.770000000000003</c:v>
                </c:pt>
                <c:pt idx="206">
                  <c:v>36.89</c:v>
                </c:pt>
                <c:pt idx="207">
                  <c:v>36.36</c:v>
                </c:pt>
                <c:pt idx="208">
                  <c:v>36.220000000000013</c:v>
                </c:pt>
                <c:pt idx="209">
                  <c:v>36.39</c:v>
                </c:pt>
                <c:pt idx="210">
                  <c:v>36.800000000000004</c:v>
                </c:pt>
                <c:pt idx="211">
                  <c:v>37.03</c:v>
                </c:pt>
                <c:pt idx="212">
                  <c:v>36.880000000000003</c:v>
                </c:pt>
                <c:pt idx="213">
                  <c:v>36.340000000000003</c:v>
                </c:pt>
                <c:pt idx="214">
                  <c:v>36.61</c:v>
                </c:pt>
                <c:pt idx="215">
                  <c:v>37.31</c:v>
                </c:pt>
                <c:pt idx="216">
                  <c:v>37.4</c:v>
                </c:pt>
                <c:pt idx="217">
                  <c:v>38.08</c:v>
                </c:pt>
                <c:pt idx="218">
                  <c:v>37.620000000000012</c:v>
                </c:pt>
                <c:pt idx="219">
                  <c:v>37.11</c:v>
                </c:pt>
                <c:pt idx="220">
                  <c:v>36.67</c:v>
                </c:pt>
                <c:pt idx="221">
                  <c:v>36.450000000000003</c:v>
                </c:pt>
                <c:pt idx="222">
                  <c:v>36.9</c:v>
                </c:pt>
                <c:pt idx="223">
                  <c:v>37.090000000000003</c:v>
                </c:pt>
                <c:pt idx="224">
                  <c:v>37.020000000000003</c:v>
                </c:pt>
                <c:pt idx="225">
                  <c:v>36.410000000000004</c:v>
                </c:pt>
                <c:pt idx="226">
                  <c:v>36.380000000000003</c:v>
                </c:pt>
                <c:pt idx="227">
                  <c:v>36.290000000000013</c:v>
                </c:pt>
                <c:pt idx="228">
                  <c:v>5.59</c:v>
                </c:pt>
                <c:pt idx="229">
                  <c:v>5.6199999999999966</c:v>
                </c:pt>
                <c:pt idx="230">
                  <c:v>5.56</c:v>
                </c:pt>
                <c:pt idx="231">
                  <c:v>5.53</c:v>
                </c:pt>
                <c:pt idx="232">
                  <c:v>5.5</c:v>
                </c:pt>
                <c:pt idx="233">
                  <c:v>5.67</c:v>
                </c:pt>
                <c:pt idx="234">
                  <c:v>5.71</c:v>
                </c:pt>
                <c:pt idx="235">
                  <c:v>5.6599999999999975</c:v>
                </c:pt>
                <c:pt idx="236">
                  <c:v>5.75</c:v>
                </c:pt>
                <c:pt idx="237">
                  <c:v>5.6199999999999966</c:v>
                </c:pt>
                <c:pt idx="238">
                  <c:v>5.6899999999999995</c:v>
                </c:pt>
                <c:pt idx="239">
                  <c:v>5.8199999999999985</c:v>
                </c:pt>
                <c:pt idx="240">
                  <c:v>5.87</c:v>
                </c:pt>
                <c:pt idx="241">
                  <c:v>5.78</c:v>
                </c:pt>
                <c:pt idx="242">
                  <c:v>5.8</c:v>
                </c:pt>
                <c:pt idx="243">
                  <c:v>5.83</c:v>
                </c:pt>
                <c:pt idx="244">
                  <c:v>5.89</c:v>
                </c:pt>
                <c:pt idx="245">
                  <c:v>5.63</c:v>
                </c:pt>
                <c:pt idx="246">
                  <c:v>5.7</c:v>
                </c:pt>
                <c:pt idx="247">
                  <c:v>5.59</c:v>
                </c:pt>
                <c:pt idx="248">
                  <c:v>5.6</c:v>
                </c:pt>
                <c:pt idx="249">
                  <c:v>5.63</c:v>
                </c:pt>
                <c:pt idx="250">
                  <c:v>5.92</c:v>
                </c:pt>
                <c:pt idx="251">
                  <c:v>5.6099999999999985</c:v>
                </c:pt>
                <c:pt idx="252">
                  <c:v>5.85</c:v>
                </c:pt>
                <c:pt idx="253">
                  <c:v>5.6899999999999995</c:v>
                </c:pt>
                <c:pt idx="254">
                  <c:v>5.85</c:v>
                </c:pt>
                <c:pt idx="255">
                  <c:v>5.7700000000000014</c:v>
                </c:pt>
                <c:pt idx="256">
                  <c:v>5.64</c:v>
                </c:pt>
                <c:pt idx="257">
                  <c:v>5.7700000000000014</c:v>
                </c:pt>
                <c:pt idx="258">
                  <c:v>5.74</c:v>
                </c:pt>
                <c:pt idx="259">
                  <c:v>5.6099999999999985</c:v>
                </c:pt>
                <c:pt idx="260">
                  <c:v>5.64</c:v>
                </c:pt>
                <c:pt idx="261">
                  <c:v>5.73</c:v>
                </c:pt>
                <c:pt idx="262">
                  <c:v>5.76</c:v>
                </c:pt>
                <c:pt idx="263">
                  <c:v>5.74</c:v>
                </c:pt>
                <c:pt idx="264">
                  <c:v>5.84</c:v>
                </c:pt>
                <c:pt idx="265">
                  <c:v>5.99</c:v>
                </c:pt>
                <c:pt idx="266">
                  <c:v>5.6499999999999995</c:v>
                </c:pt>
                <c:pt idx="267">
                  <c:v>5.83</c:v>
                </c:pt>
                <c:pt idx="268">
                  <c:v>5.79</c:v>
                </c:pt>
                <c:pt idx="269">
                  <c:v>5.51</c:v>
                </c:pt>
                <c:pt idx="270">
                  <c:v>5.55</c:v>
                </c:pt>
                <c:pt idx="271">
                  <c:v>5.59</c:v>
                </c:pt>
                <c:pt idx="272">
                  <c:v>5.5</c:v>
                </c:pt>
                <c:pt idx="273">
                  <c:v>5.52</c:v>
                </c:pt>
                <c:pt idx="274">
                  <c:v>5.6499999999999995</c:v>
                </c:pt>
                <c:pt idx="275">
                  <c:v>5.72</c:v>
                </c:pt>
                <c:pt idx="276">
                  <c:v>5.58</c:v>
                </c:pt>
                <c:pt idx="277">
                  <c:v>6</c:v>
                </c:pt>
                <c:pt idx="278">
                  <c:v>5.4</c:v>
                </c:pt>
                <c:pt idx="279">
                  <c:v>5.52</c:v>
                </c:pt>
                <c:pt idx="280">
                  <c:v>5.4300000000000024</c:v>
                </c:pt>
                <c:pt idx="281">
                  <c:v>5.45</c:v>
                </c:pt>
                <c:pt idx="282">
                  <c:v>5.53</c:v>
                </c:pt>
                <c:pt idx="283">
                  <c:v>5.4300000000000024</c:v>
                </c:pt>
                <c:pt idx="284">
                  <c:v>5.57</c:v>
                </c:pt>
                <c:pt idx="285">
                  <c:v>5.45</c:v>
                </c:pt>
                <c:pt idx="286">
                  <c:v>5.49</c:v>
                </c:pt>
                <c:pt idx="287">
                  <c:v>7.58</c:v>
                </c:pt>
                <c:pt idx="288">
                  <c:v>7.7</c:v>
                </c:pt>
                <c:pt idx="289">
                  <c:v>5.48</c:v>
                </c:pt>
                <c:pt idx="290">
                  <c:v>5.41</c:v>
                </c:pt>
                <c:pt idx="291">
                  <c:v>5.38</c:v>
                </c:pt>
                <c:pt idx="292">
                  <c:v>5.38</c:v>
                </c:pt>
                <c:pt idx="293">
                  <c:v>5.37</c:v>
                </c:pt>
                <c:pt idx="294">
                  <c:v>4.9800000000000004</c:v>
                </c:pt>
                <c:pt idx="295">
                  <c:v>4.99</c:v>
                </c:pt>
                <c:pt idx="296">
                  <c:v>5.1199999999999966</c:v>
                </c:pt>
                <c:pt idx="297">
                  <c:v>5.0599999999999996</c:v>
                </c:pt>
                <c:pt idx="298">
                  <c:v>5.08</c:v>
                </c:pt>
                <c:pt idx="299">
                  <c:v>5.2700000000000014</c:v>
                </c:pt>
                <c:pt idx="300">
                  <c:v>5.28</c:v>
                </c:pt>
                <c:pt idx="301">
                  <c:v>5.04</c:v>
                </c:pt>
                <c:pt idx="302">
                  <c:v>5.07</c:v>
                </c:pt>
                <c:pt idx="303">
                  <c:v>5.1499999999999995</c:v>
                </c:pt>
                <c:pt idx="304">
                  <c:v>5.05</c:v>
                </c:pt>
                <c:pt idx="305">
                  <c:v>5.25</c:v>
                </c:pt>
                <c:pt idx="306">
                  <c:v>5.1199999999999966</c:v>
                </c:pt>
                <c:pt idx="307">
                  <c:v>5.1199999999999966</c:v>
                </c:pt>
                <c:pt idx="308">
                  <c:v>5.2700000000000014</c:v>
                </c:pt>
                <c:pt idx="309">
                  <c:v>5.21</c:v>
                </c:pt>
                <c:pt idx="310">
                  <c:v>5.08</c:v>
                </c:pt>
              </c:numCache>
            </c:numRef>
          </c:val>
          <c:smooth val="0"/>
        </c:ser>
        <c:ser>
          <c:idx val="15"/>
          <c:order val="13"/>
          <c:marker>
            <c:symbol val="none"/>
          </c:marker>
          <c:val>
            <c:numRef>
              <c:f>Sheet1!$S$100:$S$410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432.08</c:v>
                </c:pt>
                <c:pt idx="62">
                  <c:v>428.40999999999963</c:v>
                </c:pt>
                <c:pt idx="63">
                  <c:v>373.61</c:v>
                </c:pt>
                <c:pt idx="64">
                  <c:v>372.98999999999899</c:v>
                </c:pt>
                <c:pt idx="65">
                  <c:v>375.77</c:v>
                </c:pt>
                <c:pt idx="66">
                  <c:v>372.5</c:v>
                </c:pt>
                <c:pt idx="67">
                  <c:v>375.38</c:v>
                </c:pt>
                <c:pt idx="68">
                  <c:v>371.4</c:v>
                </c:pt>
                <c:pt idx="69">
                  <c:v>410.88</c:v>
                </c:pt>
                <c:pt idx="70">
                  <c:v>116.33</c:v>
                </c:pt>
                <c:pt idx="71">
                  <c:v>116.84</c:v>
                </c:pt>
                <c:pt idx="72">
                  <c:v>116.47</c:v>
                </c:pt>
                <c:pt idx="73">
                  <c:v>115.79</c:v>
                </c:pt>
                <c:pt idx="74">
                  <c:v>116.14999999999999</c:v>
                </c:pt>
                <c:pt idx="75">
                  <c:v>115.29</c:v>
                </c:pt>
                <c:pt idx="76">
                  <c:v>115.69</c:v>
                </c:pt>
                <c:pt idx="77">
                  <c:v>117.67999999999998</c:v>
                </c:pt>
                <c:pt idx="78">
                  <c:v>115.44000000000032</c:v>
                </c:pt>
                <c:pt idx="79">
                  <c:v>106.92</c:v>
                </c:pt>
                <c:pt idx="80">
                  <c:v>102.19</c:v>
                </c:pt>
                <c:pt idx="81">
                  <c:v>103.64</c:v>
                </c:pt>
                <c:pt idx="82">
                  <c:v>100.79</c:v>
                </c:pt>
                <c:pt idx="83">
                  <c:v>93.210000000000022</c:v>
                </c:pt>
                <c:pt idx="84">
                  <c:v>93.179999999999978</c:v>
                </c:pt>
                <c:pt idx="85">
                  <c:v>93.73</c:v>
                </c:pt>
                <c:pt idx="86">
                  <c:v>93.460000000000022</c:v>
                </c:pt>
                <c:pt idx="87">
                  <c:v>93.45</c:v>
                </c:pt>
                <c:pt idx="88">
                  <c:v>91.89</c:v>
                </c:pt>
                <c:pt idx="89">
                  <c:v>91.960000000000022</c:v>
                </c:pt>
                <c:pt idx="90">
                  <c:v>90.79</c:v>
                </c:pt>
                <c:pt idx="91">
                  <c:v>90.29</c:v>
                </c:pt>
                <c:pt idx="92">
                  <c:v>90.93</c:v>
                </c:pt>
                <c:pt idx="93">
                  <c:v>90.9</c:v>
                </c:pt>
                <c:pt idx="94">
                  <c:v>95.47</c:v>
                </c:pt>
                <c:pt idx="95">
                  <c:v>94.85</c:v>
                </c:pt>
                <c:pt idx="96">
                  <c:v>95.36</c:v>
                </c:pt>
                <c:pt idx="97">
                  <c:v>107.59</c:v>
                </c:pt>
                <c:pt idx="98">
                  <c:v>98.410000000000025</c:v>
                </c:pt>
                <c:pt idx="99">
                  <c:v>96.02</c:v>
                </c:pt>
                <c:pt idx="100">
                  <c:v>102.52</c:v>
                </c:pt>
                <c:pt idx="101">
                  <c:v>102.5</c:v>
                </c:pt>
                <c:pt idx="102">
                  <c:v>102.19</c:v>
                </c:pt>
                <c:pt idx="103">
                  <c:v>110.66999999999999</c:v>
                </c:pt>
                <c:pt idx="104">
                  <c:v>110.5</c:v>
                </c:pt>
                <c:pt idx="105">
                  <c:v>119.73</c:v>
                </c:pt>
                <c:pt idx="106">
                  <c:v>123.61</c:v>
                </c:pt>
                <c:pt idx="107">
                  <c:v>119.48</c:v>
                </c:pt>
                <c:pt idx="108">
                  <c:v>119.93</c:v>
                </c:pt>
                <c:pt idx="109">
                  <c:v>119.69</c:v>
                </c:pt>
                <c:pt idx="110">
                  <c:v>119.78</c:v>
                </c:pt>
                <c:pt idx="111">
                  <c:v>120.16</c:v>
                </c:pt>
                <c:pt idx="112">
                  <c:v>119.6</c:v>
                </c:pt>
                <c:pt idx="113">
                  <c:v>127.64</c:v>
                </c:pt>
                <c:pt idx="114">
                  <c:v>124.64</c:v>
                </c:pt>
                <c:pt idx="115">
                  <c:v>124.54</c:v>
                </c:pt>
                <c:pt idx="116">
                  <c:v>107.81</c:v>
                </c:pt>
                <c:pt idx="117">
                  <c:v>107.19</c:v>
                </c:pt>
                <c:pt idx="118">
                  <c:v>84.3</c:v>
                </c:pt>
                <c:pt idx="119">
                  <c:v>98.61999999999999</c:v>
                </c:pt>
                <c:pt idx="120">
                  <c:v>83.490000000000023</c:v>
                </c:pt>
                <c:pt idx="121">
                  <c:v>94.61</c:v>
                </c:pt>
                <c:pt idx="122">
                  <c:v>96.11</c:v>
                </c:pt>
                <c:pt idx="123">
                  <c:v>94.7</c:v>
                </c:pt>
                <c:pt idx="124">
                  <c:v>88.2</c:v>
                </c:pt>
                <c:pt idx="125">
                  <c:v>83.52</c:v>
                </c:pt>
                <c:pt idx="126">
                  <c:v>83.490000000000023</c:v>
                </c:pt>
                <c:pt idx="127">
                  <c:v>83.669999999999987</c:v>
                </c:pt>
                <c:pt idx="128">
                  <c:v>94.05</c:v>
                </c:pt>
                <c:pt idx="129">
                  <c:v>89.56</c:v>
                </c:pt>
                <c:pt idx="130">
                  <c:v>91.2</c:v>
                </c:pt>
                <c:pt idx="131">
                  <c:v>92.25</c:v>
                </c:pt>
                <c:pt idx="132">
                  <c:v>92.39</c:v>
                </c:pt>
                <c:pt idx="133">
                  <c:v>88.19</c:v>
                </c:pt>
                <c:pt idx="134">
                  <c:v>84.93</c:v>
                </c:pt>
                <c:pt idx="135">
                  <c:v>85.669999999999987</c:v>
                </c:pt>
                <c:pt idx="136">
                  <c:v>85.14</c:v>
                </c:pt>
                <c:pt idx="137">
                  <c:v>75.940000000000026</c:v>
                </c:pt>
                <c:pt idx="138">
                  <c:v>86.55</c:v>
                </c:pt>
                <c:pt idx="139">
                  <c:v>86.61999999999999</c:v>
                </c:pt>
                <c:pt idx="140">
                  <c:v>87.11</c:v>
                </c:pt>
                <c:pt idx="141">
                  <c:v>86.940000000000026</c:v>
                </c:pt>
                <c:pt idx="142">
                  <c:v>70.39</c:v>
                </c:pt>
                <c:pt idx="143">
                  <c:v>70.440000000000026</c:v>
                </c:pt>
                <c:pt idx="144">
                  <c:v>70.349999999999994</c:v>
                </c:pt>
                <c:pt idx="145">
                  <c:v>70.349999999999994</c:v>
                </c:pt>
                <c:pt idx="146">
                  <c:v>70.319999999999993</c:v>
                </c:pt>
                <c:pt idx="147">
                  <c:v>70.78</c:v>
                </c:pt>
                <c:pt idx="148">
                  <c:v>70.75</c:v>
                </c:pt>
                <c:pt idx="149">
                  <c:v>70.36</c:v>
                </c:pt>
                <c:pt idx="150">
                  <c:v>70.11999999999999</c:v>
                </c:pt>
                <c:pt idx="151">
                  <c:v>70.349999999999994</c:v>
                </c:pt>
                <c:pt idx="152">
                  <c:v>70.23</c:v>
                </c:pt>
                <c:pt idx="153">
                  <c:v>70.319999999999993</c:v>
                </c:pt>
                <c:pt idx="154">
                  <c:v>70.679999999999978</c:v>
                </c:pt>
                <c:pt idx="155">
                  <c:v>70.48</c:v>
                </c:pt>
                <c:pt idx="156">
                  <c:v>92.36999999999999</c:v>
                </c:pt>
                <c:pt idx="157">
                  <c:v>94.410000000000025</c:v>
                </c:pt>
                <c:pt idx="158">
                  <c:v>101.49000000000002</c:v>
                </c:pt>
                <c:pt idx="159">
                  <c:v>92.31</c:v>
                </c:pt>
                <c:pt idx="160">
                  <c:v>92.61</c:v>
                </c:pt>
                <c:pt idx="161">
                  <c:v>92.73</c:v>
                </c:pt>
                <c:pt idx="162">
                  <c:v>92.61999999999999</c:v>
                </c:pt>
                <c:pt idx="163">
                  <c:v>92.6</c:v>
                </c:pt>
                <c:pt idx="164">
                  <c:v>92.8</c:v>
                </c:pt>
                <c:pt idx="165">
                  <c:v>104.99000000000002</c:v>
                </c:pt>
                <c:pt idx="166">
                  <c:v>105.32</c:v>
                </c:pt>
                <c:pt idx="167">
                  <c:v>104.67999999999998</c:v>
                </c:pt>
                <c:pt idx="168">
                  <c:v>112.23</c:v>
                </c:pt>
                <c:pt idx="169">
                  <c:v>128.16</c:v>
                </c:pt>
                <c:pt idx="170">
                  <c:v>128.22999999999999</c:v>
                </c:pt>
                <c:pt idx="171">
                  <c:v>128.63999999999999</c:v>
                </c:pt>
                <c:pt idx="172">
                  <c:v>128.79</c:v>
                </c:pt>
                <c:pt idx="173">
                  <c:v>128.30000000000001</c:v>
                </c:pt>
                <c:pt idx="174">
                  <c:v>127.86</c:v>
                </c:pt>
                <c:pt idx="175">
                  <c:v>128.10999999999999</c:v>
                </c:pt>
                <c:pt idx="176">
                  <c:v>130.39000000000001</c:v>
                </c:pt>
                <c:pt idx="177">
                  <c:v>129.47</c:v>
                </c:pt>
                <c:pt idx="178">
                  <c:v>129.22999999999999</c:v>
                </c:pt>
                <c:pt idx="179">
                  <c:v>128.5</c:v>
                </c:pt>
                <c:pt idx="180">
                  <c:v>131.76</c:v>
                </c:pt>
                <c:pt idx="181">
                  <c:v>129.72999999999999</c:v>
                </c:pt>
                <c:pt idx="182">
                  <c:v>129.72999999999999</c:v>
                </c:pt>
                <c:pt idx="183">
                  <c:v>142</c:v>
                </c:pt>
                <c:pt idx="184">
                  <c:v>125.51</c:v>
                </c:pt>
                <c:pt idx="185">
                  <c:v>156.41999999999999</c:v>
                </c:pt>
                <c:pt idx="186">
                  <c:v>154.86000000000001</c:v>
                </c:pt>
                <c:pt idx="187">
                  <c:v>155.22999999999999</c:v>
                </c:pt>
                <c:pt idx="188">
                  <c:v>142.79</c:v>
                </c:pt>
                <c:pt idx="189">
                  <c:v>138.28</c:v>
                </c:pt>
                <c:pt idx="190">
                  <c:v>138.20999999999998</c:v>
                </c:pt>
                <c:pt idx="191">
                  <c:v>138.80000000000001</c:v>
                </c:pt>
                <c:pt idx="192">
                  <c:v>138.25</c:v>
                </c:pt>
                <c:pt idx="193">
                  <c:v>138.56</c:v>
                </c:pt>
                <c:pt idx="194">
                  <c:v>138.88000000000068</c:v>
                </c:pt>
                <c:pt idx="195">
                  <c:v>138.36000000000001</c:v>
                </c:pt>
                <c:pt idx="196">
                  <c:v>139.41</c:v>
                </c:pt>
                <c:pt idx="197">
                  <c:v>138.51</c:v>
                </c:pt>
                <c:pt idx="198">
                  <c:v>138.28</c:v>
                </c:pt>
                <c:pt idx="199">
                  <c:v>140.04</c:v>
                </c:pt>
                <c:pt idx="200">
                  <c:v>186.15</c:v>
                </c:pt>
                <c:pt idx="201">
                  <c:v>141.04</c:v>
                </c:pt>
                <c:pt idx="202">
                  <c:v>141.51</c:v>
                </c:pt>
                <c:pt idx="203">
                  <c:v>110.74000000000002</c:v>
                </c:pt>
                <c:pt idx="204">
                  <c:v>111.3</c:v>
                </c:pt>
                <c:pt idx="205">
                  <c:v>111.43</c:v>
                </c:pt>
                <c:pt idx="206">
                  <c:v>110.96000000000002</c:v>
                </c:pt>
                <c:pt idx="207">
                  <c:v>111.19</c:v>
                </c:pt>
                <c:pt idx="208">
                  <c:v>112.34</c:v>
                </c:pt>
                <c:pt idx="209">
                  <c:v>111.03</c:v>
                </c:pt>
                <c:pt idx="210">
                  <c:v>110.84</c:v>
                </c:pt>
                <c:pt idx="211">
                  <c:v>110.6</c:v>
                </c:pt>
                <c:pt idx="212">
                  <c:v>111.47</c:v>
                </c:pt>
                <c:pt idx="213">
                  <c:v>111.35</c:v>
                </c:pt>
                <c:pt idx="214">
                  <c:v>118.88</c:v>
                </c:pt>
                <c:pt idx="215">
                  <c:v>114.78</c:v>
                </c:pt>
                <c:pt idx="216">
                  <c:v>113.23</c:v>
                </c:pt>
                <c:pt idx="217">
                  <c:v>113.28</c:v>
                </c:pt>
                <c:pt idx="218">
                  <c:v>113.64</c:v>
                </c:pt>
                <c:pt idx="219">
                  <c:v>111.48</c:v>
                </c:pt>
                <c:pt idx="220">
                  <c:v>111.75</c:v>
                </c:pt>
                <c:pt idx="221">
                  <c:v>112.46000000000002</c:v>
                </c:pt>
                <c:pt idx="222">
                  <c:v>112.02</c:v>
                </c:pt>
                <c:pt idx="223">
                  <c:v>111.55</c:v>
                </c:pt>
                <c:pt idx="224">
                  <c:v>114.88</c:v>
                </c:pt>
                <c:pt idx="225">
                  <c:v>112.14999999999999</c:v>
                </c:pt>
                <c:pt idx="226">
                  <c:v>111.38</c:v>
                </c:pt>
                <c:pt idx="227">
                  <c:v>111.08</c:v>
                </c:pt>
                <c:pt idx="228">
                  <c:v>9.7800000000000011</c:v>
                </c:pt>
                <c:pt idx="229">
                  <c:v>9.67</c:v>
                </c:pt>
                <c:pt idx="230">
                  <c:v>9.6300000000000008</c:v>
                </c:pt>
                <c:pt idx="231">
                  <c:v>9.57</c:v>
                </c:pt>
                <c:pt idx="232">
                  <c:v>9.69</c:v>
                </c:pt>
                <c:pt idx="233">
                  <c:v>9.4500000000000028</c:v>
                </c:pt>
                <c:pt idx="234">
                  <c:v>9.5500000000000007</c:v>
                </c:pt>
                <c:pt idx="235">
                  <c:v>9.7800000000000011</c:v>
                </c:pt>
                <c:pt idx="236">
                  <c:v>9.7100000000000009</c:v>
                </c:pt>
                <c:pt idx="237">
                  <c:v>9.39</c:v>
                </c:pt>
                <c:pt idx="238">
                  <c:v>9.41</c:v>
                </c:pt>
                <c:pt idx="239">
                  <c:v>9.4700000000000006</c:v>
                </c:pt>
                <c:pt idx="240">
                  <c:v>9.43</c:v>
                </c:pt>
                <c:pt idx="241">
                  <c:v>9.3700000000000028</c:v>
                </c:pt>
                <c:pt idx="242">
                  <c:v>9.5</c:v>
                </c:pt>
                <c:pt idx="243">
                  <c:v>9.4</c:v>
                </c:pt>
                <c:pt idx="244">
                  <c:v>11.69</c:v>
                </c:pt>
                <c:pt idx="245">
                  <c:v>9.42</c:v>
                </c:pt>
                <c:pt idx="246">
                  <c:v>9.68</c:v>
                </c:pt>
                <c:pt idx="247">
                  <c:v>9.5500000000000007</c:v>
                </c:pt>
                <c:pt idx="248">
                  <c:v>9.52</c:v>
                </c:pt>
                <c:pt idx="249">
                  <c:v>9.3700000000000028</c:v>
                </c:pt>
                <c:pt idx="250">
                  <c:v>10.89</c:v>
                </c:pt>
                <c:pt idx="251">
                  <c:v>9.51</c:v>
                </c:pt>
                <c:pt idx="252">
                  <c:v>9.4500000000000028</c:v>
                </c:pt>
                <c:pt idx="253">
                  <c:v>9.61</c:v>
                </c:pt>
                <c:pt idx="254">
                  <c:v>9.66</c:v>
                </c:pt>
                <c:pt idx="255">
                  <c:v>9.5500000000000007</c:v>
                </c:pt>
                <c:pt idx="256">
                  <c:v>9.59</c:v>
                </c:pt>
                <c:pt idx="257">
                  <c:v>9.4500000000000028</c:v>
                </c:pt>
                <c:pt idx="258">
                  <c:v>9.41</c:v>
                </c:pt>
                <c:pt idx="259">
                  <c:v>9.6</c:v>
                </c:pt>
                <c:pt idx="260">
                  <c:v>9.41</c:v>
                </c:pt>
                <c:pt idx="261">
                  <c:v>9.48</c:v>
                </c:pt>
                <c:pt idx="262">
                  <c:v>9.4500000000000028</c:v>
                </c:pt>
                <c:pt idx="263">
                  <c:v>9.6300000000000008</c:v>
                </c:pt>
                <c:pt idx="264">
                  <c:v>9.51</c:v>
                </c:pt>
                <c:pt idx="265">
                  <c:v>11.370000000000006</c:v>
                </c:pt>
                <c:pt idx="266">
                  <c:v>9.65</c:v>
                </c:pt>
                <c:pt idx="267">
                  <c:v>9.76</c:v>
                </c:pt>
                <c:pt idx="268">
                  <c:v>9.77</c:v>
                </c:pt>
                <c:pt idx="269">
                  <c:v>9.09</c:v>
                </c:pt>
                <c:pt idx="270">
                  <c:v>9.2000000000000011</c:v>
                </c:pt>
                <c:pt idx="271">
                  <c:v>9.23</c:v>
                </c:pt>
                <c:pt idx="272">
                  <c:v>9.43</c:v>
                </c:pt>
                <c:pt idx="273">
                  <c:v>9.24</c:v>
                </c:pt>
                <c:pt idx="274">
                  <c:v>9.25</c:v>
                </c:pt>
                <c:pt idx="275">
                  <c:v>9.23</c:v>
                </c:pt>
                <c:pt idx="276">
                  <c:v>9.24</c:v>
                </c:pt>
                <c:pt idx="277">
                  <c:v>9.4700000000000006</c:v>
                </c:pt>
                <c:pt idx="278">
                  <c:v>8.49</c:v>
                </c:pt>
                <c:pt idx="279">
                  <c:v>8.6</c:v>
                </c:pt>
                <c:pt idx="280">
                  <c:v>8.59</c:v>
                </c:pt>
                <c:pt idx="281">
                  <c:v>8.5400000000000009</c:v>
                </c:pt>
                <c:pt idx="282">
                  <c:v>8.66</c:v>
                </c:pt>
                <c:pt idx="283">
                  <c:v>8.64</c:v>
                </c:pt>
                <c:pt idx="284">
                  <c:v>8.6</c:v>
                </c:pt>
                <c:pt idx="285">
                  <c:v>8.5400000000000009</c:v>
                </c:pt>
                <c:pt idx="286">
                  <c:v>8.6300000000000008</c:v>
                </c:pt>
                <c:pt idx="287">
                  <c:v>11.6</c:v>
                </c:pt>
                <c:pt idx="288">
                  <c:v>11.65</c:v>
                </c:pt>
                <c:pt idx="289">
                  <c:v>8.75</c:v>
                </c:pt>
                <c:pt idx="290">
                  <c:v>8.69</c:v>
                </c:pt>
                <c:pt idx="291">
                  <c:v>8.67</c:v>
                </c:pt>
                <c:pt idx="292">
                  <c:v>8.620000000000001</c:v>
                </c:pt>
                <c:pt idx="293">
                  <c:v>8.49</c:v>
                </c:pt>
                <c:pt idx="294">
                  <c:v>8.23</c:v>
                </c:pt>
                <c:pt idx="295">
                  <c:v>8.120000000000001</c:v>
                </c:pt>
                <c:pt idx="296">
                  <c:v>8.1</c:v>
                </c:pt>
                <c:pt idx="297">
                  <c:v>8.33</c:v>
                </c:pt>
                <c:pt idx="298">
                  <c:v>8.17</c:v>
                </c:pt>
                <c:pt idx="299">
                  <c:v>8.2100000000000009</c:v>
                </c:pt>
                <c:pt idx="300">
                  <c:v>8.2900000000000009</c:v>
                </c:pt>
                <c:pt idx="301">
                  <c:v>8.09</c:v>
                </c:pt>
                <c:pt idx="302">
                  <c:v>8.120000000000001</c:v>
                </c:pt>
                <c:pt idx="303">
                  <c:v>8.0500000000000007</c:v>
                </c:pt>
                <c:pt idx="304">
                  <c:v>8.52</c:v>
                </c:pt>
                <c:pt idx="305">
                  <c:v>8.2100000000000009</c:v>
                </c:pt>
                <c:pt idx="306">
                  <c:v>8.2900000000000009</c:v>
                </c:pt>
                <c:pt idx="307">
                  <c:v>8.3500000000000068</c:v>
                </c:pt>
                <c:pt idx="308">
                  <c:v>8.3700000000000028</c:v>
                </c:pt>
                <c:pt idx="309">
                  <c:v>8.14</c:v>
                </c:pt>
                <c:pt idx="310">
                  <c:v>8.16</c:v>
                </c:pt>
              </c:numCache>
            </c:numRef>
          </c:val>
          <c:smooth val="0"/>
        </c:ser>
        <c:ser>
          <c:idx val="16"/>
          <c:order val="14"/>
          <c:marker>
            <c:symbol val="none"/>
          </c:marker>
          <c:val>
            <c:numRef>
              <c:f>Sheet1!$T$100:$T$410</c:f>
              <c:numCache>
                <c:formatCode>General</c:formatCode>
                <c:ptCount val="311"/>
                <c:pt idx="0">
                  <c:v>22.9</c:v>
                </c:pt>
                <c:pt idx="1">
                  <c:v>23.18</c:v>
                </c:pt>
                <c:pt idx="2">
                  <c:v>23.23</c:v>
                </c:pt>
                <c:pt idx="3">
                  <c:v>24.09</c:v>
                </c:pt>
                <c:pt idx="4">
                  <c:v>22.8</c:v>
                </c:pt>
                <c:pt idx="5">
                  <c:v>23.02</c:v>
                </c:pt>
                <c:pt idx="6">
                  <c:v>24</c:v>
                </c:pt>
                <c:pt idx="7">
                  <c:v>23.2</c:v>
                </c:pt>
                <c:pt idx="8">
                  <c:v>22.939999999999987</c:v>
                </c:pt>
                <c:pt idx="9">
                  <c:v>23.130000000000031</c:v>
                </c:pt>
                <c:pt idx="10">
                  <c:v>22.22</c:v>
                </c:pt>
                <c:pt idx="11">
                  <c:v>21.830000000000005</c:v>
                </c:pt>
                <c:pt idx="12">
                  <c:v>21.64</c:v>
                </c:pt>
                <c:pt idx="13">
                  <c:v>22.12</c:v>
                </c:pt>
                <c:pt idx="14">
                  <c:v>21.86</c:v>
                </c:pt>
                <c:pt idx="15">
                  <c:v>21.88</c:v>
                </c:pt>
                <c:pt idx="16">
                  <c:v>21.810000000000031</c:v>
                </c:pt>
                <c:pt idx="17">
                  <c:v>21.82</c:v>
                </c:pt>
                <c:pt idx="18">
                  <c:v>21.88</c:v>
                </c:pt>
                <c:pt idx="19">
                  <c:v>18.260000000000002</c:v>
                </c:pt>
                <c:pt idx="20">
                  <c:v>18.18</c:v>
                </c:pt>
                <c:pt idx="21">
                  <c:v>18.110000000000031</c:v>
                </c:pt>
                <c:pt idx="22">
                  <c:v>18.600000000000001</c:v>
                </c:pt>
                <c:pt idx="23">
                  <c:v>18.22</c:v>
                </c:pt>
                <c:pt idx="24">
                  <c:v>23.1</c:v>
                </c:pt>
                <c:pt idx="25">
                  <c:v>22.59</c:v>
                </c:pt>
                <c:pt idx="26">
                  <c:v>22.51</c:v>
                </c:pt>
                <c:pt idx="27">
                  <c:v>17.779999999999987</c:v>
                </c:pt>
                <c:pt idx="28">
                  <c:v>18.100000000000001</c:v>
                </c:pt>
                <c:pt idx="29">
                  <c:v>18.23</c:v>
                </c:pt>
                <c:pt idx="30">
                  <c:v>24.650000000000031</c:v>
                </c:pt>
                <c:pt idx="31">
                  <c:v>24.86</c:v>
                </c:pt>
                <c:pt idx="32">
                  <c:v>24.59</c:v>
                </c:pt>
                <c:pt idx="33">
                  <c:v>24.830000000000005</c:v>
                </c:pt>
                <c:pt idx="34">
                  <c:v>24.67</c:v>
                </c:pt>
                <c:pt idx="35">
                  <c:v>24.72</c:v>
                </c:pt>
                <c:pt idx="36">
                  <c:v>24.91</c:v>
                </c:pt>
                <c:pt idx="37">
                  <c:v>24.87</c:v>
                </c:pt>
                <c:pt idx="38">
                  <c:v>19.760000000000002</c:v>
                </c:pt>
                <c:pt idx="39">
                  <c:v>19.54</c:v>
                </c:pt>
                <c:pt idx="40">
                  <c:v>18.760000000000002</c:v>
                </c:pt>
                <c:pt idx="41">
                  <c:v>18.84</c:v>
                </c:pt>
                <c:pt idx="42">
                  <c:v>19.190000000000001</c:v>
                </c:pt>
                <c:pt idx="43">
                  <c:v>8.84</c:v>
                </c:pt>
                <c:pt idx="44">
                  <c:v>9.0400000000000009</c:v>
                </c:pt>
                <c:pt idx="45">
                  <c:v>8.76</c:v>
                </c:pt>
                <c:pt idx="46">
                  <c:v>8.75</c:v>
                </c:pt>
                <c:pt idx="47">
                  <c:v>11.58</c:v>
                </c:pt>
                <c:pt idx="48">
                  <c:v>10.450000000000006</c:v>
                </c:pt>
                <c:pt idx="49">
                  <c:v>12.49</c:v>
                </c:pt>
                <c:pt idx="50">
                  <c:v>12.99</c:v>
                </c:pt>
                <c:pt idx="51">
                  <c:v>10.32</c:v>
                </c:pt>
                <c:pt idx="52">
                  <c:v>10.23</c:v>
                </c:pt>
                <c:pt idx="53">
                  <c:v>10.200000000000001</c:v>
                </c:pt>
                <c:pt idx="54">
                  <c:v>10.3</c:v>
                </c:pt>
                <c:pt idx="55">
                  <c:v>10.370000000000006</c:v>
                </c:pt>
                <c:pt idx="56">
                  <c:v>10.44</c:v>
                </c:pt>
                <c:pt idx="57">
                  <c:v>10.44</c:v>
                </c:pt>
                <c:pt idx="58">
                  <c:v>10.47</c:v>
                </c:pt>
                <c:pt idx="59">
                  <c:v>10.44</c:v>
                </c:pt>
                <c:pt idx="60">
                  <c:v>10.24</c:v>
                </c:pt>
                <c:pt idx="61">
                  <c:v>12.78</c:v>
                </c:pt>
                <c:pt idx="62">
                  <c:v>12.6</c:v>
                </c:pt>
                <c:pt idx="63">
                  <c:v>8.59</c:v>
                </c:pt>
                <c:pt idx="64">
                  <c:v>8.4700000000000006</c:v>
                </c:pt>
                <c:pt idx="65">
                  <c:v>8.4600000000000026</c:v>
                </c:pt>
                <c:pt idx="66">
                  <c:v>8.59</c:v>
                </c:pt>
                <c:pt idx="67">
                  <c:v>8.52</c:v>
                </c:pt>
                <c:pt idx="68">
                  <c:v>8.4700000000000006</c:v>
                </c:pt>
                <c:pt idx="69">
                  <c:v>8.48</c:v>
                </c:pt>
                <c:pt idx="70">
                  <c:v>9.68</c:v>
                </c:pt>
                <c:pt idx="71">
                  <c:v>9.68</c:v>
                </c:pt>
                <c:pt idx="72">
                  <c:v>9.84</c:v>
                </c:pt>
                <c:pt idx="73">
                  <c:v>8.5400000000000009</c:v>
                </c:pt>
                <c:pt idx="74">
                  <c:v>8.41</c:v>
                </c:pt>
                <c:pt idx="75">
                  <c:v>8.44</c:v>
                </c:pt>
                <c:pt idx="76">
                  <c:v>8.44</c:v>
                </c:pt>
                <c:pt idx="77">
                  <c:v>8.7000000000000011</c:v>
                </c:pt>
                <c:pt idx="78">
                  <c:v>9.17</c:v>
                </c:pt>
                <c:pt idx="79">
                  <c:v>8.14</c:v>
                </c:pt>
                <c:pt idx="80">
                  <c:v>11.9</c:v>
                </c:pt>
                <c:pt idx="81">
                  <c:v>11.78</c:v>
                </c:pt>
                <c:pt idx="82">
                  <c:v>11.74</c:v>
                </c:pt>
                <c:pt idx="83">
                  <c:v>8.4700000000000006</c:v>
                </c:pt>
                <c:pt idx="84">
                  <c:v>8.33</c:v>
                </c:pt>
                <c:pt idx="85">
                  <c:v>8.57</c:v>
                </c:pt>
                <c:pt idx="86">
                  <c:v>8.43</c:v>
                </c:pt>
                <c:pt idx="87">
                  <c:v>8.43</c:v>
                </c:pt>
                <c:pt idx="88">
                  <c:v>8.57</c:v>
                </c:pt>
                <c:pt idx="89">
                  <c:v>8.32</c:v>
                </c:pt>
                <c:pt idx="90">
                  <c:v>9.7800000000000011</c:v>
                </c:pt>
                <c:pt idx="91">
                  <c:v>9.74</c:v>
                </c:pt>
                <c:pt idx="92">
                  <c:v>9.75</c:v>
                </c:pt>
                <c:pt idx="93">
                  <c:v>9.84</c:v>
                </c:pt>
                <c:pt idx="94">
                  <c:v>7.07</c:v>
                </c:pt>
                <c:pt idx="95">
                  <c:v>6.98</c:v>
                </c:pt>
                <c:pt idx="96">
                  <c:v>6.91</c:v>
                </c:pt>
                <c:pt idx="97">
                  <c:v>7</c:v>
                </c:pt>
                <c:pt idx="98">
                  <c:v>6.9</c:v>
                </c:pt>
                <c:pt idx="99">
                  <c:v>8.67</c:v>
                </c:pt>
                <c:pt idx="100">
                  <c:v>6.9300000000000024</c:v>
                </c:pt>
                <c:pt idx="101">
                  <c:v>6.9700000000000024</c:v>
                </c:pt>
                <c:pt idx="102">
                  <c:v>6.91</c:v>
                </c:pt>
                <c:pt idx="103">
                  <c:v>8.3000000000000007</c:v>
                </c:pt>
                <c:pt idx="104">
                  <c:v>8.24</c:v>
                </c:pt>
                <c:pt idx="105">
                  <c:v>6.91</c:v>
                </c:pt>
                <c:pt idx="106">
                  <c:v>6.76</c:v>
                </c:pt>
                <c:pt idx="107">
                  <c:v>6.81</c:v>
                </c:pt>
                <c:pt idx="108">
                  <c:v>6.8199999999999985</c:v>
                </c:pt>
                <c:pt idx="109">
                  <c:v>6.6499999999999995</c:v>
                </c:pt>
                <c:pt idx="110">
                  <c:v>6.6899999999999995</c:v>
                </c:pt>
                <c:pt idx="111">
                  <c:v>6.6599999999999975</c:v>
                </c:pt>
                <c:pt idx="112">
                  <c:v>6.6899999999999995</c:v>
                </c:pt>
                <c:pt idx="113">
                  <c:v>8.84</c:v>
                </c:pt>
                <c:pt idx="114">
                  <c:v>8.8000000000000007</c:v>
                </c:pt>
                <c:pt idx="115">
                  <c:v>6.98</c:v>
                </c:pt>
                <c:pt idx="116">
                  <c:v>6.89</c:v>
                </c:pt>
                <c:pt idx="117">
                  <c:v>10.43</c:v>
                </c:pt>
                <c:pt idx="118">
                  <c:v>7.44</c:v>
                </c:pt>
                <c:pt idx="119">
                  <c:v>7.1199999999999966</c:v>
                </c:pt>
                <c:pt idx="120">
                  <c:v>7.04</c:v>
                </c:pt>
                <c:pt idx="121">
                  <c:v>6.26</c:v>
                </c:pt>
                <c:pt idx="122">
                  <c:v>6.6099999999999985</c:v>
                </c:pt>
                <c:pt idx="123">
                  <c:v>6.35</c:v>
                </c:pt>
                <c:pt idx="124">
                  <c:v>9.3800000000000008</c:v>
                </c:pt>
                <c:pt idx="125">
                  <c:v>8.9500000000000028</c:v>
                </c:pt>
                <c:pt idx="126">
                  <c:v>9.0500000000000007</c:v>
                </c:pt>
                <c:pt idx="127">
                  <c:v>9.07</c:v>
                </c:pt>
                <c:pt idx="128">
                  <c:v>9.08</c:v>
                </c:pt>
                <c:pt idx="129">
                  <c:v>8.94</c:v>
                </c:pt>
                <c:pt idx="130">
                  <c:v>7.2700000000000014</c:v>
                </c:pt>
                <c:pt idx="131">
                  <c:v>7.59</c:v>
                </c:pt>
                <c:pt idx="132">
                  <c:v>8.7000000000000011</c:v>
                </c:pt>
                <c:pt idx="133">
                  <c:v>8.7100000000000009</c:v>
                </c:pt>
                <c:pt idx="134">
                  <c:v>13.34</c:v>
                </c:pt>
                <c:pt idx="135">
                  <c:v>13.450000000000006</c:v>
                </c:pt>
                <c:pt idx="136">
                  <c:v>13.17</c:v>
                </c:pt>
                <c:pt idx="137">
                  <c:v>7.7</c:v>
                </c:pt>
                <c:pt idx="138">
                  <c:v>9.34</c:v>
                </c:pt>
                <c:pt idx="139">
                  <c:v>9.44</c:v>
                </c:pt>
                <c:pt idx="140">
                  <c:v>9.3700000000000028</c:v>
                </c:pt>
                <c:pt idx="141">
                  <c:v>9.31</c:v>
                </c:pt>
                <c:pt idx="142">
                  <c:v>6.01</c:v>
                </c:pt>
                <c:pt idx="143">
                  <c:v>6.1199999999999966</c:v>
                </c:pt>
                <c:pt idx="144">
                  <c:v>5.89</c:v>
                </c:pt>
                <c:pt idx="145">
                  <c:v>6.07</c:v>
                </c:pt>
                <c:pt idx="146">
                  <c:v>6.1099999999999985</c:v>
                </c:pt>
                <c:pt idx="147">
                  <c:v>10.9</c:v>
                </c:pt>
                <c:pt idx="148">
                  <c:v>10.6</c:v>
                </c:pt>
                <c:pt idx="149">
                  <c:v>10.63</c:v>
                </c:pt>
                <c:pt idx="150">
                  <c:v>10.56</c:v>
                </c:pt>
                <c:pt idx="151">
                  <c:v>10.89</c:v>
                </c:pt>
                <c:pt idx="152">
                  <c:v>10.73</c:v>
                </c:pt>
                <c:pt idx="153">
                  <c:v>10.79</c:v>
                </c:pt>
                <c:pt idx="154">
                  <c:v>10.94</c:v>
                </c:pt>
                <c:pt idx="155">
                  <c:v>11.01</c:v>
                </c:pt>
                <c:pt idx="156">
                  <c:v>9.41</c:v>
                </c:pt>
                <c:pt idx="157">
                  <c:v>9.68</c:v>
                </c:pt>
                <c:pt idx="158">
                  <c:v>9.61</c:v>
                </c:pt>
                <c:pt idx="159">
                  <c:v>9.44</c:v>
                </c:pt>
                <c:pt idx="160">
                  <c:v>9.7100000000000009</c:v>
                </c:pt>
                <c:pt idx="161">
                  <c:v>9.2900000000000009</c:v>
                </c:pt>
                <c:pt idx="162">
                  <c:v>9.42</c:v>
                </c:pt>
                <c:pt idx="163">
                  <c:v>9.3800000000000008</c:v>
                </c:pt>
                <c:pt idx="164">
                  <c:v>9.66</c:v>
                </c:pt>
                <c:pt idx="165">
                  <c:v>7.57</c:v>
                </c:pt>
                <c:pt idx="166">
                  <c:v>7.41</c:v>
                </c:pt>
                <c:pt idx="167">
                  <c:v>7.8199999999999985</c:v>
                </c:pt>
                <c:pt idx="168">
                  <c:v>8.06</c:v>
                </c:pt>
                <c:pt idx="169">
                  <c:v>6.92</c:v>
                </c:pt>
                <c:pt idx="170">
                  <c:v>7.28</c:v>
                </c:pt>
                <c:pt idx="171">
                  <c:v>7.03</c:v>
                </c:pt>
                <c:pt idx="172">
                  <c:v>7.07</c:v>
                </c:pt>
                <c:pt idx="173">
                  <c:v>6.9300000000000024</c:v>
                </c:pt>
                <c:pt idx="174">
                  <c:v>7.1499999999999995</c:v>
                </c:pt>
                <c:pt idx="175">
                  <c:v>7.08</c:v>
                </c:pt>
                <c:pt idx="176">
                  <c:v>7.03</c:v>
                </c:pt>
                <c:pt idx="177">
                  <c:v>7.09</c:v>
                </c:pt>
                <c:pt idx="178">
                  <c:v>7.22</c:v>
                </c:pt>
                <c:pt idx="179">
                  <c:v>7.1499999999999995</c:v>
                </c:pt>
                <c:pt idx="180">
                  <c:v>7.28</c:v>
                </c:pt>
                <c:pt idx="181">
                  <c:v>7.22</c:v>
                </c:pt>
                <c:pt idx="182">
                  <c:v>8.1300000000000008</c:v>
                </c:pt>
                <c:pt idx="183">
                  <c:v>6.88</c:v>
                </c:pt>
                <c:pt idx="184">
                  <c:v>10.23</c:v>
                </c:pt>
                <c:pt idx="185">
                  <c:v>7.09</c:v>
                </c:pt>
                <c:pt idx="186">
                  <c:v>7.29</c:v>
                </c:pt>
                <c:pt idx="187">
                  <c:v>7.37</c:v>
                </c:pt>
                <c:pt idx="188">
                  <c:v>7.72</c:v>
                </c:pt>
                <c:pt idx="189">
                  <c:v>7.2700000000000014</c:v>
                </c:pt>
                <c:pt idx="190">
                  <c:v>7.1899999999999995</c:v>
                </c:pt>
                <c:pt idx="191">
                  <c:v>7.33</c:v>
                </c:pt>
                <c:pt idx="192">
                  <c:v>7.23</c:v>
                </c:pt>
                <c:pt idx="193">
                  <c:v>7.5</c:v>
                </c:pt>
                <c:pt idx="194">
                  <c:v>7.4300000000000024</c:v>
                </c:pt>
                <c:pt idx="195">
                  <c:v>7.37</c:v>
                </c:pt>
                <c:pt idx="196">
                  <c:v>7.54</c:v>
                </c:pt>
                <c:pt idx="197">
                  <c:v>7.39</c:v>
                </c:pt>
                <c:pt idx="198">
                  <c:v>7.29</c:v>
                </c:pt>
                <c:pt idx="199">
                  <c:v>7.58</c:v>
                </c:pt>
                <c:pt idx="200">
                  <c:v>7.08</c:v>
                </c:pt>
                <c:pt idx="201">
                  <c:v>6.4300000000000024</c:v>
                </c:pt>
                <c:pt idx="202">
                  <c:v>6.58</c:v>
                </c:pt>
                <c:pt idx="203">
                  <c:v>7.39</c:v>
                </c:pt>
                <c:pt idx="204">
                  <c:v>7.33</c:v>
                </c:pt>
                <c:pt idx="205">
                  <c:v>7.38</c:v>
                </c:pt>
                <c:pt idx="206">
                  <c:v>7.38</c:v>
                </c:pt>
                <c:pt idx="207">
                  <c:v>7.45</c:v>
                </c:pt>
                <c:pt idx="208">
                  <c:v>7.41</c:v>
                </c:pt>
                <c:pt idx="209">
                  <c:v>7.14</c:v>
                </c:pt>
                <c:pt idx="210">
                  <c:v>7.4700000000000024</c:v>
                </c:pt>
                <c:pt idx="211">
                  <c:v>7.37</c:v>
                </c:pt>
                <c:pt idx="212">
                  <c:v>7.67</c:v>
                </c:pt>
                <c:pt idx="213">
                  <c:v>7.39</c:v>
                </c:pt>
                <c:pt idx="214">
                  <c:v>7.45</c:v>
                </c:pt>
                <c:pt idx="215">
                  <c:v>7.48</c:v>
                </c:pt>
                <c:pt idx="216">
                  <c:v>7.67</c:v>
                </c:pt>
                <c:pt idx="217">
                  <c:v>7.57</c:v>
                </c:pt>
                <c:pt idx="218">
                  <c:v>7.57</c:v>
                </c:pt>
                <c:pt idx="219">
                  <c:v>7.3599999999999985</c:v>
                </c:pt>
                <c:pt idx="220">
                  <c:v>7.44</c:v>
                </c:pt>
                <c:pt idx="221">
                  <c:v>7.33</c:v>
                </c:pt>
                <c:pt idx="222">
                  <c:v>7.58</c:v>
                </c:pt>
                <c:pt idx="223">
                  <c:v>7.53</c:v>
                </c:pt>
                <c:pt idx="224">
                  <c:v>7.37</c:v>
                </c:pt>
                <c:pt idx="225">
                  <c:v>7.4</c:v>
                </c:pt>
                <c:pt idx="226">
                  <c:v>7.17</c:v>
                </c:pt>
                <c:pt idx="227">
                  <c:v>7.3199999999999985</c:v>
                </c:pt>
                <c:pt idx="228">
                  <c:v>7.3</c:v>
                </c:pt>
                <c:pt idx="229">
                  <c:v>7.42</c:v>
                </c:pt>
                <c:pt idx="230">
                  <c:v>7.3199999999999985</c:v>
                </c:pt>
                <c:pt idx="231">
                  <c:v>7.28</c:v>
                </c:pt>
                <c:pt idx="232">
                  <c:v>7.23</c:v>
                </c:pt>
                <c:pt idx="233">
                  <c:v>7.44</c:v>
                </c:pt>
                <c:pt idx="234">
                  <c:v>7.54</c:v>
                </c:pt>
                <c:pt idx="235">
                  <c:v>7.37</c:v>
                </c:pt>
                <c:pt idx="236">
                  <c:v>7.57</c:v>
                </c:pt>
                <c:pt idx="237">
                  <c:v>7.39</c:v>
                </c:pt>
                <c:pt idx="238">
                  <c:v>7.39</c:v>
                </c:pt>
                <c:pt idx="239">
                  <c:v>7.3</c:v>
                </c:pt>
                <c:pt idx="240">
                  <c:v>7.29</c:v>
                </c:pt>
                <c:pt idx="241">
                  <c:v>7.4700000000000024</c:v>
                </c:pt>
                <c:pt idx="242">
                  <c:v>7.38</c:v>
                </c:pt>
                <c:pt idx="243">
                  <c:v>7.29</c:v>
                </c:pt>
                <c:pt idx="244">
                  <c:v>7.41</c:v>
                </c:pt>
                <c:pt idx="245">
                  <c:v>7.4</c:v>
                </c:pt>
                <c:pt idx="246">
                  <c:v>7.45</c:v>
                </c:pt>
                <c:pt idx="247">
                  <c:v>7.48</c:v>
                </c:pt>
                <c:pt idx="248">
                  <c:v>7.63</c:v>
                </c:pt>
                <c:pt idx="249">
                  <c:v>7.53</c:v>
                </c:pt>
                <c:pt idx="250">
                  <c:v>7.59</c:v>
                </c:pt>
                <c:pt idx="251">
                  <c:v>7.54</c:v>
                </c:pt>
                <c:pt idx="252">
                  <c:v>7.6</c:v>
                </c:pt>
                <c:pt idx="253">
                  <c:v>7.75</c:v>
                </c:pt>
                <c:pt idx="254">
                  <c:v>7.75</c:v>
                </c:pt>
                <c:pt idx="255">
                  <c:v>7.53</c:v>
                </c:pt>
                <c:pt idx="256">
                  <c:v>7.58</c:v>
                </c:pt>
                <c:pt idx="257">
                  <c:v>7.46</c:v>
                </c:pt>
                <c:pt idx="258">
                  <c:v>7.51</c:v>
                </c:pt>
                <c:pt idx="259">
                  <c:v>7.51</c:v>
                </c:pt>
                <c:pt idx="260">
                  <c:v>7.54</c:v>
                </c:pt>
                <c:pt idx="261">
                  <c:v>7.38</c:v>
                </c:pt>
                <c:pt idx="262">
                  <c:v>7.46</c:v>
                </c:pt>
                <c:pt idx="263">
                  <c:v>7.38</c:v>
                </c:pt>
                <c:pt idx="264">
                  <c:v>7.3199999999999985</c:v>
                </c:pt>
                <c:pt idx="265">
                  <c:v>7.3599999999999985</c:v>
                </c:pt>
                <c:pt idx="266">
                  <c:v>7.26</c:v>
                </c:pt>
                <c:pt idx="267">
                  <c:v>7.3</c:v>
                </c:pt>
                <c:pt idx="268">
                  <c:v>7.52</c:v>
                </c:pt>
                <c:pt idx="269">
                  <c:v>7.29</c:v>
                </c:pt>
                <c:pt idx="270">
                  <c:v>7.25</c:v>
                </c:pt>
                <c:pt idx="271">
                  <c:v>7.34</c:v>
                </c:pt>
                <c:pt idx="272">
                  <c:v>7.13</c:v>
                </c:pt>
                <c:pt idx="273">
                  <c:v>7.18</c:v>
                </c:pt>
                <c:pt idx="274">
                  <c:v>7.59</c:v>
                </c:pt>
                <c:pt idx="275">
                  <c:v>7.21</c:v>
                </c:pt>
                <c:pt idx="276">
                  <c:v>7.17</c:v>
                </c:pt>
                <c:pt idx="277">
                  <c:v>7.54</c:v>
                </c:pt>
                <c:pt idx="278">
                  <c:v>7.1499999999999995</c:v>
                </c:pt>
                <c:pt idx="279">
                  <c:v>7.1199999999999966</c:v>
                </c:pt>
                <c:pt idx="280">
                  <c:v>7.13</c:v>
                </c:pt>
                <c:pt idx="281">
                  <c:v>7.06</c:v>
                </c:pt>
                <c:pt idx="282">
                  <c:v>7.05</c:v>
                </c:pt>
                <c:pt idx="283">
                  <c:v>7.14</c:v>
                </c:pt>
                <c:pt idx="284">
                  <c:v>7.1499999999999995</c:v>
                </c:pt>
                <c:pt idx="285">
                  <c:v>7.06</c:v>
                </c:pt>
                <c:pt idx="286">
                  <c:v>7.1599999999999975</c:v>
                </c:pt>
                <c:pt idx="287">
                  <c:v>7.51</c:v>
                </c:pt>
                <c:pt idx="288">
                  <c:v>7.46</c:v>
                </c:pt>
                <c:pt idx="289">
                  <c:v>7.02</c:v>
                </c:pt>
                <c:pt idx="290">
                  <c:v>7.18</c:v>
                </c:pt>
                <c:pt idx="291">
                  <c:v>7.06</c:v>
                </c:pt>
                <c:pt idx="292">
                  <c:v>7.07</c:v>
                </c:pt>
                <c:pt idx="293">
                  <c:v>7.05</c:v>
                </c:pt>
                <c:pt idx="294">
                  <c:v>6.22</c:v>
                </c:pt>
                <c:pt idx="295">
                  <c:v>6.2</c:v>
                </c:pt>
                <c:pt idx="296">
                  <c:v>6.42</c:v>
                </c:pt>
                <c:pt idx="297">
                  <c:v>6.6</c:v>
                </c:pt>
                <c:pt idx="298">
                  <c:v>6.2700000000000014</c:v>
                </c:pt>
                <c:pt idx="299">
                  <c:v>6.52</c:v>
                </c:pt>
                <c:pt idx="300">
                  <c:v>6.29</c:v>
                </c:pt>
                <c:pt idx="301">
                  <c:v>6.48</c:v>
                </c:pt>
                <c:pt idx="302">
                  <c:v>6.31</c:v>
                </c:pt>
                <c:pt idx="303">
                  <c:v>6.2700000000000014</c:v>
                </c:pt>
                <c:pt idx="304">
                  <c:v>6.45</c:v>
                </c:pt>
                <c:pt idx="305">
                  <c:v>6.37</c:v>
                </c:pt>
                <c:pt idx="306">
                  <c:v>6.31</c:v>
                </c:pt>
                <c:pt idx="307">
                  <c:v>6.23</c:v>
                </c:pt>
                <c:pt idx="308">
                  <c:v>6.37</c:v>
                </c:pt>
                <c:pt idx="309">
                  <c:v>6.3</c:v>
                </c:pt>
                <c:pt idx="310">
                  <c:v>6.2</c:v>
                </c:pt>
              </c:numCache>
            </c:numRef>
          </c:val>
          <c:smooth val="0"/>
        </c:ser>
        <c:dLbls>
          <c:showLegendKey val="0"/>
          <c:showVal val="0"/>
          <c:showCatName val="0"/>
          <c:showSerName val="0"/>
          <c:showPercent val="0"/>
          <c:showBubbleSize val="0"/>
        </c:dLbls>
        <c:marker val="1"/>
        <c:smooth val="0"/>
        <c:axId val="78801536"/>
        <c:axId val="78807424"/>
      </c:lineChart>
      <c:catAx>
        <c:axId val="78801536"/>
        <c:scaling>
          <c:orientation val="minMax"/>
        </c:scaling>
        <c:delete val="1"/>
        <c:axPos val="b"/>
        <c:majorTickMark val="none"/>
        <c:minorTickMark val="none"/>
        <c:tickLblPos val="none"/>
        <c:crossAx val="78807424"/>
        <c:crosses val="autoZero"/>
        <c:auto val="1"/>
        <c:lblAlgn val="ctr"/>
        <c:lblOffset val="100"/>
        <c:noMultiLvlLbl val="0"/>
      </c:catAx>
      <c:valAx>
        <c:axId val="78807424"/>
        <c:scaling>
          <c:logBase val="10"/>
          <c:orientation val="minMax"/>
        </c:scaling>
        <c:delete val="0"/>
        <c:axPos val="l"/>
        <c:majorGridlines/>
        <c:numFmt formatCode="General" sourceLinked="1"/>
        <c:majorTickMark val="none"/>
        <c:minorTickMark val="none"/>
        <c:tickLblPos val="nextTo"/>
        <c:txPr>
          <a:bodyPr/>
          <a:lstStyle/>
          <a:p>
            <a:pPr>
              <a:defRPr lang="en-US"/>
            </a:pPr>
            <a:endParaRPr lang="en-US"/>
          </a:p>
        </c:txPr>
        <c:crossAx val="78801536"/>
        <c:crosses val="autoZero"/>
        <c:crossBetween val="between"/>
      </c:valAx>
    </c:plotArea>
    <c:plotVisOnly val="1"/>
    <c:dispBlanksAs val="zero"/>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
          <c:y val="0"/>
          <c:w val="0.96014492753623193"/>
          <c:h val="0.94169270833333363"/>
        </c:manualLayout>
      </c:layout>
      <c:bar3DChart>
        <c:barDir val="col"/>
        <c:grouping val="percentStacked"/>
        <c:varyColors val="0"/>
        <c:ser>
          <c:idx val="0"/>
          <c:order val="0"/>
          <c:tx>
            <c:strRef>
              <c:f>Sheet1!$A$2</c:f>
              <c:strCache>
                <c:ptCount val="1"/>
                <c:pt idx="0">
                  <c:v>Examples</c:v>
                </c:pt>
              </c:strCache>
            </c:strRef>
          </c:tx>
          <c:invertIfNegative val="0"/>
          <c:dLbls>
            <c:txPr>
              <a:bodyPr/>
              <a:lstStyle/>
              <a:p>
                <a:pPr>
                  <a:defRPr sz="1600"/>
                </a:pPr>
                <a:endParaRPr lang="en-US"/>
              </a:p>
            </c:txPr>
            <c:showLegendKey val="0"/>
            <c:showVal val="1"/>
            <c:showCatName val="0"/>
            <c:showSerName val="1"/>
            <c:showPercent val="0"/>
            <c:showBubbleSize val="0"/>
            <c:separator>
</c:separator>
            <c:showLeaderLines val="0"/>
          </c:dLbls>
          <c:cat>
            <c:strRef>
              <c:f>Sheet1!$B$1:$C$1</c:f>
              <c:strCache>
                <c:ptCount val="1"/>
                <c:pt idx="0">
                  <c:v>Pages</c:v>
                </c:pt>
              </c:strCache>
            </c:strRef>
          </c:cat>
          <c:val>
            <c:numRef>
              <c:f>Sheet1!$B$2:$C$2</c:f>
              <c:numCache>
                <c:formatCode>0%</c:formatCode>
                <c:ptCount val="1"/>
                <c:pt idx="0">
                  <c:v>0.16845878136201045</c:v>
                </c:pt>
              </c:numCache>
            </c:numRef>
          </c:val>
        </c:ser>
        <c:ser>
          <c:idx val="1"/>
          <c:order val="1"/>
          <c:tx>
            <c:strRef>
              <c:f>Sheet1!$A$3</c:f>
              <c:strCache>
                <c:ptCount val="1"/>
                <c:pt idx="0">
                  <c:v>Server Details</c:v>
                </c:pt>
              </c:strCache>
            </c:strRef>
          </c:tx>
          <c:invertIfNegative val="0"/>
          <c:dLbls>
            <c:txPr>
              <a:bodyPr/>
              <a:lstStyle/>
              <a:p>
                <a:pPr>
                  <a:defRPr sz="1600"/>
                </a:pPr>
                <a:endParaRPr lang="en-US"/>
              </a:p>
            </c:txPr>
            <c:showLegendKey val="0"/>
            <c:showVal val="1"/>
            <c:showCatName val="0"/>
            <c:showSerName val="1"/>
            <c:showPercent val="0"/>
            <c:showBubbleSize val="0"/>
            <c:showLeaderLines val="0"/>
          </c:dLbls>
          <c:cat>
            <c:strRef>
              <c:f>Sheet1!$B$1:$C$1</c:f>
              <c:strCache>
                <c:ptCount val="1"/>
                <c:pt idx="0">
                  <c:v>Pages</c:v>
                </c:pt>
              </c:strCache>
            </c:strRef>
          </c:cat>
          <c:val>
            <c:numRef>
              <c:f>Sheet1!$B$3:$C$3</c:f>
              <c:numCache>
                <c:formatCode>0%</c:formatCode>
                <c:ptCount val="1"/>
                <c:pt idx="0">
                  <c:v>0.2078853046595</c:v>
                </c:pt>
              </c:numCache>
            </c:numRef>
          </c:val>
        </c:ser>
        <c:ser>
          <c:idx val="2"/>
          <c:order val="2"/>
          <c:tx>
            <c:strRef>
              <c:f>Sheet1!$A$4</c:f>
              <c:strCache>
                <c:ptCount val="1"/>
                <c:pt idx="0">
                  <c:v>Client Details</c:v>
                </c:pt>
              </c:strCache>
            </c:strRef>
          </c:tx>
          <c:invertIfNegative val="0"/>
          <c:dLbls>
            <c:txPr>
              <a:bodyPr/>
              <a:lstStyle/>
              <a:p>
                <a:pPr>
                  <a:defRPr sz="1600"/>
                </a:pPr>
                <a:endParaRPr lang="en-US"/>
              </a:p>
            </c:txPr>
            <c:showLegendKey val="0"/>
            <c:showVal val="1"/>
            <c:showCatName val="0"/>
            <c:showSerName val="1"/>
            <c:showPercent val="0"/>
            <c:showBubbleSize val="0"/>
            <c:showLeaderLines val="0"/>
          </c:dLbls>
          <c:cat>
            <c:strRef>
              <c:f>Sheet1!$B$1:$C$1</c:f>
              <c:strCache>
                <c:ptCount val="1"/>
                <c:pt idx="0">
                  <c:v>Pages</c:v>
                </c:pt>
              </c:strCache>
            </c:strRef>
          </c:cat>
          <c:val>
            <c:numRef>
              <c:f>Sheet1!$B$4:$C$4</c:f>
              <c:numCache>
                <c:formatCode>0%</c:formatCode>
                <c:ptCount val="1"/>
                <c:pt idx="0">
                  <c:v>0.24372759856631143</c:v>
                </c:pt>
              </c:numCache>
            </c:numRef>
          </c:val>
        </c:ser>
        <c:ser>
          <c:idx val="3"/>
          <c:order val="3"/>
          <c:tx>
            <c:strRef>
              <c:f>Sheet1!$A$5</c:f>
              <c:strCache>
                <c:ptCount val="1"/>
                <c:pt idx="0">
                  <c:v>Messages</c:v>
                </c:pt>
              </c:strCache>
            </c:strRef>
          </c:tx>
          <c:invertIfNegative val="0"/>
          <c:dPt>
            <c:idx val="0"/>
            <c:invertIfNegative val="0"/>
            <c:bubble3D val="0"/>
            <c:spPr>
              <a:solidFill>
                <a:srgbClr val="0070C0"/>
              </a:solidFill>
            </c:spPr>
          </c:dPt>
          <c:dLbls>
            <c:dLbl>
              <c:idx val="0"/>
              <c:layout>
                <c:manualLayout>
                  <c:x val="5.4347826086956876E-3"/>
                  <c:y val="1.8229166666666848E-2"/>
                </c:manualLayout>
              </c:layout>
              <c:showLegendKey val="0"/>
              <c:showVal val="1"/>
              <c:showCatName val="0"/>
              <c:showSerName val="1"/>
              <c:showPercent val="0"/>
              <c:showBubbleSize val="0"/>
            </c:dLbl>
            <c:txPr>
              <a:bodyPr/>
              <a:lstStyle/>
              <a:p>
                <a:pPr>
                  <a:defRPr sz="1600"/>
                </a:pPr>
                <a:endParaRPr lang="en-US"/>
              </a:p>
            </c:txPr>
            <c:showLegendKey val="0"/>
            <c:showVal val="1"/>
            <c:showCatName val="0"/>
            <c:showSerName val="1"/>
            <c:showPercent val="0"/>
            <c:showBubbleSize val="0"/>
            <c:showLeaderLines val="0"/>
          </c:dLbls>
          <c:cat>
            <c:strRef>
              <c:f>Sheet1!$B$1:$C$1</c:f>
              <c:strCache>
                <c:ptCount val="1"/>
                <c:pt idx="0">
                  <c:v>Pages</c:v>
                </c:pt>
              </c:strCache>
            </c:strRef>
          </c:cat>
          <c:val>
            <c:numRef>
              <c:f>Sheet1!$B$5:$C$5</c:f>
              <c:numCache>
                <c:formatCode>0%</c:formatCode>
                <c:ptCount val="1"/>
                <c:pt idx="0">
                  <c:v>0.35125448028673834</c:v>
                </c:pt>
              </c:numCache>
            </c:numRef>
          </c:val>
        </c:ser>
        <c:ser>
          <c:idx val="4"/>
          <c:order val="4"/>
          <c:tx>
            <c:strRef>
              <c:f>Sheet1!$A$6</c:f>
              <c:strCache>
                <c:ptCount val="1"/>
                <c:pt idx="0">
                  <c:v>Intro</c:v>
                </c:pt>
              </c:strCache>
            </c:strRef>
          </c:tx>
          <c:invertIfNegative val="0"/>
          <c:dLbls>
            <c:txPr>
              <a:bodyPr/>
              <a:lstStyle/>
              <a:p>
                <a:pPr>
                  <a:defRPr sz="1600"/>
                </a:pPr>
                <a:endParaRPr lang="en-US"/>
              </a:p>
            </c:txPr>
            <c:showLegendKey val="0"/>
            <c:showVal val="1"/>
            <c:showCatName val="0"/>
            <c:showSerName val="1"/>
            <c:showPercent val="0"/>
            <c:showBubbleSize val="0"/>
            <c:showLeaderLines val="0"/>
          </c:dLbls>
          <c:cat>
            <c:strRef>
              <c:f>Sheet1!$B$1:$C$1</c:f>
              <c:strCache>
                <c:ptCount val="1"/>
                <c:pt idx="0">
                  <c:v>Pages</c:v>
                </c:pt>
              </c:strCache>
            </c:strRef>
          </c:cat>
          <c:val>
            <c:numRef>
              <c:f>Sheet1!$B$6:$C$6</c:f>
              <c:numCache>
                <c:formatCode>0%</c:formatCode>
                <c:ptCount val="1"/>
                <c:pt idx="0">
                  <c:v>2.8673835125448497E-2</c:v>
                </c:pt>
              </c:numCache>
            </c:numRef>
          </c:val>
        </c:ser>
        <c:dLbls>
          <c:showLegendKey val="0"/>
          <c:showVal val="1"/>
          <c:showCatName val="0"/>
          <c:showSerName val="0"/>
          <c:showPercent val="0"/>
          <c:showBubbleSize val="0"/>
        </c:dLbls>
        <c:gapWidth val="150"/>
        <c:shape val="box"/>
        <c:axId val="107392000"/>
        <c:axId val="107406080"/>
        <c:axId val="0"/>
      </c:bar3DChart>
      <c:catAx>
        <c:axId val="107392000"/>
        <c:scaling>
          <c:orientation val="minMax"/>
        </c:scaling>
        <c:delete val="1"/>
        <c:axPos val="b"/>
        <c:numFmt formatCode="General" sourceLinked="1"/>
        <c:majorTickMark val="out"/>
        <c:minorTickMark val="none"/>
        <c:tickLblPos val="none"/>
        <c:crossAx val="107406080"/>
        <c:crosses val="autoZero"/>
        <c:auto val="1"/>
        <c:lblAlgn val="ctr"/>
        <c:lblOffset val="100"/>
        <c:noMultiLvlLbl val="0"/>
      </c:catAx>
      <c:valAx>
        <c:axId val="107406080"/>
        <c:scaling>
          <c:orientation val="minMax"/>
        </c:scaling>
        <c:delete val="1"/>
        <c:axPos val="l"/>
        <c:numFmt formatCode="0%" sourceLinked="1"/>
        <c:majorTickMark val="out"/>
        <c:minorTickMark val="none"/>
        <c:tickLblPos val="none"/>
        <c:crossAx val="1073920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image" Target="../media/image6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image" Target="../media/image6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88.wmf"/><Relationship Id="rId2" Type="http://schemas.openxmlformats.org/officeDocument/2006/relationships/image" Target="../media/image87.wmf"/><Relationship Id="rId1" Type="http://schemas.openxmlformats.org/officeDocument/2006/relationships/image" Target="../media/image86.wmf"/><Relationship Id="rId4" Type="http://schemas.openxmlformats.org/officeDocument/2006/relationships/image" Target="../media/image8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4/17/2010</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p14="http://schemas.microsoft.com/office/powerpoint/2010/main" val="81260637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09-10-01T05:47:33.437"/>
    </inkml:context>
    <inkml:brush xml:id="br0">
      <inkml:brushProperty name="width" value="0.21167" units="cm"/>
      <inkml:brushProperty name="height" value="0.21167" units="cm"/>
      <inkml:brushProperty name="color" value="#FF0000"/>
      <inkml:brushProperty name="fitToCurve" value="1"/>
    </inkml:brush>
  </inkml:definitions>
  <inkml:trace contextRef="#ctx0" brushRef="#br0">3263 886,'-36'-36,"36"36,-36-36,72 36,0 0,37 36,-73-36,0 0,0 0,-37 0,1-36,36 0,-72-1,-1 37,1-72,35 72,-35-73,72 73,-73 0,1-36,36 36,36 0,-73 0,37-36,36 36,-36 0,36-36,-37 36,-35 0,36 0,-1 0,1 0,0 0,-73-36,0-1,37 37,-1 0,1 0,35 0,1 0,-36-36,-1 36,37 0,-73 0,37 0,35 0,1 36,0-36,0 0,-1 37,-35-37,36 36,-1-36,37 0,-72 36,72-36,-36 36,-1 0,1 1,36-1,-36-36,0 0,-1 36,37 0,-36 1,0-1,36-36,0 36,-36 0,36 1,-37-1,37 0,0-36,0 72,-36-35,0-1,-1 36,1-72,36 37,0-1,0-36,-36 36,36 0,0 37,0-37,-73 0,73 1,0-37,-36 36,36 0,-36 73,36-37,-36 1,36-37,-37 36,1 37,36-73,0 37,-36 72,36-73,-73 1,73-1,0-36,0 1,0-1,-36 73,36-73,-36 36,36 1,-73 35,73-35,0-37,0 73,0-37,0 1,0-1,0 1,0 35,-36 37,36 109,0-109,0 109,36-110,-36-35,0 0,0 0,0-73,0 145,0-145,37 73,-37-37,0-35,36 71,0-35,-36-1,36 73,73 73,-73-110,1 37,71 73,-71-73,108 72,-73-72,-35-109,71 182,1 35,-73-217,1 73,35 0,-36 0,37-1,-1 1,73 108,-108-108,71 36,-108-109,0 37,0-73,-72 0,-37 0,73 0,-73-36,0-37,109 73,0 0,-108-36,144 36,181 72,-108 1,0-37,36 73,-73-37,73-72,-72 73,36-37,-37-36,110 36,-74 0,37-36,-36 0,0 0,36 37,-36-37,108 36,-72 0,36 0,-35-36,-38 0,219 0,-219 0,1 0,-36 0,-1 0,-36 0,146-36,-110 36,1-36,35 36,-35 0,-37-36,73-37,-36 73,-37 0,0-36,73-37,-109 73,36 0,0-36,1 0,35-145,1 108,-1-35,37-110,-109 109,36 73,0 0,-36-73,0 37,0-1,37 1,-37-1,0-72,0-108,0 180,0 1,0-37,0 1,0-37,36 0,-36 0,0 36,0-36,36 0,-36 36,0-72,0 109,-36-146,36 182,-36-73,36 1,-37 35,1 1,0-37,-37-36,37 36,0 37,36-37,-73 1,37 35,0 1,36-1,-36-72,-1 73,1-1,0-180,0 144,-1 36,1 1,0-109,-37 72,-36-217,37 254,-37-146,109 146,-36-1,0 1,-37-37,37-36,-37 36,37 1,-36-1,-146-217,146 217,35 37,-144-110,145 110,-73-73,37 73,-1-1,-108-108,72 109,73 35,-37-71,1 71,-73-71,72 108,-36-73,37 1,-1 72,-35 0,71 0,1 0,0 0,0 0,-1 0,1 0,-36 0,-73 0,72 0,37 0,36 36,-36 0,-37-36,37 0,-1 36,37-36,-36 37,0-1,0 0,-1 0,37 1,0 35,-36-72,0 109,36-109,0 36,0 0,0 0,0 1,0-37,0 36,0 0,0 37,36-1,0-36,-36 37,37-1,-1-72,-36 73,0-73,72 72,-35-72,-37 0,72 36,-35-36,-1 37,36-1,73 0,-72-36,36 0,-109 0,36 0,-36 0,36 0,0 0,-36 0,0 0,73 0,-37 0,-36 0,36 0</inkml:trace>
</inkml:ink>
</file>

<file path=ppt/ink/ink2.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09-10-01T05:49:29.517"/>
    </inkml:context>
    <inkml:brush xml:id="br0">
      <inkml:brushProperty name="width" value="0.21167" units="cm"/>
      <inkml:brushProperty name="height" value="0.21167" units="cm"/>
      <inkml:brushProperty name="color" value="#789440"/>
      <inkml:brushProperty name="fitToCurve" value="1"/>
    </inkml:brush>
  </inkml:definitions>
  <inkml:trace contextRef="#ctx0" brushRef="#br0">0 0,'0'0,"0"0,0 37,0-1,36 0,73 73,-37-73,1 73,72-72,-109 35,1-72,71 73,-71-37,-1-36,0 36,37 37,36-37,-73 37,0-73,109 36,-108 37,71-37,-71 0,-1-36,0 0,-36 37,37-1,-1-36,-36 36,36 0,73 1,36 72,-72-73,36 37,144 72,-144-109,-72-36,71 73,-35-37,-37-36,1 72,144 1,-145 0,146 35,-110-108,1 73,36-37,-73 1,0-1,37-36,-37 73,73-37,36 109,-109-109,218 109,-254-108,-36-37,-37 0,327 145,-145-36,-36-109,-37 36,-36-36,-36 36,72 1,37 35,-73-35,109 35,-37 1,-36-1,146 37,-110-36,110 36,-146-73,37-36,35 109,183 72,-182-36,72-72,0 36,-181-109,145 72,-72 1,-73-73,73 36,-37 1,0-1,146 145,-110-144,-36-1,73 37,-36-1,72 1,-36 36,-37-73,-35 0,180 73,-144-36,36-1,-37-35,110 71,-73-71,-73-1,73 73,36-37,-36 1,36 36,-73-109,110 109,-110-37,-35-35,35-1,37 0,181 182,-181-145,0-1,36 37,-72-73,72 73,0 0,36 0,182 109,-218-182,-72 37,181 72,-218-109,0 37,73-37,-73 0,182 73,-109-36,-36-37,-1 0,37 37,36 36,-72-109,-1 109,73-73,0 109,-36-72,0-1,-36-35,72 71,-36-71,-73-1,109 37,73 72,108 36,-72 1,-145-146,36 73,37-37,-73-35,36 72,-73-37,291 110,-182-110,-35 37,35-36,-108-37,35 37,38-37,-1 73,-109-73,109 0,-109 1,37-1,-73-36,72 36,1 0,0 37,108 36,-108-73,-1 0,-36 1,73-1,0 37,-73-73,1 0,35 72,-36-35,73-1,-72 36,-1-72,36 0,-35 37,-1-1,0-36,1 36,35-36,-72 0,36 0,37 73,-37-73</inkml:trace>
  <inkml:trace contextRef="#ctx0" brushRef="#br0" timeOffset="5975">9070 6352,'0'0,"0"0,36 0,-36-37,37 37,-1-36,-36 36,36-36,0-1,1-35,-37 72,72-73,-35 37,35-37,-36 37,1 0,-1-73,37 73,-1-73,1 72,-37 1,0 36,-36-36,36 36,37-36,-73 36,109-37,-73 1,0 0,37-1,36 1,-37-109,1 109,36-73,-37 72,-35 1,35-36,-35 35,-1 37,109-109,-109 73,0 36,1 0,-37-36,36 0,37-1,-37 1,0 0,73-37,0 0,-73 73,-36-36,145-36,-145 72,73-37,-37 37,73-109,-36 109,-73 0,72-36,1 0,-1 36,146-145,-109 0,0 72,-37-36,37 36,-36 1,-1-1,1 37,36-109,-37 109,37-1,-109-35,73 35,-37-35,0-37,37 109,181-73,-218 37,36-37,37-108,-72 108,108-108,-109 145,109-73,-145 72,73 1,36 36,-109-109,181 73,73 0,0 36,-145-73,-37 1,37 72,-36-73,-37 0,37 37,-73 36,72-36,-72 0,36-1,1 1,-37 36,0 0</inkml:trace>
</inkml:ink>
</file>

<file path=ppt/ink/ink3.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09-10-01T05:49:37.837"/>
    </inkml:context>
    <inkml:brush xml:id="br0">
      <inkml:brushProperty name="width" value="0.21167" units="cm"/>
      <inkml:brushProperty name="height" value="0.21167" units="cm"/>
      <inkml:brushProperty name="color" value="#789440"/>
      <inkml:brushProperty name="fitToCurve" value="1"/>
    </inkml:brush>
  </inkml:definitions>
  <inkml:trace contextRef="#ctx0" brushRef="#br0">399 0,'-36'0,"36"0,0 36,-36 37,36-37,0 0,0-36,-36 109,36-73,-37 73,37-73,0-36,0 73,0 0,0-37,0 0,0-36,-36 36,0 37,36-37,0 0,0 1,0-1,-36 0,36 1,0-37,0 36,-37 73,37-73,0 36,0-72,0 37,0-1,0 0,0-36,0 36,0 1,0-37,-36 0,36 36,0-36,-73 0,73 36,0 1,0-37,0 36,0-36,0 36,0-36,0 36,0 1,0-37,0 36,37-36,-37 0,0 0,72-36,-35 36,71 0,1 0,-36 0,72 0,0 36,-36-36,36 0,-36 0,-73 36,36-36,-72 0,37 0,-1 36,0-36,0 0,73 37,-36-1,36 0,-37-36,218 73,-217-73,-73 36,36-36,0 0,1 0,35 0,-72 0,73 0,-73 0,36 0</inkml:trace>
</inkml:ink>
</file>

<file path=ppt/ink/ink4.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09-09-15T12:43:06.753"/>
    </inkml:context>
    <inkml:brush xml:id="br0">
      <inkml:brushProperty name="width" value="0.08819" units="cm"/>
      <inkml:brushProperty name="height" value="0.35278"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0 340,'36'0,"1"0,-37 0,37 0,-37 0,37 0,0 0,-37 0,37 0,-37 0,36 0,-36 0,37 0,0 0,-37 0,37 0,-37 0,37 0,0 0,-37 0,36 0,-36 0,37-34,-37 34,37 0,0 0,-37 0,37 0,-37 0,36 0,1 0,-37 0,37 0,-37 0,37 0,-37 0,37 0,0 0,-37 0,36 0,-36 0,37 0,0 0,-37 0,37 0,-37 0,37 0,-37 0,37 0,-1 0,-36 0,37 0,-37 0,37 0,0 0,-37 0,37 0,-37 0,36 0,-36 0,37 0,0 0,-37 0,37 0,-37 0,37 0,0 0,-37 0,36 0,-36 0,37 0,-37 0,37 0,0 0,-37 0,0 0,37 0,-37 0,37 0,-1 0,-36 0,37 0,-37 0,37 0,-37 0,37 0,0 0,-37 0,36 0,-36 0,37 0,-37 0,37 0,0 0,-37 0,37 0,-37 0,37 0,-1 0,-36 0,37 0,-37 0,37 0,-37 0,37 0,0 0,-37 0,37 0,-37 0,36 0,1 0,-37 0,37 0,-37 0,0 0,37 0,-37 0,37 34,-1-34,-36 0,37 0,-37 0,37 0,0 0,-37 33,0-33,37 0,-37 0,37 0,-37 0,36 0,1 0,-37 0,37 0,-37 0,37 0,0 0,-37 0,37 0,-37 0,36 0,-36 0,0 0,37 0,0 0,-37 0,0 0,37 0,-37 0,37 0,-37-33,0 33,0-34,0 34,0 0,0 0,-37-32,37-2,-37 34,0 0,37 0,0 0,-37 0,37 0,-36 0,36-33,-37 33,0 0,37 0,-37 0,37 0,-37 0,0 0,37 0,0 0,-36 0,36 0,-37 0,0 0,37 0,-37 0,37 0,-74 0,74 0,-36 0,36 0,-37 0,37 0,-37 0,0 0,37 0,-37 0,37 0,-36 0,36 0,-37-34,0 34,37 0,-37 0,37 0,-37 0,0 0,37 0,-36 0,36 0,0 0,-37 0,37 0,-37 0,0 0,0 0,37 0,0-33,-37 33,1 0,36 0,-37 0,37 0,-37-34,0 34,37 0,-37 0,37 0,-36 0,36 0,-37 0,37 0,-37 0,37 0,-37 0,37 0,-37 0,0 0,37 0,-36 0,36-33,0 33,-37 0,37 0,-37 0,0 0,37 0,-37 0,37 0,-37 0,1 0,36 0,-37 0,37-34,0 34,-37 0,37 0,-37 0,0 0,37 0,-36 0,36-33,0 33,-37 0,0 0,37 0,-37 0,37 0,-37 0,37 0,-37 0,1 0,36 0,-37 0,37 0,-37 0,0 0,37 0,-37 0,37 0,-37 0,37 33,-36-33,-1 0,37 0,-37 0,37 0,-37 0,0 0,37 0,-36 0,36 0,-37 0,37 0,-37 0,0 0,37 0,-37 0,37 0,-37 0,37 0,-36 34,-1-34,37 0,-37 0,37 0,-37 0,0 33,37-33,-37 0,37 34,0-34,-36 0,36 0,0 0,0 33,0-33,0 0,36 0,-36 34,0-34,37 0,0 0,-37 0,0 0,37 0,-37 33,37-33,0 0,-37 0,0 34,36-34,-36 0,37 0,-37 0,37 0,-37 32,37-32,-37 0,37 0,-37 0,0 0,0 34,37-34,-37 0,36 0,-36 33,37-33,-37 0,37 0,-37 0,37 0,0 0,-37 0,0 34,36-34,-36 0,37 0,-37 0,37 0,0 0,-37 0,37 0,-37 33,0-33,37 0,-1 0,-36 0,37 0,-37 0,0 0,37 0,-37 0,37 0,0 0,-37 0,37 0,-37 34,0-34,36 0,1 0,-37 0,37 0,-37 0,37 0,-37 0,37 0,-37 33,36-33,-36 0,37 0,-37 0,37 0,0 0,-37 0,37 0,-37 0,37 0,-37 0,36 0,1 0,-37 0,37 0,-37 0,37 0,0 0,-37 0,37 0,-37 0,36 0,-36 0,37 0,0 0,-37 0,37 0,-37 0,37 0,-1 0,-36 0,37 0,-37 0,37 0,-37 0,37 0,0 0,-37 0,37 0,-37 0,36 0,1 0,-37 0,37 0,-37 0,37 0,-37 0,0 0,37 0,0 0,-37 0,36 0,-36 0,37 0,0 0,-37 0,37 0,-37 0,37 0,-37 0,36 0,1 0,-37 0,37 0,-37 0,37 0,-37 0,0 0,37 0,0 0,-37 0,36 0,-36 0,37 0,0 0,-37 0,0 0,37 0,-37 0,37 0,-37-33,0 33,37 0,-37 0,36 0</inkml:trace>
</inkml:ink>
</file>

<file path=ppt/ink/ink5.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09-09-15T12:43:20.463"/>
    </inkml:context>
    <inkml:brush xml:id="br0">
      <inkml:brushProperty name="width" value="0.05292" units="cm"/>
      <inkml:brushProperty name="height" value="0.05292" units="cm"/>
      <inkml:brushProperty name="color" value="#FF0000"/>
      <inkml:brushProperty name="fitToCurve" value="1"/>
    </inkml:brush>
  </inkml:definitions>
  <inkml:trace contextRef="#ctx0" brushRef="#br0">3864 774,'0'0,"0"0,0 0,-74 0,-36-37,73 37,-73 0,73 0,-110 0,110-37,-37 0,1 37,-1 0,0-37,38 37,-38 0,74 0,-37-37,37 37,-73 0,73 0,-37 0,37 0,-37 0,0 0,0 0,37 0,-73 0,73-37,-37 37,37 0,-74 0,74 0,-36-36,-1 36,0 0,0 0,37 0,-73 0,73 0,-37 0,0 0,0-37,37 37,-37 0,37 0,-36 0,-1 0,37 0,-37 0,37 0,-37 0,37 0,-37 0,1 0,36 0,-37 0,37 0,-37 0,0 0,37 0,-37 0,37 0,-36 0,36 0,-37 0,0 0,37 0,-37 0,37 0,-37 0,1 0,36 0,-37 0,37 0,-37 0,37 0,-37 0,0 0,37 0,-36 0,36 0,-37 0,0 0,37 0,-37 0,37 0,-37 0,37 0,-36 0,-1 0,37 0,-37 37,37-37,-37 36,0-36,37 0,0 0,0 37,-36-37,36 0,-37 37,37 0,0-37,0 0,-37 0,37 37,-37-37,37 37,0-37,0 0,-37 37,37-1,0-36,0 0,0 37,-37-37,37 0,0 37,0 0,0-37,0 37,0-37,0 0,0 37,0-37,0 0,0 37,37-37,-37 36,0-36,0 0,0 37,37-37,0 0,-37 0,0 0,0 37,37-37,-37 0,37 0,-37 37,36-37,-36 0,37 0,0 0,-37 37,37-37,0 0,-37 0,36 0,-36 0,0 37,37-37,0 0,-37 0,37 0,-37 0,0 37,37-37,-1 0,-36 0,37 0,-37 0,37 0,-37 0,74 36,-74-36,36 0,-36 0,37 0,0 0,-37 0,37 0,-37 0,37 0,-1 0,-36 0,37 0,-37 0,37 0,-37 37,0-37,37 0,0 0,-37 0,36 0,1 0,0 0,0 0,-37 37,37-37,-1 0,-36 0,37 0,0 0,-37 0,37 0,-37 0,37 0,-37 0,36 0,1 0,-37 0,37 0,-37 0,37 0,0 0,-37 0,36 0,-36 0,37 0,-37 0,37 0,0 0,-37 0,37 0,-37 0,73 0,-73 0,37 0,0 0,0 0,-37 0,36 0,112-37,-148 37,36 0,1 0,0 0,-37 0,37-37,0 37,0 0,-37 0,36 0,1 0,0 0,-37-36,37 36,-37 0,73 0,-73 0,37 0,-37 0,37 0,-37 0,37 0,0-37,-37 37,36-37,-36 37,37 0,0-37,-37 37,0 0,37-37,-37 37,37 0,-37-37,0 37,0-37,36 37,1 0,-37-36,0 36,0 0,37-37,-37 0,0 37,37 0,-37-37,0 37,37-37,-37 37,0 0,0-37,-37 37,37-37</inkml:trace>
  <inkml:trace contextRef="#ctx0" brushRef="#br0" timeOffset="6000">3901 810,'0'0,"0"0,0-36,37 36,-37 0,36-37,1 37,-37-37,74 0,-74 37,73-74,-36 74,0-73,0 36,-37 0,37 0,-1 0,-36 37</inkml:trace>
  <inkml:trace contextRef="#ctx0" brushRef="#br0" timeOffset="7210">3570 737,'0'0,"0"0,0-37,0 0,0 37,0-74,0 37,0-36,0 73,0-74,0 0,-37 74,37-36,0 36,-37 0,37-37</inkml:trace>
  <inkml:trace contextRef="#ctx0" brushRef="#br0" timeOffset="7960">3017 589,'0'0,"0"0,0 0,0-37,0 37,0-73,0-1,0 37,0-36,0 36,0-37,0 37,0 0,0-36,0 73</inkml:trace>
  <inkml:trace contextRef="#ctx0" brushRef="#br0" timeOffset="8780">2502 552,'0'0,"0"0,0-36,0-1,0 37,0-37,0 0,0 0,0-36,-37 36,37 0,0-37,0 37,0 0,-36 37,36-36,-37 36,37-37,0 37</inkml:trace>
  <inkml:trace contextRef="#ctx0" brushRef="#br0" timeOffset="9860">1877 442,'0'0,"0"0,0-37,0 0,-37 0,37 37,-37-73,37-1,-37 37,37 0,0 0,0 1,0 36,0-37</inkml:trace>
  <inkml:trace contextRef="#ctx0" brushRef="#br0" timeOffset="10680">1067 479,'0'0,"-37"0,37 0,0-74,-73 37,73 0,-74 1,74-38,-37 37,0 37,37-37,0 0,0 0,-37 37,37 0</inkml:trace>
  <inkml:trace contextRef="#ctx0" brushRef="#br0" timeOffset="11880">846 700,'0'0,"0"0,-37 0,37 0,-37 0,1 0,36 0,-37 0,0 0,0 0,-36 0,73 0,-74 0,37 0,-36 0,73 0,-74 0,0 0,74 0,-36 0,36 0,-37 0,0 0,37 0,-37 0,37 0,-37 0,1 37,36-37</inkml:trace>
  <inkml:trace contextRef="#ctx0" brushRef="#br0" timeOffset="13260">883 1142,'0'0,"0"37,0 0,0-37,0 37,0-37,-37 37,37-1,-37-36,37 37,0-37,0 37,0-37,0 0,-37 37,37 0,0-37,-36 37</inkml:trace>
  <inkml:trace contextRef="#ctx0" brushRef="#br0" timeOffset="14830">1435 1290,'0'0,"0"0,0 36,0 1,0-37,0 37,0-37,0 37,0-37,0 37,0 0,0-37,0 36,37-36,-37 0,0 37,0 0</inkml:trace>
  <inkml:trace contextRef="#ctx0" brushRef="#br0" timeOffset="15670">2061 1474,'36'0,"-36"0,0 37,0-37,0 36,0 1,0-37,0 37,0-37,0 37,0 0,0-37,0 37,0-37,0 37,0-37,0 0</inkml:trace>
  <inkml:trace contextRef="#ctx0" brushRef="#br0" timeOffset="16780">2502 1474,'37'0,"-37"0,0 0,37 0,-37 0,0 37,37-37,-37 0,73 36,-36 1,0 0,0 0,-1-37,1 37,-37-37,37 37,-37-37,37 0</inkml:trace>
  <inkml:trace contextRef="#ctx0" brushRef="#br0" timeOffset="17580">3238 1437,'37'0,"-37"0,0 0,0 0,0 0,37 0,-37 37,37 0,0-1,-37-36,36 37,-36 0,37 0,0-37,-37 37,74 0,-38 0,1-37,0 36,-37-36,0 37,37-37,-37 0</inkml:trace>
  <inkml:trace contextRef="#ctx0" brushRef="#br0" timeOffset="18730">3680 1290,'0'0,"0"0,0 0,37 0,-37 0,37 0,-1 36,-36-36,37 0,37 37,-74-37,37 0,-1 37,-36-37,37 0,-37 0,0 37,37-37,-37 0</inkml:trace>
  <inkml:trace contextRef="#ctx0" brushRef="#br0" timeOffset="19780">3901 1142,'0'0,"0"0,0 0,37 0,-1 0,-36 0,0 0,37 0,37 0,-37 0,-1 0,75 37,-111-37,73 37,1-37,-74 0,37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4/17/2010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p14="http://schemas.microsoft.com/office/powerpoint/2010/main" val="3717846224"/>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ln>
            <a:solidFill>
              <a:srgbClr val="000000"/>
            </a:solidFill>
            <a:miter lim="800000"/>
            <a:headEnd/>
            <a:tailEnd/>
          </a:ln>
          <a:extLst/>
        </p:spPr>
      </p:sp>
      <p:sp>
        <p:nvSpPr>
          <p:cNvPr id="27651" name="Notes Placeholder 2"/>
          <p:cNvSpPr>
            <a:spLocks noGrp="1"/>
          </p:cNvSpPr>
          <p:nvPr>
            <p:ph type="body" idx="1"/>
          </p:nvPr>
        </p:nvSpPr>
        <p:spPr bwMode="auto">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4/17/2010 6:48 PM</a:t>
            </a:fld>
            <a:endParaRPr lang="en-US">
              <a:latin typeface="Calibri" pitchFamily="34" charset="0"/>
            </a:endParaRPr>
          </a:p>
        </p:txBody>
      </p:sp>
      <p:sp>
        <p:nvSpPr>
          <p:cNvPr id="27654" name="Footer Placeholder 5"/>
          <p:cNvSpPr>
            <a:spLocks noGrp="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4/17/2010 6:48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4/17/2010 6:48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4/17/2010 6:48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4/17/2010 6:48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12</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4/17/2010 6:48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15</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20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21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
        <p:nvSpPr>
          <p:cNvPr id="2" name="Title 1"/>
          <p:cNvSpPr>
            <a:spLocks noGrp="1"/>
          </p:cNvSpPr>
          <p:nvPr>
            <p:ph type="ctrTitle"/>
          </p:nvPr>
        </p:nvSpPr>
        <p:spPr>
          <a:xfrm>
            <a:off x="722313" y="1905000"/>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5"/>
            <a:ext cx="7302500" cy="1000125"/>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blip>
          <a:srcRect/>
          <a:stretch>
            <a:fillRect/>
          </a:stretch>
        </p:blipFill>
        <p:spPr bwMode="auto">
          <a:xfrm>
            <a:off x="0" y="0"/>
            <a:ext cx="9142413" cy="1031875"/>
          </a:xfrm>
          <a:prstGeom prst="rect">
            <a:avLst/>
          </a:prstGeom>
          <a:extLst/>
        </p:spPr>
      </p:pic>
      <p:sp>
        <p:nvSpPr>
          <p:cNvPr id="2" name="Title 1"/>
          <p:cNvSpPr>
            <a:spLocks noGrp="1"/>
          </p:cNvSpPr>
          <p:nvPr>
            <p:ph type="ctrTitle"/>
          </p:nvPr>
        </p:nvSpPr>
        <p:spPr>
          <a:xfrm>
            <a:off x="722313" y="2365375"/>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blip>
          <a:srcRect/>
          <a:stretch>
            <a:fillRect/>
          </a:stretch>
        </p:blipFill>
        <p:spPr bwMode="auto">
          <a:xfrm>
            <a:off x="8826500" y="-317500"/>
            <a:ext cx="317500" cy="317500"/>
          </a:xfrm>
          <a:prstGeom prst="rect">
            <a:avLst/>
          </a:prstGeom>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Tree>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5"/>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5"/>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5"/>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clipboard/media/image8.emf"/><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clipboard/media/image7.emf"/><Relationship Id="rId5" Type="http://schemas.openxmlformats.org/officeDocument/2006/relationships/customXml" Target="../ink/ink2.xml"/><Relationship Id="rId4" Type="http://schemas.openxmlformats.org/officeDocument/2006/relationships/image" Target="../../clipboard/media/image6.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61.w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0.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3.wmf"/><Relationship Id="rId5" Type="http://schemas.openxmlformats.org/officeDocument/2006/relationships/oleObject" Target="../embeddings/oleObject4.bin"/><Relationship Id="rId4" Type="http://schemas.openxmlformats.org/officeDocument/2006/relationships/image" Target="../media/image62.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image" Target="../media/image64.png"/><Relationship Id="rId7" Type="http://schemas.openxmlformats.org/officeDocument/2006/relationships/image" Target="../media/image36.jpeg"/><Relationship Id="rId12" Type="http://schemas.openxmlformats.org/officeDocument/2006/relationships/image" Target="../media/image67.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7.jpeg"/><Relationship Id="rId11" Type="http://schemas.openxmlformats.org/officeDocument/2006/relationships/image" Target="../media/image66.jpeg"/><Relationship Id="rId5" Type="http://schemas.openxmlformats.org/officeDocument/2006/relationships/image" Target="../media/image7.png"/><Relationship Id="rId10" Type="http://schemas.openxmlformats.org/officeDocument/2006/relationships/image" Target="../media/image65.jpeg"/><Relationship Id="rId4" Type="http://schemas.openxmlformats.org/officeDocument/2006/relationships/image" Target="../media/image11.jpeg"/><Relationship Id="rId9" Type="http://schemas.openxmlformats.org/officeDocument/2006/relationships/image" Target="../media/image46.jpeg"/></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71.jpeg"/><Relationship Id="rId3" Type="http://schemas.openxmlformats.org/officeDocument/2006/relationships/image" Target="../media/image13.png"/><Relationship Id="rId7" Type="http://schemas.openxmlformats.org/officeDocument/2006/relationships/image" Target="../media/image69.jpeg"/><Relationship Id="rId12" Type="http://schemas.openxmlformats.org/officeDocument/2006/relationships/image" Target="../media/image70.jpeg"/><Relationship Id="rId17" Type="http://schemas.openxmlformats.org/officeDocument/2006/relationships/image" Target="../media/image50.jpeg"/><Relationship Id="rId2" Type="http://schemas.openxmlformats.org/officeDocument/2006/relationships/notesSlide" Target="../notesSlides/notesSlide10.xml"/><Relationship Id="rId16" Type="http://schemas.openxmlformats.org/officeDocument/2006/relationships/image" Target="../media/image73.jpeg"/><Relationship Id="rId1" Type="http://schemas.openxmlformats.org/officeDocument/2006/relationships/slideLayout" Target="../slideLayouts/slideLayout7.xml"/><Relationship Id="rId6" Type="http://schemas.openxmlformats.org/officeDocument/2006/relationships/image" Target="../media/image25.jpeg"/><Relationship Id="rId11" Type="http://schemas.openxmlformats.org/officeDocument/2006/relationships/image" Target="../media/image51.jpeg"/><Relationship Id="rId5" Type="http://schemas.openxmlformats.org/officeDocument/2006/relationships/image" Target="../media/image7.png"/><Relationship Id="rId15" Type="http://schemas.openxmlformats.org/officeDocument/2006/relationships/image" Target="../media/image72.jpeg"/><Relationship Id="rId10" Type="http://schemas.openxmlformats.org/officeDocument/2006/relationships/image" Target="../media/image29.jpeg"/><Relationship Id="rId4" Type="http://schemas.openxmlformats.org/officeDocument/2006/relationships/image" Target="../media/image14.gif"/><Relationship Id="rId9" Type="http://schemas.openxmlformats.org/officeDocument/2006/relationships/image" Target="../media/image26.jpeg"/><Relationship Id="rId14" Type="http://schemas.openxmlformats.org/officeDocument/2006/relationships/image" Target="../media/image44.jpeg"/></Relationships>
</file>

<file path=ppt/slides/_rels/slide27.xml.rels><?xml version="1.0" encoding="UTF-8" standalone="yes"?>
<Relationships xmlns="http://schemas.openxmlformats.org/package/2006/relationships"><Relationship Id="rId3" Type="http://schemas.openxmlformats.org/officeDocument/2006/relationships/hyperlink" Target="http://vcc.codeplex.com/" TargetMode="External"/><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2.jpeg"/><Relationship Id="rId5" Type="http://schemas.openxmlformats.org/officeDocument/2006/relationships/image" Target="../media/image81.png"/><Relationship Id="rId4" Type="http://schemas.openxmlformats.org/officeDocument/2006/relationships/image" Target="../media/image80.jpeg"/></Relationships>
</file>

<file path=ppt/slides/_rels/slide3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8" Type="http://schemas.openxmlformats.org/officeDocument/2006/relationships/image" Target="../media/image88.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image" Target="../media/image87.wmf"/><Relationship Id="rId5" Type="http://schemas.openxmlformats.org/officeDocument/2006/relationships/oleObject" Target="../embeddings/oleObject6.bin"/><Relationship Id="rId10" Type="http://schemas.openxmlformats.org/officeDocument/2006/relationships/image" Target="../media/image89.wmf"/><Relationship Id="rId4" Type="http://schemas.openxmlformats.org/officeDocument/2006/relationships/image" Target="../media/image86.wmf"/><Relationship Id="rId9" Type="http://schemas.openxmlformats.org/officeDocument/2006/relationships/oleObject" Target="../embeddings/oleObject8.bin"/></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image" Target="../media/image90.wmf"/></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eg"/><Relationship Id="rId18" Type="http://schemas.openxmlformats.org/officeDocument/2006/relationships/image" Target="../media/image32.png"/><Relationship Id="rId26" Type="http://schemas.openxmlformats.org/officeDocument/2006/relationships/image" Target="../media/image40.jpeg"/><Relationship Id="rId39" Type="http://schemas.openxmlformats.org/officeDocument/2006/relationships/image" Target="../media/image53.jpeg"/><Relationship Id="rId3" Type="http://schemas.openxmlformats.org/officeDocument/2006/relationships/image" Target="../media/image17.jpeg"/><Relationship Id="rId21" Type="http://schemas.openxmlformats.org/officeDocument/2006/relationships/image" Target="../media/image35.jpeg"/><Relationship Id="rId34" Type="http://schemas.openxmlformats.org/officeDocument/2006/relationships/image" Target="../media/image48.jpeg"/><Relationship Id="rId42" Type="http://schemas.openxmlformats.org/officeDocument/2006/relationships/image" Target="../media/image56.jpeg"/><Relationship Id="rId7" Type="http://schemas.openxmlformats.org/officeDocument/2006/relationships/image" Target="../media/image21.jpeg"/><Relationship Id="rId12" Type="http://schemas.openxmlformats.org/officeDocument/2006/relationships/image" Target="../media/image26.jpeg"/><Relationship Id="rId17" Type="http://schemas.openxmlformats.org/officeDocument/2006/relationships/image" Target="../media/image31.jpeg"/><Relationship Id="rId25" Type="http://schemas.openxmlformats.org/officeDocument/2006/relationships/image" Target="../media/image39.jpeg"/><Relationship Id="rId33" Type="http://schemas.openxmlformats.org/officeDocument/2006/relationships/image" Target="../media/image47.jpeg"/><Relationship Id="rId38" Type="http://schemas.openxmlformats.org/officeDocument/2006/relationships/image" Target="../media/image52.jpg"/><Relationship Id="rId2" Type="http://schemas.openxmlformats.org/officeDocument/2006/relationships/image" Target="../media/image16.jpeg"/><Relationship Id="rId16" Type="http://schemas.openxmlformats.org/officeDocument/2006/relationships/image" Target="../media/image30.jpeg"/><Relationship Id="rId20" Type="http://schemas.openxmlformats.org/officeDocument/2006/relationships/image" Target="../media/image34.jpeg"/><Relationship Id="rId29" Type="http://schemas.openxmlformats.org/officeDocument/2006/relationships/image" Target="../media/image43.jpeg"/><Relationship Id="rId41" Type="http://schemas.openxmlformats.org/officeDocument/2006/relationships/image" Target="../media/image55.png"/><Relationship Id="rId1" Type="http://schemas.openxmlformats.org/officeDocument/2006/relationships/slideLayout" Target="../slideLayouts/slideLayout4.xml"/><Relationship Id="rId6" Type="http://schemas.openxmlformats.org/officeDocument/2006/relationships/image" Target="../media/image20.gif"/><Relationship Id="rId11" Type="http://schemas.openxmlformats.org/officeDocument/2006/relationships/image" Target="../media/image25.jpeg"/><Relationship Id="rId24" Type="http://schemas.openxmlformats.org/officeDocument/2006/relationships/image" Target="../media/image38.jpeg"/><Relationship Id="rId32" Type="http://schemas.openxmlformats.org/officeDocument/2006/relationships/image" Target="../media/image46.jpeg"/><Relationship Id="rId37" Type="http://schemas.openxmlformats.org/officeDocument/2006/relationships/image" Target="../media/image51.jpeg"/><Relationship Id="rId40" Type="http://schemas.openxmlformats.org/officeDocument/2006/relationships/image" Target="../media/image54.jpg"/><Relationship Id="rId5" Type="http://schemas.openxmlformats.org/officeDocument/2006/relationships/image" Target="../media/image19.jpeg"/><Relationship Id="rId15" Type="http://schemas.openxmlformats.org/officeDocument/2006/relationships/image" Target="../media/image29.jpeg"/><Relationship Id="rId23" Type="http://schemas.openxmlformats.org/officeDocument/2006/relationships/image" Target="../media/image37.jpeg"/><Relationship Id="rId28" Type="http://schemas.openxmlformats.org/officeDocument/2006/relationships/image" Target="../media/image42.jpeg"/><Relationship Id="rId36" Type="http://schemas.openxmlformats.org/officeDocument/2006/relationships/image" Target="../media/image50.jpeg"/><Relationship Id="rId10" Type="http://schemas.openxmlformats.org/officeDocument/2006/relationships/image" Target="../media/image24.jpeg"/><Relationship Id="rId19" Type="http://schemas.openxmlformats.org/officeDocument/2006/relationships/image" Target="../media/image33.jpeg"/><Relationship Id="rId31" Type="http://schemas.openxmlformats.org/officeDocument/2006/relationships/image" Target="../media/image45.png"/><Relationship Id="rId4" Type="http://schemas.openxmlformats.org/officeDocument/2006/relationships/image" Target="../media/image18.jpeg"/><Relationship Id="rId9" Type="http://schemas.openxmlformats.org/officeDocument/2006/relationships/image" Target="../media/image23.jpeg"/><Relationship Id="rId14" Type="http://schemas.openxmlformats.org/officeDocument/2006/relationships/image" Target="../media/image28.gif"/><Relationship Id="rId22" Type="http://schemas.openxmlformats.org/officeDocument/2006/relationships/image" Target="../media/image36.jpeg"/><Relationship Id="rId27" Type="http://schemas.openxmlformats.org/officeDocument/2006/relationships/image" Target="../media/image41.jpeg"/><Relationship Id="rId30" Type="http://schemas.openxmlformats.org/officeDocument/2006/relationships/image" Target="../media/image44.jpeg"/><Relationship Id="rId35" Type="http://schemas.openxmlformats.org/officeDocument/2006/relationships/image" Target="../media/image49.jpeg"/></Relationships>
</file>

<file path=ppt/slides/_rels/slide50.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91.png"/><Relationship Id="rId1" Type="http://schemas.openxmlformats.org/officeDocument/2006/relationships/slideLayout" Target="../slideLayouts/slideLayout4.xml"/><Relationship Id="rId6" Type="http://schemas.openxmlformats.org/officeDocument/2006/relationships/image" Target="../media/image95.emf"/><Relationship Id="rId5" Type="http://schemas.openxmlformats.org/officeDocument/2006/relationships/customXml" Target="../ink/ink5.xml"/><Relationship Id="rId4" Type="http://schemas.openxmlformats.org/officeDocument/2006/relationships/image" Target="../media/image94.emf"/></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research.microsoft.com/projects/z3"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4597" y="1506112"/>
            <a:ext cx="7692761" cy="1495794"/>
          </a:xfrm>
        </p:spPr>
        <p:txBody>
          <a:bodyPr/>
          <a:lstStyle/>
          <a:p>
            <a:r>
              <a:rPr lang="en-US" b="1" dirty="0" smtClean="0"/>
              <a:t>Applications of SMT Solving at Microsoft</a:t>
            </a:r>
            <a:endParaRPr lang="en-US" dirty="0">
              <a:solidFill>
                <a:srgbClr val="FF0000"/>
              </a:solidFill>
            </a:endParaRPr>
          </a:p>
        </p:txBody>
      </p:sp>
      <p:sp>
        <p:nvSpPr>
          <p:cNvPr id="11267" name="Subtitle 2"/>
          <p:cNvSpPr>
            <a:spLocks noGrp="1"/>
          </p:cNvSpPr>
          <p:nvPr>
            <p:ph type="subTitle" idx="1"/>
          </p:nvPr>
        </p:nvSpPr>
        <p:spPr>
          <a:xfrm>
            <a:off x="821205" y="5550892"/>
            <a:ext cx="7693025" cy="941796"/>
          </a:xfrm>
          <a:ln/>
        </p:spPr>
        <p:txBody>
          <a:bodyPr/>
          <a:lstStyle/>
          <a:p>
            <a:pPr defTabSz="911225"/>
            <a:r>
              <a:rPr lang="en-US" dirty="0" smtClean="0"/>
              <a:t>Nikolaj </a:t>
            </a:r>
            <a:r>
              <a:rPr lang="en-US" dirty="0" err="1" smtClean="0"/>
              <a:t>Bjørner</a:t>
            </a:r>
            <a:endParaRPr smtClean="0"/>
          </a:p>
          <a:p>
            <a:pPr defTabSz="911225"/>
            <a:r>
              <a:rPr smtClean="0"/>
              <a:t>Microsoft Research</a:t>
            </a:r>
          </a:p>
        </p:txBody>
      </p:sp>
      <p:pic>
        <p:nvPicPr>
          <p:cNvPr id="4" name="Picture 3" descr="risemain.png"/>
          <p:cNvPicPr>
            <a:picLocks noChangeAspect="1"/>
          </p:cNvPicPr>
          <p:nvPr/>
        </p:nvPicPr>
        <p:blipFill>
          <a:blip r:embed="rId3" cstate="print"/>
          <a:srcRect r="72484"/>
          <a:stretch>
            <a:fillRect/>
          </a:stretch>
        </p:blipFill>
        <p:spPr>
          <a:xfrm>
            <a:off x="6930462" y="6028411"/>
            <a:ext cx="2213538" cy="829589"/>
          </a:xfrm>
          <a:prstGeom prst="rect">
            <a:avLst/>
          </a:prstGeom>
        </p:spPr>
      </p:pic>
      <p:sp>
        <p:nvSpPr>
          <p:cNvPr id="5" name="TextBox 4"/>
          <p:cNvSpPr txBox="1"/>
          <p:nvPr/>
        </p:nvSpPr>
        <p:spPr>
          <a:xfrm>
            <a:off x="5221357" y="6162260"/>
            <a:ext cx="1835759" cy="707886"/>
          </a:xfrm>
          <a:prstGeom prst="rect">
            <a:avLst/>
          </a:prstGeom>
          <a:noFill/>
        </p:spPr>
        <p:txBody>
          <a:bodyPr wrap="none" rtlCol="0">
            <a:spAutoFit/>
          </a:bodyPr>
          <a:lstStyle/>
          <a:p>
            <a:r>
              <a:rPr lang="en-US" sz="4000" b="1" i="1" dirty="0" smtClean="0">
                <a:solidFill>
                  <a:schemeClr val="bg1"/>
                </a:solidFill>
              </a:rPr>
              <a:t>FSE &amp;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smtClean="0"/>
              <a:t>Z3/SMT Aspirations</a:t>
            </a:r>
            <a:endParaRPr lang="en-US" dirty="0"/>
          </a:p>
        </p:txBody>
      </p:sp>
      <p:sp>
        <p:nvSpPr>
          <p:cNvPr id="14" name="Content Placeholder 13"/>
          <p:cNvSpPr>
            <a:spLocks noGrp="1"/>
          </p:cNvSpPr>
          <p:nvPr>
            <p:ph idx="1"/>
          </p:nvPr>
        </p:nvSpPr>
        <p:spPr>
          <a:xfrm>
            <a:off x="2536372" y="1047112"/>
            <a:ext cx="6294120" cy="5124480"/>
          </a:xfrm>
        </p:spPr>
        <p:txBody>
          <a:bodyPr/>
          <a:lstStyle/>
          <a:p>
            <a:pPr lvl="1">
              <a:buNone/>
            </a:pPr>
            <a:r>
              <a:rPr lang="en-US" dirty="0" smtClean="0"/>
              <a:t>	Encoding efficiently supported theories in </a:t>
            </a:r>
            <a:r>
              <a:rPr lang="en-US" i="1" dirty="0" smtClean="0"/>
              <a:t>less </a:t>
            </a:r>
            <a:r>
              <a:rPr lang="en-US" dirty="0" smtClean="0"/>
              <a:t>succinct frameworks.</a:t>
            </a:r>
          </a:p>
          <a:p>
            <a:pPr lvl="1"/>
            <a:endParaRPr lang="en-US" dirty="0" smtClean="0"/>
          </a:p>
          <a:p>
            <a:pPr lvl="1">
              <a:buNone/>
            </a:pPr>
            <a:endParaRPr lang="en-US" dirty="0" smtClean="0"/>
          </a:p>
          <a:p>
            <a:pPr lvl="1">
              <a:buNone/>
            </a:pPr>
            <a:r>
              <a:rPr lang="en-US" dirty="0" smtClean="0"/>
              <a:t>	                      	    What is still</a:t>
            </a:r>
            <a:br>
              <a:rPr lang="en-US" dirty="0" smtClean="0"/>
            </a:br>
            <a:r>
              <a:rPr lang="en-US" dirty="0" smtClean="0"/>
              <a:t> 	                                </a:t>
            </a:r>
            <a:r>
              <a:rPr lang="en-US" i="1" dirty="0" smtClean="0"/>
              <a:t>decidable</a:t>
            </a:r>
            <a:r>
              <a:rPr lang="en-US" dirty="0" smtClean="0"/>
              <a:t>?</a:t>
            </a:r>
          </a:p>
          <a:p>
            <a:pPr lvl="1">
              <a:buNone/>
            </a:pPr>
            <a:endParaRPr lang="en-US" dirty="0" smtClean="0"/>
          </a:p>
          <a:p>
            <a:pPr lvl="1">
              <a:buNone/>
            </a:pPr>
            <a:r>
              <a:rPr lang="en-US" dirty="0" smtClean="0"/>
              <a:t>	Engines for progressively</a:t>
            </a:r>
            <a:br>
              <a:rPr lang="en-US" dirty="0" smtClean="0"/>
            </a:br>
            <a:r>
              <a:rPr lang="en-US" dirty="0" smtClean="0"/>
              <a:t>succinct (first-order) frameworks</a:t>
            </a:r>
          </a:p>
          <a:p>
            <a:pPr lvl="1"/>
            <a:endParaRPr lang="en-US" dirty="0"/>
          </a:p>
        </p:txBody>
      </p:sp>
      <p:grpSp>
        <p:nvGrpSpPr>
          <p:cNvPr id="13" name="Group 12"/>
          <p:cNvGrpSpPr/>
          <p:nvPr/>
        </p:nvGrpSpPr>
        <p:grpSpPr>
          <a:xfrm>
            <a:off x="1304314" y="5582087"/>
            <a:ext cx="7826628" cy="857902"/>
            <a:chOff x="729543" y="5342709"/>
            <a:chExt cx="7826628" cy="857902"/>
          </a:xfrm>
        </p:grpSpPr>
        <p:sp>
          <p:nvSpPr>
            <p:cNvPr id="15" name="Right Arrow 14"/>
            <p:cNvSpPr/>
            <p:nvPr/>
          </p:nvSpPr>
          <p:spPr bwMode="auto">
            <a:xfrm>
              <a:off x="757647" y="5342709"/>
              <a:ext cx="7798524" cy="50945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TextBox 15"/>
            <p:cNvSpPr txBox="1"/>
            <p:nvPr/>
          </p:nvSpPr>
          <p:spPr>
            <a:xfrm>
              <a:off x="729543" y="5684087"/>
              <a:ext cx="1164100" cy="46166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smtClean="0">
                  <a:ln w="11430"/>
                  <a:solidFill>
                    <a:srgbClr val="CCFF66"/>
                  </a:solidFill>
                </a:rPr>
                <a:t>P-time</a:t>
              </a:r>
            </a:p>
          </p:txBody>
        </p:sp>
        <p:sp>
          <p:nvSpPr>
            <p:cNvPr id="17" name="TextBox 16"/>
            <p:cNvSpPr txBox="1"/>
            <p:nvPr/>
          </p:nvSpPr>
          <p:spPr>
            <a:xfrm>
              <a:off x="2188768" y="5732852"/>
              <a:ext cx="625492" cy="46166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smtClean="0">
                  <a:ln w="11430"/>
                  <a:solidFill>
                    <a:srgbClr val="CCFF66"/>
                  </a:solidFill>
                </a:rPr>
                <a:t>NP</a:t>
              </a:r>
            </a:p>
          </p:txBody>
        </p:sp>
        <p:sp>
          <p:nvSpPr>
            <p:cNvPr id="18" name="TextBox 17"/>
            <p:cNvSpPr txBox="1"/>
            <p:nvPr/>
          </p:nvSpPr>
          <p:spPr>
            <a:xfrm>
              <a:off x="3001265" y="5721531"/>
              <a:ext cx="1335622" cy="46166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err="1" smtClean="0">
                  <a:ln w="11430"/>
                  <a:solidFill>
                    <a:srgbClr val="CCFF66"/>
                  </a:solidFill>
                </a:rPr>
                <a:t>PSpace</a:t>
              </a:r>
              <a:endParaRPr lang="en-US" sz="2400" b="1" spc="50" dirty="0" smtClean="0">
                <a:ln w="11430"/>
                <a:solidFill>
                  <a:srgbClr val="CCFF66"/>
                </a:solidFill>
              </a:endParaRPr>
            </a:p>
          </p:txBody>
        </p:sp>
        <p:sp>
          <p:nvSpPr>
            <p:cNvPr id="19" name="TextBox 18"/>
            <p:cNvSpPr txBox="1"/>
            <p:nvPr/>
          </p:nvSpPr>
          <p:spPr>
            <a:xfrm>
              <a:off x="4327295" y="5730238"/>
              <a:ext cx="1731564" cy="46166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err="1" smtClean="0">
                  <a:ln w="11430"/>
                  <a:solidFill>
                    <a:srgbClr val="CCFF66"/>
                  </a:solidFill>
                </a:rPr>
                <a:t>Nexp</a:t>
              </a:r>
              <a:r>
                <a:rPr lang="en-US" sz="2400" b="1" spc="50" dirty="0" smtClean="0">
                  <a:ln w="11430"/>
                  <a:solidFill>
                    <a:srgbClr val="CCFF66"/>
                  </a:solidFill>
                </a:rPr>
                <a:t>-time</a:t>
              </a:r>
            </a:p>
          </p:txBody>
        </p:sp>
        <p:sp>
          <p:nvSpPr>
            <p:cNvPr id="20" name="TextBox 19"/>
            <p:cNvSpPr txBox="1"/>
            <p:nvPr/>
          </p:nvSpPr>
          <p:spPr>
            <a:xfrm>
              <a:off x="6014598" y="5738946"/>
              <a:ext cx="2084225" cy="46166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err="1" smtClean="0">
                  <a:ln w="11430"/>
                  <a:solidFill>
                    <a:srgbClr val="CCFF66"/>
                  </a:solidFill>
                </a:rPr>
                <a:t>Undecidable</a:t>
              </a:r>
              <a:endParaRPr lang="en-US" sz="2400" b="1" spc="50" dirty="0" smtClean="0">
                <a:ln w="11430"/>
                <a:solidFill>
                  <a:srgbClr val="CCFF66"/>
                </a:solidFill>
              </a:endParaRPr>
            </a:p>
          </p:txBody>
        </p:sp>
      </p:grpSp>
      <p:sp>
        <p:nvSpPr>
          <p:cNvPr id="21" name="Right Arrow 20"/>
          <p:cNvSpPr/>
          <p:nvPr/>
        </p:nvSpPr>
        <p:spPr bwMode="auto">
          <a:xfrm rot="16200000">
            <a:off x="-799008" y="3446416"/>
            <a:ext cx="4502331" cy="50945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TextBox 21"/>
          <p:cNvSpPr txBox="1"/>
          <p:nvPr/>
        </p:nvSpPr>
        <p:spPr>
          <a:xfrm rot="16200000">
            <a:off x="-828747" y="3383172"/>
            <a:ext cx="2925801" cy="461665"/>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smtClean="0">
                <a:ln w="11430"/>
                <a:solidFill>
                  <a:srgbClr val="CCFF66"/>
                </a:solidFill>
              </a:rPr>
              <a:t>Do more with less</a:t>
            </a:r>
          </a:p>
        </p:txBody>
      </p:sp>
      <mc:AlternateContent xmlns:mc="http://schemas.openxmlformats.org/markup-compatibility/2006" xmlns:p14="http://schemas.microsoft.com/office/powerpoint/2010/main">
        <mc:Choice Requires="p14">
          <p:contentPart p14:bwMode="auto" r:id="rId3">
            <p14:nvContentPartPr>
              <p14:cNvPr id="149507" name="Ink 3"/>
              <p14:cNvContentPartPr>
                <a14:cpLocks xmlns:a14="http://schemas.microsoft.com/office/drawing/2010/main" noRot="1" noChangeAspect="1" noEditPoints="1" noChangeArrowheads="1" noChangeShapeType="1"/>
              </p14:cNvContentPartPr>
              <p14:nvPr/>
            </p14:nvContentPartPr>
            <p14:xfrm>
              <a:off x="0" y="1906588"/>
              <a:ext cx="2193925" cy="3319462"/>
            </p14:xfrm>
          </p:contentPart>
        </mc:Choice>
        <mc:Fallback xmlns="">
          <p:pic>
            <p:nvPicPr>
              <p:cNvPr id="149507" name="Ink 3"/>
              <p:cNvPicPr>
                <a:picLocks noRot="1" noChangeAspect="1" noEditPoints="1" noChangeArrowheads="1" noChangeShapeType="1"/>
              </p:cNvPicPr>
              <p:nvPr/>
            </p:nvPicPr>
            <p:blipFill>
              <a:blip r:embed="rId4"/>
              <a:stretch>
                <a:fillRect/>
              </a:stretch>
            </p:blipFill>
            <p:spPr>
              <a:xfrm>
                <a:off x="-38161" y="1868429"/>
                <a:ext cx="2270248" cy="33957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49509" name="Ink 5"/>
              <p14:cNvContentPartPr>
                <a14:cpLocks xmlns:a14="http://schemas.microsoft.com/office/drawing/2010/main" noRot="1" noChangeAspect="1" noEditPoints="1" noChangeArrowheads="1" noChangeShapeType="1"/>
              </p14:cNvContentPartPr>
              <p14:nvPr/>
            </p14:nvContentPartPr>
            <p14:xfrm>
              <a:off x="2038350" y="1344613"/>
              <a:ext cx="6478588" cy="4181475"/>
            </p14:xfrm>
          </p:contentPart>
        </mc:Choice>
        <mc:Fallback xmlns="">
          <p:pic>
            <p:nvPicPr>
              <p:cNvPr id="149509" name="Ink 5"/>
              <p:cNvPicPr>
                <a:picLocks noRot="1" noChangeAspect="1" noEditPoints="1" noChangeArrowheads="1" noChangeShapeType="1"/>
              </p:cNvPicPr>
              <p:nvPr/>
            </p:nvPicPr>
            <p:blipFill>
              <a:blip r:embed="rId6"/>
              <a:stretch>
                <a:fillRect/>
              </a:stretch>
            </p:blipFill>
            <p:spPr>
              <a:xfrm>
                <a:off x="2000190" y="1306452"/>
                <a:ext cx="6554908" cy="4257796"/>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9510" name="Ink 6"/>
              <p14:cNvContentPartPr>
                <a14:cpLocks xmlns:a14="http://schemas.microsoft.com/office/drawing/2010/main" noRot="1" noChangeAspect="1" noEditPoints="1" noChangeArrowheads="1" noChangeShapeType="1"/>
              </p14:cNvContentPartPr>
              <p14:nvPr/>
            </p14:nvContentPartPr>
            <p14:xfrm>
              <a:off x="5368925" y="2925763"/>
              <a:ext cx="849313" cy="731837"/>
            </p14:xfrm>
          </p:contentPart>
        </mc:Choice>
        <mc:Fallback xmlns="">
          <p:pic>
            <p:nvPicPr>
              <p:cNvPr id="149510" name="Ink 6"/>
              <p:cNvPicPr>
                <a:picLocks noRot="1" noChangeAspect="1" noEditPoints="1" noChangeArrowheads="1" noChangeShapeType="1"/>
              </p:cNvPicPr>
              <p:nvPr/>
            </p:nvPicPr>
            <p:blipFill>
              <a:blip r:embed="rId8"/>
              <a:stretch>
                <a:fillRect/>
              </a:stretch>
            </p:blipFill>
            <p:spPr>
              <a:xfrm>
                <a:off x="5330762" y="2887605"/>
                <a:ext cx="925640" cy="808153"/>
              </a:xfrm>
              <a:prstGeom prst="rect">
                <a:avLst/>
              </a:prstGeom>
            </p:spPr>
          </p:pic>
        </mc:Fallback>
      </mc:AlternateContent>
    </p:spTree>
    <p:extLst>
      <p:ext uri="{BB962C8B-B14F-4D97-AF65-F5344CB8AC3E}">
        <p14:creationId xmlns:p14="http://schemas.microsoft.com/office/powerpoint/2010/main" val="2116087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95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950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95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352800"/>
            <a:ext cx="7690115" cy="750205"/>
          </a:xfrm>
        </p:spPr>
        <p:txBody>
          <a:bodyPr/>
          <a:lstStyle/>
          <a:p>
            <a:r>
              <a:rPr lang="en-US" dirty="0" smtClean="0"/>
              <a:t>What is SMT?</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dirty="0" err="1" smtClean="0"/>
              <a:t>Satisfiability</a:t>
            </a:r>
            <a:r>
              <a:rPr sz="4400" dirty="0" smtClean="0"/>
              <a:t> Modulo Theories (SMT)</a:t>
            </a:r>
            <a:endParaRPr sz="4400" spc="-167" dirty="0">
              <a:solidFill>
                <a:schemeClr val="accent1"/>
              </a:solidFill>
              <a:effectLst>
                <a:outerShdw blurRad="50800" dist="38100" dir="2700000" algn="tl" rotWithShape="0">
                  <a:prstClr val="black">
                    <a:alpha val="61000"/>
                  </a:prstClr>
                </a:outerShdw>
              </a:effectLst>
            </a:endParaRPr>
          </a:p>
        </p:txBody>
      </p:sp>
      <p:sp>
        <p:nvSpPr>
          <p:cNvPr id="4" name="Footer Placeholder 3"/>
          <p:cNvSpPr>
            <a:spLocks noGrp="1"/>
          </p:cNvSpPr>
          <p:nvPr>
            <p:ph type="ftr" sz="quarter" idx="4294967295"/>
          </p:nvPr>
        </p:nvSpPr>
        <p:spPr>
          <a:xfrm>
            <a:off x="0" y="6356350"/>
            <a:ext cx="2895600" cy="365125"/>
          </a:xfrm>
          <a:prstGeom prst="rect">
            <a:avLst/>
          </a:prstGeom>
        </p:spPr>
        <p:txBody>
          <a:bodyPr/>
          <a:lstStyle/>
          <a:p>
            <a:r>
              <a:rPr lang="en-US" smtClean="0"/>
              <a:t>Z3: An Efficient SMT Solver</a:t>
            </a:r>
            <a:endParaRPr lang="en-US" dirty="0"/>
          </a:p>
        </p:txBody>
      </p:sp>
      <p:graphicFrame>
        <p:nvGraphicFramePr>
          <p:cNvPr id="6" name="Object 5"/>
          <p:cNvGraphicFramePr>
            <a:graphicFrameLocks noChangeAspect="1"/>
          </p:cNvGraphicFramePr>
          <p:nvPr/>
        </p:nvGraphicFramePr>
        <p:xfrm>
          <a:off x="270163" y="2227118"/>
          <a:ext cx="8517665" cy="524164"/>
        </p:xfrm>
        <a:graphic>
          <a:graphicData uri="http://schemas.openxmlformats.org/presentationml/2006/ole">
            <mc:AlternateContent xmlns:mc="http://schemas.openxmlformats.org/markup-compatibility/2006">
              <mc:Choice xmlns:v="urn:schemas-microsoft-com:vml" Requires="v">
                <p:oleObj spid="_x0000_s362974" name="Equation" r:id="rId4" imgW="3302000" imgH="203200" progId="Equation.3">
                  <p:embed/>
                </p:oleObj>
              </mc:Choice>
              <mc:Fallback>
                <p:oleObj name="Equation" r:id="rId4" imgW="3302000" imgH="2032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163" y="2227118"/>
                        <a:ext cx="8517665" cy="5241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bwMode="auto">
          <a:xfrm>
            <a:off x="233680" y="226568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ectangle 8"/>
          <p:cNvSpPr/>
          <p:nvPr/>
        </p:nvSpPr>
        <p:spPr bwMode="auto">
          <a:xfrm>
            <a:off x="7345680" y="2275840"/>
            <a:ext cx="1259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bwMode="auto">
          <a:xfrm>
            <a:off x="5638800" y="2255520"/>
            <a:ext cx="77216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ectangle 10"/>
          <p:cNvSpPr/>
          <p:nvPr/>
        </p:nvSpPr>
        <p:spPr bwMode="auto">
          <a:xfrm>
            <a:off x="5100320" y="225552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ectangle 13"/>
          <p:cNvSpPr/>
          <p:nvPr/>
        </p:nvSpPr>
        <p:spPr bwMode="auto">
          <a:xfrm>
            <a:off x="3200400" y="3429000"/>
            <a:ext cx="2514600" cy="9144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Arithmetic</a:t>
            </a:r>
          </a:p>
        </p:txBody>
      </p:sp>
      <p:sp>
        <p:nvSpPr>
          <p:cNvPr id="16" name="Rectangle 15"/>
          <p:cNvSpPr/>
          <p:nvPr/>
        </p:nvSpPr>
        <p:spPr bwMode="auto">
          <a:xfrm>
            <a:off x="262128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bwMode="auto">
          <a:xfrm>
            <a:off x="356616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Rectangle 17"/>
          <p:cNvSpPr/>
          <p:nvPr/>
        </p:nvSpPr>
        <p:spPr bwMode="auto">
          <a:xfrm>
            <a:off x="228600" y="3429000"/>
            <a:ext cx="2743200" cy="914400"/>
          </a:xfrm>
          <a:prstGeom prst="rect">
            <a:avLst/>
          </a:prstGeom>
          <a:solidFill>
            <a:schemeClr val="accent4">
              <a:lumMod val="5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Theory</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ectangle 19"/>
          <p:cNvSpPr/>
          <p:nvPr/>
        </p:nvSpPr>
        <p:spPr bwMode="auto">
          <a:xfrm>
            <a:off x="6918960" y="227584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ectangle 20"/>
          <p:cNvSpPr/>
          <p:nvPr/>
        </p:nvSpPr>
        <p:spPr bwMode="auto">
          <a:xfrm>
            <a:off x="2235200" y="226568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Rectangle 22"/>
          <p:cNvSpPr/>
          <p:nvPr/>
        </p:nvSpPr>
        <p:spPr bwMode="auto">
          <a:xfrm>
            <a:off x="5943600" y="3429000"/>
            <a:ext cx="2667000" cy="914400"/>
          </a:xfrm>
          <a:prstGeom prst="rect">
            <a:avLst/>
          </a:prstGeom>
          <a:solidFill>
            <a:srgbClr val="FF0000"/>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tx1"/>
                </a:solidFill>
                <a:effectLst>
                  <a:outerShdw blurRad="38100" dist="38100" dir="2700000" algn="tl">
                    <a:srgbClr val="000000">
                      <a:alpha val="43137"/>
                    </a:srgbClr>
                  </a:outerShdw>
                </a:effectLst>
                <a:latin typeface="Segoe" pitchFamily="34" charset="0"/>
              </a:rPr>
              <a:t>Uninterpreted</a:t>
            </a:r>
            <a:r>
              <a:rPr lang="en-US" sz="2800" dirty="0" smtClean="0">
                <a:solidFill>
                  <a:schemeClr val="tx1"/>
                </a:solidFill>
                <a:effectLst>
                  <a:outerShdw blurRad="38100" dist="38100" dir="2700000" algn="tl">
                    <a:srgbClr val="000000">
                      <a:alpha val="43137"/>
                    </a:srgbClr>
                  </a:outerShdw>
                </a:effectLst>
                <a:latin typeface="Segoe" pitchFamily="34" charset="0"/>
              </a:rPr>
              <a:t> Functions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19" name="Object 18"/>
          <p:cNvGraphicFramePr>
            <a:graphicFrameLocks noChangeAspect="1"/>
          </p:cNvGraphicFramePr>
          <p:nvPr/>
        </p:nvGraphicFramePr>
        <p:xfrm>
          <a:off x="381000" y="5029200"/>
          <a:ext cx="5432611" cy="914400"/>
        </p:xfrm>
        <a:graphic>
          <a:graphicData uri="http://schemas.openxmlformats.org/presentationml/2006/ole">
            <mc:AlternateContent xmlns:mc="http://schemas.openxmlformats.org/markup-compatibility/2006">
              <mc:Choice xmlns:v="urn:schemas-microsoft-com:vml" Requires="v">
                <p:oleObj spid="_x0000_s362975" name="Equation" r:id="rId6" imgW="2565360" imgH="431640" progId="Equation.DSMT4">
                  <p:embed/>
                </p:oleObj>
              </mc:Choice>
              <mc:Fallback>
                <p:oleObj name="Equation" r:id="rId6" imgW="2565360" imgH="431640" progId="Equation.DSMT4">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5029200"/>
                        <a:ext cx="5432611"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childTnLst>
                                </p:cTn>
                              </p:par>
                              <p:par>
                                <p:cTn id="31" presetID="1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P spid="16" grpId="0" animBg="1"/>
      <p:bldP spid="17" grpId="0" animBg="1"/>
      <p:bldP spid="18" grpId="0" animBg="1"/>
      <p:bldP spid="20" grpId="0" animBg="1"/>
      <p:bldP spid="21"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Domains from programs</a:t>
            </a:r>
            <a:endParaRPr lang="en-US" dirty="0"/>
          </a:p>
        </p:txBody>
      </p:sp>
      <p:sp>
        <p:nvSpPr>
          <p:cNvPr id="3" name="Content Placeholder 2"/>
          <p:cNvSpPr>
            <a:spLocks noGrp="1"/>
          </p:cNvSpPr>
          <p:nvPr>
            <p:ph idx="4294967295"/>
          </p:nvPr>
        </p:nvSpPr>
        <p:spPr>
          <a:xfrm>
            <a:off x="0" y="1412875"/>
            <a:ext cx="8382000" cy="5207000"/>
          </a:xfrm>
        </p:spPr>
        <p:txBody>
          <a:bodyPr/>
          <a:lstStyle/>
          <a:p>
            <a:r>
              <a:rPr lang="en-US" sz="2400" dirty="0" smtClean="0"/>
              <a:t>Bits and bytes</a:t>
            </a:r>
          </a:p>
          <a:p>
            <a:endParaRPr lang="en-US" sz="2400" dirty="0" smtClean="0"/>
          </a:p>
          <a:p>
            <a:r>
              <a:rPr lang="en-US" sz="2400" dirty="0" smtClean="0"/>
              <a:t>Numbers	</a:t>
            </a:r>
          </a:p>
          <a:p>
            <a:endParaRPr lang="en-US" sz="2400" dirty="0" smtClean="0"/>
          </a:p>
          <a:p>
            <a:r>
              <a:rPr lang="en-US" sz="2400" dirty="0" smtClean="0"/>
              <a:t>Arrays	</a:t>
            </a:r>
          </a:p>
          <a:p>
            <a:endParaRPr lang="en-US" sz="2400" dirty="0" smtClean="0"/>
          </a:p>
          <a:p>
            <a:r>
              <a:rPr lang="en-US" sz="2400" dirty="0" smtClean="0"/>
              <a:t>Records		</a:t>
            </a:r>
          </a:p>
          <a:p>
            <a:endParaRPr lang="en-US" sz="2400" dirty="0" smtClean="0"/>
          </a:p>
          <a:p>
            <a:r>
              <a:rPr lang="en-US" sz="2400" dirty="0" smtClean="0"/>
              <a:t>Heaps		</a:t>
            </a:r>
          </a:p>
          <a:p>
            <a:endParaRPr lang="en-US" sz="2400" dirty="0" smtClean="0"/>
          </a:p>
          <a:p>
            <a:r>
              <a:rPr lang="en-US" sz="2400" dirty="0" smtClean="0"/>
              <a:t>Data-types	</a:t>
            </a:r>
          </a:p>
          <a:p>
            <a:pPr>
              <a:buNone/>
            </a:pPr>
            <a:endParaRPr lang="en-US" sz="2400" dirty="0" smtClean="0"/>
          </a:p>
          <a:p>
            <a:r>
              <a:rPr lang="en-US" sz="2400" dirty="0" smtClean="0"/>
              <a:t>Object inheritance</a:t>
            </a:r>
            <a:endParaRPr lang="en-US" sz="2400" dirty="0"/>
          </a:p>
        </p:txBody>
      </p:sp>
      <p:graphicFrame>
        <p:nvGraphicFramePr>
          <p:cNvPr id="4" name="Object 3"/>
          <p:cNvGraphicFramePr>
            <a:graphicFrameLocks noChangeAspect="1"/>
          </p:cNvGraphicFramePr>
          <p:nvPr/>
        </p:nvGraphicFramePr>
        <p:xfrm>
          <a:off x="3441700" y="2222500"/>
          <a:ext cx="914400" cy="184150"/>
        </p:xfrm>
        <a:graphic>
          <a:graphicData uri="http://schemas.openxmlformats.org/presentationml/2006/ole">
            <mc:AlternateContent xmlns:mc="http://schemas.openxmlformats.org/markup-compatibility/2006">
              <mc:Choice xmlns:v="urn:schemas-microsoft-com:vml" Requires="v">
                <p:oleObj spid="_x0000_s653732" name="Equation" r:id="rId3" imgW="914400" imgH="183960" progId="Equation.DSMT4">
                  <p:embed/>
                </p:oleObj>
              </mc:Choice>
              <mc:Fallback>
                <p:oleObj name="Equation" r:id="rId3" imgW="914400" imgH="1839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1700" y="2222500"/>
                        <a:ext cx="914400" cy="184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3652332" y="1398605"/>
          <a:ext cx="5292725" cy="5105400"/>
        </p:xfrm>
        <a:graphic>
          <a:graphicData uri="http://schemas.openxmlformats.org/presentationml/2006/ole">
            <mc:AlternateContent xmlns:mc="http://schemas.openxmlformats.org/markup-compatibility/2006">
              <mc:Choice xmlns:v="urn:schemas-microsoft-com:vml" Requires="v">
                <p:oleObj spid="_x0000_s653733" name="Equation" r:id="rId5" imgW="2311200" imgH="2933640" progId="Equation.DSMT4">
                  <p:embed/>
                </p:oleObj>
              </mc:Choice>
              <mc:Fallback>
                <p:oleObj name="Equation" r:id="rId5" imgW="2311200" imgH="29336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2332" y="1398605"/>
                        <a:ext cx="5292725" cy="5105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9613882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5"/>
            <a:ext cx="7690115" cy="3739485"/>
          </a:xfrm>
        </p:spPr>
        <p:txBody>
          <a:bodyPr/>
          <a:lstStyle/>
          <a:p>
            <a:r>
              <a:rPr lang="en-US" dirty="0" smtClean="0"/>
              <a:t>Application: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en-US" sz="4000" dirty="0" smtClean="0"/>
              <a:t>- </a:t>
            </a:r>
            <a:r>
              <a:rPr lang="en-US" sz="4000" dirty="0" err="1" smtClean="0"/>
              <a:t>Pex</a:t>
            </a:r>
            <a:r>
              <a:rPr lang="en-US" sz="4000" dirty="0" smtClean="0"/>
              <a:t>, SAGE, Yogi, Vigilante</a:t>
            </a:r>
            <a:endParaRPr lang="en-US" dirty="0"/>
          </a:p>
        </p:txBody>
      </p:sp>
      <p:sp>
        <p:nvSpPr>
          <p:cNvPr id="4" name="Text Placeholder 3"/>
          <p:cNvSpPr>
            <a:spLocks noGrp="1"/>
          </p:cNvSpPr>
          <p:nvPr>
            <p:ph type="body" sz="quarter" idx="10"/>
          </p:nvPr>
        </p:nvSpPr>
        <p:spPr>
          <a:xfrm>
            <a:off x="1828800" y="1371600"/>
            <a:ext cx="7043208" cy="4154984"/>
          </a:xfrm>
        </p:spPr>
        <p:txBody>
          <a:bodyPr/>
          <a:lstStyle/>
          <a:p>
            <a:r>
              <a:rPr lang="en-US" dirty="0"/>
              <a:t>Dynamic Symbolic Execution</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solidFill>
                  <a:schemeClr val="accent5">
                    <a:lumMod val="60000"/>
                    <a:lumOff val="40000"/>
                  </a:schemeClr>
                </a:solidFill>
              </a:rPr>
              <a:t>Dynamic Symbolic Execution</a:t>
            </a:r>
            <a:endParaRPr sz="4400" spc="-167" dirty="0">
              <a:solidFill>
                <a:schemeClr val="accent5">
                  <a:lumMod val="60000"/>
                  <a:lumOff val="40000"/>
                </a:schemeClr>
              </a:solidFill>
              <a:effectLst>
                <a:outerShdw blurRad="50800" dist="38100" dir="2700000" algn="tl" rotWithShape="0">
                  <a:prstClr val="black">
                    <a:alpha val="61000"/>
                  </a:prstClr>
                </a:outerShdw>
              </a:effectLst>
            </a:endParaRPr>
          </a:p>
        </p:txBody>
      </p:sp>
      <p:pic>
        <p:nvPicPr>
          <p:cNvPr id="5" name="Picture 4" descr="PexWeb.png"/>
          <p:cNvPicPr>
            <a:picLocks noChangeAspect="1"/>
          </p:cNvPicPr>
          <p:nvPr/>
        </p:nvPicPr>
        <p:blipFill>
          <a:blip r:embed="rId3" cstate="print"/>
          <a:stretch>
            <a:fillRect/>
          </a:stretch>
        </p:blipFill>
        <p:spPr>
          <a:xfrm>
            <a:off x="2495613" y="5087544"/>
            <a:ext cx="1320095" cy="740053"/>
          </a:xfrm>
          <a:prstGeom prst="rect">
            <a:avLst/>
          </a:prstGeom>
        </p:spPr>
      </p:pic>
      <p:sp>
        <p:nvSpPr>
          <p:cNvPr id="7" name="Rounded Rectangle 8"/>
          <p:cNvSpPr>
            <a:spLocks noChangeArrowheads="1"/>
          </p:cNvSpPr>
          <p:nvPr/>
        </p:nvSpPr>
        <p:spPr bwMode="auto">
          <a:xfrm>
            <a:off x="3975849" y="1839913"/>
            <a:ext cx="2037885" cy="788987"/>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Execution Path</a:t>
            </a:r>
          </a:p>
        </p:txBody>
      </p:sp>
      <p:sp>
        <p:nvSpPr>
          <p:cNvPr id="9" name="Bent Arrow 8"/>
          <p:cNvSpPr/>
          <p:nvPr/>
        </p:nvSpPr>
        <p:spPr bwMode="auto">
          <a:xfrm>
            <a:off x="2103119" y="2231147"/>
            <a:ext cx="1880213" cy="481573"/>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5400000">
            <a:off x="6365424" y="1942561"/>
            <a:ext cx="512385" cy="1215766"/>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1" name="Bent Arrow 10"/>
          <p:cNvSpPr/>
          <p:nvPr/>
        </p:nvSpPr>
        <p:spPr bwMode="auto">
          <a:xfrm rot="10800000">
            <a:off x="5858120" y="3794085"/>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3" name="TextBox 15"/>
          <p:cNvSpPr txBox="1">
            <a:spLocks noChangeArrowheads="1"/>
          </p:cNvSpPr>
          <p:nvPr/>
        </p:nvSpPr>
        <p:spPr bwMode="auto">
          <a:xfrm>
            <a:off x="768119" y="1753344"/>
            <a:ext cx="2987136"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Run Test </a:t>
            </a:r>
            <a:r>
              <a:rPr lang="en-US" sz="2400" dirty="0" smtClean="0">
                <a:solidFill>
                  <a:srgbClr val="7030A0"/>
                </a:solidFill>
                <a:latin typeface="Calibri" pitchFamily="34" charset="0"/>
              </a:rPr>
              <a:t>and Monitor</a:t>
            </a:r>
            <a:endParaRPr lang="en-US" sz="2400" dirty="0">
              <a:solidFill>
                <a:srgbClr val="7030A0"/>
              </a:solidFill>
              <a:latin typeface="Calibri" pitchFamily="34" charset="0"/>
            </a:endParaRPr>
          </a:p>
        </p:txBody>
      </p:sp>
      <p:sp>
        <p:nvSpPr>
          <p:cNvPr id="14" name="TextBox 16"/>
          <p:cNvSpPr txBox="1">
            <a:spLocks noChangeArrowheads="1"/>
          </p:cNvSpPr>
          <p:nvPr/>
        </p:nvSpPr>
        <p:spPr bwMode="auto">
          <a:xfrm>
            <a:off x="6458444" y="1793526"/>
            <a:ext cx="2126263"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Path </a:t>
            </a:r>
            <a:r>
              <a:rPr lang="en-US" sz="2400" dirty="0" smtClean="0">
                <a:solidFill>
                  <a:srgbClr val="7030A0"/>
                </a:solidFill>
                <a:latin typeface="Calibri" pitchFamily="34" charset="0"/>
              </a:rPr>
              <a:t>Condition</a:t>
            </a:r>
            <a:endParaRPr lang="en-US" sz="2400" dirty="0">
              <a:solidFill>
                <a:srgbClr val="7030A0"/>
              </a:solidFill>
              <a:latin typeface="Calibri" pitchFamily="34" charset="0"/>
            </a:endParaRPr>
          </a:p>
        </p:txBody>
      </p:sp>
      <p:sp>
        <p:nvSpPr>
          <p:cNvPr id="15" name="TextBox 17"/>
          <p:cNvSpPr txBox="1">
            <a:spLocks noChangeArrowheads="1"/>
          </p:cNvSpPr>
          <p:nvPr/>
        </p:nvSpPr>
        <p:spPr bwMode="auto">
          <a:xfrm>
            <a:off x="6268731" y="4487902"/>
            <a:ext cx="2875269" cy="461665"/>
          </a:xfrm>
          <a:prstGeom prst="rect">
            <a:avLst/>
          </a:prstGeom>
          <a:noFill/>
          <a:ln w="9525">
            <a:noFill/>
            <a:miter lim="800000"/>
            <a:headEnd/>
            <a:tailEnd/>
          </a:ln>
        </p:spPr>
        <p:txBody>
          <a:bodyPr wrap="square">
            <a:spAutoFit/>
          </a:bodyPr>
          <a:lstStyle/>
          <a:p>
            <a:pPr algn="l"/>
            <a:r>
              <a:rPr lang="en-US" sz="2400" dirty="0" smtClean="0">
                <a:solidFill>
                  <a:srgbClr val="7030A0"/>
                </a:solidFill>
                <a:latin typeface="Calibri" pitchFamily="34" charset="0"/>
              </a:rPr>
              <a:t>Unexplored path</a:t>
            </a:r>
            <a:endParaRPr lang="en-US" sz="2400" dirty="0">
              <a:solidFill>
                <a:srgbClr val="7030A0"/>
              </a:solidFill>
              <a:latin typeface="Calibri" pitchFamily="34" charset="0"/>
            </a:endParaRPr>
          </a:p>
        </p:txBody>
      </p:sp>
      <p:sp>
        <p:nvSpPr>
          <p:cNvPr id="16" name="TextBox 18"/>
          <p:cNvSpPr txBox="1">
            <a:spLocks noChangeArrowheads="1"/>
          </p:cNvSpPr>
          <p:nvPr/>
        </p:nvSpPr>
        <p:spPr bwMode="auto">
          <a:xfrm>
            <a:off x="2975154" y="4473857"/>
            <a:ext cx="1466254"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Solve</a:t>
            </a:r>
            <a:endParaRPr lang="en-US" sz="2400" dirty="0">
              <a:solidFill>
                <a:srgbClr val="7030A0"/>
              </a:solidFill>
              <a:latin typeface="Calibri" pitchFamily="34" charset="0"/>
            </a:endParaRPr>
          </a:p>
        </p:txBody>
      </p:sp>
      <p:pic>
        <p:nvPicPr>
          <p:cNvPr id="18" name="Picture 17" descr="yogi_logo.jpg"/>
          <p:cNvPicPr>
            <a:picLocks noChangeAspect="1"/>
          </p:cNvPicPr>
          <p:nvPr/>
        </p:nvPicPr>
        <p:blipFill>
          <a:blip r:embed="rId4" cstate="print"/>
          <a:stretch>
            <a:fillRect/>
          </a:stretch>
        </p:blipFill>
        <p:spPr>
          <a:xfrm>
            <a:off x="3867951" y="5004954"/>
            <a:ext cx="1689100" cy="835961"/>
          </a:xfrm>
          <a:prstGeom prst="rect">
            <a:avLst/>
          </a:prstGeom>
        </p:spPr>
      </p:pic>
      <p:sp>
        <p:nvSpPr>
          <p:cNvPr id="20" name="Right Arrow 19"/>
          <p:cNvSpPr/>
          <p:nvPr/>
        </p:nvSpPr>
        <p:spPr>
          <a:xfrm>
            <a:off x="356711" y="2866396"/>
            <a:ext cx="1211876" cy="6274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dirty="0" smtClean="0">
                <a:solidFill>
                  <a:schemeClr val="tx1"/>
                </a:solidFill>
                <a:latin typeface="Calibri" pitchFamily="34" charset="0"/>
              </a:rPr>
              <a:t>seed</a:t>
            </a:r>
            <a:endParaRPr lang="en-US" sz="2400" b="1" dirty="0">
              <a:solidFill>
                <a:schemeClr val="tx1"/>
              </a:solidFill>
              <a:latin typeface="Calibri" pitchFamily="34" charset="0"/>
            </a:endParaRPr>
          </a:p>
        </p:txBody>
      </p:sp>
      <p:sp>
        <p:nvSpPr>
          <p:cNvPr id="23" name="TextBox 18"/>
          <p:cNvSpPr txBox="1">
            <a:spLocks noChangeArrowheads="1"/>
          </p:cNvSpPr>
          <p:nvPr/>
        </p:nvSpPr>
        <p:spPr bwMode="auto">
          <a:xfrm>
            <a:off x="511516" y="3608766"/>
            <a:ext cx="1592492"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New input</a:t>
            </a:r>
            <a:endParaRPr lang="en-US" sz="2400" dirty="0">
              <a:solidFill>
                <a:srgbClr val="7030A0"/>
              </a:solidFill>
              <a:latin typeface="Calibri" pitchFamily="34" charset="0"/>
            </a:endParaRPr>
          </a:p>
        </p:txBody>
      </p:sp>
      <p:sp>
        <p:nvSpPr>
          <p:cNvPr id="29" name="Rounded Rectangle 6"/>
          <p:cNvSpPr>
            <a:spLocks noChangeArrowheads="1"/>
          </p:cNvSpPr>
          <p:nvPr/>
        </p:nvSpPr>
        <p:spPr bwMode="auto">
          <a:xfrm>
            <a:off x="1561400" y="2746083"/>
            <a:ext cx="1256422" cy="815593"/>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Test</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Inputs</a:t>
            </a:r>
          </a:p>
        </p:txBody>
      </p:sp>
      <p:sp>
        <p:nvSpPr>
          <p:cNvPr id="34" name="TextBox 33"/>
          <p:cNvSpPr txBox="1"/>
          <p:nvPr/>
        </p:nvSpPr>
        <p:spPr>
          <a:xfrm>
            <a:off x="142829" y="5872801"/>
            <a:ext cx="5572125" cy="618631"/>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Nikolai </a:t>
            </a:r>
            <a:r>
              <a:rPr lang="en-US" sz="1200" dirty="0" err="1" smtClean="0">
                <a:solidFill>
                  <a:srgbClr val="9C42E6"/>
                </a:solidFill>
                <a:latin typeface="Calibri" pitchFamily="34" charset="0"/>
              </a:rPr>
              <a:t>Tillmann</a:t>
            </a:r>
            <a:r>
              <a:rPr lang="en-US" sz="1200" dirty="0" smtClean="0">
                <a:solidFill>
                  <a:srgbClr val="9C42E6"/>
                </a:solidFill>
                <a:latin typeface="Calibri" pitchFamily="34" charset="0"/>
              </a:rPr>
              <a:t> Peli de Halleux (</a:t>
            </a:r>
            <a:r>
              <a:rPr lang="en-US" sz="1200" dirty="0" err="1" smtClean="0">
                <a:solidFill>
                  <a:srgbClr val="9C42E6"/>
                </a:solidFill>
                <a:latin typeface="Calibri" pitchFamily="34" charset="0"/>
              </a:rPr>
              <a:t>Pex</a:t>
            </a:r>
            <a:r>
              <a:rPr lang="en-US" sz="1200" dirty="0" smtClean="0">
                <a:solidFill>
                  <a:srgbClr val="9C42E6"/>
                </a:solidFill>
                <a:latin typeface="Calibri" pitchFamily="34" charset="0"/>
              </a:rPr>
              <a:t>), Patrice </a:t>
            </a:r>
            <a:r>
              <a:rPr lang="en-US" sz="1200" dirty="0" err="1" smtClean="0">
                <a:solidFill>
                  <a:srgbClr val="9C42E6"/>
                </a:solidFill>
                <a:latin typeface="Calibri" pitchFamily="34" charset="0"/>
              </a:rPr>
              <a:t>Godefroid</a:t>
            </a:r>
            <a:r>
              <a:rPr lang="en-US" sz="1200" dirty="0" smtClean="0">
                <a:solidFill>
                  <a:srgbClr val="9C42E6"/>
                </a:solidFill>
                <a:latin typeface="Calibri" pitchFamily="34" charset="0"/>
              </a:rPr>
              <a:t> (SAGE)</a:t>
            </a:r>
          </a:p>
          <a:p>
            <a:r>
              <a:rPr lang="en-US" sz="1200" dirty="0" err="1" smtClean="0">
                <a:solidFill>
                  <a:srgbClr val="9C42E6"/>
                </a:solidFill>
                <a:latin typeface="Calibri" pitchFamily="34" charset="0"/>
              </a:rPr>
              <a:t>Aditya</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Nori</a:t>
            </a:r>
            <a:r>
              <a:rPr lang="en-US" sz="1200" dirty="0" smtClean="0">
                <a:solidFill>
                  <a:srgbClr val="9C42E6"/>
                </a:solidFill>
                <a:latin typeface="Calibri" pitchFamily="34" charset="0"/>
              </a:rPr>
              <a:t>, Sriram Rajamani (Yogi), Jean Philippe Martin, Miguel Castro, </a:t>
            </a:r>
          </a:p>
          <a:p>
            <a:r>
              <a:rPr lang="en-US" sz="1200" dirty="0" smtClean="0">
                <a:solidFill>
                  <a:srgbClr val="9C42E6"/>
                </a:solidFill>
                <a:latin typeface="Calibri" pitchFamily="34" charset="0"/>
              </a:rPr>
              <a:t>Manuel Costa, </a:t>
            </a:r>
            <a:r>
              <a:rPr lang="en-US" sz="1200" dirty="0" err="1" smtClean="0">
                <a:solidFill>
                  <a:srgbClr val="9C42E6"/>
                </a:solidFill>
                <a:latin typeface="Calibri" pitchFamily="34" charset="0"/>
              </a:rPr>
              <a:t>Lintao</a:t>
            </a:r>
            <a:r>
              <a:rPr lang="en-US" sz="1200" dirty="0" smtClean="0">
                <a:solidFill>
                  <a:srgbClr val="9C42E6"/>
                </a:solidFill>
                <a:latin typeface="Calibri" pitchFamily="34" charset="0"/>
              </a:rPr>
              <a:t> Zhang (Vigilante)</a:t>
            </a:r>
            <a:endParaRPr lang="en-US" sz="1200" dirty="0">
              <a:solidFill>
                <a:srgbClr val="9C42E6"/>
              </a:solidFill>
              <a:latin typeface="Calibri" pitchFamily="34" charset="0"/>
            </a:endParaRPr>
          </a:p>
        </p:txBody>
      </p:sp>
      <p:sp>
        <p:nvSpPr>
          <p:cNvPr id="27" name="Bent Arrow 26"/>
          <p:cNvSpPr/>
          <p:nvPr/>
        </p:nvSpPr>
        <p:spPr bwMode="auto">
          <a:xfrm rot="10800000">
            <a:off x="2938846" y="3804443"/>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6" name="Rounded Rectangle 7"/>
          <p:cNvSpPr>
            <a:spLocks noChangeArrowheads="1"/>
          </p:cNvSpPr>
          <p:nvPr/>
        </p:nvSpPr>
        <p:spPr bwMode="auto">
          <a:xfrm>
            <a:off x="4043580" y="3797300"/>
            <a:ext cx="1854720" cy="918811"/>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Constraint System</a:t>
            </a:r>
          </a:p>
        </p:txBody>
      </p:sp>
      <p:sp>
        <p:nvSpPr>
          <p:cNvPr id="28" name="Up Arrow 27"/>
          <p:cNvSpPr/>
          <p:nvPr/>
        </p:nvSpPr>
        <p:spPr bwMode="auto">
          <a:xfrm>
            <a:off x="2015231" y="3595456"/>
            <a:ext cx="257453"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z3.png"/>
          <p:cNvPicPr>
            <a:picLocks noChangeAspect="1"/>
          </p:cNvPicPr>
          <p:nvPr/>
        </p:nvPicPr>
        <p:blipFill>
          <a:blip r:embed="rId5" cstate="print"/>
          <a:stretch>
            <a:fillRect/>
          </a:stretch>
        </p:blipFill>
        <p:spPr>
          <a:xfrm>
            <a:off x="1698924" y="4088401"/>
            <a:ext cx="1213872" cy="701903"/>
          </a:xfrm>
          <a:prstGeom prst="rect">
            <a:avLst/>
          </a:prstGeom>
        </p:spPr>
      </p:pic>
      <p:sp>
        <p:nvSpPr>
          <p:cNvPr id="8" name="Can 9"/>
          <p:cNvSpPr>
            <a:spLocks noChangeArrowheads="1"/>
          </p:cNvSpPr>
          <p:nvPr/>
        </p:nvSpPr>
        <p:spPr bwMode="auto">
          <a:xfrm>
            <a:off x="6574560" y="2815691"/>
            <a:ext cx="1256422" cy="1007105"/>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400" b="1" dirty="0">
                <a:solidFill>
                  <a:schemeClr val="tx1"/>
                </a:solidFill>
                <a:effectLst>
                  <a:outerShdw blurRad="38100" dist="38100" dir="2700000" algn="tl">
                    <a:srgbClr val="000000">
                      <a:alpha val="43137"/>
                    </a:srgbClr>
                  </a:outerShdw>
                </a:effectLst>
                <a:latin typeface="Calibri" pitchFamily="34" charset="0"/>
              </a:rPr>
              <a:t>Known</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Paths</a:t>
            </a:r>
          </a:p>
        </p:txBody>
      </p:sp>
      <p:sp>
        <p:nvSpPr>
          <p:cNvPr id="30" name="TextBox 29"/>
          <p:cNvSpPr txBox="1"/>
          <p:nvPr/>
        </p:nvSpPr>
        <p:spPr>
          <a:xfrm>
            <a:off x="5442889" y="5191320"/>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Vigilante</a:t>
            </a:r>
          </a:p>
        </p:txBody>
      </p:sp>
      <p:pic>
        <p:nvPicPr>
          <p:cNvPr id="26" name="Picture 25" descr="nikolait.jpg"/>
          <p:cNvPicPr>
            <a:picLocks noChangeAspect="1"/>
          </p:cNvPicPr>
          <p:nvPr/>
        </p:nvPicPr>
        <p:blipFill>
          <a:blip r:embed="rId6" cstate="print"/>
          <a:stretch>
            <a:fillRect/>
          </a:stretch>
        </p:blipFill>
        <p:spPr>
          <a:xfrm>
            <a:off x="137421" y="4830687"/>
            <a:ext cx="504188" cy="504188"/>
          </a:xfrm>
          <a:prstGeom prst="rect">
            <a:avLst/>
          </a:prstGeom>
        </p:spPr>
      </p:pic>
      <p:pic>
        <p:nvPicPr>
          <p:cNvPr id="31" name="Picture 30" descr="jhalleux.jpg"/>
          <p:cNvPicPr>
            <a:picLocks noChangeAspect="1"/>
          </p:cNvPicPr>
          <p:nvPr/>
        </p:nvPicPr>
        <p:blipFill>
          <a:blip r:embed="rId7" cstate="print"/>
          <a:stretch>
            <a:fillRect/>
          </a:stretch>
        </p:blipFill>
        <p:spPr>
          <a:xfrm>
            <a:off x="602295" y="4835361"/>
            <a:ext cx="483335" cy="516102"/>
          </a:xfrm>
          <a:prstGeom prst="rect">
            <a:avLst/>
          </a:prstGeom>
        </p:spPr>
      </p:pic>
      <p:pic>
        <p:nvPicPr>
          <p:cNvPr id="32" name="Picture 31" descr="patrice-godefroid.gif"/>
          <p:cNvPicPr>
            <a:picLocks noChangeAspect="1"/>
          </p:cNvPicPr>
          <p:nvPr/>
        </p:nvPicPr>
        <p:blipFill>
          <a:blip r:embed="rId8" cstate="print"/>
          <a:stretch>
            <a:fillRect/>
          </a:stretch>
        </p:blipFill>
        <p:spPr>
          <a:xfrm>
            <a:off x="1090262" y="4835248"/>
            <a:ext cx="539675" cy="555206"/>
          </a:xfrm>
          <a:prstGeom prst="rect">
            <a:avLst/>
          </a:prstGeom>
        </p:spPr>
      </p:pic>
      <p:pic>
        <p:nvPicPr>
          <p:cNvPr id="33" name="Picture 32" descr="jp_small2.jpg"/>
          <p:cNvPicPr>
            <a:picLocks noChangeAspect="1"/>
          </p:cNvPicPr>
          <p:nvPr/>
        </p:nvPicPr>
        <p:blipFill>
          <a:blip r:embed="rId9" cstate="print"/>
          <a:stretch>
            <a:fillRect/>
          </a:stretch>
        </p:blipFill>
        <p:spPr>
          <a:xfrm>
            <a:off x="1412038" y="5333315"/>
            <a:ext cx="455054" cy="508685"/>
          </a:xfrm>
          <a:prstGeom prst="rect">
            <a:avLst/>
          </a:prstGeom>
        </p:spPr>
      </p:pic>
      <p:pic>
        <p:nvPicPr>
          <p:cNvPr id="36" name="Picture 35" descr="lintao-zhang.jpg"/>
          <p:cNvPicPr>
            <a:picLocks noChangeAspect="1"/>
          </p:cNvPicPr>
          <p:nvPr/>
        </p:nvPicPr>
        <p:blipFill>
          <a:blip r:embed="rId10" cstate="print"/>
          <a:stretch>
            <a:fillRect/>
          </a:stretch>
        </p:blipFill>
        <p:spPr>
          <a:xfrm>
            <a:off x="984093" y="5330918"/>
            <a:ext cx="459562" cy="500922"/>
          </a:xfrm>
          <a:prstGeom prst="rect">
            <a:avLst/>
          </a:prstGeom>
        </p:spPr>
      </p:pic>
      <p:pic>
        <p:nvPicPr>
          <p:cNvPr id="37" name="Picture 36" descr="rse-fte.jpg"/>
          <p:cNvPicPr>
            <a:picLocks noChangeAspect="1"/>
          </p:cNvPicPr>
          <p:nvPr/>
        </p:nvPicPr>
        <p:blipFill>
          <a:blip r:embed="rId11" cstate="print"/>
          <a:srcRect l="66344" t="19025" r="19753" b="60667"/>
          <a:stretch>
            <a:fillRect/>
          </a:stretch>
        </p:blipFill>
        <p:spPr>
          <a:xfrm>
            <a:off x="506516" y="5330918"/>
            <a:ext cx="471716" cy="500922"/>
          </a:xfrm>
          <a:prstGeom prst="rect">
            <a:avLst/>
          </a:prstGeom>
        </p:spPr>
      </p:pic>
      <p:pic>
        <p:nvPicPr>
          <p:cNvPr id="35" name="Picture 34" descr="manuelc-web.jpg"/>
          <p:cNvPicPr>
            <a:picLocks noChangeAspect="1"/>
          </p:cNvPicPr>
          <p:nvPr/>
        </p:nvPicPr>
        <p:blipFill>
          <a:blip r:embed="rId12" cstate="print"/>
          <a:stretch>
            <a:fillRect/>
          </a:stretch>
        </p:blipFill>
        <p:spPr>
          <a:xfrm>
            <a:off x="143741" y="5308600"/>
            <a:ext cx="396978" cy="529997"/>
          </a:xfrm>
          <a:prstGeom prst="rect">
            <a:avLst/>
          </a:prstGeom>
        </p:spPr>
      </p:pic>
      <p:sp>
        <p:nvSpPr>
          <p:cNvPr id="38" name="TextBox 37"/>
          <p:cNvSpPr txBox="1"/>
          <p:nvPr/>
        </p:nvSpPr>
        <p:spPr>
          <a:xfrm>
            <a:off x="7013271" y="5237702"/>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SAGE</a:t>
            </a:r>
          </a:p>
        </p:txBody>
      </p:sp>
    </p:spTree>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07996"/>
          </a:xfrm>
        </p:spPr>
        <p:txBody>
          <a:bodyPr/>
          <a:lstStyle/>
          <a:p>
            <a:pPr algn="ctr"/>
            <a:r>
              <a:rPr lang="en-US" sz="4000" dirty="0" smtClean="0"/>
              <a:t>Test-case generation with SAGE</a:t>
            </a:r>
            <a:br>
              <a:rPr lang="en-US" sz="4000" dirty="0" smtClean="0"/>
            </a:br>
            <a:r>
              <a:rPr lang="en-US" sz="4000" dirty="0" smtClean="0"/>
              <a:t>for exploring </a:t>
            </a:r>
            <a:r>
              <a:rPr lang="en-US" sz="4000" b="1" u="sng" dirty="0" smtClean="0"/>
              <a:t>x86</a:t>
            </a:r>
            <a:r>
              <a:rPr lang="en-US" sz="4000" dirty="0" smtClean="0"/>
              <a:t> binaries</a:t>
            </a:r>
            <a:endParaRPr lang="en-US" sz="4000" dirty="0"/>
          </a:p>
        </p:txBody>
      </p:sp>
      <p:sp>
        <p:nvSpPr>
          <p:cNvPr id="3" name="Content Placeholder 2"/>
          <p:cNvSpPr>
            <a:spLocks noGrp="1"/>
          </p:cNvSpPr>
          <p:nvPr>
            <p:ph idx="1"/>
          </p:nvPr>
        </p:nvSpPr>
        <p:spPr>
          <a:xfrm>
            <a:off x="274983" y="2023644"/>
            <a:ext cx="8382000" cy="4062651"/>
          </a:xfrm>
        </p:spPr>
        <p:txBody>
          <a:bodyPr/>
          <a:lstStyle/>
          <a:p>
            <a:pPr eaLnBrk="1" hangingPunct="1">
              <a:buFontTx/>
              <a:buNone/>
            </a:pPr>
            <a:r>
              <a:rPr lang="en-US" dirty="0" smtClean="0"/>
              <a:t>Internal user: “WEX Security team”</a:t>
            </a:r>
          </a:p>
          <a:p>
            <a:pPr eaLnBrk="1" hangingPunct="1">
              <a:buFont typeface="Arial" pitchFamily="34" charset="0"/>
              <a:buChar char="•"/>
            </a:pPr>
            <a:r>
              <a:rPr lang="en-US" dirty="0" smtClean="0"/>
              <a:t>Use 100s of dedicated machines 24/7 for months</a:t>
            </a:r>
          </a:p>
          <a:p>
            <a:pPr eaLnBrk="1" hangingPunct="1">
              <a:buFont typeface="Arial" pitchFamily="34" charset="0"/>
              <a:buChar char="•"/>
            </a:pPr>
            <a:r>
              <a:rPr lang="en-US" dirty="0" smtClean="0"/>
              <a:t>Apps</a:t>
            </a:r>
            <a:r>
              <a:rPr lang="en-US" dirty="0"/>
              <a:t>: image processors, media players, file decoders</a:t>
            </a:r>
            <a:r>
              <a:rPr lang="en-US" dirty="0" smtClean="0"/>
              <a:t>,…</a:t>
            </a:r>
          </a:p>
          <a:p>
            <a:pPr eaLnBrk="1" hangingPunct="1">
              <a:buFont typeface="Arial" pitchFamily="34" charset="0"/>
              <a:buChar char="•"/>
            </a:pPr>
            <a:r>
              <a:rPr lang="en-US" dirty="0" smtClean="0"/>
              <a:t>Bugs</a:t>
            </a:r>
            <a:r>
              <a:rPr lang="en-US" dirty="0"/>
              <a:t>: </a:t>
            </a:r>
            <a:r>
              <a:rPr lang="en-US" dirty="0" smtClean="0"/>
              <a:t>Write/read A/</a:t>
            </a:r>
            <a:r>
              <a:rPr lang="en-US" dirty="0" err="1" smtClean="0"/>
              <a:t>Vs</a:t>
            </a:r>
            <a:r>
              <a:rPr lang="en-US" dirty="0"/>
              <a:t>, </a:t>
            </a:r>
            <a:r>
              <a:rPr lang="en-US" dirty="0" smtClean="0"/>
              <a:t>Crash,…</a:t>
            </a:r>
          </a:p>
          <a:p>
            <a:pPr eaLnBrk="1" hangingPunct="1">
              <a:buFont typeface="Arial" pitchFamily="34" charset="0"/>
              <a:buChar char="•"/>
            </a:pPr>
            <a:r>
              <a:rPr lang="en-US" dirty="0" smtClean="0"/>
              <a:t>Uncovered bugs not possible</a:t>
            </a:r>
            <a:br>
              <a:rPr lang="en-US" dirty="0" smtClean="0"/>
            </a:br>
            <a:r>
              <a:rPr lang="en-US" dirty="0" smtClean="0"/>
              <a:t>with “black-box” methods.</a:t>
            </a:r>
          </a:p>
        </p:txBody>
      </p:sp>
      <p:pic>
        <p:nvPicPr>
          <p:cNvPr id="4" name="Picture 3" descr="image.jpg"/>
          <p:cNvPicPr>
            <a:picLocks noChangeAspect="1"/>
          </p:cNvPicPr>
          <p:nvPr/>
        </p:nvPicPr>
        <p:blipFill>
          <a:blip r:embed="rId2" cstate="print">
            <a:extLst/>
          </a:blip>
          <a:srcRect/>
          <a:stretch>
            <a:fillRect/>
          </a:stretch>
        </p:blipFill>
        <p:spPr bwMode="auto">
          <a:xfrm>
            <a:off x="6303308" y="4585446"/>
            <a:ext cx="2840691" cy="2272553"/>
          </a:xfrm>
          <a:prstGeom prst="rect">
            <a:avLst/>
          </a:prstGeom>
          <a:extLst/>
        </p:spPr>
      </p:pic>
    </p:spTree>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ABCDE: </a:t>
            </a:r>
            <a:r>
              <a:rPr lang="en-US" sz="2800" dirty="0" smtClean="0"/>
              <a:t>Application Beneficiary Challenge Direction Enabler</a:t>
            </a:r>
            <a:endParaRPr lang="en-US" sz="2800" dirty="0"/>
          </a:p>
        </p:txBody>
      </p:sp>
      <p:sp>
        <p:nvSpPr>
          <p:cNvPr id="12" name="TextBox 11"/>
          <p:cNvSpPr txBox="1"/>
          <p:nvPr/>
        </p:nvSpPr>
        <p:spPr>
          <a:xfrm>
            <a:off x="2918879" y="5341203"/>
            <a:ext cx="2878930" cy="830997"/>
          </a:xfrm>
          <a:prstGeom prst="rect">
            <a:avLst/>
          </a:prstGeom>
          <a:noFill/>
        </p:spPr>
        <p:txBody>
          <a:bodyPr wrap="none" rtlCol="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Using Template</a:t>
            </a:r>
          </a:p>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models</a:t>
            </a:r>
          </a:p>
        </p:txBody>
      </p:sp>
      <p:sp>
        <p:nvSpPr>
          <p:cNvPr id="5" name="Right Arrow 4"/>
          <p:cNvSpPr/>
          <p:nvPr/>
        </p:nvSpPr>
        <p:spPr bwMode="auto">
          <a:xfrm>
            <a:off x="2667000" y="3916882"/>
            <a:ext cx="3429000" cy="528935"/>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Down Arrow 5"/>
          <p:cNvSpPr/>
          <p:nvPr/>
        </p:nvSpPr>
        <p:spPr bwMode="auto">
          <a:xfrm>
            <a:off x="4087107" y="3191613"/>
            <a:ext cx="457200" cy="877669"/>
          </a:xfrm>
          <a:prstGeom prst="down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ectangle 6"/>
          <p:cNvSpPr/>
          <p:nvPr/>
        </p:nvSpPr>
        <p:spPr>
          <a:xfrm>
            <a:off x="252556" y="2868447"/>
            <a:ext cx="2414444" cy="584775"/>
          </a:xfrm>
          <a:prstGeom prst="rect">
            <a:avLst/>
          </a:prstGeom>
          <a:noFill/>
        </p:spPr>
        <p:txBody>
          <a:bodyPr wrap="none" lIns="91440" tIns="45720" rIns="91440" bIns="45720">
            <a:spAutoFit/>
          </a:bodyPr>
          <a:lstStyle/>
          <a:p>
            <a:pPr algn="ctr"/>
            <a:r>
              <a:rPr lang="en-US" sz="32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Application</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6" name="Down Arrow 15"/>
          <p:cNvSpPr/>
          <p:nvPr/>
        </p:nvSpPr>
        <p:spPr bwMode="auto">
          <a:xfrm>
            <a:off x="4087107" y="4399434"/>
            <a:ext cx="457200" cy="877669"/>
          </a:xfrm>
          <a:prstGeom prst="down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a:xfrm>
            <a:off x="6875521" y="2926281"/>
            <a:ext cx="196079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Direction</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9" name="Rectangle 8"/>
          <p:cNvSpPr/>
          <p:nvPr/>
        </p:nvSpPr>
        <p:spPr>
          <a:xfrm>
            <a:off x="2953186" y="2124575"/>
            <a:ext cx="2810321" cy="954107"/>
          </a:xfrm>
          <a:prstGeom prst="rect">
            <a:avLst/>
          </a:prstGeom>
          <a:noFill/>
        </p:spPr>
        <p:txBody>
          <a:bodyPr wrap="none" lIns="91440" tIns="45720" rIns="91440" bIns="45720">
            <a:spAutoFit/>
          </a:bodyPr>
          <a:lstStyle/>
          <a:p>
            <a:pPr algn="ctr"/>
            <a:r>
              <a:rPr lang="en-US"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Finite model </a:t>
            </a:r>
          </a:p>
          <a:p>
            <a:pPr algn="ctr"/>
            <a:r>
              <a:rPr lang="en-US"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generation</a:t>
            </a:r>
            <a:endParaRPr lang="en-US"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Rectangle 12"/>
          <p:cNvSpPr/>
          <p:nvPr/>
        </p:nvSpPr>
        <p:spPr>
          <a:xfrm>
            <a:off x="660022" y="3511057"/>
            <a:ext cx="1903085" cy="1384995"/>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800" b="1" cap="none" spc="0" dirty="0" smtClean="0">
                <a:ln/>
                <a:solidFill>
                  <a:schemeClr val="accent3"/>
                </a:solidFill>
                <a:effectLst/>
              </a:rPr>
              <a:t>Dynamic </a:t>
            </a:r>
          </a:p>
          <a:p>
            <a:pPr algn="ctr"/>
            <a:r>
              <a:rPr lang="en-US" sz="2800" b="1" cap="none" spc="0" dirty="0" smtClean="0">
                <a:ln/>
                <a:solidFill>
                  <a:schemeClr val="accent3"/>
                </a:solidFill>
                <a:effectLst/>
              </a:rPr>
              <a:t>Symbolic </a:t>
            </a:r>
          </a:p>
          <a:p>
            <a:pPr algn="ctr"/>
            <a:r>
              <a:rPr lang="en-US" sz="2800" b="1" cap="none" spc="0" dirty="0" smtClean="0">
                <a:ln/>
                <a:solidFill>
                  <a:schemeClr val="accent3"/>
                </a:solidFill>
                <a:effectLst/>
              </a:rPr>
              <a:t>Execution</a:t>
            </a:r>
            <a:endParaRPr lang="en-US" sz="2800" b="1" cap="none" spc="0" dirty="0">
              <a:ln/>
              <a:solidFill>
                <a:schemeClr val="accent3"/>
              </a:solidFill>
              <a:effectLst/>
            </a:endParaRPr>
          </a:p>
        </p:txBody>
      </p:sp>
      <p:sp>
        <p:nvSpPr>
          <p:cNvPr id="14" name="Rectangle 13"/>
          <p:cNvSpPr/>
          <p:nvPr/>
        </p:nvSpPr>
        <p:spPr>
          <a:xfrm>
            <a:off x="6172200" y="3572375"/>
            <a:ext cx="3106941" cy="1200329"/>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400" b="1" cap="none" spc="0" dirty="0" smtClean="0">
                <a:ln/>
                <a:solidFill>
                  <a:schemeClr val="accent3"/>
                </a:solidFill>
                <a:effectLst/>
              </a:rPr>
              <a:t>Model-guided </a:t>
            </a:r>
          </a:p>
          <a:p>
            <a:pPr algn="ctr"/>
            <a:r>
              <a:rPr lang="en-US" sz="2400" b="1" cap="none" spc="0" dirty="0" smtClean="0">
                <a:ln/>
                <a:solidFill>
                  <a:schemeClr val="accent3"/>
                </a:solidFill>
                <a:effectLst/>
              </a:rPr>
              <a:t>Dynamic </a:t>
            </a:r>
          </a:p>
          <a:p>
            <a:pPr algn="ctr"/>
            <a:r>
              <a:rPr lang="en-US" sz="2400" b="1" cap="none" spc="0" dirty="0" smtClean="0">
                <a:ln/>
                <a:solidFill>
                  <a:schemeClr val="accent3"/>
                </a:solidFill>
                <a:effectLst/>
              </a:rPr>
              <a:t>Symbolic Execution</a:t>
            </a:r>
            <a:endParaRPr lang="en-US" sz="2400" b="1" cap="none" spc="0" dirty="0">
              <a:ln/>
              <a:solidFill>
                <a:schemeClr val="accent3"/>
              </a:solidFill>
              <a:effectLst/>
            </a:endParaRPr>
          </a:p>
        </p:txBody>
      </p:sp>
      <p:sp>
        <p:nvSpPr>
          <p:cNvPr id="22" name="Rectangle 21"/>
          <p:cNvSpPr/>
          <p:nvPr/>
        </p:nvSpPr>
        <p:spPr>
          <a:xfrm>
            <a:off x="3471565" y="1504985"/>
            <a:ext cx="168828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Enabler</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5" name="Rectangle 14"/>
          <p:cNvSpPr/>
          <p:nvPr/>
        </p:nvSpPr>
        <p:spPr>
          <a:xfrm>
            <a:off x="3420667" y="6248400"/>
            <a:ext cx="2141933"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Challenge</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pic>
        <p:nvPicPr>
          <p:cNvPr id="18" name="Picture 17" descr="PexWeb.png"/>
          <p:cNvPicPr>
            <a:picLocks noChangeAspect="1"/>
          </p:cNvPicPr>
          <p:nvPr/>
        </p:nvPicPr>
        <p:blipFill>
          <a:blip r:embed="rId2" cstate="print"/>
          <a:stretch>
            <a:fillRect/>
          </a:stretch>
        </p:blipFill>
        <p:spPr>
          <a:xfrm>
            <a:off x="6420866" y="5802173"/>
            <a:ext cx="1320095" cy="740053"/>
          </a:xfrm>
          <a:prstGeom prst="rect">
            <a:avLst/>
          </a:prstGeom>
        </p:spPr>
      </p:pic>
      <p:sp>
        <p:nvSpPr>
          <p:cNvPr id="19" name="Rectangle 18"/>
          <p:cNvSpPr/>
          <p:nvPr/>
        </p:nvSpPr>
        <p:spPr>
          <a:xfrm>
            <a:off x="6378489" y="5171663"/>
            <a:ext cx="239360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Beneficiary</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20" name="TextBox 19"/>
          <p:cNvSpPr txBox="1"/>
          <p:nvPr/>
        </p:nvSpPr>
        <p:spPr>
          <a:xfrm>
            <a:off x="7855918" y="5910590"/>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SAGE</a:t>
            </a:r>
          </a:p>
        </p:txBody>
      </p:sp>
    </p:spTree>
    <p:extLst>
      <p:ext uri="{BB962C8B-B14F-4D97-AF65-F5344CB8AC3E}">
        <p14:creationId xmlns:p14="http://schemas.microsoft.com/office/powerpoint/2010/main" val="37805498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00200"/>
            <a:ext cx="7690115" cy="750205"/>
          </a:xfrm>
        </p:spPr>
        <p:txBody>
          <a:bodyPr/>
          <a:lstStyle/>
          <a:p>
            <a:r>
              <a:rPr lang="en-US" dirty="0" smtClean="0"/>
              <a:t>Application:</a:t>
            </a:r>
            <a:endParaRPr lang="en-US" dirty="0"/>
          </a:p>
        </p:txBody>
      </p:sp>
      <p:sp>
        <p:nvSpPr>
          <p:cNvPr id="3" name="Subtitle 2"/>
          <p:cNvSpPr>
            <a:spLocks noGrp="1"/>
          </p:cNvSpPr>
          <p:nvPr>
            <p:ph type="subTitle" idx="1"/>
          </p:nvPr>
        </p:nvSpPr>
        <p:spPr>
          <a:xfrm>
            <a:off x="1752600" y="6082302"/>
            <a:ext cx="6705600" cy="470898"/>
          </a:xfrm>
        </p:spPr>
        <p:txBody>
          <a:bodyPr/>
          <a:lstStyle/>
          <a:p>
            <a:r>
              <a:rPr lang="en-US" dirty="0" err="1" smtClean="0"/>
              <a:t>PREfix</a:t>
            </a:r>
            <a:r>
              <a:rPr lang="en-US" dirty="0" smtClean="0"/>
              <a:t>    [Moy, B., Sielaff 2010]</a:t>
            </a:r>
            <a:endParaRPr lang="en-US" dirty="0"/>
          </a:p>
        </p:txBody>
      </p:sp>
      <p:sp>
        <p:nvSpPr>
          <p:cNvPr id="4" name="Text Placeholder 3"/>
          <p:cNvSpPr>
            <a:spLocks noGrp="1"/>
          </p:cNvSpPr>
          <p:nvPr>
            <p:ph type="body" sz="quarter" idx="10"/>
          </p:nvPr>
        </p:nvSpPr>
        <p:spPr>
          <a:xfrm>
            <a:off x="381000" y="3041809"/>
            <a:ext cx="8412427" cy="2215991"/>
          </a:xfrm>
        </p:spPr>
        <p:txBody>
          <a:bodyPr/>
          <a:lstStyle/>
          <a:p>
            <a:r>
              <a:rPr lang="en-US" sz="7200" dirty="0" smtClean="0"/>
              <a:t>Bit-precise Scalable</a:t>
            </a:r>
          </a:p>
          <a:p>
            <a:r>
              <a:rPr lang="en-US" sz="7200" dirty="0" smtClean="0"/>
              <a:t>Static Analysis</a:t>
            </a:r>
            <a:endParaRPr lang="en-US" sz="72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wrong here?</a:t>
            </a:r>
            <a:endParaRPr lang="en-US" dirty="0"/>
          </a:p>
        </p:txBody>
      </p:sp>
      <p:sp>
        <p:nvSpPr>
          <p:cNvPr id="5" name="Subtitle 2"/>
          <p:cNvSpPr txBox="1">
            <a:spLocks/>
          </p:cNvSpPr>
          <p:nvPr/>
        </p:nvSpPr>
        <p:spPr bwMode="auto">
          <a:xfrm>
            <a:off x="801756" y="1977886"/>
            <a:ext cx="3863009" cy="3965714"/>
          </a:xfrm>
          <a:prstGeom prst="rect">
            <a:avLst/>
          </a:prstGeom>
          <a:ln>
            <a:solidFill>
              <a:schemeClr val="accent2">
                <a:lumMod val="50000"/>
              </a:schemeClr>
            </a:solidFill>
          </a:ln>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binary_search</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arr</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low, </a:t>
            </a:r>
            <a:br>
              <a:rPr kumimoji="0" lang="en-US" sz="2000" b="0" i="0" u="none" strike="noStrike" kern="1200" cap="none" spc="0" normalizeH="0" baseline="0" noProof="0" dirty="0" smtClean="0">
                <a:ln>
                  <a:noFill/>
                </a:ln>
                <a:solidFill>
                  <a:schemeClr val="bg1"/>
                </a:solidFill>
                <a:effectLst/>
                <a:uLnTx/>
                <a:uFillTx/>
                <a:latin typeface="+mn-lt"/>
                <a:ea typeface="+mn-ea"/>
                <a:cs typeface="+mn-cs"/>
              </a:rPr>
            </a:b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high,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key)  </a:t>
            </a:r>
          </a:p>
          <a:p>
            <a:r>
              <a:rPr lang="en-US" sz="2000" b="1" dirty="0" smtClean="0">
                <a:solidFill>
                  <a:schemeClr val="bg1"/>
                </a:solidFill>
              </a:rPr>
              <a:t>while</a:t>
            </a:r>
            <a:r>
              <a:rPr lang="en-US" sz="2000" dirty="0" smtClean="0">
                <a:solidFill>
                  <a:schemeClr val="bg1"/>
                </a:solidFill>
              </a:rPr>
              <a:t> (low &lt;= high)  </a:t>
            </a:r>
          </a:p>
          <a:p>
            <a:r>
              <a:rPr lang="en-US" sz="2000" dirty="0" smtClean="0">
                <a:solidFill>
                  <a:schemeClr val="bg1"/>
                </a:solidFill>
              </a:rPr>
              <a:t>    {</a:t>
            </a:r>
          </a:p>
          <a:p>
            <a:r>
              <a:rPr lang="en-US" sz="2000" dirty="0" smtClean="0">
                <a:solidFill>
                  <a:schemeClr val="bg1"/>
                </a:solidFill>
              </a:rPr>
              <a:t>        // Find middle value </a:t>
            </a:r>
          </a:p>
          <a:p>
            <a:r>
              <a:rPr lang="en-US" sz="2000" dirty="0" smtClean="0">
                <a:solidFill>
                  <a:schemeClr val="bg1"/>
                </a:solidFill>
              </a:rPr>
              <a:t>        </a:t>
            </a:r>
            <a:r>
              <a:rPr lang="en-US" sz="2000" b="1" dirty="0" err="1" smtClean="0">
                <a:solidFill>
                  <a:schemeClr val="bg1"/>
                </a:solidFill>
              </a:rPr>
              <a:t>int</a:t>
            </a:r>
            <a:r>
              <a:rPr lang="en-US" sz="2000" dirty="0" smtClean="0">
                <a:solidFill>
                  <a:schemeClr val="bg1"/>
                </a:solidFill>
              </a:rPr>
              <a:t> mid = (low + high) / 2;</a:t>
            </a:r>
          </a:p>
          <a:p>
            <a:r>
              <a:rPr lang="en-US" sz="2000" dirty="0" smtClean="0">
                <a:solidFill>
                  <a:schemeClr val="bg1"/>
                </a:solidFill>
              </a:rPr>
              <a:t>        </a:t>
            </a:r>
            <a:r>
              <a:rPr lang="en-US" sz="2000" b="1" dirty="0" err="1" smtClean="0">
                <a:solidFill>
                  <a:schemeClr val="bg1"/>
                </a:solidFill>
              </a:rPr>
              <a:t>int</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 </a:t>
            </a:r>
            <a:r>
              <a:rPr lang="en-US" sz="2000" dirty="0" err="1" smtClean="0">
                <a:solidFill>
                  <a:schemeClr val="bg1"/>
                </a:solidFill>
              </a:rPr>
              <a:t>arr</a:t>
            </a:r>
            <a:r>
              <a:rPr lang="en-US" sz="2000" dirty="0" smtClean="0">
                <a:solidFill>
                  <a:schemeClr val="bg1"/>
                </a:solidFill>
              </a:rPr>
              <a:t>[mid];</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 key) </a:t>
            </a:r>
            <a:r>
              <a:rPr lang="en-US" sz="2000" b="1" dirty="0" smtClean="0">
                <a:solidFill>
                  <a:schemeClr val="bg1"/>
                </a:solidFill>
              </a:rPr>
              <a:t>return</a:t>
            </a:r>
            <a:r>
              <a:rPr lang="en-US" sz="2000" dirty="0" smtClean="0">
                <a:solidFill>
                  <a:schemeClr val="bg1"/>
                </a:solidFill>
              </a:rPr>
              <a:t> mid;</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&lt; key) low = mid+1; </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else</a:t>
            </a:r>
            <a:r>
              <a:rPr lang="en-US" sz="2000" dirty="0" smtClean="0">
                <a:solidFill>
                  <a:schemeClr val="bg1"/>
                </a:solidFill>
              </a:rPr>
              <a:t> high = mid-1;</a:t>
            </a:r>
            <a:br>
              <a:rPr lang="en-US" sz="2000" dirty="0" smtClean="0">
                <a:solidFill>
                  <a:schemeClr val="bg1"/>
                </a:solidFill>
              </a:rPr>
            </a:br>
            <a:r>
              <a:rPr lang="en-US" sz="2000" dirty="0" smtClean="0">
                <a:solidFill>
                  <a:schemeClr val="bg1"/>
                </a:solidFill>
              </a:rPr>
              <a:t>     }</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return</a:t>
            </a:r>
            <a:r>
              <a:rPr lang="en-US" sz="2000" dirty="0" smtClean="0">
                <a:solidFill>
                  <a:schemeClr val="bg1"/>
                </a:solidFill>
              </a:rPr>
              <a:t> -1;</a:t>
            </a:r>
          </a:p>
          <a:p>
            <a:r>
              <a:rPr lang="en-US" sz="2000" dirty="0" smtClean="0">
                <a:solidFill>
                  <a:schemeClr val="bg1"/>
                </a:solidFill>
              </a:rPr>
              <a:t>}</a:t>
            </a:r>
          </a:p>
        </p:txBody>
      </p:sp>
      <p:sp>
        <p:nvSpPr>
          <p:cNvPr id="6" name="Subtitle 2"/>
          <p:cNvSpPr txBox="1">
            <a:spLocks/>
          </p:cNvSpPr>
          <p:nvPr/>
        </p:nvSpPr>
        <p:spPr bwMode="auto">
          <a:xfrm>
            <a:off x="5486400" y="1958008"/>
            <a:ext cx="3124200" cy="3985592"/>
          </a:xfrm>
          <a:prstGeom prst="rect">
            <a:avLst/>
          </a:prstGeom>
          <a:ln>
            <a:solidFill>
              <a:schemeClr val="accent2">
                <a:lumMod val="50000"/>
              </a:schemeClr>
            </a:solidFill>
          </a:ln>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1" dirty="0" smtClean="0">
                <a:solidFill>
                  <a:schemeClr val="bg1"/>
                </a:solidFill>
                <a:latin typeface="+mn-lt"/>
              </a:rPr>
              <a:t>void </a:t>
            </a:r>
            <a:r>
              <a:rPr lang="en-US" sz="2000" dirty="0" err="1" smtClean="0">
                <a:solidFill>
                  <a:schemeClr val="bg1"/>
                </a:solidFill>
                <a:latin typeface="+mn-lt"/>
              </a:rPr>
              <a:t>itoa</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noProof="0" dirty="0" smtClean="0">
                <a:ln>
                  <a:noFill/>
                </a:ln>
                <a:solidFill>
                  <a:schemeClr val="bg1"/>
                </a:solidFill>
                <a:effectLst/>
                <a:uLnTx/>
                <a:uFillTx/>
                <a:latin typeface="+mn-lt"/>
                <a:ea typeface="+mn-ea"/>
                <a:cs typeface="+mn-cs"/>
              </a:rPr>
              <a:t> </a:t>
            </a:r>
            <a:r>
              <a:rPr lang="en-US" sz="2000" dirty="0" smtClean="0">
                <a:solidFill>
                  <a:schemeClr val="bg1"/>
                </a:solidFill>
                <a:latin typeface="+mn-lt"/>
              </a:rPr>
              <a:t>n, char* s</a:t>
            </a:r>
            <a:r>
              <a:rPr kumimoji="0" lang="en-US" sz="2000" b="0" i="0" u="none" strike="noStrike" kern="1200" cap="none" spc="0" normalizeH="0" noProof="0" dirty="0" smtClean="0">
                <a:ln>
                  <a:noFill/>
                </a:ln>
                <a:solidFill>
                  <a:schemeClr val="bg1"/>
                </a:solidFill>
                <a:effectLst/>
                <a:uLnTx/>
                <a:uFillTx/>
                <a:latin typeface="+mn-lt"/>
                <a:ea typeface="+mn-ea"/>
                <a:cs typeface="+mn-cs"/>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lang="en-US" sz="2000" baseline="0" dirty="0" smtClean="0">
                <a:solidFill>
                  <a:schemeClr val="bg1"/>
                </a:solidFill>
                <a:latin typeface="+mn-lt"/>
              </a:rPr>
              <a:t>if (n &lt; 0)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*s++ =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n = -n;</a:t>
            </a:r>
            <a:endParaRPr kumimoji="0" lang="en-US" sz="2000" b="0" i="0" u="none" strike="noStrike" kern="1200" cap="none" spc="0" normalizeH="0" noProof="0" dirty="0" smtClean="0">
              <a:ln>
                <a:noFill/>
              </a:ln>
              <a:solidFill>
                <a:schemeClr val="bg1"/>
              </a:solidFill>
              <a:effectLst/>
              <a:uLnTx/>
              <a:uFillTx/>
              <a:latin typeface="+mn-lt"/>
              <a:ea typeface="+mn-ea"/>
              <a:cs typeface="+mn-cs"/>
            </a:endParaRP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aseline="0" dirty="0" smtClean="0">
                <a:solidFill>
                  <a:schemeClr val="bg1"/>
                </a:solidFill>
                <a:latin typeface="+mn-lt"/>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 Add digits to s</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noProof="0" dirty="0" smtClean="0">
                <a:ln>
                  <a:noFill/>
                </a:ln>
                <a:solidFill>
                  <a:schemeClr val="bg1"/>
                </a:solidFill>
                <a:effectLst/>
                <a:uLnTx/>
                <a:uFillTx/>
                <a:latin typeface="+mn-lt"/>
                <a:ea typeface="+mn-ea"/>
                <a:cs typeface="+mn-cs"/>
              </a:rPr>
              <a:t>….</a:t>
            </a:r>
          </a:p>
          <a:p>
            <a:pPr marL="384175" marR="0" lvl="0" indent="-384175" algn="l" defTabSz="912813" rtl="0" eaLnBrk="1" fontAlgn="base" latinLnBrk="0" hangingPunct="1">
              <a:lnSpc>
                <a:spcPct val="90000"/>
              </a:lnSpc>
              <a:spcBef>
                <a:spcPct val="20000"/>
              </a:spcBef>
              <a:spcAft>
                <a:spcPct val="0"/>
              </a:spcAft>
              <a:buClrTx/>
              <a:buSzPct val="90000"/>
              <a:tabLst/>
              <a:defRPr/>
            </a:pPr>
            <a:endParaRPr kumimoji="0" lang="en-US" sz="2000" b="0"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7" name="Cloud Callout 6"/>
          <p:cNvSpPr/>
          <p:nvPr/>
        </p:nvSpPr>
        <p:spPr bwMode="auto">
          <a:xfrm>
            <a:off x="7391400" y="533400"/>
            <a:ext cx="232410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-INT_MIN=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Cloud Callout 7"/>
          <p:cNvSpPr/>
          <p:nvPr/>
        </p:nvSpPr>
        <p:spPr bwMode="auto">
          <a:xfrm>
            <a:off x="2209800" y="1219200"/>
            <a:ext cx="356235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dirty="0" smtClean="0">
                <a:solidFill>
                  <a:schemeClr val="tx1"/>
                </a:solidFill>
                <a:effectLst>
                  <a:outerShdw blurRad="38100" dist="38100" dir="2700000" algn="tl">
                    <a:srgbClr val="000000">
                      <a:alpha val="43137"/>
                    </a:srgbClr>
                  </a:outerShdw>
                </a:effectLst>
                <a:latin typeface="Segoe" pitchFamily="34" charset="0"/>
              </a:rPr>
              <a:t>3(INT_MAX+1)/4 +</a:t>
            </a:r>
            <a:br>
              <a:rPr lang="en-US" dirty="0" smtClean="0">
                <a:solidFill>
                  <a:schemeClr val="tx1"/>
                </a:solidFill>
                <a:effectLst>
                  <a:outerShdw blurRad="38100" dist="38100" dir="2700000" algn="tl">
                    <a:srgbClr val="000000">
                      <a:alpha val="43137"/>
                    </a:srgbClr>
                  </a:outerShdw>
                </a:effectLst>
                <a:latin typeface="Segoe" pitchFamily="34" charset="0"/>
              </a:rPr>
            </a:br>
            <a:r>
              <a:rPr lang="en-US" dirty="0" smtClean="0">
                <a:solidFill>
                  <a:schemeClr val="tx1"/>
                </a:solidFill>
                <a:effectLst>
                  <a:outerShdw blurRad="38100" dist="38100" dir="2700000" algn="tl">
                    <a:srgbClr val="000000">
                      <a:alpha val="43137"/>
                    </a:srgbClr>
                  </a:outerShdw>
                </a:effectLst>
                <a:latin typeface="Segoe" pitchFamily="34" charset="0"/>
              </a:rPr>
              <a:t>(INT_MAX+1)/4 </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 =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Horizontal Scroll 8"/>
          <p:cNvSpPr/>
          <p:nvPr/>
        </p:nvSpPr>
        <p:spPr>
          <a:xfrm>
            <a:off x="457200" y="5410200"/>
            <a:ext cx="2971800" cy="1371600"/>
          </a:xfrm>
          <a:prstGeom prst="horizontalScroll">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Package: </a:t>
            </a:r>
            <a:r>
              <a:rPr lang="en-US" dirty="0" err="1" smtClean="0"/>
              <a:t>java.util.Arrays</a:t>
            </a:r>
            <a:endParaRPr lang="en-US" dirty="0" smtClean="0"/>
          </a:p>
          <a:p>
            <a:r>
              <a:rPr lang="en-US" dirty="0" smtClean="0"/>
              <a:t>Function: </a:t>
            </a:r>
            <a:r>
              <a:rPr lang="en-US" dirty="0" err="1" smtClean="0"/>
              <a:t>binary_search</a:t>
            </a:r>
            <a:endParaRPr lang="en-US" dirty="0"/>
          </a:p>
        </p:txBody>
      </p:sp>
      <p:sp>
        <p:nvSpPr>
          <p:cNvPr id="10" name="Horizontal Scroll 9"/>
          <p:cNvSpPr/>
          <p:nvPr/>
        </p:nvSpPr>
        <p:spPr>
          <a:xfrm>
            <a:off x="4953000" y="5410200"/>
            <a:ext cx="3505200" cy="1371600"/>
          </a:xfrm>
          <a:prstGeom prst="horizontalScroll">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Book: Kernighan and Ritchie</a:t>
            </a:r>
          </a:p>
          <a:p>
            <a:r>
              <a:rPr lang="en-US" dirty="0" smtClean="0"/>
              <a:t>Function: </a:t>
            </a:r>
            <a:r>
              <a:rPr lang="en-US" dirty="0" err="1" smtClean="0"/>
              <a:t>itoa</a:t>
            </a:r>
            <a:r>
              <a:rPr lang="en-US" dirty="0" smtClean="0"/>
              <a:t> (integer to </a:t>
            </a:r>
            <a:r>
              <a:rPr lang="en-US" dirty="0" err="1" smtClean="0"/>
              <a:t>ascii</a:t>
            </a:r>
            <a:r>
              <a:rPr lang="en-US" dirty="0" smtClean="0"/>
              <a:t>)</a:t>
            </a:r>
            <a:endParaRPr lang="en-US" dirty="0"/>
          </a:p>
        </p:txBody>
      </p:sp>
      <p:pic>
        <p:nvPicPr>
          <p:cNvPr id="12" name="Picture 11" descr="thumbnailCARL17PJ.jpg"/>
          <p:cNvPicPr>
            <a:picLocks noChangeAspect="1"/>
          </p:cNvPicPr>
          <p:nvPr/>
        </p:nvPicPr>
        <p:blipFill>
          <a:blip r:embed="rId2" cstate="print"/>
          <a:srcRect l="10000" r="15000"/>
          <a:stretch>
            <a:fillRect/>
          </a:stretch>
        </p:blipFill>
        <p:spPr>
          <a:xfrm>
            <a:off x="8305800" y="5943600"/>
            <a:ext cx="628650" cy="8382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grpId="1" nodeType="clickEffect">
                                  <p:stCondLst>
                                    <p:cond delay="0"/>
                                  </p:stCondLst>
                                  <p:childTnLst>
                                    <p:animEffect transition="out" filter="blinds(horizontal)">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8" grpId="1"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Talk</a:t>
            </a:r>
            <a:endParaRPr lang="en-US" dirty="0"/>
          </a:p>
        </p:txBody>
      </p:sp>
      <p:sp>
        <p:nvSpPr>
          <p:cNvPr id="3" name="Content Placeholder 2"/>
          <p:cNvSpPr>
            <a:spLocks noGrp="1"/>
          </p:cNvSpPr>
          <p:nvPr>
            <p:ph idx="1"/>
          </p:nvPr>
        </p:nvSpPr>
        <p:spPr>
          <a:xfrm>
            <a:off x="341243" y="1626983"/>
            <a:ext cx="8382000" cy="5544595"/>
          </a:xfrm>
        </p:spPr>
        <p:txBody>
          <a:bodyPr/>
          <a:lstStyle/>
          <a:p>
            <a:r>
              <a:rPr lang="en-US" dirty="0" smtClean="0"/>
              <a:t>Using Decision Engines for Software @ </a:t>
            </a:r>
            <a:r>
              <a:rPr lang="en-US" dirty="0"/>
              <a:t>M</a:t>
            </a:r>
            <a:r>
              <a:rPr lang="en-US" dirty="0" smtClean="0"/>
              <a:t>icrosoft.</a:t>
            </a:r>
          </a:p>
          <a:p>
            <a:pPr lvl="1"/>
            <a:r>
              <a:rPr lang="en-US" dirty="0" smtClean="0"/>
              <a:t>Dynamic Symbolic Execution</a:t>
            </a:r>
          </a:p>
          <a:p>
            <a:pPr lvl="1"/>
            <a:r>
              <a:rPr lang="en-US" dirty="0" smtClean="0"/>
              <a:t>Bit-precise Scalable Static Analysis</a:t>
            </a:r>
          </a:p>
          <a:p>
            <a:pPr lvl="1"/>
            <a:r>
              <a:rPr lang="en-US" dirty="0" smtClean="0"/>
              <a:t>and several others</a:t>
            </a:r>
          </a:p>
          <a:p>
            <a:pPr>
              <a:buNone/>
            </a:pPr>
            <a:endParaRPr lang="en-US" dirty="0" smtClean="0"/>
          </a:p>
          <a:p>
            <a:r>
              <a:rPr lang="en-US" dirty="0" smtClean="0"/>
              <a:t>What is Important for Decision Engines</a:t>
            </a:r>
          </a:p>
          <a:p>
            <a:pPr lvl="1"/>
            <a:r>
              <a:rPr lang="en-US" dirty="0" smtClean="0"/>
              <a:t>The sweet spot for SMT solvers</a:t>
            </a:r>
          </a:p>
          <a:p>
            <a:pPr lvl="1"/>
            <a:r>
              <a:rPr lang="en-US" dirty="0" smtClean="0"/>
              <a:t>Shameless, blatant propaganda for the SMT solver Z3</a:t>
            </a:r>
          </a:p>
          <a:p>
            <a:endParaRPr lang="en-US" dirty="0" smtClean="0"/>
          </a:p>
        </p:txBody>
      </p:sp>
      <p:pic>
        <p:nvPicPr>
          <p:cNvPr id="4" name="Picture 3" descr="z3.png"/>
          <p:cNvPicPr>
            <a:picLocks noChangeAspect="1"/>
          </p:cNvPicPr>
          <p:nvPr/>
        </p:nvPicPr>
        <p:blipFill>
          <a:blip r:embed="rId2" cstate="print"/>
          <a:stretch>
            <a:fillRect/>
          </a:stretch>
        </p:blipFill>
        <p:spPr>
          <a:xfrm>
            <a:off x="2179983" y="6232297"/>
            <a:ext cx="1082092" cy="625703"/>
          </a:xfrm>
          <a:prstGeom prst="rect">
            <a:avLst/>
          </a:prstGeom>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ate Placeholder 15"/>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4" name="Subtitle 2"/>
          <p:cNvSpPr>
            <a:spLocks noGrp="1"/>
          </p:cNvSpPr>
          <p:nvPr>
            <p:ph type="subTitle" idx="4294967295"/>
          </p:nvPr>
        </p:nvSpPr>
        <p:spPr>
          <a:xfrm>
            <a:off x="152400" y="1524000"/>
            <a:ext cx="3733800" cy="4191000"/>
          </a:xfrm>
          <a:ln w="19050">
            <a:solidFill>
              <a:srgbClr val="0070C0"/>
            </a:solidFill>
          </a:ln>
        </p:spPr>
        <p:txBody>
          <a:bodyPr>
            <a:noAutofit/>
          </a:bodyPr>
          <a:lstStyle/>
          <a:p>
            <a:pPr algn="l">
              <a:buNone/>
            </a:pPr>
            <a:r>
              <a:rPr lang="en-US" sz="1100" dirty="0" smtClean="0"/>
              <a:t>	</a:t>
            </a:r>
            <a:r>
              <a:rPr lang="en-US" sz="1100" dirty="0" err="1" smtClean="0"/>
              <a:t>int</a:t>
            </a:r>
            <a:r>
              <a:rPr lang="en-US" sz="1100" dirty="0" smtClean="0"/>
              <a:t> </a:t>
            </a:r>
            <a:r>
              <a:rPr lang="en-US" sz="1100" dirty="0" err="1" smtClean="0"/>
              <a:t>init_name</a:t>
            </a:r>
            <a:r>
              <a:rPr lang="en-US" sz="1100" dirty="0" smtClean="0"/>
              <a:t>(char **</a:t>
            </a:r>
            <a:r>
              <a:rPr lang="en-US" sz="1100" dirty="0" err="1" smtClean="0"/>
              <a:t>outname</a:t>
            </a:r>
            <a:r>
              <a:rPr lang="en-US" sz="1100" dirty="0" smtClean="0"/>
              <a:t>, </a:t>
            </a:r>
            <a:r>
              <a:rPr lang="en-US" sz="1100" dirty="0" err="1" smtClean="0"/>
              <a:t>uint</a:t>
            </a:r>
            <a:r>
              <a:rPr lang="en-US" sz="1100" dirty="0" smtClean="0"/>
              <a:t> n)</a:t>
            </a:r>
          </a:p>
          <a:p>
            <a:pPr algn="l">
              <a:buNone/>
            </a:pPr>
            <a:r>
              <a:rPr lang="en-US" sz="1100" dirty="0" smtClean="0"/>
              <a:t>	{</a:t>
            </a:r>
          </a:p>
          <a:p>
            <a:pPr algn="l">
              <a:buNone/>
            </a:pPr>
            <a:r>
              <a:rPr lang="en-US" sz="1100" dirty="0" smtClean="0"/>
              <a:t>	    if (n == 0) return 0;</a:t>
            </a:r>
          </a:p>
          <a:p>
            <a:pPr algn="l">
              <a:buNone/>
            </a:pPr>
            <a:r>
              <a:rPr lang="en-US" sz="1100" dirty="0" smtClean="0"/>
              <a:t>	    else if (n &gt; UINT16_MAX) exit(1);</a:t>
            </a:r>
          </a:p>
          <a:p>
            <a:pPr algn="l">
              <a:buNone/>
            </a:pPr>
            <a:r>
              <a:rPr lang="en-US" sz="1100" dirty="0" smtClean="0"/>
              <a:t>	    else if ((*</a:t>
            </a:r>
            <a:r>
              <a:rPr lang="en-US" sz="1100" dirty="0" err="1" smtClean="0"/>
              <a:t>outname</a:t>
            </a:r>
            <a:r>
              <a:rPr lang="en-US" sz="1100" dirty="0" smtClean="0"/>
              <a:t> = </a:t>
            </a:r>
            <a:r>
              <a:rPr lang="en-US" sz="1100" dirty="0" err="1" smtClean="0"/>
              <a:t>malloc</a:t>
            </a:r>
            <a:r>
              <a:rPr lang="en-US" sz="1100" dirty="0" smtClean="0"/>
              <a:t>(n)) == NULL) {</a:t>
            </a:r>
          </a:p>
          <a:p>
            <a:pPr>
              <a:buNone/>
            </a:pPr>
            <a:r>
              <a:rPr lang="en-US" sz="1100" dirty="0" smtClean="0"/>
              <a:t>	        return </a:t>
            </a:r>
            <a:r>
              <a:rPr lang="en-US" sz="1100" dirty="0" smtClean="0">
                <a:solidFill>
                  <a:schemeClr val="accent3">
                    <a:lumMod val="50000"/>
                  </a:schemeClr>
                </a:solidFill>
              </a:rPr>
              <a:t>0xC0000095; // NT_STATUS_NO_MEM</a:t>
            </a:r>
            <a:r>
              <a:rPr lang="en-US" sz="1100" dirty="0" smtClean="0"/>
              <a:t>;</a:t>
            </a:r>
          </a:p>
          <a:p>
            <a:pPr algn="l">
              <a:buNone/>
            </a:pPr>
            <a:r>
              <a:rPr lang="en-US" sz="1100" dirty="0" smtClean="0"/>
              <a:t>	    }</a:t>
            </a:r>
          </a:p>
          <a:p>
            <a:pPr algn="l">
              <a:buNone/>
            </a:pPr>
            <a:r>
              <a:rPr lang="en-US" sz="1100" dirty="0" smtClean="0"/>
              <a:t>	    return 0;</a:t>
            </a:r>
          </a:p>
          <a:p>
            <a:pPr algn="l">
              <a:buNone/>
            </a:pPr>
            <a:r>
              <a:rPr lang="en-US" sz="1100" dirty="0" smtClean="0"/>
              <a:t>	}</a:t>
            </a:r>
          </a:p>
          <a:p>
            <a:pPr algn="l"/>
            <a:endParaRPr lang="en-US" sz="1100" dirty="0" smtClean="0"/>
          </a:p>
          <a:p>
            <a:pPr algn="l">
              <a:buNone/>
            </a:pPr>
            <a:r>
              <a:rPr lang="en-US" sz="1100" dirty="0" smtClean="0"/>
              <a:t>	</a:t>
            </a:r>
            <a:r>
              <a:rPr lang="en-US" sz="1100" dirty="0" err="1" smtClean="0"/>
              <a:t>int</a:t>
            </a:r>
            <a:r>
              <a:rPr lang="en-US" sz="1100" dirty="0" smtClean="0"/>
              <a:t> </a:t>
            </a:r>
            <a:r>
              <a:rPr lang="en-US" sz="1100" dirty="0" err="1" smtClean="0"/>
              <a:t>get_name</a:t>
            </a:r>
            <a:r>
              <a:rPr lang="en-US" sz="1100" dirty="0" smtClean="0"/>
              <a:t>(char* </a:t>
            </a:r>
            <a:r>
              <a:rPr lang="en-US" sz="1100" dirty="0" err="1" smtClean="0"/>
              <a:t>dst</a:t>
            </a:r>
            <a:r>
              <a:rPr lang="en-US" sz="1100" dirty="0" smtClean="0"/>
              <a:t>, </a:t>
            </a:r>
            <a:r>
              <a:rPr lang="en-US" sz="1100" dirty="0" err="1" smtClean="0"/>
              <a:t>uint</a:t>
            </a:r>
            <a:r>
              <a:rPr lang="en-US" sz="1100" dirty="0" smtClean="0"/>
              <a:t> size) </a:t>
            </a:r>
          </a:p>
          <a:p>
            <a:pPr algn="l">
              <a:buNone/>
            </a:pPr>
            <a:r>
              <a:rPr lang="en-US" sz="1100" dirty="0" smtClean="0"/>
              <a:t>	{</a:t>
            </a:r>
          </a:p>
          <a:p>
            <a:pPr algn="l">
              <a:buNone/>
            </a:pPr>
            <a:r>
              <a:rPr lang="en-US" sz="1100" dirty="0" smtClean="0"/>
              <a:t>	    char* name;</a:t>
            </a:r>
          </a:p>
          <a:p>
            <a:pPr algn="l">
              <a:buNone/>
            </a:pPr>
            <a:r>
              <a:rPr lang="en-US" sz="1100" dirty="0" smtClean="0">
                <a:solidFill>
                  <a:schemeClr val="accent3">
                    <a:lumMod val="50000"/>
                  </a:schemeClr>
                </a:solidFill>
              </a:rPr>
              <a:t>	    </a:t>
            </a:r>
            <a:r>
              <a:rPr lang="en-US" sz="1100" dirty="0" err="1" smtClean="0">
                <a:solidFill>
                  <a:schemeClr val="accent3">
                    <a:lumMod val="50000"/>
                  </a:schemeClr>
                </a:solidFill>
              </a:rPr>
              <a:t>int</a:t>
            </a:r>
            <a:r>
              <a:rPr lang="en-US" sz="1100" dirty="0" smtClean="0">
                <a:solidFill>
                  <a:schemeClr val="accent3">
                    <a:lumMod val="50000"/>
                  </a:schemeClr>
                </a:solidFill>
              </a:rPr>
              <a:t> status = 0;</a:t>
            </a:r>
          </a:p>
          <a:p>
            <a:pPr algn="l">
              <a:buNone/>
            </a:pPr>
            <a:r>
              <a:rPr lang="en-US" sz="1100" dirty="0" smtClean="0">
                <a:solidFill>
                  <a:schemeClr val="accent3">
                    <a:lumMod val="50000"/>
                  </a:schemeClr>
                </a:solidFill>
              </a:rPr>
              <a:t>	    status = </a:t>
            </a:r>
            <a:r>
              <a:rPr lang="en-US" sz="1100" dirty="0" err="1" smtClean="0">
                <a:solidFill>
                  <a:schemeClr val="accent3">
                    <a:lumMod val="50000"/>
                  </a:schemeClr>
                </a:solidFill>
              </a:rPr>
              <a:t>init_name</a:t>
            </a:r>
            <a:r>
              <a:rPr lang="en-US" sz="1100" dirty="0" smtClean="0">
                <a:solidFill>
                  <a:schemeClr val="accent3">
                    <a:lumMod val="50000"/>
                  </a:schemeClr>
                </a:solidFill>
              </a:rPr>
              <a:t>(&amp;name, size);</a:t>
            </a:r>
          </a:p>
          <a:p>
            <a:pPr algn="l">
              <a:buNone/>
            </a:pPr>
            <a:r>
              <a:rPr lang="en-US" sz="1100" dirty="0" smtClean="0">
                <a:solidFill>
                  <a:schemeClr val="accent3">
                    <a:lumMod val="50000"/>
                  </a:schemeClr>
                </a:solidFill>
              </a:rPr>
              <a:t>	    if (status != 0) {</a:t>
            </a:r>
          </a:p>
          <a:p>
            <a:pPr algn="l">
              <a:buNone/>
            </a:pPr>
            <a:r>
              <a:rPr lang="en-US" sz="1100" dirty="0" smtClean="0"/>
              <a:t>	        </a:t>
            </a:r>
            <a:r>
              <a:rPr lang="en-US" sz="1100" dirty="0" err="1" smtClean="0"/>
              <a:t>goto</a:t>
            </a:r>
            <a:r>
              <a:rPr lang="en-US" sz="1100" dirty="0" smtClean="0"/>
              <a:t> error;</a:t>
            </a:r>
          </a:p>
          <a:p>
            <a:pPr algn="l">
              <a:buNone/>
            </a:pPr>
            <a:r>
              <a:rPr lang="en-US" sz="1100" dirty="0" smtClean="0"/>
              <a:t>	    }</a:t>
            </a:r>
          </a:p>
          <a:p>
            <a:pPr>
              <a:buNone/>
            </a:pPr>
            <a:r>
              <a:rPr lang="en-US" sz="1100" dirty="0" smtClean="0"/>
              <a:t>	    </a:t>
            </a:r>
            <a:r>
              <a:rPr lang="en-US" sz="1100" dirty="0" err="1" smtClean="0"/>
              <a:t>strcpy</a:t>
            </a:r>
            <a:r>
              <a:rPr lang="en-US" sz="1100" dirty="0" smtClean="0"/>
              <a:t>(</a:t>
            </a:r>
            <a:r>
              <a:rPr lang="en-US" sz="1100" dirty="0" err="1" smtClean="0"/>
              <a:t>dst</a:t>
            </a:r>
            <a:r>
              <a:rPr lang="en-US" sz="1100" dirty="0" smtClean="0"/>
              <a:t>, name);</a:t>
            </a:r>
          </a:p>
          <a:p>
            <a:pPr algn="l">
              <a:buNone/>
            </a:pPr>
            <a:r>
              <a:rPr lang="en-US" sz="1100" dirty="0" smtClean="0"/>
              <a:t>	error:</a:t>
            </a:r>
          </a:p>
          <a:p>
            <a:pPr algn="l">
              <a:buNone/>
            </a:pPr>
            <a:r>
              <a:rPr lang="en-US" sz="1100" dirty="0" smtClean="0"/>
              <a:t>	    return status;</a:t>
            </a:r>
          </a:p>
          <a:p>
            <a:pPr algn="l">
              <a:buNone/>
            </a:pPr>
            <a:r>
              <a:rPr lang="en-US" sz="1100" dirty="0" smtClean="0"/>
              <a:t>	}</a:t>
            </a:r>
          </a:p>
        </p:txBody>
      </p:sp>
      <p:sp>
        <p:nvSpPr>
          <p:cNvPr id="2" name="Title 1"/>
          <p:cNvSpPr>
            <a:spLocks noGrp="1"/>
          </p:cNvSpPr>
          <p:nvPr>
            <p:ph type="ctrTitle" idx="4294967295"/>
          </p:nvPr>
        </p:nvSpPr>
        <p:spPr>
          <a:xfrm>
            <a:off x="457200" y="228600"/>
            <a:ext cx="7620000" cy="838200"/>
          </a:xfrm>
        </p:spPr>
        <p:txBody>
          <a:bodyPr>
            <a:normAutofit/>
          </a:bodyPr>
          <a:lstStyle/>
          <a:p>
            <a:r>
              <a:rPr lang="en-US" sz="4000" dirty="0" smtClean="0"/>
              <a:t>The PREfix Static Analysis Engine</a:t>
            </a:r>
            <a:endParaRPr lang="en-US" sz="4000" dirty="0"/>
          </a:p>
        </p:txBody>
      </p:sp>
      <p:sp>
        <p:nvSpPr>
          <p:cNvPr id="5" name="TextBox 4"/>
          <p:cNvSpPr txBox="1"/>
          <p:nvPr/>
        </p:nvSpPr>
        <p:spPr>
          <a:xfrm>
            <a:off x="228600" y="5791200"/>
            <a:ext cx="3200400" cy="584775"/>
          </a:xfrm>
          <a:prstGeom prst="rect">
            <a:avLst/>
          </a:prstGeom>
          <a:solidFill>
            <a:schemeClr val="accent1"/>
          </a:solidFill>
          <a:ln w="19050">
            <a:solidFill>
              <a:schemeClr val="tx2"/>
            </a:solidFill>
          </a:ln>
        </p:spPr>
        <p:txBody>
          <a:bodyPr wrap="square" rtlCol="0">
            <a:spAutoFit/>
          </a:bodyPr>
          <a:lstStyle/>
          <a:p>
            <a:r>
              <a:rPr lang="en-US" sz="3200" dirty="0" smtClean="0">
                <a:solidFill>
                  <a:schemeClr val="bg1"/>
                </a:solidFill>
              </a:rPr>
              <a:t>C/C++ functions</a:t>
            </a:r>
            <a:endParaRPr lang="en-US" sz="3200" dirty="0">
              <a:solidFill>
                <a:schemeClr val="bg1"/>
              </a:solidFill>
            </a:endParaRPr>
          </a:p>
        </p:txBody>
      </p:sp>
      <p:sp>
        <p:nvSpPr>
          <p:cNvPr id="6" name="Subtitle 2"/>
          <p:cNvSpPr txBox="1">
            <a:spLocks/>
          </p:cNvSpPr>
          <p:nvPr/>
        </p:nvSpPr>
        <p:spPr>
          <a:xfrm>
            <a:off x="4191000" y="1524000"/>
            <a:ext cx="2895600" cy="22860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model for function </a:t>
            </a:r>
            <a:r>
              <a:rPr lang="en-US" sz="1000" u="sng" dirty="0" err="1" smtClean="0">
                <a:solidFill>
                  <a:schemeClr val="accent3">
                    <a:lumMod val="50000"/>
                  </a:schemeClr>
                </a:solidFill>
              </a:rPr>
              <a:t>init_name</a:t>
            </a:r>
            <a:endParaRPr lang="en-US" sz="1000" u="sng" dirty="0" smtClean="0">
              <a:solidFill>
                <a:schemeClr val="accent3">
                  <a:lumMod val="50000"/>
                </a:schemeClr>
              </a:solidFill>
            </a:endParaRPr>
          </a:p>
          <a:p>
            <a:pPr lvl="0">
              <a:spcBef>
                <a:spcPct val="20000"/>
              </a:spcBef>
            </a:pPr>
            <a:r>
              <a:rPr lang="en-US" sz="1000" dirty="0" smtClean="0">
                <a:solidFill>
                  <a:sysClr val="windowText" lastClr="000000"/>
                </a:solidFill>
              </a:rPr>
              <a:t>outcome init_name_0:</a:t>
            </a:r>
          </a:p>
          <a:p>
            <a:pPr lvl="0">
              <a:spcBef>
                <a:spcPct val="20000"/>
              </a:spcBef>
            </a:pPr>
            <a:r>
              <a:rPr lang="en-US" sz="1000" dirty="0" smtClean="0">
                <a:solidFill>
                  <a:sysClr val="windowText" lastClr="000000"/>
                </a:solidFill>
              </a:rPr>
              <a:t>    guards: n == 0</a:t>
            </a:r>
          </a:p>
          <a:p>
            <a:pPr lvl="0">
              <a:spcBef>
                <a:spcPct val="20000"/>
              </a:spcBef>
            </a:pPr>
            <a:r>
              <a:rPr lang="en-US" sz="1000" dirty="0" smtClean="0">
                <a:solidFill>
                  <a:sysClr val="windowText" lastClr="000000"/>
                </a:solidFill>
              </a:rPr>
              <a:t>    results: result == 0</a:t>
            </a:r>
            <a:endParaRPr lang="en-US" sz="1000" dirty="0" smtClean="0">
              <a:solidFill>
                <a:schemeClr val="tx1">
                  <a:tint val="75000"/>
                </a:schemeClr>
              </a:solidFill>
            </a:endParaRPr>
          </a:p>
          <a:p>
            <a:pPr lvl="0">
              <a:spcBef>
                <a:spcPct val="20000"/>
              </a:spcBef>
            </a:pPr>
            <a:r>
              <a:rPr lang="en-US" sz="1000" dirty="0" smtClean="0">
                <a:solidFill>
                  <a:schemeClr val="accent3">
                    <a:lumMod val="50000"/>
                  </a:schemeClr>
                </a:solidFill>
              </a:rPr>
              <a:t>outcome init_name_1:</a:t>
            </a:r>
          </a:p>
          <a:p>
            <a:pPr lvl="0">
              <a:spcBef>
                <a:spcPct val="20000"/>
              </a:spcBef>
            </a:pPr>
            <a:r>
              <a:rPr lang="en-US" sz="1000" dirty="0" smtClean="0">
                <a:solidFill>
                  <a:schemeClr val="accent3">
                    <a:lumMod val="50000"/>
                  </a:schemeClr>
                </a:solidFill>
              </a:rPr>
              <a:t>     guards: n &gt; 0; n &lt;= 65535</a:t>
            </a:r>
          </a:p>
          <a:p>
            <a:pPr lvl="0">
              <a:spcBef>
                <a:spcPct val="20000"/>
              </a:spcBef>
            </a:pPr>
            <a:r>
              <a:rPr lang="en-US" sz="1000" dirty="0" smtClean="0">
                <a:solidFill>
                  <a:schemeClr val="accent3">
                    <a:lumMod val="50000"/>
                  </a:schemeClr>
                </a:solidFill>
              </a:rPr>
              <a:t>     results: result == 0xC0000095</a:t>
            </a:r>
          </a:p>
          <a:p>
            <a:pPr lvl="0">
              <a:spcBef>
                <a:spcPct val="20000"/>
              </a:spcBef>
            </a:pPr>
            <a:r>
              <a:rPr lang="en-US" sz="1000" dirty="0" smtClean="0">
                <a:solidFill>
                  <a:schemeClr val="accent3">
                    <a:lumMod val="50000"/>
                  </a:schemeClr>
                </a:solidFill>
              </a:rPr>
              <a:t>outcome init_name_2:</a:t>
            </a:r>
          </a:p>
          <a:p>
            <a:pPr lvl="0">
              <a:spcBef>
                <a:spcPct val="20000"/>
              </a:spcBef>
            </a:pPr>
            <a:r>
              <a:rPr lang="en-US" sz="1000" dirty="0" smtClean="0">
                <a:solidFill>
                  <a:schemeClr val="accent3">
                    <a:lumMod val="50000"/>
                  </a:schemeClr>
                </a:solidFill>
              </a:rPr>
              <a:t>     guards: n &gt; 0|; n &lt;= 65535</a:t>
            </a:r>
          </a:p>
          <a:p>
            <a:pPr lvl="0">
              <a:spcBef>
                <a:spcPct val="20000"/>
              </a:spcBef>
            </a:pPr>
            <a:r>
              <a:rPr lang="en-US" sz="1000" dirty="0" smtClean="0">
                <a:solidFill>
                  <a:schemeClr val="accent3">
                    <a:lumMod val="50000"/>
                  </a:schemeClr>
                </a:solidFill>
              </a:rPr>
              <a:t>     constraints: valid(</a:t>
            </a:r>
            <a:r>
              <a:rPr lang="en-US" sz="1000" dirty="0" err="1" smtClean="0">
                <a:solidFill>
                  <a:schemeClr val="accent3">
                    <a:lumMod val="50000"/>
                  </a:schemeClr>
                </a:solidFill>
              </a:rPr>
              <a:t>outname</a:t>
            </a:r>
            <a:r>
              <a:rPr lang="en-US" sz="1000" dirty="0" smtClean="0">
                <a:solidFill>
                  <a:schemeClr val="accent3">
                    <a:lumMod val="50000"/>
                  </a:schemeClr>
                </a:solidFill>
              </a:rPr>
              <a:t>)</a:t>
            </a:r>
          </a:p>
          <a:p>
            <a:pPr lvl="0">
              <a:spcBef>
                <a:spcPct val="20000"/>
              </a:spcBef>
            </a:pPr>
            <a:r>
              <a:rPr lang="en-US" sz="1000" dirty="0" smtClean="0">
                <a:solidFill>
                  <a:schemeClr val="accent3">
                    <a:lumMod val="50000"/>
                  </a:schemeClr>
                </a:solidFill>
              </a:rPr>
              <a:t>     results: result == 0; init(*</a:t>
            </a:r>
            <a:r>
              <a:rPr lang="en-US" sz="1000" dirty="0" err="1" smtClean="0">
                <a:solidFill>
                  <a:schemeClr val="accent3">
                    <a:lumMod val="50000"/>
                  </a:schemeClr>
                </a:solidFill>
              </a:rPr>
              <a:t>outname</a:t>
            </a:r>
            <a:r>
              <a:rPr lang="en-US" sz="1000" dirty="0" smtClean="0">
                <a:solidFill>
                  <a:schemeClr val="accent3">
                    <a:lumMod val="50000"/>
                  </a:schemeClr>
                </a:solidFill>
              </a:rPr>
              <a:t>)</a:t>
            </a:r>
          </a:p>
          <a:p>
            <a:pPr lvl="0">
              <a:spcBef>
                <a:spcPct val="20000"/>
              </a:spcBef>
            </a:pPr>
            <a:endParaRPr kumimoji="0" lang="en-US" sz="1000" b="0" i="0" u="none" strike="noStrike" kern="1200" cap="none" spc="0" normalizeH="0" baseline="0" noProof="0" dirty="0" smtClean="0">
              <a:ln>
                <a:noFill/>
              </a:ln>
              <a:solidFill>
                <a:schemeClr val="accent3">
                  <a:lumMod val="50000"/>
                </a:schemeClr>
              </a:solidFill>
              <a:effectLst/>
              <a:uLnTx/>
              <a:uFillTx/>
              <a:latin typeface="+mn-lt"/>
              <a:ea typeface="+mn-ea"/>
              <a:cs typeface="+mn-cs"/>
            </a:endParaRPr>
          </a:p>
        </p:txBody>
      </p:sp>
      <p:sp>
        <p:nvSpPr>
          <p:cNvPr id="8" name="Subtitle 2"/>
          <p:cNvSpPr txBox="1">
            <a:spLocks/>
          </p:cNvSpPr>
          <p:nvPr/>
        </p:nvSpPr>
        <p:spPr>
          <a:xfrm>
            <a:off x="4191000" y="3962400"/>
            <a:ext cx="2895600" cy="9906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path for function </a:t>
            </a:r>
            <a:r>
              <a:rPr lang="en-US" sz="1000" u="sng" dirty="0" err="1" smtClean="0">
                <a:solidFill>
                  <a:schemeClr val="accent3">
                    <a:lumMod val="50000"/>
                  </a:schemeClr>
                </a:solidFill>
              </a:rPr>
              <a:t>get_name</a:t>
            </a:r>
            <a:endParaRPr lang="en-US" sz="1000" u="sng" dirty="0" smtClean="0">
              <a:solidFill>
                <a:schemeClr val="accent3">
                  <a:lumMod val="50000"/>
                </a:schemeClr>
              </a:solidFill>
            </a:endParaRPr>
          </a:p>
          <a:p>
            <a:pPr lvl="0">
              <a:spcBef>
                <a:spcPct val="20000"/>
              </a:spcBef>
            </a:pPr>
            <a:r>
              <a:rPr lang="en-US" sz="1000" dirty="0" smtClean="0">
                <a:solidFill>
                  <a:schemeClr val="accent3">
                    <a:lumMod val="50000"/>
                  </a:schemeClr>
                </a:solidFill>
              </a:rPr>
              <a:t>    guards: size == 0</a:t>
            </a:r>
          </a:p>
          <a:p>
            <a:pPr lvl="0">
              <a:spcBef>
                <a:spcPct val="20000"/>
              </a:spcBef>
            </a:pPr>
            <a:r>
              <a:rPr lang="en-US" sz="1000" dirty="0" smtClean="0">
                <a:solidFill>
                  <a:schemeClr val="accent3">
                    <a:lumMod val="50000"/>
                  </a:schemeClr>
                </a:solidFill>
              </a:rPr>
              <a:t>    constraints:</a:t>
            </a:r>
          </a:p>
          <a:p>
            <a:pPr lvl="0">
              <a:spcBef>
                <a:spcPct val="20000"/>
              </a:spcBef>
            </a:pPr>
            <a:r>
              <a:rPr lang="en-US" sz="1000" dirty="0" smtClean="0">
                <a:solidFill>
                  <a:schemeClr val="accent3">
                    <a:lumMod val="50000"/>
                  </a:schemeClr>
                </a:solidFill>
              </a:rPr>
              <a:t>    facts: init(</a:t>
            </a:r>
            <a:r>
              <a:rPr lang="en-US" sz="1000" dirty="0" err="1" smtClean="0">
                <a:solidFill>
                  <a:schemeClr val="accent3">
                    <a:lumMod val="50000"/>
                  </a:schemeClr>
                </a:solidFill>
              </a:rPr>
              <a:t>dst</a:t>
            </a:r>
            <a:r>
              <a:rPr lang="en-US" sz="1000" dirty="0" smtClean="0">
                <a:solidFill>
                  <a:schemeClr val="accent3">
                    <a:lumMod val="50000"/>
                  </a:schemeClr>
                </a:solidFill>
              </a:rPr>
              <a:t>); init(size); status == 0</a:t>
            </a:r>
            <a:endParaRPr kumimoji="0" lang="en-US" sz="1000" b="0" i="0" u="none" strike="noStrike" kern="1200" cap="none" spc="0" normalizeH="0" baseline="0" noProof="0" dirty="0" smtClean="0">
              <a:ln>
                <a:noFill/>
              </a:ln>
              <a:solidFill>
                <a:schemeClr val="accent3">
                  <a:lumMod val="50000"/>
                </a:schemeClr>
              </a:solidFill>
              <a:effectLst/>
              <a:uLnTx/>
              <a:uFillTx/>
              <a:latin typeface="+mn-lt"/>
              <a:ea typeface="+mn-ea"/>
              <a:cs typeface="+mn-cs"/>
            </a:endParaRPr>
          </a:p>
        </p:txBody>
      </p:sp>
      <p:cxnSp>
        <p:nvCxnSpPr>
          <p:cNvPr id="10" name="Straight Arrow Connector 9"/>
          <p:cNvCxnSpPr/>
          <p:nvPr/>
        </p:nvCxnSpPr>
        <p:spPr>
          <a:xfrm>
            <a:off x="3048000" y="2057400"/>
            <a:ext cx="1143000" cy="158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1" name="TextBox 10"/>
          <p:cNvSpPr txBox="1"/>
          <p:nvPr/>
        </p:nvSpPr>
        <p:spPr>
          <a:xfrm>
            <a:off x="7239000" y="1905000"/>
            <a:ext cx="1404552" cy="584775"/>
          </a:xfrm>
          <a:prstGeom prst="rect">
            <a:avLst/>
          </a:prstGeom>
          <a:solidFill>
            <a:schemeClr val="accent1"/>
          </a:solidFill>
          <a:ln w="19050">
            <a:solidFill>
              <a:schemeClr val="tx2"/>
            </a:solidFill>
          </a:ln>
        </p:spPr>
        <p:txBody>
          <a:bodyPr wrap="none" rtlCol="0">
            <a:spAutoFit/>
          </a:bodyPr>
          <a:lstStyle/>
          <a:p>
            <a:r>
              <a:rPr lang="en-US" sz="3200" dirty="0" smtClean="0">
                <a:solidFill>
                  <a:schemeClr val="bg1"/>
                </a:solidFill>
              </a:rPr>
              <a:t>models</a:t>
            </a:r>
            <a:endParaRPr lang="en-US" sz="3200" dirty="0">
              <a:solidFill>
                <a:schemeClr val="bg1"/>
              </a:solidFill>
            </a:endParaRPr>
          </a:p>
        </p:txBody>
      </p:sp>
      <p:sp>
        <p:nvSpPr>
          <p:cNvPr id="12" name="TextBox 11"/>
          <p:cNvSpPr txBox="1"/>
          <p:nvPr/>
        </p:nvSpPr>
        <p:spPr>
          <a:xfrm>
            <a:off x="7315200" y="4114800"/>
            <a:ext cx="1109022" cy="584775"/>
          </a:xfrm>
          <a:prstGeom prst="rect">
            <a:avLst/>
          </a:prstGeom>
          <a:solidFill>
            <a:schemeClr val="accent1"/>
          </a:solidFill>
          <a:ln w="19050">
            <a:solidFill>
              <a:schemeClr val="tx2"/>
            </a:solidFill>
          </a:ln>
        </p:spPr>
        <p:txBody>
          <a:bodyPr wrap="none" rtlCol="0">
            <a:spAutoFit/>
          </a:bodyPr>
          <a:lstStyle/>
          <a:p>
            <a:r>
              <a:rPr lang="en-US" sz="3200" dirty="0" smtClean="0">
                <a:solidFill>
                  <a:schemeClr val="bg1"/>
                </a:solidFill>
              </a:rPr>
              <a:t>paths</a:t>
            </a:r>
            <a:endParaRPr lang="en-US" sz="3200" dirty="0">
              <a:solidFill>
                <a:schemeClr val="bg1"/>
              </a:solidFill>
            </a:endParaRPr>
          </a:p>
        </p:txBody>
      </p:sp>
      <p:cxnSp>
        <p:nvCxnSpPr>
          <p:cNvPr id="17" name="Straight Arrow Connector 16"/>
          <p:cNvCxnSpPr>
            <a:stCxn id="6" idx="1"/>
          </p:cNvCxnSpPr>
          <p:nvPr/>
        </p:nvCxnSpPr>
        <p:spPr>
          <a:xfrm rot="10800000" flipV="1">
            <a:off x="2209800" y="2667000"/>
            <a:ext cx="1981200" cy="1676400"/>
          </a:xfrm>
          <a:prstGeom prst="straightConnector1">
            <a:avLst/>
          </a:prstGeom>
          <a:ln>
            <a:headEnd type="none"/>
            <a:tailEnd type="triangle"/>
          </a:ln>
        </p:spPr>
        <p:style>
          <a:lnRef idx="3">
            <a:schemeClr val="accent2"/>
          </a:lnRef>
          <a:fillRef idx="0">
            <a:schemeClr val="accent2"/>
          </a:fillRef>
          <a:effectRef idx="2">
            <a:schemeClr val="accent2"/>
          </a:effectRef>
          <a:fontRef idx="minor">
            <a:schemeClr val="tx1"/>
          </a:fontRef>
        </p:style>
      </p:cxnSp>
      <p:cxnSp>
        <p:nvCxnSpPr>
          <p:cNvPr id="23" name="Straight Arrow Connector 22"/>
          <p:cNvCxnSpPr/>
          <p:nvPr/>
        </p:nvCxnSpPr>
        <p:spPr>
          <a:xfrm flipV="1">
            <a:off x="2438400" y="4267200"/>
            <a:ext cx="1905000" cy="76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7" name="Straight Arrow Connector 36"/>
          <p:cNvCxnSpPr/>
          <p:nvPr/>
        </p:nvCxnSpPr>
        <p:spPr>
          <a:xfrm>
            <a:off x="1524000" y="5105400"/>
            <a:ext cx="3581400" cy="83820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40" name="TextBox 39"/>
          <p:cNvSpPr txBox="1"/>
          <p:nvPr/>
        </p:nvSpPr>
        <p:spPr>
          <a:xfrm>
            <a:off x="5181600" y="5715000"/>
            <a:ext cx="1694888" cy="584775"/>
          </a:xfrm>
          <a:prstGeom prst="rect">
            <a:avLst/>
          </a:prstGeom>
          <a:ln/>
        </p:spPr>
        <p:style>
          <a:lnRef idx="0">
            <a:schemeClr val="accent5"/>
          </a:lnRef>
          <a:fillRef idx="3">
            <a:schemeClr val="accent5"/>
          </a:fillRef>
          <a:effectRef idx="3">
            <a:schemeClr val="accent5"/>
          </a:effectRef>
          <a:fontRef idx="minor">
            <a:schemeClr val="lt1"/>
          </a:fontRef>
        </p:style>
        <p:txBody>
          <a:bodyPr wrap="none" rtlCol="0">
            <a:spAutoFit/>
          </a:bodyPr>
          <a:lstStyle/>
          <a:p>
            <a:r>
              <a:rPr lang="en-US" sz="3200" dirty="0" smtClean="0">
                <a:solidFill>
                  <a:schemeClr val="bg1"/>
                </a:solidFill>
              </a:rPr>
              <a:t>warnings</a:t>
            </a:r>
            <a:endParaRPr lang="en-US" sz="3200" dirty="0">
              <a:solidFill>
                <a:schemeClr val="bg1"/>
              </a:solidFill>
            </a:endParaRPr>
          </a:p>
        </p:txBody>
      </p:sp>
      <p:sp>
        <p:nvSpPr>
          <p:cNvPr id="20" name="Subtitle 2"/>
          <p:cNvSpPr txBox="1">
            <a:spLocks/>
          </p:cNvSpPr>
          <p:nvPr/>
        </p:nvSpPr>
        <p:spPr>
          <a:xfrm>
            <a:off x="4191000" y="5105400"/>
            <a:ext cx="2895600" cy="5334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pre-condition for function </a:t>
            </a:r>
            <a:r>
              <a:rPr lang="en-US" sz="1000" u="sng" dirty="0" err="1" smtClean="0">
                <a:solidFill>
                  <a:schemeClr val="accent3">
                    <a:lumMod val="50000"/>
                  </a:schemeClr>
                </a:solidFill>
              </a:rPr>
              <a:t>strcpy</a:t>
            </a:r>
            <a:endParaRPr lang="en-US" sz="1000" u="sng" dirty="0" smtClean="0">
              <a:solidFill>
                <a:schemeClr val="accent3">
                  <a:lumMod val="50000"/>
                </a:schemeClr>
              </a:solidFill>
            </a:endParaRPr>
          </a:p>
          <a:p>
            <a:pPr lvl="0">
              <a:spcBef>
                <a:spcPct val="20000"/>
              </a:spcBef>
            </a:pPr>
            <a:r>
              <a:rPr lang="en-US" sz="1000" dirty="0" smtClean="0">
                <a:solidFill>
                  <a:schemeClr val="accent3">
                    <a:lumMod val="50000"/>
                  </a:schemeClr>
                </a:solidFill>
              </a:rPr>
              <a:t>    init(</a:t>
            </a:r>
            <a:r>
              <a:rPr lang="en-US" sz="1000" dirty="0" err="1" smtClean="0">
                <a:solidFill>
                  <a:schemeClr val="accent3">
                    <a:lumMod val="50000"/>
                  </a:schemeClr>
                </a:solidFill>
              </a:rPr>
              <a:t>dst</a:t>
            </a:r>
            <a:r>
              <a:rPr lang="en-US" sz="1000" dirty="0" smtClean="0">
                <a:solidFill>
                  <a:schemeClr val="accent3">
                    <a:lumMod val="50000"/>
                  </a:schemeClr>
                </a:solidFill>
              </a:rPr>
              <a:t>) and valid(name)</a:t>
            </a:r>
          </a:p>
        </p:txBody>
      </p:sp>
      <p:sp>
        <p:nvSpPr>
          <p:cNvPr id="19" name="Cloud Callout 18"/>
          <p:cNvSpPr/>
          <p:nvPr/>
        </p:nvSpPr>
        <p:spPr bwMode="auto">
          <a:xfrm>
            <a:off x="6172200" y="3048000"/>
            <a:ext cx="2743200" cy="1676400"/>
          </a:xfrm>
          <a:prstGeom prst="cloudCallou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Can </a:t>
            </a:r>
          </a:p>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Pre-condition be</a:t>
            </a:r>
            <a:r>
              <a:rPr kumimoji="0" lang="en-US" sz="20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violated?</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Oval Callout 17"/>
          <p:cNvSpPr/>
          <p:nvPr/>
        </p:nvSpPr>
        <p:spPr bwMode="auto">
          <a:xfrm>
            <a:off x="7315200" y="4953000"/>
            <a:ext cx="1828800" cy="1600200"/>
          </a:xfrm>
          <a:prstGeom prst="wedgeEllipse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Yes: name is not</a:t>
            </a:r>
            <a:r>
              <a:rPr kumimoji="0" lang="en-US"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a:t>
            </a: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initialized</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2" grpId="0" animBg="1"/>
      <p:bldP spid="40" grpId="0" animBg="1"/>
      <p:bldP spid="20" grpId="0" animBg="1"/>
      <p:bldP spid="19"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11" name="Slide Number Placeholder 10"/>
          <p:cNvSpPr>
            <a:spLocks noGrp="1"/>
          </p:cNvSpPr>
          <p:nvPr>
            <p:ph type="sldNum" sz="quarter" idx="4294967295"/>
          </p:nvPr>
        </p:nvSpPr>
        <p:spPr>
          <a:xfrm>
            <a:off x="7010400" y="6356350"/>
            <a:ext cx="2133600" cy="365125"/>
          </a:xfrm>
          <a:prstGeom prst="rect">
            <a:avLst/>
          </a:prstGeom>
        </p:spPr>
        <p:txBody>
          <a:bodyPr/>
          <a:lstStyle/>
          <a:p>
            <a:fld id="{E77C7A3F-DB19-4026-9A65-668E3AF35006}" type="slidenum">
              <a:rPr lang="en-US" smtClean="0"/>
              <a:pPr/>
              <a:t>21</a:t>
            </a:fld>
            <a:endParaRPr lang="en-US"/>
          </a:p>
        </p:txBody>
      </p:sp>
      <p:sp>
        <p:nvSpPr>
          <p:cNvPr id="12" name="Footer Placeholder 11"/>
          <p:cNvSpPr>
            <a:spLocks noGrp="1"/>
          </p:cNvSpPr>
          <p:nvPr>
            <p:ph type="ftr" sz="quarter" idx="4294967295"/>
          </p:nvPr>
        </p:nvSpPr>
        <p:spPr>
          <a:xfrm>
            <a:off x="0" y="6356350"/>
            <a:ext cx="2895600" cy="365125"/>
          </a:xfrm>
          <a:prstGeom prst="rect">
            <a:avLst/>
          </a:prstGeom>
        </p:spPr>
        <p:txBody>
          <a:bodyPr/>
          <a:lstStyle/>
          <a:p>
            <a:r>
              <a:rPr lang="en-US" smtClean="0"/>
              <a:t>Constraints in Formal Verification 2009</a:t>
            </a:r>
            <a:endParaRPr lang="en-US"/>
          </a:p>
        </p:txBody>
      </p:sp>
      <p:sp>
        <p:nvSpPr>
          <p:cNvPr id="3" name="Subtitle 2"/>
          <p:cNvSpPr>
            <a:spLocks noGrp="1"/>
          </p:cNvSpPr>
          <p:nvPr>
            <p:ph type="subTitle" idx="4294967295"/>
          </p:nvPr>
        </p:nvSpPr>
        <p:spPr>
          <a:xfrm>
            <a:off x="1066800" y="2667000"/>
            <a:ext cx="8077200" cy="2895600"/>
          </a:xfrm>
        </p:spPr>
        <p:txBody>
          <a:bodyPr>
            <a:noAutofit/>
          </a:bodyPr>
          <a:lstStyle/>
          <a:p>
            <a:pPr algn="l">
              <a:buNone/>
            </a:pPr>
            <a:r>
              <a:rPr lang="en-US" sz="2000" dirty="0" err="1" smtClean="0">
                <a:solidFill>
                  <a:schemeClr val="bg1"/>
                </a:solidFill>
              </a:rPr>
              <a:t>iElement</a:t>
            </a:r>
            <a:r>
              <a:rPr lang="en-US" sz="2000" dirty="0" smtClean="0">
                <a:solidFill>
                  <a:schemeClr val="bg1"/>
                </a:solidFill>
              </a:rPr>
              <a:t> = </a:t>
            </a:r>
            <a:r>
              <a:rPr lang="en-US" sz="2000" dirty="0" err="1" smtClean="0">
                <a:solidFill>
                  <a:schemeClr val="bg1"/>
                </a:solidFill>
              </a:rPr>
              <a:t>m_nSize</a:t>
            </a:r>
            <a:r>
              <a:rPr lang="en-US" sz="2000" dirty="0" smtClean="0">
                <a:solidFill>
                  <a:schemeClr val="bg1"/>
                </a:solidFill>
              </a:rPr>
              <a:t>;</a:t>
            </a:r>
          </a:p>
          <a:p>
            <a:pPr algn="l">
              <a:buNone/>
            </a:pP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iElement</a:t>
            </a:r>
            <a:r>
              <a:rPr lang="en-US" sz="2000" dirty="0" smtClean="0">
                <a:solidFill>
                  <a:schemeClr val="bg1"/>
                </a:solidFill>
              </a:rPr>
              <a:t> &gt;= </a:t>
            </a:r>
            <a:r>
              <a:rPr lang="en-US" sz="2000" dirty="0" err="1" smtClean="0">
                <a:solidFill>
                  <a:schemeClr val="bg1"/>
                </a:solidFill>
              </a:rPr>
              <a:t>m_nMaxSize</a:t>
            </a:r>
            <a:r>
              <a:rPr lang="en-US" sz="2000" dirty="0" smtClean="0">
                <a:solidFill>
                  <a:schemeClr val="bg1"/>
                </a:solidFill>
              </a:rPr>
              <a:t> )</a:t>
            </a:r>
          </a:p>
          <a:p>
            <a:pPr algn="l">
              <a:buNone/>
            </a:pPr>
            <a:r>
              <a:rPr lang="en-US" sz="2000" dirty="0" smtClean="0">
                <a:solidFill>
                  <a:schemeClr val="bg1"/>
                </a:solidFill>
              </a:rPr>
              <a:t>{</a:t>
            </a:r>
          </a:p>
          <a:p>
            <a:pPr algn="l">
              <a:buNone/>
            </a:pPr>
            <a:r>
              <a:rPr lang="en-US" sz="2000" dirty="0">
                <a:solidFill>
                  <a:schemeClr val="bg1"/>
                </a:solidFill>
              </a:rPr>
              <a:t>	</a:t>
            </a:r>
            <a:r>
              <a:rPr lang="en-US" sz="2000" b="1" dirty="0" err="1" smtClean="0">
                <a:solidFill>
                  <a:schemeClr val="bg1"/>
                </a:solidFill>
              </a:rPr>
              <a:t>bool</a:t>
            </a:r>
            <a:r>
              <a:rPr lang="en-US" sz="2000" dirty="0" smtClean="0">
                <a:solidFill>
                  <a:schemeClr val="bg1"/>
                </a:solidFill>
              </a:rPr>
              <a:t> </a:t>
            </a:r>
            <a:r>
              <a:rPr lang="en-US" sz="2000" dirty="0" err="1" smtClean="0">
                <a:solidFill>
                  <a:schemeClr val="bg1"/>
                </a:solidFill>
              </a:rPr>
              <a:t>bSuccess</a:t>
            </a:r>
            <a:r>
              <a:rPr lang="en-US" sz="2000" dirty="0" smtClean="0">
                <a:solidFill>
                  <a:schemeClr val="bg1"/>
                </a:solidFill>
              </a:rPr>
              <a:t> = </a:t>
            </a:r>
            <a:r>
              <a:rPr lang="en-US" sz="2000" dirty="0" err="1" smtClean="0">
                <a:solidFill>
                  <a:schemeClr val="bg1"/>
                </a:solidFill>
              </a:rPr>
              <a:t>GrowBuffer</a:t>
            </a:r>
            <a:r>
              <a:rPr lang="en-US" sz="2000" dirty="0" smtClean="0">
                <a:solidFill>
                  <a:schemeClr val="bg1"/>
                </a:solidFill>
              </a:rPr>
              <a:t>( iElement+1 );</a:t>
            </a:r>
          </a:p>
          <a:p>
            <a:pPr algn="l">
              <a:buNone/>
            </a:pPr>
            <a:r>
              <a:rPr lang="en-US" sz="2000" dirty="0">
                <a:solidFill>
                  <a:schemeClr val="bg1"/>
                </a:solidFill>
              </a:rPr>
              <a:t>	</a:t>
            </a:r>
            <a:r>
              <a:rPr lang="en-US" sz="2000" dirty="0" smtClean="0">
                <a:solidFill>
                  <a:schemeClr val="bg1"/>
                </a:solidFill>
              </a:rPr>
              <a:t>…</a:t>
            </a:r>
          </a:p>
          <a:p>
            <a:pPr algn="l">
              <a:buNone/>
            </a:pPr>
            <a:r>
              <a:rPr lang="en-US" sz="2000" dirty="0" smtClean="0">
                <a:solidFill>
                  <a:schemeClr val="bg1"/>
                </a:solidFill>
              </a:rPr>
              <a:t>}</a:t>
            </a:r>
          </a:p>
          <a:p>
            <a:pPr algn="l">
              <a:buNone/>
            </a:pPr>
            <a:r>
              <a:rPr lang="en-US" sz="2000" dirty="0" smtClean="0">
                <a:solidFill>
                  <a:schemeClr val="bg1"/>
                </a:solidFill>
              </a:rPr>
              <a:t>::new( </a:t>
            </a:r>
            <a:r>
              <a:rPr lang="en-US" sz="2000" dirty="0" err="1" smtClean="0">
                <a:solidFill>
                  <a:schemeClr val="bg1"/>
                </a:solidFill>
              </a:rPr>
              <a:t>m_pData+iElement</a:t>
            </a:r>
            <a:r>
              <a:rPr lang="en-US" sz="2000" dirty="0" smtClean="0">
                <a:solidFill>
                  <a:schemeClr val="bg1"/>
                </a:solidFill>
              </a:rPr>
              <a:t> ) E( element );</a:t>
            </a:r>
          </a:p>
          <a:p>
            <a:pPr algn="l">
              <a:buNone/>
            </a:pPr>
            <a:r>
              <a:rPr lang="en-US" sz="2000" dirty="0" err="1" smtClean="0">
                <a:solidFill>
                  <a:schemeClr val="bg1"/>
                </a:solidFill>
              </a:rPr>
              <a:t>m_nSize</a:t>
            </a:r>
            <a:r>
              <a:rPr lang="en-US" sz="2000" dirty="0" smtClean="0">
                <a:solidFill>
                  <a:schemeClr val="bg1"/>
                </a:solidFill>
              </a:rPr>
              <a:t>++;</a:t>
            </a:r>
          </a:p>
        </p:txBody>
      </p:sp>
      <p:sp>
        <p:nvSpPr>
          <p:cNvPr id="2" name="Title 1"/>
          <p:cNvSpPr>
            <a:spLocks noGrp="1"/>
          </p:cNvSpPr>
          <p:nvPr>
            <p:ph type="ctrTitle" idx="4294967295"/>
          </p:nvPr>
        </p:nvSpPr>
        <p:spPr>
          <a:xfrm>
            <a:off x="990600" y="152400"/>
            <a:ext cx="6858000" cy="762000"/>
          </a:xfrm>
        </p:spPr>
        <p:txBody>
          <a:bodyPr>
            <a:normAutofit/>
          </a:bodyPr>
          <a:lstStyle/>
          <a:p>
            <a:r>
              <a:rPr lang="en-US" sz="4000" dirty="0" smtClean="0"/>
              <a:t>Overflow on unsigned addition</a:t>
            </a:r>
            <a:endParaRPr lang="en-US" sz="4000" dirty="0"/>
          </a:p>
        </p:txBody>
      </p:sp>
      <p:sp>
        <p:nvSpPr>
          <p:cNvPr id="5" name="Rectangular Callout 4"/>
          <p:cNvSpPr/>
          <p:nvPr/>
        </p:nvSpPr>
        <p:spPr>
          <a:xfrm>
            <a:off x="4267200" y="1447800"/>
            <a:ext cx="4419600" cy="914400"/>
          </a:xfrm>
          <a:prstGeom prst="wedgeRectCallout">
            <a:avLst>
              <a:gd name="adj1" fmla="val -58638"/>
              <a:gd name="adj2" fmla="val 102502"/>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err="1" smtClean="0"/>
              <a:t>m_nSize</a:t>
            </a:r>
            <a:r>
              <a:rPr lang="en-US" dirty="0" smtClean="0"/>
              <a:t> == </a:t>
            </a:r>
            <a:r>
              <a:rPr lang="en-US" dirty="0" err="1" smtClean="0"/>
              <a:t>m_nMaxSize</a:t>
            </a:r>
            <a:r>
              <a:rPr lang="en-US" dirty="0" smtClean="0"/>
              <a:t> == UINT_MAX</a:t>
            </a:r>
            <a:endParaRPr lang="en-US" dirty="0"/>
          </a:p>
        </p:txBody>
      </p:sp>
      <p:sp>
        <p:nvSpPr>
          <p:cNvPr id="6" name="Explosion 1 5"/>
          <p:cNvSpPr/>
          <p:nvPr/>
        </p:nvSpPr>
        <p:spPr>
          <a:xfrm>
            <a:off x="3657600" y="4800600"/>
            <a:ext cx="2971800" cy="17526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Write in unallocated memory</a:t>
            </a:r>
          </a:p>
        </p:txBody>
      </p:sp>
      <p:sp>
        <p:nvSpPr>
          <p:cNvPr id="9" name="Rectangular Callout 8"/>
          <p:cNvSpPr/>
          <p:nvPr/>
        </p:nvSpPr>
        <p:spPr>
          <a:xfrm>
            <a:off x="6553200" y="3200400"/>
            <a:ext cx="2057400" cy="609600"/>
          </a:xfrm>
          <a:prstGeom prst="wedgeRectCallout">
            <a:avLst>
              <a:gd name="adj1" fmla="val -66107"/>
              <a:gd name="adj2" fmla="val 53090"/>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err="1" smtClean="0"/>
              <a:t>iElement</a:t>
            </a:r>
            <a:r>
              <a:rPr lang="en-US" dirty="0" smtClean="0"/>
              <a:t> + 1 == 0</a:t>
            </a:r>
            <a:endParaRPr lang="en-US" dirty="0"/>
          </a:p>
        </p:txBody>
      </p:sp>
      <p:sp>
        <p:nvSpPr>
          <p:cNvPr id="13" name="Explosion 1 12"/>
          <p:cNvSpPr/>
          <p:nvPr/>
        </p:nvSpPr>
        <p:spPr>
          <a:xfrm>
            <a:off x="6172200" y="4495800"/>
            <a:ext cx="2971800" cy="22098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Code was written for address space &lt; 4GB</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228600"/>
            <a:ext cx="7467600" cy="762000"/>
          </a:xfrm>
        </p:spPr>
        <p:txBody>
          <a:bodyPr>
            <a:normAutofit fontScale="90000"/>
          </a:bodyPr>
          <a:lstStyle/>
          <a:p>
            <a:r>
              <a:rPr lang="en-US" sz="3200" dirty="0" smtClean="0"/>
              <a:t> </a:t>
            </a:r>
            <a:r>
              <a:rPr lang="en-US" sz="4000" dirty="0" smtClean="0"/>
              <a:t>Using </a:t>
            </a:r>
            <a:r>
              <a:rPr lang="en-US" sz="4000" dirty="0"/>
              <a:t>an </a:t>
            </a:r>
            <a:r>
              <a:rPr lang="en-US" sz="4000" dirty="0" smtClean="0"/>
              <a:t>overflowed </a:t>
            </a:r>
            <a:r>
              <a:rPr lang="en-US" sz="4000" dirty="0"/>
              <a:t>value as </a:t>
            </a:r>
            <a:r>
              <a:rPr lang="en-US" sz="4000" dirty="0" smtClean="0"/>
              <a:t>allocation size</a:t>
            </a:r>
            <a:endParaRPr lang="en-US" sz="3200" dirty="0"/>
          </a:p>
        </p:txBody>
      </p:sp>
      <p:sp>
        <p:nvSpPr>
          <p:cNvPr id="3" name="Subtitle 2"/>
          <p:cNvSpPr>
            <a:spLocks noGrp="1"/>
          </p:cNvSpPr>
          <p:nvPr>
            <p:ph type="subTitle" idx="4294967295"/>
          </p:nvPr>
        </p:nvSpPr>
        <p:spPr>
          <a:xfrm>
            <a:off x="685800" y="2438400"/>
            <a:ext cx="8077200" cy="2895600"/>
          </a:xfrm>
        </p:spPr>
        <p:txBody>
          <a:bodyPr>
            <a:noAutofit/>
          </a:bodyPr>
          <a:lstStyle/>
          <a:p>
            <a:pPr>
              <a:buNone/>
            </a:pPr>
            <a:r>
              <a:rPr lang="en-US" sz="2000" b="1" dirty="0" smtClean="0">
                <a:solidFill>
                  <a:schemeClr val="bg1"/>
                </a:solidFill>
              </a:rPr>
              <a:t>ULONG</a:t>
            </a:r>
            <a:r>
              <a:rPr lang="en-US" sz="2000" dirty="0" smtClean="0">
                <a:solidFill>
                  <a:schemeClr val="bg1"/>
                </a:solidFill>
              </a:rPr>
              <a:t> </a:t>
            </a:r>
            <a:r>
              <a:rPr lang="en-US" sz="2000" dirty="0" err="1" smtClean="0">
                <a:solidFill>
                  <a:schemeClr val="bg1"/>
                </a:solidFill>
              </a:rPr>
              <a:t>AllocationSize</a:t>
            </a:r>
            <a:r>
              <a:rPr lang="en-US" sz="2000" dirty="0" smtClean="0">
                <a:solidFill>
                  <a:schemeClr val="bg1"/>
                </a:solidFill>
              </a:rPr>
              <a:t>;</a:t>
            </a:r>
          </a:p>
          <a:p>
            <a:pPr>
              <a:buNone/>
            </a:pPr>
            <a:r>
              <a:rPr lang="en-US" sz="2000" b="1" dirty="0" smtClean="0">
                <a:solidFill>
                  <a:schemeClr val="bg1"/>
                </a:solidFill>
              </a:rPr>
              <a:t>while</a:t>
            </a:r>
            <a:r>
              <a:rPr lang="en-US" sz="2000" dirty="0" smtClean="0">
                <a:solidFill>
                  <a:schemeClr val="bg1"/>
                </a:solidFill>
              </a:rPr>
              <a:t> (</a:t>
            </a:r>
            <a:r>
              <a:rPr lang="en-US" sz="2000" dirty="0" err="1" smtClean="0">
                <a:solidFill>
                  <a:schemeClr val="bg1"/>
                </a:solidFill>
              </a:rPr>
              <a:t>CurrentBuffer</a:t>
            </a:r>
            <a:r>
              <a:rPr lang="en-US" sz="2000" dirty="0" smtClean="0">
                <a:solidFill>
                  <a:schemeClr val="bg1"/>
                </a:solidFill>
              </a:rPr>
              <a:t> != NULL) {</a:t>
            </a:r>
          </a:p>
          <a:p>
            <a:pPr>
              <a:buNone/>
            </a:pP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NumberOfBuffers</a:t>
            </a:r>
            <a:r>
              <a:rPr lang="en-US" sz="2000" dirty="0" smtClean="0">
                <a:solidFill>
                  <a:schemeClr val="bg1"/>
                </a:solidFill>
              </a:rPr>
              <a:t> &gt; MAX_ULONG / </a:t>
            </a:r>
            <a:r>
              <a:rPr lang="en-US" sz="2000" dirty="0" err="1" smtClean="0">
                <a:solidFill>
                  <a:schemeClr val="bg1"/>
                </a:solidFill>
              </a:rPr>
              <a:t>sizeof</a:t>
            </a:r>
            <a:r>
              <a:rPr lang="en-US" sz="2000" dirty="0" smtClean="0">
                <a:solidFill>
                  <a:schemeClr val="bg1"/>
                </a:solidFill>
              </a:rPr>
              <a:t>(MYBUFFER)) {                </a:t>
            </a:r>
            <a:r>
              <a:rPr lang="en-US" sz="2000" b="1" dirty="0" smtClean="0">
                <a:solidFill>
                  <a:schemeClr val="bg1"/>
                </a:solidFill>
              </a:rPr>
              <a:t>return</a:t>
            </a:r>
            <a:r>
              <a:rPr lang="en-US" sz="2000" dirty="0" smtClean="0">
                <a:solidFill>
                  <a:schemeClr val="bg1"/>
                </a:solidFill>
              </a:rPr>
              <a:t> NULL;</a:t>
            </a:r>
            <a:br>
              <a:rPr lang="en-US" sz="2000" dirty="0" smtClean="0">
                <a:solidFill>
                  <a:schemeClr val="bg1"/>
                </a:solidFill>
              </a:rPr>
            </a:br>
            <a:r>
              <a:rPr lang="en-US" sz="2000" dirty="0" smtClean="0">
                <a:solidFill>
                  <a:schemeClr val="bg1"/>
                </a:solidFill>
              </a:rPr>
              <a:t>   }</a:t>
            </a:r>
            <a:br>
              <a:rPr lang="en-US" sz="2000" dirty="0" smtClean="0">
                <a:solidFill>
                  <a:schemeClr val="bg1"/>
                </a:solidFill>
              </a:rPr>
            </a:br>
            <a:r>
              <a:rPr lang="en-US" sz="2000" dirty="0" smtClean="0">
                <a:solidFill>
                  <a:schemeClr val="bg1"/>
                </a:solidFill>
              </a:rPr>
              <a:t>   </a:t>
            </a:r>
            <a:r>
              <a:rPr lang="en-US" sz="2000" dirty="0" err="1" smtClean="0">
                <a:solidFill>
                  <a:schemeClr val="bg1"/>
                </a:solidFill>
              </a:rPr>
              <a:t>NumberOfBuffers</a:t>
            </a:r>
            <a:r>
              <a:rPr lang="en-US" sz="2000" dirty="0" smtClean="0">
                <a:solidFill>
                  <a:schemeClr val="bg1"/>
                </a:solidFill>
              </a:rPr>
              <a:t>++;</a:t>
            </a:r>
            <a:br>
              <a:rPr lang="en-US" sz="2000" dirty="0" smtClean="0">
                <a:solidFill>
                  <a:schemeClr val="bg1"/>
                </a:solidFill>
              </a:rPr>
            </a:br>
            <a:r>
              <a:rPr lang="en-US" sz="2000" dirty="0" smtClean="0">
                <a:solidFill>
                  <a:schemeClr val="bg1"/>
                </a:solidFill>
              </a:rPr>
              <a:t>   </a:t>
            </a:r>
            <a:r>
              <a:rPr lang="en-US" sz="2000" dirty="0" err="1" smtClean="0">
                <a:solidFill>
                  <a:schemeClr val="bg1"/>
                </a:solidFill>
              </a:rPr>
              <a:t>CurrentBuffer</a:t>
            </a:r>
            <a:r>
              <a:rPr lang="en-US" sz="2000" dirty="0" smtClean="0">
                <a:solidFill>
                  <a:schemeClr val="bg1"/>
                </a:solidFill>
              </a:rPr>
              <a:t> = </a:t>
            </a:r>
            <a:r>
              <a:rPr lang="en-US" sz="2000" dirty="0" err="1" smtClean="0">
                <a:solidFill>
                  <a:schemeClr val="bg1"/>
                </a:solidFill>
              </a:rPr>
              <a:t>CurrentBuffer</a:t>
            </a:r>
            <a:r>
              <a:rPr lang="en-US" sz="2000" dirty="0" smtClean="0">
                <a:solidFill>
                  <a:schemeClr val="bg1"/>
                </a:solidFill>
              </a:rPr>
              <a:t>-&gt;</a:t>
            </a:r>
            <a:r>
              <a:rPr lang="en-US" sz="2000" dirty="0" err="1" smtClean="0">
                <a:solidFill>
                  <a:schemeClr val="bg1"/>
                </a:solidFill>
              </a:rPr>
              <a:t>NextBuffer</a:t>
            </a:r>
            <a:r>
              <a:rPr lang="en-US" sz="2000" dirty="0" smtClean="0"/>
              <a:t>;</a:t>
            </a:r>
          </a:p>
          <a:p>
            <a:pPr>
              <a:buNone/>
            </a:pPr>
            <a:r>
              <a:rPr lang="en-US" sz="2000" dirty="0" smtClean="0">
                <a:solidFill>
                  <a:schemeClr val="bg1"/>
                </a:solidFill>
              </a:rPr>
              <a:t>}</a:t>
            </a:r>
            <a:endParaRPr lang="en-US" sz="2000" dirty="0" smtClean="0"/>
          </a:p>
          <a:p>
            <a:pPr>
              <a:buNone/>
            </a:pPr>
            <a:r>
              <a:rPr lang="en-US" sz="2000" dirty="0" err="1" smtClean="0">
                <a:solidFill>
                  <a:schemeClr val="bg1"/>
                </a:solidFill>
              </a:rPr>
              <a:t>AllocationSize</a:t>
            </a:r>
            <a:r>
              <a:rPr lang="en-US" sz="2000" dirty="0" smtClean="0">
                <a:solidFill>
                  <a:schemeClr val="bg1"/>
                </a:solidFill>
              </a:rPr>
              <a:t> = </a:t>
            </a:r>
            <a:r>
              <a:rPr lang="en-US" sz="2000" b="1" dirty="0" err="1" smtClean="0">
                <a:solidFill>
                  <a:schemeClr val="bg1"/>
                </a:solidFill>
              </a:rPr>
              <a:t>sizeof</a:t>
            </a:r>
            <a:r>
              <a:rPr lang="en-US" sz="2000" dirty="0" smtClean="0">
                <a:solidFill>
                  <a:schemeClr val="bg1"/>
                </a:solidFill>
              </a:rPr>
              <a:t>(MYBUFFER)*</a:t>
            </a:r>
            <a:r>
              <a:rPr lang="en-US" sz="2000" dirty="0" err="1" smtClean="0">
                <a:solidFill>
                  <a:schemeClr val="bg1"/>
                </a:solidFill>
              </a:rPr>
              <a:t>NumberOfBuffers</a:t>
            </a:r>
            <a:r>
              <a:rPr lang="en-US" sz="2000" dirty="0" smtClean="0">
                <a:solidFill>
                  <a:schemeClr val="bg1"/>
                </a:solidFill>
              </a:rPr>
              <a:t>;</a:t>
            </a:r>
            <a:endParaRPr lang="en-US" sz="2000" dirty="0">
              <a:solidFill>
                <a:schemeClr val="bg1"/>
              </a:solidFill>
            </a:endParaRPr>
          </a:p>
          <a:p>
            <a:pPr>
              <a:buNone/>
            </a:pPr>
            <a:r>
              <a:rPr lang="en-US" sz="2000" dirty="0" err="1" smtClean="0">
                <a:solidFill>
                  <a:schemeClr val="bg1"/>
                </a:solidFill>
              </a:rPr>
              <a:t>UserBuffersHead</a:t>
            </a:r>
            <a:r>
              <a:rPr lang="en-US" sz="2000" dirty="0" smtClean="0">
                <a:solidFill>
                  <a:schemeClr val="bg1"/>
                </a:solidFill>
              </a:rPr>
              <a:t> = </a:t>
            </a:r>
            <a:r>
              <a:rPr lang="en-US" sz="2000" dirty="0" err="1" smtClean="0">
                <a:solidFill>
                  <a:schemeClr val="bg1"/>
                </a:solidFill>
              </a:rPr>
              <a:t>malloc</a:t>
            </a:r>
            <a:r>
              <a:rPr lang="en-US" sz="2000" dirty="0" smtClean="0">
                <a:solidFill>
                  <a:schemeClr val="bg1"/>
                </a:solidFill>
              </a:rPr>
              <a:t>(</a:t>
            </a:r>
            <a:r>
              <a:rPr lang="en-US" sz="2000" dirty="0" err="1" smtClean="0">
                <a:solidFill>
                  <a:schemeClr val="bg1"/>
                </a:solidFill>
              </a:rPr>
              <a:t>AllocationSize</a:t>
            </a:r>
            <a:r>
              <a:rPr lang="en-US" sz="2000" dirty="0" smtClean="0">
                <a:solidFill>
                  <a:schemeClr val="bg1"/>
                </a:solidFill>
              </a:rPr>
              <a:t>);</a:t>
            </a:r>
            <a:br>
              <a:rPr lang="en-US" sz="2000" dirty="0" smtClean="0">
                <a:solidFill>
                  <a:schemeClr val="bg1"/>
                </a:solidFill>
              </a:rPr>
            </a:br>
            <a:endParaRPr lang="en-US" sz="2000" dirty="0">
              <a:solidFill>
                <a:schemeClr val="bg1"/>
              </a:solidFill>
            </a:endParaRPr>
          </a:p>
        </p:txBody>
      </p:sp>
      <p:sp>
        <p:nvSpPr>
          <p:cNvPr id="10" name="Date Placeholder 9"/>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11" name="Slide Number Placeholder 10"/>
          <p:cNvSpPr>
            <a:spLocks noGrp="1"/>
          </p:cNvSpPr>
          <p:nvPr>
            <p:ph type="sldNum" sz="quarter" idx="4294967295"/>
          </p:nvPr>
        </p:nvSpPr>
        <p:spPr>
          <a:xfrm>
            <a:off x="7010400" y="6356350"/>
            <a:ext cx="2133600" cy="365125"/>
          </a:xfrm>
          <a:prstGeom prst="rect">
            <a:avLst/>
          </a:prstGeom>
        </p:spPr>
        <p:txBody>
          <a:bodyPr/>
          <a:lstStyle/>
          <a:p>
            <a:fld id="{E77C7A3F-DB19-4026-9A65-668E3AF35006}" type="slidenum">
              <a:rPr lang="en-US" smtClean="0"/>
              <a:pPr/>
              <a:t>22</a:t>
            </a:fld>
            <a:endParaRPr lang="en-US"/>
          </a:p>
        </p:txBody>
      </p:sp>
      <p:sp>
        <p:nvSpPr>
          <p:cNvPr id="12" name="Footer Placeholder 11"/>
          <p:cNvSpPr>
            <a:spLocks noGrp="1"/>
          </p:cNvSpPr>
          <p:nvPr>
            <p:ph type="ftr" sz="quarter" idx="4294967295"/>
          </p:nvPr>
        </p:nvSpPr>
        <p:spPr>
          <a:xfrm>
            <a:off x="0" y="6356350"/>
            <a:ext cx="2895600" cy="365125"/>
          </a:xfrm>
          <a:prstGeom prst="rect">
            <a:avLst/>
          </a:prstGeom>
        </p:spPr>
        <p:txBody>
          <a:bodyPr/>
          <a:lstStyle/>
          <a:p>
            <a:r>
              <a:rPr lang="en-US" smtClean="0"/>
              <a:t>Constraints in Formal Verification 2009</a:t>
            </a:r>
            <a:endParaRPr lang="en-US"/>
          </a:p>
        </p:txBody>
      </p:sp>
      <p:sp>
        <p:nvSpPr>
          <p:cNvPr id="5" name="Rectangular Callout 4"/>
          <p:cNvSpPr/>
          <p:nvPr/>
        </p:nvSpPr>
        <p:spPr>
          <a:xfrm>
            <a:off x="6248400" y="1905000"/>
            <a:ext cx="1828800" cy="609600"/>
          </a:xfrm>
          <a:prstGeom prst="wedgeRectCallout">
            <a:avLst>
              <a:gd name="adj1" fmla="val -106275"/>
              <a:gd name="adj2" fmla="val 89128"/>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Overflow check</a:t>
            </a:r>
            <a:endParaRPr lang="en-US" dirty="0"/>
          </a:p>
        </p:txBody>
      </p:sp>
      <p:sp>
        <p:nvSpPr>
          <p:cNvPr id="6" name="Explosion 1 5"/>
          <p:cNvSpPr/>
          <p:nvPr/>
        </p:nvSpPr>
        <p:spPr>
          <a:xfrm>
            <a:off x="5410200" y="5181600"/>
            <a:ext cx="2514600" cy="17526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Possible overflow</a:t>
            </a:r>
            <a:endParaRPr lang="en-US" dirty="0"/>
          </a:p>
        </p:txBody>
      </p:sp>
      <p:sp>
        <p:nvSpPr>
          <p:cNvPr id="9" name="Rectangular Callout 8"/>
          <p:cNvSpPr/>
          <p:nvPr/>
        </p:nvSpPr>
        <p:spPr>
          <a:xfrm>
            <a:off x="5791200" y="3505200"/>
            <a:ext cx="2133600" cy="609600"/>
          </a:xfrm>
          <a:prstGeom prst="wedgeRectCallout">
            <a:avLst>
              <a:gd name="adj1" fmla="val -80552"/>
              <a:gd name="adj2" fmla="val 50110"/>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Increment and exit from loop</a:t>
            </a:r>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PREfix</a:t>
            </a:r>
            <a:r>
              <a:rPr lang="en-US" dirty="0" smtClean="0"/>
              <a:t> – </a:t>
            </a:r>
            <a:r>
              <a:rPr lang="en-US" sz="3600" dirty="0" smtClean="0"/>
              <a:t>Summary.</a:t>
            </a:r>
            <a:endParaRPr lang="en-US" dirty="0"/>
          </a:p>
        </p:txBody>
      </p:sp>
      <p:sp>
        <p:nvSpPr>
          <p:cNvPr id="4" name="Content Placeholder 3"/>
          <p:cNvSpPr>
            <a:spLocks noGrp="1"/>
          </p:cNvSpPr>
          <p:nvPr>
            <p:ph idx="1"/>
          </p:nvPr>
        </p:nvSpPr>
        <p:spPr>
          <a:xfrm>
            <a:off x="381000" y="1412875"/>
            <a:ext cx="8382000" cy="4765920"/>
          </a:xfrm>
        </p:spPr>
        <p:txBody>
          <a:bodyPr/>
          <a:lstStyle/>
          <a:p>
            <a:r>
              <a:rPr lang="en-US" dirty="0" smtClean="0"/>
              <a:t>Integration of Z3 into </a:t>
            </a:r>
            <a:r>
              <a:rPr lang="en-US" dirty="0" err="1" smtClean="0"/>
              <a:t>PREfix</a:t>
            </a:r>
            <a:r>
              <a:rPr lang="en-US" dirty="0" smtClean="0"/>
              <a:t> </a:t>
            </a:r>
          </a:p>
          <a:p>
            <a:pPr lvl="1"/>
            <a:r>
              <a:rPr lang="en-US" dirty="0" smtClean="0"/>
              <a:t>A recent project with Yannick Moy.</a:t>
            </a:r>
          </a:p>
          <a:p>
            <a:pPr lvl="1"/>
            <a:endParaRPr lang="en-US" dirty="0" smtClean="0"/>
          </a:p>
          <a:p>
            <a:pPr lvl="1"/>
            <a:r>
              <a:rPr lang="en-US" dirty="0" smtClean="0">
                <a:sym typeface="Wingdings" pitchFamily="2" charset="2"/>
              </a:rPr>
              <a:t>: </a:t>
            </a:r>
            <a:r>
              <a:rPr lang="en-US" sz="2400" dirty="0" smtClean="0">
                <a:sym typeface="Wingdings" pitchFamily="2" charset="2"/>
              </a:rPr>
              <a:t>catches more bugs than old version of </a:t>
            </a:r>
            <a:r>
              <a:rPr lang="en-US" sz="2400" dirty="0" err="1" smtClean="0">
                <a:sym typeface="Wingdings" pitchFamily="2" charset="2"/>
              </a:rPr>
              <a:t>PREfix</a:t>
            </a:r>
            <a:r>
              <a:rPr lang="en-US" sz="2400" dirty="0" smtClean="0">
                <a:sym typeface="Wingdings" pitchFamily="2" charset="2"/>
              </a:rPr>
              <a:t> using incomplete ad-hoc solver.</a:t>
            </a:r>
            <a:endParaRPr lang="en-US" dirty="0" smtClean="0">
              <a:sym typeface="Wingdings" pitchFamily="2" charset="2"/>
            </a:endParaRPr>
          </a:p>
          <a:p>
            <a:pPr lvl="1"/>
            <a:r>
              <a:rPr lang="en-US" dirty="0" smtClean="0">
                <a:sym typeface="Wingdings" pitchFamily="2" charset="2"/>
              </a:rPr>
              <a:t>: </a:t>
            </a:r>
            <a:r>
              <a:rPr lang="en-US" sz="2400" dirty="0" smtClean="0">
                <a:sym typeface="Wingdings" pitchFamily="2" charset="2"/>
              </a:rPr>
              <a:t>complete solver for bit-vector operations </a:t>
            </a:r>
            <a:r>
              <a:rPr lang="en-US" sz="2400" smtClean="0">
                <a:sym typeface="Wingdings" pitchFamily="2" charset="2"/>
              </a:rPr>
              <a:t>incurs overhead </a:t>
            </a:r>
            <a:r>
              <a:rPr lang="en-US" sz="2400" dirty="0" smtClean="0">
                <a:sym typeface="Wingdings" pitchFamily="2" charset="2"/>
              </a:rPr>
              <a:t>compared to incomplete solver.</a:t>
            </a:r>
            <a:endParaRPr lang="en-US" sz="2800" dirty="0" smtClean="0">
              <a:sym typeface="Wingdings" pitchFamily="2" charset="2"/>
            </a:endParaRPr>
          </a:p>
          <a:p>
            <a:pPr lvl="1"/>
            <a:endParaRPr lang="en-US" dirty="0" smtClean="0"/>
          </a:p>
          <a:p>
            <a:r>
              <a:rPr lang="en-US" sz="3200" dirty="0" smtClean="0"/>
              <a:t>Ran v1 through “large Microsoft code-base”</a:t>
            </a:r>
          </a:p>
          <a:p>
            <a:pPr lvl="1"/>
            <a:r>
              <a:rPr lang="en-US" dirty="0" smtClean="0"/>
              <a:t>Filed a few dozen bugs during the first run.</a:t>
            </a: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ABCDE</a:t>
            </a:r>
            <a:endParaRPr lang="en-US" dirty="0"/>
          </a:p>
        </p:txBody>
      </p:sp>
      <p:sp>
        <p:nvSpPr>
          <p:cNvPr id="12" name="TextBox 11"/>
          <p:cNvSpPr txBox="1"/>
          <p:nvPr/>
        </p:nvSpPr>
        <p:spPr>
          <a:xfrm>
            <a:off x="2864995" y="5341203"/>
            <a:ext cx="2986715" cy="830997"/>
          </a:xfrm>
          <a:prstGeom prst="rect">
            <a:avLst/>
          </a:prstGeom>
          <a:noFill/>
        </p:spPr>
        <p:txBody>
          <a:bodyPr wrap="none" rtlCol="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EFFICIENT Truth </a:t>
            </a:r>
          </a:p>
          <a:p>
            <a:pPr algn="ctr"/>
            <a:r>
              <a:rPr lang="en-US" sz="2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Maintainance</a:t>
            </a: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Right Arrow 4"/>
          <p:cNvSpPr/>
          <p:nvPr/>
        </p:nvSpPr>
        <p:spPr bwMode="auto">
          <a:xfrm>
            <a:off x="2667000" y="3916882"/>
            <a:ext cx="3429000" cy="528935"/>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Down Arrow 5"/>
          <p:cNvSpPr/>
          <p:nvPr/>
        </p:nvSpPr>
        <p:spPr bwMode="auto">
          <a:xfrm>
            <a:off x="4087107" y="3191613"/>
            <a:ext cx="457200" cy="877669"/>
          </a:xfrm>
          <a:prstGeom prst="down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ectangle 6"/>
          <p:cNvSpPr/>
          <p:nvPr/>
        </p:nvSpPr>
        <p:spPr>
          <a:xfrm>
            <a:off x="252556" y="2868447"/>
            <a:ext cx="2414444" cy="584775"/>
          </a:xfrm>
          <a:prstGeom prst="rect">
            <a:avLst/>
          </a:prstGeom>
          <a:noFill/>
        </p:spPr>
        <p:txBody>
          <a:bodyPr wrap="none" lIns="91440" tIns="45720" rIns="91440" bIns="45720">
            <a:spAutoFit/>
          </a:bodyPr>
          <a:lstStyle/>
          <a:p>
            <a:pPr algn="ctr"/>
            <a:r>
              <a:rPr lang="en-US" sz="32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Application</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6" name="Down Arrow 15"/>
          <p:cNvSpPr/>
          <p:nvPr/>
        </p:nvSpPr>
        <p:spPr bwMode="auto">
          <a:xfrm>
            <a:off x="4087107" y="4399434"/>
            <a:ext cx="457200" cy="877669"/>
          </a:xfrm>
          <a:prstGeom prst="down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a:xfrm>
            <a:off x="6875521" y="2926281"/>
            <a:ext cx="196079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Direction</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9" name="Rectangle 8"/>
          <p:cNvSpPr/>
          <p:nvPr/>
        </p:nvSpPr>
        <p:spPr>
          <a:xfrm>
            <a:off x="2940492" y="2124575"/>
            <a:ext cx="2835712" cy="954107"/>
          </a:xfrm>
          <a:prstGeom prst="rect">
            <a:avLst/>
          </a:prstGeom>
          <a:noFill/>
        </p:spPr>
        <p:txBody>
          <a:bodyPr wrap="none" lIns="91440" tIns="45720" rIns="91440" bIns="45720">
            <a:spAutoFit/>
          </a:bodyPr>
          <a:lstStyle/>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FAST, Precise</a:t>
            </a:r>
          </a:p>
          <a:p>
            <a:pPr algn="ctr"/>
            <a:r>
              <a:rPr lang="en-US"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Solver</a:t>
            </a:r>
            <a:endParaRPr lang="en-US"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Rectangle 12"/>
          <p:cNvSpPr/>
          <p:nvPr/>
        </p:nvSpPr>
        <p:spPr>
          <a:xfrm>
            <a:off x="781049" y="3511057"/>
            <a:ext cx="1661031" cy="1384995"/>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800" b="1" cap="none" spc="0" dirty="0" smtClean="0">
                <a:ln/>
                <a:solidFill>
                  <a:schemeClr val="accent3"/>
                </a:solidFill>
                <a:effectLst/>
              </a:rPr>
              <a:t>Static</a:t>
            </a:r>
          </a:p>
          <a:p>
            <a:pPr algn="ctr"/>
            <a:r>
              <a:rPr lang="en-US" sz="2800" b="1" dirty="0" smtClean="0">
                <a:ln/>
                <a:solidFill>
                  <a:schemeClr val="accent3"/>
                </a:solidFill>
              </a:rPr>
              <a:t>Program</a:t>
            </a:r>
          </a:p>
          <a:p>
            <a:pPr algn="ctr"/>
            <a:r>
              <a:rPr lang="en-US" sz="2800" b="1" cap="none" spc="0" dirty="0" smtClean="0">
                <a:ln/>
                <a:solidFill>
                  <a:schemeClr val="accent3"/>
                </a:solidFill>
                <a:effectLst/>
              </a:rPr>
              <a:t>Analysis</a:t>
            </a:r>
            <a:endParaRPr lang="en-US" sz="2800" b="1" cap="none" spc="0" dirty="0">
              <a:ln/>
              <a:solidFill>
                <a:schemeClr val="accent3"/>
              </a:solidFill>
              <a:effectLst/>
            </a:endParaRPr>
          </a:p>
        </p:txBody>
      </p:sp>
      <p:sp>
        <p:nvSpPr>
          <p:cNvPr id="14" name="Rectangle 13"/>
          <p:cNvSpPr/>
          <p:nvPr/>
        </p:nvSpPr>
        <p:spPr>
          <a:xfrm>
            <a:off x="6037059" y="3572375"/>
            <a:ext cx="3106941" cy="1200329"/>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400" b="1" dirty="0" smtClean="0">
                <a:ln/>
                <a:solidFill>
                  <a:schemeClr val="accent3"/>
                </a:solidFill>
              </a:rPr>
              <a:t>Static Analysis</a:t>
            </a:r>
          </a:p>
          <a:p>
            <a:pPr algn="ctr"/>
            <a:r>
              <a:rPr lang="en-US" sz="2400" b="1" dirty="0" smtClean="0">
                <a:ln/>
                <a:solidFill>
                  <a:schemeClr val="accent3"/>
                </a:solidFill>
              </a:rPr>
              <a:t>Using</a:t>
            </a:r>
          </a:p>
          <a:p>
            <a:pPr algn="ctr"/>
            <a:r>
              <a:rPr lang="en-US" sz="2400" b="1" cap="none" spc="0" dirty="0" smtClean="0">
                <a:ln/>
                <a:solidFill>
                  <a:schemeClr val="accent3"/>
                </a:solidFill>
                <a:effectLst/>
              </a:rPr>
              <a:t>Symbolic Execution</a:t>
            </a:r>
          </a:p>
        </p:txBody>
      </p:sp>
      <p:sp>
        <p:nvSpPr>
          <p:cNvPr id="22" name="Rectangle 21"/>
          <p:cNvSpPr/>
          <p:nvPr/>
        </p:nvSpPr>
        <p:spPr>
          <a:xfrm>
            <a:off x="3471565" y="1504985"/>
            <a:ext cx="168828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Enabler</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23" name="Rectangle 22"/>
          <p:cNvSpPr/>
          <p:nvPr/>
        </p:nvSpPr>
        <p:spPr>
          <a:xfrm>
            <a:off x="3268267" y="6096000"/>
            <a:ext cx="2141933"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Challenge</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5" name="TextBox 14"/>
          <p:cNvSpPr txBox="1"/>
          <p:nvPr/>
        </p:nvSpPr>
        <p:spPr>
          <a:xfrm>
            <a:off x="6862269" y="5910710"/>
            <a:ext cx="1589212" cy="523220"/>
          </a:xfrm>
          <a:prstGeom prst="rect">
            <a:avLst/>
          </a:prstGeom>
          <a:noFill/>
        </p:spPr>
        <p:txBody>
          <a:bodyPr wrap="square" rtlCol="0">
            <a:spAutoFit/>
          </a:bodyPr>
          <a:lstStyle/>
          <a:p>
            <a:r>
              <a:rPr lang="en-US" sz="2800" dirty="0" err="1" smtClean="0">
                <a:solidFill>
                  <a:srgbClr val="7030A0"/>
                </a:solidFill>
                <a:latin typeface="Calibri" pitchFamily="34" charset="0"/>
              </a:rPr>
              <a:t>PREfix</a:t>
            </a:r>
            <a:endParaRPr lang="en-US" sz="2800" dirty="0" smtClean="0">
              <a:solidFill>
                <a:srgbClr val="7030A0"/>
              </a:solidFill>
              <a:latin typeface="Calibri" pitchFamily="34" charset="0"/>
            </a:endParaRPr>
          </a:p>
        </p:txBody>
      </p:sp>
      <p:sp>
        <p:nvSpPr>
          <p:cNvPr id="18" name="Rectangle 17"/>
          <p:cNvSpPr/>
          <p:nvPr/>
        </p:nvSpPr>
        <p:spPr>
          <a:xfrm>
            <a:off x="6393727" y="5277103"/>
            <a:ext cx="239360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Beneficiary</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2630490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52600"/>
            <a:ext cx="7690115" cy="4487382"/>
          </a:xfrm>
        </p:spPr>
        <p:txBody>
          <a:bodyPr/>
          <a:lstStyle/>
          <a:p>
            <a:r>
              <a:rPr lang="en-US" dirty="0" smtClean="0"/>
              <a:t>Application: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en-US" sz="4000" dirty="0" smtClean="0"/>
              <a:t>- Spec#, VCC, HAVOC</a:t>
            </a:r>
            <a:endParaRPr lang="en-US" dirty="0"/>
          </a:p>
        </p:txBody>
      </p:sp>
      <p:sp>
        <p:nvSpPr>
          <p:cNvPr id="4" name="Text Placeholder 3"/>
          <p:cNvSpPr>
            <a:spLocks noGrp="1"/>
          </p:cNvSpPr>
          <p:nvPr>
            <p:ph type="body" sz="quarter" idx="10"/>
          </p:nvPr>
        </p:nvSpPr>
        <p:spPr>
          <a:xfrm>
            <a:off x="1600200" y="2448818"/>
            <a:ext cx="7043208" cy="3077766"/>
          </a:xfrm>
        </p:spPr>
        <p:txBody>
          <a:bodyPr/>
          <a:lstStyle/>
          <a:p>
            <a:r>
              <a:rPr lang="en-US" dirty="0" smtClean="0"/>
              <a:t>Program </a:t>
            </a:r>
          </a:p>
          <a:p>
            <a:r>
              <a:rPr lang="en-US" dirty="0" smtClean="0"/>
              <a:t>Verification</a:t>
            </a:r>
            <a:endParaRPr lang="en-US" dirty="0"/>
          </a:p>
        </p:txBody>
      </p:sp>
    </p:spTree>
    <p:extLst>
      <p:ext uri="{BB962C8B-B14F-4D97-AF65-F5344CB8AC3E}">
        <p14:creationId xmlns:p14="http://schemas.microsoft.com/office/powerpoint/2010/main" val="2106791425"/>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lang="en-US" sz="4000" dirty="0" smtClean="0"/>
              <a:t>Extended Static Checking and Verification</a:t>
            </a:r>
            <a:endParaRPr sz="4000" spc="-167" dirty="0">
              <a:solidFill>
                <a:schemeClr val="accent1"/>
              </a:solidFill>
              <a:effectLst>
                <a:outerShdw blurRad="50800" dist="38100" dir="2700000" algn="tl" rotWithShape="0">
                  <a:prstClr val="black">
                    <a:alpha val="61000"/>
                  </a:prstClr>
                </a:outerShdw>
              </a:effectLst>
            </a:endParaRPr>
          </a:p>
        </p:txBody>
      </p:sp>
      <p:sp>
        <p:nvSpPr>
          <p:cNvPr id="6" name="Rounded Rectangle 5"/>
          <p:cNvSpPr/>
          <p:nvPr/>
        </p:nvSpPr>
        <p:spPr>
          <a:xfrm>
            <a:off x="3810502" y="287660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VCC</a:t>
            </a:r>
            <a:endParaRPr lang="en-US" sz="3200" b="1" dirty="0">
              <a:solidFill>
                <a:srgbClr val="FF0000"/>
              </a:solidFill>
              <a:latin typeface="Calibri" pitchFamily="34" charset="0"/>
            </a:endParaRPr>
          </a:p>
        </p:txBody>
      </p:sp>
      <p:sp>
        <p:nvSpPr>
          <p:cNvPr id="7" name="Rounded Rectangle 6"/>
          <p:cNvSpPr/>
          <p:nvPr/>
        </p:nvSpPr>
        <p:spPr>
          <a:xfrm>
            <a:off x="6809532" y="2872150"/>
            <a:ext cx="1972661" cy="534338"/>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r>
              <a:rPr lang="en-US" sz="3600" b="1" dirty="0" smtClean="0">
                <a:latin typeface="Calibri" pitchFamily="34" charset="0"/>
              </a:rPr>
              <a:t>Boogie</a:t>
            </a:r>
            <a:endParaRPr lang="en-US" sz="3600" b="1" dirty="0">
              <a:latin typeface="Calibri" pitchFamily="34" charset="0"/>
            </a:endParaRPr>
          </a:p>
        </p:txBody>
      </p:sp>
      <p:pic>
        <p:nvPicPr>
          <p:cNvPr id="10" name="Picture 9" descr="SpecSharpLogo-h100-w367.png"/>
          <p:cNvPicPr>
            <a:picLocks noChangeAspect="1"/>
          </p:cNvPicPr>
          <p:nvPr/>
        </p:nvPicPr>
        <p:blipFill>
          <a:blip r:embed="rId3" cstate="print"/>
          <a:stretch>
            <a:fillRect/>
          </a:stretch>
        </p:blipFill>
        <p:spPr>
          <a:xfrm>
            <a:off x="2422173" y="1769660"/>
            <a:ext cx="2969751" cy="798716"/>
          </a:xfrm>
          <a:prstGeom prst="rect">
            <a:avLst/>
          </a:prstGeom>
        </p:spPr>
      </p:pic>
      <p:grpSp>
        <p:nvGrpSpPr>
          <p:cNvPr id="3" name="Group 6"/>
          <p:cNvGrpSpPr/>
          <p:nvPr/>
        </p:nvGrpSpPr>
        <p:grpSpPr>
          <a:xfrm>
            <a:off x="148735" y="2768636"/>
            <a:ext cx="3119766" cy="777252"/>
            <a:chOff x="1485114" y="2859314"/>
            <a:chExt cx="3156226" cy="618689"/>
          </a:xfrm>
        </p:grpSpPr>
        <p:pic>
          <p:nvPicPr>
            <p:cNvPr id="12" name="Picture 7" descr="logo.gif"/>
            <p:cNvPicPr>
              <a:picLocks noChangeAspect="1"/>
            </p:cNvPicPr>
            <p:nvPr/>
          </p:nvPicPr>
          <p:blipFill>
            <a:blip r:embed="rId4" cstate="print"/>
            <a:stretch>
              <a:fillRect/>
            </a:stretch>
          </p:blipFill>
          <p:spPr>
            <a:xfrm>
              <a:off x="1485114" y="2888344"/>
              <a:ext cx="3156226" cy="589659"/>
            </a:xfrm>
            <a:prstGeom prst="rect">
              <a:avLst/>
            </a:prstGeom>
          </p:spPr>
          <p:style>
            <a:lnRef idx="1">
              <a:schemeClr val="accent4"/>
            </a:lnRef>
            <a:fillRef idx="3">
              <a:schemeClr val="accent4"/>
            </a:fillRef>
            <a:effectRef idx="2">
              <a:schemeClr val="accent4"/>
            </a:effectRef>
            <a:fontRef idx="minor">
              <a:schemeClr val="lt1"/>
            </a:fontRef>
          </p:style>
        </p:pic>
        <p:sp>
          <p:nvSpPr>
            <p:cNvPr id="13" name="TextBox 12"/>
            <p:cNvSpPr txBox="1"/>
            <p:nvPr/>
          </p:nvSpPr>
          <p:spPr>
            <a:xfrm>
              <a:off x="2394858" y="2859314"/>
              <a:ext cx="1245818" cy="36748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sp>
        <p:nvSpPr>
          <p:cNvPr id="18" name="Rounded Rectangle 17"/>
          <p:cNvSpPr/>
          <p:nvPr/>
        </p:nvSpPr>
        <p:spPr>
          <a:xfrm>
            <a:off x="193040" y="3862281"/>
            <a:ext cx="2993195" cy="615764"/>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rPr>
              <a:t>Win. Modules</a:t>
            </a: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endParaRPr>
          </a:p>
        </p:txBody>
      </p:sp>
      <p:sp>
        <p:nvSpPr>
          <p:cNvPr id="19" name="TextBox 18"/>
          <p:cNvSpPr txBox="1"/>
          <p:nvPr/>
        </p:nvSpPr>
        <p:spPr>
          <a:xfrm>
            <a:off x="156835" y="5843602"/>
            <a:ext cx="5572125" cy="803297"/>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Rustan Leino, Mike Barnet, </a:t>
            </a:r>
            <a:r>
              <a:rPr lang="en-US" sz="1200" dirty="0" err="1" smtClean="0">
                <a:solidFill>
                  <a:srgbClr val="9C42E6"/>
                </a:solidFill>
                <a:latin typeface="Calibri" pitchFamily="34" charset="0"/>
              </a:rPr>
              <a:t>Michał</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Moskal</a:t>
            </a:r>
            <a:r>
              <a:rPr lang="en-US" sz="1200" dirty="0" smtClean="0">
                <a:solidFill>
                  <a:srgbClr val="9C42E6"/>
                </a:solidFill>
                <a:latin typeface="Calibri" pitchFamily="34" charset="0"/>
              </a:rPr>
              <a:t>, Shaz Qadeer, </a:t>
            </a:r>
            <a:br>
              <a:rPr lang="en-US" sz="1200" dirty="0" smtClean="0">
                <a:solidFill>
                  <a:srgbClr val="9C42E6"/>
                </a:solidFill>
                <a:latin typeface="Calibri" pitchFamily="34" charset="0"/>
              </a:rPr>
            </a:br>
            <a:r>
              <a:rPr lang="en-US" sz="1200" dirty="0" smtClean="0">
                <a:solidFill>
                  <a:srgbClr val="9C42E6"/>
                </a:solidFill>
                <a:latin typeface="Calibri" pitchFamily="34" charset="0"/>
              </a:rPr>
              <a:t>Shuvendu Lahiri,  Herman Venter,  </a:t>
            </a:r>
          </a:p>
          <a:p>
            <a:r>
              <a:rPr lang="en-US" sz="1200" dirty="0" smtClean="0">
                <a:solidFill>
                  <a:srgbClr val="9C42E6"/>
                </a:solidFill>
                <a:latin typeface="Calibri" pitchFamily="34" charset="0"/>
              </a:rPr>
              <a:t>Wolfram Schulte, Ernie Cohen,</a:t>
            </a:r>
          </a:p>
          <a:p>
            <a:r>
              <a:rPr lang="en-US" sz="1200" dirty="0" err="1" smtClean="0">
                <a:solidFill>
                  <a:srgbClr val="9C42E6"/>
                </a:solidFill>
                <a:latin typeface="Calibri" pitchFamily="34" charset="0"/>
              </a:rPr>
              <a:t>Khatib</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Braghaven</a:t>
            </a:r>
            <a:r>
              <a:rPr lang="en-US" sz="1200" dirty="0" smtClean="0">
                <a:solidFill>
                  <a:srgbClr val="9C42E6"/>
                </a:solidFill>
                <a:latin typeface="Calibri" pitchFamily="34" charset="0"/>
              </a:rPr>
              <a:t>, Cedric </a:t>
            </a:r>
            <a:r>
              <a:rPr lang="en-US" sz="1200" dirty="0" err="1" smtClean="0">
                <a:solidFill>
                  <a:srgbClr val="9C42E6"/>
                </a:solidFill>
                <a:latin typeface="Calibri" pitchFamily="34" charset="0"/>
              </a:rPr>
              <a:t>Fournet</a:t>
            </a:r>
            <a:r>
              <a:rPr lang="en-US" sz="1200" dirty="0" smtClean="0">
                <a:solidFill>
                  <a:srgbClr val="9C42E6"/>
                </a:solidFill>
                <a:latin typeface="Calibri" pitchFamily="34" charset="0"/>
              </a:rPr>
              <a:t>, Andy Gordon, Nikhil </a:t>
            </a:r>
            <a:r>
              <a:rPr lang="en-US" sz="1200" dirty="0" err="1" smtClean="0">
                <a:solidFill>
                  <a:srgbClr val="9C42E6"/>
                </a:solidFill>
                <a:latin typeface="Calibri" pitchFamily="34" charset="0"/>
              </a:rPr>
              <a:t>Swamy</a:t>
            </a:r>
            <a:endParaRPr lang="en-US" sz="1200" dirty="0">
              <a:solidFill>
                <a:srgbClr val="9C42E6"/>
              </a:solidFill>
              <a:latin typeface="Calibri" pitchFamily="34" charset="0"/>
            </a:endParaRPr>
          </a:p>
        </p:txBody>
      </p:sp>
      <p:sp>
        <p:nvSpPr>
          <p:cNvPr id="20" name="TextBox 19"/>
          <p:cNvSpPr txBox="1"/>
          <p:nvPr/>
        </p:nvSpPr>
        <p:spPr>
          <a:xfrm>
            <a:off x="6381030" y="3855054"/>
            <a:ext cx="2010971" cy="680186"/>
          </a:xfrm>
          <a:prstGeom prst="rect">
            <a:avLst/>
          </a:prstGeom>
          <a:noFill/>
        </p:spPr>
        <p:txBody>
          <a:bodyPr wrap="square" lIns="64008" tIns="32004" rIns="64008" bIns="32004" rtlCol="0">
            <a:spAutoFit/>
          </a:bodyPr>
          <a:lstStyle/>
          <a:p>
            <a:r>
              <a:rPr lang="en-US" sz="2000" dirty="0" smtClean="0"/>
              <a:t>Verification </a:t>
            </a:r>
          </a:p>
          <a:p>
            <a:r>
              <a:rPr lang="en-US" sz="2000" dirty="0" smtClean="0"/>
              <a:t>condition</a:t>
            </a:r>
            <a:endParaRPr lang="en-US" sz="2000" dirty="0"/>
          </a:p>
        </p:txBody>
      </p:sp>
      <p:sp>
        <p:nvSpPr>
          <p:cNvPr id="22" name="TextBox 21"/>
          <p:cNvSpPr txBox="1"/>
          <p:nvPr/>
        </p:nvSpPr>
        <p:spPr>
          <a:xfrm>
            <a:off x="4287175" y="5065656"/>
            <a:ext cx="1937387" cy="557076"/>
          </a:xfrm>
          <a:prstGeom prst="rect">
            <a:avLst/>
          </a:prstGeom>
          <a:noFill/>
        </p:spPr>
        <p:txBody>
          <a:bodyPr wrap="square" lIns="64008" tIns="32004" rIns="64008" bIns="32004" rtlCol="0">
            <a:spAutoFit/>
          </a:bodyPr>
          <a:lstStyle/>
          <a:p>
            <a:r>
              <a:rPr lang="en-US" sz="3200" dirty="0" smtClean="0">
                <a:solidFill>
                  <a:schemeClr val="bg1"/>
                </a:solidFill>
                <a:latin typeface="Calibri" pitchFamily="34" charset="0"/>
              </a:rPr>
              <a:t>Bug path</a:t>
            </a:r>
            <a:endParaRPr lang="en-US" sz="3200" dirty="0">
              <a:solidFill>
                <a:schemeClr val="bg1"/>
              </a:solidFill>
              <a:latin typeface="Calibri" pitchFamily="34" charset="0"/>
            </a:endParaRPr>
          </a:p>
        </p:txBody>
      </p:sp>
      <p:pic>
        <p:nvPicPr>
          <p:cNvPr id="23" name="Picture 22" descr="z3.png"/>
          <p:cNvPicPr>
            <a:picLocks noChangeAspect="1"/>
          </p:cNvPicPr>
          <p:nvPr/>
        </p:nvPicPr>
        <p:blipFill>
          <a:blip r:embed="rId5" cstate="print"/>
          <a:stretch>
            <a:fillRect/>
          </a:stretch>
        </p:blipFill>
        <p:spPr>
          <a:xfrm>
            <a:off x="7309612" y="4958411"/>
            <a:ext cx="1213872" cy="701903"/>
          </a:xfrm>
          <a:prstGeom prst="rect">
            <a:avLst/>
          </a:prstGeom>
        </p:spPr>
      </p:pic>
      <p:sp>
        <p:nvSpPr>
          <p:cNvPr id="24" name="Up Arrow 23"/>
          <p:cNvSpPr/>
          <p:nvPr/>
        </p:nvSpPr>
        <p:spPr bwMode="auto">
          <a:xfrm rot="6437446">
            <a:off x="6013901" y="1942558"/>
            <a:ext cx="188002" cy="143323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Up Arrow 25"/>
          <p:cNvSpPr/>
          <p:nvPr/>
        </p:nvSpPr>
        <p:spPr bwMode="auto">
          <a:xfrm rot="3746608">
            <a:off x="6086102" y="3032166"/>
            <a:ext cx="198742" cy="135175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3799451" y="3848992"/>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endParaRPr lang="en-US" sz="3200" b="1" dirty="0">
              <a:solidFill>
                <a:srgbClr val="FF0000"/>
              </a:solidFill>
              <a:latin typeface="Calibri" pitchFamily="34" charset="0"/>
            </a:endParaRPr>
          </a:p>
        </p:txBody>
      </p:sp>
      <p:sp>
        <p:nvSpPr>
          <p:cNvPr id="28" name="Up Arrow 27"/>
          <p:cNvSpPr/>
          <p:nvPr/>
        </p:nvSpPr>
        <p:spPr bwMode="auto">
          <a:xfrm rot="5400000">
            <a:off x="3450452" y="2996215"/>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Up Arrow 28"/>
          <p:cNvSpPr/>
          <p:nvPr/>
        </p:nvSpPr>
        <p:spPr bwMode="auto">
          <a:xfrm rot="5400000">
            <a:off x="3416421" y="3938731"/>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Up Arrow 29"/>
          <p:cNvSpPr/>
          <p:nvPr/>
        </p:nvSpPr>
        <p:spPr bwMode="auto">
          <a:xfrm rot="5400000">
            <a:off x="6232862" y="2727669"/>
            <a:ext cx="205669" cy="893684"/>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7625916" y="3524435"/>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Up Arrow 31"/>
          <p:cNvSpPr/>
          <p:nvPr/>
        </p:nvSpPr>
        <p:spPr bwMode="auto">
          <a:xfrm rot="16200000">
            <a:off x="6473298" y="4715522"/>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leino.jpg"/>
          <p:cNvPicPr>
            <a:picLocks noChangeAspect="1"/>
          </p:cNvPicPr>
          <p:nvPr/>
        </p:nvPicPr>
        <p:blipFill>
          <a:blip r:embed="rId6" cstate="print"/>
          <a:stretch>
            <a:fillRect/>
          </a:stretch>
        </p:blipFill>
        <p:spPr>
          <a:xfrm>
            <a:off x="7429473" y="2187026"/>
            <a:ext cx="566447" cy="622390"/>
          </a:xfrm>
          <a:prstGeom prst="rect">
            <a:avLst/>
          </a:prstGeom>
        </p:spPr>
      </p:pic>
      <p:pic>
        <p:nvPicPr>
          <p:cNvPr id="27" name="Picture 26" descr="shuvendu.jpg"/>
          <p:cNvPicPr>
            <a:picLocks noChangeAspect="1"/>
          </p:cNvPicPr>
          <p:nvPr/>
        </p:nvPicPr>
        <p:blipFill>
          <a:blip r:embed="rId7" cstate="print"/>
          <a:stretch>
            <a:fillRect/>
          </a:stretch>
        </p:blipFill>
        <p:spPr>
          <a:xfrm>
            <a:off x="1551632" y="4582047"/>
            <a:ext cx="554645" cy="604717"/>
          </a:xfrm>
          <a:prstGeom prst="rect">
            <a:avLst/>
          </a:prstGeom>
        </p:spPr>
      </p:pic>
      <p:pic>
        <p:nvPicPr>
          <p:cNvPr id="33" name="Picture 32" descr="qadeer.jpg"/>
          <p:cNvPicPr>
            <a:picLocks noChangeAspect="1"/>
          </p:cNvPicPr>
          <p:nvPr/>
        </p:nvPicPr>
        <p:blipFill>
          <a:blip r:embed="rId8" cstate="print"/>
          <a:stretch>
            <a:fillRect/>
          </a:stretch>
        </p:blipFill>
        <p:spPr>
          <a:xfrm>
            <a:off x="2105860" y="4582161"/>
            <a:ext cx="573741" cy="609600"/>
          </a:xfrm>
          <a:prstGeom prst="rect">
            <a:avLst/>
          </a:prstGeom>
        </p:spPr>
      </p:pic>
      <p:pic>
        <p:nvPicPr>
          <p:cNvPr id="35" name="Picture 34" descr="mbarnett.jpg"/>
          <p:cNvPicPr>
            <a:picLocks noChangeAspect="1"/>
          </p:cNvPicPr>
          <p:nvPr/>
        </p:nvPicPr>
        <p:blipFill>
          <a:blip r:embed="rId9" cstate="print"/>
          <a:stretch>
            <a:fillRect/>
          </a:stretch>
        </p:blipFill>
        <p:spPr>
          <a:xfrm>
            <a:off x="1852798" y="1871728"/>
            <a:ext cx="575442" cy="566672"/>
          </a:xfrm>
          <a:prstGeom prst="rect">
            <a:avLst/>
          </a:prstGeom>
        </p:spPr>
      </p:pic>
      <p:pic>
        <p:nvPicPr>
          <p:cNvPr id="37" name="Picture 36" descr="schulte.jpg"/>
          <p:cNvPicPr>
            <a:picLocks noChangeAspect="1"/>
          </p:cNvPicPr>
          <p:nvPr/>
        </p:nvPicPr>
        <p:blipFill>
          <a:blip r:embed="rId10" cstate="print"/>
          <a:stretch>
            <a:fillRect/>
          </a:stretch>
        </p:blipFill>
        <p:spPr>
          <a:xfrm>
            <a:off x="1340795" y="1881253"/>
            <a:ext cx="552537" cy="552537"/>
          </a:xfrm>
          <a:prstGeom prst="rect">
            <a:avLst/>
          </a:prstGeom>
        </p:spPr>
      </p:pic>
      <p:pic>
        <p:nvPicPr>
          <p:cNvPr id="38" name="Picture 37" descr="michal-new-small.jpg"/>
          <p:cNvPicPr>
            <a:picLocks noChangeAspect="1"/>
          </p:cNvPicPr>
          <p:nvPr/>
        </p:nvPicPr>
        <p:blipFill>
          <a:blip r:embed="rId11" cstate="print"/>
          <a:stretch>
            <a:fillRect/>
          </a:stretch>
        </p:blipFill>
        <p:spPr>
          <a:xfrm>
            <a:off x="3911544" y="2528146"/>
            <a:ext cx="402548" cy="500845"/>
          </a:xfrm>
          <a:prstGeom prst="rect">
            <a:avLst/>
          </a:prstGeom>
        </p:spPr>
      </p:pic>
      <p:pic>
        <p:nvPicPr>
          <p:cNvPr id="39" name="Picture 2" descr="hermanv.jpg"/>
          <p:cNvPicPr>
            <a:picLocks noChangeAspect="1" noChangeArrowheads="1"/>
          </p:cNvPicPr>
          <p:nvPr/>
        </p:nvPicPr>
        <p:blipFill>
          <a:blip r:embed="rId12" cstate="print"/>
          <a:srcRect/>
          <a:stretch>
            <a:fillRect/>
          </a:stretch>
        </p:blipFill>
        <p:spPr bwMode="auto">
          <a:xfrm>
            <a:off x="4352437" y="2526985"/>
            <a:ext cx="430578" cy="506118"/>
          </a:xfrm>
          <a:prstGeom prst="rect">
            <a:avLst/>
          </a:prstGeom>
          <a:noFill/>
          <a:ln w="9525">
            <a:noFill/>
            <a:miter lim="800000"/>
            <a:headEnd/>
            <a:tailEnd/>
          </a:ln>
        </p:spPr>
      </p:pic>
      <p:pic>
        <p:nvPicPr>
          <p:cNvPr id="40" name="Picture 1" descr="Cohen_Jackson.jpg"/>
          <p:cNvPicPr>
            <a:picLocks noChangeAspect="1" noChangeArrowheads="1"/>
          </p:cNvPicPr>
          <p:nvPr/>
        </p:nvPicPr>
        <p:blipFill>
          <a:blip r:embed="rId13" cstate="print"/>
          <a:srcRect/>
          <a:stretch>
            <a:fillRect/>
          </a:stretch>
        </p:blipFill>
        <p:spPr bwMode="auto">
          <a:xfrm>
            <a:off x="269143" y="2494818"/>
            <a:ext cx="465504" cy="555338"/>
          </a:xfrm>
          <a:prstGeom prst="rect">
            <a:avLst/>
          </a:prstGeom>
          <a:noFill/>
          <a:ln w="9525">
            <a:noFill/>
            <a:miter lim="800000"/>
            <a:headEnd/>
            <a:tailEnd/>
          </a:ln>
        </p:spPr>
      </p:pic>
      <p:pic>
        <p:nvPicPr>
          <p:cNvPr id="34" name="Picture 33" descr="fournet.jpg"/>
          <p:cNvPicPr>
            <a:picLocks noChangeAspect="1"/>
          </p:cNvPicPr>
          <p:nvPr/>
        </p:nvPicPr>
        <p:blipFill>
          <a:blip r:embed="rId14" cstate="print"/>
          <a:stretch>
            <a:fillRect/>
          </a:stretch>
        </p:blipFill>
        <p:spPr>
          <a:xfrm>
            <a:off x="4660994" y="6061339"/>
            <a:ext cx="553466" cy="632022"/>
          </a:xfrm>
          <a:prstGeom prst="rect">
            <a:avLst/>
          </a:prstGeom>
        </p:spPr>
      </p:pic>
      <p:pic>
        <p:nvPicPr>
          <p:cNvPr id="36" name="Picture 35" descr="andy-gordon.jpg"/>
          <p:cNvPicPr>
            <a:picLocks noChangeAspect="1"/>
          </p:cNvPicPr>
          <p:nvPr/>
        </p:nvPicPr>
        <p:blipFill>
          <a:blip r:embed="rId15" cstate="print"/>
          <a:stretch>
            <a:fillRect/>
          </a:stretch>
        </p:blipFill>
        <p:spPr>
          <a:xfrm>
            <a:off x="5209037" y="6066848"/>
            <a:ext cx="468542" cy="624723"/>
          </a:xfrm>
          <a:prstGeom prst="rect">
            <a:avLst/>
          </a:prstGeom>
        </p:spPr>
      </p:pic>
      <p:pic>
        <p:nvPicPr>
          <p:cNvPr id="41" name="Picture 40" descr="kb1.jpg"/>
          <p:cNvPicPr>
            <a:picLocks noChangeAspect="1"/>
          </p:cNvPicPr>
          <p:nvPr/>
        </p:nvPicPr>
        <p:blipFill>
          <a:blip r:embed="rId16" cstate="print"/>
          <a:srcRect l="46369" t="43695" r="47528" b="44602"/>
          <a:stretch>
            <a:fillRect/>
          </a:stretch>
        </p:blipFill>
        <p:spPr>
          <a:xfrm>
            <a:off x="4201476" y="6060557"/>
            <a:ext cx="503355" cy="608277"/>
          </a:xfrm>
          <a:prstGeom prst="rect">
            <a:avLst/>
          </a:prstGeom>
        </p:spPr>
      </p:pic>
      <p:pic>
        <p:nvPicPr>
          <p:cNvPr id="42" name="Picture 41" descr="nik-cropped.jpg"/>
          <p:cNvPicPr>
            <a:picLocks noChangeAspect="1"/>
          </p:cNvPicPr>
          <p:nvPr/>
        </p:nvPicPr>
        <p:blipFill>
          <a:blip r:embed="rId17" cstate="print"/>
          <a:stretch>
            <a:fillRect/>
          </a:stretch>
        </p:blipFill>
        <p:spPr>
          <a:xfrm>
            <a:off x="5674362" y="6050645"/>
            <a:ext cx="567413" cy="645677"/>
          </a:xfrm>
          <a:prstGeom prst="rect">
            <a:avLst/>
          </a:prstGeom>
        </p:spPr>
      </p:pic>
      <p:sp>
        <p:nvSpPr>
          <p:cNvPr id="43" name="Rounded Rectangle 42"/>
          <p:cNvSpPr/>
          <p:nvPr/>
        </p:nvSpPr>
        <p:spPr>
          <a:xfrm>
            <a:off x="6721555" y="6042227"/>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F7/FINE</a:t>
            </a:r>
            <a:endParaRPr lang="en-US" sz="3200" b="1" dirty="0">
              <a:solidFill>
                <a:srgbClr val="FF0000"/>
              </a:solidFill>
              <a:latin typeface="Calibri" pitchFamily="34" charset="0"/>
            </a:endParaRPr>
          </a:p>
        </p:txBody>
      </p:sp>
      <p:sp>
        <p:nvSpPr>
          <p:cNvPr id="44" name="Up Arrow 43"/>
          <p:cNvSpPr/>
          <p:nvPr/>
        </p:nvSpPr>
        <p:spPr bwMode="auto">
          <a:xfrm rot="5400000">
            <a:off x="6391534" y="6211480"/>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Up Arrow 45"/>
          <p:cNvSpPr/>
          <p:nvPr/>
        </p:nvSpPr>
        <p:spPr bwMode="auto">
          <a:xfrm>
            <a:off x="7633253" y="5579166"/>
            <a:ext cx="225287" cy="47707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 Chain: Boogie</a:t>
            </a:r>
            <a:endParaRPr lang="en-US" dirty="0"/>
          </a:p>
        </p:txBody>
      </p:sp>
      <p:grpSp>
        <p:nvGrpSpPr>
          <p:cNvPr id="3" name="Group 2"/>
          <p:cNvGrpSpPr/>
          <p:nvPr/>
        </p:nvGrpSpPr>
        <p:grpSpPr>
          <a:xfrm>
            <a:off x="357158" y="1362662"/>
            <a:ext cx="8286808" cy="2780718"/>
            <a:chOff x="357158" y="1928802"/>
            <a:chExt cx="8286808" cy="2780718"/>
          </a:xfrm>
        </p:grpSpPr>
        <p:grpSp>
          <p:nvGrpSpPr>
            <p:cNvPr id="4" name="Group 3"/>
            <p:cNvGrpSpPr/>
            <p:nvPr/>
          </p:nvGrpSpPr>
          <p:grpSpPr>
            <a:xfrm>
              <a:off x="5072066" y="1928802"/>
              <a:ext cx="3571900" cy="2780718"/>
              <a:chOff x="285720" y="1357298"/>
              <a:chExt cx="3571900" cy="2780718"/>
            </a:xfrm>
          </p:grpSpPr>
          <p:sp>
            <p:nvSpPr>
              <p:cNvPr id="10" name="Flowchart: Document 9"/>
              <p:cNvSpPr/>
              <p:nvPr/>
            </p:nvSpPr>
            <p:spPr>
              <a:xfrm>
                <a:off x="285720" y="1357298"/>
                <a:ext cx="3571900" cy="2214578"/>
              </a:xfrm>
              <a:prstGeom prst="flowChartDocument">
                <a:avLst/>
              </a:prstGeom>
              <a:solidFill>
                <a:srgbClr val="EEECE1"/>
              </a:solidFill>
              <a:ln w="25400" cap="rnd" cmpd="sng" algn="ctr">
                <a:solidFill>
                  <a:srgbClr val="4F81BD">
                    <a:shade val="50000"/>
                  </a:srgbClr>
                </a:solidFill>
                <a:prstDash val="solid"/>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ref_cnt</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(old($s), #p) ==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ref_cnt</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($s, #p) &amp;&amp;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ite.bool</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set_in</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(#p, $owns(old($s), owner)),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ite.bool</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set_in</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(#p, owns),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st_eq</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(old($s), $s, #p),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$wrapped($s, #p,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typ</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(#p)) &amp;&amp;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timestamp_is_now</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($s, #p)),</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ite.bool</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set_in</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(#p, owns),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$owner($s, #p) == owner &amp;&amp; $closed($s,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p>
            </p:txBody>
          </p:sp>
          <p:sp>
            <p:nvSpPr>
              <p:cNvPr id="11" name="TextBox 10"/>
              <p:cNvSpPr txBox="1"/>
              <p:nvPr/>
            </p:nvSpPr>
            <p:spPr>
              <a:xfrm>
                <a:off x="2428860" y="3214686"/>
                <a:ext cx="1375761" cy="923330"/>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prstClr val="black"/>
                    </a:solidFill>
                    <a:effectLst/>
                    <a:uLnTx/>
                    <a:uFillTx/>
                    <a:latin typeface="Calibri"/>
                  </a:rPr>
                  <a:t>Boogie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Calibri"/>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ndParaRPr>
              </a:p>
            </p:txBody>
          </p:sp>
        </p:grpSp>
        <p:grpSp>
          <p:nvGrpSpPr>
            <p:cNvPr id="5" name="Group 4"/>
            <p:cNvGrpSpPr/>
            <p:nvPr/>
          </p:nvGrpSpPr>
          <p:grpSpPr>
            <a:xfrm>
              <a:off x="357158" y="1928802"/>
              <a:ext cx="3571900" cy="2214578"/>
              <a:chOff x="285720" y="1357298"/>
              <a:chExt cx="3571900" cy="2214578"/>
            </a:xfrm>
          </p:grpSpPr>
          <p:sp>
            <p:nvSpPr>
              <p:cNvPr id="8" name="Flowchart: Document 7"/>
              <p:cNvSpPr/>
              <p:nvPr/>
            </p:nvSpPr>
            <p:spPr>
              <a:xfrm>
                <a:off x="285720" y="1357298"/>
                <a:ext cx="3571900" cy="2214578"/>
              </a:xfrm>
              <a:prstGeom prst="flowChartDocument">
                <a:avLst/>
              </a:prstGeom>
              <a:solidFill>
                <a:srgbClr val="EEECE1"/>
              </a:solidFill>
              <a:ln w="25400" cap="rnd" cmpd="sng" algn="ctr">
                <a:solidFill>
                  <a:srgbClr val="4F81BD">
                    <a:shade val="50000"/>
                  </a:srgbClr>
                </a:solidFill>
                <a:prstDash val="solid"/>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srgbClr val="0000FF"/>
                    </a:solidFill>
                    <a:effectLst/>
                    <a:uLnTx/>
                    <a:uFillTx/>
                    <a:latin typeface="Consolas"/>
                    <a:ea typeface="+mn-ea"/>
                    <a:cs typeface="+mn-cs"/>
                  </a:rPr>
                  <a:t>#include</a:t>
                </a:r>
                <a:r>
                  <a:rPr kumimoji="0" lang="en-US" sz="1200" b="0" i="0" u="none" strike="noStrike" kern="1400" cap="none" spc="0" normalizeH="0" baseline="0" noProof="0" dirty="0" smtClean="0">
                    <a:ln>
                      <a:noFill/>
                    </a:ln>
                    <a:solidFill>
                      <a:srgbClr val="000000"/>
                    </a:solidFill>
                    <a:effectLst/>
                    <a:uLnTx/>
                    <a:uFillTx/>
                    <a:latin typeface="Consolas"/>
                    <a:ea typeface="+mn-ea"/>
                    <a:cs typeface="+mn-cs"/>
                  </a:rPr>
                  <a:t> </a:t>
                </a:r>
                <a:r>
                  <a:rPr kumimoji="0" lang="en-US" sz="1200" b="0" i="0" u="none" strike="noStrike" kern="1400" cap="none" spc="0" normalizeH="0" baseline="0" noProof="0" dirty="0" smtClean="0">
                    <a:ln>
                      <a:noFill/>
                    </a:ln>
                    <a:solidFill>
                      <a:srgbClr val="A31515"/>
                    </a:solidFill>
                    <a:effectLst/>
                    <a:uLnTx/>
                    <a:uFillTx/>
                    <a:latin typeface="Consolas"/>
                    <a:ea typeface="+mn-ea"/>
                    <a:cs typeface="+mn-cs"/>
                  </a:rPr>
                  <a:t>&lt;vcc2.h&gt;</a:t>
                </a:r>
                <a:endParaRPr kumimoji="0" lang="en-US" sz="1200" b="0" i="0" u="none" strike="noStrike" kern="1400" cap="none" spc="0" normalizeH="0" baseline="0" noProof="0" dirty="0" smtClean="0">
                  <a:ln>
                    <a:noFill/>
                  </a:ln>
                  <a:solidFill>
                    <a:srgbClr val="000000"/>
                  </a:solidFill>
                  <a:effectLst/>
                  <a:uLnTx/>
                  <a:uFillTx/>
                  <a:latin typeface="Consolas"/>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srgbClr val="A31515"/>
                    </a:solidFill>
                    <a:effectLst/>
                    <a:uLnTx/>
                    <a:uFillTx/>
                    <a:latin typeface="Consolas"/>
                    <a:ea typeface="+mn-ea"/>
                    <a:cs typeface="+mn-cs"/>
                  </a:rPr>
                  <a:t> </a:t>
                </a:r>
                <a:endParaRPr kumimoji="0" lang="en-US" sz="1200" b="0" i="0" u="none" strike="noStrike" kern="1400" cap="none" spc="0" normalizeH="0" baseline="0" noProof="0" dirty="0" smtClean="0">
                  <a:ln>
                    <a:noFill/>
                  </a:ln>
                  <a:solidFill>
                    <a:srgbClr val="000000"/>
                  </a:solidFill>
                  <a:effectLst/>
                  <a:uLnTx/>
                  <a:uFillTx/>
                  <a:latin typeface="Consolas"/>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err="1" smtClean="0">
                    <a:ln>
                      <a:noFill/>
                    </a:ln>
                    <a:solidFill>
                      <a:srgbClr val="0000FF"/>
                    </a:solidFill>
                    <a:effectLst/>
                    <a:uLnTx/>
                    <a:uFillTx/>
                    <a:latin typeface="Consolas"/>
                    <a:ea typeface="+mn-ea"/>
                    <a:cs typeface="+mn-cs"/>
                  </a:rPr>
                  <a:t>typedef</a:t>
                </a:r>
                <a:r>
                  <a:rPr kumimoji="0" lang="en-US" sz="1200" b="0" i="0" u="none" strike="noStrike" kern="1400" cap="none" spc="0" normalizeH="0" baseline="0" noProof="0" dirty="0" smtClean="0">
                    <a:ln>
                      <a:noFill/>
                    </a:ln>
                    <a:solidFill>
                      <a:srgbClr val="000000"/>
                    </a:solidFill>
                    <a:effectLst/>
                    <a:uLnTx/>
                    <a:uFillTx/>
                    <a:latin typeface="Consolas"/>
                    <a:ea typeface="+mn-ea"/>
                    <a:cs typeface="+mn-cs"/>
                  </a:rPr>
                  <a:t> </a:t>
                </a:r>
                <a:r>
                  <a:rPr kumimoji="0" lang="en-US" sz="1200" b="0" i="0" u="none" strike="noStrike" kern="1400" cap="none" spc="0" normalizeH="0" baseline="0" noProof="0" dirty="0" err="1" smtClean="0">
                    <a:ln>
                      <a:noFill/>
                    </a:ln>
                    <a:solidFill>
                      <a:srgbClr val="0000FF"/>
                    </a:solidFill>
                    <a:effectLst/>
                    <a:uLnTx/>
                    <a:uFillTx/>
                    <a:latin typeface="Consolas"/>
                    <a:ea typeface="+mn-ea"/>
                    <a:cs typeface="+mn-cs"/>
                  </a:rPr>
                  <a:t>struct</a:t>
                </a:r>
                <a:r>
                  <a:rPr kumimoji="0" lang="en-US" sz="1200" b="0" i="0" u="none" strike="noStrike" kern="1400" cap="none" spc="0" normalizeH="0" baseline="0" noProof="0" dirty="0" smtClean="0">
                    <a:ln>
                      <a:noFill/>
                    </a:ln>
                    <a:solidFill>
                      <a:srgbClr val="000000"/>
                    </a:solidFill>
                    <a:effectLst/>
                    <a:uLnTx/>
                    <a:uFillTx/>
                    <a:latin typeface="Consolas"/>
                    <a:ea typeface="+mn-ea"/>
                    <a:cs typeface="+mn-cs"/>
                  </a:rPr>
                  <a:t> _BITMAP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srgbClr val="000000"/>
                    </a:solidFill>
                    <a:effectLst/>
                    <a:uLnTx/>
                    <a:uFillTx/>
                    <a:latin typeface="Consolas"/>
                    <a:ea typeface="+mn-ea"/>
                    <a:cs typeface="+mn-cs"/>
                  </a:rPr>
                  <a:t>  UINT32 Size;      </a:t>
                </a:r>
                <a:r>
                  <a:rPr kumimoji="0" lang="en-US" sz="1200" b="0" i="0" u="none" strike="noStrike" kern="1400" cap="none" spc="0" normalizeH="0" baseline="0" noProof="0" dirty="0" smtClean="0">
                    <a:ln>
                      <a:noFill/>
                    </a:ln>
                    <a:solidFill>
                      <a:srgbClr val="008000"/>
                    </a:solidFill>
                    <a:effectLst/>
                    <a:uLnTx/>
                    <a:uFillTx/>
                    <a:latin typeface="Consolas"/>
                    <a:ea typeface="+mn-ea"/>
                    <a:cs typeface="+mn-cs"/>
                  </a:rPr>
                  <a:t>// Number of bits … </a:t>
                </a:r>
                <a:endParaRPr kumimoji="0" lang="en-US" sz="1200" b="0" i="0" u="none" strike="noStrike" kern="1400" cap="none" spc="0" normalizeH="0" baseline="0" noProof="0" dirty="0" smtClean="0">
                  <a:ln>
                    <a:noFill/>
                  </a:ln>
                  <a:solidFill>
                    <a:srgbClr val="000000"/>
                  </a:solidFill>
                  <a:effectLst/>
                  <a:uLnTx/>
                  <a:uFillTx/>
                  <a:latin typeface="Consolas"/>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srgbClr val="000000"/>
                    </a:solidFill>
                    <a:effectLst/>
                    <a:uLnTx/>
                    <a:uFillTx/>
                    <a:latin typeface="Consolas"/>
                    <a:ea typeface="+mn-ea"/>
                    <a:cs typeface="+mn-cs"/>
                  </a:rPr>
                  <a:t>  PUINT32 Buffer;   </a:t>
                </a:r>
                <a:r>
                  <a:rPr kumimoji="0" lang="en-US" sz="1200" b="0" i="0" u="none" strike="noStrike" kern="1400" cap="none" spc="0" normalizeH="0" baseline="0" noProof="0" dirty="0" smtClean="0">
                    <a:ln>
                      <a:noFill/>
                    </a:ln>
                    <a:solidFill>
                      <a:srgbClr val="008000"/>
                    </a:solidFill>
                    <a:effectLst/>
                    <a:uLnTx/>
                    <a:uFillTx/>
                    <a:latin typeface="Consolas"/>
                    <a:ea typeface="+mn-ea"/>
                    <a:cs typeface="+mn-cs"/>
                  </a:rPr>
                  <a:t>// Memory to store …</a:t>
                </a:r>
                <a:endParaRPr kumimoji="0" lang="en-US" sz="1200" b="0" i="0" u="none" strike="noStrike" kern="1400" cap="none" spc="0" normalizeH="0" baseline="0" noProof="0" dirty="0" smtClean="0">
                  <a:ln>
                    <a:noFill/>
                  </a:ln>
                  <a:solidFill>
                    <a:srgbClr val="000000"/>
                  </a:solidFill>
                  <a:effectLst/>
                  <a:uLnTx/>
                  <a:uFillTx/>
                  <a:latin typeface="Consolas"/>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srgbClr val="008000"/>
                    </a:solidFill>
                    <a:effectLst/>
                    <a:uLnTx/>
                    <a:uFillTx/>
                    <a:latin typeface="Consolas"/>
                    <a:ea typeface="+mn-ea"/>
                    <a:cs typeface="+mn-cs"/>
                  </a:rPr>
                  <a:t> </a:t>
                </a:r>
                <a:endParaRPr kumimoji="0" lang="en-US" sz="1200" b="0" i="0" u="none" strike="noStrike" kern="1400" cap="none" spc="0" normalizeH="0" baseline="0" noProof="0" dirty="0" smtClean="0">
                  <a:ln>
                    <a:noFill/>
                  </a:ln>
                  <a:solidFill>
                    <a:srgbClr val="000000"/>
                  </a:solidFill>
                  <a:effectLst/>
                  <a:uLnTx/>
                  <a:uFillTx/>
                  <a:latin typeface="Consolas"/>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srgbClr val="000000"/>
                    </a:solidFill>
                    <a:effectLst/>
                    <a:uLnTx/>
                    <a:uFillTx/>
                    <a:latin typeface="Consolas"/>
                    <a:ea typeface="+mn-ea"/>
                    <a:cs typeface="+mn-cs"/>
                  </a:rPr>
                  <a:t>  </a:t>
                </a:r>
                <a:r>
                  <a:rPr kumimoji="0" lang="en-US" sz="1200" b="0" i="0" u="none" strike="noStrike" kern="1400" cap="none" spc="0" normalizeH="0" baseline="0" noProof="0" dirty="0" smtClean="0">
                    <a:ln>
                      <a:noFill/>
                    </a:ln>
                    <a:solidFill>
                      <a:srgbClr val="008000"/>
                    </a:solidFill>
                    <a:effectLst/>
                    <a:uLnTx/>
                    <a:uFillTx/>
                    <a:latin typeface="Consolas"/>
                    <a:ea typeface="+mn-ea"/>
                    <a:cs typeface="+mn-cs"/>
                  </a:rPr>
                  <a:t>// private invariants</a:t>
                </a:r>
                <a:endParaRPr kumimoji="0" lang="en-US" sz="1200" b="0" i="0" u="none" strike="noStrike" kern="1400" cap="none" spc="0" normalizeH="0" baseline="0" noProof="0" dirty="0" smtClean="0">
                  <a:ln>
                    <a:noFill/>
                  </a:ln>
                  <a:solidFill>
                    <a:srgbClr val="000000"/>
                  </a:solidFill>
                  <a:effectLst/>
                  <a:uLnTx/>
                  <a:uFillTx/>
                  <a:latin typeface="Consolas"/>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srgbClr val="000000"/>
                    </a:solidFill>
                    <a:effectLst/>
                    <a:uLnTx/>
                    <a:uFillTx/>
                    <a:latin typeface="Consolas"/>
                    <a:ea typeface="+mn-ea"/>
                    <a:cs typeface="+mn-cs"/>
                  </a:rPr>
                  <a:t>  </a:t>
                </a:r>
                <a:r>
                  <a:rPr kumimoji="0" lang="en-US" sz="1200" b="0" i="0" u="none" strike="noStrike" kern="1400" cap="none" spc="0" normalizeH="0" baseline="0" noProof="0" dirty="0" smtClean="0">
                    <a:ln>
                      <a:noFill/>
                    </a:ln>
                    <a:solidFill>
                      <a:srgbClr val="0000FF"/>
                    </a:solidFill>
                    <a:effectLst/>
                    <a:uLnTx/>
                    <a:uFillTx/>
                    <a:latin typeface="Consolas"/>
                    <a:ea typeface="+mn-ea"/>
                    <a:cs typeface="+mn-cs"/>
                  </a:rPr>
                  <a:t>invariant</a:t>
                </a:r>
                <a:r>
                  <a:rPr kumimoji="0" lang="en-US" sz="1200" b="0" i="0" u="none" strike="noStrike" kern="1400" cap="none" spc="0" normalizeH="0" baseline="0" noProof="0" dirty="0" smtClean="0">
                    <a:ln>
                      <a:noFill/>
                    </a:ln>
                    <a:solidFill>
                      <a:srgbClr val="000000"/>
                    </a:solidFill>
                    <a:effectLst/>
                    <a:uLnTx/>
                    <a:uFillTx/>
                    <a:latin typeface="Consolas"/>
                    <a:ea typeface="+mn-ea"/>
                    <a:cs typeface="+mn-cs"/>
                  </a:rPr>
                  <a:t>(Size &gt; 0 &amp;&amp; Size % 32 == 0)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srgbClr val="000000"/>
                    </a:solidFill>
                    <a:effectLst/>
                    <a:uLnTx/>
                    <a:uFillTx/>
                    <a:latin typeface="Consolas"/>
                    <a:ea typeface="+mn-ea"/>
                    <a:cs typeface="+mn-cs"/>
                  </a:rPr>
                  <a:t>  </a:t>
                </a:r>
                <a:r>
                  <a:rPr kumimoji="0" lang="en-US" sz="1200" b="0" i="0" u="none" strike="noStrike" kern="1400" cap="none" spc="0" normalizeH="0" baseline="0" noProof="0" dirty="0" smtClean="0">
                    <a:ln>
                      <a:noFill/>
                    </a:ln>
                    <a:solidFill>
                      <a:srgbClr val="0000FF"/>
                    </a:solidFill>
                    <a:effectLst/>
                    <a:uLnTx/>
                    <a:uFillTx/>
                    <a:latin typeface="Consolas"/>
                    <a:ea typeface="+mn-ea"/>
                    <a:cs typeface="+mn-cs"/>
                  </a:rPr>
                  <a:t>… </a:t>
                </a:r>
                <a:endParaRPr kumimoji="0" lang="en-US" sz="1200" b="0" i="0" u="none" strike="noStrike" kern="1400" cap="none" spc="0" normalizeH="0" baseline="0" noProof="0" dirty="0" smtClean="0">
                  <a:ln>
                    <a:noFill/>
                  </a:ln>
                  <a:solidFill>
                    <a:srgbClr val="000000"/>
                  </a:solidFill>
                  <a:effectLst/>
                  <a:uLnTx/>
                  <a:uFillTx/>
                  <a:latin typeface="Consolas"/>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1400" cap="none" spc="0" normalizeH="0" baseline="0" noProof="0" dirty="0" smtClean="0">
                    <a:ln>
                      <a:noFill/>
                    </a:ln>
                    <a:solidFill>
                      <a:srgbClr val="000000"/>
                    </a:solidFill>
                    <a:effectLst/>
                    <a:uLnTx/>
                    <a:uFillTx/>
                    <a:latin typeface="Segoe UI"/>
                    <a:ea typeface="+mn-ea"/>
                    <a:cs typeface="+mn-cs"/>
                  </a:rPr>
                  <a:t>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9" name="TextBox 8"/>
              <p:cNvSpPr txBox="1"/>
              <p:nvPr/>
            </p:nvSpPr>
            <p:spPr>
              <a:xfrm>
                <a:off x="2428860" y="1428736"/>
                <a:ext cx="1375761" cy="923330"/>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prstClr val="black"/>
                    </a:solidFill>
                    <a:effectLst/>
                    <a:uLnTx/>
                    <a:uFillTx/>
                    <a:latin typeface="Calibri"/>
                  </a:rPr>
                  <a:t>Annotated C</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Calibri"/>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ndParaRPr>
              </a:p>
            </p:txBody>
          </p:sp>
        </p:grpSp>
        <p:sp>
          <p:nvSpPr>
            <p:cNvPr id="6" name="Right Arrow 5"/>
            <p:cNvSpPr/>
            <p:nvPr/>
          </p:nvSpPr>
          <p:spPr>
            <a:xfrm>
              <a:off x="2857488" y="3286124"/>
              <a:ext cx="3143272" cy="785818"/>
            </a:xfrm>
            <a:prstGeom prst="rightArrow">
              <a:avLst>
                <a:gd name="adj1" fmla="val 50000"/>
                <a:gd name="adj2" fmla="val 50000"/>
              </a:avLst>
            </a:prstGeom>
            <a:solidFill>
              <a:srgbClr val="4F81BD"/>
            </a:solidFill>
            <a:ln w="25400" cap="rnd"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7" name="AutoShape 2"/>
            <p:cNvSpPr>
              <a:spLocks noChangeArrowheads="1"/>
            </p:cNvSpPr>
            <p:nvPr/>
          </p:nvSpPr>
          <p:spPr bwMode="auto">
            <a:xfrm>
              <a:off x="3143240" y="3714752"/>
              <a:ext cx="2357453" cy="714380"/>
            </a:xfrm>
            <a:prstGeom prst="flowChartAlternateProcess">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36576" tIns="36576" rIns="36576" bIns="36576" numCol="1"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smtClean="0">
                <a:ln>
                  <a:noFill/>
                </a:ln>
                <a:solidFill>
                  <a:prstClr val="black"/>
                </a:solidFill>
                <a:effectLst/>
                <a:uLnTx/>
                <a:uFillTx/>
                <a:latin typeface="Arial" pitchFamily="34" charset="0"/>
                <a:ea typeface="+mn-ea"/>
                <a:cs typeface="Arial" pitchFamily="34" charset="0"/>
              </a:endParaRPr>
            </a:p>
          </p:txBody>
        </p:sp>
      </p:grpSp>
      <p:sp>
        <p:nvSpPr>
          <p:cNvPr id="12" name="Content Placeholder 19"/>
          <p:cNvSpPr txBox="1">
            <a:spLocks/>
          </p:cNvSpPr>
          <p:nvPr/>
        </p:nvSpPr>
        <p:spPr>
          <a:xfrm>
            <a:off x="838200" y="4646617"/>
            <a:ext cx="8229600" cy="198278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ysClr val="windowText" lastClr="000000"/>
                </a:solidFill>
                <a:effectLst/>
                <a:uLnTx/>
                <a:uFillTx/>
                <a:latin typeface="Calibri"/>
                <a:ea typeface="+mn-ea"/>
                <a:cs typeface="+mn-cs"/>
              </a:rPr>
              <a:t>Verification Condition Generator</a:t>
            </a:r>
          </a:p>
        </p:txBody>
      </p:sp>
      <p:pic>
        <p:nvPicPr>
          <p:cNvPr id="13" name="Picture 12" descr="vcc.png"/>
          <p:cNvPicPr>
            <a:picLocks noChangeAspect="1"/>
          </p:cNvPicPr>
          <p:nvPr/>
        </p:nvPicPr>
        <p:blipFill>
          <a:blip r:embed="rId2" cstate="print"/>
          <a:stretch>
            <a:fillRect/>
          </a:stretch>
        </p:blipFill>
        <p:spPr>
          <a:xfrm>
            <a:off x="3926794" y="3143248"/>
            <a:ext cx="716644" cy="714380"/>
          </a:xfrm>
          <a:prstGeom prst="rect">
            <a:avLst/>
          </a:prstGeom>
          <a:ln>
            <a:noFill/>
          </a:ln>
          <a:effectLst>
            <a:outerShdw blurRad="190500" algn="tl" rotWithShape="0">
              <a:srgbClr val="000000">
                <a:alpha val="70000"/>
              </a:srgbClr>
            </a:outerShdw>
          </a:effectLst>
        </p:spPr>
      </p:pic>
      <p:sp>
        <p:nvSpPr>
          <p:cNvPr id="14" name="TextBox 13"/>
          <p:cNvSpPr txBox="1"/>
          <p:nvPr/>
        </p:nvSpPr>
        <p:spPr>
          <a:xfrm>
            <a:off x="2438400" y="6141517"/>
            <a:ext cx="3753984" cy="461665"/>
          </a:xfrm>
          <a:prstGeom prst="rect">
            <a:avLst/>
          </a:prstGeom>
          <a:noFill/>
        </p:spPr>
        <p:txBody>
          <a:bodyPr wrap="square" rtlCol="0">
            <a:spAutoFit/>
          </a:bodyPr>
          <a:lstStyle/>
          <a:p>
            <a:r>
              <a:rPr lang="en-US" sz="2400" dirty="0">
                <a:solidFill>
                  <a:schemeClr val="bg1"/>
                </a:solidFill>
                <a:hlinkClick r:id="rId3"/>
              </a:rPr>
              <a:t>http://</a:t>
            </a:r>
            <a:r>
              <a:rPr lang="en-US" sz="2400" dirty="0" smtClean="0">
                <a:solidFill>
                  <a:schemeClr val="bg1"/>
                </a:solidFill>
                <a:hlinkClick r:id="rId3"/>
              </a:rPr>
              <a:t>vcc.codeplex.com/</a:t>
            </a:r>
            <a:r>
              <a:rPr lang="en-US" sz="2400" dirty="0" smtClean="0">
                <a:solidFill>
                  <a:schemeClr val="bg1"/>
                </a:solidFill>
              </a:rPr>
              <a:t> </a:t>
            </a:r>
          </a:p>
        </p:txBody>
      </p:sp>
    </p:spTree>
    <p:extLst>
      <p:ext uri="{BB962C8B-B14F-4D97-AF65-F5344CB8AC3E}">
        <p14:creationId xmlns:p14="http://schemas.microsoft.com/office/powerpoint/2010/main" val="2750564087"/>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 Chain: Z3</a:t>
            </a:r>
            <a:endParaRPr lang="en-US" dirty="0"/>
          </a:p>
        </p:txBody>
      </p:sp>
      <p:grpSp>
        <p:nvGrpSpPr>
          <p:cNvPr id="15" name="Group 14"/>
          <p:cNvGrpSpPr/>
          <p:nvPr/>
        </p:nvGrpSpPr>
        <p:grpSpPr>
          <a:xfrm>
            <a:off x="366682" y="1223946"/>
            <a:ext cx="8331394" cy="3066470"/>
            <a:chOff x="214282" y="1071546"/>
            <a:chExt cx="8331394" cy="3066470"/>
          </a:xfrm>
        </p:grpSpPr>
        <p:grpSp>
          <p:nvGrpSpPr>
            <p:cNvPr id="16" name="Group 15"/>
            <p:cNvGrpSpPr/>
            <p:nvPr/>
          </p:nvGrpSpPr>
          <p:grpSpPr>
            <a:xfrm>
              <a:off x="2571736" y="1357298"/>
              <a:ext cx="3571900" cy="2780718"/>
              <a:chOff x="285720" y="1357298"/>
              <a:chExt cx="3571900" cy="2780718"/>
            </a:xfrm>
          </p:grpSpPr>
          <p:sp>
            <p:nvSpPr>
              <p:cNvPr id="25" name="Flowchart: Document 24"/>
              <p:cNvSpPr/>
              <p:nvPr/>
            </p:nvSpPr>
            <p:spPr>
              <a:xfrm>
                <a:off x="285720" y="1357298"/>
                <a:ext cx="3571900" cy="2214578"/>
              </a:xfrm>
              <a:prstGeom prst="flowChartDocument">
                <a:avLst/>
              </a:prstGeom>
              <a:solidFill>
                <a:srgbClr val="EEECE1"/>
              </a:solidFill>
              <a:ln w="25400" cap="rnd" cmpd="sng" algn="ctr">
                <a:solidFill>
                  <a:srgbClr val="4F81BD">
                    <a:shade val="50000"/>
                  </a:srgbClr>
                </a:solidFill>
                <a:prstDash val="solid"/>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(FORALL (v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lv</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x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lxv</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w a b)</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(QID bv:e:c4)</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(PATS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bv_extract</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bv_concat</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bv_extract</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v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lv</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x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lv</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lxv</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w x)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r>
                  <a:rPr kumimoji="0" lang="en-US" sz="1200" b="0" i="0" u="none" strike="noStrike" kern="1400" cap="none" spc="0" normalizeH="0" baseline="0" noProof="0" dirty="0" err="1" smtClean="0">
                    <a:ln>
                      <a:noFill/>
                    </a:ln>
                    <a:solidFill>
                      <a:prstClr val="black"/>
                    </a:solidFill>
                    <a:effectLst/>
                    <a:uLnTx/>
                    <a:uFillTx/>
                    <a:latin typeface="Consolas"/>
                    <a:ea typeface="+mn-ea"/>
                    <a:cs typeface="+mn-cs"/>
                  </a:rPr>
                  <a:t>lv</a:t>
                </a: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 b))</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(IMPLIES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(AND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1400" cap="none" spc="0" normalizeH="0" baseline="0" noProof="0" dirty="0" smtClean="0">
                    <a:ln>
                      <a:noFill/>
                    </a:ln>
                    <a:solidFill>
                      <a:prstClr val="black"/>
                    </a:solidFill>
                    <a:effectLst/>
                    <a:uLnTx/>
                    <a:uFillTx/>
                    <a:latin typeface="Consolas"/>
                    <a:ea typeface="+mn-ea"/>
                    <a:cs typeface="+mn-cs"/>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1400" cap="none" spc="0" normalizeH="0" baseline="0" noProof="0" dirty="0" smtClean="0">
                  <a:ln>
                    <a:noFill/>
                  </a:ln>
                  <a:solidFill>
                    <a:prstClr val="black"/>
                  </a:solidFill>
                  <a:effectLst/>
                  <a:uLnTx/>
                  <a:uFillTx/>
                  <a:latin typeface="Consolas"/>
                  <a:ea typeface="+mn-ea"/>
                  <a:cs typeface="+mn-cs"/>
                </a:endParaRPr>
              </a:p>
            </p:txBody>
          </p:sp>
          <p:sp>
            <p:nvSpPr>
              <p:cNvPr id="26" name="TextBox 25"/>
              <p:cNvSpPr txBox="1"/>
              <p:nvPr/>
            </p:nvSpPr>
            <p:spPr>
              <a:xfrm>
                <a:off x="2428860" y="3214686"/>
                <a:ext cx="1375761" cy="923330"/>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prstClr val="black"/>
                    </a:solidFill>
                    <a:effectLst/>
                    <a:uLnTx/>
                    <a:uFillTx/>
                    <a:latin typeface="Calibri"/>
                  </a:rPr>
                  <a:t>FOL</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Calibri"/>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ndParaRPr>
              </a:p>
            </p:txBody>
          </p:sp>
        </p:grpSp>
        <p:sp>
          <p:nvSpPr>
            <p:cNvPr id="17" name="Right Arrow 16"/>
            <p:cNvSpPr/>
            <p:nvPr/>
          </p:nvSpPr>
          <p:spPr>
            <a:xfrm>
              <a:off x="214282" y="1714488"/>
              <a:ext cx="2714644" cy="785818"/>
            </a:xfrm>
            <a:prstGeom prst="rightArrow">
              <a:avLst>
                <a:gd name="adj1" fmla="val 50000"/>
                <a:gd name="adj2" fmla="val 50000"/>
              </a:avLst>
            </a:prstGeom>
            <a:solidFill>
              <a:srgbClr val="4F81BD"/>
            </a:solidFill>
            <a:ln w="25400" cap="rnd"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18" name="AutoShape 2"/>
            <p:cNvSpPr>
              <a:spLocks noChangeArrowheads="1"/>
            </p:cNvSpPr>
            <p:nvPr/>
          </p:nvSpPr>
          <p:spPr bwMode="auto">
            <a:xfrm>
              <a:off x="428596" y="2143116"/>
              <a:ext cx="2000263" cy="714380"/>
            </a:xfrm>
            <a:prstGeom prst="flowChartAlternateProcess">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36576" tIns="36576" rIns="36576" bIns="36576" numCol="1"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a:noFill/>
                  </a:ln>
                  <a:solidFill>
                    <a:srgbClr val="000000"/>
                  </a:solidFill>
                  <a:effectLst/>
                  <a:uLnTx/>
                  <a:uFillTx/>
                  <a:latin typeface="Segoe UI" pitchFamily="34" charset="0"/>
                  <a:ea typeface="+mn-ea"/>
                  <a:cs typeface="Arial" pitchFamily="34" charset="0"/>
                </a:rPr>
                <a:t>Boogie</a:t>
              </a:r>
              <a:endParaRPr kumimoji="0" lang="en-US" sz="900" b="0" i="0" u="none" strike="noStrike" kern="0" cap="none" spc="0" normalizeH="0" baseline="0" noProof="0" dirty="0" smtClean="0">
                <a:ln>
                  <a:noFill/>
                </a:ln>
                <a:solidFill>
                  <a:prstClr val="black"/>
                </a:solidFill>
                <a:effectLst/>
                <a:uLnTx/>
                <a:uFillTx/>
                <a:latin typeface="Arial" pitchFamily="34" charset="0"/>
                <a:ea typeface="+mn-ea"/>
                <a:cs typeface="Arial" pitchFamily="34" charset="0"/>
              </a:endParaRPr>
            </a:p>
          </p:txBody>
        </p:sp>
        <p:sp>
          <p:nvSpPr>
            <p:cNvPr id="19" name="Right Arrow 18"/>
            <p:cNvSpPr/>
            <p:nvPr/>
          </p:nvSpPr>
          <p:spPr>
            <a:xfrm>
              <a:off x="5715008" y="1785926"/>
              <a:ext cx="2000264" cy="785818"/>
            </a:xfrm>
            <a:prstGeom prst="rightArrow">
              <a:avLst>
                <a:gd name="adj1" fmla="val 50000"/>
                <a:gd name="adj2" fmla="val 50000"/>
              </a:avLst>
            </a:prstGeom>
            <a:solidFill>
              <a:srgbClr val="4F81BD"/>
            </a:solidFill>
            <a:ln w="25400" cap="rnd"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0" name="AutoShape 2"/>
            <p:cNvSpPr>
              <a:spLocks noChangeArrowheads="1"/>
            </p:cNvSpPr>
            <p:nvPr/>
          </p:nvSpPr>
          <p:spPr bwMode="auto">
            <a:xfrm>
              <a:off x="5929323" y="2214554"/>
              <a:ext cx="1214446" cy="714380"/>
            </a:xfrm>
            <a:prstGeom prst="flowChartAlternateProcess">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36576" tIns="36576" rIns="36576" bIns="36576" numCol="1"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a:noFill/>
                  </a:ln>
                  <a:solidFill>
                    <a:srgbClr val="000000"/>
                  </a:solidFill>
                  <a:effectLst/>
                  <a:uLnTx/>
                  <a:uFillTx/>
                  <a:latin typeface="Segoe UI" pitchFamily="34" charset="0"/>
                  <a:ea typeface="+mn-ea"/>
                  <a:cs typeface="Arial" pitchFamily="34" charset="0"/>
                </a:rPr>
                <a:t>Z3</a:t>
              </a:r>
              <a:endParaRPr kumimoji="0" lang="en-US" sz="900" b="0" i="0" u="none" strike="noStrike" kern="0" cap="none" spc="0" normalizeH="0" baseline="0" noProof="0" dirty="0" smtClean="0">
                <a:ln>
                  <a:noFill/>
                </a:ln>
                <a:solidFill>
                  <a:prstClr val="black"/>
                </a:solidFill>
                <a:effectLst/>
                <a:uLnTx/>
                <a:uFillTx/>
                <a:latin typeface="Arial" pitchFamily="34" charset="0"/>
                <a:ea typeface="+mn-ea"/>
                <a:cs typeface="Arial" pitchFamily="34" charset="0"/>
              </a:endParaRPr>
            </a:p>
          </p:txBody>
        </p:sp>
        <p:grpSp>
          <p:nvGrpSpPr>
            <p:cNvPr id="21" name="Group 20"/>
            <p:cNvGrpSpPr/>
            <p:nvPr/>
          </p:nvGrpSpPr>
          <p:grpSpPr>
            <a:xfrm>
              <a:off x="7786710" y="1071546"/>
              <a:ext cx="758966" cy="2296667"/>
              <a:chOff x="8072462" y="1214422"/>
              <a:chExt cx="758966" cy="2296667"/>
            </a:xfrm>
          </p:grpSpPr>
          <p:pic>
            <p:nvPicPr>
              <p:cNvPr id="22" name="Picture 3"/>
              <p:cNvPicPr>
                <a:picLocks noChangeAspect="1" noChangeArrowheads="1"/>
              </p:cNvPicPr>
              <p:nvPr/>
            </p:nvPicPr>
            <p:blipFill>
              <a:blip cstate="print"/>
              <a:srcRect/>
              <a:stretch>
                <a:fillRect/>
              </a:stretch>
            </p:blipFill>
            <p:spPr bwMode="auto">
              <a:xfrm>
                <a:off x="8072462" y="1214422"/>
                <a:ext cx="685517" cy="664712"/>
              </a:xfrm>
              <a:prstGeom prst="rect">
                <a:avLst/>
              </a:prstGeom>
              <a:noFill/>
              <a:ln w="38100" algn="ctr">
                <a:noFill/>
                <a:miter lim="800000"/>
                <a:headEnd/>
                <a:tailEnd/>
              </a:ln>
              <a:effectLst>
                <a:outerShdw dist="35921" dir="2700000" algn="ctr" rotWithShape="0">
                  <a:srgbClr val="CCCCCC"/>
                </a:outerShdw>
              </a:effectLst>
            </p:spPr>
          </p:pic>
          <p:pic>
            <p:nvPicPr>
              <p:cNvPr id="23" name="Picture 4"/>
              <p:cNvPicPr>
                <a:picLocks noChangeAspect="1" noChangeArrowheads="1"/>
              </p:cNvPicPr>
              <p:nvPr/>
            </p:nvPicPr>
            <p:blipFill>
              <a:blip cstate="print"/>
              <a:srcRect/>
              <a:stretch>
                <a:fillRect/>
              </a:stretch>
            </p:blipFill>
            <p:spPr bwMode="auto">
              <a:xfrm>
                <a:off x="8072462" y="2000240"/>
                <a:ext cx="758966" cy="653898"/>
              </a:xfrm>
              <a:prstGeom prst="rect">
                <a:avLst/>
              </a:prstGeom>
              <a:noFill/>
              <a:ln w="38100" algn="ctr">
                <a:noFill/>
                <a:miter lim="800000"/>
                <a:headEnd/>
                <a:tailEnd/>
              </a:ln>
              <a:effectLst>
                <a:outerShdw dist="35921" dir="2700000" algn="ctr" rotWithShape="0">
                  <a:srgbClr val="CCCCCC"/>
                </a:outerShdw>
              </a:effectLst>
            </p:spPr>
          </p:pic>
          <p:pic>
            <p:nvPicPr>
              <p:cNvPr id="24" name="Picture 5"/>
              <p:cNvPicPr>
                <a:picLocks noChangeAspect="1" noChangeArrowheads="1"/>
              </p:cNvPicPr>
              <p:nvPr/>
            </p:nvPicPr>
            <p:blipFill>
              <a:blip r:embed="rId2" cstate="print"/>
              <a:srcRect/>
              <a:stretch>
                <a:fillRect/>
              </a:stretch>
            </p:blipFill>
            <p:spPr bwMode="auto">
              <a:xfrm>
                <a:off x="8072462" y="2857496"/>
                <a:ext cx="758966" cy="653593"/>
              </a:xfrm>
              <a:prstGeom prst="rect">
                <a:avLst/>
              </a:prstGeom>
              <a:noFill/>
              <a:ln w="38100" algn="ctr">
                <a:noFill/>
                <a:miter lim="800000"/>
                <a:headEnd/>
                <a:tailEnd/>
              </a:ln>
              <a:effectLst>
                <a:outerShdw dist="35921" dir="2700000" algn="ctr" rotWithShape="0">
                  <a:srgbClr val="CCCCCC"/>
                </a:outerShdw>
              </a:effectLst>
            </p:spPr>
          </p:pic>
        </p:grpSp>
      </p:grpSp>
      <p:sp>
        <p:nvSpPr>
          <p:cNvPr id="27" name="Content Placeholder 2"/>
          <p:cNvSpPr txBox="1">
            <a:spLocks/>
          </p:cNvSpPr>
          <p:nvPr/>
        </p:nvSpPr>
        <p:spPr>
          <a:xfrm>
            <a:off x="1143000" y="4316920"/>
            <a:ext cx="6796110" cy="1093280"/>
          </a:xfrm>
          <a:prstGeom prst="rect">
            <a:avLst/>
          </a:prstGeom>
        </p:spPr>
        <p:txBody>
          <a:bodyPr>
            <a:normAutofit/>
          </a:bodyPr>
          <a:lstStyle>
            <a:lvl1pPr marL="384175" indent="-384175" algn="l" defTabSz="912813" rtl="0" fontAlgn="base">
              <a:lnSpc>
                <a:spcPct val="90000"/>
              </a:lnSpc>
              <a:spcBef>
                <a:spcPct val="20000"/>
              </a:spcBef>
              <a:spcAft>
                <a:spcPct val="0"/>
              </a:spcAft>
              <a:buSzPct val="90000"/>
              <a:buBlip>
                <a:blip r:embed="rId3"/>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3"/>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3"/>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3"/>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3"/>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Using Z3’s support for quantifier instantiation + theories</a:t>
            </a:r>
          </a:p>
        </p:txBody>
      </p:sp>
    </p:spTree>
    <p:extLst>
      <p:ext uri="{BB962C8B-B14F-4D97-AF65-F5344CB8AC3E}">
        <p14:creationId xmlns:p14="http://schemas.microsoft.com/office/powerpoint/2010/main" val="3342725270"/>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lang="en-US" sz="4000" dirty="0"/>
              <a:t>VCC Performance Trends Nov 08 – Mar 09</a:t>
            </a:r>
          </a:p>
        </p:txBody>
      </p:sp>
      <p:graphicFrame>
        <p:nvGraphicFramePr>
          <p:cNvPr id="4" name="Content Placeholder 3"/>
          <p:cNvGraphicFramePr>
            <a:graphicFrameLocks/>
          </p:cNvGraphicFramePr>
          <p:nvPr/>
        </p:nvGraphicFramePr>
        <p:xfrm>
          <a:off x="428596" y="1142984"/>
          <a:ext cx="8229600" cy="5214974"/>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ular Callout 4"/>
          <p:cNvSpPr/>
          <p:nvPr/>
        </p:nvSpPr>
        <p:spPr>
          <a:xfrm>
            <a:off x="6786578" y="5494766"/>
            <a:ext cx="1862523" cy="434564"/>
          </a:xfrm>
          <a:prstGeom prst="wedgeRectCallout">
            <a:avLst>
              <a:gd name="adj1" fmla="val 19637"/>
              <a:gd name="adj2" fmla="val -144408"/>
            </a:avLst>
          </a:prstGeom>
          <a:solidFill>
            <a:srgbClr val="4F81BD"/>
          </a:solidFill>
          <a:ln w="25400" cap="flat" cmpd="sng" algn="ctr">
            <a:solidFill>
              <a:srgbClr val="4F81BD">
                <a:shade val="50000"/>
              </a:srgbClr>
            </a:solidFill>
            <a:prstDash val="solid"/>
          </a:ln>
          <a:effectLst/>
        </p:spPr>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t>Attempt to improve Boogie/Z3 interaction</a:t>
            </a:r>
            <a:endParaRPr kumimoji="0" lang="en-US" sz="11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6" name="Rectangular Callout 5"/>
          <p:cNvSpPr/>
          <p:nvPr/>
        </p:nvSpPr>
        <p:spPr>
          <a:xfrm>
            <a:off x="2714612" y="1428736"/>
            <a:ext cx="1862523" cy="434616"/>
          </a:xfrm>
          <a:prstGeom prst="wedgeRectCallout">
            <a:avLst>
              <a:gd name="adj1" fmla="val -53235"/>
              <a:gd name="adj2" fmla="val 93094"/>
            </a:avLst>
          </a:prstGeom>
          <a:solidFill>
            <a:srgbClr val="4F81BD"/>
          </a:solidFill>
          <a:ln w="25400" cap="flat" cmpd="sng" algn="ctr">
            <a:solidFill>
              <a:srgbClr val="4F81BD">
                <a:shade val="50000"/>
              </a:srgbClr>
            </a:solidFill>
            <a:prstDash val="solid"/>
          </a:ln>
          <a:effectLst/>
        </p:spPr>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t>Modification in invariant checking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7" name="Rectangular Callout 6"/>
          <p:cNvSpPr/>
          <p:nvPr/>
        </p:nvSpPr>
        <p:spPr>
          <a:xfrm>
            <a:off x="4643438" y="5643578"/>
            <a:ext cx="1295668" cy="285752"/>
          </a:xfrm>
          <a:prstGeom prst="wedgeRectCallout">
            <a:avLst>
              <a:gd name="adj1" fmla="val -20785"/>
              <a:gd name="adj2" fmla="val -170870"/>
            </a:avLst>
          </a:prstGeom>
          <a:solidFill>
            <a:srgbClr val="4F81BD"/>
          </a:solidFill>
          <a:ln w="25400" cap="flat" cmpd="sng" algn="ctr">
            <a:solidFill>
              <a:srgbClr val="4F81BD">
                <a:shade val="50000"/>
              </a:srgbClr>
            </a:solidFill>
            <a:prstDash val="solid"/>
          </a:ln>
          <a:effectLst/>
        </p:spPr>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t>Switch to Boogie2</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8" name="Rectangular Callout 7"/>
          <p:cNvSpPr/>
          <p:nvPr/>
        </p:nvSpPr>
        <p:spPr>
          <a:xfrm>
            <a:off x="6215074" y="2000240"/>
            <a:ext cx="1295669" cy="289692"/>
          </a:xfrm>
          <a:prstGeom prst="wedgeRectCallout">
            <a:avLst>
              <a:gd name="adj1" fmla="val -21355"/>
              <a:gd name="adj2" fmla="val 128434"/>
            </a:avLst>
          </a:prstGeom>
          <a:solidFill>
            <a:srgbClr val="4F81BD"/>
          </a:solidFill>
          <a:ln w="25400" cap="flat" cmpd="sng" algn="ctr">
            <a:solidFill>
              <a:srgbClr val="4F81BD">
                <a:shade val="50000"/>
              </a:srgbClr>
            </a:solidFill>
            <a:prstDash val="solid"/>
          </a:ln>
          <a:effectLst/>
        </p:spPr>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t>Switch to Z3 v2</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9" name="Rectangular Callout 8"/>
          <p:cNvSpPr/>
          <p:nvPr/>
        </p:nvSpPr>
        <p:spPr>
          <a:xfrm>
            <a:off x="7286644" y="2714620"/>
            <a:ext cx="1376647" cy="289692"/>
          </a:xfrm>
          <a:prstGeom prst="wedgeRectCallout">
            <a:avLst>
              <a:gd name="adj1" fmla="val 27902"/>
              <a:gd name="adj2" fmla="val 289033"/>
            </a:avLst>
          </a:prstGeom>
          <a:solidFill>
            <a:srgbClr val="4F81BD"/>
          </a:solidFill>
          <a:ln w="25400" cap="flat" cmpd="sng" algn="ctr">
            <a:solidFill>
              <a:srgbClr val="4F81BD">
                <a:shade val="50000"/>
              </a:srgbClr>
            </a:solidFill>
            <a:prstDash val="solid"/>
          </a:ln>
          <a:effectLst/>
        </p:spPr>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t>Z3 v2 update </a:t>
            </a:r>
            <a:b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br>
            <a:endPar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ysClr val="window" lastClr="FFFFFF"/>
              </a:solidFill>
              <a:effectLst/>
              <a:uLnTx/>
              <a:uFillTx/>
              <a:latin typeface="Calibri"/>
              <a:ea typeface="+mn-ea"/>
              <a:cs typeface="+mn-cs"/>
            </a:endParaRPr>
          </a:p>
        </p:txBody>
      </p:sp>
    </p:spTree>
    <p:extLst>
      <p:ext uri="{BB962C8B-B14F-4D97-AF65-F5344CB8AC3E}">
        <p14:creationId xmlns:p14="http://schemas.microsoft.com/office/powerpoint/2010/main" val="68048581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Decision Engine for Software</a:t>
            </a:r>
            <a:endParaRPr lang="en-US" dirty="0"/>
          </a:p>
        </p:txBody>
      </p:sp>
      <p:sp>
        <p:nvSpPr>
          <p:cNvPr id="3" name="Content Placeholder 2"/>
          <p:cNvSpPr>
            <a:spLocks noGrp="1"/>
          </p:cNvSpPr>
          <p:nvPr>
            <p:ph idx="1"/>
          </p:nvPr>
        </p:nvSpPr>
        <p:spPr>
          <a:xfrm>
            <a:off x="381000" y="1066800"/>
            <a:ext cx="8382000" cy="5670783"/>
          </a:xfrm>
        </p:spPr>
        <p:txBody>
          <a:bodyPr/>
          <a:lstStyle/>
          <a:p>
            <a:pPr>
              <a:buNone/>
            </a:pPr>
            <a:r>
              <a:rPr lang="en-US" dirty="0" smtClean="0"/>
              <a:t>Some Microsoft engines:</a:t>
            </a:r>
          </a:p>
          <a:p>
            <a:pPr>
              <a:buFontTx/>
              <a:buChar char="-"/>
            </a:pPr>
            <a:r>
              <a:rPr lang="en-US" sz="2000" b="1" dirty="0" smtClean="0">
                <a:solidFill>
                  <a:srgbClr val="00B050"/>
                </a:solidFill>
              </a:rPr>
              <a:t>SDV: 	</a:t>
            </a:r>
            <a:r>
              <a:rPr lang="en-US" sz="2000" dirty="0" smtClean="0"/>
              <a:t>The Static Driver Verifier</a:t>
            </a:r>
          </a:p>
          <a:p>
            <a:pPr>
              <a:buFontTx/>
              <a:buChar char="-"/>
            </a:pPr>
            <a:r>
              <a:rPr lang="en-US" sz="2000" b="1" dirty="0" err="1" smtClean="0">
                <a:solidFill>
                  <a:srgbClr val="00B050"/>
                </a:solidFill>
              </a:rPr>
              <a:t>PREfix</a:t>
            </a:r>
            <a:r>
              <a:rPr lang="en-US" sz="2000" b="1" dirty="0" smtClean="0">
                <a:solidFill>
                  <a:srgbClr val="00B050"/>
                </a:solidFill>
              </a:rPr>
              <a:t>: 	</a:t>
            </a:r>
            <a:r>
              <a:rPr lang="en-US" sz="2000" dirty="0" smtClean="0"/>
              <a:t>The Static Analysis Engine for C/C++.</a:t>
            </a:r>
          </a:p>
          <a:p>
            <a:pPr>
              <a:buFontTx/>
              <a:buChar char="-"/>
            </a:pPr>
            <a:r>
              <a:rPr lang="en-US" sz="2000" b="1" dirty="0" err="1" smtClean="0">
                <a:solidFill>
                  <a:srgbClr val="00B050"/>
                </a:solidFill>
              </a:rPr>
              <a:t>Pex</a:t>
            </a:r>
            <a:r>
              <a:rPr lang="en-US" sz="2000" b="1" dirty="0" smtClean="0">
                <a:solidFill>
                  <a:srgbClr val="00B050"/>
                </a:solidFill>
              </a:rPr>
              <a:t>: 	</a:t>
            </a:r>
            <a:r>
              <a:rPr lang="en-US" sz="2000" dirty="0" smtClean="0"/>
              <a:t>Program </a:t>
            </a:r>
            <a:r>
              <a:rPr lang="en-US" sz="2000" dirty="0" err="1" smtClean="0"/>
              <a:t>EXploration</a:t>
            </a:r>
            <a:r>
              <a:rPr lang="en-US" sz="2000" dirty="0" smtClean="0"/>
              <a:t> for .NET.</a:t>
            </a:r>
          </a:p>
          <a:p>
            <a:pPr>
              <a:buFontTx/>
              <a:buChar char="-"/>
            </a:pPr>
            <a:r>
              <a:rPr lang="en-US" sz="2000" b="1" dirty="0" smtClean="0">
                <a:solidFill>
                  <a:srgbClr val="00B050"/>
                </a:solidFill>
              </a:rPr>
              <a:t>SAGE: 	</a:t>
            </a:r>
            <a:r>
              <a:rPr lang="en-US" sz="2000" dirty="0" smtClean="0"/>
              <a:t>Scalable Automated Guided Execution </a:t>
            </a:r>
          </a:p>
          <a:p>
            <a:pPr>
              <a:buFontTx/>
              <a:buChar char="-"/>
            </a:pPr>
            <a:r>
              <a:rPr lang="en-US" sz="2000" b="1" dirty="0" smtClean="0">
                <a:solidFill>
                  <a:srgbClr val="00B050"/>
                </a:solidFill>
              </a:rPr>
              <a:t>Spec#: 	</a:t>
            </a:r>
            <a:r>
              <a:rPr lang="en-US" sz="2000" dirty="0" smtClean="0"/>
              <a:t>C# + contracts</a:t>
            </a:r>
          </a:p>
          <a:p>
            <a:pPr>
              <a:buFontTx/>
              <a:buChar char="-"/>
            </a:pPr>
            <a:r>
              <a:rPr lang="en-US" sz="2000" b="1" dirty="0" smtClean="0">
                <a:solidFill>
                  <a:srgbClr val="00B050"/>
                </a:solidFill>
              </a:rPr>
              <a:t>VCC: 	</a:t>
            </a:r>
            <a:r>
              <a:rPr lang="en-US" sz="2000" dirty="0" smtClean="0"/>
              <a:t>Verifying C Compiler for the Viridian Hyper-Visor</a:t>
            </a:r>
          </a:p>
          <a:p>
            <a:pPr>
              <a:buFontTx/>
              <a:buChar char="-"/>
            </a:pPr>
            <a:r>
              <a:rPr lang="en-US" sz="2000" b="1" dirty="0" smtClean="0">
                <a:solidFill>
                  <a:srgbClr val="00B050"/>
                </a:solidFill>
              </a:rPr>
              <a:t>HAVOC: 	</a:t>
            </a:r>
            <a:r>
              <a:rPr lang="en-US" sz="2000" dirty="0" smtClean="0"/>
              <a:t>Heap-Aware Verification of C-code.</a:t>
            </a:r>
          </a:p>
          <a:p>
            <a:pPr>
              <a:buFontTx/>
              <a:buChar char="-"/>
            </a:pPr>
            <a:r>
              <a:rPr lang="en-US" sz="2000" b="1" dirty="0" err="1" smtClean="0">
                <a:solidFill>
                  <a:srgbClr val="00B050"/>
                </a:solidFill>
              </a:rPr>
              <a:t>SpecExplorer</a:t>
            </a:r>
            <a:r>
              <a:rPr lang="en-US" sz="2000" b="1" dirty="0" smtClean="0">
                <a:solidFill>
                  <a:srgbClr val="00B050"/>
                </a:solidFill>
              </a:rPr>
              <a:t>: </a:t>
            </a:r>
            <a:r>
              <a:rPr lang="en-US" sz="2000" dirty="0" smtClean="0"/>
              <a:t>Model-based testing of protocol specs.</a:t>
            </a:r>
          </a:p>
          <a:p>
            <a:pPr>
              <a:buFontTx/>
              <a:buChar char="-"/>
            </a:pPr>
            <a:r>
              <a:rPr lang="en-US" sz="2000" b="1" dirty="0" smtClean="0">
                <a:solidFill>
                  <a:srgbClr val="00B050"/>
                </a:solidFill>
              </a:rPr>
              <a:t>Yogi: 	</a:t>
            </a:r>
            <a:r>
              <a:rPr lang="en-US" sz="2000" dirty="0" smtClean="0"/>
              <a:t>Dynamic symbolic execution + abstraction.</a:t>
            </a:r>
          </a:p>
          <a:p>
            <a:pPr>
              <a:buFontTx/>
              <a:buChar char="-"/>
            </a:pPr>
            <a:r>
              <a:rPr lang="en-US" sz="2000" b="1" dirty="0" smtClean="0">
                <a:solidFill>
                  <a:srgbClr val="00B050"/>
                </a:solidFill>
              </a:rPr>
              <a:t>FORMULA: </a:t>
            </a:r>
            <a:r>
              <a:rPr lang="en-US" sz="2000" dirty="0" smtClean="0"/>
              <a:t>Model-based Design</a:t>
            </a:r>
          </a:p>
          <a:p>
            <a:pPr>
              <a:buFontTx/>
              <a:buChar char="-"/>
            </a:pPr>
            <a:r>
              <a:rPr lang="en-US" sz="2000" b="1" dirty="0" smtClean="0">
                <a:solidFill>
                  <a:srgbClr val="00B050"/>
                </a:solidFill>
              </a:rPr>
              <a:t>F7: 		</a:t>
            </a:r>
            <a:r>
              <a:rPr lang="en-US" sz="2000" dirty="0" smtClean="0"/>
              <a:t>Refinement types for security protocols</a:t>
            </a:r>
          </a:p>
          <a:p>
            <a:pPr>
              <a:buFontTx/>
              <a:buChar char="-"/>
            </a:pPr>
            <a:r>
              <a:rPr lang="en-US" sz="2000" b="1" dirty="0" smtClean="0">
                <a:solidFill>
                  <a:srgbClr val="00B050"/>
                </a:solidFill>
              </a:rPr>
              <a:t>M3: </a:t>
            </a:r>
            <a:r>
              <a:rPr lang="en-US" sz="2000" dirty="0" smtClean="0"/>
              <a:t>		Model Program Modeling</a:t>
            </a:r>
          </a:p>
          <a:p>
            <a:pPr>
              <a:buFontTx/>
              <a:buChar char="-"/>
            </a:pPr>
            <a:r>
              <a:rPr lang="en-US" sz="2000" b="1" dirty="0" smtClean="0">
                <a:solidFill>
                  <a:srgbClr val="00B050"/>
                </a:solidFill>
              </a:rPr>
              <a:t>VS3:</a:t>
            </a:r>
            <a:r>
              <a:rPr lang="en-US" sz="2000" dirty="0" smtClean="0"/>
              <a:t>	Abstract interpretation and Synthesis</a:t>
            </a:r>
          </a:p>
          <a:p>
            <a:pPr>
              <a:buNone/>
            </a:pPr>
            <a:r>
              <a:rPr lang="en-US" sz="2400" dirty="0" smtClean="0"/>
              <a:t>					</a:t>
            </a:r>
          </a:p>
          <a:p>
            <a:pPr>
              <a:buNone/>
            </a:pPr>
            <a:r>
              <a:rPr lang="en-US" sz="2400" b="1" dirty="0" smtClean="0">
                <a:solidFill>
                  <a:srgbClr val="FF0000"/>
                </a:solidFill>
              </a:rPr>
              <a:t>					They all use the SMT solver Z3.</a:t>
            </a:r>
          </a:p>
        </p:txBody>
      </p:sp>
      <p:pic>
        <p:nvPicPr>
          <p:cNvPr id="4" name="Picture 2"/>
          <p:cNvPicPr>
            <a:picLocks noChangeAspect="1" noChangeArrowheads="1"/>
          </p:cNvPicPr>
          <p:nvPr/>
        </p:nvPicPr>
        <p:blipFill>
          <a:blip r:embed="rId2" cstate="print"/>
          <a:srcRect/>
          <a:stretch>
            <a:fillRect/>
          </a:stretch>
        </p:blipFill>
        <p:spPr bwMode="auto">
          <a:xfrm>
            <a:off x="2133600" y="2590800"/>
            <a:ext cx="2600833" cy="1159953"/>
          </a:xfrm>
          <a:prstGeom prst="rect">
            <a:avLst/>
          </a:prstGeom>
          <a:noFill/>
          <a:ln w="9525">
            <a:noFill/>
            <a:miter lim="800000"/>
            <a:headEnd/>
            <a:tailEnd/>
          </a:ln>
          <a:effectLst/>
        </p:spPr>
      </p:pic>
      <p:pic>
        <p:nvPicPr>
          <p:cNvPr id="5" name="Picture 4" descr="homepagelogo.png"/>
          <p:cNvPicPr>
            <a:picLocks noChangeAspect="1"/>
          </p:cNvPicPr>
          <p:nvPr/>
        </p:nvPicPr>
        <p:blipFill>
          <a:blip r:embed="rId3" cstate="print"/>
          <a:stretch>
            <a:fillRect/>
          </a:stretch>
        </p:blipFill>
        <p:spPr>
          <a:xfrm>
            <a:off x="2133600" y="3228975"/>
            <a:ext cx="2857500" cy="1724025"/>
          </a:xfrm>
          <a:prstGeom prst="rect">
            <a:avLst/>
          </a:prstGeom>
        </p:spPr>
      </p:pic>
      <p:pic>
        <p:nvPicPr>
          <p:cNvPr id="7" name="Picture 2"/>
          <p:cNvPicPr>
            <a:picLocks noChangeAspect="1" noChangeArrowheads="1"/>
          </p:cNvPicPr>
          <p:nvPr/>
        </p:nvPicPr>
        <p:blipFill>
          <a:blip r:embed="rId4" cstate="print"/>
          <a:srcRect l="14716" t="28877" r="12676" b="33876"/>
          <a:stretch>
            <a:fillRect/>
          </a:stretch>
        </p:blipFill>
        <p:spPr bwMode="auto">
          <a:xfrm>
            <a:off x="2133600" y="4253428"/>
            <a:ext cx="4411362" cy="1994972"/>
          </a:xfrm>
          <a:prstGeom prst="rect">
            <a:avLst/>
          </a:prstGeom>
          <a:noFill/>
          <a:ln w="9525">
            <a:noFill/>
            <a:miter lim="800000"/>
            <a:headEnd/>
            <a:tailEnd/>
          </a:ln>
          <a:effectLst/>
        </p:spPr>
      </p:pic>
      <p:pic>
        <p:nvPicPr>
          <p:cNvPr id="8" name="Picture 7" descr="yogi_logo.jpg"/>
          <p:cNvPicPr>
            <a:picLocks noChangeAspect="1"/>
          </p:cNvPicPr>
          <p:nvPr/>
        </p:nvPicPr>
        <p:blipFill>
          <a:blip r:embed="rId5" cstate="print"/>
          <a:stretch>
            <a:fillRect/>
          </a:stretch>
        </p:blipFill>
        <p:spPr>
          <a:xfrm>
            <a:off x="2209800" y="4955239"/>
            <a:ext cx="1689100" cy="835961"/>
          </a:xfrm>
          <a:prstGeom prst="rect">
            <a:avLst/>
          </a:prstGeom>
        </p:spPr>
      </p:pic>
      <p:pic>
        <p:nvPicPr>
          <p:cNvPr id="9" name="Picture 8" descr="image.jpg"/>
          <p:cNvPicPr>
            <a:picLocks noChangeAspect="1"/>
          </p:cNvPicPr>
          <p:nvPr/>
        </p:nvPicPr>
        <p:blipFill>
          <a:blip r:embed="rId6" cstate="print">
            <a:extLst/>
          </a:blip>
          <a:srcRect/>
          <a:stretch>
            <a:fillRect/>
          </a:stretch>
        </p:blipFill>
        <p:spPr bwMode="auto">
          <a:xfrm>
            <a:off x="2133600" y="3200400"/>
            <a:ext cx="2895600" cy="2316480"/>
          </a:xfrm>
          <a:prstGeom prst="rect">
            <a:avLst/>
          </a:prstGeom>
          <a:extLst/>
        </p:spPr>
      </p:pic>
      <p:pic>
        <p:nvPicPr>
          <p:cNvPr id="6" name="Picture 5" descr="SpecSharpLogo-h100-w367.png"/>
          <p:cNvPicPr>
            <a:picLocks noChangeAspect="1"/>
          </p:cNvPicPr>
          <p:nvPr/>
        </p:nvPicPr>
        <p:blipFill>
          <a:blip r:embed="rId7" cstate="print"/>
          <a:stretch>
            <a:fillRect/>
          </a:stretch>
        </p:blipFill>
        <p:spPr>
          <a:xfrm>
            <a:off x="2057400" y="3544684"/>
            <a:ext cx="2969751" cy="798716"/>
          </a:xfrm>
          <a:prstGeom prst="rect">
            <a:avLst/>
          </a:prstGeom>
        </p:spPr>
      </p:pic>
      <p:grpSp>
        <p:nvGrpSpPr>
          <p:cNvPr id="15" name="Group 14"/>
          <p:cNvGrpSpPr/>
          <p:nvPr/>
        </p:nvGrpSpPr>
        <p:grpSpPr>
          <a:xfrm>
            <a:off x="2133600" y="4059818"/>
            <a:ext cx="3119766" cy="740782"/>
            <a:chOff x="6024234" y="4876799"/>
            <a:chExt cx="3119766" cy="740782"/>
          </a:xfrm>
        </p:grpSpPr>
        <p:pic>
          <p:nvPicPr>
            <p:cNvPr id="11" name="Picture 7" descr="logo.gif"/>
            <p:cNvPicPr>
              <a:picLocks noChangeAspect="1"/>
            </p:cNvPicPr>
            <p:nvPr/>
          </p:nvPicPr>
          <p:blipFill>
            <a:blip r:embed="rId8" cstate="print"/>
            <a:stretch>
              <a:fillRect/>
            </a:stretch>
          </p:blipFill>
          <p:spPr>
            <a:xfrm>
              <a:off x="6024234" y="4876799"/>
              <a:ext cx="3119766" cy="740782"/>
            </a:xfrm>
            <a:prstGeom prst="rect">
              <a:avLst/>
            </a:prstGeom>
          </p:spPr>
          <p:style>
            <a:lnRef idx="1">
              <a:schemeClr val="accent4"/>
            </a:lnRef>
            <a:fillRef idx="3">
              <a:schemeClr val="accent4"/>
            </a:fillRef>
            <a:effectRef idx="2">
              <a:schemeClr val="accent4"/>
            </a:effectRef>
            <a:fontRef idx="minor">
              <a:schemeClr val="lt1"/>
            </a:fontRef>
          </p:style>
        </p:pic>
        <p:sp>
          <p:nvSpPr>
            <p:cNvPr id="12" name="TextBox 11"/>
            <p:cNvSpPr txBox="1"/>
            <p:nvPr/>
          </p:nvSpPr>
          <p:spPr>
            <a:xfrm>
              <a:off x="7086600" y="4876800"/>
              <a:ext cx="1231427" cy="461665"/>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0" presetClass="exit" presetSubtype="0" fill="hold" nodeType="withEffect">
                                  <p:stCondLst>
                                    <p:cond delay="0"/>
                                  </p:stCondLst>
                                  <p:childTnLst>
                                    <p:animEffect transition="out" filter="fade">
                                      <p:cBhvr>
                                        <p:cTn id="14" dur="2000"/>
                                        <p:tgtEl>
                                          <p:spTgt spid="4"/>
                                        </p:tgtEl>
                                      </p:cBhvr>
                                    </p:animEffect>
                                    <p:set>
                                      <p:cBhvr>
                                        <p:cTn id="15" dur="1" fill="hold">
                                          <p:stCondLst>
                                            <p:cond delay="19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0" presetClass="exit" presetSubtype="0" fill="hold" nodeType="withEffect">
                                  <p:stCondLst>
                                    <p:cond delay="0"/>
                                  </p:stCondLst>
                                  <p:childTnLst>
                                    <p:animEffect transition="out" filter="fade">
                                      <p:cBhvr>
                                        <p:cTn id="27" dur="2000"/>
                                        <p:tgtEl>
                                          <p:spTgt spid="5"/>
                                        </p:tgtEl>
                                      </p:cBhvr>
                                    </p:animEffect>
                                    <p:set>
                                      <p:cBhvr>
                                        <p:cTn id="28" dur="1" fill="hold">
                                          <p:stCondLst>
                                            <p:cond delay="199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0" presetClass="exit" presetSubtype="0" fill="hold" nodeType="withEffect">
                                  <p:stCondLst>
                                    <p:cond delay="0"/>
                                  </p:stCondLst>
                                  <p:childTnLst>
                                    <p:animEffect transition="out" filter="fade">
                                      <p:cBhvr>
                                        <p:cTn id="38" dur="2000"/>
                                        <p:tgtEl>
                                          <p:spTgt spid="9"/>
                                        </p:tgtEl>
                                      </p:cBhvr>
                                    </p:animEffect>
                                    <p:set>
                                      <p:cBhvr>
                                        <p:cTn id="39" dur="1" fill="hold">
                                          <p:stCondLst>
                                            <p:cond delay="1999"/>
                                          </p:stCondLst>
                                        </p:cTn>
                                        <p:tgtEl>
                                          <p:spTgt spid="9"/>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childTnLst>
                                </p:cTn>
                              </p:par>
                              <p:par>
                                <p:cTn id="44" presetID="10" presetClass="exit" presetSubtype="0" fill="hold" nodeType="withEffect">
                                  <p:stCondLst>
                                    <p:cond delay="0"/>
                                  </p:stCondLst>
                                  <p:childTnLst>
                                    <p:animEffect transition="out" filter="fade">
                                      <p:cBhvr>
                                        <p:cTn id="45" dur="2000"/>
                                        <p:tgtEl>
                                          <p:spTgt spid="6"/>
                                        </p:tgtEl>
                                      </p:cBhvr>
                                    </p:animEffect>
                                    <p:set>
                                      <p:cBhvr>
                                        <p:cTn id="46" dur="1" fill="hold">
                                          <p:stCondLst>
                                            <p:cond delay="1999"/>
                                          </p:stCondLst>
                                        </p:cTn>
                                        <p:tgtEl>
                                          <p:spTgt spid="6"/>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childTnLst>
                                </p:cTn>
                              </p:par>
                              <p:par>
                                <p:cTn id="53" presetID="10" presetClass="exit" presetSubtype="0" fill="hold" nodeType="withEffect">
                                  <p:stCondLst>
                                    <p:cond delay="0"/>
                                  </p:stCondLst>
                                  <p:childTnLst>
                                    <p:animEffect transition="out" filter="fade">
                                      <p:cBhvr>
                                        <p:cTn id="54" dur="2000"/>
                                        <p:tgtEl>
                                          <p:spTgt spid="15"/>
                                        </p:tgtEl>
                                      </p:cBhvr>
                                    </p:animEffect>
                                    <p:set>
                                      <p:cBhvr>
                                        <p:cTn id="55" dur="1" fill="hold">
                                          <p:stCondLst>
                                            <p:cond delay="1999"/>
                                          </p:stCondLst>
                                        </p:cTn>
                                        <p:tgtEl>
                                          <p:spTgt spid="1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7"/>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childTnLst>
                                </p:cTn>
                              </p:par>
                              <p:par>
                                <p:cTn id="62" presetID="10" presetClass="exit" presetSubtype="0" fill="hold" nodeType="withEffect">
                                  <p:stCondLst>
                                    <p:cond delay="0"/>
                                  </p:stCondLst>
                                  <p:childTnLst>
                                    <p:animEffect transition="out" filter="fade">
                                      <p:cBhvr>
                                        <p:cTn id="63" dur="2000"/>
                                        <p:tgtEl>
                                          <p:spTgt spid="7"/>
                                        </p:tgtEl>
                                      </p:cBhvr>
                                    </p:animEffect>
                                    <p:set>
                                      <p:cBhvr>
                                        <p:cTn id="64" dur="1" fill="hold">
                                          <p:stCondLst>
                                            <p:cond delay="1999"/>
                                          </p:stCondLst>
                                        </p:cTn>
                                        <p:tgtEl>
                                          <p:spTgt spid="7"/>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
                                            <p:txEl>
                                              <p:pRg st="9" end="9"/>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childTnLst>
                                </p:cTn>
                              </p:par>
                              <p:par>
                                <p:cTn id="75" presetID="10" presetClass="exit" presetSubtype="0" fill="hold" nodeType="withEffect">
                                  <p:stCondLst>
                                    <p:cond delay="0"/>
                                  </p:stCondLst>
                                  <p:childTnLst>
                                    <p:animEffect transition="out" filter="fade">
                                      <p:cBhvr>
                                        <p:cTn id="76" dur="2000"/>
                                        <p:tgtEl>
                                          <p:spTgt spid="8"/>
                                        </p:tgtEl>
                                      </p:cBhvr>
                                    </p:animEffect>
                                    <p:set>
                                      <p:cBhvr>
                                        <p:cTn id="77" dur="1" fill="hold">
                                          <p:stCondLst>
                                            <p:cond delay="1999"/>
                                          </p:stCondLst>
                                        </p:cTn>
                                        <p:tgtEl>
                                          <p:spTgt spid="8"/>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The Importance of Speed</a:t>
            </a:r>
            <a:endParaRPr lang="en-US" dirty="0"/>
          </a:p>
        </p:txBody>
      </p:sp>
      <p:pic>
        <p:nvPicPr>
          <p:cNvPr id="65229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36919" r="54543" b="15970"/>
          <a:stretch/>
        </p:blipFill>
        <p:spPr bwMode="auto">
          <a:xfrm>
            <a:off x="9939" y="1524000"/>
            <a:ext cx="8193807" cy="5307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36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390" t="22445" r="16390" b="45674"/>
          <a:stretch/>
        </p:blipFill>
        <p:spPr bwMode="auto">
          <a:xfrm>
            <a:off x="609600" y="2417482"/>
            <a:ext cx="8546688" cy="2535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5608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55362"/>
                                        </p:tgtEl>
                                        <p:attrNameLst>
                                          <p:attrName>style.visibility</p:attrName>
                                        </p:attrNameLst>
                                      </p:cBhvr>
                                      <p:to>
                                        <p:strVal val="visible"/>
                                      </p:to>
                                    </p:set>
                                    <p:animEffect transition="in" filter="circle(in)">
                                      <p:cBhvr>
                                        <p:cTn id="7" dur="2000"/>
                                        <p:tgtEl>
                                          <p:spTgt spid="65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ABCDE</a:t>
            </a:r>
            <a:endParaRPr lang="en-US" sz="4000" dirty="0"/>
          </a:p>
        </p:txBody>
      </p:sp>
      <p:sp>
        <p:nvSpPr>
          <p:cNvPr id="12" name="TextBox 11"/>
          <p:cNvSpPr txBox="1"/>
          <p:nvPr/>
        </p:nvSpPr>
        <p:spPr>
          <a:xfrm>
            <a:off x="1646826" y="5341203"/>
            <a:ext cx="5423088" cy="830997"/>
          </a:xfrm>
          <a:prstGeom prst="rect">
            <a:avLst/>
          </a:prstGeom>
          <a:noFill/>
        </p:spPr>
        <p:txBody>
          <a:bodyPr wrap="none" rtlCol="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Quantifier </a:t>
            </a:r>
          </a:p>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Heuristics and Completeness</a:t>
            </a:r>
          </a:p>
        </p:txBody>
      </p:sp>
      <p:sp>
        <p:nvSpPr>
          <p:cNvPr id="5" name="Right Arrow 4"/>
          <p:cNvSpPr/>
          <p:nvPr/>
        </p:nvSpPr>
        <p:spPr bwMode="auto">
          <a:xfrm>
            <a:off x="2667000" y="3916882"/>
            <a:ext cx="3429000" cy="528935"/>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Down Arrow 5"/>
          <p:cNvSpPr/>
          <p:nvPr/>
        </p:nvSpPr>
        <p:spPr bwMode="auto">
          <a:xfrm>
            <a:off x="4087107" y="3191613"/>
            <a:ext cx="457200" cy="877669"/>
          </a:xfrm>
          <a:prstGeom prst="down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ectangle 6"/>
          <p:cNvSpPr/>
          <p:nvPr/>
        </p:nvSpPr>
        <p:spPr>
          <a:xfrm>
            <a:off x="252556" y="2868447"/>
            <a:ext cx="2414444" cy="584775"/>
          </a:xfrm>
          <a:prstGeom prst="rect">
            <a:avLst/>
          </a:prstGeom>
          <a:noFill/>
        </p:spPr>
        <p:txBody>
          <a:bodyPr wrap="none" lIns="91440" tIns="45720" rIns="91440" bIns="45720">
            <a:spAutoFit/>
          </a:bodyPr>
          <a:lstStyle/>
          <a:p>
            <a:pPr algn="ctr"/>
            <a:r>
              <a:rPr lang="en-US" sz="32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Application</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6" name="Down Arrow 15"/>
          <p:cNvSpPr/>
          <p:nvPr/>
        </p:nvSpPr>
        <p:spPr bwMode="auto">
          <a:xfrm>
            <a:off x="4087107" y="4399434"/>
            <a:ext cx="457200" cy="877669"/>
          </a:xfrm>
          <a:prstGeom prst="down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a:xfrm>
            <a:off x="6875521" y="2926281"/>
            <a:ext cx="196079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Direction</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9" name="Rectangle 8"/>
          <p:cNvSpPr/>
          <p:nvPr/>
        </p:nvSpPr>
        <p:spPr>
          <a:xfrm>
            <a:off x="2856407" y="2124575"/>
            <a:ext cx="3003899" cy="954107"/>
          </a:xfrm>
          <a:prstGeom prst="rect">
            <a:avLst/>
          </a:prstGeom>
          <a:noFill/>
        </p:spPr>
        <p:txBody>
          <a:bodyPr wrap="none" lIns="91440" tIns="45720" rIns="91440" bIns="45720">
            <a:spAutoFit/>
          </a:bodyPr>
          <a:lstStyle/>
          <a:p>
            <a:pPr algn="ctr"/>
            <a:r>
              <a:rPr lang="en-US"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Quantifier </a:t>
            </a:r>
          </a:p>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Instantiation </a:t>
            </a:r>
            <a:endParaRPr lang="en-US"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Rectangle 12"/>
          <p:cNvSpPr/>
          <p:nvPr/>
        </p:nvSpPr>
        <p:spPr>
          <a:xfrm>
            <a:off x="304800" y="3694093"/>
            <a:ext cx="2122119" cy="954107"/>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800" b="1" cap="none" spc="0" dirty="0" smtClean="0">
                <a:ln/>
                <a:solidFill>
                  <a:schemeClr val="accent3"/>
                </a:solidFill>
                <a:effectLst/>
              </a:rPr>
              <a:t>Program</a:t>
            </a:r>
          </a:p>
          <a:p>
            <a:pPr algn="ctr"/>
            <a:r>
              <a:rPr lang="en-US" sz="2800" b="1" dirty="0" smtClean="0">
                <a:ln/>
                <a:solidFill>
                  <a:schemeClr val="accent3"/>
                </a:solidFill>
              </a:rPr>
              <a:t>Verification</a:t>
            </a:r>
            <a:endParaRPr lang="en-US" sz="2800" b="1" cap="none" spc="0" dirty="0">
              <a:ln/>
              <a:solidFill>
                <a:schemeClr val="accent3"/>
              </a:solidFill>
              <a:effectLst/>
            </a:endParaRPr>
          </a:p>
        </p:txBody>
      </p:sp>
      <p:sp>
        <p:nvSpPr>
          <p:cNvPr id="14" name="Rectangle 13"/>
          <p:cNvSpPr/>
          <p:nvPr/>
        </p:nvSpPr>
        <p:spPr>
          <a:xfrm>
            <a:off x="6783358" y="3505200"/>
            <a:ext cx="2145138" cy="1384995"/>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800" b="1" dirty="0" smtClean="0">
                <a:ln/>
                <a:solidFill>
                  <a:schemeClr val="accent3"/>
                </a:solidFill>
              </a:rPr>
              <a:t>Trusted OS</a:t>
            </a:r>
          </a:p>
          <a:p>
            <a:pPr algn="ctr"/>
            <a:r>
              <a:rPr lang="en-US" sz="2800" b="1" dirty="0" smtClean="0">
                <a:ln/>
                <a:solidFill>
                  <a:schemeClr val="accent3"/>
                </a:solidFill>
              </a:rPr>
              <a:t>With </a:t>
            </a:r>
          </a:p>
          <a:p>
            <a:pPr algn="ctr"/>
            <a:r>
              <a:rPr lang="en-US" sz="2800" b="1" dirty="0" smtClean="0">
                <a:ln/>
                <a:solidFill>
                  <a:schemeClr val="accent3"/>
                </a:solidFill>
              </a:rPr>
              <a:t>Certificates</a:t>
            </a:r>
          </a:p>
        </p:txBody>
      </p:sp>
      <p:sp>
        <p:nvSpPr>
          <p:cNvPr id="22" name="Rectangle 21"/>
          <p:cNvSpPr/>
          <p:nvPr/>
        </p:nvSpPr>
        <p:spPr>
          <a:xfrm>
            <a:off x="3471565" y="1504985"/>
            <a:ext cx="168828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Enabler</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23" name="Rectangle 22"/>
          <p:cNvSpPr/>
          <p:nvPr/>
        </p:nvSpPr>
        <p:spPr>
          <a:xfrm>
            <a:off x="3268267" y="6096000"/>
            <a:ext cx="2141933"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Challenge</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200779790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52600"/>
            <a:ext cx="7690115" cy="4487382"/>
          </a:xfrm>
        </p:spPr>
        <p:txBody>
          <a:bodyPr/>
          <a:lstStyle/>
          <a:p>
            <a:r>
              <a:rPr lang="en-US" dirty="0" smtClean="0"/>
              <a:t>Application: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en-US" sz="4000" dirty="0" smtClean="0"/>
              <a:t>- FORMULA</a:t>
            </a:r>
            <a:endParaRPr lang="en-US" dirty="0"/>
          </a:p>
        </p:txBody>
      </p:sp>
      <p:sp>
        <p:nvSpPr>
          <p:cNvPr id="4" name="Text Placeholder 3"/>
          <p:cNvSpPr>
            <a:spLocks noGrp="1"/>
          </p:cNvSpPr>
          <p:nvPr>
            <p:ph type="body" sz="quarter" idx="10"/>
          </p:nvPr>
        </p:nvSpPr>
        <p:spPr>
          <a:xfrm>
            <a:off x="1600200" y="2448818"/>
            <a:ext cx="7043208" cy="3077766"/>
          </a:xfrm>
        </p:spPr>
        <p:txBody>
          <a:bodyPr/>
          <a:lstStyle/>
          <a:p>
            <a:r>
              <a:rPr lang="en-US" dirty="0" smtClean="0"/>
              <a:t>Model-Based</a:t>
            </a:r>
          </a:p>
          <a:p>
            <a:r>
              <a:rPr lang="en-US" dirty="0" smtClean="0"/>
              <a:t>Design</a:t>
            </a:r>
            <a:endParaRPr lang="en-US" dirty="0"/>
          </a:p>
        </p:txBody>
      </p:sp>
    </p:spTree>
    <p:extLst>
      <p:ext uri="{BB962C8B-B14F-4D97-AF65-F5344CB8AC3E}">
        <p14:creationId xmlns:p14="http://schemas.microsoft.com/office/powerpoint/2010/main" val="4153119774"/>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FORMULA: </a:t>
            </a:r>
            <a:r>
              <a:rPr lang="en-US" sz="4000" dirty="0" smtClean="0"/>
              <a:t>Design Space Exploration</a:t>
            </a:r>
            <a:endParaRPr lang="en-US" sz="4000" dirty="0"/>
          </a:p>
        </p:txBody>
      </p:sp>
      <p:grpSp>
        <p:nvGrpSpPr>
          <p:cNvPr id="9" name="Group 8"/>
          <p:cNvGrpSpPr/>
          <p:nvPr/>
        </p:nvGrpSpPr>
        <p:grpSpPr>
          <a:xfrm>
            <a:off x="683612" y="1645316"/>
            <a:ext cx="7373901" cy="3688684"/>
            <a:chOff x="208320" y="1790519"/>
            <a:chExt cx="8476350" cy="4313218"/>
          </a:xfrm>
        </p:grpSpPr>
        <p:pic>
          <p:nvPicPr>
            <p:cNvPr id="3" name="Picture 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5870" y="1790519"/>
              <a:ext cx="18288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9570" y="1790519"/>
              <a:ext cx="18288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7720" y="1790519"/>
              <a:ext cx="18288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57738" y="4274937"/>
              <a:ext cx="18288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8320" y="4274937"/>
              <a:ext cx="18288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33029" y="4274937"/>
              <a:ext cx="18288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extBox 9"/>
          <p:cNvSpPr txBox="1"/>
          <p:nvPr/>
        </p:nvSpPr>
        <p:spPr>
          <a:xfrm>
            <a:off x="389838" y="5924490"/>
            <a:ext cx="8601762" cy="400110"/>
          </a:xfrm>
          <a:prstGeom prst="rect">
            <a:avLst/>
          </a:prstGeom>
          <a:noFill/>
        </p:spPr>
        <p:txBody>
          <a:bodyPr wrap="square" rtlCol="0">
            <a:spAutoFit/>
          </a:bodyPr>
          <a:lstStyle/>
          <a:p>
            <a:pPr defTabSz="914400" fontAlgn="auto">
              <a:spcBef>
                <a:spcPts val="0"/>
              </a:spcBef>
              <a:spcAft>
                <a:spcPts val="0"/>
              </a:spcAft>
            </a:pPr>
            <a:r>
              <a:rPr lang="en-US" sz="2000" dirty="0" smtClean="0">
                <a:solidFill>
                  <a:prstClr val="black"/>
                </a:solidFill>
                <a:latin typeface="Arial" pitchFamily="34" charset="0"/>
                <a:cs typeface="Arial" pitchFamily="34" charset="0"/>
              </a:rPr>
              <a:t>Use </a:t>
            </a:r>
            <a:r>
              <a:rPr lang="en-US" sz="2000" dirty="0">
                <a:solidFill>
                  <a:prstClr val="black"/>
                </a:solidFill>
                <a:latin typeface="Arial" pitchFamily="34" charset="0"/>
                <a:cs typeface="Arial" pitchFamily="34" charset="0"/>
              </a:rPr>
              <a:t>Design Space </a:t>
            </a:r>
            <a:r>
              <a:rPr lang="en-US" sz="2000" dirty="0" smtClean="0">
                <a:solidFill>
                  <a:prstClr val="black"/>
                </a:solidFill>
                <a:latin typeface="Arial" pitchFamily="34" charset="0"/>
                <a:cs typeface="Arial" pitchFamily="34" charset="0"/>
              </a:rPr>
              <a:t>Exploration to identify valid candidate architectures</a:t>
            </a:r>
            <a:endParaRPr lang="en-US" sz="20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058071222"/>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p:cNvPicPr>
            <a:picLocks noChangeAspect="1" noChangeArrowheads="1"/>
          </p:cNvPicPr>
          <p:nvPr/>
        </p:nvPicPr>
        <p:blipFill>
          <a:blip r:embed="rId2" cstate="print"/>
          <a:srcRect/>
          <a:stretch>
            <a:fillRect/>
          </a:stretch>
        </p:blipFill>
        <p:spPr bwMode="auto">
          <a:xfrm>
            <a:off x="4990347" y="1873203"/>
            <a:ext cx="3925053" cy="4432556"/>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FORMULA: Diversified Search</a:t>
            </a:r>
            <a:endParaRPr lang="en-US" dirty="0"/>
          </a:p>
        </p:txBody>
      </p:sp>
      <p:sp>
        <p:nvSpPr>
          <p:cNvPr id="11" name="Rounded Rectangle 10"/>
          <p:cNvSpPr/>
          <p:nvPr/>
        </p:nvSpPr>
        <p:spPr>
          <a:xfrm>
            <a:off x="2056991" y="2209803"/>
            <a:ext cx="1179912" cy="996317"/>
          </a:xfrm>
          <a:prstGeom prst="round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Text" lastClr="000000"/>
                </a:solidFill>
                <a:effectLst/>
                <a:uLnTx/>
                <a:uFillTx/>
                <a:latin typeface="Arial Narrow" pitchFamily="34" charset="0"/>
                <a:ea typeface="+mn-ea"/>
                <a:cs typeface="+mn-cs"/>
              </a:rPr>
              <a:t>SMT Formula</a:t>
            </a:r>
            <a:endParaRPr kumimoji="0" lang="en-US" sz="1600" b="0" i="0" u="none" strike="noStrike" kern="0" cap="none" spc="0" normalizeH="0" baseline="0" noProof="0" dirty="0">
              <a:ln>
                <a:noFill/>
              </a:ln>
              <a:solidFill>
                <a:sysClr val="windowText" lastClr="000000"/>
              </a:solidFill>
              <a:effectLst/>
              <a:uLnTx/>
              <a:uFillTx/>
              <a:latin typeface="Arial Narrow" pitchFamily="34" charset="0"/>
              <a:ea typeface="+mn-ea"/>
              <a:cs typeface="+mn-cs"/>
            </a:endParaRPr>
          </a:p>
        </p:txBody>
      </p:sp>
      <p:sp>
        <p:nvSpPr>
          <p:cNvPr id="13" name="Rounded Rectangle 12"/>
          <p:cNvSpPr/>
          <p:nvPr/>
        </p:nvSpPr>
        <p:spPr>
          <a:xfrm>
            <a:off x="3597370" y="3709656"/>
            <a:ext cx="1033009" cy="1008297"/>
          </a:xfrm>
          <a:prstGeom prst="round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latin typeface="Arial Narrow" pitchFamily="34" charset="0"/>
                <a:ea typeface="+mn-ea"/>
                <a:cs typeface="+mn-cs"/>
              </a:rPr>
              <a:t>Z3 Solver</a:t>
            </a:r>
            <a:endParaRPr kumimoji="0" lang="en-US" sz="1800" b="0" i="0" u="none" strike="noStrike" kern="0" cap="none" spc="0" normalizeH="0" baseline="0" noProof="0" dirty="0">
              <a:ln>
                <a:noFill/>
              </a:ln>
              <a:solidFill>
                <a:sysClr val="windowText" lastClr="000000"/>
              </a:solidFill>
              <a:effectLst/>
              <a:uLnTx/>
              <a:uFillTx/>
              <a:latin typeface="Arial Narrow" pitchFamily="34" charset="0"/>
              <a:ea typeface="+mn-ea"/>
              <a:cs typeface="+mn-cs"/>
            </a:endParaRPr>
          </a:p>
        </p:txBody>
      </p:sp>
      <p:sp>
        <p:nvSpPr>
          <p:cNvPr id="14" name="Right Arrow 13"/>
          <p:cNvSpPr/>
          <p:nvPr/>
        </p:nvSpPr>
        <p:spPr>
          <a:xfrm rot="2758105">
            <a:off x="2903638" y="3106652"/>
            <a:ext cx="1125999" cy="711924"/>
          </a:xfrm>
          <a:prstGeom prst="rightArrow">
            <a:avLst/>
          </a:prstGeom>
          <a:solidFill>
            <a:srgbClr val="4F81BD"/>
          </a:solidFill>
          <a:ln w="25400" cap="flat" cmpd="sng" algn="ctr">
            <a:noFill/>
            <a:prstDash val="solid"/>
          </a:ln>
          <a:effectLst/>
          <a:scene3d>
            <a:camera prst="orthographicFront">
              <a:rot lat="0" lon="0" rev="0"/>
            </a:camera>
            <a:lightRig rig="chilly" dir="t">
              <a:rot lat="0" lon="0" rev="18480000"/>
            </a:lightRig>
          </a:scene3d>
          <a:sp3d prstMaterial="clear">
            <a:bevelT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Arial Narrow" pitchFamily="34" charset="0"/>
              <a:ea typeface="+mn-ea"/>
              <a:cs typeface="+mn-cs"/>
            </a:endParaRPr>
          </a:p>
        </p:txBody>
      </p:sp>
      <p:sp>
        <p:nvSpPr>
          <p:cNvPr id="17" name="Rounded Rectangle 16"/>
          <p:cNvSpPr/>
          <p:nvPr/>
        </p:nvSpPr>
        <p:spPr>
          <a:xfrm>
            <a:off x="1905000" y="5331606"/>
            <a:ext cx="1259016" cy="840594"/>
          </a:xfrm>
          <a:prstGeom prst="round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Text" lastClr="000000"/>
                </a:solidFill>
                <a:effectLst/>
                <a:uLnTx/>
                <a:uFillTx/>
                <a:latin typeface="Arial Narrow" pitchFamily="34" charset="0"/>
                <a:ea typeface="+mn-ea"/>
                <a:cs typeface="+mn-cs"/>
              </a:rPr>
              <a:t>Remember this model</a:t>
            </a:r>
            <a:endParaRPr kumimoji="0" lang="en-US" sz="1600" b="0" i="0" u="none" strike="noStrike" kern="0" cap="none" spc="0" normalizeH="0" baseline="0" noProof="0" dirty="0">
              <a:ln>
                <a:noFill/>
              </a:ln>
              <a:solidFill>
                <a:sysClr val="windowText" lastClr="000000"/>
              </a:solidFill>
              <a:effectLst/>
              <a:uLnTx/>
              <a:uFillTx/>
              <a:latin typeface="Arial Narrow" pitchFamily="34" charset="0"/>
              <a:ea typeface="+mn-ea"/>
              <a:cs typeface="+mn-cs"/>
            </a:endParaRPr>
          </a:p>
        </p:txBody>
      </p:sp>
      <p:pic>
        <p:nvPicPr>
          <p:cNvPr id="19" name="Picture 3"/>
          <p:cNvPicPr>
            <a:picLocks noChangeAspect="1" noChangeArrowheads="1"/>
          </p:cNvPicPr>
          <p:nvPr/>
        </p:nvPicPr>
        <p:blipFill>
          <a:blip r:embed="rId3" cstate="print"/>
          <a:srcRect/>
          <a:stretch>
            <a:fillRect/>
          </a:stretch>
        </p:blipFill>
        <p:spPr bwMode="auto">
          <a:xfrm>
            <a:off x="4978182" y="1814337"/>
            <a:ext cx="4013418" cy="4510263"/>
          </a:xfrm>
          <a:prstGeom prst="rect">
            <a:avLst/>
          </a:prstGeom>
          <a:noFill/>
          <a:ln w="9525">
            <a:noFill/>
            <a:miter lim="800000"/>
            <a:headEnd/>
            <a:tailEnd/>
          </a:ln>
        </p:spPr>
      </p:pic>
      <p:sp>
        <p:nvSpPr>
          <p:cNvPr id="20" name="Right Arrow 19"/>
          <p:cNvSpPr/>
          <p:nvPr/>
        </p:nvSpPr>
        <p:spPr>
          <a:xfrm rot="8323646">
            <a:off x="2702028" y="4680811"/>
            <a:ext cx="1235050" cy="752041"/>
          </a:xfrm>
          <a:prstGeom prst="rightArrow">
            <a:avLst/>
          </a:prstGeom>
          <a:solidFill>
            <a:srgbClr val="4F81BD"/>
          </a:solidFill>
          <a:ln w="25400" cap="flat" cmpd="sng" algn="ctr">
            <a:noFill/>
            <a:prstDash val="solid"/>
          </a:ln>
          <a:effectLst/>
          <a:scene3d>
            <a:camera prst="orthographicFront">
              <a:rot lat="0" lon="0" rev="0"/>
            </a:camera>
            <a:lightRig rig="chilly" dir="t">
              <a:rot lat="0" lon="0" rev="18480000"/>
            </a:lightRig>
          </a:scene3d>
          <a:sp3d prstMaterial="clear">
            <a:bevelT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Arial Narrow" pitchFamily="34" charset="0"/>
              <a:ea typeface="+mn-ea"/>
              <a:cs typeface="+mn-cs"/>
            </a:endParaRPr>
          </a:p>
        </p:txBody>
      </p:sp>
      <p:grpSp>
        <p:nvGrpSpPr>
          <p:cNvPr id="28" name="Group 27"/>
          <p:cNvGrpSpPr/>
          <p:nvPr/>
        </p:nvGrpSpPr>
        <p:grpSpPr>
          <a:xfrm>
            <a:off x="-381001" y="2517812"/>
            <a:ext cx="2811461" cy="3541889"/>
            <a:chOff x="-381001" y="2517812"/>
            <a:chExt cx="2811461" cy="3541889"/>
          </a:xfrm>
        </p:grpSpPr>
        <p:sp>
          <p:nvSpPr>
            <p:cNvPr id="12" name="Right Arrow 11"/>
            <p:cNvSpPr/>
            <p:nvPr/>
          </p:nvSpPr>
          <p:spPr>
            <a:xfrm rot="19193314">
              <a:off x="1128975" y="3141243"/>
              <a:ext cx="1301485" cy="752041"/>
            </a:xfrm>
            <a:prstGeom prst="rightArrow">
              <a:avLst/>
            </a:prstGeom>
            <a:solidFill>
              <a:srgbClr val="4F81BD"/>
            </a:solidFill>
            <a:ln w="25400" cap="flat" cmpd="sng" algn="ctr">
              <a:noFill/>
              <a:prstDash val="solid"/>
            </a:ln>
            <a:effectLst/>
            <a:scene3d>
              <a:camera prst="orthographicFront">
                <a:rot lat="0" lon="0" rev="0"/>
              </a:camera>
              <a:lightRig rig="chilly" dir="t">
                <a:rot lat="0" lon="0" rev="18480000"/>
              </a:lightRig>
            </a:scene3d>
            <a:sp3d prstMaterial="clear">
              <a:bevelT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Arial Narrow" pitchFamily="34" charset="0"/>
                <a:ea typeface="+mn-ea"/>
                <a:cs typeface="+mn-cs"/>
              </a:endParaRPr>
            </a:p>
          </p:txBody>
        </p:sp>
        <p:sp>
          <p:nvSpPr>
            <p:cNvPr id="16" name="TextBox 15"/>
            <p:cNvSpPr txBox="1"/>
            <p:nvPr/>
          </p:nvSpPr>
          <p:spPr>
            <a:xfrm>
              <a:off x="-381000" y="2517812"/>
              <a:ext cx="2757295" cy="1015663"/>
            </a:xfrm>
            <a:prstGeom prst="rect">
              <a:avLst/>
            </a:prstGeom>
            <a:noFill/>
          </p:spPr>
          <p:txBody>
            <a:bodyPr wrap="square" rtlCol="0">
              <a:spAutoFit/>
            </a:bodyPr>
            <a:lstStyle/>
            <a:p>
              <a:pPr algn="ctr"/>
              <a:r>
                <a:rPr lang="en-US" sz="2000" dirty="0" smtClean="0">
                  <a:solidFill>
                    <a:schemeClr val="bg1"/>
                  </a:solidFill>
                  <a:latin typeface="Arial Narrow" pitchFamily="34" charset="0"/>
                </a:rPr>
                <a:t>Subtract all </a:t>
              </a:r>
            </a:p>
            <a:p>
              <a:pPr algn="ctr"/>
              <a:r>
                <a:rPr lang="en-US" sz="2000" dirty="0" smtClean="0">
                  <a:solidFill>
                    <a:schemeClr val="bg1"/>
                  </a:solidFill>
                  <a:latin typeface="Arial Narrow" pitchFamily="34" charset="0"/>
                </a:rPr>
                <a:t>isomorphic </a:t>
              </a:r>
            </a:p>
            <a:p>
              <a:pPr algn="ctr"/>
              <a:r>
                <a:rPr lang="en-US" sz="2000" dirty="0" smtClean="0">
                  <a:solidFill>
                    <a:schemeClr val="bg1"/>
                  </a:solidFill>
                  <a:latin typeface="Arial Narrow" pitchFamily="34" charset="0"/>
                </a:rPr>
                <a:t>solutions</a:t>
              </a:r>
              <a:endParaRPr lang="en-US" sz="2000" dirty="0">
                <a:solidFill>
                  <a:schemeClr val="bg1"/>
                </a:solidFill>
                <a:latin typeface="Arial Narrow" pitchFamily="34" charset="0"/>
              </a:endParaRPr>
            </a:p>
          </p:txBody>
        </p:sp>
        <p:sp>
          <p:nvSpPr>
            <p:cNvPr id="21" name="Rounded Rectangle 20"/>
            <p:cNvSpPr/>
            <p:nvPr/>
          </p:nvSpPr>
          <p:spPr>
            <a:xfrm>
              <a:off x="685800" y="3733800"/>
              <a:ext cx="1179912" cy="996317"/>
            </a:xfrm>
            <a:prstGeom prst="round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Text" lastClr="000000"/>
                  </a:solidFill>
                  <a:effectLst/>
                  <a:uLnTx/>
                  <a:uFillTx/>
                  <a:latin typeface="Arial Narrow" pitchFamily="34" charset="0"/>
                  <a:ea typeface="+mn-ea"/>
                  <a:cs typeface="+mn-cs"/>
                </a:rPr>
                <a:t>SMT Formula</a:t>
              </a:r>
              <a:endParaRPr kumimoji="0" lang="en-US" sz="1600" b="0" i="0" u="none" strike="noStrike" kern="0" cap="none" spc="0" normalizeH="0" baseline="0" noProof="0" dirty="0">
                <a:ln>
                  <a:noFill/>
                </a:ln>
                <a:solidFill>
                  <a:sysClr val="windowText" lastClr="000000"/>
                </a:solidFill>
                <a:effectLst/>
                <a:uLnTx/>
                <a:uFillTx/>
                <a:latin typeface="Arial Narrow" pitchFamily="34" charset="0"/>
                <a:ea typeface="+mn-ea"/>
                <a:cs typeface="+mn-cs"/>
              </a:endParaRPr>
            </a:p>
          </p:txBody>
        </p:sp>
        <p:sp>
          <p:nvSpPr>
            <p:cNvPr id="22" name="Right Arrow 21"/>
            <p:cNvSpPr/>
            <p:nvPr/>
          </p:nvSpPr>
          <p:spPr>
            <a:xfrm rot="14183212">
              <a:off x="1275840" y="4700870"/>
              <a:ext cx="1007756" cy="711924"/>
            </a:xfrm>
            <a:prstGeom prst="rightArrow">
              <a:avLst/>
            </a:prstGeom>
            <a:solidFill>
              <a:srgbClr val="4F81BD"/>
            </a:solidFill>
            <a:ln w="25400" cap="flat" cmpd="sng" algn="ctr">
              <a:noFill/>
              <a:prstDash val="solid"/>
            </a:ln>
            <a:effectLst/>
            <a:scene3d>
              <a:camera prst="orthographicFront">
                <a:rot lat="0" lon="0" rev="0"/>
              </a:camera>
              <a:lightRig rig="chilly" dir="t">
                <a:rot lat="0" lon="0" rev="18480000"/>
              </a:lightRig>
            </a:scene3d>
            <a:sp3d prstMaterial="clear">
              <a:bevelT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Arial Narrow" pitchFamily="34" charset="0"/>
                <a:ea typeface="+mn-ea"/>
                <a:cs typeface="+mn-cs"/>
              </a:endParaRPr>
            </a:p>
          </p:txBody>
        </p:sp>
        <p:sp>
          <p:nvSpPr>
            <p:cNvPr id="23" name="TextBox 22"/>
            <p:cNvSpPr txBox="1"/>
            <p:nvPr/>
          </p:nvSpPr>
          <p:spPr>
            <a:xfrm>
              <a:off x="-381001" y="5044038"/>
              <a:ext cx="2757295" cy="1015663"/>
            </a:xfrm>
            <a:prstGeom prst="rect">
              <a:avLst/>
            </a:prstGeom>
            <a:noFill/>
          </p:spPr>
          <p:txBody>
            <a:bodyPr wrap="square" rtlCol="0">
              <a:spAutoFit/>
            </a:bodyPr>
            <a:lstStyle/>
            <a:p>
              <a:pPr algn="ctr"/>
              <a:r>
                <a:rPr lang="en-US" sz="2000" dirty="0" smtClean="0">
                  <a:solidFill>
                    <a:schemeClr val="bg1"/>
                  </a:solidFill>
                  <a:latin typeface="Arial Narrow" pitchFamily="34" charset="0"/>
                </a:rPr>
                <a:t>Diversify and</a:t>
              </a:r>
            </a:p>
            <a:p>
              <a:pPr algn="ctr"/>
              <a:r>
                <a:rPr lang="en-US" sz="2000" dirty="0" smtClean="0">
                  <a:solidFill>
                    <a:schemeClr val="bg1"/>
                  </a:solidFill>
                  <a:latin typeface="Arial Narrow" pitchFamily="34" charset="0"/>
                </a:rPr>
                <a:t>Constrain</a:t>
              </a:r>
            </a:p>
            <a:p>
              <a:pPr algn="ctr"/>
              <a:r>
                <a:rPr lang="en-US" sz="2000" dirty="0" smtClean="0">
                  <a:solidFill>
                    <a:schemeClr val="bg1"/>
                  </a:solidFill>
                  <a:latin typeface="Arial Narrow" pitchFamily="34" charset="0"/>
                </a:rPr>
                <a:t>Search Space</a:t>
              </a:r>
            </a:p>
          </p:txBody>
        </p:sp>
      </p:grpSp>
      <p:grpSp>
        <p:nvGrpSpPr>
          <p:cNvPr id="27" name="Group 26"/>
          <p:cNvGrpSpPr/>
          <p:nvPr/>
        </p:nvGrpSpPr>
        <p:grpSpPr>
          <a:xfrm>
            <a:off x="0" y="3133556"/>
            <a:ext cx="2975113" cy="2238361"/>
            <a:chOff x="-3313" y="3093244"/>
            <a:chExt cx="2975113" cy="2238361"/>
          </a:xfrm>
        </p:grpSpPr>
        <p:sp>
          <p:nvSpPr>
            <p:cNvPr id="25" name="Right Arrow 24"/>
            <p:cNvSpPr/>
            <p:nvPr/>
          </p:nvSpPr>
          <p:spPr>
            <a:xfrm rot="16200000">
              <a:off x="1496657" y="3856463"/>
              <a:ext cx="2238361" cy="711924"/>
            </a:xfrm>
            <a:prstGeom prst="rightArrow">
              <a:avLst/>
            </a:prstGeom>
            <a:solidFill>
              <a:srgbClr val="4F81BD"/>
            </a:solidFill>
            <a:ln w="25400" cap="flat" cmpd="sng" algn="ctr">
              <a:noFill/>
              <a:prstDash val="solid"/>
            </a:ln>
            <a:effectLst/>
            <a:scene3d>
              <a:camera prst="orthographicFront">
                <a:rot lat="0" lon="0" rev="0"/>
              </a:camera>
              <a:lightRig rig="chilly" dir="t">
                <a:rot lat="0" lon="0" rev="18480000"/>
              </a:lightRig>
            </a:scene3d>
            <a:sp3d prstMaterial="clear">
              <a:bevelT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Arial Narrow" pitchFamily="34" charset="0"/>
                <a:ea typeface="+mn-ea"/>
                <a:cs typeface="+mn-cs"/>
              </a:endParaRPr>
            </a:p>
          </p:txBody>
        </p:sp>
        <p:sp>
          <p:nvSpPr>
            <p:cNvPr id="26" name="TextBox 25"/>
            <p:cNvSpPr txBox="1"/>
            <p:nvPr/>
          </p:nvSpPr>
          <p:spPr>
            <a:xfrm>
              <a:off x="-3313" y="3742729"/>
              <a:ext cx="2757295" cy="1015663"/>
            </a:xfrm>
            <a:prstGeom prst="rect">
              <a:avLst/>
            </a:prstGeom>
            <a:noFill/>
          </p:spPr>
          <p:txBody>
            <a:bodyPr wrap="square" rtlCol="0">
              <a:spAutoFit/>
            </a:bodyPr>
            <a:lstStyle/>
            <a:p>
              <a:pPr algn="ctr"/>
              <a:r>
                <a:rPr lang="en-US" sz="2000" dirty="0" smtClean="0">
                  <a:solidFill>
                    <a:schemeClr val="bg1"/>
                  </a:solidFill>
                  <a:latin typeface="Arial Narrow" pitchFamily="34" charset="0"/>
                </a:rPr>
                <a:t>Subtract all </a:t>
              </a:r>
            </a:p>
            <a:p>
              <a:pPr algn="ctr"/>
              <a:r>
                <a:rPr lang="en-US" sz="2000" dirty="0" smtClean="0">
                  <a:solidFill>
                    <a:schemeClr val="bg1"/>
                  </a:solidFill>
                  <a:latin typeface="Arial Narrow" pitchFamily="34" charset="0"/>
                </a:rPr>
                <a:t>isomorphic </a:t>
              </a:r>
            </a:p>
            <a:p>
              <a:pPr algn="ctr"/>
              <a:r>
                <a:rPr lang="en-US" sz="2000" dirty="0" smtClean="0">
                  <a:solidFill>
                    <a:schemeClr val="bg1"/>
                  </a:solidFill>
                  <a:latin typeface="Arial Narrow" pitchFamily="34" charset="0"/>
                </a:rPr>
                <a:t>solutions</a:t>
              </a:r>
              <a:endParaRPr lang="en-US" sz="2000" dirty="0">
                <a:solidFill>
                  <a:schemeClr val="bg1"/>
                </a:solidFill>
                <a:latin typeface="Arial Narrow" pitchFamily="34" charset="0"/>
              </a:endParaRPr>
            </a:p>
          </p:txBody>
        </p:sp>
      </p:grpSp>
    </p:spTree>
    <p:extLst>
      <p:ext uri="{BB962C8B-B14F-4D97-AF65-F5344CB8AC3E}">
        <p14:creationId xmlns:p14="http://schemas.microsoft.com/office/powerpoint/2010/main" val="34860460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ABCDE</a:t>
            </a:r>
            <a:endParaRPr lang="en-US" sz="4000" dirty="0"/>
          </a:p>
        </p:txBody>
      </p:sp>
      <p:sp>
        <p:nvSpPr>
          <p:cNvPr id="12" name="TextBox 11"/>
          <p:cNvSpPr txBox="1"/>
          <p:nvPr/>
        </p:nvSpPr>
        <p:spPr>
          <a:xfrm>
            <a:off x="3277979" y="5341203"/>
            <a:ext cx="2160784" cy="830997"/>
          </a:xfrm>
          <a:prstGeom prst="rect">
            <a:avLst/>
          </a:prstGeom>
          <a:noFill/>
        </p:spPr>
        <p:txBody>
          <a:bodyPr wrap="none" rtlCol="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Quantifier </a:t>
            </a:r>
          </a:p>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Elimination</a:t>
            </a:r>
          </a:p>
        </p:txBody>
      </p:sp>
      <p:sp>
        <p:nvSpPr>
          <p:cNvPr id="5" name="Right Arrow 4"/>
          <p:cNvSpPr/>
          <p:nvPr/>
        </p:nvSpPr>
        <p:spPr bwMode="auto">
          <a:xfrm>
            <a:off x="2971800" y="3916882"/>
            <a:ext cx="3429000" cy="528935"/>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Down Arrow 5"/>
          <p:cNvSpPr/>
          <p:nvPr/>
        </p:nvSpPr>
        <p:spPr bwMode="auto">
          <a:xfrm>
            <a:off x="4308227" y="3191613"/>
            <a:ext cx="457200" cy="877669"/>
          </a:xfrm>
          <a:prstGeom prst="down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ectangle 6"/>
          <p:cNvSpPr/>
          <p:nvPr/>
        </p:nvSpPr>
        <p:spPr>
          <a:xfrm>
            <a:off x="252556" y="2996625"/>
            <a:ext cx="2414444" cy="584775"/>
          </a:xfrm>
          <a:prstGeom prst="rect">
            <a:avLst/>
          </a:prstGeom>
          <a:noFill/>
        </p:spPr>
        <p:txBody>
          <a:bodyPr wrap="none" lIns="91440" tIns="45720" rIns="91440" bIns="45720">
            <a:spAutoFit/>
          </a:bodyPr>
          <a:lstStyle/>
          <a:p>
            <a:pPr algn="ctr"/>
            <a:r>
              <a:rPr lang="en-US" sz="32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Application</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6" name="Down Arrow 15"/>
          <p:cNvSpPr/>
          <p:nvPr/>
        </p:nvSpPr>
        <p:spPr bwMode="auto">
          <a:xfrm>
            <a:off x="4296631" y="4439191"/>
            <a:ext cx="457200" cy="877669"/>
          </a:xfrm>
          <a:prstGeom prst="down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a:xfrm>
            <a:off x="6875521" y="2926281"/>
            <a:ext cx="196079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Direction</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9" name="Rectangle 8"/>
          <p:cNvSpPr/>
          <p:nvPr/>
        </p:nvSpPr>
        <p:spPr>
          <a:xfrm>
            <a:off x="2880239" y="2124575"/>
            <a:ext cx="2956259" cy="954107"/>
          </a:xfrm>
          <a:prstGeom prst="rect">
            <a:avLst/>
          </a:prstGeom>
          <a:noFill/>
        </p:spPr>
        <p:txBody>
          <a:bodyPr wrap="none" lIns="91440" tIns="45720" rIns="91440" bIns="45720">
            <a:spAutoFit/>
          </a:bodyPr>
          <a:lstStyle/>
          <a:p>
            <a:pPr algn="ctr"/>
            <a:r>
              <a:rPr lang="en-US"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Generating</a:t>
            </a:r>
          </a:p>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Finite Models</a:t>
            </a:r>
            <a:endParaRPr lang="en-US"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Rectangle 12"/>
          <p:cNvSpPr/>
          <p:nvPr/>
        </p:nvSpPr>
        <p:spPr>
          <a:xfrm>
            <a:off x="152400" y="3810000"/>
            <a:ext cx="2424061" cy="954107"/>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800" b="1" cap="none" spc="0" dirty="0" smtClean="0">
                <a:ln/>
                <a:solidFill>
                  <a:schemeClr val="accent3"/>
                </a:solidFill>
                <a:effectLst/>
              </a:rPr>
              <a:t>Model-Based</a:t>
            </a:r>
          </a:p>
          <a:p>
            <a:pPr algn="ctr"/>
            <a:r>
              <a:rPr lang="en-US" sz="2800" b="1" dirty="0" smtClean="0">
                <a:ln/>
                <a:solidFill>
                  <a:schemeClr val="accent3"/>
                </a:solidFill>
              </a:rPr>
              <a:t>Design</a:t>
            </a:r>
            <a:endParaRPr lang="en-US" sz="2800" b="1" cap="none" spc="0" dirty="0">
              <a:ln/>
              <a:solidFill>
                <a:schemeClr val="accent3"/>
              </a:solidFill>
              <a:effectLst/>
            </a:endParaRPr>
          </a:p>
        </p:txBody>
      </p:sp>
      <p:sp>
        <p:nvSpPr>
          <p:cNvPr id="14" name="Rectangle 13"/>
          <p:cNvSpPr/>
          <p:nvPr/>
        </p:nvSpPr>
        <p:spPr>
          <a:xfrm>
            <a:off x="6845073" y="3581400"/>
            <a:ext cx="2021707" cy="1384995"/>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800" b="1" dirty="0" smtClean="0">
                <a:ln/>
                <a:solidFill>
                  <a:schemeClr val="accent3"/>
                </a:solidFill>
              </a:rPr>
              <a:t>Embedded</a:t>
            </a:r>
          </a:p>
          <a:p>
            <a:pPr algn="ctr"/>
            <a:r>
              <a:rPr lang="en-US" sz="2800" b="1" dirty="0" smtClean="0">
                <a:ln/>
                <a:solidFill>
                  <a:schemeClr val="accent3"/>
                </a:solidFill>
              </a:rPr>
              <a:t>Real-time</a:t>
            </a:r>
          </a:p>
          <a:p>
            <a:pPr algn="ctr"/>
            <a:r>
              <a:rPr lang="en-US" sz="2800" b="1" dirty="0" smtClean="0">
                <a:ln/>
                <a:solidFill>
                  <a:schemeClr val="accent3"/>
                </a:solidFill>
              </a:rPr>
              <a:t>systems</a:t>
            </a:r>
          </a:p>
        </p:txBody>
      </p:sp>
      <p:sp>
        <p:nvSpPr>
          <p:cNvPr id="22" name="Rectangle 21"/>
          <p:cNvSpPr/>
          <p:nvPr/>
        </p:nvSpPr>
        <p:spPr>
          <a:xfrm>
            <a:off x="3471565" y="1504985"/>
            <a:ext cx="168828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Enabler</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23" name="Rectangle 22"/>
          <p:cNvSpPr/>
          <p:nvPr/>
        </p:nvSpPr>
        <p:spPr>
          <a:xfrm>
            <a:off x="3268267" y="6096000"/>
            <a:ext cx="2141933"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Challenge</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1335376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52600"/>
            <a:ext cx="7690115" cy="4487382"/>
          </a:xfrm>
        </p:spPr>
        <p:txBody>
          <a:bodyPr/>
          <a:lstStyle/>
          <a:p>
            <a:r>
              <a:rPr lang="en-US" dirty="0" smtClean="0"/>
              <a:t>Application: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en-US" sz="4000" dirty="0" smtClean="0"/>
              <a:t>- </a:t>
            </a:r>
            <a:r>
              <a:rPr lang="en-US" sz="4000" dirty="0" err="1" smtClean="0"/>
              <a:t>SpecExplorer</a:t>
            </a:r>
            <a:r>
              <a:rPr lang="en-US" sz="4000" dirty="0" smtClean="0"/>
              <a:t>, M3</a:t>
            </a:r>
            <a:endParaRPr lang="en-US" dirty="0"/>
          </a:p>
        </p:txBody>
      </p:sp>
      <p:sp>
        <p:nvSpPr>
          <p:cNvPr id="4" name="Text Placeholder 3"/>
          <p:cNvSpPr>
            <a:spLocks noGrp="1"/>
          </p:cNvSpPr>
          <p:nvPr>
            <p:ph type="body" sz="quarter" idx="10"/>
          </p:nvPr>
        </p:nvSpPr>
        <p:spPr>
          <a:xfrm>
            <a:off x="1600200" y="2448818"/>
            <a:ext cx="7043208" cy="3077766"/>
          </a:xfrm>
        </p:spPr>
        <p:txBody>
          <a:bodyPr/>
          <a:lstStyle/>
          <a:p>
            <a:r>
              <a:rPr lang="en-US" dirty="0" smtClean="0"/>
              <a:t>Model-Based</a:t>
            </a:r>
          </a:p>
          <a:p>
            <a:r>
              <a:rPr lang="en-US" dirty="0" smtClean="0"/>
              <a:t>Testing</a:t>
            </a:r>
            <a:endParaRPr lang="en-US" dirty="0"/>
          </a:p>
        </p:txBody>
      </p:sp>
    </p:spTree>
    <p:extLst>
      <p:ext uri="{BB962C8B-B14F-4D97-AF65-F5344CB8AC3E}">
        <p14:creationId xmlns:p14="http://schemas.microsoft.com/office/powerpoint/2010/main" val="1246327501"/>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pPr lvl="0"/>
            <a:r>
              <a:rPr lang="en-US" sz="4400" dirty="0" smtClean="0">
                <a:solidFill>
                  <a:srgbClr val="F1C283"/>
                </a:solidFill>
              </a:rPr>
              <a:t>Model-based Testing and Design</a:t>
            </a:r>
            <a:endParaRPr lang="en-US" sz="4400" dirty="0">
              <a:solidFill>
                <a:srgbClr val="F1C283"/>
              </a:solidFill>
            </a:endParaRPr>
          </a:p>
        </p:txBody>
      </p:sp>
      <p:graphicFrame>
        <p:nvGraphicFramePr>
          <p:cNvPr id="5" name="Chart 4"/>
          <p:cNvGraphicFramePr/>
          <p:nvPr/>
        </p:nvGraphicFramePr>
        <p:xfrm>
          <a:off x="4562476" y="1790700"/>
          <a:ext cx="5829300" cy="5067300"/>
        </p:xfrm>
        <a:graphic>
          <a:graphicData uri="http://schemas.openxmlformats.org/drawingml/2006/chart">
            <c:chart xmlns:c="http://schemas.openxmlformats.org/drawingml/2006/chart" xmlns:r="http://schemas.openxmlformats.org/officeDocument/2006/relationships" r:id="rId2"/>
          </a:graphicData>
        </a:graphic>
      </p:graphicFrame>
      <p:sp>
        <p:nvSpPr>
          <p:cNvPr id="6" name="Striped Right Arrow 5"/>
          <p:cNvSpPr/>
          <p:nvPr/>
        </p:nvSpPr>
        <p:spPr>
          <a:xfrm>
            <a:off x="4309573" y="4788981"/>
            <a:ext cx="1981200" cy="609600"/>
          </a:xfrm>
          <a:prstGeom prst="stripedRight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Behavioral modeling</a:t>
            </a:r>
            <a:endParaRPr lang="en-US" sz="1200" dirty="0">
              <a:solidFill>
                <a:schemeClr val="bg2"/>
              </a:solidFill>
            </a:endParaRPr>
          </a:p>
        </p:txBody>
      </p:sp>
      <p:sp>
        <p:nvSpPr>
          <p:cNvPr id="7" name="Striped Right Arrow 6"/>
          <p:cNvSpPr/>
          <p:nvPr/>
        </p:nvSpPr>
        <p:spPr>
          <a:xfrm>
            <a:off x="4299524" y="4043729"/>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smtClean="0">
                <a:solidFill>
                  <a:schemeClr val="bg2"/>
                </a:solidFill>
              </a:rPr>
              <a:t>Scenarios (slicing)</a:t>
            </a:r>
            <a:endParaRPr lang="en-US" sz="1200">
              <a:solidFill>
                <a:schemeClr val="bg2"/>
              </a:solidFill>
            </a:endParaRPr>
          </a:p>
        </p:txBody>
      </p:sp>
      <p:sp>
        <p:nvSpPr>
          <p:cNvPr id="8" name="Striped Right Arrow 7"/>
          <p:cNvSpPr/>
          <p:nvPr/>
        </p:nvSpPr>
        <p:spPr>
          <a:xfrm>
            <a:off x="4319622" y="5478968"/>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Scenarios (slicing)</a:t>
            </a:r>
            <a:endParaRPr lang="en-US" sz="1200" dirty="0">
              <a:solidFill>
                <a:schemeClr val="bg2"/>
              </a:solidFill>
            </a:endParaRPr>
          </a:p>
        </p:txBody>
      </p:sp>
      <p:sp>
        <p:nvSpPr>
          <p:cNvPr id="9" name="Striped Right Arrow 8"/>
          <p:cNvSpPr/>
          <p:nvPr/>
        </p:nvSpPr>
        <p:spPr>
          <a:xfrm>
            <a:off x="4269380" y="3118443"/>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Adapter for testing</a:t>
            </a:r>
            <a:endParaRPr lang="en-US" sz="1200" dirty="0">
              <a:solidFill>
                <a:schemeClr val="bg2"/>
              </a:solidFill>
            </a:endParaRPr>
          </a:p>
        </p:txBody>
      </p:sp>
      <p:sp>
        <p:nvSpPr>
          <p:cNvPr id="11" name="Content Placeholder 18"/>
          <p:cNvSpPr txBox="1">
            <a:spLocks/>
          </p:cNvSpPr>
          <p:nvPr/>
        </p:nvSpPr>
        <p:spPr>
          <a:xfrm>
            <a:off x="381000" y="1828800"/>
            <a:ext cx="4953000" cy="4518160"/>
          </a:xfrm>
          <a:prstGeom prst="rect">
            <a:avLst/>
          </a:prstGeom>
        </p:spPr>
        <p:txBody>
          <a:bodyPr/>
          <a:lstStyle/>
          <a:p>
            <a:pPr marL="414057" lvl="0" indent="-362465">
              <a:lnSpc>
                <a:spcPct val="90000"/>
              </a:lnSpc>
              <a:spcBef>
                <a:spcPct val="20000"/>
              </a:spcBef>
              <a:buSzPct val="90000"/>
              <a:defRPr/>
            </a:pPr>
            <a:r>
              <a:rPr lang="en-US" sz="2000" b="1" dirty="0" smtClean="0">
                <a:solidFill>
                  <a:schemeClr val="bg1"/>
                </a:solidFill>
              </a:rPr>
              <a:t>Example Microsoft protocol:</a:t>
            </a:r>
          </a:p>
          <a:p>
            <a:pPr marL="384954" lvl="0" indent="-384954">
              <a:lnSpc>
                <a:spcPct val="90000"/>
              </a:lnSpc>
              <a:spcBef>
                <a:spcPct val="20000"/>
              </a:spcBef>
              <a:buSzPct val="90000"/>
              <a:buBlip>
                <a:blip r:embed="rId3"/>
              </a:buBlip>
              <a:defRPr/>
            </a:pPr>
            <a:r>
              <a:rPr lang="en-US" dirty="0" smtClean="0">
                <a:solidFill>
                  <a:schemeClr val="bg1"/>
                </a:solidFill>
              </a:rPr>
              <a:t>SMB2 (= remote file) Protocol Specification</a:t>
            </a:r>
          </a:p>
          <a:p>
            <a:pPr marL="384954" lvl="0" indent="-384954">
              <a:lnSpc>
                <a:spcPct val="90000"/>
              </a:lnSpc>
              <a:spcBef>
                <a:spcPct val="20000"/>
              </a:spcBef>
              <a:buSzPct val="90000"/>
              <a:buBlip>
                <a:blip r:embed="rId3"/>
              </a:buBlip>
              <a:defRPr/>
            </a:pPr>
            <a:r>
              <a:rPr lang="en-US" dirty="0" smtClean="0">
                <a:solidFill>
                  <a:schemeClr val="bg1"/>
                </a:solidFill>
              </a:rPr>
              <a:t>200+ other Microsoft Protocols</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endParaRPr lang="en-US" b="1"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lang="en-US" b="1" dirty="0" smtClean="0">
                <a:solidFill>
                  <a:schemeClr val="bg1"/>
                </a:solidFill>
                <a:latin typeface="+mn-lt"/>
              </a:rPr>
              <a:t>Tools:</a:t>
            </a:r>
            <a:endParaRPr kumimoji="0" lang="en-US" b="1" i="0" u="none" strike="noStrike" kern="1200" cap="none" spc="0" normalizeH="0" baseline="0" noProof="0" dirty="0" smtClean="0">
              <a:ln>
                <a:noFill/>
              </a:ln>
              <a:solidFill>
                <a:schemeClr val="bg1"/>
              </a:solidFill>
              <a:effectLst/>
              <a:uLnTx/>
              <a:uFillTx/>
              <a:latin typeface="+mn-lt"/>
              <a:ea typeface="+mn-ea"/>
              <a:cs typeface="+mn-cs"/>
            </a:endParaRPr>
          </a:p>
          <a:p>
            <a:pPr marL="384175" lvl="0" indent="-384175">
              <a:lnSpc>
                <a:spcPct val="90000"/>
              </a:lnSpc>
              <a:spcBef>
                <a:spcPct val="20000"/>
              </a:spcBef>
              <a:buSzPct val="90000"/>
            </a:pPr>
            <a:r>
              <a:rPr lang="en-US" dirty="0" smtClean="0">
                <a:solidFill>
                  <a:schemeClr val="bg1"/>
                </a:solidFill>
              </a:rPr>
              <a:t>Symbolic Exploration of protocol </a:t>
            </a:r>
          </a:p>
          <a:p>
            <a:pPr marL="384175" lvl="0" indent="-384175">
              <a:lnSpc>
                <a:spcPct val="90000"/>
              </a:lnSpc>
              <a:spcBef>
                <a:spcPct val="20000"/>
              </a:spcBef>
              <a:buSzPct val="90000"/>
            </a:pPr>
            <a:r>
              <a:rPr lang="en-US" dirty="0" smtClean="0">
                <a:solidFill>
                  <a:schemeClr val="bg1"/>
                </a:solidFill>
              </a:rPr>
              <a:t>models to generate tests.</a:t>
            </a:r>
            <a:r>
              <a:rPr lang="en-US" dirty="0" smtClean="0">
                <a:solidFill>
                  <a:schemeClr val="bg1"/>
                </a:solidFill>
                <a:latin typeface="+mn-lt"/>
              </a:rPr>
              <a:t/>
            </a:r>
            <a:br>
              <a:rPr lang="en-US" dirty="0" smtClean="0">
                <a:solidFill>
                  <a:schemeClr val="bg1"/>
                </a:solidFill>
                <a:latin typeface="+mn-lt"/>
              </a:rPr>
            </a:br>
            <a:endParaRPr lang="en-US"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lang="en-US" dirty="0" smtClean="0">
                <a:solidFill>
                  <a:schemeClr val="bg1"/>
                </a:solidFill>
                <a:latin typeface="+mn-lt"/>
              </a:rPr>
              <a:t>Pair-wise independent input </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lang="en-US" dirty="0" smtClean="0">
                <a:solidFill>
                  <a:schemeClr val="bg1"/>
                </a:solidFill>
                <a:latin typeface="+mn-lt"/>
              </a:rPr>
              <a:t>g</a:t>
            </a:r>
            <a:r>
              <a:rPr kumimoji="0" lang="en-US" i="0" u="none" strike="noStrike" kern="1200" cap="none" spc="0" normalizeH="0" baseline="0" noProof="0" dirty="0" err="1" smtClean="0">
                <a:ln>
                  <a:noFill/>
                </a:ln>
                <a:solidFill>
                  <a:schemeClr val="bg1"/>
                </a:solidFill>
                <a:effectLst/>
                <a:uLnTx/>
                <a:uFillTx/>
                <a:latin typeface="+mn-lt"/>
                <a:ea typeface="+mn-ea"/>
                <a:cs typeface="+mn-cs"/>
              </a:rPr>
              <a:t>eneration</a:t>
            </a:r>
            <a:r>
              <a:rPr kumimoji="0" lang="en-US" i="0" u="none" strike="noStrike" kern="1200" cap="none" spc="0" normalizeH="0" baseline="0" noProof="0" dirty="0" smtClean="0">
                <a:ln>
                  <a:noFill/>
                </a:ln>
                <a:solidFill>
                  <a:schemeClr val="bg1"/>
                </a:solidFill>
                <a:effectLst/>
                <a:uLnTx/>
                <a:uFillTx/>
                <a:latin typeface="+mn-lt"/>
                <a:ea typeface="+mn-ea"/>
                <a:cs typeface="+mn-cs"/>
              </a:rPr>
              <a:t> for constrained </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algebraic data-types</a:t>
            </a:r>
            <a:r>
              <a:rPr lang="en-US" dirty="0" smtClean="0">
                <a:solidFill>
                  <a:schemeClr val="bg1"/>
                </a:solidFill>
                <a:latin typeface="+mn-lt"/>
              </a:rPr>
              <a:t>.</a:t>
            </a:r>
            <a:endParaRPr kumimoji="0" lang="en-US" i="0" u="none" strike="noStrike" kern="1200" cap="none" spc="0" normalizeH="0" noProof="0" dirty="0" smtClean="0">
              <a:ln>
                <a:noFill/>
              </a:ln>
              <a:solidFill>
                <a:schemeClr val="bg1"/>
              </a:solidFill>
              <a:effectLst/>
              <a:uLnTx/>
              <a:uFillTx/>
              <a:latin typeface="+mn-lt"/>
              <a:ea typeface="+mn-ea"/>
              <a:cs typeface="+mn-cs"/>
            </a:endParaRPr>
          </a:p>
          <a:p>
            <a:pPr marL="384175" lvl="0" indent="-384175">
              <a:lnSpc>
                <a:spcPct val="90000"/>
              </a:lnSpc>
              <a:spcBef>
                <a:spcPct val="20000"/>
              </a:spcBef>
              <a:buSzPct val="90000"/>
            </a:pPr>
            <a:endParaRPr lang="en-US"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Design time model debugging using</a:t>
            </a:r>
          </a:p>
          <a:p>
            <a:pPr marL="384175" marR="0" lvl="0" indent="-384175" algn="l" defTabSz="912813" rtl="0" eaLnBrk="1" fontAlgn="base" latinLnBrk="0" hangingPunct="1">
              <a:lnSpc>
                <a:spcPct val="90000"/>
              </a:lnSpc>
              <a:spcBef>
                <a:spcPct val="20000"/>
              </a:spcBef>
              <a:spcAft>
                <a:spcPct val="0"/>
              </a:spcAft>
              <a:buClrTx/>
              <a:buSzPct val="90000"/>
              <a:buFontTx/>
              <a:buChar char="-"/>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Bounded Model Checking</a:t>
            </a:r>
          </a:p>
          <a:p>
            <a:pPr marL="384175" marR="0" lvl="0" indent="-384175" algn="l" defTabSz="912813" rtl="0" eaLnBrk="1" fontAlgn="base" latinLnBrk="0" hangingPunct="1">
              <a:lnSpc>
                <a:spcPct val="90000"/>
              </a:lnSpc>
              <a:spcBef>
                <a:spcPct val="20000"/>
              </a:spcBef>
              <a:spcAft>
                <a:spcPct val="0"/>
              </a:spcAft>
              <a:buClrTx/>
              <a:buSzPct val="90000"/>
              <a:buFontTx/>
              <a:buChar char="-"/>
              <a:tabLst/>
              <a:defRPr/>
            </a:pPr>
            <a:r>
              <a:rPr lang="en-US" dirty="0" smtClean="0">
                <a:solidFill>
                  <a:schemeClr val="bg1"/>
                </a:solidFill>
                <a:latin typeface="+mn-lt"/>
              </a:rPr>
              <a:t>Bounded Conformance Checking</a:t>
            </a:r>
          </a:p>
          <a:p>
            <a:pPr marL="384175" lvl="0" indent="-384175">
              <a:lnSpc>
                <a:spcPct val="90000"/>
              </a:lnSpc>
              <a:spcBef>
                <a:spcPct val="20000"/>
              </a:spcBef>
              <a:buSzPct val="90000"/>
              <a:buFontTx/>
              <a:buChar char="-"/>
              <a:defRPr/>
            </a:pPr>
            <a:r>
              <a:rPr kumimoji="0" lang="en-US" i="0" u="none" strike="noStrike" kern="1200" cap="none" spc="0" normalizeH="0" baseline="0" noProof="0" dirty="0" smtClean="0">
                <a:ln>
                  <a:noFill/>
                </a:ln>
                <a:solidFill>
                  <a:schemeClr val="bg1"/>
                </a:solidFill>
                <a:effectLst/>
                <a:uLnTx/>
                <a:uFillTx/>
                <a:latin typeface="+mn-lt"/>
                <a:ea typeface="+mn-ea"/>
                <a:cs typeface="+mn-cs"/>
              </a:rPr>
              <a:t>Bounded </a:t>
            </a:r>
            <a:r>
              <a:rPr lang="en-US" dirty="0" smtClean="0">
                <a:solidFill>
                  <a:schemeClr val="bg1"/>
                </a:solidFill>
              </a:rPr>
              <a:t>Input-Output Model Programs</a:t>
            </a:r>
            <a:endParaRPr kumimoji="0" lang="en-US"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10" name="TextBox 9"/>
          <p:cNvSpPr txBox="1"/>
          <p:nvPr/>
        </p:nvSpPr>
        <p:spPr>
          <a:xfrm>
            <a:off x="5257800" y="6400800"/>
            <a:ext cx="3276600" cy="249299"/>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Margus Veanes, Wolfgang Grieskamp</a:t>
            </a:r>
            <a:endParaRPr lang="en-US" sz="1200" dirty="0">
              <a:solidFill>
                <a:srgbClr val="9C42E6"/>
              </a:solidFill>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Next steps </a:t>
            </a:r>
            <a:r>
              <a:rPr lang="en-US" sz="4000" dirty="0" smtClean="0"/>
              <a:t>– Model-based Testing</a:t>
            </a:r>
            <a:endParaRPr lang="en-US" sz="4000" dirty="0"/>
          </a:p>
        </p:txBody>
      </p:sp>
      <p:sp>
        <p:nvSpPr>
          <p:cNvPr id="12" name="TextBox 11"/>
          <p:cNvSpPr txBox="1"/>
          <p:nvPr/>
        </p:nvSpPr>
        <p:spPr>
          <a:xfrm>
            <a:off x="2601507" y="5341203"/>
            <a:ext cx="3513719" cy="461665"/>
          </a:xfrm>
          <a:prstGeom prst="rect">
            <a:avLst/>
          </a:prstGeom>
          <a:noFill/>
        </p:spPr>
        <p:txBody>
          <a:bodyPr wrap="none" rtlCol="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Search </a:t>
            </a:r>
            <a:r>
              <a:rPr lang="en-US" sz="2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StrategIES</a:t>
            </a:r>
            <a:endPar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Right Arrow 4"/>
          <p:cNvSpPr/>
          <p:nvPr/>
        </p:nvSpPr>
        <p:spPr bwMode="auto">
          <a:xfrm>
            <a:off x="2895600" y="3916882"/>
            <a:ext cx="3429000" cy="528935"/>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Down Arrow 5"/>
          <p:cNvSpPr/>
          <p:nvPr/>
        </p:nvSpPr>
        <p:spPr bwMode="auto">
          <a:xfrm>
            <a:off x="4267200" y="3191613"/>
            <a:ext cx="457200" cy="877669"/>
          </a:xfrm>
          <a:prstGeom prst="down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ectangle 6"/>
          <p:cNvSpPr/>
          <p:nvPr/>
        </p:nvSpPr>
        <p:spPr>
          <a:xfrm>
            <a:off x="252556" y="2868447"/>
            <a:ext cx="2414444" cy="584775"/>
          </a:xfrm>
          <a:prstGeom prst="rect">
            <a:avLst/>
          </a:prstGeom>
          <a:noFill/>
        </p:spPr>
        <p:txBody>
          <a:bodyPr wrap="none" lIns="91440" tIns="45720" rIns="91440" bIns="45720">
            <a:spAutoFit/>
          </a:bodyPr>
          <a:lstStyle/>
          <a:p>
            <a:pPr algn="ctr"/>
            <a:r>
              <a:rPr lang="en-US" sz="32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Application</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6" name="Down Arrow 15"/>
          <p:cNvSpPr/>
          <p:nvPr/>
        </p:nvSpPr>
        <p:spPr bwMode="auto">
          <a:xfrm>
            <a:off x="4267200" y="4399434"/>
            <a:ext cx="457200" cy="877669"/>
          </a:xfrm>
          <a:prstGeom prst="down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a:xfrm>
            <a:off x="6875521" y="2926281"/>
            <a:ext cx="196079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Direction</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9" name="Rectangle 8"/>
          <p:cNvSpPr/>
          <p:nvPr/>
        </p:nvSpPr>
        <p:spPr>
          <a:xfrm>
            <a:off x="2657638" y="2124575"/>
            <a:ext cx="3401444" cy="954107"/>
          </a:xfrm>
          <a:prstGeom prst="rect">
            <a:avLst/>
          </a:prstGeom>
          <a:noFill/>
        </p:spPr>
        <p:txBody>
          <a:bodyPr wrap="none" lIns="91440" tIns="45720" rIns="91440" bIns="45720">
            <a:spAutoFit/>
          </a:bodyPr>
          <a:lstStyle/>
          <a:p>
            <a:pPr algn="ctr"/>
            <a:r>
              <a:rPr lang="en-US"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Search only </a:t>
            </a:r>
          </a:p>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Relevant Space</a:t>
            </a:r>
            <a:endParaRPr lang="en-US"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Rectangle 12"/>
          <p:cNvSpPr/>
          <p:nvPr/>
        </p:nvSpPr>
        <p:spPr>
          <a:xfrm>
            <a:off x="228600" y="3657600"/>
            <a:ext cx="2383986" cy="954107"/>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800" b="1" cap="none" spc="0" dirty="0" smtClean="0">
                <a:ln/>
                <a:solidFill>
                  <a:schemeClr val="accent3"/>
                </a:solidFill>
                <a:effectLst/>
              </a:rPr>
              <a:t>Model-based</a:t>
            </a:r>
          </a:p>
          <a:p>
            <a:pPr algn="ctr"/>
            <a:r>
              <a:rPr lang="en-US" sz="2800" b="1" dirty="0" smtClean="0">
                <a:ln/>
                <a:solidFill>
                  <a:schemeClr val="accent3"/>
                </a:solidFill>
              </a:rPr>
              <a:t>Testing</a:t>
            </a:r>
            <a:endParaRPr lang="en-US" sz="2800" b="1" cap="none" spc="0" dirty="0">
              <a:ln/>
              <a:solidFill>
                <a:schemeClr val="accent3"/>
              </a:solidFill>
              <a:effectLst/>
            </a:endParaRPr>
          </a:p>
        </p:txBody>
      </p:sp>
      <p:sp>
        <p:nvSpPr>
          <p:cNvPr id="14" name="Rectangle 13"/>
          <p:cNvSpPr/>
          <p:nvPr/>
        </p:nvSpPr>
        <p:spPr>
          <a:xfrm>
            <a:off x="6914002" y="3733800"/>
            <a:ext cx="1883850" cy="954107"/>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2800" b="1" dirty="0" smtClean="0">
                <a:ln/>
                <a:solidFill>
                  <a:schemeClr val="accent3"/>
                </a:solidFill>
              </a:rPr>
              <a:t>Program </a:t>
            </a:r>
          </a:p>
          <a:p>
            <a:pPr algn="ctr"/>
            <a:r>
              <a:rPr lang="en-US" sz="2800" b="1" dirty="0" smtClean="0">
                <a:ln/>
                <a:solidFill>
                  <a:schemeClr val="accent3"/>
                </a:solidFill>
              </a:rPr>
              <a:t>Synthesis</a:t>
            </a:r>
          </a:p>
        </p:txBody>
      </p:sp>
      <p:sp>
        <p:nvSpPr>
          <p:cNvPr id="22" name="Rectangle 21"/>
          <p:cNvSpPr/>
          <p:nvPr/>
        </p:nvSpPr>
        <p:spPr>
          <a:xfrm>
            <a:off x="3471565" y="1504985"/>
            <a:ext cx="1688284"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Enabler</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23" name="Rectangle 22"/>
          <p:cNvSpPr/>
          <p:nvPr/>
        </p:nvSpPr>
        <p:spPr>
          <a:xfrm>
            <a:off x="3268267" y="6096000"/>
            <a:ext cx="2141933" cy="584775"/>
          </a:xfrm>
          <a:prstGeom prst="rect">
            <a:avLst/>
          </a:prstGeom>
          <a:noFill/>
        </p:spPr>
        <p:txBody>
          <a:bodyPr wrap="none" lIns="91440" tIns="45720" rIns="91440" bIns="45720">
            <a:spAutoFit/>
          </a:bodyPr>
          <a:lstStyle/>
          <a:p>
            <a:pPr algn="ct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Challenge</a:t>
            </a:r>
            <a:endParaRPr lang="en-US" sz="32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429245924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1219200"/>
            <a:ext cx="8183827" cy="4462760"/>
          </a:xfrm>
        </p:spPr>
        <p:txBody>
          <a:bodyPr/>
          <a:lstStyle/>
          <a:p>
            <a:r>
              <a:rPr lang="en-US" dirty="0" smtClean="0"/>
              <a:t>Selected Z3</a:t>
            </a:r>
          </a:p>
          <a:p>
            <a:r>
              <a:rPr lang="en-US" dirty="0" smtClean="0"/>
              <a:t>Technologies</a:t>
            </a:r>
            <a:endParaRPr lang="en-US" dirty="0"/>
          </a:p>
        </p:txBody>
      </p:sp>
    </p:spTree>
    <p:extLst>
      <p:ext uri="{BB962C8B-B14F-4D97-AF65-F5344CB8AC3E}">
        <p14:creationId xmlns:p14="http://schemas.microsoft.com/office/powerpoint/2010/main" val="3916129493"/>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Ok Z3 is not everything ..yet</a:t>
            </a:r>
            <a:endParaRPr lang="en-US" dirty="0"/>
          </a:p>
        </p:txBody>
      </p:sp>
      <p:pic>
        <p:nvPicPr>
          <p:cNvPr id="65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17" t="15304" r="47255" b="25135"/>
          <a:stretch/>
        </p:blipFill>
        <p:spPr bwMode="auto">
          <a:xfrm>
            <a:off x="0" y="1295400"/>
            <a:ext cx="6471544"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7-Point Star 3"/>
          <p:cNvSpPr/>
          <p:nvPr/>
        </p:nvSpPr>
        <p:spPr bwMode="auto">
          <a:xfrm>
            <a:off x="5257800" y="1905000"/>
            <a:ext cx="4572000" cy="4800600"/>
          </a:xfrm>
          <a:prstGeom prst="star7">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r>
              <a:rPr lang="en-US" sz="2000" dirty="0">
                <a:ln>
                  <a:solidFill>
                    <a:schemeClr val="tx1"/>
                  </a:solidFill>
                </a:ln>
                <a:solidFill>
                  <a:schemeClr val="tx1"/>
                </a:solidFill>
                <a:effectLst>
                  <a:outerShdw blurRad="38100" dist="38100" dir="2700000" algn="tl">
                    <a:srgbClr val="000000">
                      <a:alpha val="43137"/>
                    </a:srgbClr>
                  </a:outerShdw>
                </a:effectLst>
              </a:rPr>
              <a:t>Model Checker</a:t>
            </a:r>
          </a:p>
          <a:p>
            <a:r>
              <a:rPr lang="en-US" sz="2000" dirty="0">
                <a:ln>
                  <a:solidFill>
                    <a:schemeClr val="tx1"/>
                  </a:solidFill>
                </a:ln>
                <a:solidFill>
                  <a:schemeClr val="tx1"/>
                </a:solidFill>
                <a:effectLst>
                  <a:outerShdw blurRad="38100" dist="38100" dir="2700000" algn="tl">
                    <a:srgbClr val="000000">
                      <a:alpha val="43137"/>
                    </a:srgbClr>
                  </a:outerShdw>
                </a:effectLst>
              </a:rPr>
              <a:t>For Multi-threaded</a:t>
            </a:r>
          </a:p>
          <a:p>
            <a:r>
              <a:rPr lang="en-US" sz="2000" dirty="0">
                <a:ln>
                  <a:solidFill>
                    <a:schemeClr val="tx1"/>
                  </a:solidFill>
                </a:ln>
                <a:solidFill>
                  <a:schemeClr val="tx1"/>
                </a:solidFill>
                <a:effectLst>
                  <a:outerShdw blurRad="38100" dist="38100" dir="2700000" algn="tl">
                    <a:srgbClr val="000000">
                      <a:alpha val="43137"/>
                    </a:srgbClr>
                  </a:outerShdw>
                </a:effectLst>
              </a:rPr>
              <a:t>Software</a:t>
            </a:r>
          </a:p>
          <a:p>
            <a:endParaRPr lang="en-US" sz="2000" dirty="0">
              <a:ln>
                <a:solidFill>
                  <a:schemeClr val="tx1"/>
                </a:solidFill>
              </a:ln>
              <a:solidFill>
                <a:schemeClr val="tx1"/>
              </a:solidFill>
              <a:effectLst>
                <a:outerShdw blurRad="38100" dist="38100" dir="2700000" algn="tl">
                  <a:srgbClr val="000000">
                    <a:alpha val="43137"/>
                  </a:srgbClr>
                </a:outerShdw>
              </a:effectLst>
            </a:endParaRPr>
          </a:p>
          <a:p>
            <a:pPr marL="285750" indent="-285750">
              <a:buFontTx/>
              <a:buChar char="-"/>
            </a:pPr>
            <a:r>
              <a:rPr lang="en-US" sz="2000" dirty="0">
                <a:ln>
                  <a:solidFill>
                    <a:schemeClr val="tx1"/>
                  </a:solidFill>
                </a:ln>
                <a:solidFill>
                  <a:schemeClr val="tx1"/>
                </a:solidFill>
                <a:effectLst>
                  <a:outerShdw blurRad="38100" dist="38100" dir="2700000" algn="tl">
                    <a:srgbClr val="000000">
                      <a:alpha val="43137"/>
                    </a:srgbClr>
                  </a:outerShdw>
                </a:effectLst>
              </a:rPr>
              <a:t>k-bounded exhaustive</a:t>
            </a:r>
          </a:p>
          <a:p>
            <a:endParaRPr lang="en-US" sz="2000" dirty="0">
              <a:ln>
                <a:solidFill>
                  <a:schemeClr val="tx1"/>
                </a:solidFill>
              </a:ln>
              <a:solidFill>
                <a:schemeClr val="tx1"/>
              </a:solidFill>
              <a:effectLst>
                <a:outerShdw blurRad="38100" dist="38100" dir="2700000" algn="tl">
                  <a:srgbClr val="000000">
                    <a:alpha val="43137"/>
                  </a:srgbClr>
                </a:outerShdw>
              </a:effectLst>
            </a:endParaRPr>
          </a:p>
          <a:p>
            <a:r>
              <a:rPr lang="en-US" sz="2000" dirty="0" err="1">
                <a:ln>
                  <a:solidFill>
                    <a:schemeClr val="tx1"/>
                  </a:solidFill>
                </a:ln>
                <a:solidFill>
                  <a:schemeClr val="tx1"/>
                </a:solidFill>
                <a:effectLst>
                  <a:outerShdw blurRad="38100" dist="38100" dir="2700000" algn="tl">
                    <a:srgbClr val="000000">
                      <a:alpha val="43137"/>
                    </a:srgbClr>
                  </a:outerShdw>
                </a:effectLst>
              </a:rPr>
              <a:t>Cuzz</a:t>
            </a:r>
            <a:r>
              <a:rPr lang="en-US" sz="2000" dirty="0">
                <a:ln>
                  <a:solidFill>
                    <a:schemeClr val="tx1"/>
                  </a:solidFill>
                </a:ln>
                <a:solidFill>
                  <a:schemeClr val="tx1"/>
                </a:solidFill>
                <a:effectLst>
                  <a:outerShdw blurRad="38100" dist="38100" dir="2700000" algn="tl">
                    <a:srgbClr val="000000">
                      <a:alpha val="43137"/>
                    </a:srgbClr>
                  </a:outerShdw>
                </a:effectLst>
              </a:rPr>
              <a:t>:</a:t>
            </a:r>
          </a:p>
          <a:p>
            <a:pPr marL="285750" indent="-285750">
              <a:buFontTx/>
              <a:buChar char="-"/>
            </a:pPr>
            <a:r>
              <a:rPr lang="en-US" sz="2000" dirty="0" smtClean="0">
                <a:ln>
                  <a:solidFill>
                    <a:schemeClr val="tx1"/>
                  </a:solidFill>
                </a:ln>
                <a:solidFill>
                  <a:schemeClr val="tx1"/>
                </a:solidFill>
                <a:effectLst>
                  <a:outerShdw blurRad="38100" dist="38100" dir="2700000" algn="tl">
                    <a:srgbClr val="000000">
                      <a:alpha val="43137"/>
                    </a:srgbClr>
                  </a:outerShdw>
                </a:effectLst>
              </a:rPr>
              <a:t>Randomized</a:t>
            </a:r>
            <a:endParaRPr lang="en-US" sz="2000" dirty="0">
              <a:ln>
                <a:solidFill>
                  <a:schemeClr val="tx1"/>
                </a:solidFill>
              </a:ln>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07992725"/>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36602"/>
            <a:ext cx="8382000" cy="553998"/>
          </a:xfrm>
        </p:spPr>
        <p:txBody>
          <a:bodyPr/>
          <a:lstStyle/>
          <a:p>
            <a:r>
              <a:rPr lang="en-US" sz="4000" dirty="0" smtClean="0"/>
              <a:t>Research around Z3</a:t>
            </a:r>
            <a:endParaRPr lang="en-US" sz="4000" dirty="0"/>
          </a:p>
        </p:txBody>
      </p:sp>
      <p:sp>
        <p:nvSpPr>
          <p:cNvPr id="11" name="TextBox 10"/>
          <p:cNvSpPr txBox="1"/>
          <p:nvPr/>
        </p:nvSpPr>
        <p:spPr>
          <a:xfrm>
            <a:off x="0" y="5534561"/>
            <a:ext cx="300082" cy="1077218"/>
          </a:xfrm>
          <a:prstGeom prst="rect">
            <a:avLst/>
          </a:prstGeom>
          <a:noFill/>
        </p:spPr>
        <p:txBody>
          <a:bodyPr wrap="none" rtlCol="0">
            <a:spAutoFit/>
          </a:bodyPr>
          <a:lstStyle/>
          <a:p>
            <a:pPr lvl="0"/>
            <a:r>
              <a:rPr lang="en-US" sz="1600" dirty="0" smtClean="0">
                <a:solidFill>
                  <a:schemeClr val="bg1"/>
                </a:solidFill>
              </a:rPr>
              <a:t>. </a:t>
            </a:r>
          </a:p>
          <a:p>
            <a:r>
              <a:rPr lang="en-US" sz="1600" dirty="0" smtClean="0">
                <a:solidFill>
                  <a:schemeClr val="bg1"/>
                </a:solidFill>
              </a:rPr>
              <a:t>.</a:t>
            </a:r>
          </a:p>
          <a:p>
            <a:pPr lvl="0"/>
            <a:r>
              <a:rPr lang="en-US" sz="1600" dirty="0" smtClean="0">
                <a:solidFill>
                  <a:schemeClr val="bg1"/>
                </a:solidFill>
              </a:rPr>
              <a:t> </a:t>
            </a:r>
          </a:p>
          <a:p>
            <a:r>
              <a:rPr lang="en-US" sz="1600" dirty="0" smtClean="0">
                <a:solidFill>
                  <a:schemeClr val="bg1"/>
                </a:solidFill>
              </a:rPr>
              <a:t>. </a:t>
            </a:r>
          </a:p>
        </p:txBody>
      </p:sp>
      <p:sp>
        <p:nvSpPr>
          <p:cNvPr id="5" name="Rectangle 4"/>
          <p:cNvSpPr/>
          <p:nvPr/>
        </p:nvSpPr>
        <p:spPr bwMode="auto">
          <a:xfrm>
            <a:off x="0" y="1066800"/>
            <a:ext cx="9144000" cy="14478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Decision Procedures</a:t>
            </a:r>
          </a:p>
          <a:p>
            <a:r>
              <a:rPr lang="en-US" sz="1600" dirty="0" smtClean="0">
                <a:solidFill>
                  <a:schemeClr val="tx1"/>
                </a:solidFill>
              </a:rPr>
              <a:t>Modular Difference Logic is Hard 		           	TR 08 B, Blass Gurevich, </a:t>
            </a:r>
            <a:r>
              <a:rPr lang="en-US" sz="1600" dirty="0" err="1" smtClean="0">
                <a:solidFill>
                  <a:schemeClr val="tx1"/>
                </a:solidFill>
              </a:rPr>
              <a:t>Muthuvathi</a:t>
            </a:r>
            <a:r>
              <a:rPr lang="en-US" sz="1600" dirty="0" smtClean="0">
                <a:solidFill>
                  <a:schemeClr val="tx1"/>
                </a:solidFill>
              </a:rPr>
              <a:t>.</a:t>
            </a:r>
          </a:p>
          <a:p>
            <a:r>
              <a:rPr lang="en-US" sz="1600" dirty="0" smtClean="0">
                <a:solidFill>
                  <a:schemeClr val="tx1"/>
                </a:solidFill>
              </a:rPr>
              <a:t>Linear Functional Fixed-points. 			CAV 09  B. &amp; Hendrix. </a:t>
            </a:r>
          </a:p>
          <a:p>
            <a:r>
              <a:rPr lang="en-US" sz="1600" dirty="0" smtClean="0">
                <a:solidFill>
                  <a:schemeClr val="tx1"/>
                </a:solidFill>
              </a:rPr>
              <a:t>A Priori Reductions to Zero for Strategy-Independent </a:t>
            </a:r>
            <a:r>
              <a:rPr lang="en-US" sz="1600" dirty="0" err="1" smtClean="0">
                <a:solidFill>
                  <a:schemeClr val="tx1"/>
                </a:solidFill>
              </a:rPr>
              <a:t>Gröbner</a:t>
            </a:r>
            <a:r>
              <a:rPr lang="en-US" sz="1600" dirty="0" smtClean="0">
                <a:solidFill>
                  <a:schemeClr val="tx1"/>
                </a:solidFill>
              </a:rPr>
              <a:t> Bases SYNASC 09 M&amp; </a:t>
            </a:r>
            <a:r>
              <a:rPr lang="en-US" sz="1600" dirty="0" err="1" smtClean="0">
                <a:solidFill>
                  <a:schemeClr val="tx1"/>
                </a:solidFill>
              </a:rPr>
              <a:t>Passmore</a:t>
            </a:r>
            <a:r>
              <a:rPr lang="en-US" sz="1600" dirty="0" smtClean="0">
                <a:solidFill>
                  <a:schemeClr val="tx1"/>
                </a:solidFill>
              </a:rPr>
              <a:t>. </a:t>
            </a:r>
          </a:p>
          <a:p>
            <a:r>
              <a:rPr lang="en-US" sz="1600" dirty="0" smtClean="0">
                <a:solidFill>
                  <a:schemeClr val="tx1"/>
                </a:solidFill>
              </a:rPr>
              <a:t>Efficient, Generalized Array Decision Procedures 	           	FMCAD 09  M &amp; B</a:t>
            </a:r>
            <a:endParaRPr lang="en-US" sz="28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Rectangle 5"/>
          <p:cNvSpPr/>
          <p:nvPr/>
        </p:nvSpPr>
        <p:spPr bwMode="auto">
          <a:xfrm>
            <a:off x="0" y="2514600"/>
            <a:ext cx="9144000" cy="1600200"/>
          </a:xfrm>
          <a:prstGeom prst="rect">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Combining Decision Procedures</a:t>
            </a:r>
          </a:p>
          <a:p>
            <a:pPr lvl="0"/>
            <a:r>
              <a:rPr lang="en-US" sz="1600" dirty="0" smtClean="0">
                <a:solidFill>
                  <a:schemeClr val="tx1"/>
                </a:solidFill>
              </a:rPr>
              <a:t>Model-based Theory Combination 		           	SMT 07   M &amp; B. . </a:t>
            </a:r>
          </a:p>
          <a:p>
            <a:r>
              <a:rPr lang="en-US" sz="1600" dirty="0" smtClean="0">
                <a:solidFill>
                  <a:schemeClr val="tx1"/>
                </a:solidFill>
              </a:rPr>
              <a:t>Accelerating Lemma learning using DPLL(U)		LPAR 08  B, </a:t>
            </a:r>
            <a:r>
              <a:rPr lang="en-US" sz="1600" dirty="0" err="1" smtClean="0">
                <a:solidFill>
                  <a:schemeClr val="tx1"/>
                </a:solidFill>
              </a:rPr>
              <a:t>Dutetre</a:t>
            </a:r>
            <a:r>
              <a:rPr lang="en-US" sz="1600" dirty="0" smtClean="0">
                <a:solidFill>
                  <a:schemeClr val="tx1"/>
                </a:solidFill>
              </a:rPr>
              <a:t> &amp; M</a:t>
            </a:r>
          </a:p>
          <a:p>
            <a:r>
              <a:rPr lang="en-US" sz="1600" dirty="0" smtClean="0">
                <a:solidFill>
                  <a:schemeClr val="tx1"/>
                </a:solidFill>
              </a:rPr>
              <a:t>Proofs, Refutations and Z3				IWIL 08 M &amp; B</a:t>
            </a:r>
          </a:p>
          <a:p>
            <a:r>
              <a:rPr lang="en-US" sz="1600" dirty="0" smtClean="0">
                <a:solidFill>
                  <a:schemeClr val="tx1"/>
                </a:solidFill>
              </a:rPr>
              <a:t>On Locally Minimal </a:t>
            </a:r>
            <a:r>
              <a:rPr lang="en-US" sz="1600" dirty="0" err="1" smtClean="0">
                <a:solidFill>
                  <a:schemeClr val="tx1"/>
                </a:solidFill>
              </a:rPr>
              <a:t>Nullstellensatz</a:t>
            </a:r>
            <a:r>
              <a:rPr lang="en-US" sz="1600" dirty="0" smtClean="0">
                <a:solidFill>
                  <a:schemeClr val="tx1"/>
                </a:solidFill>
              </a:rPr>
              <a:t> Proofs.		SMT 09  M &amp; </a:t>
            </a:r>
            <a:r>
              <a:rPr lang="en-US" sz="1600" dirty="0" err="1" smtClean="0">
                <a:solidFill>
                  <a:schemeClr val="tx1"/>
                </a:solidFill>
              </a:rPr>
              <a:t>Passmore</a:t>
            </a:r>
            <a:r>
              <a:rPr lang="en-US" sz="1600" dirty="0" smtClean="0">
                <a:solidFill>
                  <a:schemeClr val="tx1"/>
                </a:solidFill>
              </a:rPr>
              <a:t>. </a:t>
            </a:r>
          </a:p>
          <a:p>
            <a:pPr lvl="0"/>
            <a:r>
              <a:rPr lang="en-US" sz="1600" dirty="0" smtClean="0">
                <a:solidFill>
                  <a:schemeClr val="tx1"/>
                </a:solidFill>
              </a:rPr>
              <a:t>A Concurrent Portfolio Approach to SMT Solving		CAV 09   </a:t>
            </a:r>
            <a:r>
              <a:rPr lang="en-US" sz="1600" dirty="0" err="1" smtClean="0">
                <a:solidFill>
                  <a:schemeClr val="tx1"/>
                </a:solidFill>
              </a:rPr>
              <a:t>Wintersteiger</a:t>
            </a:r>
            <a:r>
              <a:rPr lang="en-US" sz="1600" dirty="0" smtClean="0">
                <a:solidFill>
                  <a:schemeClr val="tx1"/>
                </a:solidFill>
              </a:rPr>
              <a:t>, </a:t>
            </a:r>
            <a:r>
              <a:rPr lang="en-US" sz="1600" dirty="0" err="1" smtClean="0">
                <a:solidFill>
                  <a:schemeClr val="tx1"/>
                </a:solidFill>
              </a:rPr>
              <a:t>Hamadi</a:t>
            </a:r>
            <a:r>
              <a:rPr lang="en-US" sz="1600" dirty="0" smtClean="0">
                <a:solidFill>
                  <a:schemeClr val="tx1"/>
                </a:solidFill>
              </a:rPr>
              <a:t> &amp; M</a:t>
            </a:r>
          </a:p>
        </p:txBody>
      </p:sp>
      <p:sp>
        <p:nvSpPr>
          <p:cNvPr id="7" name="Rectangle 6"/>
          <p:cNvSpPr/>
          <p:nvPr/>
        </p:nvSpPr>
        <p:spPr bwMode="auto">
          <a:xfrm>
            <a:off x="0" y="4114800"/>
            <a:ext cx="9144000" cy="2209800"/>
          </a:xfrm>
          <a:prstGeom prst="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Quantifiers, quantifiers, quantifiers</a:t>
            </a:r>
          </a:p>
          <a:p>
            <a:pPr lvl="0"/>
            <a:r>
              <a:rPr lang="en-US" sz="1600" dirty="0" smtClean="0">
                <a:solidFill>
                  <a:schemeClr val="tx1"/>
                </a:solidFill>
              </a:rPr>
              <a:t>Efficient E-matching for SMT Solvers. . 		 	CADE 07 M &amp; B. </a:t>
            </a:r>
          </a:p>
          <a:p>
            <a:pPr lvl="0"/>
            <a:r>
              <a:rPr lang="en-US" sz="1600" dirty="0" smtClean="0">
                <a:solidFill>
                  <a:schemeClr val="tx1"/>
                </a:solidFill>
              </a:rPr>
              <a:t>Relevancy Propagation. 		 		TR 07      M &amp; B. </a:t>
            </a:r>
          </a:p>
          <a:p>
            <a:r>
              <a:rPr lang="en-US" sz="1600" dirty="0" smtClean="0">
                <a:solidFill>
                  <a:schemeClr val="tx1"/>
                </a:solidFill>
              </a:rPr>
              <a:t>Deciding Effectively Propositional Logic using DPLL(</a:t>
            </a:r>
            <a:r>
              <a:rPr lang="en-US" sz="1600" dirty="0" err="1" smtClean="0">
                <a:solidFill>
                  <a:schemeClr val="tx1"/>
                </a:solidFill>
              </a:rPr>
              <a:t>Sx</a:t>
            </a:r>
            <a:r>
              <a:rPr lang="en-US" sz="1600" dirty="0" smtClean="0">
                <a:solidFill>
                  <a:schemeClr val="tx1"/>
                </a:solidFill>
              </a:rPr>
              <a:t>)  	IJCAR 08 M &amp; B.</a:t>
            </a:r>
          </a:p>
          <a:p>
            <a:pPr lvl="0"/>
            <a:r>
              <a:rPr lang="en-US" sz="1600" dirty="0" smtClean="0">
                <a:solidFill>
                  <a:schemeClr val="tx1"/>
                </a:solidFill>
              </a:rPr>
              <a:t>Engineering DPLL(T) + saturation. 			IJCAR 08 M &amp; B. </a:t>
            </a:r>
          </a:p>
          <a:p>
            <a:r>
              <a:rPr lang="en-US" sz="1600" dirty="0" smtClean="0">
                <a:solidFill>
                  <a:schemeClr val="tx1"/>
                </a:solidFill>
              </a:rPr>
              <a:t>Complete instantiation for quantified SMT formulas		CAV 09   </a:t>
            </a:r>
            <a:r>
              <a:rPr lang="en-US" sz="1600" dirty="0" err="1" smtClean="0">
                <a:solidFill>
                  <a:schemeClr val="tx1"/>
                </a:solidFill>
              </a:rPr>
              <a:t>Ge</a:t>
            </a:r>
            <a:r>
              <a:rPr lang="en-US" sz="1600" dirty="0" smtClean="0">
                <a:solidFill>
                  <a:schemeClr val="tx1"/>
                </a:solidFill>
              </a:rPr>
              <a:t> &amp; M. </a:t>
            </a:r>
          </a:p>
          <a:p>
            <a:r>
              <a:rPr lang="en-US" sz="1600" dirty="0" smtClean="0">
                <a:solidFill>
                  <a:schemeClr val="tx1"/>
                </a:solidFill>
              </a:rPr>
              <a:t>On deciding </a:t>
            </a:r>
            <a:r>
              <a:rPr lang="en-US" sz="1600" dirty="0" err="1" smtClean="0">
                <a:solidFill>
                  <a:schemeClr val="tx1"/>
                </a:solidFill>
              </a:rPr>
              <a:t>satisfiability</a:t>
            </a:r>
            <a:r>
              <a:rPr lang="en-US" sz="1600" dirty="0" smtClean="0">
                <a:solidFill>
                  <a:schemeClr val="tx1"/>
                </a:solidFill>
              </a:rPr>
              <a:t> by DPLL(</a:t>
            </a:r>
            <a:r>
              <a:rPr lang="en-US" sz="1600" dirty="0" smtClean="0">
                <a:solidFill>
                  <a:schemeClr val="tx1"/>
                </a:solidFill>
                <a:sym typeface="Symbol"/>
              </a:rPr>
              <a:t></a:t>
            </a:r>
            <a:r>
              <a:rPr lang="en-US" sz="1600" dirty="0" smtClean="0">
                <a:solidFill>
                  <a:schemeClr val="tx1"/>
                </a:solidFill>
              </a:rPr>
              <a:t>+ T). </a:t>
            </a:r>
            <a:r>
              <a:rPr lang="en-US" sz="1600" dirty="0">
                <a:solidFill>
                  <a:schemeClr val="tx1"/>
                </a:solidFill>
              </a:rPr>
              <a:t>	</a:t>
            </a:r>
            <a:r>
              <a:rPr lang="en-US" sz="1600" dirty="0" smtClean="0">
                <a:solidFill>
                  <a:schemeClr val="tx1"/>
                </a:solidFill>
              </a:rPr>
              <a:t>	CADE 09  </a:t>
            </a:r>
            <a:r>
              <a:rPr lang="en-US" sz="1600" dirty="0" err="1" smtClean="0">
                <a:solidFill>
                  <a:schemeClr val="tx1"/>
                </a:solidFill>
              </a:rPr>
              <a:t>Bonachina</a:t>
            </a:r>
            <a:r>
              <a:rPr lang="en-US" sz="1600" dirty="0" smtClean="0">
                <a:solidFill>
                  <a:schemeClr val="tx1"/>
                </a:solidFill>
              </a:rPr>
              <a:t>, M &amp; Lynch.</a:t>
            </a:r>
          </a:p>
          <a:p>
            <a:r>
              <a:rPr lang="en-US" sz="1600" dirty="0" smtClean="0">
                <a:solidFill>
                  <a:schemeClr val="tx1"/>
                </a:solidFill>
              </a:rPr>
              <a:t>Linear Quantifier Elimination as Abstract Decision Proc.	IJCAR 10, B. </a:t>
            </a:r>
            <a:r>
              <a:rPr lang="en-US" sz="1600" dirty="0" smtClean="0">
                <a:solidFill>
                  <a:schemeClr val="bg1"/>
                </a:solidFill>
              </a:rPr>
              <a:t>.</a:t>
            </a:r>
          </a:p>
        </p:txBody>
      </p:sp>
    </p:spTree>
    <p:extLst>
      <p:ext uri="{BB962C8B-B14F-4D97-AF65-F5344CB8AC3E}">
        <p14:creationId xmlns:p14="http://schemas.microsoft.com/office/powerpoint/2010/main" val="5403638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a:t>Model-based Theory Combination</a:t>
            </a:r>
          </a:p>
        </p:txBody>
      </p:sp>
      <p:sp>
        <p:nvSpPr>
          <p:cNvPr id="4" name="Right Arrow 3"/>
          <p:cNvSpPr/>
          <p:nvPr/>
        </p:nvSpPr>
        <p:spPr bwMode="auto">
          <a:xfrm rot="5400000">
            <a:off x="3362741" y="3210341"/>
            <a:ext cx="2494718" cy="533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TextBox 8"/>
          <p:cNvSpPr txBox="1"/>
          <p:nvPr/>
        </p:nvSpPr>
        <p:spPr>
          <a:xfrm>
            <a:off x="291535" y="1981200"/>
            <a:ext cx="4211409" cy="2585323"/>
          </a:xfrm>
          <a:prstGeom prst="rect">
            <a:avLst/>
          </a:prstGeom>
          <a:noFill/>
        </p:spPr>
        <p:txBody>
          <a:bodyPr wrap="none" rtlCol="0">
            <a:spAutoFit/>
          </a:bodyPr>
          <a:lstStyle/>
          <a:p>
            <a:r>
              <a:rPr lang="en-US" dirty="0" smtClean="0">
                <a:solidFill>
                  <a:schemeClr val="bg1"/>
                </a:solidFill>
              </a:rPr>
              <a:t>1979 Nelson, </a:t>
            </a:r>
            <a:r>
              <a:rPr lang="en-US" dirty="0" err="1" smtClean="0">
                <a:solidFill>
                  <a:schemeClr val="bg1"/>
                </a:solidFill>
              </a:rPr>
              <a:t>Oppen</a:t>
            </a:r>
            <a:r>
              <a:rPr lang="en-US" dirty="0" smtClean="0">
                <a:solidFill>
                  <a:schemeClr val="bg1"/>
                </a:solidFill>
              </a:rPr>
              <a:t> - Framework</a:t>
            </a:r>
          </a:p>
          <a:p>
            <a:endParaRPr lang="en-US" dirty="0" smtClean="0">
              <a:solidFill>
                <a:schemeClr val="bg1"/>
              </a:solidFill>
            </a:endParaRPr>
          </a:p>
          <a:p>
            <a:r>
              <a:rPr lang="en-US" dirty="0" smtClean="0">
                <a:solidFill>
                  <a:schemeClr val="bg1"/>
                </a:solidFill>
              </a:rPr>
              <a:t>1996 </a:t>
            </a:r>
            <a:r>
              <a:rPr lang="en-US" dirty="0" err="1" smtClean="0">
                <a:solidFill>
                  <a:schemeClr val="bg1"/>
                </a:solidFill>
              </a:rPr>
              <a:t>Tinelli</a:t>
            </a:r>
            <a:r>
              <a:rPr lang="en-US" dirty="0" smtClean="0">
                <a:solidFill>
                  <a:schemeClr val="bg1"/>
                </a:solidFill>
              </a:rPr>
              <a:t> &amp; </a:t>
            </a:r>
            <a:r>
              <a:rPr lang="en-US" dirty="0" err="1" smtClean="0">
                <a:solidFill>
                  <a:schemeClr val="bg1"/>
                </a:solidFill>
              </a:rPr>
              <a:t>Harindi</a:t>
            </a:r>
            <a:r>
              <a:rPr lang="en-US" dirty="0" smtClean="0">
                <a:solidFill>
                  <a:schemeClr val="bg1"/>
                </a:solidFill>
              </a:rPr>
              <a:t>. N.O Fix</a:t>
            </a:r>
          </a:p>
          <a:p>
            <a:endParaRPr lang="en-US" dirty="0" smtClean="0">
              <a:solidFill>
                <a:schemeClr val="bg1"/>
              </a:solidFill>
            </a:endParaRPr>
          </a:p>
          <a:p>
            <a:r>
              <a:rPr lang="en-US" dirty="0" smtClean="0">
                <a:solidFill>
                  <a:schemeClr val="bg1"/>
                </a:solidFill>
              </a:rPr>
              <a:t>2000 Barrett et.al N.O + Rewriting</a:t>
            </a:r>
          </a:p>
          <a:p>
            <a:endParaRPr lang="en-US" dirty="0" smtClean="0">
              <a:solidFill>
                <a:schemeClr val="bg1"/>
              </a:solidFill>
            </a:endParaRPr>
          </a:p>
          <a:p>
            <a:r>
              <a:rPr lang="en-US" dirty="0" smtClean="0">
                <a:solidFill>
                  <a:schemeClr val="bg1"/>
                </a:solidFill>
              </a:rPr>
              <a:t>2002 </a:t>
            </a:r>
            <a:r>
              <a:rPr lang="en-US" dirty="0" err="1" smtClean="0">
                <a:solidFill>
                  <a:schemeClr val="bg1"/>
                </a:solidFill>
              </a:rPr>
              <a:t>Zarba</a:t>
            </a:r>
            <a:r>
              <a:rPr lang="en-US" dirty="0" smtClean="0">
                <a:solidFill>
                  <a:schemeClr val="bg1"/>
                </a:solidFill>
              </a:rPr>
              <a:t> &amp; Manna. “Nice” Theories</a:t>
            </a:r>
          </a:p>
          <a:p>
            <a:endParaRPr lang="en-US" dirty="0" smtClean="0">
              <a:solidFill>
                <a:schemeClr val="bg1"/>
              </a:solidFill>
            </a:endParaRPr>
          </a:p>
          <a:p>
            <a:r>
              <a:rPr lang="en-US" dirty="0" smtClean="0">
                <a:solidFill>
                  <a:schemeClr val="bg1"/>
                </a:solidFill>
              </a:rPr>
              <a:t>2004 </a:t>
            </a:r>
            <a:r>
              <a:rPr lang="en-US" dirty="0" err="1" smtClean="0">
                <a:solidFill>
                  <a:schemeClr val="bg1"/>
                </a:solidFill>
              </a:rPr>
              <a:t>Ghilardi</a:t>
            </a:r>
            <a:r>
              <a:rPr lang="en-US" dirty="0" smtClean="0">
                <a:solidFill>
                  <a:schemeClr val="bg1"/>
                </a:solidFill>
              </a:rPr>
              <a:t> et.al. N.O. Generalized</a:t>
            </a:r>
          </a:p>
        </p:txBody>
      </p:sp>
      <p:sp>
        <p:nvSpPr>
          <p:cNvPr id="12" name="TextBox 11"/>
          <p:cNvSpPr txBox="1"/>
          <p:nvPr/>
        </p:nvSpPr>
        <p:spPr>
          <a:xfrm>
            <a:off x="1156252" y="5743545"/>
            <a:ext cx="7010400" cy="400110"/>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rPr>
              <a:t>2007 de Moura &amp; B. Model-based Theory Combination</a:t>
            </a:r>
          </a:p>
        </p:txBody>
      </p:sp>
      <p:sp>
        <p:nvSpPr>
          <p:cNvPr id="14" name="TextBox 13"/>
          <p:cNvSpPr txBox="1"/>
          <p:nvPr/>
        </p:nvSpPr>
        <p:spPr>
          <a:xfrm>
            <a:off x="1219200" y="5345668"/>
            <a:ext cx="6477000" cy="369332"/>
          </a:xfrm>
          <a:prstGeom prst="rect">
            <a:avLst/>
          </a:prstGeom>
          <a:noFill/>
        </p:spPr>
        <p:txBody>
          <a:bodyPr wrap="square" rtlCol="0">
            <a:spAutoFit/>
          </a:bodyPr>
          <a:lstStyle/>
          <a:p>
            <a:r>
              <a:rPr lang="en-US" dirty="0" smtClean="0">
                <a:solidFill>
                  <a:schemeClr val="bg1"/>
                </a:solidFill>
              </a:rPr>
              <a:t>2006 </a:t>
            </a:r>
            <a:r>
              <a:rPr lang="en-US" dirty="0" err="1" smtClean="0">
                <a:solidFill>
                  <a:schemeClr val="bg1"/>
                </a:solidFill>
              </a:rPr>
              <a:t>Bruttomesso</a:t>
            </a:r>
            <a:r>
              <a:rPr lang="en-US" dirty="0" smtClean="0">
                <a:solidFill>
                  <a:schemeClr val="bg1"/>
                </a:solidFill>
              </a:rPr>
              <a:t> et.al. Delayed Theory Combination</a:t>
            </a:r>
          </a:p>
        </p:txBody>
      </p:sp>
      <p:sp>
        <p:nvSpPr>
          <p:cNvPr id="16" name="TextBox 15"/>
          <p:cNvSpPr txBox="1"/>
          <p:nvPr/>
        </p:nvSpPr>
        <p:spPr>
          <a:xfrm>
            <a:off x="4876800" y="1924883"/>
            <a:ext cx="4267200" cy="2585323"/>
          </a:xfrm>
          <a:prstGeom prst="rect">
            <a:avLst/>
          </a:prstGeom>
          <a:noFill/>
        </p:spPr>
        <p:txBody>
          <a:bodyPr wrap="square" rtlCol="0">
            <a:spAutoFit/>
          </a:bodyPr>
          <a:lstStyle/>
          <a:p>
            <a:r>
              <a:rPr lang="en-US" dirty="0" smtClean="0">
                <a:solidFill>
                  <a:schemeClr val="bg1"/>
                </a:solidFill>
              </a:rPr>
              <a:t>1984 </a:t>
            </a:r>
            <a:r>
              <a:rPr lang="en-US" dirty="0" err="1" smtClean="0">
                <a:solidFill>
                  <a:schemeClr val="bg1"/>
                </a:solidFill>
              </a:rPr>
              <a:t>Shostak</a:t>
            </a:r>
            <a:r>
              <a:rPr lang="en-US" dirty="0" smtClean="0">
                <a:solidFill>
                  <a:schemeClr val="bg1"/>
                </a:solidFill>
              </a:rPr>
              <a:t>. Theory solvers</a:t>
            </a:r>
          </a:p>
          <a:p>
            <a:endParaRPr lang="en-US" dirty="0" smtClean="0">
              <a:solidFill>
                <a:schemeClr val="bg1"/>
              </a:solidFill>
            </a:endParaRPr>
          </a:p>
          <a:p>
            <a:r>
              <a:rPr lang="en-US" dirty="0" smtClean="0">
                <a:solidFill>
                  <a:schemeClr val="bg1"/>
                </a:solidFill>
              </a:rPr>
              <a:t>1996 </a:t>
            </a:r>
            <a:r>
              <a:rPr lang="en-US" dirty="0" err="1" smtClean="0">
                <a:solidFill>
                  <a:schemeClr val="bg1"/>
                </a:solidFill>
              </a:rPr>
              <a:t>Cyrluk</a:t>
            </a:r>
            <a:r>
              <a:rPr lang="en-US" dirty="0" smtClean="0">
                <a:solidFill>
                  <a:schemeClr val="bg1"/>
                </a:solidFill>
              </a:rPr>
              <a:t> et.al </a:t>
            </a:r>
            <a:r>
              <a:rPr lang="en-US" dirty="0" err="1" smtClean="0">
                <a:solidFill>
                  <a:schemeClr val="bg1"/>
                </a:solidFill>
              </a:rPr>
              <a:t>Shostak</a:t>
            </a:r>
            <a:r>
              <a:rPr lang="en-US" dirty="0" smtClean="0">
                <a:solidFill>
                  <a:schemeClr val="bg1"/>
                </a:solidFill>
              </a:rPr>
              <a:t> Fix #1</a:t>
            </a:r>
          </a:p>
          <a:p>
            <a:endParaRPr lang="en-US" dirty="0" smtClean="0">
              <a:solidFill>
                <a:schemeClr val="bg1"/>
              </a:solidFill>
            </a:endParaRPr>
          </a:p>
          <a:p>
            <a:r>
              <a:rPr lang="en-US" dirty="0" smtClean="0">
                <a:solidFill>
                  <a:schemeClr val="bg1"/>
                </a:solidFill>
              </a:rPr>
              <a:t>1998 B. </a:t>
            </a:r>
            <a:r>
              <a:rPr lang="en-US" dirty="0" err="1" smtClean="0">
                <a:solidFill>
                  <a:schemeClr val="bg1"/>
                </a:solidFill>
              </a:rPr>
              <a:t>Shostak</a:t>
            </a:r>
            <a:r>
              <a:rPr lang="en-US" dirty="0" smtClean="0">
                <a:solidFill>
                  <a:schemeClr val="bg1"/>
                </a:solidFill>
              </a:rPr>
              <a:t> with Constraints </a:t>
            </a:r>
          </a:p>
          <a:p>
            <a:endParaRPr lang="en-US" dirty="0" smtClean="0">
              <a:solidFill>
                <a:schemeClr val="bg1"/>
              </a:solidFill>
            </a:endParaRPr>
          </a:p>
          <a:p>
            <a:r>
              <a:rPr lang="en-US" dirty="0" smtClean="0">
                <a:solidFill>
                  <a:schemeClr val="bg1"/>
                </a:solidFill>
              </a:rPr>
              <a:t>2001 </a:t>
            </a:r>
            <a:r>
              <a:rPr lang="en-US" dirty="0" err="1" smtClean="0">
                <a:solidFill>
                  <a:schemeClr val="bg1"/>
                </a:solidFill>
              </a:rPr>
              <a:t>Rueß</a:t>
            </a:r>
            <a:r>
              <a:rPr lang="en-US" dirty="0" smtClean="0">
                <a:solidFill>
                  <a:schemeClr val="bg1"/>
                </a:solidFill>
              </a:rPr>
              <a:t> &amp; Shankar </a:t>
            </a:r>
            <a:r>
              <a:rPr lang="en-US" dirty="0" err="1" smtClean="0">
                <a:solidFill>
                  <a:schemeClr val="bg1"/>
                </a:solidFill>
              </a:rPr>
              <a:t>Shostak</a:t>
            </a:r>
            <a:r>
              <a:rPr lang="en-US" dirty="0" smtClean="0">
                <a:solidFill>
                  <a:schemeClr val="bg1"/>
                </a:solidFill>
              </a:rPr>
              <a:t> Fix #2</a:t>
            </a:r>
          </a:p>
          <a:p>
            <a:endParaRPr lang="en-US" dirty="0" smtClean="0">
              <a:solidFill>
                <a:schemeClr val="bg1"/>
              </a:solidFill>
            </a:endParaRPr>
          </a:p>
          <a:p>
            <a:r>
              <a:rPr lang="en-US" dirty="0" smtClean="0">
                <a:solidFill>
                  <a:schemeClr val="bg1"/>
                </a:solidFill>
              </a:rPr>
              <a:t>2004 </a:t>
            </a:r>
            <a:r>
              <a:rPr lang="en-US" dirty="0" err="1" smtClean="0">
                <a:solidFill>
                  <a:schemeClr val="bg1"/>
                </a:solidFill>
              </a:rPr>
              <a:t>Ranise</a:t>
            </a:r>
            <a:r>
              <a:rPr lang="en-US" dirty="0" smtClean="0">
                <a:solidFill>
                  <a:schemeClr val="bg1"/>
                </a:solidFill>
              </a:rPr>
              <a:t> et.al. N.O + Superposition</a:t>
            </a:r>
          </a:p>
        </p:txBody>
      </p:sp>
      <p:sp>
        <p:nvSpPr>
          <p:cNvPr id="22" name="TextBox 21"/>
          <p:cNvSpPr txBox="1"/>
          <p:nvPr/>
        </p:nvSpPr>
        <p:spPr>
          <a:xfrm>
            <a:off x="334081" y="1447800"/>
            <a:ext cx="2028119" cy="461665"/>
          </a:xfrm>
          <a:prstGeom prst="rect">
            <a:avLst/>
          </a:prstGeom>
          <a:noFill/>
        </p:spPr>
        <p:txBody>
          <a:bodyPr wrap="none" rtlCol="0">
            <a:spAutoFit/>
          </a:bodyPr>
          <a:lstStyle/>
          <a:p>
            <a:r>
              <a:rPr lang="en-US" sz="2400" b="1" dirty="0" smtClean="0">
                <a:solidFill>
                  <a:schemeClr val="bg1"/>
                </a:solidFill>
              </a:rPr>
              <a:t>Foundations</a:t>
            </a:r>
          </a:p>
        </p:txBody>
      </p:sp>
      <p:sp>
        <p:nvSpPr>
          <p:cNvPr id="23" name="TextBox 22"/>
          <p:cNvSpPr txBox="1"/>
          <p:nvPr/>
        </p:nvSpPr>
        <p:spPr>
          <a:xfrm>
            <a:off x="4876800" y="1447800"/>
            <a:ext cx="3926075" cy="461665"/>
          </a:xfrm>
          <a:prstGeom prst="rect">
            <a:avLst/>
          </a:prstGeom>
          <a:noFill/>
        </p:spPr>
        <p:txBody>
          <a:bodyPr wrap="none" rtlCol="0">
            <a:spAutoFit/>
          </a:bodyPr>
          <a:lstStyle/>
          <a:p>
            <a:r>
              <a:rPr lang="en-US" sz="2400" b="1" dirty="0" smtClean="0">
                <a:solidFill>
                  <a:schemeClr val="bg1"/>
                </a:solidFill>
              </a:rPr>
              <a:t>Efficiency using rewriting</a:t>
            </a:r>
          </a:p>
        </p:txBody>
      </p:sp>
      <p:sp>
        <p:nvSpPr>
          <p:cNvPr id="26" name="TextBox 25"/>
          <p:cNvSpPr txBox="1"/>
          <p:nvPr/>
        </p:nvSpPr>
        <p:spPr>
          <a:xfrm>
            <a:off x="1419314" y="4812268"/>
            <a:ext cx="6353086" cy="369332"/>
          </a:xfrm>
          <a:prstGeom prst="rect">
            <a:avLst/>
          </a:prstGeom>
        </p:spPr>
        <p:style>
          <a:lnRef idx="0">
            <a:scrgbClr r="0" g="0" b="0"/>
          </a:lnRef>
          <a:fillRef idx="1003">
            <a:schemeClr val="lt1"/>
          </a:fillRef>
          <a:effectRef idx="0">
            <a:scrgbClr r="0" g="0" b="0"/>
          </a:effectRef>
          <a:fontRef idx="major"/>
        </p:style>
        <p:txBody>
          <a:bodyPr wrap="none" rtlCol="0">
            <a:spAutoFit/>
          </a:bodyPr>
          <a:lstStyle/>
          <a:p>
            <a:r>
              <a:rPr lang="en-US" dirty="0" smtClean="0">
                <a:solidFill>
                  <a:schemeClr val="bg1"/>
                </a:solidFill>
                <a:effectLst>
                  <a:outerShdw blurRad="38100" dist="38100" dir="2700000" algn="tl">
                    <a:srgbClr val="000000">
                      <a:alpha val="43137"/>
                    </a:srgbClr>
                  </a:outerShdw>
                </a:effectLst>
                <a:latin typeface="Segoe" pitchFamily="34" charset="0"/>
              </a:rPr>
              <a:t>2001: </a:t>
            </a:r>
            <a:r>
              <a:rPr lang="en-US" dirty="0" err="1" smtClean="0">
                <a:solidFill>
                  <a:schemeClr val="bg1"/>
                </a:solidFill>
                <a:effectLst>
                  <a:outerShdw blurRad="38100" dist="38100" dir="2700000" algn="tl">
                    <a:srgbClr val="000000">
                      <a:alpha val="43137"/>
                    </a:srgbClr>
                  </a:outerShdw>
                </a:effectLst>
                <a:latin typeface="Segoe" pitchFamily="34" charset="0"/>
              </a:rPr>
              <a:t>Moskewicz</a:t>
            </a:r>
            <a:r>
              <a:rPr lang="en-US" dirty="0" smtClean="0">
                <a:solidFill>
                  <a:schemeClr val="bg1"/>
                </a:solidFill>
                <a:effectLst>
                  <a:outerShdw blurRad="38100" dist="38100" dir="2700000" algn="tl">
                    <a:srgbClr val="000000">
                      <a:alpha val="43137"/>
                    </a:srgbClr>
                  </a:outerShdw>
                </a:effectLst>
                <a:latin typeface="Segoe" pitchFamily="34" charset="0"/>
              </a:rPr>
              <a:t> et.al. Efficient DPLL made guessing cheap</a:t>
            </a:r>
          </a:p>
        </p:txBody>
      </p:sp>
      <p:sp>
        <p:nvSpPr>
          <p:cNvPr id="11" name="TextBox 10"/>
          <p:cNvSpPr txBox="1"/>
          <p:nvPr/>
        </p:nvSpPr>
        <p:spPr>
          <a:xfrm>
            <a:off x="1752600" y="6187997"/>
            <a:ext cx="4747860" cy="369332"/>
          </a:xfrm>
          <a:prstGeom prst="rect">
            <a:avLst/>
          </a:prstGeom>
          <a:noFill/>
        </p:spPr>
        <p:txBody>
          <a:bodyPr wrap="square" rtlCol="0">
            <a:spAutoFit/>
          </a:bodyPr>
          <a:lstStyle/>
          <a:p>
            <a:r>
              <a:rPr lang="en-US" dirty="0">
                <a:solidFill>
                  <a:schemeClr val="bg1"/>
                </a:solidFill>
              </a:rPr>
              <a:t>2010 </a:t>
            </a:r>
            <a:r>
              <a:rPr lang="en-US" dirty="0" err="1" smtClean="0">
                <a:solidFill>
                  <a:schemeClr val="bg1"/>
                </a:solidFill>
              </a:rPr>
              <a:t>Jovanovic</a:t>
            </a:r>
            <a:r>
              <a:rPr lang="en-US" dirty="0" smtClean="0">
                <a:solidFill>
                  <a:schemeClr val="bg1"/>
                </a:solidFill>
              </a:rPr>
              <a:t> &amp; Barrett. Sharing is Caring</a:t>
            </a:r>
          </a:p>
        </p:txBody>
      </p:sp>
    </p:spTree>
    <p:extLst>
      <p:ext uri="{BB962C8B-B14F-4D97-AF65-F5344CB8AC3E}">
        <p14:creationId xmlns:p14="http://schemas.microsoft.com/office/powerpoint/2010/main" val="11921970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6" grpId="0" animBg="1"/>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Combinatory Array Logic</a:t>
            </a:r>
            <a:endParaRPr lang="en-US" dirty="0"/>
          </a:p>
        </p:txBody>
      </p:sp>
      <p:sp>
        <p:nvSpPr>
          <p:cNvPr id="6" name="Content Placeholder 5"/>
          <p:cNvSpPr>
            <a:spLocks noGrp="1"/>
          </p:cNvSpPr>
          <p:nvPr>
            <p:ph idx="1"/>
          </p:nvPr>
        </p:nvSpPr>
        <p:spPr>
          <a:xfrm>
            <a:off x="381000" y="1412875"/>
            <a:ext cx="8382000" cy="1015663"/>
          </a:xfrm>
        </p:spPr>
        <p:txBody>
          <a:bodyPr/>
          <a:lstStyle/>
          <a:p>
            <a:r>
              <a:rPr lang="en-US" dirty="0" smtClean="0"/>
              <a:t>A basis of operations</a:t>
            </a:r>
            <a:endParaRPr lang="en-US" i="1" dirty="0" smtClean="0"/>
          </a:p>
          <a:p>
            <a:endParaRPr lang="en-US" i="1" dirty="0" smtClean="0"/>
          </a:p>
        </p:txBody>
      </p:sp>
      <p:graphicFrame>
        <p:nvGraphicFramePr>
          <p:cNvPr id="4" name="Object 3"/>
          <p:cNvGraphicFramePr>
            <a:graphicFrameLocks noChangeAspect="1"/>
          </p:cNvGraphicFramePr>
          <p:nvPr>
            <p:extLst>
              <p:ext uri="{D42A27DB-BD31-4B8C-83A1-F6EECF244321}">
                <p14:modId xmlns:p14="http://schemas.microsoft.com/office/powerpoint/2010/main" val="384925570"/>
              </p:ext>
            </p:extLst>
          </p:nvPr>
        </p:nvGraphicFramePr>
        <p:xfrm>
          <a:off x="457200" y="2286000"/>
          <a:ext cx="6111875" cy="596900"/>
        </p:xfrm>
        <a:graphic>
          <a:graphicData uri="http://schemas.openxmlformats.org/presentationml/2006/ole">
            <mc:AlternateContent xmlns:mc="http://schemas.openxmlformats.org/markup-compatibility/2006">
              <mc:Choice xmlns:v="urn:schemas-microsoft-com:vml" Requires="v">
                <p:oleObj spid="_x0000_s656720" name="Equation" r:id="rId3" imgW="2082600" imgH="203040" progId="Equation.DSMT4">
                  <p:embed/>
                </p:oleObj>
              </mc:Choice>
              <mc:Fallback>
                <p:oleObj name="Equation" r:id="rId3" imgW="2082600" imgH="203040" progId="Equation.DSMT4">
                  <p:embed/>
                  <p:pic>
                    <p:nvPicPr>
                      <p:cNvPr id="0" name="Object 4"/>
                      <p:cNvPicPr>
                        <a:picLocks noChangeAspect="1" noChangeArrowheads="1"/>
                      </p:cNvPicPr>
                      <p:nvPr/>
                    </p:nvPicPr>
                    <p:blipFill>
                      <a:blip r:embed="rId4"/>
                      <a:srcRect/>
                      <a:stretch>
                        <a:fillRect/>
                      </a:stretch>
                    </p:blipFill>
                    <p:spPr bwMode="auto">
                      <a:xfrm>
                        <a:off x="457200" y="2286000"/>
                        <a:ext cx="6111875"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926009853"/>
              </p:ext>
            </p:extLst>
          </p:nvPr>
        </p:nvGraphicFramePr>
        <p:xfrm>
          <a:off x="457200" y="3200400"/>
          <a:ext cx="2235200" cy="595313"/>
        </p:xfrm>
        <a:graphic>
          <a:graphicData uri="http://schemas.openxmlformats.org/presentationml/2006/ole">
            <mc:AlternateContent xmlns:mc="http://schemas.openxmlformats.org/markup-compatibility/2006">
              <mc:Choice xmlns:v="urn:schemas-microsoft-com:vml" Requires="v">
                <p:oleObj spid="_x0000_s656721" name="Equation" r:id="rId5" imgW="761760" imgH="203040" progId="Equation.DSMT4">
                  <p:embed/>
                </p:oleObj>
              </mc:Choice>
              <mc:Fallback>
                <p:oleObj name="Equation" r:id="rId5" imgW="761760" imgH="203040" progId="Equation.DSMT4">
                  <p:embed/>
                  <p:pic>
                    <p:nvPicPr>
                      <p:cNvPr id="0" name="Object 3"/>
                      <p:cNvPicPr>
                        <a:picLocks noChangeAspect="1" noChangeArrowheads="1"/>
                      </p:cNvPicPr>
                      <p:nvPr/>
                    </p:nvPicPr>
                    <p:blipFill>
                      <a:blip r:embed="rId6"/>
                      <a:srcRect/>
                      <a:stretch>
                        <a:fillRect/>
                      </a:stretch>
                    </p:blipFill>
                    <p:spPr bwMode="auto">
                      <a:xfrm>
                        <a:off x="457200" y="3200400"/>
                        <a:ext cx="2235200"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18970541"/>
              </p:ext>
            </p:extLst>
          </p:nvPr>
        </p:nvGraphicFramePr>
        <p:xfrm>
          <a:off x="500062" y="4114800"/>
          <a:ext cx="5367338" cy="708025"/>
        </p:xfrm>
        <a:graphic>
          <a:graphicData uri="http://schemas.openxmlformats.org/presentationml/2006/ole">
            <mc:AlternateContent xmlns:mc="http://schemas.openxmlformats.org/markup-compatibility/2006">
              <mc:Choice xmlns:v="urn:schemas-microsoft-com:vml" Requires="v">
                <p:oleObj spid="_x0000_s656722" name="Equation" r:id="rId7" imgW="1828800" imgH="241200" progId="Equation.DSMT4">
                  <p:embed/>
                </p:oleObj>
              </mc:Choice>
              <mc:Fallback>
                <p:oleObj name="Equation" r:id="rId7" imgW="1828800" imgH="241200" progId="Equation.DSMT4">
                  <p:embed/>
                  <p:pic>
                    <p:nvPicPr>
                      <p:cNvPr id="0" name="Object 4"/>
                      <p:cNvPicPr>
                        <a:picLocks noChangeAspect="1" noChangeArrowheads="1"/>
                      </p:cNvPicPr>
                      <p:nvPr/>
                    </p:nvPicPr>
                    <p:blipFill>
                      <a:blip r:embed="rId8"/>
                      <a:srcRect/>
                      <a:stretch>
                        <a:fillRect/>
                      </a:stretch>
                    </p:blipFill>
                    <p:spPr bwMode="auto">
                      <a:xfrm>
                        <a:off x="500062" y="4114800"/>
                        <a:ext cx="53673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724443801"/>
              </p:ext>
            </p:extLst>
          </p:nvPr>
        </p:nvGraphicFramePr>
        <p:xfrm>
          <a:off x="533400" y="5105400"/>
          <a:ext cx="2682875" cy="596900"/>
        </p:xfrm>
        <a:graphic>
          <a:graphicData uri="http://schemas.openxmlformats.org/presentationml/2006/ole">
            <mc:AlternateContent xmlns:mc="http://schemas.openxmlformats.org/markup-compatibility/2006">
              <mc:Choice xmlns:v="urn:schemas-microsoft-com:vml" Requires="v">
                <p:oleObj spid="_x0000_s656723" name="Equation" r:id="rId9" imgW="914400" imgH="203040" progId="Equation.DSMT4">
                  <p:embed/>
                </p:oleObj>
              </mc:Choice>
              <mc:Fallback>
                <p:oleObj name="Equation" r:id="rId9" imgW="914400" imgH="203040" progId="Equation.DSMT4">
                  <p:embed/>
                  <p:pic>
                    <p:nvPicPr>
                      <p:cNvPr id="0" name="Object 6"/>
                      <p:cNvPicPr>
                        <a:picLocks noChangeAspect="1" noChangeArrowheads="1"/>
                      </p:cNvPicPr>
                      <p:nvPr/>
                    </p:nvPicPr>
                    <p:blipFill>
                      <a:blip r:embed="rId10"/>
                      <a:srcRect/>
                      <a:stretch>
                        <a:fillRect/>
                      </a:stretch>
                    </p:blipFill>
                    <p:spPr bwMode="auto">
                      <a:xfrm>
                        <a:off x="533400" y="5105400"/>
                        <a:ext cx="2682875"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Box 2"/>
          <p:cNvSpPr txBox="1"/>
          <p:nvPr/>
        </p:nvSpPr>
        <p:spPr>
          <a:xfrm>
            <a:off x="7406771" y="6453809"/>
            <a:ext cx="1710725" cy="369332"/>
          </a:xfrm>
          <a:prstGeom prst="rect">
            <a:avLst/>
          </a:prstGeom>
          <a:noFill/>
        </p:spPr>
        <p:txBody>
          <a:bodyPr wrap="none" rtlCol="0">
            <a:spAutoFit/>
          </a:bodyPr>
          <a:lstStyle/>
          <a:p>
            <a:r>
              <a:rPr lang="en-US" dirty="0" smtClean="0">
                <a:solidFill>
                  <a:schemeClr val="bg1"/>
                </a:solidFill>
              </a:rPr>
              <a:t>[FMCAD 2009]</a:t>
            </a:r>
          </a:p>
        </p:txBody>
      </p:sp>
    </p:spTree>
    <p:extLst>
      <p:ext uri="{BB962C8B-B14F-4D97-AF65-F5344CB8AC3E}">
        <p14:creationId xmlns:p14="http://schemas.microsoft.com/office/powerpoint/2010/main" val="39898854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Combinatory Array Logic</a:t>
            </a:r>
            <a:endParaRPr lang="en-US" dirty="0"/>
          </a:p>
        </p:txBody>
      </p:sp>
      <p:sp>
        <p:nvSpPr>
          <p:cNvPr id="6" name="Content Placeholder 5"/>
          <p:cNvSpPr>
            <a:spLocks noGrp="1"/>
          </p:cNvSpPr>
          <p:nvPr>
            <p:ph idx="1"/>
          </p:nvPr>
        </p:nvSpPr>
        <p:spPr>
          <a:xfrm>
            <a:off x="381000" y="1412875"/>
            <a:ext cx="8382000" cy="1015663"/>
          </a:xfrm>
        </p:spPr>
        <p:txBody>
          <a:bodyPr/>
          <a:lstStyle/>
          <a:p>
            <a:r>
              <a:rPr lang="en-US" dirty="0" smtClean="0"/>
              <a:t>Derived operations</a:t>
            </a:r>
            <a:endParaRPr lang="en-US" i="1" dirty="0" smtClean="0"/>
          </a:p>
          <a:p>
            <a:endParaRPr lang="en-US" i="1" dirty="0" smtClean="0"/>
          </a:p>
        </p:txBody>
      </p:sp>
      <p:graphicFrame>
        <p:nvGraphicFramePr>
          <p:cNvPr id="3" name="Object 2"/>
          <p:cNvGraphicFramePr>
            <a:graphicFrameLocks noChangeAspect="1"/>
          </p:cNvGraphicFramePr>
          <p:nvPr>
            <p:extLst>
              <p:ext uri="{D42A27DB-BD31-4B8C-83A1-F6EECF244321}">
                <p14:modId xmlns:p14="http://schemas.microsoft.com/office/powerpoint/2010/main" val="1358513429"/>
              </p:ext>
            </p:extLst>
          </p:nvPr>
        </p:nvGraphicFramePr>
        <p:xfrm>
          <a:off x="249237" y="2470150"/>
          <a:ext cx="8513763" cy="3473450"/>
        </p:xfrm>
        <a:graphic>
          <a:graphicData uri="http://schemas.openxmlformats.org/presentationml/2006/ole">
            <mc:AlternateContent xmlns:mc="http://schemas.openxmlformats.org/markup-compatibility/2006">
              <mc:Choice xmlns:v="urn:schemas-microsoft-com:vml" Requires="v">
                <p:oleObj spid="_x0000_s657491" name="Equation" r:id="rId3" imgW="3987800" imgH="1625600" progId="Equation.DSMT4">
                  <p:embed/>
                </p:oleObj>
              </mc:Choice>
              <mc:Fallback>
                <p:oleObj name="Equation" r:id="rId3" imgW="3987800" imgH="16256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37" y="2470150"/>
                        <a:ext cx="8513763" cy="347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882349166"/>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Efficient E-graph Matching </a:t>
            </a:r>
            <a:endParaRPr lang="en-US" dirty="0"/>
          </a:p>
        </p:txBody>
      </p:sp>
      <p:sp>
        <p:nvSpPr>
          <p:cNvPr id="6" name="Content Placeholder 2"/>
          <p:cNvSpPr txBox="1">
            <a:spLocks/>
          </p:cNvSpPr>
          <p:nvPr/>
        </p:nvSpPr>
        <p:spPr bwMode="auto">
          <a:xfrm>
            <a:off x="457200" y="1412875"/>
            <a:ext cx="8382000" cy="4718215"/>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smtClean="0">
                <a:sym typeface="Symbol"/>
              </a:rPr>
              <a:t>Match: </a:t>
            </a:r>
            <a:r>
              <a:rPr lang="en-US" sz="2400" b="1" i="1" dirty="0" smtClean="0">
                <a:sym typeface="Symbol"/>
              </a:rPr>
              <a:t>read(write(</a:t>
            </a:r>
            <a:r>
              <a:rPr lang="en-US" sz="2400" b="1" i="1" dirty="0" smtClean="0">
                <a:solidFill>
                  <a:srgbClr val="FF0000"/>
                </a:solidFill>
                <a:sym typeface="Symbol"/>
              </a:rPr>
              <a:t>A</a:t>
            </a:r>
            <a:r>
              <a:rPr lang="en-US" sz="2400" b="1" i="1" dirty="0" smtClean="0">
                <a:sym typeface="Symbol"/>
              </a:rPr>
              <a:t>,</a:t>
            </a:r>
            <a:r>
              <a:rPr lang="en-US" sz="2400" b="1" i="1" dirty="0" smtClean="0">
                <a:solidFill>
                  <a:srgbClr val="FF0000"/>
                </a:solidFill>
                <a:sym typeface="Symbol"/>
              </a:rPr>
              <a:t>I</a:t>
            </a:r>
            <a:r>
              <a:rPr lang="en-US" sz="2400" b="1" i="1" dirty="0" smtClean="0">
                <a:sym typeface="Symbol"/>
              </a:rPr>
              <a:t>,</a:t>
            </a:r>
            <a:r>
              <a:rPr lang="en-US" sz="2400" b="1" i="1" dirty="0" smtClean="0">
                <a:solidFill>
                  <a:srgbClr val="FF0000"/>
                </a:solidFill>
                <a:sym typeface="Symbol"/>
              </a:rPr>
              <a:t>V</a:t>
            </a:r>
            <a:r>
              <a:rPr lang="en-US" sz="2400" b="1" i="1" dirty="0" smtClean="0">
                <a:sym typeface="Symbol"/>
              </a:rPr>
              <a:t>),</a:t>
            </a:r>
            <a:r>
              <a:rPr lang="en-US" sz="2400" b="1" i="1" dirty="0" smtClean="0">
                <a:solidFill>
                  <a:srgbClr val="FF0000"/>
                </a:solidFill>
                <a:sym typeface="Symbol"/>
              </a:rPr>
              <a:t>I</a:t>
            </a:r>
            <a:r>
              <a:rPr lang="en-US" sz="2400" b="1" i="1" dirty="0" smtClean="0">
                <a:sym typeface="Symbol"/>
              </a:rPr>
              <a:t>) = read(write(</a:t>
            </a:r>
            <a:r>
              <a:rPr lang="en-US" sz="2400" b="1" i="1" dirty="0" err="1" smtClean="0">
                <a:sym typeface="Symbol"/>
              </a:rPr>
              <a:t>a,g</a:t>
            </a:r>
            <a:r>
              <a:rPr lang="en-US" sz="2400" b="1" i="1" dirty="0" smtClean="0">
                <a:sym typeface="Symbol"/>
              </a:rPr>
              <a:t>(c),c),f(</a:t>
            </a:r>
            <a:r>
              <a:rPr lang="en-US" sz="2400" b="1" i="1" dirty="0" err="1" smtClean="0">
                <a:sym typeface="Symbol"/>
              </a:rPr>
              <a:t>d,a</a:t>
            </a:r>
            <a:r>
              <a:rPr lang="en-US" sz="2400" b="1" i="1" dirty="0" smtClean="0">
                <a:sym typeface="Symbol"/>
              </a:rPr>
              <a:t>))</a:t>
            </a:r>
            <a:endParaRPr lang="en-US" sz="2400" i="1" dirty="0" smtClean="0">
              <a:sym typeface="Symbol"/>
            </a:endParaRPr>
          </a:p>
          <a:p>
            <a:pPr marL="376238" lvl="1" indent="0">
              <a:buNone/>
            </a:pPr>
            <a:r>
              <a:rPr lang="en-US" dirty="0" smtClean="0"/>
              <a:t>Assuming</a:t>
            </a:r>
          </a:p>
          <a:p>
            <a:pPr lvl="1"/>
            <a:r>
              <a:rPr lang="en-US" i="1" dirty="0" smtClean="0"/>
              <a:t>E = </a:t>
            </a:r>
            <a:r>
              <a:rPr lang="en-US" dirty="0" smtClean="0"/>
              <a:t>{</a:t>
            </a:r>
            <a:r>
              <a:rPr lang="en-US" i="1" dirty="0" smtClean="0"/>
              <a:t> g(a) = f(b, c), b = d, a = c </a:t>
            </a:r>
            <a:r>
              <a:rPr lang="en-US" dirty="0" smtClean="0"/>
              <a:t>}</a:t>
            </a:r>
          </a:p>
          <a:p>
            <a:pPr lvl="1"/>
            <a:endParaRPr lang="en-US" dirty="0" smtClean="0"/>
          </a:p>
          <a:p>
            <a:r>
              <a:rPr lang="en-US" dirty="0" smtClean="0"/>
              <a:t>Efficiency through:</a:t>
            </a:r>
          </a:p>
          <a:p>
            <a:pPr lvl="1"/>
            <a:r>
              <a:rPr lang="en-US" b="1" dirty="0" smtClean="0"/>
              <a:t>Code trees: </a:t>
            </a:r>
            <a:br>
              <a:rPr lang="en-US" b="1" dirty="0" smtClean="0"/>
            </a:br>
            <a:r>
              <a:rPr lang="en-US" dirty="0" smtClean="0"/>
              <a:t>Runtime program specialization.</a:t>
            </a:r>
          </a:p>
          <a:p>
            <a:pPr lvl="1"/>
            <a:r>
              <a:rPr lang="en-US" b="1" dirty="0" smtClean="0"/>
              <a:t>Inverted path indexing</a:t>
            </a:r>
            <a:r>
              <a:rPr lang="en-US" dirty="0" smtClean="0"/>
              <a:t>: </a:t>
            </a:r>
            <a:br>
              <a:rPr lang="en-US" dirty="0" smtClean="0"/>
            </a:br>
            <a:r>
              <a:rPr lang="en-US" dirty="0" smtClean="0"/>
              <a:t>When new equality enters, walk from sub-terms upwards to roots in index.</a:t>
            </a:r>
            <a:endParaRPr lang="en-US" i="1" dirty="0" smtClean="0"/>
          </a:p>
        </p:txBody>
      </p:sp>
      <p:sp>
        <p:nvSpPr>
          <p:cNvPr id="7" name="TextBox 6"/>
          <p:cNvSpPr txBox="1"/>
          <p:nvPr/>
        </p:nvSpPr>
        <p:spPr>
          <a:xfrm>
            <a:off x="7406771" y="6453809"/>
            <a:ext cx="1531188" cy="369332"/>
          </a:xfrm>
          <a:prstGeom prst="rect">
            <a:avLst/>
          </a:prstGeom>
          <a:noFill/>
        </p:spPr>
        <p:txBody>
          <a:bodyPr wrap="none" rtlCol="0">
            <a:spAutoFit/>
          </a:bodyPr>
          <a:lstStyle/>
          <a:p>
            <a:r>
              <a:rPr lang="en-US" dirty="0" smtClean="0">
                <a:solidFill>
                  <a:schemeClr val="bg1"/>
                </a:solidFill>
              </a:rPr>
              <a:t>[CADE 2007]</a:t>
            </a:r>
          </a:p>
        </p:txBody>
      </p:sp>
    </p:spTree>
    <p:extLst>
      <p:ext uri="{BB962C8B-B14F-4D97-AF65-F5344CB8AC3E}">
        <p14:creationId xmlns:p14="http://schemas.microsoft.com/office/powerpoint/2010/main" val="778943585"/>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Efficient E-graph Matching </a:t>
            </a:r>
            <a:endParaRPr lang="en-US" dirty="0"/>
          </a:p>
        </p:txBody>
      </p:sp>
      <p:sp>
        <p:nvSpPr>
          <p:cNvPr id="6" name="Content Placeholder 2"/>
          <p:cNvSpPr txBox="1">
            <a:spLocks/>
          </p:cNvSpPr>
          <p:nvPr/>
        </p:nvSpPr>
        <p:spPr bwMode="auto">
          <a:xfrm>
            <a:off x="457200" y="1412875"/>
            <a:ext cx="8382000" cy="4718215"/>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smtClean="0">
                <a:sym typeface="Symbol"/>
              </a:rPr>
              <a:t>Match: </a:t>
            </a:r>
            <a:r>
              <a:rPr lang="en-US" sz="2400" b="1" i="1" dirty="0" smtClean="0">
                <a:sym typeface="Symbol"/>
              </a:rPr>
              <a:t>read(write(</a:t>
            </a:r>
            <a:r>
              <a:rPr lang="en-US" sz="2400" b="1" i="1" dirty="0" smtClean="0">
                <a:solidFill>
                  <a:srgbClr val="FF0000"/>
                </a:solidFill>
                <a:sym typeface="Symbol"/>
              </a:rPr>
              <a:t>A</a:t>
            </a:r>
            <a:r>
              <a:rPr lang="en-US" sz="2400" b="1" i="1" dirty="0" smtClean="0">
                <a:sym typeface="Symbol"/>
              </a:rPr>
              <a:t>,</a:t>
            </a:r>
            <a:r>
              <a:rPr lang="en-US" sz="2400" b="1" i="1" dirty="0" smtClean="0">
                <a:solidFill>
                  <a:srgbClr val="FF0000"/>
                </a:solidFill>
                <a:sym typeface="Symbol"/>
              </a:rPr>
              <a:t>I</a:t>
            </a:r>
            <a:r>
              <a:rPr lang="en-US" sz="2400" b="1" i="1" dirty="0" smtClean="0">
                <a:sym typeface="Symbol"/>
              </a:rPr>
              <a:t>,</a:t>
            </a:r>
            <a:r>
              <a:rPr lang="en-US" sz="2400" b="1" i="1" dirty="0" smtClean="0">
                <a:solidFill>
                  <a:srgbClr val="FF0000"/>
                </a:solidFill>
                <a:sym typeface="Symbol"/>
              </a:rPr>
              <a:t>V</a:t>
            </a:r>
            <a:r>
              <a:rPr lang="en-US" sz="2400" b="1" i="1" dirty="0" smtClean="0">
                <a:sym typeface="Symbol"/>
              </a:rPr>
              <a:t>),</a:t>
            </a:r>
            <a:r>
              <a:rPr lang="en-US" sz="2400" b="1" i="1" dirty="0" smtClean="0">
                <a:solidFill>
                  <a:srgbClr val="FF0000"/>
                </a:solidFill>
                <a:sym typeface="Symbol"/>
              </a:rPr>
              <a:t>I</a:t>
            </a:r>
            <a:r>
              <a:rPr lang="en-US" sz="2400" b="1" i="1" dirty="0" smtClean="0">
                <a:sym typeface="Symbol"/>
              </a:rPr>
              <a:t>) = read(write(</a:t>
            </a:r>
            <a:r>
              <a:rPr lang="en-US" sz="2400" b="1" i="1" dirty="0" err="1" smtClean="0">
                <a:sym typeface="Symbol"/>
              </a:rPr>
              <a:t>a,g</a:t>
            </a:r>
            <a:r>
              <a:rPr lang="en-US" sz="2400" b="1" i="1" dirty="0" smtClean="0">
                <a:sym typeface="Symbol"/>
              </a:rPr>
              <a:t>(c),c),f(</a:t>
            </a:r>
            <a:r>
              <a:rPr lang="en-US" sz="2400" b="1" i="1" dirty="0" err="1">
                <a:solidFill>
                  <a:schemeClr val="accent5">
                    <a:lumMod val="50000"/>
                  </a:schemeClr>
                </a:solidFill>
                <a:sym typeface="Symbol"/>
              </a:rPr>
              <a:t>b</a:t>
            </a:r>
            <a:r>
              <a:rPr lang="en-US" sz="2400" b="1" i="1" dirty="0" err="1" smtClean="0">
                <a:sym typeface="Symbol"/>
              </a:rPr>
              <a:t>,a</a:t>
            </a:r>
            <a:r>
              <a:rPr lang="en-US" sz="2400" b="1" i="1" dirty="0" smtClean="0">
                <a:sym typeface="Symbol"/>
              </a:rPr>
              <a:t>))</a:t>
            </a:r>
            <a:endParaRPr lang="en-US" sz="2400" i="1" dirty="0" smtClean="0">
              <a:sym typeface="Symbol"/>
            </a:endParaRPr>
          </a:p>
          <a:p>
            <a:pPr marL="376238" lvl="1" indent="0">
              <a:buNone/>
            </a:pPr>
            <a:r>
              <a:rPr lang="en-US" dirty="0" smtClean="0"/>
              <a:t>Assuming</a:t>
            </a:r>
          </a:p>
          <a:p>
            <a:pPr lvl="1"/>
            <a:r>
              <a:rPr lang="en-US" i="1" dirty="0" smtClean="0"/>
              <a:t>E = </a:t>
            </a:r>
            <a:r>
              <a:rPr lang="en-US" dirty="0" smtClean="0"/>
              <a:t>{</a:t>
            </a:r>
            <a:r>
              <a:rPr lang="en-US" i="1" dirty="0" smtClean="0"/>
              <a:t> g(a) = f(b, c), b = d, a = c </a:t>
            </a:r>
            <a:r>
              <a:rPr lang="en-US" dirty="0" smtClean="0"/>
              <a:t>}</a:t>
            </a:r>
          </a:p>
          <a:p>
            <a:pPr lvl="1"/>
            <a:endParaRPr lang="en-US" dirty="0" smtClean="0"/>
          </a:p>
          <a:p>
            <a:r>
              <a:rPr lang="en-US" dirty="0" smtClean="0"/>
              <a:t>Efficiency through:</a:t>
            </a:r>
          </a:p>
          <a:p>
            <a:pPr lvl="1"/>
            <a:r>
              <a:rPr lang="en-US" b="1" dirty="0" smtClean="0"/>
              <a:t>Code trees: </a:t>
            </a:r>
            <a:br>
              <a:rPr lang="en-US" b="1" dirty="0" smtClean="0"/>
            </a:br>
            <a:r>
              <a:rPr lang="en-US" dirty="0" smtClean="0"/>
              <a:t>Runtime program specialization.</a:t>
            </a:r>
          </a:p>
          <a:p>
            <a:pPr lvl="1"/>
            <a:r>
              <a:rPr lang="en-US" b="1" dirty="0" smtClean="0"/>
              <a:t>Inverted path indexing</a:t>
            </a:r>
            <a:r>
              <a:rPr lang="en-US" dirty="0" smtClean="0"/>
              <a:t>: </a:t>
            </a:r>
            <a:br>
              <a:rPr lang="en-US" dirty="0" smtClean="0"/>
            </a:br>
            <a:r>
              <a:rPr lang="en-US" dirty="0" smtClean="0"/>
              <a:t>When new equality enters, walk from sub-terms upwards to roots in index.</a:t>
            </a:r>
            <a:endParaRPr lang="en-US" i="1" dirty="0" smtClean="0"/>
          </a:p>
        </p:txBody>
      </p:sp>
      <p:sp>
        <p:nvSpPr>
          <p:cNvPr id="7" name="TextBox 6"/>
          <p:cNvSpPr txBox="1"/>
          <p:nvPr/>
        </p:nvSpPr>
        <p:spPr>
          <a:xfrm>
            <a:off x="7406771" y="6453809"/>
            <a:ext cx="1531188" cy="369332"/>
          </a:xfrm>
          <a:prstGeom prst="rect">
            <a:avLst/>
          </a:prstGeom>
          <a:noFill/>
        </p:spPr>
        <p:txBody>
          <a:bodyPr wrap="none" rtlCol="0">
            <a:spAutoFit/>
          </a:bodyPr>
          <a:lstStyle/>
          <a:p>
            <a:r>
              <a:rPr lang="en-US" dirty="0" smtClean="0">
                <a:solidFill>
                  <a:schemeClr val="bg1"/>
                </a:solidFill>
              </a:rPr>
              <a:t>[CADE 2007]</a:t>
            </a:r>
          </a:p>
        </p:txBody>
      </p:sp>
    </p:spTree>
    <p:extLst>
      <p:ext uri="{BB962C8B-B14F-4D97-AF65-F5344CB8AC3E}">
        <p14:creationId xmlns:p14="http://schemas.microsoft.com/office/powerpoint/2010/main" val="2806610413"/>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Efficient E-graph Matching </a:t>
            </a:r>
            <a:endParaRPr lang="en-US" dirty="0"/>
          </a:p>
        </p:txBody>
      </p:sp>
      <p:sp>
        <p:nvSpPr>
          <p:cNvPr id="6" name="Content Placeholder 2"/>
          <p:cNvSpPr txBox="1">
            <a:spLocks/>
          </p:cNvSpPr>
          <p:nvPr/>
        </p:nvSpPr>
        <p:spPr bwMode="auto">
          <a:xfrm>
            <a:off x="457200" y="1412875"/>
            <a:ext cx="8382000" cy="4718215"/>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smtClean="0">
                <a:sym typeface="Symbol"/>
              </a:rPr>
              <a:t>Match: </a:t>
            </a:r>
            <a:r>
              <a:rPr lang="en-US" sz="2400" b="1" i="1" dirty="0" smtClean="0">
                <a:sym typeface="Symbol"/>
              </a:rPr>
              <a:t>read(write(</a:t>
            </a:r>
            <a:r>
              <a:rPr lang="en-US" sz="2400" b="1" i="1" dirty="0" smtClean="0">
                <a:solidFill>
                  <a:srgbClr val="FF0000"/>
                </a:solidFill>
                <a:sym typeface="Symbol"/>
              </a:rPr>
              <a:t>A</a:t>
            </a:r>
            <a:r>
              <a:rPr lang="en-US" sz="2400" b="1" i="1" dirty="0" smtClean="0">
                <a:sym typeface="Symbol"/>
              </a:rPr>
              <a:t>,</a:t>
            </a:r>
            <a:r>
              <a:rPr lang="en-US" sz="2400" b="1" i="1" dirty="0" smtClean="0">
                <a:solidFill>
                  <a:srgbClr val="FF0000"/>
                </a:solidFill>
                <a:sym typeface="Symbol"/>
              </a:rPr>
              <a:t>I</a:t>
            </a:r>
            <a:r>
              <a:rPr lang="en-US" sz="2400" b="1" i="1" dirty="0" smtClean="0">
                <a:sym typeface="Symbol"/>
              </a:rPr>
              <a:t>,</a:t>
            </a:r>
            <a:r>
              <a:rPr lang="en-US" sz="2400" b="1" i="1" dirty="0" smtClean="0">
                <a:solidFill>
                  <a:srgbClr val="FF0000"/>
                </a:solidFill>
                <a:sym typeface="Symbol"/>
              </a:rPr>
              <a:t>V</a:t>
            </a:r>
            <a:r>
              <a:rPr lang="en-US" sz="2400" b="1" i="1" dirty="0" smtClean="0">
                <a:sym typeface="Symbol"/>
              </a:rPr>
              <a:t>),</a:t>
            </a:r>
            <a:r>
              <a:rPr lang="en-US" sz="2400" b="1" i="1" dirty="0" smtClean="0">
                <a:solidFill>
                  <a:srgbClr val="FF0000"/>
                </a:solidFill>
                <a:sym typeface="Symbol"/>
              </a:rPr>
              <a:t>I</a:t>
            </a:r>
            <a:r>
              <a:rPr lang="en-US" sz="2400" b="1" i="1" dirty="0" smtClean="0">
                <a:sym typeface="Symbol"/>
              </a:rPr>
              <a:t>) = read(write(</a:t>
            </a:r>
            <a:r>
              <a:rPr lang="en-US" sz="2400" b="1" i="1" dirty="0" err="1" smtClean="0">
                <a:sym typeface="Symbol"/>
              </a:rPr>
              <a:t>a,g</a:t>
            </a:r>
            <a:r>
              <a:rPr lang="en-US" sz="2400" b="1" i="1" dirty="0" smtClean="0">
                <a:sym typeface="Symbol"/>
              </a:rPr>
              <a:t>(c),c),f(</a:t>
            </a:r>
            <a:r>
              <a:rPr lang="en-US" sz="2400" b="1" i="1" dirty="0" err="1" smtClean="0">
                <a:solidFill>
                  <a:schemeClr val="accent5">
                    <a:lumMod val="50000"/>
                  </a:schemeClr>
                </a:solidFill>
                <a:sym typeface="Symbol"/>
              </a:rPr>
              <a:t>b,c</a:t>
            </a:r>
            <a:r>
              <a:rPr lang="en-US" sz="2400" b="1" i="1" dirty="0" smtClean="0">
                <a:sym typeface="Symbol"/>
              </a:rPr>
              <a:t>))</a:t>
            </a:r>
            <a:endParaRPr lang="en-US" sz="2400" i="1" dirty="0" smtClean="0">
              <a:sym typeface="Symbol"/>
            </a:endParaRPr>
          </a:p>
          <a:p>
            <a:pPr marL="376238" lvl="1" indent="0">
              <a:buNone/>
            </a:pPr>
            <a:r>
              <a:rPr lang="en-US" dirty="0" smtClean="0"/>
              <a:t>Assuming</a:t>
            </a:r>
          </a:p>
          <a:p>
            <a:pPr lvl="1"/>
            <a:r>
              <a:rPr lang="en-US" i="1" dirty="0" smtClean="0"/>
              <a:t>E = </a:t>
            </a:r>
            <a:r>
              <a:rPr lang="en-US" dirty="0" smtClean="0"/>
              <a:t>{</a:t>
            </a:r>
            <a:r>
              <a:rPr lang="en-US" i="1" dirty="0" smtClean="0"/>
              <a:t> g(a) = f(b, c), b = d, a = c </a:t>
            </a:r>
            <a:r>
              <a:rPr lang="en-US" dirty="0" smtClean="0"/>
              <a:t>}</a:t>
            </a:r>
          </a:p>
          <a:p>
            <a:pPr lvl="1"/>
            <a:endParaRPr lang="en-US" dirty="0" smtClean="0"/>
          </a:p>
          <a:p>
            <a:r>
              <a:rPr lang="en-US" dirty="0" smtClean="0"/>
              <a:t>Efficiency through:</a:t>
            </a:r>
          </a:p>
          <a:p>
            <a:pPr lvl="1"/>
            <a:r>
              <a:rPr lang="en-US" b="1" dirty="0" smtClean="0"/>
              <a:t>Code trees: </a:t>
            </a:r>
            <a:br>
              <a:rPr lang="en-US" b="1" dirty="0" smtClean="0"/>
            </a:br>
            <a:r>
              <a:rPr lang="en-US" dirty="0" smtClean="0"/>
              <a:t>Runtime program specialization.</a:t>
            </a:r>
          </a:p>
          <a:p>
            <a:pPr lvl="1"/>
            <a:r>
              <a:rPr lang="en-US" b="1" dirty="0" smtClean="0"/>
              <a:t>Inverted path indexing</a:t>
            </a:r>
            <a:r>
              <a:rPr lang="en-US" dirty="0" smtClean="0"/>
              <a:t>: </a:t>
            </a:r>
            <a:br>
              <a:rPr lang="en-US" dirty="0" smtClean="0"/>
            </a:br>
            <a:r>
              <a:rPr lang="en-US" dirty="0" smtClean="0"/>
              <a:t>When new equality enters, walk from sub-terms upwards to roots in index.</a:t>
            </a:r>
            <a:endParaRPr lang="en-US" i="1" dirty="0" smtClean="0"/>
          </a:p>
        </p:txBody>
      </p:sp>
      <p:sp>
        <p:nvSpPr>
          <p:cNvPr id="7" name="TextBox 6"/>
          <p:cNvSpPr txBox="1"/>
          <p:nvPr/>
        </p:nvSpPr>
        <p:spPr>
          <a:xfrm>
            <a:off x="7406771" y="6453809"/>
            <a:ext cx="1531188" cy="369332"/>
          </a:xfrm>
          <a:prstGeom prst="rect">
            <a:avLst/>
          </a:prstGeom>
          <a:noFill/>
        </p:spPr>
        <p:txBody>
          <a:bodyPr wrap="none" rtlCol="0">
            <a:spAutoFit/>
          </a:bodyPr>
          <a:lstStyle/>
          <a:p>
            <a:r>
              <a:rPr lang="en-US" dirty="0" smtClean="0">
                <a:solidFill>
                  <a:schemeClr val="bg1"/>
                </a:solidFill>
              </a:rPr>
              <a:t>[CADE 2007]</a:t>
            </a:r>
          </a:p>
        </p:txBody>
      </p:sp>
    </p:spTree>
    <p:extLst>
      <p:ext uri="{BB962C8B-B14F-4D97-AF65-F5344CB8AC3E}">
        <p14:creationId xmlns:p14="http://schemas.microsoft.com/office/powerpoint/2010/main" val="4110929100"/>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Efficient E-graph Matching </a:t>
            </a:r>
            <a:endParaRPr lang="en-US" dirty="0"/>
          </a:p>
        </p:txBody>
      </p:sp>
      <p:sp>
        <p:nvSpPr>
          <p:cNvPr id="6" name="Content Placeholder 2"/>
          <p:cNvSpPr txBox="1">
            <a:spLocks/>
          </p:cNvSpPr>
          <p:nvPr/>
        </p:nvSpPr>
        <p:spPr bwMode="auto">
          <a:xfrm>
            <a:off x="457200" y="1412875"/>
            <a:ext cx="8382000" cy="4718215"/>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smtClean="0">
                <a:sym typeface="Symbol"/>
              </a:rPr>
              <a:t>Match: </a:t>
            </a:r>
            <a:r>
              <a:rPr lang="en-US" sz="2400" b="1" i="1" dirty="0" smtClean="0">
                <a:sym typeface="Symbol"/>
              </a:rPr>
              <a:t>read(write(</a:t>
            </a:r>
            <a:r>
              <a:rPr lang="en-US" sz="2400" b="1" i="1" dirty="0" smtClean="0">
                <a:solidFill>
                  <a:srgbClr val="FF0000"/>
                </a:solidFill>
                <a:sym typeface="Symbol"/>
              </a:rPr>
              <a:t>A</a:t>
            </a:r>
            <a:r>
              <a:rPr lang="en-US" sz="2400" b="1" i="1" dirty="0" smtClean="0">
                <a:sym typeface="Symbol"/>
              </a:rPr>
              <a:t>,</a:t>
            </a:r>
            <a:r>
              <a:rPr lang="en-US" sz="2400" b="1" i="1" dirty="0" smtClean="0">
                <a:solidFill>
                  <a:srgbClr val="FF0000"/>
                </a:solidFill>
                <a:sym typeface="Symbol"/>
              </a:rPr>
              <a:t>I</a:t>
            </a:r>
            <a:r>
              <a:rPr lang="en-US" sz="2400" b="1" i="1" dirty="0" smtClean="0">
                <a:sym typeface="Symbol"/>
              </a:rPr>
              <a:t>,</a:t>
            </a:r>
            <a:r>
              <a:rPr lang="en-US" sz="2400" b="1" i="1" dirty="0" smtClean="0">
                <a:solidFill>
                  <a:srgbClr val="FF0000"/>
                </a:solidFill>
                <a:sym typeface="Symbol"/>
              </a:rPr>
              <a:t>V</a:t>
            </a:r>
            <a:r>
              <a:rPr lang="en-US" sz="2400" b="1" i="1" dirty="0" smtClean="0">
                <a:sym typeface="Symbol"/>
              </a:rPr>
              <a:t>),</a:t>
            </a:r>
            <a:r>
              <a:rPr lang="en-US" sz="2400" b="1" i="1" dirty="0" smtClean="0">
                <a:solidFill>
                  <a:srgbClr val="FF0000"/>
                </a:solidFill>
                <a:sym typeface="Symbol"/>
              </a:rPr>
              <a:t>I</a:t>
            </a:r>
            <a:r>
              <a:rPr lang="en-US" sz="2400" b="1" i="1" dirty="0" smtClean="0">
                <a:sym typeface="Symbol"/>
              </a:rPr>
              <a:t>) = read(write(</a:t>
            </a:r>
            <a:r>
              <a:rPr lang="en-US" sz="2400" b="1" i="1" dirty="0" err="1" smtClean="0">
                <a:sym typeface="Symbol"/>
              </a:rPr>
              <a:t>a,g</a:t>
            </a:r>
            <a:r>
              <a:rPr lang="en-US" sz="2400" b="1" i="1" dirty="0" smtClean="0">
                <a:sym typeface="Symbol"/>
              </a:rPr>
              <a:t>(c),c),</a:t>
            </a:r>
            <a:r>
              <a:rPr lang="en-US" sz="2400" b="1" i="1" dirty="0" smtClean="0">
                <a:solidFill>
                  <a:schemeClr val="accent5">
                    <a:lumMod val="50000"/>
                  </a:schemeClr>
                </a:solidFill>
                <a:sym typeface="Symbol"/>
              </a:rPr>
              <a:t>g(a)</a:t>
            </a:r>
            <a:r>
              <a:rPr lang="en-US" sz="2400" b="1" i="1" dirty="0" smtClean="0">
                <a:sym typeface="Symbol"/>
              </a:rPr>
              <a:t>)</a:t>
            </a:r>
            <a:endParaRPr lang="en-US" sz="2400" i="1" dirty="0" smtClean="0">
              <a:sym typeface="Symbol"/>
            </a:endParaRPr>
          </a:p>
          <a:p>
            <a:pPr marL="376238" lvl="1" indent="0">
              <a:buNone/>
            </a:pPr>
            <a:r>
              <a:rPr lang="en-US" dirty="0" smtClean="0"/>
              <a:t>Assuming</a:t>
            </a:r>
          </a:p>
          <a:p>
            <a:pPr lvl="1"/>
            <a:r>
              <a:rPr lang="en-US" i="1" dirty="0" smtClean="0"/>
              <a:t>E = </a:t>
            </a:r>
            <a:r>
              <a:rPr lang="en-US" dirty="0" smtClean="0"/>
              <a:t>{</a:t>
            </a:r>
            <a:r>
              <a:rPr lang="en-US" i="1" dirty="0" smtClean="0"/>
              <a:t> g(a) = f(b, c), b = d, a = c </a:t>
            </a:r>
            <a:r>
              <a:rPr lang="en-US" dirty="0" smtClean="0"/>
              <a:t>}</a:t>
            </a:r>
          </a:p>
          <a:p>
            <a:pPr lvl="1"/>
            <a:endParaRPr lang="en-US" dirty="0" smtClean="0"/>
          </a:p>
          <a:p>
            <a:r>
              <a:rPr lang="en-US" dirty="0" smtClean="0"/>
              <a:t>Efficiency through:</a:t>
            </a:r>
          </a:p>
          <a:p>
            <a:pPr lvl="1"/>
            <a:r>
              <a:rPr lang="en-US" b="1" dirty="0" smtClean="0"/>
              <a:t>Code trees: </a:t>
            </a:r>
            <a:br>
              <a:rPr lang="en-US" b="1" dirty="0" smtClean="0"/>
            </a:br>
            <a:r>
              <a:rPr lang="en-US" dirty="0" smtClean="0"/>
              <a:t>Runtime program specialization.</a:t>
            </a:r>
          </a:p>
          <a:p>
            <a:pPr lvl="1"/>
            <a:r>
              <a:rPr lang="en-US" b="1" dirty="0" smtClean="0"/>
              <a:t>Inverted path indexing</a:t>
            </a:r>
            <a:r>
              <a:rPr lang="en-US" dirty="0" smtClean="0"/>
              <a:t>: </a:t>
            </a:r>
            <a:br>
              <a:rPr lang="en-US" dirty="0" smtClean="0"/>
            </a:br>
            <a:r>
              <a:rPr lang="en-US" dirty="0" smtClean="0"/>
              <a:t>When new equality enters, walk from sub-terms upwards to roots in index.</a:t>
            </a:r>
            <a:endParaRPr lang="en-US" i="1" dirty="0" smtClean="0"/>
          </a:p>
        </p:txBody>
      </p:sp>
      <p:sp>
        <p:nvSpPr>
          <p:cNvPr id="7" name="TextBox 6"/>
          <p:cNvSpPr txBox="1"/>
          <p:nvPr/>
        </p:nvSpPr>
        <p:spPr>
          <a:xfrm>
            <a:off x="7406771" y="6453809"/>
            <a:ext cx="1531188" cy="369332"/>
          </a:xfrm>
          <a:prstGeom prst="rect">
            <a:avLst/>
          </a:prstGeom>
          <a:noFill/>
        </p:spPr>
        <p:txBody>
          <a:bodyPr wrap="none" rtlCol="0">
            <a:spAutoFit/>
          </a:bodyPr>
          <a:lstStyle/>
          <a:p>
            <a:r>
              <a:rPr lang="en-US" dirty="0" smtClean="0">
                <a:solidFill>
                  <a:schemeClr val="bg1"/>
                </a:solidFill>
              </a:rPr>
              <a:t>[CADE 2007]</a:t>
            </a:r>
          </a:p>
        </p:txBody>
      </p:sp>
    </p:spTree>
    <p:extLst>
      <p:ext uri="{BB962C8B-B14F-4D97-AF65-F5344CB8AC3E}">
        <p14:creationId xmlns:p14="http://schemas.microsoft.com/office/powerpoint/2010/main" val="3828153648"/>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Efficient E-graph Matching </a:t>
            </a:r>
            <a:endParaRPr lang="en-US" dirty="0"/>
          </a:p>
        </p:txBody>
      </p:sp>
      <p:sp>
        <p:nvSpPr>
          <p:cNvPr id="6" name="Content Placeholder 2"/>
          <p:cNvSpPr txBox="1">
            <a:spLocks/>
          </p:cNvSpPr>
          <p:nvPr/>
        </p:nvSpPr>
        <p:spPr bwMode="auto">
          <a:xfrm>
            <a:off x="457200" y="1412875"/>
            <a:ext cx="8382000" cy="4718215"/>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smtClean="0">
                <a:sym typeface="Symbol"/>
              </a:rPr>
              <a:t>Match: </a:t>
            </a:r>
            <a:r>
              <a:rPr lang="en-US" sz="2400" b="1" i="1" dirty="0" smtClean="0">
                <a:sym typeface="Symbol"/>
              </a:rPr>
              <a:t>read(write(</a:t>
            </a:r>
            <a:r>
              <a:rPr lang="en-US" sz="2400" b="1" i="1" dirty="0" smtClean="0">
                <a:solidFill>
                  <a:srgbClr val="FF0000"/>
                </a:solidFill>
                <a:sym typeface="Symbol"/>
              </a:rPr>
              <a:t>A</a:t>
            </a:r>
            <a:r>
              <a:rPr lang="en-US" sz="2400" b="1" i="1" dirty="0" smtClean="0">
                <a:sym typeface="Symbol"/>
              </a:rPr>
              <a:t>,</a:t>
            </a:r>
            <a:r>
              <a:rPr lang="en-US" sz="2400" b="1" i="1" dirty="0" smtClean="0">
                <a:solidFill>
                  <a:srgbClr val="FF0000"/>
                </a:solidFill>
                <a:sym typeface="Symbol"/>
              </a:rPr>
              <a:t>I</a:t>
            </a:r>
            <a:r>
              <a:rPr lang="en-US" sz="2400" b="1" i="1" dirty="0" smtClean="0">
                <a:sym typeface="Symbol"/>
              </a:rPr>
              <a:t>,</a:t>
            </a:r>
            <a:r>
              <a:rPr lang="en-US" sz="2400" b="1" i="1" dirty="0" smtClean="0">
                <a:solidFill>
                  <a:srgbClr val="FF0000"/>
                </a:solidFill>
                <a:sym typeface="Symbol"/>
              </a:rPr>
              <a:t>V</a:t>
            </a:r>
            <a:r>
              <a:rPr lang="en-US" sz="2400" b="1" i="1" dirty="0" smtClean="0">
                <a:sym typeface="Symbol"/>
              </a:rPr>
              <a:t>),</a:t>
            </a:r>
            <a:r>
              <a:rPr lang="en-US" sz="2400" b="1" i="1" dirty="0" smtClean="0">
                <a:solidFill>
                  <a:srgbClr val="FF0000"/>
                </a:solidFill>
                <a:sym typeface="Symbol"/>
              </a:rPr>
              <a:t>I</a:t>
            </a:r>
            <a:r>
              <a:rPr lang="en-US" sz="2400" b="1" i="1" dirty="0" smtClean="0">
                <a:sym typeface="Symbol"/>
              </a:rPr>
              <a:t>) = read(write(</a:t>
            </a:r>
            <a:r>
              <a:rPr lang="en-US" sz="2400" b="1" i="1" dirty="0" err="1" smtClean="0">
                <a:sym typeface="Symbol"/>
              </a:rPr>
              <a:t>a,</a:t>
            </a:r>
            <a:r>
              <a:rPr lang="en-US" sz="2400" b="1" i="1" dirty="0" err="1" smtClean="0">
                <a:solidFill>
                  <a:schemeClr val="accent5">
                    <a:lumMod val="50000"/>
                  </a:schemeClr>
                </a:solidFill>
                <a:sym typeface="Symbol"/>
              </a:rPr>
              <a:t>g</a:t>
            </a:r>
            <a:r>
              <a:rPr lang="en-US" sz="2400" b="1" i="1" dirty="0" smtClean="0">
                <a:solidFill>
                  <a:schemeClr val="accent5">
                    <a:lumMod val="50000"/>
                  </a:schemeClr>
                </a:solidFill>
                <a:sym typeface="Symbol"/>
              </a:rPr>
              <a:t>(c)</a:t>
            </a:r>
            <a:r>
              <a:rPr lang="en-US" sz="2400" b="1" i="1" dirty="0" smtClean="0">
                <a:sym typeface="Symbol"/>
              </a:rPr>
              <a:t>,c),</a:t>
            </a:r>
            <a:r>
              <a:rPr lang="en-US" sz="2400" b="1" i="1" dirty="0" smtClean="0">
                <a:solidFill>
                  <a:schemeClr val="accent5">
                    <a:lumMod val="50000"/>
                  </a:schemeClr>
                </a:solidFill>
                <a:sym typeface="Symbol"/>
              </a:rPr>
              <a:t>g(c)</a:t>
            </a:r>
            <a:r>
              <a:rPr lang="en-US" sz="2400" b="1" i="1" dirty="0" smtClean="0">
                <a:sym typeface="Symbol"/>
              </a:rPr>
              <a:t>)</a:t>
            </a:r>
            <a:endParaRPr lang="en-US" sz="2400" i="1" dirty="0" smtClean="0">
              <a:sym typeface="Symbol"/>
            </a:endParaRPr>
          </a:p>
          <a:p>
            <a:pPr marL="376238" lvl="1" indent="0">
              <a:buNone/>
            </a:pPr>
            <a:r>
              <a:rPr lang="en-US" dirty="0" smtClean="0"/>
              <a:t>Assuming</a:t>
            </a:r>
          </a:p>
          <a:p>
            <a:pPr lvl="1"/>
            <a:r>
              <a:rPr lang="en-US" i="1" dirty="0" smtClean="0"/>
              <a:t>E = </a:t>
            </a:r>
            <a:r>
              <a:rPr lang="en-US" dirty="0" smtClean="0"/>
              <a:t>{</a:t>
            </a:r>
            <a:r>
              <a:rPr lang="en-US" i="1" dirty="0" smtClean="0"/>
              <a:t> g(a) = f(b, c), b = d, a = c </a:t>
            </a:r>
            <a:r>
              <a:rPr lang="en-US" dirty="0" smtClean="0"/>
              <a:t>}</a:t>
            </a:r>
          </a:p>
          <a:p>
            <a:pPr lvl="1"/>
            <a:endParaRPr lang="en-US" dirty="0" smtClean="0"/>
          </a:p>
          <a:p>
            <a:r>
              <a:rPr lang="en-US" dirty="0" smtClean="0"/>
              <a:t>Efficiency through:</a:t>
            </a:r>
          </a:p>
          <a:p>
            <a:pPr lvl="1"/>
            <a:r>
              <a:rPr lang="en-US" b="1" dirty="0" smtClean="0"/>
              <a:t>Code trees: </a:t>
            </a:r>
            <a:br>
              <a:rPr lang="en-US" b="1" dirty="0" smtClean="0"/>
            </a:br>
            <a:r>
              <a:rPr lang="en-US" dirty="0" smtClean="0"/>
              <a:t>Runtime program specialization.</a:t>
            </a:r>
          </a:p>
          <a:p>
            <a:pPr lvl="1"/>
            <a:r>
              <a:rPr lang="en-US" b="1" dirty="0" smtClean="0"/>
              <a:t>Inverted path indexing</a:t>
            </a:r>
            <a:r>
              <a:rPr lang="en-US" dirty="0" smtClean="0"/>
              <a:t>: </a:t>
            </a:r>
            <a:br>
              <a:rPr lang="en-US" dirty="0" smtClean="0"/>
            </a:br>
            <a:r>
              <a:rPr lang="en-US" dirty="0" smtClean="0"/>
              <a:t>When new equality enters, walk from sub-terms upwards to roots in index.</a:t>
            </a:r>
            <a:endParaRPr lang="en-US" i="1" dirty="0" smtClean="0"/>
          </a:p>
        </p:txBody>
      </p:sp>
      <p:sp>
        <p:nvSpPr>
          <p:cNvPr id="7" name="TextBox 6"/>
          <p:cNvSpPr txBox="1"/>
          <p:nvPr/>
        </p:nvSpPr>
        <p:spPr>
          <a:xfrm>
            <a:off x="7406771" y="6453809"/>
            <a:ext cx="1531188" cy="369332"/>
          </a:xfrm>
          <a:prstGeom prst="rect">
            <a:avLst/>
          </a:prstGeom>
          <a:noFill/>
        </p:spPr>
        <p:txBody>
          <a:bodyPr wrap="none" rtlCol="0">
            <a:spAutoFit/>
          </a:bodyPr>
          <a:lstStyle/>
          <a:p>
            <a:r>
              <a:rPr lang="en-US" dirty="0" smtClean="0">
                <a:solidFill>
                  <a:schemeClr val="bg1"/>
                </a:solidFill>
              </a:rPr>
              <a:t>[CADE 2007]</a:t>
            </a:r>
          </a:p>
        </p:txBody>
      </p:sp>
    </p:spTree>
    <p:extLst>
      <p:ext uri="{BB962C8B-B14F-4D97-AF65-F5344CB8AC3E}">
        <p14:creationId xmlns:p14="http://schemas.microsoft.com/office/powerpoint/2010/main" val="2661142810"/>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Linear quantifier Elimination as an Abstract Decision Procedure</a:t>
            </a:r>
            <a:endParaRPr lang="en-US" sz="3600" dirty="0"/>
          </a:p>
        </p:txBody>
      </p:sp>
      <p:sp>
        <p:nvSpPr>
          <p:cNvPr id="5" name="Content Placeholder 4"/>
          <p:cNvSpPr>
            <a:spLocks noGrp="1"/>
          </p:cNvSpPr>
          <p:nvPr>
            <p:ph idx="1"/>
          </p:nvPr>
        </p:nvSpPr>
        <p:spPr>
          <a:xfrm>
            <a:off x="533400" y="1371600"/>
            <a:ext cx="8382000" cy="4875181"/>
          </a:xfrm>
        </p:spPr>
        <p:txBody>
          <a:bodyPr/>
          <a:lstStyle/>
          <a:p>
            <a:r>
              <a:rPr lang="en-US" dirty="0" smtClean="0"/>
              <a:t>SMT for QE has some appeal:</a:t>
            </a:r>
          </a:p>
          <a:p>
            <a:pPr lvl="1"/>
            <a:r>
              <a:rPr lang="en-US" dirty="0" smtClean="0"/>
              <a:t>Just use SMT(LA/LIA) for closed formulas.</a:t>
            </a:r>
          </a:p>
          <a:p>
            <a:r>
              <a:rPr lang="en-US" dirty="0"/>
              <a:t>A</a:t>
            </a:r>
            <a:r>
              <a:rPr lang="en-US" dirty="0" smtClean="0"/>
              <a:t>lgorithms:</a:t>
            </a:r>
          </a:p>
          <a:p>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smtClean="0"/>
          </a:p>
        </p:txBody>
      </p:sp>
      <p:sp>
        <p:nvSpPr>
          <p:cNvPr id="7" name="TextBox 6"/>
          <p:cNvSpPr txBox="1"/>
          <p:nvPr/>
        </p:nvSpPr>
        <p:spPr>
          <a:xfrm>
            <a:off x="7536612" y="6453809"/>
            <a:ext cx="1556836" cy="369332"/>
          </a:xfrm>
          <a:prstGeom prst="rect">
            <a:avLst/>
          </a:prstGeom>
          <a:noFill/>
        </p:spPr>
        <p:txBody>
          <a:bodyPr wrap="none" rtlCol="0">
            <a:spAutoFit/>
          </a:bodyPr>
          <a:lstStyle/>
          <a:p>
            <a:r>
              <a:rPr lang="en-US" dirty="0" smtClean="0">
                <a:solidFill>
                  <a:schemeClr val="bg1"/>
                </a:solidFill>
              </a:rPr>
              <a:t>[IJCAR 2010]</a:t>
            </a:r>
          </a:p>
        </p:txBody>
      </p:sp>
      <p:sp>
        <p:nvSpPr>
          <p:cNvPr id="6" name="Rounded Rectangle 5"/>
          <p:cNvSpPr/>
          <p:nvPr/>
        </p:nvSpPr>
        <p:spPr bwMode="auto">
          <a:xfrm>
            <a:off x="1179443" y="3048000"/>
            <a:ext cx="1752600" cy="8382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Fourier</a:t>
            </a:r>
            <a:b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br>
            <a:r>
              <a:rPr kumimoji="0" lang="en-US" sz="2800" b="0" i="0" u="none" strike="noStrike" cap="none" normalizeH="0" baseline="0" dirty="0" err="1" smtClean="0">
                <a:solidFill>
                  <a:schemeClr val="tx1"/>
                </a:solidFill>
                <a:effectLst>
                  <a:outerShdw blurRad="38100" dist="38100" dir="2700000" algn="tl">
                    <a:srgbClr val="000000">
                      <a:alpha val="43137"/>
                    </a:srgbClr>
                  </a:outerShdw>
                </a:effectLst>
                <a:latin typeface="Segoe" pitchFamily="34" charset="0"/>
              </a:rPr>
              <a:t>Motzkin</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ounded Rectangle 8"/>
          <p:cNvSpPr/>
          <p:nvPr/>
        </p:nvSpPr>
        <p:spPr bwMode="auto">
          <a:xfrm>
            <a:off x="6096000" y="3086100"/>
            <a:ext cx="1752600" cy="8382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Omega </a:t>
            </a:r>
          </a:p>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Test</a:t>
            </a:r>
          </a:p>
        </p:txBody>
      </p:sp>
      <p:sp>
        <p:nvSpPr>
          <p:cNvPr id="10" name="Rounded Rectangle 9"/>
          <p:cNvSpPr/>
          <p:nvPr/>
        </p:nvSpPr>
        <p:spPr bwMode="auto">
          <a:xfrm>
            <a:off x="1162878" y="4267200"/>
            <a:ext cx="1752600" cy="8382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Loos-</a:t>
            </a:r>
            <a:r>
              <a:rPr kumimoji="0" lang="en-US" b="0" i="0" u="none" strike="noStrike" cap="none" normalizeH="0" baseline="0" dirty="0" err="1" smtClean="0">
                <a:solidFill>
                  <a:schemeClr val="tx1"/>
                </a:solidFill>
                <a:effectLst>
                  <a:outerShdw blurRad="38100" dist="38100" dir="2700000" algn="tl">
                    <a:srgbClr val="000000">
                      <a:alpha val="43137"/>
                    </a:srgbClr>
                  </a:outerShdw>
                </a:effectLst>
                <a:latin typeface="Segoe" pitchFamily="34" charset="0"/>
              </a:rPr>
              <a:t>Weisphening</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ounded Rectangle 10"/>
          <p:cNvSpPr/>
          <p:nvPr/>
        </p:nvSpPr>
        <p:spPr bwMode="auto">
          <a:xfrm>
            <a:off x="6096000" y="4267200"/>
            <a:ext cx="1752600" cy="8382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Cooper</a:t>
            </a:r>
          </a:p>
        </p:txBody>
      </p:sp>
      <p:sp>
        <p:nvSpPr>
          <p:cNvPr id="8" name="Left-Right Arrow 7"/>
          <p:cNvSpPr/>
          <p:nvPr/>
        </p:nvSpPr>
        <p:spPr bwMode="auto">
          <a:xfrm>
            <a:off x="2932043" y="3086100"/>
            <a:ext cx="3163957" cy="838200"/>
          </a:xfrm>
          <a:prstGeom prst="lef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a:solidFill>
                  <a:schemeClr val="tx1"/>
                </a:solidFill>
                <a:effectLst>
                  <a:outerShdw blurRad="38100" dist="38100" dir="2700000" algn="tl">
                    <a:srgbClr val="000000">
                      <a:alpha val="43137"/>
                    </a:srgbClr>
                  </a:outerShdw>
                </a:effectLst>
                <a:latin typeface="Segoe" pitchFamily="34" charset="0"/>
              </a:rPr>
              <a:t>R</a:t>
            </a: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esolution</a:t>
            </a:r>
          </a:p>
        </p:txBody>
      </p:sp>
      <p:sp>
        <p:nvSpPr>
          <p:cNvPr id="13" name="Left-Right Arrow 12"/>
          <p:cNvSpPr/>
          <p:nvPr/>
        </p:nvSpPr>
        <p:spPr bwMode="auto">
          <a:xfrm>
            <a:off x="2915478" y="3962400"/>
            <a:ext cx="3180522" cy="1447800"/>
          </a:xfrm>
          <a:prstGeom prst="lef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Case split+ </a:t>
            </a:r>
          </a:p>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Virtual</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a:t>
            </a:r>
            <a:r>
              <a:rPr kumimoji="0" lang="en-US" sz="2800" b="0" i="0" u="none" strike="noStrike" cap="none" normalizeH="0" dirty="0" err="1" smtClean="0">
                <a:solidFill>
                  <a:schemeClr val="tx1"/>
                </a:solidFill>
                <a:effectLst>
                  <a:outerShdw blurRad="38100" dist="38100" dir="2700000" algn="tl">
                    <a:srgbClr val="000000">
                      <a:alpha val="43137"/>
                    </a:srgbClr>
                  </a:outerShdw>
                </a:effectLst>
                <a:latin typeface="Segoe" pitchFamily="34" charset="0"/>
              </a:rPr>
              <a:t>subst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ounded Rectangle 13"/>
          <p:cNvSpPr/>
          <p:nvPr/>
        </p:nvSpPr>
        <p:spPr bwMode="auto">
          <a:xfrm>
            <a:off x="1162878" y="5615609"/>
            <a:ext cx="1752600" cy="838200"/>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Abstract</a:t>
            </a:r>
            <a:r>
              <a:rPr kumimoji="0" lang="en-US"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a:t>
            </a:r>
          </a:p>
          <a:p>
            <a:pPr marL="0" marR="0" indent="0" algn="ctr" defTabSz="1096963" rtl="0" eaLnBrk="1" fontAlgn="base" latinLnBrk="0" hangingPunct="1">
              <a:lnSpc>
                <a:spcPct val="100000"/>
              </a:lnSpc>
              <a:spcBef>
                <a:spcPct val="0"/>
              </a:spcBef>
              <a:spcAft>
                <a:spcPct val="0"/>
              </a:spcAft>
              <a:buClrTx/>
              <a:buSzTx/>
              <a:buFontTx/>
              <a:buNone/>
              <a:tabLst/>
            </a:pPr>
            <a:r>
              <a:rPr lang="en-US" baseline="0" dirty="0" smtClean="0">
                <a:solidFill>
                  <a:schemeClr val="tx1"/>
                </a:solidFill>
                <a:effectLst>
                  <a:outerShdw blurRad="38100" dist="38100" dir="2700000" algn="tl">
                    <a:srgbClr val="000000">
                      <a:alpha val="43137"/>
                    </a:srgbClr>
                  </a:outerShdw>
                </a:effectLst>
                <a:latin typeface="Segoe" pitchFamily="34" charset="0"/>
              </a:rPr>
              <a:t>Decision</a:t>
            </a:r>
            <a:r>
              <a:rPr lang="en-US" dirty="0" smtClean="0">
                <a:solidFill>
                  <a:schemeClr val="tx1"/>
                </a:solidFill>
                <a:effectLst>
                  <a:outerShdw blurRad="38100" dist="38100" dir="2700000" algn="tl">
                    <a:srgbClr val="000000">
                      <a:alpha val="43137"/>
                    </a:srgbClr>
                  </a:outerShdw>
                </a:effectLst>
                <a:latin typeface="Segoe" pitchFamily="34" charset="0"/>
              </a:rPr>
              <a:t> </a:t>
            </a:r>
            <a:r>
              <a:rPr lang="en-US" dirty="0" err="1" smtClean="0">
                <a:solidFill>
                  <a:schemeClr val="tx1"/>
                </a:solidFill>
                <a:effectLst>
                  <a:outerShdw blurRad="38100" dist="38100" dir="2700000" algn="tl">
                    <a:srgbClr val="000000">
                      <a:alpha val="43137"/>
                    </a:srgbClr>
                  </a:outerShdw>
                </a:effectLst>
                <a:latin typeface="Segoe" pitchFamily="34" charset="0"/>
              </a:rPr>
              <a:t>Proc</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Rounded Rectangle 14"/>
          <p:cNvSpPr/>
          <p:nvPr/>
        </p:nvSpPr>
        <p:spPr bwMode="auto">
          <a:xfrm>
            <a:off x="6096000" y="5615609"/>
            <a:ext cx="1752600" cy="838200"/>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Abstract</a:t>
            </a:r>
            <a:r>
              <a:rPr kumimoji="0" lang="en-US"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a:t>
            </a:r>
          </a:p>
          <a:p>
            <a:pPr marL="0" marR="0" indent="0" algn="ctr" defTabSz="1096963" rtl="0" eaLnBrk="1" fontAlgn="base" latinLnBrk="0" hangingPunct="1">
              <a:lnSpc>
                <a:spcPct val="100000"/>
              </a:lnSpc>
              <a:spcBef>
                <a:spcPct val="0"/>
              </a:spcBef>
              <a:spcAft>
                <a:spcPct val="0"/>
              </a:spcAft>
              <a:buClrTx/>
              <a:buSzTx/>
              <a:buFontTx/>
              <a:buNone/>
              <a:tabLst/>
            </a:pPr>
            <a:r>
              <a:rPr lang="en-US" baseline="0" dirty="0" smtClean="0">
                <a:solidFill>
                  <a:schemeClr val="tx1"/>
                </a:solidFill>
                <a:effectLst>
                  <a:outerShdw blurRad="38100" dist="38100" dir="2700000" algn="tl">
                    <a:srgbClr val="000000">
                      <a:alpha val="43137"/>
                    </a:srgbClr>
                  </a:outerShdw>
                </a:effectLst>
                <a:latin typeface="Segoe" pitchFamily="34" charset="0"/>
              </a:rPr>
              <a:t>Decision</a:t>
            </a:r>
            <a:r>
              <a:rPr lang="en-US" dirty="0" smtClean="0">
                <a:solidFill>
                  <a:schemeClr val="tx1"/>
                </a:solidFill>
                <a:effectLst>
                  <a:outerShdw blurRad="38100" dist="38100" dir="2700000" algn="tl">
                    <a:srgbClr val="000000">
                      <a:alpha val="43137"/>
                    </a:srgbClr>
                  </a:outerShdw>
                </a:effectLst>
                <a:latin typeface="Segoe" pitchFamily="34" charset="0"/>
              </a:rPr>
              <a:t> </a:t>
            </a:r>
            <a:r>
              <a:rPr lang="en-US" dirty="0" err="1" smtClean="0">
                <a:solidFill>
                  <a:schemeClr val="tx1"/>
                </a:solidFill>
                <a:effectLst>
                  <a:outerShdw blurRad="38100" dist="38100" dir="2700000" algn="tl">
                    <a:srgbClr val="000000">
                      <a:alpha val="43137"/>
                    </a:srgbClr>
                  </a:outerShdw>
                </a:effectLst>
                <a:latin typeface="Segoe" pitchFamily="34" charset="0"/>
              </a:rPr>
              <a:t>Proc</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Left-Right Arrow 15"/>
          <p:cNvSpPr/>
          <p:nvPr/>
        </p:nvSpPr>
        <p:spPr bwMode="auto">
          <a:xfrm>
            <a:off x="2895600" y="5334000"/>
            <a:ext cx="3180522" cy="1447800"/>
          </a:xfrm>
          <a:prstGeom prst="leftRight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Case split+ </a:t>
            </a:r>
          </a:p>
          <a:p>
            <a:pPr marL="0" marR="0" indent="0" algn="ctr" defTabSz="1096963" rtl="0" eaLnBrk="1" fontAlgn="base" latinLnBrk="0" hangingPunct="1">
              <a:lnSpc>
                <a:spcPct val="100000"/>
              </a:lnSpc>
              <a:spcBef>
                <a:spcPct val="0"/>
              </a:spcBef>
              <a:spcAft>
                <a:spcPct val="0"/>
              </a:spcAft>
              <a:buClrTx/>
              <a:buSzTx/>
              <a:buFontTx/>
              <a:buNone/>
              <a:tabLst/>
            </a:pPr>
            <a:r>
              <a:rPr lang="en-US" sz="2800" dirty="0">
                <a:solidFill>
                  <a:schemeClr val="tx1"/>
                </a:solidFill>
                <a:effectLst>
                  <a:outerShdw blurRad="38100" dist="38100" dir="2700000" algn="tl">
                    <a:srgbClr val="000000">
                      <a:alpha val="43137"/>
                    </a:srgbClr>
                  </a:outerShdw>
                </a:effectLst>
                <a:latin typeface="Segoe" pitchFamily="34" charset="0"/>
              </a:rPr>
              <a:t>R</a:t>
            </a:r>
            <a:r>
              <a:rPr lang="en-US" sz="2800" dirty="0" smtClean="0">
                <a:solidFill>
                  <a:schemeClr val="tx1"/>
                </a:solidFill>
                <a:effectLst>
                  <a:outerShdw blurRad="38100" dist="38100" dir="2700000" algn="tl">
                    <a:srgbClr val="000000">
                      <a:alpha val="43137"/>
                    </a:srgbClr>
                  </a:outerShdw>
                </a:effectLst>
                <a:latin typeface="Segoe" pitchFamily="34" charset="0"/>
              </a:rPr>
              <a:t>esolution</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30337691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gurevich.jpg"/>
          <p:cNvPicPr>
            <a:picLocks noChangeAspect="1"/>
          </p:cNvPicPr>
          <p:nvPr/>
        </p:nvPicPr>
        <p:blipFill>
          <a:blip r:embed="rId2" cstate="print"/>
          <a:stretch>
            <a:fillRect/>
          </a:stretch>
        </p:blipFill>
        <p:spPr>
          <a:xfrm>
            <a:off x="4114800" y="1066800"/>
            <a:ext cx="1171575" cy="1171575"/>
          </a:xfrm>
          <a:prstGeom prst="rect">
            <a:avLst/>
          </a:prstGeom>
        </p:spPr>
      </p:pic>
      <p:sp>
        <p:nvSpPr>
          <p:cNvPr id="2" name="Title 1"/>
          <p:cNvSpPr>
            <a:spLocks noGrp="1"/>
          </p:cNvSpPr>
          <p:nvPr>
            <p:ph type="title"/>
          </p:nvPr>
        </p:nvSpPr>
        <p:spPr>
          <a:xfrm>
            <a:off x="381000" y="230188"/>
            <a:ext cx="8382000" cy="609398"/>
          </a:xfrm>
        </p:spPr>
        <p:txBody>
          <a:bodyPr/>
          <a:lstStyle/>
          <a:p>
            <a:r>
              <a:rPr lang="en-US" sz="4400" dirty="0" smtClean="0"/>
              <a:t>The Inner Research Market @ MSFT</a:t>
            </a:r>
            <a:endParaRPr lang="en-US" sz="4400" dirty="0"/>
          </a:p>
        </p:txBody>
      </p:sp>
      <p:pic>
        <p:nvPicPr>
          <p:cNvPr id="4" name="Picture 3" descr="andy-gordon.jpg"/>
          <p:cNvPicPr>
            <a:picLocks noChangeAspect="1"/>
          </p:cNvPicPr>
          <p:nvPr/>
        </p:nvPicPr>
        <p:blipFill>
          <a:blip r:embed="rId3" cstate="print"/>
          <a:stretch>
            <a:fillRect/>
          </a:stretch>
        </p:blipFill>
        <p:spPr>
          <a:xfrm>
            <a:off x="6172200" y="1676400"/>
            <a:ext cx="1143000" cy="1524000"/>
          </a:xfrm>
          <a:prstGeom prst="rect">
            <a:avLst/>
          </a:prstGeom>
        </p:spPr>
      </p:pic>
      <p:pic>
        <p:nvPicPr>
          <p:cNvPr id="5" name="Picture 4" descr="gonthier.jpg"/>
          <p:cNvPicPr>
            <a:picLocks noChangeAspect="1"/>
          </p:cNvPicPr>
          <p:nvPr/>
        </p:nvPicPr>
        <p:blipFill>
          <a:blip r:embed="rId4" cstate="print"/>
          <a:stretch>
            <a:fillRect/>
          </a:stretch>
        </p:blipFill>
        <p:spPr>
          <a:xfrm>
            <a:off x="3845700" y="3236100"/>
            <a:ext cx="1183500" cy="1183500"/>
          </a:xfrm>
          <a:prstGeom prst="rect">
            <a:avLst/>
          </a:prstGeom>
        </p:spPr>
      </p:pic>
      <p:pic>
        <p:nvPicPr>
          <p:cNvPr id="8" name="Picture 7" descr="josh-berdine.jpg"/>
          <p:cNvPicPr>
            <a:picLocks noChangeAspect="1"/>
          </p:cNvPicPr>
          <p:nvPr/>
        </p:nvPicPr>
        <p:blipFill>
          <a:blip r:embed="rId5" cstate="print"/>
          <a:stretch>
            <a:fillRect/>
          </a:stretch>
        </p:blipFill>
        <p:spPr>
          <a:xfrm>
            <a:off x="7315200" y="1676400"/>
            <a:ext cx="1143000" cy="1143000"/>
          </a:xfrm>
          <a:prstGeom prst="rect">
            <a:avLst/>
          </a:prstGeom>
        </p:spPr>
      </p:pic>
      <p:pic>
        <p:nvPicPr>
          <p:cNvPr id="9" name="Picture 8" descr="lamport.gif"/>
          <p:cNvPicPr>
            <a:picLocks noChangeAspect="1"/>
          </p:cNvPicPr>
          <p:nvPr/>
        </p:nvPicPr>
        <p:blipFill>
          <a:blip r:embed="rId6" cstate="print"/>
          <a:stretch>
            <a:fillRect/>
          </a:stretch>
        </p:blipFill>
        <p:spPr>
          <a:xfrm>
            <a:off x="2743200" y="3962399"/>
            <a:ext cx="1143000" cy="1524001"/>
          </a:xfrm>
          <a:prstGeom prst="rect">
            <a:avLst/>
          </a:prstGeom>
        </p:spPr>
      </p:pic>
      <p:pic>
        <p:nvPicPr>
          <p:cNvPr id="11" name="Picture 10" descr="leonardo.jpg"/>
          <p:cNvPicPr>
            <a:picLocks noChangeAspect="1"/>
          </p:cNvPicPr>
          <p:nvPr/>
        </p:nvPicPr>
        <p:blipFill>
          <a:blip r:embed="rId7" cstate="print"/>
          <a:stretch>
            <a:fillRect/>
          </a:stretch>
        </p:blipFill>
        <p:spPr>
          <a:xfrm>
            <a:off x="7467600" y="4191000"/>
            <a:ext cx="1295400" cy="1295400"/>
          </a:xfrm>
          <a:prstGeom prst="rect">
            <a:avLst/>
          </a:prstGeom>
        </p:spPr>
      </p:pic>
      <p:pic>
        <p:nvPicPr>
          <p:cNvPr id="12" name="Picture 11" descr="lintao-zhang.jpg"/>
          <p:cNvPicPr>
            <a:picLocks noChangeAspect="1"/>
          </p:cNvPicPr>
          <p:nvPr/>
        </p:nvPicPr>
        <p:blipFill>
          <a:blip r:embed="rId8" cstate="print"/>
          <a:stretch>
            <a:fillRect/>
          </a:stretch>
        </p:blipFill>
        <p:spPr>
          <a:xfrm>
            <a:off x="1600200" y="3276600"/>
            <a:ext cx="1136800" cy="1239112"/>
          </a:xfrm>
          <a:prstGeom prst="rect">
            <a:avLst/>
          </a:prstGeom>
        </p:spPr>
      </p:pic>
      <p:pic>
        <p:nvPicPr>
          <p:cNvPr id="13" name="Picture 12" descr="lucasb.jpg"/>
          <p:cNvPicPr>
            <a:picLocks noChangeAspect="1"/>
          </p:cNvPicPr>
          <p:nvPr/>
        </p:nvPicPr>
        <p:blipFill>
          <a:blip r:embed="rId9" cstate="print"/>
          <a:stretch>
            <a:fillRect/>
          </a:stretch>
        </p:blipFill>
        <p:spPr>
          <a:xfrm>
            <a:off x="7315200" y="2819400"/>
            <a:ext cx="1371600" cy="1371600"/>
          </a:xfrm>
          <a:prstGeom prst="rect">
            <a:avLst/>
          </a:prstGeom>
        </p:spPr>
      </p:pic>
      <p:pic>
        <p:nvPicPr>
          <p:cNvPr id="14" name="Picture 13" descr="madanm.jpg"/>
          <p:cNvPicPr>
            <a:picLocks noChangeAspect="1"/>
          </p:cNvPicPr>
          <p:nvPr/>
        </p:nvPicPr>
        <p:blipFill>
          <a:blip r:embed="rId10" cstate="print"/>
          <a:stretch>
            <a:fillRect/>
          </a:stretch>
        </p:blipFill>
        <p:spPr>
          <a:xfrm>
            <a:off x="1676400" y="1600200"/>
            <a:ext cx="1273324" cy="1668325"/>
          </a:xfrm>
          <a:prstGeom prst="rect">
            <a:avLst/>
          </a:prstGeom>
        </p:spPr>
      </p:pic>
      <p:pic>
        <p:nvPicPr>
          <p:cNvPr id="10" name="Picture 9" descr="leino.jpg"/>
          <p:cNvPicPr>
            <a:picLocks noChangeAspect="1"/>
          </p:cNvPicPr>
          <p:nvPr/>
        </p:nvPicPr>
        <p:blipFill>
          <a:blip r:embed="rId11" cstate="print"/>
          <a:stretch>
            <a:fillRect/>
          </a:stretch>
        </p:blipFill>
        <p:spPr>
          <a:xfrm>
            <a:off x="1600200" y="4343400"/>
            <a:ext cx="1143000" cy="1143000"/>
          </a:xfrm>
          <a:prstGeom prst="rect">
            <a:avLst/>
          </a:prstGeom>
        </p:spPr>
      </p:pic>
      <p:pic>
        <p:nvPicPr>
          <p:cNvPr id="15" name="Picture 14" descr="mbarnett.jpg"/>
          <p:cNvPicPr>
            <a:picLocks noChangeAspect="1"/>
          </p:cNvPicPr>
          <p:nvPr/>
        </p:nvPicPr>
        <p:blipFill>
          <a:blip r:embed="rId12" cstate="print"/>
          <a:stretch>
            <a:fillRect/>
          </a:stretch>
        </p:blipFill>
        <p:spPr>
          <a:xfrm>
            <a:off x="3838575" y="2057400"/>
            <a:ext cx="1190625" cy="1190625"/>
          </a:xfrm>
          <a:prstGeom prst="rect">
            <a:avLst/>
          </a:prstGeom>
        </p:spPr>
      </p:pic>
      <p:pic>
        <p:nvPicPr>
          <p:cNvPr id="16" name="Picture 15" descr="nikolait.jpg"/>
          <p:cNvPicPr>
            <a:picLocks noChangeAspect="1"/>
          </p:cNvPicPr>
          <p:nvPr/>
        </p:nvPicPr>
        <p:blipFill>
          <a:blip r:embed="rId13" cstate="print"/>
          <a:stretch>
            <a:fillRect/>
          </a:stretch>
        </p:blipFill>
        <p:spPr>
          <a:xfrm>
            <a:off x="3962400" y="4495800"/>
            <a:ext cx="714375" cy="714375"/>
          </a:xfrm>
          <a:prstGeom prst="rect">
            <a:avLst/>
          </a:prstGeom>
        </p:spPr>
      </p:pic>
      <p:pic>
        <p:nvPicPr>
          <p:cNvPr id="17" name="Picture 16" descr="patrice-godefroid.gif"/>
          <p:cNvPicPr>
            <a:picLocks noChangeAspect="1"/>
          </p:cNvPicPr>
          <p:nvPr/>
        </p:nvPicPr>
        <p:blipFill>
          <a:blip r:embed="rId14" cstate="print"/>
          <a:stretch>
            <a:fillRect/>
          </a:stretch>
        </p:blipFill>
        <p:spPr>
          <a:xfrm>
            <a:off x="3886200" y="4419600"/>
            <a:ext cx="1219200" cy="1254286"/>
          </a:xfrm>
          <a:prstGeom prst="rect">
            <a:avLst/>
          </a:prstGeom>
        </p:spPr>
      </p:pic>
      <p:pic>
        <p:nvPicPr>
          <p:cNvPr id="18" name="Picture 17" descr="nikolait.jpg"/>
          <p:cNvPicPr>
            <a:picLocks noChangeAspect="1"/>
          </p:cNvPicPr>
          <p:nvPr/>
        </p:nvPicPr>
        <p:blipFill>
          <a:blip r:embed="rId13" cstate="print"/>
          <a:stretch>
            <a:fillRect/>
          </a:stretch>
        </p:blipFill>
        <p:spPr>
          <a:xfrm>
            <a:off x="2895600" y="1524000"/>
            <a:ext cx="1295400" cy="1295400"/>
          </a:xfrm>
          <a:prstGeom prst="rect">
            <a:avLst/>
          </a:prstGeom>
        </p:spPr>
      </p:pic>
      <p:pic>
        <p:nvPicPr>
          <p:cNvPr id="19" name="Picture 18" descr="schulte.jpg"/>
          <p:cNvPicPr>
            <a:picLocks noChangeAspect="1"/>
          </p:cNvPicPr>
          <p:nvPr/>
        </p:nvPicPr>
        <p:blipFill>
          <a:blip r:embed="rId15" cstate="print"/>
          <a:stretch>
            <a:fillRect/>
          </a:stretch>
        </p:blipFill>
        <p:spPr>
          <a:xfrm>
            <a:off x="7543800" y="5486400"/>
            <a:ext cx="1190625" cy="1190625"/>
          </a:xfrm>
          <a:prstGeom prst="rect">
            <a:avLst/>
          </a:prstGeom>
        </p:spPr>
      </p:pic>
      <p:pic>
        <p:nvPicPr>
          <p:cNvPr id="20" name="Picture 19" descr="thoare.jpg"/>
          <p:cNvPicPr>
            <a:picLocks noChangeAspect="1"/>
          </p:cNvPicPr>
          <p:nvPr/>
        </p:nvPicPr>
        <p:blipFill>
          <a:blip r:embed="rId16" cstate="print"/>
          <a:stretch>
            <a:fillRect/>
          </a:stretch>
        </p:blipFill>
        <p:spPr>
          <a:xfrm>
            <a:off x="5029200" y="3200401"/>
            <a:ext cx="1307714" cy="1447799"/>
          </a:xfrm>
          <a:prstGeom prst="rect">
            <a:avLst/>
          </a:prstGeom>
        </p:spPr>
      </p:pic>
      <p:pic>
        <p:nvPicPr>
          <p:cNvPr id="21" name="Picture 20" descr="tball.jpg"/>
          <p:cNvPicPr>
            <a:picLocks noChangeAspect="1"/>
          </p:cNvPicPr>
          <p:nvPr/>
        </p:nvPicPr>
        <p:blipFill>
          <a:blip r:embed="rId17" cstate="print"/>
          <a:stretch>
            <a:fillRect/>
          </a:stretch>
        </p:blipFill>
        <p:spPr>
          <a:xfrm>
            <a:off x="5029200" y="2057400"/>
            <a:ext cx="1143000" cy="1143000"/>
          </a:xfrm>
          <a:prstGeom prst="rect">
            <a:avLst/>
          </a:prstGeom>
        </p:spPr>
      </p:pic>
      <p:pic>
        <p:nvPicPr>
          <p:cNvPr id="23" name="Picture 22" descr="shuvendu.jpg"/>
          <p:cNvPicPr>
            <a:picLocks noChangeAspect="1"/>
          </p:cNvPicPr>
          <p:nvPr/>
        </p:nvPicPr>
        <p:blipFill>
          <a:blip r:embed="rId18" cstate="print"/>
          <a:stretch>
            <a:fillRect/>
          </a:stretch>
        </p:blipFill>
        <p:spPr>
          <a:xfrm>
            <a:off x="6324600" y="4572000"/>
            <a:ext cx="1219199" cy="1329265"/>
          </a:xfrm>
          <a:prstGeom prst="rect">
            <a:avLst/>
          </a:prstGeom>
        </p:spPr>
      </p:pic>
      <p:pic>
        <p:nvPicPr>
          <p:cNvPr id="24" name="Picture 23" descr="sumitg.jpg"/>
          <p:cNvPicPr>
            <a:picLocks noChangeAspect="1"/>
          </p:cNvPicPr>
          <p:nvPr/>
        </p:nvPicPr>
        <p:blipFill>
          <a:blip r:embed="rId19" cstate="print"/>
          <a:stretch>
            <a:fillRect/>
          </a:stretch>
        </p:blipFill>
        <p:spPr>
          <a:xfrm>
            <a:off x="6324600" y="3200400"/>
            <a:ext cx="1254760" cy="1447800"/>
          </a:xfrm>
          <a:prstGeom prst="rect">
            <a:avLst/>
          </a:prstGeom>
        </p:spPr>
      </p:pic>
      <p:pic>
        <p:nvPicPr>
          <p:cNvPr id="25" name="Picture 24" descr="rse-fte.jpg"/>
          <p:cNvPicPr>
            <a:picLocks noChangeAspect="1"/>
          </p:cNvPicPr>
          <p:nvPr/>
        </p:nvPicPr>
        <p:blipFill>
          <a:blip r:embed="rId20" cstate="print"/>
          <a:srcRect l="8633" t="19025" r="12236" b="52437"/>
          <a:stretch>
            <a:fillRect/>
          </a:stretch>
        </p:blipFill>
        <p:spPr>
          <a:xfrm>
            <a:off x="914400" y="5486400"/>
            <a:ext cx="5029200" cy="1371600"/>
          </a:xfrm>
          <a:prstGeom prst="rect">
            <a:avLst/>
          </a:prstGeom>
        </p:spPr>
      </p:pic>
      <p:pic>
        <p:nvPicPr>
          <p:cNvPr id="26" name="Picture 25" descr="nsb.jpg"/>
          <p:cNvPicPr>
            <a:picLocks noChangeAspect="1"/>
          </p:cNvPicPr>
          <p:nvPr/>
        </p:nvPicPr>
        <p:blipFill>
          <a:blip r:embed="rId21" cstate="print"/>
          <a:stretch>
            <a:fillRect/>
          </a:stretch>
        </p:blipFill>
        <p:spPr>
          <a:xfrm>
            <a:off x="5943600" y="5638800"/>
            <a:ext cx="732034" cy="685800"/>
          </a:xfrm>
          <a:prstGeom prst="rect">
            <a:avLst/>
          </a:prstGeom>
        </p:spPr>
      </p:pic>
      <p:pic>
        <p:nvPicPr>
          <p:cNvPr id="6" name="Picture 5" descr="jhalleux.jpg"/>
          <p:cNvPicPr>
            <a:picLocks noChangeAspect="1"/>
          </p:cNvPicPr>
          <p:nvPr/>
        </p:nvPicPr>
        <p:blipFill>
          <a:blip r:embed="rId22" cstate="print"/>
          <a:stretch>
            <a:fillRect/>
          </a:stretch>
        </p:blipFill>
        <p:spPr>
          <a:xfrm>
            <a:off x="8250385" y="5901264"/>
            <a:ext cx="911045" cy="972809"/>
          </a:xfrm>
          <a:prstGeom prst="rect">
            <a:avLst/>
          </a:prstGeom>
        </p:spPr>
      </p:pic>
      <p:pic>
        <p:nvPicPr>
          <p:cNvPr id="27" name="Picture 26" descr="bycook.jpg"/>
          <p:cNvPicPr>
            <a:picLocks noChangeAspect="1"/>
          </p:cNvPicPr>
          <p:nvPr/>
        </p:nvPicPr>
        <p:blipFill>
          <a:blip r:embed="rId23" cstate="print"/>
          <a:stretch>
            <a:fillRect/>
          </a:stretch>
        </p:blipFill>
        <p:spPr>
          <a:xfrm>
            <a:off x="381000" y="1600200"/>
            <a:ext cx="1295400" cy="1295400"/>
          </a:xfrm>
          <a:prstGeom prst="rect">
            <a:avLst/>
          </a:prstGeom>
        </p:spPr>
      </p:pic>
      <p:pic>
        <p:nvPicPr>
          <p:cNvPr id="28" name="Picture 27" descr="youssefh.jpg"/>
          <p:cNvPicPr>
            <a:picLocks noChangeAspect="1"/>
          </p:cNvPicPr>
          <p:nvPr/>
        </p:nvPicPr>
        <p:blipFill>
          <a:blip r:embed="rId24" cstate="print"/>
          <a:stretch>
            <a:fillRect/>
          </a:stretch>
        </p:blipFill>
        <p:spPr>
          <a:xfrm>
            <a:off x="381000" y="2895600"/>
            <a:ext cx="1295400" cy="1295400"/>
          </a:xfrm>
          <a:prstGeom prst="rect">
            <a:avLst/>
          </a:prstGeom>
        </p:spPr>
      </p:pic>
      <p:pic>
        <p:nvPicPr>
          <p:cNvPr id="29" name="Picture 28" descr="larus.jpg"/>
          <p:cNvPicPr>
            <a:picLocks noChangeAspect="1"/>
          </p:cNvPicPr>
          <p:nvPr/>
        </p:nvPicPr>
        <p:blipFill>
          <a:blip r:embed="rId25" cstate="print"/>
          <a:stretch>
            <a:fillRect/>
          </a:stretch>
        </p:blipFill>
        <p:spPr>
          <a:xfrm>
            <a:off x="7086600" y="5867400"/>
            <a:ext cx="685800" cy="685800"/>
          </a:xfrm>
          <a:prstGeom prst="rect">
            <a:avLst/>
          </a:prstGeom>
        </p:spPr>
      </p:pic>
      <p:pic>
        <p:nvPicPr>
          <p:cNvPr id="30" name="Picture 29" descr="qadeer.jpg"/>
          <p:cNvPicPr>
            <a:picLocks noChangeAspect="1"/>
          </p:cNvPicPr>
          <p:nvPr/>
        </p:nvPicPr>
        <p:blipFill>
          <a:blip r:embed="rId26" cstate="print"/>
          <a:stretch>
            <a:fillRect/>
          </a:stretch>
        </p:blipFill>
        <p:spPr>
          <a:xfrm>
            <a:off x="381000" y="4191000"/>
            <a:ext cx="1295400" cy="1295400"/>
          </a:xfrm>
          <a:prstGeom prst="rect">
            <a:avLst/>
          </a:prstGeom>
        </p:spPr>
      </p:pic>
      <p:pic>
        <p:nvPicPr>
          <p:cNvPr id="31" name="Picture 30" descr="nick.jpg"/>
          <p:cNvPicPr>
            <a:picLocks noChangeAspect="1"/>
          </p:cNvPicPr>
          <p:nvPr/>
        </p:nvPicPr>
        <p:blipFill>
          <a:blip r:embed="rId27" cstate="print"/>
          <a:stretch>
            <a:fillRect/>
          </a:stretch>
        </p:blipFill>
        <p:spPr>
          <a:xfrm>
            <a:off x="5257800" y="1143000"/>
            <a:ext cx="914400" cy="914400"/>
          </a:xfrm>
          <a:prstGeom prst="rect">
            <a:avLst/>
          </a:prstGeom>
        </p:spPr>
      </p:pic>
      <p:pic>
        <p:nvPicPr>
          <p:cNvPr id="33" name="Picture 32" descr="margus.jpg"/>
          <p:cNvPicPr>
            <a:picLocks noChangeAspect="1"/>
          </p:cNvPicPr>
          <p:nvPr/>
        </p:nvPicPr>
        <p:blipFill>
          <a:blip r:embed="rId28" cstate="print"/>
          <a:stretch>
            <a:fillRect/>
          </a:stretch>
        </p:blipFill>
        <p:spPr>
          <a:xfrm>
            <a:off x="0" y="5486400"/>
            <a:ext cx="1133929" cy="1143000"/>
          </a:xfrm>
          <a:prstGeom prst="rect">
            <a:avLst/>
          </a:prstGeom>
        </p:spPr>
      </p:pic>
      <p:pic>
        <p:nvPicPr>
          <p:cNvPr id="35" name="Picture 2"/>
          <p:cNvPicPr>
            <a:picLocks noChangeAspect="1" noChangeArrowheads="1"/>
          </p:cNvPicPr>
          <p:nvPr/>
        </p:nvPicPr>
        <p:blipFill>
          <a:blip r:embed="rId29" cstate="print"/>
          <a:srcRect/>
          <a:stretch>
            <a:fillRect/>
          </a:stretch>
        </p:blipFill>
        <p:spPr bwMode="auto">
          <a:xfrm>
            <a:off x="4876800" y="4648200"/>
            <a:ext cx="911087" cy="914400"/>
          </a:xfrm>
          <a:prstGeom prst="rect">
            <a:avLst/>
          </a:prstGeom>
          <a:noFill/>
          <a:ln w="9525">
            <a:noFill/>
            <a:miter lim="800000"/>
            <a:headEnd/>
            <a:tailEnd/>
          </a:ln>
          <a:effectLst/>
        </p:spPr>
      </p:pic>
      <p:pic>
        <p:nvPicPr>
          <p:cNvPr id="34" name="Picture 33" descr="fournet.jpg"/>
          <p:cNvPicPr>
            <a:picLocks noChangeAspect="1"/>
          </p:cNvPicPr>
          <p:nvPr/>
        </p:nvPicPr>
        <p:blipFill>
          <a:blip r:embed="rId30" cstate="print"/>
          <a:stretch>
            <a:fillRect/>
          </a:stretch>
        </p:blipFill>
        <p:spPr>
          <a:xfrm>
            <a:off x="5628467" y="4495800"/>
            <a:ext cx="1000933" cy="1143000"/>
          </a:xfrm>
          <a:prstGeom prst="rect">
            <a:avLst/>
          </a:prstGeom>
        </p:spPr>
      </p:pic>
      <p:pic>
        <p:nvPicPr>
          <p:cNvPr id="36" name="Picture 35" descr="ethanjackson.png"/>
          <p:cNvPicPr>
            <a:picLocks noChangeAspect="1"/>
          </p:cNvPicPr>
          <p:nvPr/>
        </p:nvPicPr>
        <p:blipFill>
          <a:blip r:embed="rId31" cstate="print"/>
          <a:stretch>
            <a:fillRect/>
          </a:stretch>
        </p:blipFill>
        <p:spPr>
          <a:xfrm>
            <a:off x="5715000" y="6118561"/>
            <a:ext cx="823235" cy="891839"/>
          </a:xfrm>
          <a:prstGeom prst="rect">
            <a:avLst/>
          </a:prstGeom>
        </p:spPr>
      </p:pic>
      <p:pic>
        <p:nvPicPr>
          <p:cNvPr id="37" name="Picture 36" descr="jp_small2.jpg"/>
          <p:cNvPicPr>
            <a:picLocks noChangeAspect="1"/>
          </p:cNvPicPr>
          <p:nvPr/>
        </p:nvPicPr>
        <p:blipFill>
          <a:blip r:embed="rId32" cstate="print"/>
          <a:stretch>
            <a:fillRect/>
          </a:stretch>
        </p:blipFill>
        <p:spPr>
          <a:xfrm>
            <a:off x="6348701" y="5867400"/>
            <a:ext cx="886161" cy="990600"/>
          </a:xfrm>
          <a:prstGeom prst="rect">
            <a:avLst/>
          </a:prstGeom>
          <a:ln>
            <a:noFill/>
          </a:ln>
        </p:spPr>
      </p:pic>
      <p:pic>
        <p:nvPicPr>
          <p:cNvPr id="38" name="Picture 37" descr="chrishaw72.jpg"/>
          <p:cNvPicPr>
            <a:picLocks noChangeAspect="1"/>
          </p:cNvPicPr>
          <p:nvPr/>
        </p:nvPicPr>
        <p:blipFill>
          <a:blip r:embed="rId33" cstate="print"/>
          <a:stretch>
            <a:fillRect/>
          </a:stretch>
        </p:blipFill>
        <p:spPr>
          <a:xfrm>
            <a:off x="2362200" y="4953000"/>
            <a:ext cx="914400" cy="914400"/>
          </a:xfrm>
          <a:prstGeom prst="rect">
            <a:avLst/>
          </a:prstGeom>
        </p:spPr>
      </p:pic>
      <p:pic>
        <p:nvPicPr>
          <p:cNvPr id="39" name="Picture 38" descr="akash.jpg"/>
          <p:cNvPicPr>
            <a:picLocks noChangeAspect="1"/>
          </p:cNvPicPr>
          <p:nvPr/>
        </p:nvPicPr>
        <p:blipFill>
          <a:blip r:embed="rId34" cstate="print"/>
          <a:srcRect l="13333" r="6667" b="25000"/>
          <a:stretch>
            <a:fillRect/>
          </a:stretch>
        </p:blipFill>
        <p:spPr>
          <a:xfrm>
            <a:off x="8229600" y="1371600"/>
            <a:ext cx="914400" cy="1143000"/>
          </a:xfrm>
          <a:prstGeom prst="rect">
            <a:avLst/>
          </a:prstGeom>
        </p:spPr>
      </p:pic>
      <p:pic>
        <p:nvPicPr>
          <p:cNvPr id="41" name="Picture 40" descr="wrwg.jpg"/>
          <p:cNvPicPr>
            <a:picLocks noChangeAspect="1"/>
          </p:cNvPicPr>
          <p:nvPr/>
        </p:nvPicPr>
        <p:blipFill>
          <a:blip r:embed="rId35" cstate="print"/>
          <a:srcRect l="18000" r="19623" b="25993"/>
          <a:stretch>
            <a:fillRect/>
          </a:stretch>
        </p:blipFill>
        <p:spPr>
          <a:xfrm>
            <a:off x="1371600" y="1143000"/>
            <a:ext cx="762000" cy="875441"/>
          </a:xfrm>
          <a:prstGeom prst="rect">
            <a:avLst/>
          </a:prstGeom>
        </p:spPr>
      </p:pic>
      <p:pic>
        <p:nvPicPr>
          <p:cNvPr id="42" name="Picture 41" descr="nik-cropped.jpg"/>
          <p:cNvPicPr>
            <a:picLocks noChangeAspect="1"/>
          </p:cNvPicPr>
          <p:nvPr/>
        </p:nvPicPr>
        <p:blipFill>
          <a:blip r:embed="rId36" cstate="print"/>
          <a:stretch>
            <a:fillRect/>
          </a:stretch>
        </p:blipFill>
        <p:spPr>
          <a:xfrm>
            <a:off x="8229600" y="2514600"/>
            <a:ext cx="914400" cy="1040524"/>
          </a:xfrm>
          <a:prstGeom prst="rect">
            <a:avLst/>
          </a:prstGeom>
        </p:spPr>
      </p:pic>
      <p:pic>
        <p:nvPicPr>
          <p:cNvPr id="43" name="Picture 42" descr="michal-new-small.jpg"/>
          <p:cNvPicPr>
            <a:picLocks noChangeAspect="1"/>
          </p:cNvPicPr>
          <p:nvPr/>
        </p:nvPicPr>
        <p:blipFill>
          <a:blip r:embed="rId37" cstate="print"/>
          <a:stretch>
            <a:fillRect/>
          </a:stretch>
        </p:blipFill>
        <p:spPr>
          <a:xfrm>
            <a:off x="0" y="4876800"/>
            <a:ext cx="431856" cy="500845"/>
          </a:xfrm>
          <a:prstGeom prst="rect">
            <a:avLst/>
          </a:prstGeom>
        </p:spPr>
      </p:pic>
      <p:pic>
        <p:nvPicPr>
          <p:cNvPr id="7" name="Picture 6"/>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2140652" y="788504"/>
            <a:ext cx="1028700" cy="1402773"/>
          </a:xfrm>
          <a:prstGeom prst="rect">
            <a:avLst/>
          </a:prstGeom>
        </p:spPr>
      </p:pic>
      <p:pic>
        <p:nvPicPr>
          <p:cNvPr id="40" name="Picture 39"/>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2729875" y="2652712"/>
            <a:ext cx="1108700" cy="1478266"/>
          </a:xfrm>
          <a:prstGeom prst="rect">
            <a:avLst/>
          </a:prstGeom>
        </p:spPr>
      </p:pic>
      <p:pic>
        <p:nvPicPr>
          <p:cNvPr id="45" name="Picture 44"/>
          <p:cNvPicPr>
            <a:picLocks noChangeAspect="1"/>
          </p:cNvPicPr>
          <p:nvPr/>
        </p:nvPicPr>
        <p:blipFill rotWithShape="1">
          <a:blip r:embed="rId40">
            <a:extLst>
              <a:ext uri="{28A0092B-C50C-407E-A947-70E740481C1C}">
                <a14:useLocalDpi xmlns:a14="http://schemas.microsoft.com/office/drawing/2010/main" val="0"/>
              </a:ext>
            </a:extLst>
          </a:blip>
          <a:srcRect l="19999" t="13778" r="10001" b="14248"/>
          <a:stretch/>
        </p:blipFill>
        <p:spPr>
          <a:xfrm>
            <a:off x="27518" y="3520311"/>
            <a:ext cx="808676" cy="1169275"/>
          </a:xfrm>
          <a:prstGeom prst="rect">
            <a:avLst/>
          </a:prstGeom>
        </p:spPr>
      </p:pic>
      <p:pic>
        <p:nvPicPr>
          <p:cNvPr id="46" name="Picture 45"/>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8478943" y="5210175"/>
            <a:ext cx="685800" cy="685800"/>
          </a:xfrm>
          <a:prstGeom prst="rect">
            <a:avLst/>
          </a:prstGeom>
        </p:spPr>
      </p:pic>
      <p:pic>
        <p:nvPicPr>
          <p:cNvPr id="47" name="Picture 46"/>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6148853" y="937392"/>
            <a:ext cx="953202" cy="868416"/>
          </a:xfrm>
          <a:prstGeom prst="rect">
            <a:avLst/>
          </a:prstGeom>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191000" y="0"/>
            <a:ext cx="4953000" cy="1337441"/>
            <a:chOff x="3810000" y="152400"/>
            <a:chExt cx="4953000" cy="1337441"/>
          </a:xfrm>
        </p:grpSpPr>
        <p:pic>
          <p:nvPicPr>
            <p:cNvPr id="5" name="Picture 2"/>
            <p:cNvPicPr>
              <a:picLocks noChangeAspect="1" noChangeArrowheads="1"/>
            </p:cNvPicPr>
            <p:nvPr/>
          </p:nvPicPr>
          <p:blipFill>
            <a:blip r:embed="rId2" cstate="print"/>
            <a:srcRect l="32500" t="20000" r="21875" b="64097"/>
            <a:stretch>
              <a:fillRect/>
            </a:stretch>
          </p:blipFill>
          <p:spPr bwMode="auto">
            <a:xfrm>
              <a:off x="3810000" y="152400"/>
              <a:ext cx="4953000" cy="1295400"/>
            </a:xfrm>
            <a:prstGeom prst="rect">
              <a:avLst/>
            </a:prstGeom>
            <a:noFill/>
            <a:ln w="9525">
              <a:noFill/>
              <a:miter lim="800000"/>
              <a:headEnd/>
              <a:tailEnd/>
            </a:ln>
          </p:spPr>
        </p:pic>
        <p:pic>
          <p:nvPicPr>
            <p:cNvPr id="6" name="Picture 2"/>
            <p:cNvPicPr>
              <a:picLocks noChangeAspect="1" noChangeArrowheads="1"/>
            </p:cNvPicPr>
            <p:nvPr/>
          </p:nvPicPr>
          <p:blipFill>
            <a:blip r:embed="rId2" cstate="print"/>
            <a:srcRect l="32500" t="51000" r="21875" b="41000"/>
            <a:stretch>
              <a:fillRect/>
            </a:stretch>
          </p:blipFill>
          <p:spPr bwMode="auto">
            <a:xfrm>
              <a:off x="3810000" y="838200"/>
              <a:ext cx="4953000" cy="651641"/>
            </a:xfrm>
            <a:prstGeom prst="rect">
              <a:avLst/>
            </a:prstGeom>
            <a:noFill/>
            <a:ln w="9525">
              <a:noFill/>
              <a:miter lim="800000"/>
              <a:headEnd/>
              <a:tailEnd/>
            </a:ln>
          </p:spPr>
        </p:pic>
      </p:grpSp>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533400" y="1600200"/>
            <a:ext cx="8382000" cy="4949047"/>
          </a:xfrm>
        </p:spPr>
        <p:txBody>
          <a:bodyPr/>
          <a:lstStyle/>
          <a:p>
            <a:r>
              <a:rPr lang="en-US" sz="3200" dirty="0" smtClean="0"/>
              <a:t>SMT solvers are a great fit for software tools</a:t>
            </a:r>
          </a:p>
          <a:p>
            <a:endParaRPr lang="en-US" sz="3200" dirty="0" smtClean="0"/>
          </a:p>
          <a:p>
            <a:r>
              <a:rPr lang="en-US" sz="3200" dirty="0" smtClean="0"/>
              <a:t>Current main applications:</a:t>
            </a:r>
          </a:p>
          <a:p>
            <a:pPr lvl="1"/>
            <a:r>
              <a:rPr lang="en-US" sz="2800" dirty="0" smtClean="0"/>
              <a:t>Test-case generation.</a:t>
            </a:r>
          </a:p>
          <a:p>
            <a:pPr lvl="1"/>
            <a:r>
              <a:rPr lang="en-US" sz="2800" dirty="0" smtClean="0"/>
              <a:t>Verifying compilers.</a:t>
            </a:r>
          </a:p>
          <a:p>
            <a:pPr lvl="1"/>
            <a:r>
              <a:rPr lang="en-US" sz="2800" dirty="0" smtClean="0"/>
              <a:t>Model Checking &amp; Predicate Abstraction.</a:t>
            </a:r>
          </a:p>
          <a:p>
            <a:pPr lvl="1"/>
            <a:r>
              <a:rPr lang="en-US" sz="2800" dirty="0" smtClean="0"/>
              <a:t>Model-based testing and development</a:t>
            </a:r>
          </a:p>
          <a:p>
            <a:pPr>
              <a:buNone/>
            </a:pPr>
            <a:endParaRPr lang="en-US" sz="3200" dirty="0" smtClean="0"/>
          </a:p>
          <a:p>
            <a:r>
              <a:rPr lang="en-US" sz="3200" dirty="0" smtClean="0"/>
              <a:t>Future opportunities in SMT research and applications abound</a:t>
            </a:r>
            <a:endParaRPr lang="en-US" sz="3200" dirty="0"/>
          </a:p>
        </p:txBody>
      </p:sp>
      <mc:AlternateContent xmlns:mc="http://schemas.openxmlformats.org/markup-compatibility/2006" xmlns:p14="http://schemas.microsoft.com/office/powerpoint/2010/main">
        <mc:Choice Requires="p14">
          <p:contentPart p14:bwMode="auto" r:id="rId3">
            <p14:nvContentPartPr>
              <p14:cNvPr id="592899" name="Ink 3"/>
              <p14:cNvContentPartPr>
                <a14:cpLocks xmlns:a14="http://schemas.microsoft.com/office/drawing/2010/main" noRot="1" noChangeAspect="1" noEditPoints="1" noChangeArrowheads="1" noChangeShapeType="1"/>
              </p14:cNvContentPartPr>
              <p14:nvPr/>
            </p14:nvContentPartPr>
            <p14:xfrm>
              <a:off x="5791200" y="808038"/>
              <a:ext cx="1127125" cy="200025"/>
            </p14:xfrm>
          </p:contentPart>
        </mc:Choice>
        <mc:Fallback xmlns="">
          <p:pic>
            <p:nvPicPr>
              <p:cNvPr id="592899" name="Ink 3"/>
              <p:cNvPicPr>
                <a:picLocks noRot="1" noChangeAspect="1" noEditPoints="1" noChangeArrowheads="1" noChangeShapeType="1"/>
              </p:cNvPicPr>
              <p:nvPr/>
            </p:nvPicPr>
            <p:blipFill>
              <a:blip r:embed="rId4"/>
              <a:stretch>
                <a:fillRect/>
              </a:stretch>
            </p:blipFill>
            <p:spPr>
              <a:xfrm>
                <a:off x="5775360" y="744721"/>
                <a:ext cx="1158804" cy="327019"/>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92901" name="Ink 5"/>
              <p14:cNvContentPartPr>
                <a14:cpLocks xmlns:a14="http://schemas.microsoft.com/office/drawing/2010/main" noRot="1" noChangeAspect="1" noEditPoints="1" noChangeArrowheads="1" noChangeShapeType="1"/>
              </p14:cNvContentPartPr>
              <p14:nvPr/>
            </p14:nvContentPartPr>
            <p14:xfrm>
              <a:off x="5513388" y="582613"/>
              <a:ext cx="1603375" cy="663575"/>
            </p14:xfrm>
          </p:contentPart>
        </mc:Choice>
        <mc:Fallback xmlns="">
          <p:pic>
            <p:nvPicPr>
              <p:cNvPr id="592901" name="Ink 5"/>
              <p:cNvPicPr>
                <a:picLocks noRot="1" noChangeAspect="1" noEditPoints="1" noChangeArrowheads="1" noChangeShapeType="1"/>
              </p:cNvPicPr>
              <p:nvPr/>
            </p:nvPicPr>
            <p:blipFill>
              <a:blip r:embed="rId6"/>
              <a:stretch>
                <a:fillRect/>
              </a:stretch>
            </p:blipFill>
            <p:spPr>
              <a:xfrm>
                <a:off x="5504028" y="573252"/>
                <a:ext cx="1622094" cy="682298"/>
              </a:xfrm>
              <a:prstGeom prst="rect">
                <a:avLst/>
              </a:prstGeom>
            </p:spPr>
          </p:pic>
        </mc:Fallback>
      </mc:AlternateContent>
    </p:spTree>
    <p:extLst>
      <p:ext uri="{BB962C8B-B14F-4D97-AF65-F5344CB8AC3E}">
        <p14:creationId xmlns:p14="http://schemas.microsoft.com/office/powerpoint/2010/main" val="398333672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Z3?</a:t>
            </a:r>
            <a:endParaRPr lang="en-US" dirty="0"/>
          </a:p>
        </p:txBody>
      </p:sp>
      <p:sp>
        <p:nvSpPr>
          <p:cNvPr id="6" name="Rectangle 5"/>
          <p:cNvSpPr/>
          <p:nvPr/>
        </p:nvSpPr>
        <p:spPr>
          <a:xfrm>
            <a:off x="2286000" y="1577008"/>
            <a:ext cx="4982818" cy="2004392"/>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2400" dirty="0" smtClean="0">
                <a:latin typeface="Calibri" pitchFamily="34" charset="0"/>
              </a:rPr>
              <a:t>Theories</a:t>
            </a:r>
            <a:endParaRPr lang="en-US" sz="2400" dirty="0">
              <a:latin typeface="Calibri" pitchFamily="34" charset="0"/>
            </a:endParaRPr>
          </a:p>
        </p:txBody>
      </p:sp>
      <p:sp>
        <p:nvSpPr>
          <p:cNvPr id="10" name="Rounded Rectangle 9"/>
          <p:cNvSpPr/>
          <p:nvPr/>
        </p:nvSpPr>
        <p:spPr>
          <a:xfrm>
            <a:off x="2438526" y="1995722"/>
            <a:ext cx="2209674" cy="30293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Bit-Vectors</a:t>
            </a:r>
            <a:endParaRPr lang="en-US" sz="2000" b="1" dirty="0">
              <a:latin typeface="Calibri" pitchFamily="34" charset="0"/>
            </a:endParaRPr>
          </a:p>
        </p:txBody>
      </p:sp>
      <p:sp>
        <p:nvSpPr>
          <p:cNvPr id="11" name="Rounded Rectangle 10"/>
          <p:cNvSpPr/>
          <p:nvPr/>
        </p:nvSpPr>
        <p:spPr>
          <a:xfrm>
            <a:off x="2438400" y="2354759"/>
            <a:ext cx="2218996" cy="33170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Lin-arithmetic</a:t>
            </a:r>
            <a:endParaRPr lang="en-US" sz="2000" b="1" dirty="0">
              <a:latin typeface="Calibri" pitchFamily="34" charset="0"/>
            </a:endParaRPr>
          </a:p>
        </p:txBody>
      </p:sp>
      <p:sp>
        <p:nvSpPr>
          <p:cNvPr id="12" name="Rounded Rectangle 11"/>
          <p:cNvSpPr/>
          <p:nvPr/>
        </p:nvSpPr>
        <p:spPr>
          <a:xfrm>
            <a:off x="4792200" y="2382025"/>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err="1" smtClean="0">
                <a:latin typeface="Calibri" pitchFamily="34" charset="0"/>
              </a:rPr>
              <a:t>Groebner</a:t>
            </a:r>
            <a:r>
              <a:rPr lang="en-US" sz="2000" b="1" dirty="0" smtClean="0">
                <a:latin typeface="Calibri" pitchFamily="34" charset="0"/>
              </a:rPr>
              <a:t> basis</a:t>
            </a:r>
            <a:endParaRPr lang="en-US" sz="2000" b="1" dirty="0">
              <a:latin typeface="Calibri" pitchFamily="34" charset="0"/>
            </a:endParaRPr>
          </a:p>
        </p:txBody>
      </p:sp>
      <p:sp>
        <p:nvSpPr>
          <p:cNvPr id="13" name="Rounded Rectangle 12"/>
          <p:cNvSpPr/>
          <p:nvPr/>
        </p:nvSpPr>
        <p:spPr>
          <a:xfrm>
            <a:off x="2415218" y="3119697"/>
            <a:ext cx="4595182" cy="385503"/>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Free (</a:t>
            </a:r>
            <a:r>
              <a:rPr lang="en-US" sz="2000" b="1" dirty="0" err="1" smtClean="0">
                <a:latin typeface="Calibri" pitchFamily="34" charset="0"/>
              </a:rPr>
              <a:t>uninterpreted</a:t>
            </a:r>
            <a:r>
              <a:rPr lang="en-US" sz="2000" b="1" dirty="0" smtClean="0">
                <a:latin typeface="Calibri" pitchFamily="34" charset="0"/>
              </a:rPr>
              <a:t>) functions</a:t>
            </a:r>
            <a:endParaRPr lang="en-US" sz="2000" b="1" dirty="0">
              <a:latin typeface="Calibri" pitchFamily="34" charset="0"/>
            </a:endParaRPr>
          </a:p>
        </p:txBody>
      </p:sp>
      <p:sp>
        <p:nvSpPr>
          <p:cNvPr id="19" name="Rounded Rectangle 18"/>
          <p:cNvSpPr/>
          <p:nvPr/>
        </p:nvSpPr>
        <p:spPr>
          <a:xfrm>
            <a:off x="4800600" y="1988418"/>
            <a:ext cx="2197161" cy="33047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Arrays</a:t>
            </a:r>
            <a:endParaRPr lang="en-US" sz="2000" b="1" dirty="0">
              <a:latin typeface="Calibri" pitchFamily="34" charset="0"/>
            </a:endParaRPr>
          </a:p>
        </p:txBody>
      </p:sp>
      <p:sp>
        <p:nvSpPr>
          <p:cNvPr id="40" name="Rounded Rectangle 39"/>
          <p:cNvSpPr/>
          <p:nvPr/>
        </p:nvSpPr>
        <p:spPr>
          <a:xfrm>
            <a:off x="2286000" y="3810000"/>
            <a:ext cx="19812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E-</a:t>
            </a:r>
            <a:r>
              <a:rPr lang="en-US" sz="1600" b="1" dirty="0" smtClean="0">
                <a:latin typeface="Calibri" pitchFamily="34" charset="0"/>
              </a:rPr>
              <a:t>matching</a:t>
            </a:r>
            <a:endParaRPr lang="en-US" b="1" dirty="0">
              <a:latin typeface="Calibri" pitchFamily="34" charset="0"/>
            </a:endParaRPr>
          </a:p>
        </p:txBody>
      </p:sp>
      <p:sp>
        <p:nvSpPr>
          <p:cNvPr id="44" name="Rounded Rectangle 43"/>
          <p:cNvSpPr/>
          <p:nvPr/>
        </p:nvSpPr>
        <p:spPr>
          <a:xfrm>
            <a:off x="7865571" y="1631622"/>
            <a:ext cx="106639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err="1" smtClean="0">
                <a:latin typeface="Calibri" pitchFamily="34" charset="0"/>
              </a:rPr>
              <a:t>OCaml</a:t>
            </a:r>
            <a:endParaRPr lang="en-US" b="1" dirty="0">
              <a:latin typeface="Calibri" pitchFamily="34" charset="0"/>
            </a:endParaRPr>
          </a:p>
        </p:txBody>
      </p:sp>
      <p:sp>
        <p:nvSpPr>
          <p:cNvPr id="48" name="Rounded Rectangle 47"/>
          <p:cNvSpPr/>
          <p:nvPr/>
        </p:nvSpPr>
        <p:spPr>
          <a:xfrm>
            <a:off x="7918513" y="2133600"/>
            <a:ext cx="86578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.NET</a:t>
            </a:r>
            <a:endParaRPr lang="en-US" sz="2000" b="1" dirty="0">
              <a:latin typeface="Calibri" pitchFamily="34" charset="0"/>
            </a:endParaRPr>
          </a:p>
        </p:txBody>
      </p:sp>
      <p:sp>
        <p:nvSpPr>
          <p:cNvPr id="50" name="Rounded Rectangle 49"/>
          <p:cNvSpPr/>
          <p:nvPr/>
        </p:nvSpPr>
        <p:spPr>
          <a:xfrm>
            <a:off x="7948850" y="2667000"/>
            <a:ext cx="675733"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a:t>
            </a:r>
            <a:endParaRPr lang="en-US" sz="2000" b="1" dirty="0">
              <a:latin typeface="Calibri" pitchFamily="34" charset="0"/>
            </a:endParaRPr>
          </a:p>
        </p:txBody>
      </p:sp>
      <p:sp>
        <p:nvSpPr>
          <p:cNvPr id="59" name="Rounded Rectangle 58"/>
          <p:cNvSpPr/>
          <p:nvPr/>
        </p:nvSpPr>
        <p:spPr>
          <a:xfrm>
            <a:off x="298171" y="2861543"/>
            <a:ext cx="1292092"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Native</a:t>
            </a:r>
            <a:endParaRPr lang="en-US" sz="2000" b="1" dirty="0">
              <a:latin typeface="Calibri" pitchFamily="34" charset="0"/>
            </a:endParaRPr>
          </a:p>
        </p:txBody>
      </p:sp>
      <p:sp>
        <p:nvSpPr>
          <p:cNvPr id="61" name="Rounded Rectangle 60"/>
          <p:cNvSpPr/>
          <p:nvPr/>
        </p:nvSpPr>
        <p:spPr>
          <a:xfrm>
            <a:off x="416753" y="2185783"/>
            <a:ext cx="1160258"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SMT-LIB</a:t>
            </a:r>
            <a:endParaRPr lang="en-US" sz="2000" b="1" dirty="0">
              <a:latin typeface="Calibri" pitchFamily="34" charset="0"/>
            </a:endParaRPr>
          </a:p>
        </p:txBody>
      </p:sp>
      <p:sp>
        <p:nvSpPr>
          <p:cNvPr id="63" name="Rounded Rectangle 62"/>
          <p:cNvSpPr/>
          <p:nvPr/>
        </p:nvSpPr>
        <p:spPr>
          <a:xfrm>
            <a:off x="5029200" y="3810000"/>
            <a:ext cx="21336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Model Generation:</a:t>
            </a:r>
          </a:p>
          <a:p>
            <a:pPr algn="ctr"/>
            <a:r>
              <a:rPr lang="en-US" b="1" dirty="0" smtClean="0">
                <a:latin typeface="Calibri" pitchFamily="34" charset="0"/>
              </a:rPr>
              <a:t>Finite Models</a:t>
            </a:r>
          </a:p>
        </p:txBody>
      </p:sp>
      <p:sp>
        <p:nvSpPr>
          <p:cNvPr id="65" name="Left Arrow 64"/>
          <p:cNvSpPr/>
          <p:nvPr/>
        </p:nvSpPr>
        <p:spPr bwMode="auto">
          <a:xfrm>
            <a:off x="7301947" y="2706755"/>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6" name="Left Arrow 65"/>
          <p:cNvSpPr/>
          <p:nvPr/>
        </p:nvSpPr>
        <p:spPr bwMode="auto">
          <a:xfrm>
            <a:off x="7282071" y="2209800"/>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Left Arrow 66"/>
          <p:cNvSpPr/>
          <p:nvPr/>
        </p:nvSpPr>
        <p:spPr bwMode="auto">
          <a:xfrm>
            <a:off x="7275447" y="1676400"/>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a:off x="1550503" y="166977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9" name="Right Arrow 68"/>
          <p:cNvSpPr/>
          <p:nvPr/>
        </p:nvSpPr>
        <p:spPr bwMode="auto">
          <a:xfrm>
            <a:off x="1557131" y="22197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Right Arrow 69"/>
          <p:cNvSpPr/>
          <p:nvPr/>
        </p:nvSpPr>
        <p:spPr bwMode="auto">
          <a:xfrm>
            <a:off x="1570383" y="28823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Rounded Rectangle 56"/>
          <p:cNvSpPr/>
          <p:nvPr/>
        </p:nvSpPr>
        <p:spPr>
          <a:xfrm>
            <a:off x="258416" y="1602675"/>
            <a:ext cx="1451114"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Simplify</a:t>
            </a:r>
            <a:endParaRPr lang="en-US" sz="2000" b="1" dirty="0">
              <a:latin typeface="Calibri" pitchFamily="34" charset="0"/>
            </a:endParaRPr>
          </a:p>
        </p:txBody>
      </p:sp>
      <p:sp>
        <p:nvSpPr>
          <p:cNvPr id="38" name="Rounded Rectangle 37"/>
          <p:cNvSpPr/>
          <p:nvPr/>
        </p:nvSpPr>
        <p:spPr>
          <a:xfrm>
            <a:off x="4800600" y="2743200"/>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Comb. Array Logic</a:t>
            </a:r>
            <a:endParaRPr lang="en-US" sz="2000" b="1" dirty="0">
              <a:latin typeface="Calibri" pitchFamily="34" charset="0"/>
            </a:endParaRPr>
          </a:p>
        </p:txBody>
      </p:sp>
      <p:sp>
        <p:nvSpPr>
          <p:cNvPr id="39" name="Rounded Rectangle 38"/>
          <p:cNvSpPr/>
          <p:nvPr/>
        </p:nvSpPr>
        <p:spPr>
          <a:xfrm>
            <a:off x="2438400" y="2743200"/>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b="1" dirty="0" smtClean="0">
                <a:latin typeface="Calibri" pitchFamily="34" charset="0"/>
              </a:rPr>
              <a:t>Recursive </a:t>
            </a:r>
            <a:r>
              <a:rPr lang="en-US" b="1" dirty="0" err="1" smtClean="0">
                <a:latin typeface="Calibri" pitchFamily="34" charset="0"/>
              </a:rPr>
              <a:t>Datatypes</a:t>
            </a:r>
            <a:endParaRPr lang="en-US" b="1" dirty="0">
              <a:latin typeface="Calibri" pitchFamily="34" charset="0"/>
            </a:endParaRPr>
          </a:p>
        </p:txBody>
      </p:sp>
      <p:sp>
        <p:nvSpPr>
          <p:cNvPr id="41" name="Rounded Rectangle 40"/>
          <p:cNvSpPr/>
          <p:nvPr/>
        </p:nvSpPr>
        <p:spPr>
          <a:xfrm>
            <a:off x="2288527" y="4644888"/>
            <a:ext cx="1978673" cy="689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Super-position</a:t>
            </a:r>
            <a:endParaRPr lang="en-US" b="1" dirty="0">
              <a:latin typeface="Calibri" pitchFamily="34" charset="0"/>
            </a:endParaRPr>
          </a:p>
        </p:txBody>
      </p:sp>
      <p:sp>
        <p:nvSpPr>
          <p:cNvPr id="42" name="Rounded Rectangle 41"/>
          <p:cNvSpPr/>
          <p:nvPr/>
        </p:nvSpPr>
        <p:spPr>
          <a:xfrm>
            <a:off x="5029200" y="4648200"/>
            <a:ext cx="2117034" cy="64935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Proof objects</a:t>
            </a:r>
          </a:p>
        </p:txBody>
      </p:sp>
      <p:sp>
        <p:nvSpPr>
          <p:cNvPr id="43" name="Rounded Rectangle 42"/>
          <p:cNvSpPr/>
          <p:nvPr/>
        </p:nvSpPr>
        <p:spPr>
          <a:xfrm>
            <a:off x="2286000" y="5453239"/>
            <a:ext cx="1934568" cy="64276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Parallel Z3</a:t>
            </a:r>
          </a:p>
        </p:txBody>
      </p:sp>
      <p:sp>
        <p:nvSpPr>
          <p:cNvPr id="45" name="Rounded Rectangle 44"/>
          <p:cNvSpPr/>
          <p:nvPr/>
        </p:nvSpPr>
        <p:spPr>
          <a:xfrm>
            <a:off x="5029200" y="5433359"/>
            <a:ext cx="2133600" cy="66264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Assumption tracking</a:t>
            </a:r>
          </a:p>
        </p:txBody>
      </p:sp>
      <p:sp>
        <p:nvSpPr>
          <p:cNvPr id="30" name="TextBox 29"/>
          <p:cNvSpPr txBox="1"/>
          <p:nvPr/>
        </p:nvSpPr>
        <p:spPr>
          <a:xfrm>
            <a:off x="381000" y="6412468"/>
            <a:ext cx="8545929" cy="369332"/>
          </a:xfrm>
          <a:prstGeom prst="rect">
            <a:avLst/>
          </a:prstGeom>
          <a:noFill/>
        </p:spPr>
        <p:txBody>
          <a:bodyPr wrap="none" rtlCol="0">
            <a:spAutoFit/>
          </a:bodyPr>
          <a:lstStyle/>
          <a:p>
            <a:r>
              <a:rPr lang="en-US" dirty="0" smtClean="0">
                <a:solidFill>
                  <a:schemeClr val="bg1"/>
                </a:solidFill>
              </a:rPr>
              <a:t>By Leonardo de Moura &amp; Nikolaj Bjørner </a:t>
            </a:r>
            <a:r>
              <a:rPr lang="en-US" dirty="0" smtClean="0">
                <a:solidFill>
                  <a:schemeClr val="bg1"/>
                </a:solidFill>
                <a:hlinkClick r:id="rId2"/>
              </a:rPr>
              <a:t>http://research.microsoft.com/projects/z3</a:t>
            </a:r>
            <a:r>
              <a:rPr lang="en-US" dirty="0" smtClean="0">
                <a:solidFill>
                  <a:schemeClr val="bg1"/>
                </a:solidFill>
              </a:rPr>
              <a:t> </a:t>
            </a:r>
          </a:p>
        </p:txBody>
      </p:sp>
      <p:pic>
        <p:nvPicPr>
          <p:cNvPr id="31" name="Picture 30" descr="leonardo.jpg"/>
          <p:cNvPicPr>
            <a:picLocks noChangeAspect="1"/>
          </p:cNvPicPr>
          <p:nvPr/>
        </p:nvPicPr>
        <p:blipFill>
          <a:blip r:embed="rId3" cstate="print"/>
          <a:stretch>
            <a:fillRect/>
          </a:stretch>
        </p:blipFill>
        <p:spPr>
          <a:xfrm>
            <a:off x="576439" y="5453239"/>
            <a:ext cx="1023761" cy="1023761"/>
          </a:xfrm>
          <a:prstGeom prst="rect">
            <a:avLst/>
          </a:prstGeom>
        </p:spPr>
      </p:pic>
      <p:sp>
        <p:nvSpPr>
          <p:cNvPr id="34" name="Left Arrow 33"/>
          <p:cNvSpPr/>
          <p:nvPr/>
        </p:nvSpPr>
        <p:spPr bwMode="auto">
          <a:xfrm>
            <a:off x="7315200" y="3163955"/>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Rounded Rectangle 32"/>
          <p:cNvSpPr/>
          <p:nvPr/>
        </p:nvSpPr>
        <p:spPr>
          <a:xfrm>
            <a:off x="7772401" y="3124200"/>
            <a:ext cx="1219200"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F# quote</a:t>
            </a:r>
            <a:endParaRPr lang="en-US" sz="2000" b="1" dirty="0">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80">
                                          <p:stCondLst>
                                            <p:cond delay="0"/>
                                          </p:stCondLst>
                                        </p:cTn>
                                        <p:tgtEl>
                                          <p:spTgt spid="31"/>
                                        </p:tgtEl>
                                      </p:cBhvr>
                                    </p:animEffect>
                                    <p:anim calcmode="lin" valueType="num">
                                      <p:cBhvr>
                                        <p:cTn id="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3" dur="26">
                                          <p:stCondLst>
                                            <p:cond delay="650"/>
                                          </p:stCondLst>
                                        </p:cTn>
                                        <p:tgtEl>
                                          <p:spTgt spid="31"/>
                                        </p:tgtEl>
                                      </p:cBhvr>
                                      <p:to x="100000" y="60000"/>
                                    </p:animScale>
                                    <p:animScale>
                                      <p:cBhvr>
                                        <p:cTn id="14" dur="166" decel="50000">
                                          <p:stCondLst>
                                            <p:cond delay="676"/>
                                          </p:stCondLst>
                                        </p:cTn>
                                        <p:tgtEl>
                                          <p:spTgt spid="31"/>
                                        </p:tgtEl>
                                      </p:cBhvr>
                                      <p:to x="100000" y="100000"/>
                                    </p:animScale>
                                    <p:animScale>
                                      <p:cBhvr>
                                        <p:cTn id="15" dur="26">
                                          <p:stCondLst>
                                            <p:cond delay="1312"/>
                                          </p:stCondLst>
                                        </p:cTn>
                                        <p:tgtEl>
                                          <p:spTgt spid="31"/>
                                        </p:tgtEl>
                                      </p:cBhvr>
                                      <p:to x="100000" y="80000"/>
                                    </p:animScale>
                                    <p:animScale>
                                      <p:cBhvr>
                                        <p:cTn id="16" dur="166" decel="50000">
                                          <p:stCondLst>
                                            <p:cond delay="1338"/>
                                          </p:stCondLst>
                                        </p:cTn>
                                        <p:tgtEl>
                                          <p:spTgt spid="31"/>
                                        </p:tgtEl>
                                      </p:cBhvr>
                                      <p:to x="100000" y="100000"/>
                                    </p:animScale>
                                    <p:animScale>
                                      <p:cBhvr>
                                        <p:cTn id="17" dur="26">
                                          <p:stCondLst>
                                            <p:cond delay="1642"/>
                                          </p:stCondLst>
                                        </p:cTn>
                                        <p:tgtEl>
                                          <p:spTgt spid="31"/>
                                        </p:tgtEl>
                                      </p:cBhvr>
                                      <p:to x="100000" y="90000"/>
                                    </p:animScale>
                                    <p:animScale>
                                      <p:cBhvr>
                                        <p:cTn id="18" dur="166" decel="50000">
                                          <p:stCondLst>
                                            <p:cond delay="1668"/>
                                          </p:stCondLst>
                                        </p:cTn>
                                        <p:tgtEl>
                                          <p:spTgt spid="31"/>
                                        </p:tgtEl>
                                      </p:cBhvr>
                                      <p:to x="100000" y="100000"/>
                                    </p:animScale>
                                    <p:animScale>
                                      <p:cBhvr>
                                        <p:cTn id="19" dur="26">
                                          <p:stCondLst>
                                            <p:cond delay="1808"/>
                                          </p:stCondLst>
                                        </p:cTn>
                                        <p:tgtEl>
                                          <p:spTgt spid="31"/>
                                        </p:tgtEl>
                                      </p:cBhvr>
                                      <p:to x="100000" y="95000"/>
                                    </p:animScale>
                                    <p:animScale>
                                      <p:cBhvr>
                                        <p:cTn id="20" dur="166" decel="50000">
                                          <p:stCondLst>
                                            <p:cond delay="1834"/>
                                          </p:stCondLst>
                                        </p:cTn>
                                        <p:tgtEl>
                                          <p:spTgt spid="3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Message </a:t>
            </a:r>
            <a:r>
              <a:rPr lang="en-US" dirty="0" smtClean="0">
                <a:sym typeface="Wingdings" pitchFamily="2" charset="2"/>
              </a:rPr>
              <a:t></a:t>
            </a:r>
            <a:endParaRPr lang="en-US" dirty="0"/>
          </a:p>
        </p:txBody>
      </p:sp>
      <p:pic>
        <p:nvPicPr>
          <p:cNvPr id="5" name="Content Placeholder 4" descr="snakeoil.jpg"/>
          <p:cNvPicPr>
            <a:picLocks noGrp="1" noChangeAspect="1"/>
          </p:cNvPicPr>
          <p:nvPr>
            <p:ph idx="1"/>
          </p:nvPr>
        </p:nvPicPr>
        <p:blipFill>
          <a:blip r:embed="rId2" cstate="print"/>
          <a:stretch>
            <a:fillRect/>
          </a:stretch>
        </p:blipFill>
        <p:spPr>
          <a:xfrm>
            <a:off x="76200" y="2304620"/>
            <a:ext cx="4191000" cy="4553380"/>
          </a:xfrm>
        </p:spPr>
      </p:pic>
      <p:sp>
        <p:nvSpPr>
          <p:cNvPr id="6" name="TextBox 5"/>
          <p:cNvSpPr txBox="1"/>
          <p:nvPr/>
        </p:nvSpPr>
        <p:spPr>
          <a:xfrm>
            <a:off x="4375579" y="1600200"/>
            <a:ext cx="4871847" cy="2062103"/>
          </a:xfrm>
          <a:prstGeom prst="rect">
            <a:avLst/>
          </a:prstGeom>
          <a:noFill/>
        </p:spPr>
        <p:txBody>
          <a:bodyPr wrap="none" rtlCol="0">
            <a:spAutoFit/>
          </a:bodyPr>
          <a:lstStyle/>
          <a:p>
            <a:r>
              <a:rPr lang="en-US" sz="3200" b="1" dirty="0" smtClean="0">
                <a:solidFill>
                  <a:srgbClr val="C00000"/>
                </a:solidFill>
              </a:rPr>
              <a:t>Microsoft’s SMT solver </a:t>
            </a:r>
          </a:p>
          <a:p>
            <a:r>
              <a:rPr lang="en-US" sz="3200" b="1" dirty="0" smtClean="0">
                <a:solidFill>
                  <a:srgbClr val="C00000"/>
                </a:solidFill>
              </a:rPr>
              <a:t>Z3 is the snake oil when</a:t>
            </a:r>
          </a:p>
          <a:p>
            <a:r>
              <a:rPr lang="en-US" sz="3200" b="1" dirty="0" smtClean="0">
                <a:solidFill>
                  <a:srgbClr val="C00000"/>
                </a:solidFill>
              </a:rPr>
              <a:t>rubbed on solves all </a:t>
            </a:r>
          </a:p>
          <a:p>
            <a:r>
              <a:rPr lang="en-US" sz="3200" b="1" dirty="0" smtClean="0">
                <a:solidFill>
                  <a:srgbClr val="C00000"/>
                </a:solidFill>
              </a:rPr>
              <a:t>your problems</a:t>
            </a:r>
          </a:p>
        </p:txBody>
      </p:sp>
      <p:pic>
        <p:nvPicPr>
          <p:cNvPr id="360450" name="Picture 2"/>
          <p:cNvPicPr>
            <a:picLocks noChangeAspect="1" noChangeArrowheads="1"/>
          </p:cNvPicPr>
          <p:nvPr/>
        </p:nvPicPr>
        <p:blipFill>
          <a:blip r:embed="rId3" cstate="print"/>
          <a:srcRect l="30000" t="19000" r="36875" b="46000"/>
          <a:stretch>
            <a:fillRect/>
          </a:stretch>
        </p:blipFill>
        <p:spPr bwMode="auto">
          <a:xfrm>
            <a:off x="4572000" y="3886200"/>
            <a:ext cx="4038600" cy="2667000"/>
          </a:xfrm>
          <a:prstGeom prst="rect">
            <a:avLst/>
          </a:prstGeom>
          <a:ln w="9525">
            <a:noFill/>
            <a:miter lim="800000"/>
            <a:headEnd/>
            <a:tailEnd/>
          </a:ln>
        </p:spPr>
      </p:pic>
      <p:pic>
        <p:nvPicPr>
          <p:cNvPr id="360451" name="Picture 3"/>
          <p:cNvPicPr>
            <a:picLocks noChangeAspect="1" noChangeArrowheads="1"/>
          </p:cNvPicPr>
          <p:nvPr/>
        </p:nvPicPr>
        <p:blipFill>
          <a:blip r:embed="rId4" cstate="print"/>
          <a:srcRect l="17500" t="16000" r="71250" b="65000"/>
          <a:stretch>
            <a:fillRect/>
          </a:stretch>
        </p:blipFill>
        <p:spPr bwMode="auto">
          <a:xfrm>
            <a:off x="8153400" y="5867400"/>
            <a:ext cx="649706" cy="685800"/>
          </a:xfrm>
          <a:prstGeom prst="rect">
            <a:avLst/>
          </a:prstGeom>
          <a:noFill/>
          <a:ln w="9525">
            <a:noFill/>
            <a:miter lim="800000"/>
            <a:headEnd/>
            <a:tailEnd/>
          </a:ln>
        </p:spPr>
      </p:pic>
      <p:sp>
        <p:nvSpPr>
          <p:cNvPr id="7" name="Rectangle 6"/>
          <p:cNvSpPr/>
          <p:nvPr/>
        </p:nvSpPr>
        <p:spPr bwMode="auto">
          <a:xfrm>
            <a:off x="304800" y="3962400"/>
            <a:ext cx="3733800" cy="26670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Z3 Components:</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   9% SAT solver</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14% Quantifier engine</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10% Equality and functions</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10% Arrays</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20% Arithmetic</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10% Bit-vectors</a:t>
            </a:r>
          </a:p>
          <a:p>
            <a:pPr defTabSz="1096963"/>
            <a:r>
              <a:rPr lang="en-US" sz="2000" dirty="0" smtClean="0">
                <a:solidFill>
                  <a:schemeClr val="tx1"/>
                </a:solidFill>
                <a:effectLst>
                  <a:outerShdw blurRad="38100" dist="38100" dir="2700000" algn="tl">
                    <a:srgbClr val="000000">
                      <a:alpha val="43137"/>
                    </a:srgbClr>
                  </a:outerShdw>
                </a:effectLst>
                <a:latin typeface="Segoe" pitchFamily="34" charset="0"/>
              </a:rPr>
              <a:t>….25% Secret Sauce</a:t>
            </a:r>
          </a:p>
          <a:p>
            <a:pPr defTabSz="1096963"/>
            <a:r>
              <a:rPr lang="en-US" sz="2000" dirty="0" smtClean="0">
                <a:solidFill>
                  <a:schemeClr val="tx1"/>
                </a:solidFill>
                <a:effectLst>
                  <a:outerShdw blurRad="38100" dist="38100" dir="2700000" algn="tl">
                    <a:srgbClr val="000000">
                      <a:alpha val="43137"/>
                    </a:srgbClr>
                  </a:outerShdw>
                </a:effectLst>
                <a:latin typeface="Segoe" pitchFamily="34" charset="0"/>
              </a:rPr>
              <a:t>……2% Super Secret Sauce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animEffect transition="in" filter="fade">
                                      <p:cBhvr>
                                        <p:cTn id="25" dur="2000"/>
                                        <p:tgtEl>
                                          <p:spTgt spid="7">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xEl>
                                              <p:pRg st="8" end="8"/>
                                            </p:txEl>
                                          </p:spTgt>
                                        </p:tgtEl>
                                        <p:attrNameLst>
                                          <p:attrName>style.visibility</p:attrName>
                                        </p:attrNameLst>
                                      </p:cBhvr>
                                      <p:to>
                                        <p:strVal val="visible"/>
                                      </p:to>
                                    </p:set>
                                    <p:animEffect transition="in" filter="fade">
                                      <p:cBhvr>
                                        <p:cTn id="30" dur="20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smtClean="0"/>
              <a:t>Z3: Some Microsoft Clients</a:t>
            </a:r>
            <a:endParaRPr lang="en-US" dirty="0"/>
          </a:p>
        </p:txBody>
      </p:sp>
      <p:sp>
        <p:nvSpPr>
          <p:cNvPr id="6" name="Left Arrow 5"/>
          <p:cNvSpPr/>
          <p:nvPr/>
        </p:nvSpPr>
        <p:spPr bwMode="auto">
          <a:xfrm rot="19085311">
            <a:off x="4842794" y="3835461"/>
            <a:ext cx="2381460" cy="1169347"/>
          </a:xfrm>
          <a:prstGeom prst="leftArrow">
            <a:avLst/>
          </a:prstGeom>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Finite Program abstraction</a:t>
            </a:r>
          </a:p>
        </p:txBody>
      </p:sp>
      <p:sp>
        <p:nvSpPr>
          <p:cNvPr id="7" name="Right Arrow 6"/>
          <p:cNvSpPr/>
          <p:nvPr/>
        </p:nvSpPr>
        <p:spPr>
          <a:xfrm rot="5400000">
            <a:off x="3452786" y="3812859"/>
            <a:ext cx="1883668" cy="1055915"/>
          </a:xfrm>
          <a:prstGeom prst="rightArrow">
            <a:avLst/>
          </a:prstGeom>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effectLst>
                  <a:outerShdw blurRad="38100" dist="38100" dir="2700000" algn="tl">
                    <a:srgbClr val="000000">
                      <a:alpha val="43137"/>
                    </a:srgbClr>
                  </a:outerShdw>
                </a:effectLst>
              </a:rPr>
              <a:t>Hoare</a:t>
            </a:r>
          </a:p>
          <a:p>
            <a:pPr algn="ctr"/>
            <a:r>
              <a:rPr lang="en-US" dirty="0" smtClean="0">
                <a:effectLst>
                  <a:outerShdw blurRad="38100" dist="38100" dir="2700000" algn="tl">
                    <a:srgbClr val="000000">
                      <a:alpha val="43137"/>
                    </a:srgbClr>
                  </a:outerShdw>
                </a:effectLst>
              </a:rPr>
              <a:t>Triples</a:t>
            </a:r>
          </a:p>
        </p:txBody>
      </p:sp>
      <p:pic>
        <p:nvPicPr>
          <p:cNvPr id="8" name="Picture 7" descr="z3.png"/>
          <p:cNvPicPr>
            <a:picLocks noChangeAspect="1"/>
          </p:cNvPicPr>
          <p:nvPr/>
        </p:nvPicPr>
        <p:blipFill>
          <a:blip r:embed="rId3" cstate="print"/>
          <a:stretch>
            <a:fillRect/>
          </a:stretch>
        </p:blipFill>
        <p:spPr>
          <a:xfrm>
            <a:off x="3847831" y="5420549"/>
            <a:ext cx="1227089" cy="709545"/>
          </a:xfrm>
          <a:prstGeom prst="rect">
            <a:avLst/>
          </a:prstGeom>
        </p:spPr>
      </p:pic>
      <p:sp>
        <p:nvSpPr>
          <p:cNvPr id="9" name="Rounded Rectangle 8"/>
          <p:cNvSpPr/>
          <p:nvPr/>
        </p:nvSpPr>
        <p:spPr>
          <a:xfrm>
            <a:off x="3417889" y="2790479"/>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b="1" dirty="0" smtClean="0">
                <a:solidFill>
                  <a:schemeClr val="accent1">
                    <a:lumMod val="60000"/>
                    <a:lumOff val="40000"/>
                  </a:schemeClr>
                </a:solidFill>
              </a:rPr>
              <a:t>VCC</a:t>
            </a:r>
            <a:endParaRPr lang="en-US" b="1" dirty="0">
              <a:solidFill>
                <a:schemeClr val="accent1">
                  <a:lumMod val="60000"/>
                  <a:lumOff val="40000"/>
                </a:schemeClr>
              </a:solidFill>
            </a:endParaRPr>
          </a:p>
        </p:txBody>
      </p:sp>
      <p:sp>
        <p:nvSpPr>
          <p:cNvPr id="10" name="Rounded Rectangle 9"/>
          <p:cNvSpPr/>
          <p:nvPr/>
        </p:nvSpPr>
        <p:spPr>
          <a:xfrm>
            <a:off x="3558566" y="1411344"/>
            <a:ext cx="1663839" cy="82731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Hyper-V</a:t>
            </a:r>
            <a:endParaRPr lang="en-US" sz="2800" dirty="0"/>
          </a:p>
        </p:txBody>
      </p:sp>
      <p:sp>
        <p:nvSpPr>
          <p:cNvPr id="11" name="Rounded Rectangle 10"/>
          <p:cNvSpPr/>
          <p:nvPr/>
        </p:nvSpPr>
        <p:spPr>
          <a:xfrm>
            <a:off x="6026275" y="1401294"/>
            <a:ext cx="1718269" cy="86750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Drivers</a:t>
            </a:r>
            <a:endParaRPr lang="en-US" sz="2800" dirty="0"/>
          </a:p>
        </p:txBody>
      </p:sp>
      <p:sp>
        <p:nvSpPr>
          <p:cNvPr id="12" name="Right Arrow 11"/>
          <p:cNvSpPr/>
          <p:nvPr/>
        </p:nvSpPr>
        <p:spPr>
          <a:xfrm rot="2732653">
            <a:off x="1856754" y="3867520"/>
            <a:ext cx="2176912" cy="1007671"/>
          </a:xfrm>
          <a:prstGeom prst="rightArrow">
            <a:avLst/>
          </a:prstGeom>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effectLst>
                  <a:outerShdw blurRad="38100" dist="38100" dir="2700000" algn="tl">
                    <a:srgbClr val="000000">
                      <a:alpha val="43137"/>
                    </a:srgbClr>
                  </a:outerShdw>
                </a:effectLst>
              </a:rPr>
              <a:t>Is this path feasible?</a:t>
            </a:r>
            <a:endParaRPr lang="en-US" dirty="0">
              <a:effectLst>
                <a:outerShdw blurRad="38100" dist="38100" dir="2700000" algn="tl">
                  <a:srgbClr val="000000">
                    <a:alpha val="43137"/>
                  </a:srgbClr>
                </a:outerShdw>
              </a:effectLst>
            </a:endParaRPr>
          </a:p>
        </p:txBody>
      </p:sp>
      <p:sp>
        <p:nvSpPr>
          <p:cNvPr id="13" name="Rounded Rectangle 12"/>
          <p:cNvSpPr/>
          <p:nvPr/>
        </p:nvSpPr>
        <p:spPr>
          <a:xfrm>
            <a:off x="1052339" y="2790480"/>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solidFill>
                  <a:schemeClr val="accent1">
                    <a:lumMod val="60000"/>
                    <a:lumOff val="40000"/>
                  </a:schemeClr>
                </a:solidFill>
              </a:rPr>
              <a:t>PEX</a:t>
            </a:r>
            <a:endParaRPr lang="en-US" b="1" dirty="0">
              <a:solidFill>
                <a:schemeClr val="accent1">
                  <a:lumMod val="60000"/>
                  <a:lumOff val="40000"/>
                </a:schemeClr>
              </a:solidFill>
            </a:endParaRPr>
          </a:p>
        </p:txBody>
      </p:sp>
      <p:sp>
        <p:nvSpPr>
          <p:cNvPr id="14" name="Right Arrow 13"/>
          <p:cNvSpPr/>
          <p:nvPr/>
        </p:nvSpPr>
        <p:spPr>
          <a:xfrm>
            <a:off x="5483981" y="5289427"/>
            <a:ext cx="2009353" cy="782323"/>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smtClean="0"/>
              <a:t>Proof</a:t>
            </a:r>
            <a:endParaRPr lang="en-US" sz="2800" dirty="0"/>
          </a:p>
        </p:txBody>
      </p:sp>
      <p:sp>
        <p:nvSpPr>
          <p:cNvPr id="15" name="Left Arrow 14"/>
          <p:cNvSpPr/>
          <p:nvPr/>
        </p:nvSpPr>
        <p:spPr bwMode="auto">
          <a:xfrm>
            <a:off x="1172921" y="5340249"/>
            <a:ext cx="2160395" cy="773723"/>
          </a:xfrm>
          <a:prstGeom prst="lef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Model</a:t>
            </a:r>
          </a:p>
        </p:txBody>
      </p:sp>
      <p:sp>
        <p:nvSpPr>
          <p:cNvPr id="16" name="Rounded Rectangle 15"/>
          <p:cNvSpPr/>
          <p:nvPr/>
        </p:nvSpPr>
        <p:spPr>
          <a:xfrm>
            <a:off x="1092534" y="1421392"/>
            <a:ext cx="1840522" cy="788795"/>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.NET BCL</a:t>
            </a:r>
            <a:endParaRPr lang="en-US" sz="2800" dirty="0"/>
          </a:p>
        </p:txBody>
      </p:sp>
      <p:sp>
        <p:nvSpPr>
          <p:cNvPr id="17" name="Rounded Rectangle 16"/>
          <p:cNvSpPr/>
          <p:nvPr/>
        </p:nvSpPr>
        <p:spPr>
          <a:xfrm>
            <a:off x="5847916" y="2760334"/>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solidFill>
                  <a:schemeClr val="accent1">
                    <a:lumMod val="60000"/>
                    <a:lumOff val="40000"/>
                  </a:schemeClr>
                </a:solidFill>
              </a:rPr>
              <a:t>SLAM/SDV</a:t>
            </a:r>
          </a:p>
        </p:txBody>
      </p:sp>
    </p:spTree>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486689" y="1597152"/>
            <a:ext cx="8808950" cy="4695861"/>
            <a:chOff x="486689" y="1597152"/>
            <a:chExt cx="8808950" cy="4695861"/>
          </a:xfrm>
        </p:grpSpPr>
        <p:sp>
          <p:nvSpPr>
            <p:cNvPr id="6" name="Freeform 5"/>
            <p:cNvSpPr/>
            <p:nvPr/>
          </p:nvSpPr>
          <p:spPr>
            <a:xfrm>
              <a:off x="868679" y="2286000"/>
              <a:ext cx="7256417" cy="3712464"/>
            </a:xfrm>
            <a:custGeom>
              <a:avLst/>
              <a:gdLst>
                <a:gd name="connsiteX0" fmla="*/ 0 w 7223760"/>
                <a:gd name="connsiteY0" fmla="*/ 3794760 h 3794760"/>
                <a:gd name="connsiteX1" fmla="*/ 4773168 w 7223760"/>
                <a:gd name="connsiteY1" fmla="*/ 2834640 h 3794760"/>
                <a:gd name="connsiteX2" fmla="*/ 7223760 w 7223760"/>
                <a:gd name="connsiteY2" fmla="*/ 0 h 3794760"/>
              </a:gdLst>
              <a:ahLst/>
              <a:cxnLst>
                <a:cxn ang="0">
                  <a:pos x="connsiteX0" y="connsiteY0"/>
                </a:cxn>
                <a:cxn ang="0">
                  <a:pos x="connsiteX1" y="connsiteY1"/>
                </a:cxn>
                <a:cxn ang="0">
                  <a:pos x="connsiteX2" y="connsiteY2"/>
                </a:cxn>
              </a:cxnLst>
              <a:rect l="l" t="t" r="r" b="b"/>
              <a:pathLst>
                <a:path w="7223760" h="3794760">
                  <a:moveTo>
                    <a:pt x="0" y="3794760"/>
                  </a:moveTo>
                  <a:cubicBezTo>
                    <a:pt x="1784604" y="3630930"/>
                    <a:pt x="3569208" y="3467100"/>
                    <a:pt x="4773168" y="2834640"/>
                  </a:cubicBezTo>
                  <a:cubicBezTo>
                    <a:pt x="5977128" y="2202180"/>
                    <a:pt x="7223760" y="0"/>
                    <a:pt x="7223760" y="0"/>
                  </a:cubicBezTo>
                </a:path>
              </a:pathLst>
            </a:custGeom>
            <a:ln w="254000">
              <a:gradFill>
                <a:gsLst>
                  <a:gs pos="0">
                    <a:schemeClr val="accent4">
                      <a:lumMod val="50000"/>
                    </a:schemeClr>
                  </a:gs>
                  <a:gs pos="0">
                    <a:schemeClr val="accent4">
                      <a:lumMod val="75000"/>
                    </a:schemeClr>
                  </a:gs>
                  <a:gs pos="0">
                    <a:schemeClr val="accent4">
                      <a:lumMod val="60000"/>
                      <a:lumOff val="40000"/>
                    </a:schemeClr>
                  </a:gs>
                  <a:gs pos="0">
                    <a:schemeClr val="accent4">
                      <a:lumMod val="60000"/>
                      <a:lumOff val="40000"/>
                    </a:schemeClr>
                  </a:gs>
                  <a:gs pos="25000">
                    <a:srgbClr val="21D6E0"/>
                  </a:gs>
                  <a:gs pos="75000">
                    <a:srgbClr val="0087E6"/>
                  </a:gs>
                  <a:gs pos="100000">
                    <a:srgbClr val="005CBF"/>
                  </a:gs>
                </a:gsLst>
                <a:lin ang="5400000" scaled="0"/>
              </a:gradFill>
              <a:tailEnd type="stealt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4204879" y="4480560"/>
              <a:ext cx="2847254" cy="830997"/>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err="1" smtClean="0">
                  <a:ln w="11430"/>
                  <a:solidFill>
                    <a:srgbClr val="CCFF66"/>
                  </a:solidFill>
                </a:rPr>
                <a:t>PSpace</a:t>
              </a:r>
              <a:r>
                <a:rPr lang="en-US" sz="2400" b="1" spc="50" dirty="0" smtClean="0">
                  <a:ln w="11430"/>
                  <a:solidFill>
                    <a:srgbClr val="CCFF66"/>
                  </a:solidFill>
                </a:rPr>
                <a:t>-complete</a:t>
              </a:r>
            </a:p>
            <a:p>
              <a:pPr algn="ctr"/>
              <a:r>
                <a:rPr lang="en-US" sz="2400" b="1" spc="50" dirty="0" smtClean="0">
                  <a:ln w="11430"/>
                  <a:solidFill>
                    <a:srgbClr val="CCFF66"/>
                  </a:solidFill>
                </a:rPr>
                <a:t>(QBF)</a:t>
              </a:r>
            </a:p>
          </p:txBody>
        </p:sp>
        <p:sp>
          <p:nvSpPr>
            <p:cNvPr id="8" name="TextBox 7"/>
            <p:cNvSpPr txBox="1"/>
            <p:nvPr/>
          </p:nvSpPr>
          <p:spPr>
            <a:xfrm>
              <a:off x="6451591" y="1597152"/>
              <a:ext cx="2844048" cy="830997"/>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err="1" smtClean="0">
                  <a:ln w="11430"/>
                  <a:solidFill>
                    <a:srgbClr val="CCFF66"/>
                  </a:solidFill>
                </a:rPr>
                <a:t>Undecidable</a:t>
              </a:r>
              <a:endParaRPr lang="en-US" sz="2400" b="1" spc="50" dirty="0" smtClean="0">
                <a:ln w="11430"/>
                <a:solidFill>
                  <a:srgbClr val="CCFF66"/>
                </a:solidFill>
              </a:endParaRPr>
            </a:p>
            <a:p>
              <a:pPr algn="ctr"/>
              <a:r>
                <a:rPr lang="en-US" sz="2400" b="1" spc="50" dirty="0" smtClean="0">
                  <a:ln w="11430"/>
                  <a:solidFill>
                    <a:srgbClr val="CCFF66"/>
                  </a:solidFill>
                </a:rPr>
                <a:t>(First-order logic</a:t>
              </a:r>
              <a:r>
                <a:rPr lang="en-US" b="1" spc="50" dirty="0" smtClean="0">
                  <a:ln w="11430"/>
                </a:rPr>
                <a:t>)</a:t>
              </a:r>
            </a:p>
          </p:txBody>
        </p:sp>
        <p:sp>
          <p:nvSpPr>
            <p:cNvPr id="9" name="TextBox 8"/>
            <p:cNvSpPr txBox="1"/>
            <p:nvPr/>
          </p:nvSpPr>
          <p:spPr>
            <a:xfrm>
              <a:off x="1758013" y="5053584"/>
              <a:ext cx="3289683" cy="830997"/>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smtClean="0">
                  <a:ln w="11430"/>
                  <a:solidFill>
                    <a:srgbClr val="CCFF66"/>
                  </a:solidFill>
                </a:rPr>
                <a:t>NP-complete</a:t>
              </a:r>
            </a:p>
            <a:p>
              <a:pPr algn="ctr"/>
              <a:r>
                <a:rPr lang="en-US" sz="2400" b="1" spc="50" dirty="0" smtClean="0">
                  <a:ln w="11430"/>
                  <a:solidFill>
                    <a:srgbClr val="CCFF66"/>
                  </a:solidFill>
                </a:rPr>
                <a:t>(Propositional logic</a:t>
              </a:r>
              <a:r>
                <a:rPr lang="en-US" sz="2400" b="1" spc="50" dirty="0" smtClean="0">
                  <a:ln w="11430"/>
                  <a:solidFill>
                    <a:srgbClr val="CCFF66"/>
                  </a:solidFill>
                  <a:effectLst>
                    <a:outerShdw blurRad="76200" dist="50800" dir="5400000" algn="tl" rotWithShape="0">
                      <a:srgbClr val="000000">
                        <a:alpha val="65000"/>
                      </a:srgbClr>
                    </a:outerShdw>
                  </a:effectLst>
                </a:rPr>
                <a:t>)</a:t>
              </a:r>
            </a:p>
          </p:txBody>
        </p:sp>
        <p:sp>
          <p:nvSpPr>
            <p:cNvPr id="10" name="TextBox 9"/>
            <p:cNvSpPr txBox="1"/>
            <p:nvPr/>
          </p:nvSpPr>
          <p:spPr>
            <a:xfrm>
              <a:off x="5443721" y="3453384"/>
              <a:ext cx="3298532" cy="830997"/>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err="1" smtClean="0">
                  <a:ln w="11430"/>
                  <a:solidFill>
                    <a:srgbClr val="CCFF66"/>
                  </a:solidFill>
                </a:rPr>
                <a:t>NEXPTime</a:t>
              </a:r>
              <a:r>
                <a:rPr lang="en-US" sz="2400" b="1" spc="50" dirty="0" smtClean="0">
                  <a:ln w="11430"/>
                  <a:solidFill>
                    <a:srgbClr val="CCFF66"/>
                  </a:solidFill>
                </a:rPr>
                <a:t>-complete</a:t>
              </a:r>
            </a:p>
            <a:p>
              <a:pPr algn="ctr"/>
              <a:r>
                <a:rPr lang="en-US" sz="2400" b="1" spc="50" dirty="0" smtClean="0">
                  <a:ln w="11430"/>
                  <a:solidFill>
                    <a:srgbClr val="CCFF66"/>
                  </a:solidFill>
                </a:rPr>
                <a:t>(EPR)</a:t>
              </a:r>
            </a:p>
          </p:txBody>
        </p:sp>
        <p:sp>
          <p:nvSpPr>
            <p:cNvPr id="11" name="TextBox 10"/>
            <p:cNvSpPr txBox="1"/>
            <p:nvPr/>
          </p:nvSpPr>
          <p:spPr>
            <a:xfrm>
              <a:off x="486689" y="5462016"/>
              <a:ext cx="1649811" cy="830997"/>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smtClean="0">
                  <a:ln w="11430"/>
                  <a:solidFill>
                    <a:srgbClr val="CCFF66"/>
                  </a:solidFill>
                </a:rPr>
                <a:t>P-time</a:t>
              </a:r>
            </a:p>
            <a:p>
              <a:pPr algn="ctr"/>
              <a:r>
                <a:rPr lang="en-US" sz="2400" b="1" spc="50" dirty="0" smtClean="0">
                  <a:ln w="11430"/>
                  <a:solidFill>
                    <a:srgbClr val="CCFF66"/>
                  </a:solidFill>
                </a:rPr>
                <a:t>(Equality)</a:t>
              </a:r>
            </a:p>
          </p:txBody>
        </p:sp>
      </p:grpSp>
      <p:sp>
        <p:nvSpPr>
          <p:cNvPr id="12" name="Title 11"/>
          <p:cNvSpPr>
            <a:spLocks noGrp="1"/>
          </p:cNvSpPr>
          <p:nvPr>
            <p:ph type="title"/>
          </p:nvPr>
        </p:nvSpPr>
        <p:spPr/>
        <p:txBody>
          <a:bodyPr/>
          <a:lstStyle/>
          <a:p>
            <a:r>
              <a:rPr lang="en-US" dirty="0" smtClean="0"/>
              <a:t>Z3 Aspirations</a:t>
            </a:r>
            <a:endParaRPr lang="en-US" dirty="0"/>
          </a:p>
        </p:txBody>
      </p:sp>
      <p:sp>
        <p:nvSpPr>
          <p:cNvPr id="14" name="Content Placeholder 13"/>
          <p:cNvSpPr>
            <a:spLocks noGrp="1"/>
          </p:cNvSpPr>
          <p:nvPr>
            <p:ph idx="1"/>
          </p:nvPr>
        </p:nvSpPr>
        <p:spPr>
          <a:xfrm>
            <a:off x="381000" y="1412875"/>
            <a:ext cx="8382000" cy="3185487"/>
          </a:xfrm>
        </p:spPr>
        <p:txBody>
          <a:bodyPr/>
          <a:lstStyle/>
          <a:p>
            <a:pPr lvl="1"/>
            <a:r>
              <a:rPr lang="en-US" dirty="0" smtClean="0"/>
              <a:t>Engines for progressively</a:t>
            </a:r>
            <a:br>
              <a:rPr lang="en-US" dirty="0" smtClean="0"/>
            </a:br>
            <a:r>
              <a:rPr lang="en-US" dirty="0" smtClean="0"/>
              <a:t>succinct (first-order) frameworks</a:t>
            </a:r>
          </a:p>
          <a:p>
            <a:pPr lvl="1"/>
            <a:r>
              <a:rPr lang="en-US" dirty="0" smtClean="0"/>
              <a:t>What is still </a:t>
            </a:r>
            <a:r>
              <a:rPr lang="en-US" i="1" dirty="0" smtClean="0"/>
              <a:t>decidable</a:t>
            </a:r>
            <a:r>
              <a:rPr lang="en-US" dirty="0" smtClean="0"/>
              <a:t>?</a:t>
            </a:r>
          </a:p>
          <a:p>
            <a:pPr lvl="1"/>
            <a:r>
              <a:rPr lang="en-US" dirty="0" smtClean="0"/>
              <a:t>Encoding theories in </a:t>
            </a:r>
            <a:r>
              <a:rPr lang="en-US" i="1" dirty="0" smtClean="0"/>
              <a:t>less </a:t>
            </a:r>
            <a:br>
              <a:rPr lang="en-US" i="1" dirty="0" smtClean="0"/>
            </a:br>
            <a:r>
              <a:rPr lang="en-US" dirty="0" smtClean="0"/>
              <a:t>succinct frameworks.</a:t>
            </a:r>
          </a:p>
          <a:p>
            <a:pPr lvl="1"/>
            <a:r>
              <a:rPr lang="en-US" i="1" dirty="0" smtClean="0"/>
              <a:t>Efficiency…</a:t>
            </a:r>
            <a:r>
              <a:rPr lang="en-US" dirty="0" smtClean="0"/>
              <a:t/>
            </a:r>
            <a:br>
              <a:rPr lang="en-US" dirty="0" smtClean="0"/>
            </a:br>
            <a:endParaRPr lang="en-US" dirty="0"/>
          </a:p>
        </p:txBody>
      </p:sp>
    </p:spTree>
    <p:extLst>
      <p:ext uri="{BB962C8B-B14F-4D97-AF65-F5344CB8AC3E}">
        <p14:creationId xmlns:p14="http://schemas.microsoft.com/office/powerpoint/2010/main" val="3921905938"/>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4FE10DA-B75A-4A0C-95A3-7C4AB406BA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2269D944-88CE-42D2-A308-449EAFE1901A}">
  <ds:schemaRefs>
    <ds:schemaRef ds:uri="http://schemas.microsoft.com/office/2009/outspace/metadata"/>
  </ds:schemaRefs>
</ds:datastoreItem>
</file>

<file path=customXml/itemProps3.xml><?xml version="1.0" encoding="utf-8"?>
<ds:datastoreItem xmlns:ds="http://schemas.openxmlformats.org/officeDocument/2006/customXml" ds:itemID="{318D8302-06BF-48B4-A23B-C02C7EDB1585}">
  <ds:schemaRefs>
    <ds:schemaRef ds:uri="http://schemas.microsoft.com/sharepoint/v3/contenttype/forms"/>
  </ds:schemaRefs>
</ds:datastoreItem>
</file>

<file path=customXml/itemProps4.xml><?xml version="1.0" encoding="utf-8"?>
<ds:datastoreItem xmlns:ds="http://schemas.openxmlformats.org/officeDocument/2006/customXml" ds:itemID="{014AE0F6-A26A-488C-8FCD-1935552EF916}">
  <ds:schemaRefs>
    <ds:schemaRef ds:uri="http://purl.org/dc/elements/1.1/"/>
    <ds:schemaRef ds:uri="http://purl.org/dc/dcmitype/"/>
    <ds:schemaRef ds:uri="http://schemas.openxmlformats.org/package/2006/metadata/core-properties"/>
    <ds:schemaRef ds:uri="http://schemas.microsoft.com/office/2006/documentManagement/types"/>
    <ds:schemaRef ds:uri="http://www.w3.org/XML/1998/namespace"/>
    <ds:schemaRef ds:uri="http://purl.org/dc/term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MSR_PPT_all_template_v05_light</Template>
  <TotalTime>18747</TotalTime>
  <Words>2274</Words>
  <Application>Microsoft Office PowerPoint</Application>
  <PresentationFormat>On-screen Show (4:3)</PresentationFormat>
  <Paragraphs>622</Paragraphs>
  <Slides>50</Slides>
  <Notes>10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2" baseType="lpstr">
      <vt:lpstr>MSR_PPT_all_template_v05_light</vt:lpstr>
      <vt:lpstr>Equation</vt:lpstr>
      <vt:lpstr>Applications of SMT Solving at Microsoft</vt:lpstr>
      <vt:lpstr>This Talk</vt:lpstr>
      <vt:lpstr>A Decision Engine for Software</vt:lpstr>
      <vt:lpstr>.. Ok Z3 is not everything ..yet</vt:lpstr>
      <vt:lpstr>The Inner Research Market @ MSFT</vt:lpstr>
      <vt:lpstr>What is Z3?</vt:lpstr>
      <vt:lpstr>Message </vt:lpstr>
      <vt:lpstr>Z3: Some Microsoft Clients</vt:lpstr>
      <vt:lpstr>Z3 Aspirations</vt:lpstr>
      <vt:lpstr>Z3/SMT Aspirations</vt:lpstr>
      <vt:lpstr>What is SMT?</vt:lpstr>
      <vt:lpstr>Satisfiability Modulo Theories (SMT)</vt:lpstr>
      <vt:lpstr>Domains from programs</vt:lpstr>
      <vt:lpstr>Application:      - Pex, SAGE, Yogi, Vigilante</vt:lpstr>
      <vt:lpstr>Dynamic Symbolic Execution</vt:lpstr>
      <vt:lpstr>Test-case generation with SAGE for exploring x86 binaries</vt:lpstr>
      <vt:lpstr>ABCDE: Application Beneficiary Challenge Direction Enabler</vt:lpstr>
      <vt:lpstr>Application:</vt:lpstr>
      <vt:lpstr>What is wrong here?</vt:lpstr>
      <vt:lpstr>The PREfix Static Analysis Engine</vt:lpstr>
      <vt:lpstr>Overflow on unsigned addition</vt:lpstr>
      <vt:lpstr> Using an overflowed value as allocation size</vt:lpstr>
      <vt:lpstr>PREfix – Summary.</vt:lpstr>
      <vt:lpstr>ABCDE</vt:lpstr>
      <vt:lpstr>Application:       - Spec#, VCC, HAVOC</vt:lpstr>
      <vt:lpstr>Extended Static Checking and Verification</vt:lpstr>
      <vt:lpstr>Tool Chain: Boogie</vt:lpstr>
      <vt:lpstr>Tool Chain: Z3</vt:lpstr>
      <vt:lpstr>VCC Performance Trends Nov 08 – Mar 09</vt:lpstr>
      <vt:lpstr>The Importance of Speed</vt:lpstr>
      <vt:lpstr>ABCDE</vt:lpstr>
      <vt:lpstr>Application:       - FORMULA</vt:lpstr>
      <vt:lpstr>FORMULA: Design Space Exploration</vt:lpstr>
      <vt:lpstr>FORMULA: Diversified Search</vt:lpstr>
      <vt:lpstr>ABCDE</vt:lpstr>
      <vt:lpstr>Application:       - SpecExplorer, M3</vt:lpstr>
      <vt:lpstr>Model-based Testing and Design</vt:lpstr>
      <vt:lpstr>Next steps – Model-based Testing</vt:lpstr>
      <vt:lpstr>PowerPoint Presentation</vt:lpstr>
      <vt:lpstr>Research around Z3</vt:lpstr>
      <vt:lpstr>Model-based Theory Combination</vt:lpstr>
      <vt:lpstr>Combinatory Array Logic</vt:lpstr>
      <vt:lpstr>Combinatory Array Logic</vt:lpstr>
      <vt:lpstr>Efficient E-graph Matching </vt:lpstr>
      <vt:lpstr>Efficient E-graph Matching </vt:lpstr>
      <vt:lpstr>Efficient E-graph Matching </vt:lpstr>
      <vt:lpstr>Efficient E-graph Matching </vt:lpstr>
      <vt:lpstr>Efficient E-graph Matching </vt:lpstr>
      <vt:lpstr>Linear quantifier Elimination as an Abstract Decision Procedure</vt:lpstr>
      <vt:lpstr>Conclusions</vt:lpstr>
    </vt:vector>
  </TitlesOfParts>
  <Manager>&lt;Content Manager Name Here&gt;</Manager>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Nikolaj Bjorner</cp:lastModifiedBy>
  <cp:revision>1351</cp:revision>
  <dcterms:created xsi:type="dcterms:W3CDTF">2007-06-05T19:21:09Z</dcterms:created>
  <dcterms:modified xsi:type="dcterms:W3CDTF">2010-04-18T01:50:02Z</dcterms:modified>
</cp:coreProperties>
</file>