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82"/>
  </p:notesMasterIdLst>
  <p:sldIdLst>
    <p:sldId id="258" r:id="rId4"/>
    <p:sldId id="257" r:id="rId5"/>
    <p:sldId id="417" r:id="rId6"/>
    <p:sldId id="263" r:id="rId7"/>
    <p:sldId id="526" r:id="rId8"/>
    <p:sldId id="527" r:id="rId9"/>
    <p:sldId id="494" r:id="rId10"/>
    <p:sldId id="497" r:id="rId11"/>
    <p:sldId id="498" r:id="rId12"/>
    <p:sldId id="499" r:id="rId13"/>
    <p:sldId id="500" r:id="rId14"/>
    <p:sldId id="501" r:id="rId15"/>
    <p:sldId id="504" r:id="rId16"/>
    <p:sldId id="505" r:id="rId17"/>
    <p:sldId id="506" r:id="rId18"/>
    <p:sldId id="507" r:id="rId19"/>
    <p:sldId id="508" r:id="rId20"/>
    <p:sldId id="509" r:id="rId21"/>
    <p:sldId id="510" r:id="rId22"/>
    <p:sldId id="511" r:id="rId23"/>
    <p:sldId id="512" r:id="rId24"/>
    <p:sldId id="513" r:id="rId25"/>
    <p:sldId id="528" r:id="rId26"/>
    <p:sldId id="529" r:id="rId27"/>
    <p:sldId id="496" r:id="rId28"/>
    <p:sldId id="521" r:id="rId29"/>
    <p:sldId id="522" r:id="rId30"/>
    <p:sldId id="523" r:id="rId31"/>
    <p:sldId id="524" r:id="rId32"/>
    <p:sldId id="515" r:id="rId33"/>
    <p:sldId id="516" r:id="rId34"/>
    <p:sldId id="517" r:id="rId35"/>
    <p:sldId id="518" r:id="rId36"/>
    <p:sldId id="519" r:id="rId37"/>
    <p:sldId id="520" r:id="rId38"/>
    <p:sldId id="475" r:id="rId39"/>
    <p:sldId id="476" r:id="rId40"/>
    <p:sldId id="477" r:id="rId41"/>
    <p:sldId id="479" r:id="rId42"/>
    <p:sldId id="534" r:id="rId43"/>
    <p:sldId id="533" r:id="rId44"/>
    <p:sldId id="426" r:id="rId45"/>
    <p:sldId id="427" r:id="rId46"/>
    <p:sldId id="536" r:id="rId47"/>
    <p:sldId id="537" r:id="rId48"/>
    <p:sldId id="538" r:id="rId49"/>
    <p:sldId id="539" r:id="rId50"/>
    <p:sldId id="540" r:id="rId51"/>
    <p:sldId id="541" r:id="rId52"/>
    <p:sldId id="542" r:id="rId53"/>
    <p:sldId id="543" r:id="rId54"/>
    <p:sldId id="544" r:id="rId55"/>
    <p:sldId id="545" r:id="rId56"/>
    <p:sldId id="546" r:id="rId57"/>
    <p:sldId id="547" r:id="rId58"/>
    <p:sldId id="548" r:id="rId59"/>
    <p:sldId id="549" r:id="rId60"/>
    <p:sldId id="550" r:id="rId61"/>
    <p:sldId id="551" r:id="rId62"/>
    <p:sldId id="552" r:id="rId63"/>
    <p:sldId id="553" r:id="rId64"/>
    <p:sldId id="554" r:id="rId65"/>
    <p:sldId id="428" r:id="rId66"/>
    <p:sldId id="429" r:id="rId67"/>
    <p:sldId id="555" r:id="rId68"/>
    <p:sldId id="430" r:id="rId69"/>
    <p:sldId id="431" r:id="rId70"/>
    <p:sldId id="432" r:id="rId71"/>
    <p:sldId id="433" r:id="rId72"/>
    <p:sldId id="434" r:id="rId73"/>
    <p:sldId id="435" r:id="rId74"/>
    <p:sldId id="436" r:id="rId75"/>
    <p:sldId id="535" r:id="rId76"/>
    <p:sldId id="531" r:id="rId77"/>
    <p:sldId id="438" r:id="rId78"/>
    <p:sldId id="530" r:id="rId79"/>
    <p:sldId id="440" r:id="rId80"/>
    <p:sldId id="469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3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09-09-29T20:14:31.666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50,'36'0,"37"0,36 0,-37 0,74 0,-110 0,73 0,-37 0,74 0,108 0,-218 0,0 0,73 0,0 0,-37 0,146 0,218 0,-327 0,-37 0,-72 0,109 0,-36 0,108 0,-36 0,37 0,-110 0,182 0,0 0,-181 0,181 0,-145 0,36 0,-109 0,109 0,73 0,-145 0,72 0,-36 0,72 0,-72 0,109 0,-37 0,363 0,-181-35,-109 35,-36 0,-218 0,145 0,-108 0,71 35,-71-35,35 35,146 0,-145-35,72 0,-36 35,108-35,74 35,-291-35,72 0,1 0,-1 0,-35 0,35 0,1 0,72 35,-72-35,72 35,-36-35,108 0,-108 35,-36-35,-37 0,37 35,-73-35,36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09-09-30T10:42:37.563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3440 514,'0'0,"0"-36,-36 36,36 0,-36 0,0-36,36 36,-36 0,-1-36,1 36,0 0,0-72,-36 72,35 0,1-36,0 0,0 36,36 0,-36 0,36 0,-37 0,37-35,-72 35,72 0,-36 0,36 0,-36 0,-1 0,37 0,-36-36,36 36,-36 0,0 0,36-36,-36 36,36 0,-36 0,36 0,-37 0,1 0,36 0,-36 0,36 0,-72 0,72 0,-37-36,-35 36,36 0,0 0,-1 0,1-36,-36 36,72 0,-36 0,0 0,-1 0,1 0,36 0,-72 0,36 0,-1 0,1-36,0 36,0 0,-36 0,72 0,-73 0,37 0,0 0,0 0,-1 0,1 0,36 0,-36 0,0 0,0 0,-37 0,37 0,36-36,-72 36,36 0,-1 0,1 0,0 0,0 0,-37 0,73 0,-72 0,36 0,0 0,-73 36,73-36,36 0,-36 0,0 36,36-36,-37 36,37-36,0 36,-36-36,36 36,-36-36,36 0,0 36,-36-36,0 35,36 1,-37-36,37 0,0 36,0-36,-36 36,36 0,0-36,-36 0,36 36,-36-36,36 0,0 36,0-36,0 36,-36 0,36-36,0 35,0 37,0-36,0 0,0 0,0 0,0 35,0-71,0 36,0-36,0 36,0-36,0 36,36 0,-36-36,0 36,0-36,36 36,-36 0,36-36,-36 36,36-36,1 35,-37-35,36 0,0 36,0-36,-36 36,73-36,-73 36,36-36,36 0,-72 36,36-36,0 0,1 36,-37-36,108 0,-108 36,36-36,37 0,-37 36,0-36,0 0,1 0,35 0,-72 35,72-35,-36 0,1 0,-1 36,0-36,0 0,0 0,-36 0,37 0,-1 0,36 0,-36 0,-36 0,73 0,-37 36,0-36,-36 0,72 0,1 0,-37 36,36-36,1 0,-73 0,72 0,-36 0,37 0,-73 0,36 0,0 0,0 0,0 0,1 0,35 0,-72 0,36 0,37 0,-37 0,0 0,36 0,-72 0,36 0,1 0,-1 0,-36-36,36 36,0 0,0 0,-36-36,0 36,37 0,-37 0,36-36,0 1,-36 35,36 0,-36-36,36 36,-36 0,37 0,-37 0,36-36,-36 36,36 0,-36 0,0 0,72-36,-72 0,36 36,-36 0,0-36,73 36,-37 0,0-36,0 0,-36 36,37-35,-1 35,-36-36,36 0,-36 0,36 36,-36-36,36 0,-36 0,0 0,0 36,0-36,0 36,0-35,0 35,0-36,0 0,0 36,0 0,-36-36,36 0,0 0,-36 36,36-36,-36 36,0-36,36 1,0 35,-37-36,-35 36,72-36,-36 0,0 36,36 0,-37-36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6-18T00:03:02.52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-1107-5561 14,'5'0'14,"-5"0"1,0 0-1,4-6 0,-4 6-2,0 0 0,4-6-4,-4 6-1,0-8-1,0 8-1,0-8 0,-1 3 0,-1 0 0,0 0 1,-2-1 1,4 6 0,-9-11 0,4 7-3,-3-3 2,0 3-4,3-2 2,-4 2-3,2 0-1,-3 1-1,2 1 1,-4 1 1,1 1-2,-1 2 2,-2 2-2,0 0 2,0 4 0,-1 0-1,1 2 1,1 2-1,-3 0 0,2 2 1,1 1-1,0 1 0,1 1 1,2 0-1,-1 0 2,3 1-1,1 0 0,4 1 0,1-1 0,1 2 0,2-2-1,1 0 1,4-1-2,-1 1 1,2-2-1,2 0 1,0-2-1,3-1 0,-1-1 1,1-2-1,2-2 0,0 0 1,0-3-1,3-1 1,-2-2 0,1-2-1,1-2 2,1-1-1,-2-3 3,2-2-1,-2-1 0,-2 0 1,0-3 0,-2-1 0,-3-1-2,1-1 2,-2-1-2,-3 0 0,1 1 0,-1-3-1,-2 0 0,0 1 1,-3-1-1,-2 1 1,-3 1-1,0 0 0,0 1 0,-3 1 0,0 3-1,1 1-2,1 3-2,-1-1-8,7 8-7,-6-7-10,0 2 0,6 5-1,-7-4 1</inkml:trace>
  <inkml:trace contextRef="#ctx0" brushRef="#br0" timeOffset="1">-1286-6739 8,'-5'-14'17,"5"14"0,-11-13 1,5 5-5,-4 0-1,1 0-3,-1 0 1,-1-2-1,0 1 0,-3-1-2,4 2 0,-5 0 0,3 3 0,-5 1-2,-1 4-1,-3 2-1,2 4-2,-4 5 0,0 3 1,-1 3-1,-3 5 0,2 2-1,3 4 2,0 3-1,0 2 0,3 0 0,3 0-1,3 1-1,3-1 1,6-2 1,1-2-1,6-2 0,4-4 0,7-2 0,2-4 0,4-4 0,4-3 0,3-5 0,1-3 0,0-5 1,2-3 0,-3-5 0,0-3 1,-3-4-1,-2-2 0,-1-5-1,-2-1 2,-4-3-2,-7-3 0,-2 1 1,-3 2-1,-3 2 0,-2 2 0,-6 2-1,2 4-1,-2 4-4,2 3-5,1 4-6,2 3-11,-3-3 0,6 8 0,-4-10 0</inkml:trace>
  <inkml:trace contextRef="#ctx0" brushRef="#br0" timeOffset="2">-903-7773 20,'3'-6'13,"-3"6"0,3-7 0,-3 7-1,0-9-1,0 9 0,-2-9-2,2 4 0,-1 1-1,-2-1 0,2 0-2,-3 0 0,0 0-1,0 0 0,4 5-1,-9-8 0,9 8-1,-10-6 0,6 5-1,-1-2 0,-2 3-1,2 0 1,-1 0-1,-1 1 0,1 1 0,0 2 0,-3-1 0,2 1-1,0 1 1,-1 1 0,-1-1 0,2 1 0,-3 0 0,3-1 0,1 2-1,0-2 1,1 1-1,0 0 1,0 0-1,1 1 0,1 0 0,0 0 0,0 0 0,1 0 0,0 0 0,1 1 0,-2-2 0,3 2 1,-1-1-2,1 1 2,1-1-1,1 2 1,1-1-1,0 0 0,2 1 0,-1-1 0,2 0 0,0-2-1,2 1 1,0-1-1,-2-2 1,3 1 0,-1-1-1,2-2 1,-2 0 0,1-1 0,-1-1-1,1-2 1,0 0 0,0-2-1,-1-2 1,-1 0 0,2-1-1,-3-1 1,2 0 0,-3-2-1,1 1 1,-3-1 0,1 0 0,-1 1 0,-2 1 1,1-1-2,-2 1 2,-2 1 0,1-1 0,1 1 0,-3 1 0,-1-1 0,1 0 0,0 1 0,-1 0-1,2 1 1,-2 0-1,4 5 0,-7-8-2,7 8-2,-5-7-3,5 7-8,0 0-12,-5-6-1,5 6-2,-4-5 2</inkml:trace>
  <inkml:trace contextRef="#ctx0" brushRef="#br0" timeOffset="3">-885-8176 15,'5'-1'16,"-5"1"-2,2-5-3,-2 5 0,0 0-2,-3-7 0,3 7-2,-4-6 0,4 6 0,-7-6-1,7 6 0,-9-8 0,4 5-1,5 3 0,-11-6-1,7 4 1,-3 0-1,1 1-1,0 1 0,-1 1-1,0 0 0,0 2 0,-2 0-1,0 2 0,2 1-1,-2 0 1,0 1-1,0 1 1,0 1-1,0 0 1,2-1-1,0 1 1,1 0-1,-1 0 0,3-2 0,0 2 0,1-2 0,2 2 0,1-1 0,1 1 0,2 1 0,1-1-1,1 2 2,3-1-1,-1 1 1,2 0-1,0-2 0,3 1 0,-2-3 1,2 0-1,-1-2-1,-3-1 1,2-3 0,-1-1 0,0-1-1,-1-2 1,1-1 0,-1-2 0,0 0-1,2-2 0,-1 0 0,-4-2 1,3 1-2,-2-1 2,-1 1-1,0 1 0,-1-1 2,-3 0-2,1 2 2,0-1 0,-2 0-1,0 0 1,-3 0 0,1-1 0,0 1 0,-2-1 0,1 0 0,0 1-1,0 1 0,-2 0-1,3 2-3,-2 0-3,4 5-5,-5-4-11,-1-1-4,6 5-1,-9-4 1</inkml:trace>
  <inkml:trace contextRef="#ctx0" brushRef="#br0" timeOffset="4">-1708-4341 9,'-6'-8'16,"6"8"0,-10-8 4,10 8-4,-12-5 0,3 3-1,1-1-1,-2 2-2,1 0-3,-3 2 0,-1 2-4,1 0-2,0 3-1,-3 2-3,4 2 1,-1 3 0,-1 2 0,2 2-1,4 0 1,-3 2 0,3 0 0,1 2 0,-1 0 1,2 1-1,2 1 1,0 1-1,1-1 0,2 0 0,0 0 0,3-3 0,1 0 0,1-1-1,2-4 0,2-2 1,3-3 0,1 0 0,1-4 0,2-3 1,1-5-1,3-2 1,0-5 1,1-4-2,0-2 2,-1-5 0,2-4 0,-1-4 0,-1 0-1,-2-2 1,0 0-1,-5 0 1,-1 2-1,-4 2 1,-3 4-1,-4 3 1,-3 4-1,-3 0 1,-3 4-1,0 2-1,-3 2-2,1 2-3,-3-2-5,2 4-8,2 1-10,-4-3 0,4 4-1,-2-6 1</inkml:trace>
  <inkml:trace contextRef="#ctx0" brushRef="#br0" timeOffset="5">-891-4837 6,'2'-10'17,"2"6"2,-2-5-1,-2 5-4,-2-2 2,1 1-3,1 5 0,-4-9-2,4 9-1,-8-9-1,8 9-2,-9-7-1,4 4-2,-3-2 0,1 2 1,-2 0-3,0 2 1,0 0-2,0 1 1,-1 2-1,-1 2 0,1 1 0,-2 0 0,1 2 0,-2 1-1,0 1 1,1 0 0,0 1 0,0 0 0,2 2 0,1 1-1,0 0 1,1 1-2,1-1 2,0 2-3,3 0 2,0 1-2,1-2 2,2 0 0,1 2 0,4-3 2,0 3-3,1-2 3,2 0-3,2-2 2,2 2-1,-2-3-1,4-2 0,-1 1 1,0-4-1,1 0 0,1-2 0,0-1 0,-2-3 1,2 0-1,-1-3 0,0-1 0,0-2 0,1-1 0,2-3 0,-1 0 0,-15 10 3,36-23-1,-36 23 1,35-24 0,-35 24 0,30-21 0,-30 21 1,17-22 0,-17 22-3,1-21 1,-1 21 0,-9-23 0,3 10-2,-7-1-1,5-1 1,-7 1-1,3 0 0,-2 0 1,4 2-1,-3 1 0,5 3 0,-1 1-3,3 4-5,-1-1-6,1 2-12,0 3-2,1-3 1,5 2-1</inkml:trace>
  <inkml:trace contextRef="#ctx0" brushRef="#br0" timeOffset="6">-878-5396 5,'0'0'18,"10"-6"-5,-10 6 1,3-6-2,-3 6 0,2-6-1,-2 6-1,1-6-2,-1 6-2,-8-4 1,8 4-1,-7-6 0,1 4-1,2 0-1,-4 0-1,2 0 0,-1 1 0,0 1-1,0 0-1,-2 1 1,1 0-1,0 2 1,0 0-1,-2 1 1,2 1-1,-2 1 2,1 0-2,0 1 2,-1 1-2,-1 1 1,2 1 1,-3 1-1,3 1-1,0 1 0,2 2 0,-2 0-1,3 0 1,0 1-1,1 0 0,2-1 0,1-1 0,0 1 0,2-1-1,3-1 1,-1 0 0,4-1 0,2-1 0,0 0-1,4-1 1,0-2-1,2-2 1,1-1-1,0-3 1,3-1-1,0-3 0,2-3 0,-2-2-2,3-2 3,-21 9 1,44-23 2,-44 23-2,38-29 1,-38 29 0,32-32 1,-32 32 0,22-35 0,-22 35-1,-2-35-2,2 35 2,-14-38-3,2 20 0,-3 1-1,-1-1 1,-3 2-1,4 1 0,0 3-2,4 1-1,1 1-3,3 4-6,0 3-14,3-3 1,4 6-3,-9-5 2</inkml:trace>
  <inkml:trace contextRef="#ctx0" brushRef="#br0" timeOffset="7">-896-6270 2,'0'0'13,"0"-10"2,-1 5-3,-2-2 0,2 0 0,-2 0-1,-1 1 1,0-1-2,-1 1-1,1 1 0,4 5-1,-10-8-1,4 6-1,2 0-1,-3 1 0,0 0-2,0 1 1,0 2-1,0-1-1,-1 2 0,0 0-1,-1 0 1,1 1-1,-1 1 0,0-1 2,0 3-2,-1-2 1,0 1 0,2 1 0,-2 0 0,1 1 0,2-1 0,-2 1 0,1 0-2,0 1 1,1 0-2,0 0 2,-1 1-3,1 0 1,-1-1-1,2 1 1,0 1 1,1-2-1,0 2 1,-1 0 0,1 2 0,2-1 2,-1 1-2,1 0 1,0 1 0,1 0 0,0 2-1,1-1 0,-1 0 0,0 2 0,1 0 0,-1 1 0,1 0 0,0 0-1,-1 0 1,2 0 0,0 0 0,-1-1 0,1-1 0,-1 2 1,1-1-1,-1-1 1,2 1-1,-1-1 1,0 0-1,0-1 1,1 0-1,1-2 0,0 0 0,0-2-1,-1 1 1,3 0 0,-1-2 0,2 2-1,-2-2 1,3 0 2,-1 0-3,1 0 3,2-2-2,-2 0 1,1 0 1,0-1-1,2 0 1,-1-1-3,2-1 3,-2 1-2,2-1 1,-1-1-1,1 0-1,1-1 1,0-1 0,-1 0-1,-1-1 1,1-1-1,-1 0 1,2-1 0,-2 0-1,0-1 1,0-1 0,0 0 0,1-1-1,-1-1 1,1 0-1,-1-1 1,-1-1 0,2 0 0,-1 0 0,-2-1 0,-2 0 0,0-1 0,0 0 0,-1-2 0,-1 1 0,-2-2 1,1 0-1,2-2 0,-1 2 0,-3 12 2,10-29 1,-9 15-4,1-1 2,0-1-2,1 0 1,-3-1-1,2 0 2,-2 17-2,2-36 1,-1 17 1,2 0-1,-2-1 0,-1 0 1,0 20 2,2-39-1,-3 20-4,-1 2 0,2 17 5,1-33-3,-1 33 3,2-30-3,-2 16-2,-2 0 0,1 0 2,-2 0 0,0 0-3,-1 0 4,0 0-4,-2 0 4,2 0-1,-2 0 0,-2 0 1,6 1 0,-5 1 0,1-1 0,2 1 0,1 2-1,-2 0 1,1 1 0,-1 1-1,1 0 1,-1 2 0,-1 1 0,-2 1-1,0 1 1,1 1 0,-4 1-1,4 2 0,-4 0 0,2 1-2,-1 1 0,5 2-4,-4-1-4,6 2-10,0 1-10,-1-2 0,1 4-1,1-4 2</inkml:trace>
  <inkml:trace contextRef="#ctx0" brushRef="#br0" timeOffset="8">-871-6573 13,'0'0'13,"0"0"3,11-4-4,-11 4 1,6-2-3,-6 2-2,0 0-2,0 0 2,0 0-2,4-3-5,-4 3 2,0 0-2,-5 0 2,5 0 3,0 0-3,0 0-2,0 0-1,0 0 3,0 0-1,-4-6-1,4 6 1,0 0-4,-6-5 3,6 5 0,0 0 0,-3-5 0,3 5-1,0 0 1,-7-7-1,7 7 1,-7-4 0,7 4 0,-7-5 0,2 2 1,-1 0-1,1-1 1,-1 2 1,0-2-1,1 0 0,-4 1 0,1 0 0,0 1 0,0 0 0,0 1 0,-2 1 0,0 0-1,1 1 1,0 0-1,-1 1 1,1 1 0,1 0 0,-2 1 0,2-1-1,-2 1 1,3 0 0,-2 1-1,1 0 1,0 1-1,-1 0-2,1 1 2,-1 0-2,2 1 2,-1-1-2,0 1 0,-2 0 1,3 0-1,1-1 2,-2 1-2,2 0 2,-1 0-2,1 0 2,2 2-1,-1-1 1,0 0 1,1 1-1,0 1 0,1-1 0,1 1 0,1-1 0,-1-1 0,3 1-1,0 0 0,1-2 0,0 1 0,2 0 0,-1 0 0,0 0-1,3 0 1,-1 0 0,2 0 1,0 0-1,1 1 2,0-2-1,2 2 1,0-1 0,-1-1-1,2-1 1,-4 1-3,5-2 3,-2 0-3,1-1 1,0-1-1,-1-1 1,2-1-1,-1 0 0,0-2 1,1-1 0,-5-1-1,4 0 1,-3-1 0,3-2-1,-4 1 1,1-2 0,-2 0-1,2-2 1,0 1 0,-1 0 0,-1-2 0,-1 0 0,0-1 0,-1 0-1,3 0 1,-3 0 0,-2-1 0,2 0 0,2 0 0,0-1-1,-2 1 1,2-1 0,-3 0-1,-1 0 1,-2-2 0,1 1 0,-1-1-1,-3 1 1,1-1 0,-5 2 0,1-2 1,1 2 0,1 2-1,-3 1 1,2 1-1,0 1 0,-1 2 0,4 0-3,2 5-3,-5-5-8,5 5-17,-8-1 2,3 0-2,5 1 1</inkml:trace>
  <inkml:trace contextRef="#ctx0" brushRef="#br0" timeOffset="9">-910-3154 22,'0'0'22,"5"-2"2,-5 2-3,0 0-6,0 0 0,1-6-2,-1 6-1,0-6-4,0 6-2,0-7 0,0 7-2,0-10 0,0 4-2,-2-1-1,1 1 1,-3-2 0,-1 2 0,0-3-1,-1 2 1,-2-1 0,2-1 0,-3 1 0,3 1 0,0 1 0,-1 1 0,2 0 0,-2 1 0,2 1-1,5 3 1,-8-2-1,2 2 0,-1 1 0,3 2-1,-1 1 1,-1 2-1,-1 0 0,0 2 1,0 1-1,2 2 0,-1 0 0,0 1 0,2 2 1,-1 1-1,2 0 0,-1 1 0,0-2 1,0 2-1,1-1 1,1 1-1,-2-3 0,1-1 0,2-1 0,1 1 1,0-2-1,0 1 0,1-1 0,-1 0 0,4 0 0,-1 0 0,0-1 0,0-1 0,0 0 0,2-1 0,1-1 0,1-2 0,-2-1-1,4-1 1,-1-1 0,2-2 0,-2-2-1,2-1 1,-1-2 0,2-1 0,1-2-1,-2-2 1,3 0 0,-1-2-1,2 0 1,-4-1-1,2 1 1,-2 0-1,-1 1 1,-2 1 0,-1 0 0,0 1 0,-3 0 0,-1 1 0,2 0 1,-5-1-1,-2 0 0,1-1 1,-3 0-1,-2 1 1,1-1-1,-1 2 1,-3-1-1,6 1-1,-1 3 0,0-1-1,1 2-3,2-2-3,2 7-9,0 0-16,-3-7 0,3 7 0,-6-5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8CFAC-2348-48B5-816A-F8CB4527AE1B}" type="datetimeFigureOut">
              <a:rPr lang="zh-CN" altLang="en-US" smtClean="0"/>
              <a:t>2012/8/31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077D0-F8CE-46B1-8A92-128A52D7F6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233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Logic</a:t>
            </a:r>
            <a:r>
              <a:rPr lang="en-US" baseline="0" dirty="0" smtClean="0"/>
              <a:t> is about deriving irrefutable conclusions from a set of premises.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1D4F2-A295-44EB-ABC8-2D52907C188E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22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1031875"/>
          </a:xfrm>
          <a:prstGeom prst="rect">
            <a:avLst/>
          </a:prstGeom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13" y="1905000"/>
            <a:ext cx="7690115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12" y="4344458"/>
            <a:ext cx="7690116" cy="473207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marL="0" indent="0"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4981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0"/>
            <a:ext cx="9142413" cy="1031875"/>
          </a:xfrm>
          <a:prstGeom prst="rect">
            <a:avLst/>
          </a:prstGeom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13" y="2365375"/>
            <a:ext cx="7690115" cy="750205"/>
          </a:xfrm>
          <a:noFill/>
          <a:ln w="9525">
            <a:noFill/>
            <a:miter lim="800000"/>
            <a:headEnd/>
            <a:tailEnd/>
          </a:ln>
        </p:spPr>
        <p:txBody>
          <a:bodyPr rtlCol="0"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kern="120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13" y="4344458"/>
            <a:ext cx="7043208" cy="473207"/>
          </a:xfrm>
          <a:noFill/>
          <a:ln w="9525">
            <a:noFill/>
            <a:miter lim="800000"/>
            <a:headEnd/>
            <a:tailEnd/>
          </a:ln>
        </p:spPr>
        <p:txBody>
          <a:bodyPr rtlCol="0" anchor="b"/>
          <a:lstStyle>
            <a:lvl1pPr marL="0" indent="0"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369219" y="950651"/>
            <a:ext cx="7043208" cy="1384994"/>
          </a:xfrm>
          <a:effectLst/>
        </p:spPr>
        <p:txBody>
          <a:bodyPr anchor="b">
            <a:scene3d>
              <a:camera prst="orthographicFront"/>
              <a:lightRig rig="flat" dir="t"/>
            </a:scene3d>
            <a:sp3d>
              <a:bevelT h="19050"/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57000"/>
                    </a:prst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7862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Program Files\Microsoft Resource DVD Artwork\DVD_ART\Artwork_Imagery\Shapes and Graphics\Bullets\Blue GEL .png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8826500" y="-317500"/>
            <a:ext cx="317500" cy="317500"/>
          </a:xfrm>
          <a:prstGeom prst="rect">
            <a:avLst/>
          </a:prstGeom>
          <a:extLst/>
        </p:spPr>
      </p:pic>
      <p:pic>
        <p:nvPicPr>
          <p:cNvPr id="6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453313" y="6248400"/>
            <a:ext cx="1398587" cy="388938"/>
          </a:xfrm>
          <a:prstGeom prst="rect">
            <a:avLst/>
          </a:prstGeom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9668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w/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9483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453313" y="6248400"/>
            <a:ext cx="1398587" cy="388938"/>
          </a:xfrm>
          <a:prstGeom prst="rect">
            <a:avLst/>
          </a:prstGeom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5044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453313" y="6248400"/>
            <a:ext cx="1398587" cy="388938"/>
          </a:xfrm>
          <a:prstGeom prst="rect">
            <a:avLst/>
          </a:prstGeom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25140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36474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02856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/Top Bann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1031875"/>
          </a:xfrm>
          <a:prstGeom prst="rect">
            <a:avLst/>
          </a:prstGeom>
          <a:extLst/>
        </p:spPr>
      </p:pic>
    </p:spTree>
    <p:extLst>
      <p:ext uri="{BB962C8B-B14F-4D97-AF65-F5344CB8AC3E}">
        <p14:creationId xmlns:p14="http://schemas.microsoft.com/office/powerpoint/2010/main" val="109147198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920750" y="2365375"/>
            <a:ext cx="7302500" cy="1000125"/>
          </a:xfrm>
          <a:prstGeom prst="rect">
            <a:avLst/>
          </a:prstGeom>
          <a:noFill/>
        </p:spPr>
        <p:txBody>
          <a:bodyPr wrap="none" lIns="76197" tIns="38098" rIns="76197" bIns="38098">
            <a:spAutoFit/>
          </a:bodyPr>
          <a:lstStyle/>
          <a:p>
            <a:pPr defTabSz="914363">
              <a:defRPr/>
            </a:pPr>
            <a:r>
              <a:rPr lang="en-US" sz="6000" dirty="0">
                <a:solidFill>
                  <a:srgbClr val="000000"/>
                </a:solidFill>
              </a:rPr>
              <a:t>WALK-IN GOES HERE</a:t>
            </a:r>
          </a:p>
        </p:txBody>
      </p:sp>
    </p:spTree>
    <p:extLst>
      <p:ext uri="{BB962C8B-B14F-4D97-AF65-F5344CB8AC3E}">
        <p14:creationId xmlns:p14="http://schemas.microsoft.com/office/powerpoint/2010/main" val="206685517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2"/>
            <a:ext cx="83820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2590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2"/>
            <a:ext cx="83820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78452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66CA5-9D83-4019-A7FF-E11B4CA0366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4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8C457-A6B4-4B16-BB17-555E05D46C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918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BB38B-1948-4202-8793-450FF900A2F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65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4510C-9606-4499-8D18-9B018A8A56B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219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78FEE-B6A3-4F8F-9AAC-10B9D427F7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77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A02DF-0528-48FD-AB34-39E28D4904C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7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73956-F731-4A59-94D0-754305B7A36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61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A4B79-FEF2-4A5C-8AAE-557ACD57A0A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603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245A4-CB8F-4253-8D52-F03393A5A0F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7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89213-A070-409A-B799-D356F389C2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42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March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TACAS'12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73AC-577E-4909-8C06-0EA090E7FD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53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211388"/>
          </a:xfrm>
          <a:prstGeom prst="rect">
            <a:avLst/>
          </a:prstGeom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52318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lang="en-US" sz="5400" kern="1200" spc="-300" dirty="0">
          <a:ln w="3175">
            <a:noFill/>
          </a:ln>
          <a:gradFill flip="none" rotWithShape="1">
            <a:gsLst>
              <a:gs pos="28000">
                <a:schemeClr val="tx1"/>
              </a:gs>
              <a:gs pos="68000">
                <a:schemeClr val="accent1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2pPr>
      <a:lvl3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3pPr>
      <a:lvl4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4pPr>
      <a:lvl5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5pPr>
      <a:lvl6pPr marL="4572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6pPr>
      <a:lvl7pPr marL="9144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7pPr>
      <a:lvl8pPr marL="13716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8pPr>
      <a:lvl9pPr marL="18288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9pPr>
    </p:titleStyle>
    <p:bodyStyle>
      <a:lvl1pPr marL="384175" indent="-3841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3300" kern="1200">
          <a:solidFill>
            <a:schemeClr val="bg1"/>
          </a:solidFill>
          <a:latin typeface="+mn-lt"/>
          <a:ea typeface="+mn-ea"/>
          <a:cs typeface="+mn-cs"/>
        </a:defRPr>
      </a:lvl1pPr>
      <a:lvl2pPr marL="738188" indent="-3619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101725" indent="-347663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700" kern="1200">
          <a:solidFill>
            <a:schemeClr val="bg1"/>
          </a:solidFill>
          <a:latin typeface="+mn-lt"/>
          <a:ea typeface="+mn-ea"/>
          <a:cs typeface="+mn-cs"/>
        </a:defRPr>
      </a:lvl3pPr>
      <a:lvl4pPr marL="1419225" indent="-31750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4pPr>
      <a:lvl5pPr marL="1760538" indent="-31750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March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TACAS'12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785E9A-E967-4BAB-B98E-25B92D1DBF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emf"/><Relationship Id="rId5" Type="http://schemas.openxmlformats.org/officeDocument/2006/relationships/customXml" Target="../ink/ink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1.png"/><Relationship Id="rId5" Type="http://schemas.openxmlformats.org/officeDocument/2006/relationships/image" Target="../media/image280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rise4fun.com/Z3/ZY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rise4fun.com/Z3/HOT?frame=1&amp;menu=0&amp;course=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3.png"/><Relationship Id="rId4" Type="http://schemas.openxmlformats.org/officeDocument/2006/relationships/image" Target="../media/image1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png"/><Relationship Id="rId4" Type="http://schemas.openxmlformats.org/officeDocument/2006/relationships/image" Target="../media/image21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22.png"/><Relationship Id="rId7" Type="http://schemas.openxmlformats.org/officeDocument/2006/relationships/image" Target="../media/image260.png"/><Relationship Id="rId12" Type="http://schemas.openxmlformats.org/officeDocument/2006/relationships/image" Target="../media/image7.emf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1.png"/><Relationship Id="rId11" Type="http://schemas.openxmlformats.org/officeDocument/2006/relationships/customXml" Target="../ink/ink3.xml"/><Relationship Id="rId5" Type="http://schemas.openxmlformats.org/officeDocument/2006/relationships/image" Target="../media/image240.png"/><Relationship Id="rId10" Type="http://schemas.openxmlformats.org/officeDocument/2006/relationships/image" Target="../media/image42.png"/><Relationship Id="rId4" Type="http://schemas.openxmlformats.org/officeDocument/2006/relationships/image" Target="../media/image232.png"/><Relationship Id="rId9" Type="http://schemas.openxmlformats.org/officeDocument/2006/relationships/image" Target="../media/image28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121.png"/><Relationship Id="rId7" Type="http://schemas.openxmlformats.org/officeDocument/2006/relationships/image" Target="../media/image37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340.png"/><Relationship Id="rId9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410.png"/><Relationship Id="rId3" Type="http://schemas.openxmlformats.org/officeDocument/2006/relationships/image" Target="../media/image201.png"/><Relationship Id="rId7" Type="http://schemas.openxmlformats.org/officeDocument/2006/relationships/image" Target="../media/image221.png"/><Relationship Id="rId12" Type="http://schemas.openxmlformats.org/officeDocument/2006/relationships/image" Target="../media/image400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11" Type="http://schemas.openxmlformats.org/officeDocument/2006/relationships/image" Target="../media/image210.png"/><Relationship Id="rId5" Type="http://schemas.openxmlformats.org/officeDocument/2006/relationships/image" Target="../media/image46.jpeg"/><Relationship Id="rId15" Type="http://schemas.openxmlformats.org/officeDocument/2006/relationships/image" Target="../media/image420.png"/><Relationship Id="rId10" Type="http://schemas.openxmlformats.org/officeDocument/2006/relationships/image" Target="../media/image390.png"/><Relationship Id="rId4" Type="http://schemas.openxmlformats.org/officeDocument/2006/relationships/image" Target="../media/image211.png"/><Relationship Id="rId9" Type="http://schemas.openxmlformats.org/officeDocument/2006/relationships/image" Target="../media/image45.png"/><Relationship Id="rId14" Type="http://schemas.openxmlformats.org/officeDocument/2006/relationships/image" Target="../media/image22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00.png"/><Relationship Id="rId7" Type="http://schemas.openxmlformats.org/officeDocument/2006/relationships/image" Target="../media/image220.png"/><Relationship Id="rId12" Type="http://schemas.openxmlformats.org/officeDocument/2006/relationships/image" Target="../media/image31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11" Type="http://schemas.openxmlformats.org/officeDocument/2006/relationships/image" Target="../media/image300.png"/><Relationship Id="rId5" Type="http://schemas.openxmlformats.org/officeDocument/2006/relationships/image" Target="../media/image46.jpeg"/><Relationship Id="rId10" Type="http://schemas.openxmlformats.org/officeDocument/2006/relationships/image" Target="../media/image290.png"/><Relationship Id="rId4" Type="http://schemas.openxmlformats.org/officeDocument/2006/relationships/image" Target="../media/image210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://rise4fun.com/Z3Py/tutorial/fixedpoints" TargetMode="External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for Speaker Name"/>
          <p:cNvSpPr/>
          <p:nvPr/>
        </p:nvSpPr>
        <p:spPr bwMode="gray">
          <a:xfrm>
            <a:off x="6341940" y="4363524"/>
            <a:ext cx="2557558" cy="12752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6000" b="1" dirty="0">
              <a:solidFill>
                <a:srgbClr val="FFFFFF"/>
              </a:solidFill>
              <a:latin typeface="Segoe UI" pitchFamily="34" charset="0"/>
            </a:endParaRPr>
          </a:p>
        </p:txBody>
      </p:sp>
      <p:sp>
        <p:nvSpPr>
          <p:cNvPr id="5" name="top right small rectangle"/>
          <p:cNvSpPr/>
          <p:nvPr/>
        </p:nvSpPr>
        <p:spPr bwMode="gray">
          <a:xfrm>
            <a:off x="6341940" y="1143000"/>
            <a:ext cx="2557558" cy="3077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6000" b="1" dirty="0">
              <a:solidFill>
                <a:srgbClr val="FFFFFF"/>
              </a:solidFill>
              <a:latin typeface="Segoe UI" pitchFamily="34" charset="0"/>
            </a:endParaRPr>
          </a:p>
        </p:txBody>
      </p:sp>
      <p:sp>
        <p:nvSpPr>
          <p:cNvPr id="6" name="Speaker Name text"/>
          <p:cNvSpPr txBox="1">
            <a:spLocks/>
          </p:cNvSpPr>
          <p:nvPr/>
        </p:nvSpPr>
        <p:spPr bwMode="gray">
          <a:xfrm>
            <a:off x="6341940" y="1726332"/>
            <a:ext cx="2557558" cy="1557349"/>
          </a:xfrm>
          <a:prstGeom prst="rect">
            <a:avLst/>
          </a:prstGeom>
          <a:noFill/>
        </p:spPr>
        <p:txBody>
          <a:bodyPr wrap="square" lIns="137160" rIns="137160" anchor="ctr" anchorCtr="0">
            <a:spAutoFit/>
          </a:bodyPr>
          <a:lstStyle>
            <a:lvl1pPr marL="0" indent="0" algn="l" defTabSz="914363" rtl="0" eaLnBrk="1" latinLnBrk="0" hangingPunct="1">
              <a:lnSpc>
                <a:spcPct val="85000"/>
              </a:lnSpc>
              <a:spcBef>
                <a:spcPts val="0"/>
              </a:spcBef>
              <a:buSzPct val="90000"/>
              <a:buFont typeface="Arial" pitchFamily="34" charset="0"/>
              <a:buNone/>
              <a:defRPr sz="2800" kern="1200" spc="-30" baseline="0">
                <a:gradFill>
                  <a:gsLst>
                    <a:gs pos="1250">
                      <a:srgbClr val="FFFFFF"/>
                    </a:gs>
                    <a:gs pos="6250">
                      <a:srgbClr val="FFFFFF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855663" indent="-395288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1258888" indent="-40322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604963" indent="-346075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941513" indent="-336550" algn="l" defTabSz="914363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2"/>
              </a:buBlip>
              <a:defRPr sz="20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Segoe UI" pitchFamily="34" charset="0"/>
              </a:rPr>
              <a:t>Nikolaj </a:t>
            </a:r>
            <a:r>
              <a:rPr lang="en-US" dirty="0" err="1" smtClean="0">
                <a:latin typeface="Segoe UI" pitchFamily="34" charset="0"/>
              </a:rPr>
              <a:t>Bjørner</a:t>
            </a:r>
            <a:endParaRPr lang="en-US" dirty="0" smtClean="0">
              <a:latin typeface="Segoe UI" pitchFamily="34" charset="0"/>
            </a:endParaRPr>
          </a:p>
          <a:p>
            <a:endParaRPr lang="en-US" sz="2000" dirty="0" smtClean="0">
              <a:latin typeface="Segoe UI" pitchFamily="34" charset="0"/>
            </a:endParaRPr>
          </a:p>
          <a:p>
            <a:r>
              <a:rPr lang="en-US" sz="1600" dirty="0" smtClean="0">
                <a:latin typeface="Segoe UI" pitchFamily="34" charset="0"/>
              </a:rPr>
              <a:t>Senior Researcher</a:t>
            </a:r>
          </a:p>
          <a:p>
            <a:endParaRPr lang="en-US" sz="1600" dirty="0" smtClean="0">
              <a:latin typeface="Segoe UI" pitchFamily="34" charset="0"/>
            </a:endParaRPr>
          </a:p>
          <a:p>
            <a:r>
              <a:rPr lang="en-US" sz="1600" dirty="0" smtClean="0">
                <a:latin typeface="Segoe UI" pitchFamily="34" charset="0"/>
              </a:rPr>
              <a:t>Microsoft Research </a:t>
            </a:r>
            <a:r>
              <a:rPr lang="en-US" sz="1600" dirty="0">
                <a:latin typeface="Segoe UI" pitchFamily="34" charset="0"/>
              </a:rPr>
              <a:t/>
            </a:r>
            <a:br>
              <a:rPr lang="en-US" sz="1600" dirty="0">
                <a:latin typeface="Segoe UI" pitchFamily="34" charset="0"/>
              </a:rPr>
            </a:br>
            <a:r>
              <a:rPr lang="en-US" sz="1600" dirty="0" smtClean="0">
                <a:latin typeface="Segoe UI" pitchFamily="34" charset="0"/>
              </a:rPr>
              <a:t>Redmond</a:t>
            </a:r>
          </a:p>
        </p:txBody>
      </p:sp>
      <p:sp>
        <p:nvSpPr>
          <p:cNvPr id="7" name="Presentation Title Rectangle"/>
          <p:cNvSpPr txBox="1">
            <a:spLocks/>
          </p:cNvSpPr>
          <p:nvPr/>
        </p:nvSpPr>
        <p:spPr>
          <a:xfrm>
            <a:off x="288898" y="4363524"/>
            <a:ext cx="5902514" cy="1275276"/>
          </a:xfrm>
          <a:prstGeom prst="rect">
            <a:avLst/>
          </a:prstGeom>
          <a:solidFill>
            <a:schemeClr val="accent4"/>
          </a:solidFill>
        </p:spPr>
        <p:txBody>
          <a:bodyPr lIns="137160" rIns="137160" anchor="ctr" anchorCtr="0">
            <a:no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cap="none" spc="-100" baseline="0">
                <a:ln w="3175">
                  <a:noFill/>
                </a:ln>
                <a:gradFill flip="none" rotWithShape="1">
                  <a:gsLst>
                    <a:gs pos="4583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 sz="2800" dirty="0"/>
              <a:t>Modern </a:t>
            </a:r>
            <a:r>
              <a:rPr lang="en-US" sz="2800" dirty="0" err="1"/>
              <a:t>Satisfiability</a:t>
            </a:r>
            <a:r>
              <a:rPr lang="en-US" sz="2800" dirty="0"/>
              <a:t> Modulo Theories Solvers in Program Analysis</a:t>
            </a:r>
            <a:endParaRPr sz="2800" dirty="0">
              <a:latin typeface="Segoe UI Light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7" y="1143000"/>
            <a:ext cx="5902515" cy="3077999"/>
          </a:xfrm>
          <a:prstGeom prst="rect">
            <a:avLst/>
          </a:prstGeom>
        </p:spPr>
      </p:pic>
      <p:pic>
        <p:nvPicPr>
          <p:cNvPr id="9" name="Picture 6" descr="MSREnglishLogo_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079" y="4724400"/>
            <a:ext cx="1776522" cy="49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86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55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1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43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5" dur="1250" fill="hold"/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6" dur="1250" fill="hold"/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utoUpdateAnimBg="0">
            <p:tmplLst>
              <p:tmpl lvl="1">
                <p:tnLst>
                  <p:par>
                    <p:cTn presetID="2" presetClass="entr" presetSubtype="4" decel="100000" fill="hold" nodeType="withEffect">
                      <p:stCondLst>
                        <p:cond delay="19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250" fill="hold"/>
                            <p:tgtEl>
                              <p:spTgt spid="6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250" fill="hold"/>
                            <p:tgtEl>
                              <p:spTgt spid="6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6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utoUpdateAnimBg="0">
            <p:tmplLst>
              <p:tmpl lvl="1">
                <p:tnLst>
                  <p:par>
                    <p:cTn presetID="2" presetClass="entr" presetSubtype="4" decel="100000" fill="hold" nodeType="withEffect">
                      <p:stCondLst>
                        <p:cond delay="19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1250" fill="hold"/>
                            <p:tgtEl>
                              <p:spTgt spid="6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1250" fill="hold"/>
                            <p:tgtEl>
                              <p:spTgt spid="6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arrays?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164217"/>
          </a:xfrm>
        </p:spPr>
        <p:txBody>
          <a:bodyPr/>
          <a:lstStyle/>
          <a:p>
            <a:r>
              <a:rPr lang="en-US" dirty="0" smtClean="0"/>
              <a:t>Special </a:t>
            </a:r>
            <a:r>
              <a:rPr lang="en-US" dirty="0" err="1" smtClean="0"/>
              <a:t>combinator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Existential fragment is decidable by reduction to congruence closure using finite set of instances.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 smtClean="0"/>
              <a:t>Idea: models for </a:t>
            </a:r>
            <a:r>
              <a:rPr lang="en-US" sz="2800" i="1" dirty="0" smtClean="0"/>
              <a:t>select (_[ ]) </a:t>
            </a:r>
            <a:r>
              <a:rPr lang="en-US" sz="2800" dirty="0" smtClean="0"/>
              <a:t>are finite maps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5374" y="2448580"/>
                <a:ext cx="7620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𝜆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𝑗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 . 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𝒊𝒇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𝑖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𝑗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𝒕𝒉𝒆𝒏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𝒆𝒍𝒔𝒆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4" y="2448580"/>
                <a:ext cx="7620000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262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else are arrays?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143489"/>
                <a:ext cx="8382000" cy="5333511"/>
              </a:xfrm>
            </p:spPr>
            <p:txBody>
              <a:bodyPr/>
              <a:lstStyle/>
              <a:p>
                <a:r>
                  <a:rPr lang="en-US" dirty="0" smtClean="0"/>
                  <a:t>Special </a:t>
                </a:r>
                <a:r>
                  <a:rPr lang="en-US" dirty="0" err="1" smtClean="0"/>
                  <a:t>combinators</a:t>
                </a:r>
                <a:r>
                  <a:rPr lang="en-US" dirty="0" smtClean="0"/>
                  <a:t>: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𝜆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. </m:t>
                      </m:r>
                      <m:r>
                        <a:rPr lang="en-US" b="1" i="1" smtClean="0">
                          <a:latin typeface="Cambria Math"/>
                        </a:rPr>
                        <m:t>𝒊𝒇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𝑖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𝒕𝒉𝒆𝒏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𝒆𝒍𝒔𝒆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𝜆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 . </m:t>
                      </m:r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𝜆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 . </m:t>
                      </m:r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endParaRPr lang="en-US" sz="2800" dirty="0" smtClean="0"/>
              </a:p>
              <a:p>
                <a:r>
                  <a:rPr lang="en-US" sz="2800" b="1" dirty="0" smtClean="0"/>
                  <a:t>Result</a:t>
                </a:r>
                <a:r>
                  <a:rPr lang="en-US" sz="2800" dirty="0" smtClean="0"/>
                  <a:t>: Existential fragment is decidable and in NP by reduction to congruence closure using finite set of instances.</a:t>
                </a:r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143489"/>
                <a:ext cx="8382000" cy="5333511"/>
              </a:xfrm>
              <a:blipFill rotWithShape="0">
                <a:blip r:embed="rId2"/>
                <a:stretch>
                  <a:fillRect l="-73" t="-3429" r="-2982" b="-2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137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What else are arrays++?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321434"/>
                <a:ext cx="8382000" cy="4471737"/>
              </a:xfrm>
            </p:spPr>
            <p:txBody>
              <a:bodyPr/>
              <a:lstStyle/>
              <a:p>
                <a:r>
                  <a:rPr lang="en-US" dirty="0" smtClean="0"/>
                  <a:t>Extra special </a:t>
                </a:r>
                <a:r>
                  <a:rPr lang="en-US" dirty="0" err="1" smtClean="0"/>
                  <a:t>combinators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𝜆</m:t>
                      </m:r>
                      <m:r>
                        <a:rPr lang="en-US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. </m:t>
                      </m:r>
                      <m:r>
                        <a:rPr lang="en-US" b="1" i="1">
                          <a:latin typeface="Cambria Math"/>
                        </a:rPr>
                        <m:t>𝒊𝒇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𝑖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b="1" i="1">
                          <a:latin typeface="Cambria Math"/>
                        </a:rPr>
                        <m:t>𝒕𝒉𝒆𝒏</m:t>
                      </m:r>
                      <m:r>
                        <a:rPr lang="en-US" b="1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𝑣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b="1" i="1">
                          <a:latin typeface="Cambria Math"/>
                        </a:rPr>
                        <m:t>𝒆𝒍𝒔𝒆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𝜆</m:t>
                      </m:r>
                      <m:r>
                        <a:rPr lang="en-US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 . </m:t>
                      </m:r>
                      <m:r>
                        <a:rPr lang="en-US" i="1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𝜆</m:t>
                      </m:r>
                      <m:r>
                        <a:rPr lang="en-US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 . 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𝑏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𝜆</m:t>
                      </m:r>
                      <m:r>
                        <a:rPr lang="en-US" b="0" i="1" smtClean="0">
                          <a:latin typeface="Cambria Math"/>
                        </a:rPr>
                        <m:t>𝑖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sz="2800" b="1" dirty="0" smtClean="0"/>
                  <a:t>Result</a:t>
                </a:r>
                <a:r>
                  <a:rPr lang="en-US" sz="2800" dirty="0" smtClean="0"/>
                  <a:t>: Existential fragment is not decidable.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321434"/>
                <a:ext cx="8382000" cy="4471737"/>
              </a:xfrm>
              <a:blipFill rotWithShape="0">
                <a:blip r:embed="rId2"/>
                <a:stretch>
                  <a:fillRect l="-73" t="-3956" b="-3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717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</p:spPr>
        <p:txBody>
          <a:bodyPr/>
          <a:lstStyle/>
          <a:p>
            <a:r>
              <a:rPr lang="en-US" sz="4800" dirty="0" smtClean="0"/>
              <a:t>… But there are arrays</a:t>
            </a:r>
            <a:r>
              <a:rPr lang="en-US" sz="4800" dirty="0" smtClean="0">
                <a:sym typeface="Symbol"/>
              </a:rPr>
              <a:t>#</a:t>
            </a:r>
            <a:r>
              <a:rPr lang="en-US" sz="4800" dirty="0" smtClean="0"/>
              <a:t>: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5484578"/>
              </a:xfrm>
            </p:spPr>
            <p:txBody>
              <a:bodyPr/>
              <a:lstStyle/>
              <a:p>
                <a:r>
                  <a:rPr lang="en-US" dirty="0" smtClean="0"/>
                  <a:t>Not everything is </a:t>
                </a:r>
                <a:r>
                  <a:rPr lang="en-US" dirty="0" err="1" smtClean="0"/>
                  <a:t>undecidable</a:t>
                </a:r>
                <a:r>
                  <a:rPr lang="en-US" dirty="0" smtClean="0"/>
                  <a:t> with </a:t>
                </a:r>
                <a:r>
                  <a:rPr lang="en-US" i="1" dirty="0" smtClean="0"/>
                  <a:t>I.</a:t>
                </a:r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r>
                  <a:rPr lang="en-US" dirty="0" smtClean="0"/>
                  <a:t>Then: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𝑠𝑡𝑜𝑟𝑒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𝑚𝑎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𝑖𝑡𝑒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𝑚𝑎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=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𝐾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𝐼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𝐾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𝑣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Theory of arrays</a:t>
                </a:r>
                <a:r>
                  <a:rPr lang="en-US" dirty="0" smtClean="0">
                    <a:sym typeface="Symbol"/>
                  </a:rPr>
                  <a:t>#</a:t>
                </a:r>
                <a:r>
                  <a:rPr lang="en-US" dirty="0" smtClean="0"/>
                  <a:t> is decidable.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5484578"/>
              </a:xfrm>
              <a:blipFill rotWithShape="0">
                <a:blip r:embed="rId3"/>
                <a:stretch>
                  <a:fillRect l="-73" t="-3226" b="-3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6019" name="Object 3"/>
          <p:cNvGraphicFramePr>
            <a:graphicFrameLocks noChangeAspect="1"/>
          </p:cNvGraphicFramePr>
          <p:nvPr/>
        </p:nvGraphicFramePr>
        <p:xfrm>
          <a:off x="987377" y="2129104"/>
          <a:ext cx="5132387" cy="349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4" imgW="2311200" imgH="1574640" progId="Equation.DSMT4">
                  <p:embed/>
                </p:oleObj>
              </mc:Choice>
              <mc:Fallback>
                <p:oleObj name="Equation" r:id="rId4" imgW="2311200" imgH="1574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377" y="2129104"/>
                        <a:ext cx="5132387" cy="3497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97905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553998"/>
          </a:xfrm>
        </p:spPr>
        <p:txBody>
          <a:bodyPr/>
          <a:lstStyle/>
          <a:p>
            <a:r>
              <a:rPr lang="en-US" sz="4000" dirty="0" smtClean="0"/>
              <a:t>Last </a:t>
            </a:r>
            <a:r>
              <a:rPr lang="en-US" sz="4000" dirty="0" err="1" smtClean="0"/>
              <a:t>combinator</a:t>
            </a:r>
            <a:r>
              <a:rPr lang="en-US" sz="4000" dirty="0" smtClean="0"/>
              <a:t> for the road…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6464527"/>
              </a:xfrm>
            </p:spPr>
            <p:txBody>
              <a:bodyPr/>
              <a:lstStyle/>
              <a:p>
                <a:r>
                  <a:rPr lang="en-US" dirty="0" smtClean="0"/>
                  <a:t>Can I access a </a:t>
                </a:r>
                <a:r>
                  <a:rPr lang="en-US" i="1" dirty="0" smtClean="0"/>
                  <a:t>default </a:t>
                </a:r>
                <a:r>
                  <a:rPr lang="en-US" dirty="0" smtClean="0"/>
                  <a:t>array value?</a:t>
                </a: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𝑑𝑒𝑓𝑎𝑢𝑙𝑡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𝐾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𝑣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𝑚𝑎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𝛿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𝛿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</m:d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𝑠𝑡𝑜𝑟𝑒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</m:d>
                  </m:oMath>
                </a14:m>
                <a:endParaRPr lang="en-US" b="0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endParaRPr lang="en-US" i="1" dirty="0" smtClean="0"/>
              </a:p>
              <a:p>
                <a:endParaRPr lang="en-US" i="1" dirty="0" smtClean="0"/>
              </a:p>
              <a:p>
                <a:pPr>
                  <a:buNone/>
                </a:pPr>
                <a:endParaRPr lang="en-US" i="1" dirty="0" smtClean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6464527"/>
              </a:xfrm>
              <a:blipFill rotWithShape="0">
                <a:blip r:embed="rId2"/>
                <a:stretch>
                  <a:fillRect l="-73" t="-2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4000" y="5231606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Only sound for infinite domains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704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3875" y="5313877"/>
              <a:ext cx="3514725" cy="119063"/>
            </p14:xfrm>
          </p:contentPart>
        </mc:Choice>
        <mc:Fallback xmlns="">
          <p:pic>
            <p:nvPicPr>
              <p:cNvPr id="8704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4515" y="5304496"/>
                <a:ext cx="3533445" cy="1378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8238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use CAL: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4361" y="1499418"/>
            <a:ext cx="8382000" cy="4367349"/>
          </a:xfrm>
        </p:spPr>
        <p:txBody>
          <a:bodyPr/>
          <a:lstStyle/>
          <a:p>
            <a:r>
              <a:rPr lang="en-US" dirty="0" smtClean="0"/>
              <a:t>Simple set and bag operations:</a:t>
            </a:r>
            <a:endParaRPr lang="en-US" b="0" i="1" dirty="0" smtClean="0"/>
          </a:p>
          <a:p>
            <a:pPr marL="0" indent="0">
              <a:buNone/>
            </a:pPr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pPr marL="0" indent="0">
              <a:buNone/>
            </a:pPr>
            <a:endParaRPr lang="en-US" i="1" dirty="0" smtClean="0"/>
          </a:p>
          <a:p>
            <a:r>
              <a:rPr lang="en-US" dirty="0" smtClean="0"/>
              <a:t>But not cardinality </a:t>
            </a:r>
            <a:r>
              <a:rPr lang="en-US" i="1" dirty="0" smtClean="0"/>
              <a:t>|A|, </a:t>
            </a:r>
            <a:r>
              <a:rPr lang="en-US" dirty="0" smtClean="0"/>
              <a:t>power-set 2</a:t>
            </a:r>
            <a:r>
              <a:rPr lang="en-US" baseline="30000" dirty="0" smtClean="0"/>
              <a:t>A</a:t>
            </a:r>
            <a:r>
              <a:rPr lang="en-US" dirty="0" smtClean="0"/>
              <a:t>, …</a:t>
            </a:r>
            <a:endParaRPr lang="en-US" i="1" baseline="30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3400" y="2667000"/>
                <a:ext cx="4009944" cy="25853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∅=</m:t>
                      </m: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𝑓𝑎𝑙𝑠𝑒</m:t>
                          </m:r>
                        </m:e>
                      </m:d>
                    </m:oMath>
                  </m:oMathPara>
                </a14:m>
                <a:endParaRPr lang="en-US" sz="240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∅,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𝑡𝑟𝑢𝑒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∪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∨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∩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∧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𝑓𝑖𝑛𝑖𝑡𝑒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𝑓𝑎𝑙𝑠𝑒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endParaRPr lang="en-US" dirty="0" err="1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667000"/>
                <a:ext cx="4009944" cy="258532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00600" y="2672477"/>
                <a:ext cx="3436710" cy="25853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∅=</m:t>
                      </m: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sz="240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∅,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1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𝑚𝑢𝑙𝑡𝑖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∪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∩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</a:rPr>
                        <m:t>𝑚𝑎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𝑚𝑖𝑛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𝑓𝑖𝑛𝑖𝑡𝑒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=0)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endParaRPr lang="en-US" dirty="0" err="1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2672477"/>
                <a:ext cx="3436710" cy="258532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62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reduction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3808735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451100" y="1541463"/>
          <a:ext cx="300355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3" imgW="977760" imgH="241200" progId="Equation.DSMT4">
                  <p:embed/>
                </p:oleObj>
              </mc:Choice>
              <mc:Fallback>
                <p:oleObj name="Equation" r:id="rId3" imgW="9777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1541463"/>
                        <a:ext cx="3003550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194" name="Object 2"/>
          <p:cNvGraphicFramePr>
            <a:graphicFrameLocks noChangeAspect="1"/>
          </p:cNvGraphicFramePr>
          <p:nvPr/>
        </p:nvGraphicFramePr>
        <p:xfrm>
          <a:off x="769938" y="3417888"/>
          <a:ext cx="651510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5" imgW="2120760" imgH="241200" progId="Equation.DSMT4">
                  <p:embed/>
                </p:oleObj>
              </mc:Choice>
              <mc:Fallback>
                <p:oleObj name="Equation" r:id="rId5" imgW="21207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3417888"/>
                        <a:ext cx="6515100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own Arrow 7"/>
          <p:cNvSpPr/>
          <p:nvPr/>
        </p:nvSpPr>
        <p:spPr bwMode="auto">
          <a:xfrm>
            <a:off x="3722914" y="2377440"/>
            <a:ext cx="640080" cy="9144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7" cstate="print"/>
          <a:srcRect l="2750" t="55743" r="60500" b="25914"/>
          <a:stretch>
            <a:fillRect/>
          </a:stretch>
        </p:blipFill>
        <p:spPr bwMode="auto">
          <a:xfrm>
            <a:off x="1188720" y="4833258"/>
            <a:ext cx="586241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own Arrow 8"/>
          <p:cNvSpPr/>
          <p:nvPr/>
        </p:nvSpPr>
        <p:spPr bwMode="auto">
          <a:xfrm>
            <a:off x="3809999" y="4097383"/>
            <a:ext cx="640080" cy="9144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11188" y="2416628"/>
            <a:ext cx="421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Use saturation rules to reduce arrays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to the theory of un-interpreted functions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8274" y="4228012"/>
            <a:ext cx="437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Extract models for arrays as finite graphs</a:t>
            </a:r>
          </a:p>
        </p:txBody>
      </p:sp>
    </p:spTree>
    <p:extLst>
      <p:ext uri="{BB962C8B-B14F-4D97-AF65-F5344CB8AC3E}">
        <p14:creationId xmlns:p14="http://schemas.microsoft.com/office/powerpoint/2010/main" val="3871468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Saturation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4722831"/>
              </a:xfrm>
            </p:spPr>
            <p:txBody>
              <a:bodyPr/>
              <a:lstStyle/>
              <a:p>
                <a:pPr>
                  <a:buNone/>
                </a:pPr>
                <a:r>
                  <a:rPr lang="en-US" dirty="0" smtClean="0"/>
                  <a:t>Idea: Saturate a state using proof rules.</a:t>
                </a:r>
              </a:p>
              <a:p>
                <a:pPr marL="0" indent="0">
                  <a:buNone/>
                </a:pPr>
                <a:r>
                  <a:rPr lang="en-US" sz="2800" dirty="0" smtClean="0"/>
                  <a:t>A state contains:</a:t>
                </a:r>
              </a:p>
              <a:p>
                <a:r>
                  <a:rPr lang="en-US" sz="2800" b="1" i="1" dirty="0" smtClean="0">
                    <a:sym typeface="Symbol"/>
                  </a:rPr>
                  <a:t>Definitions</a:t>
                </a:r>
                <a:r>
                  <a:rPr lang="en-US" sz="2800" i="1" dirty="0" smtClean="0">
                    <a:sym typeface="Symbol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sym typeface="Symbol"/>
                      </a:rPr>
                      <m:t>𝑎</m:t>
                    </m:r>
                    <m:r>
                      <a:rPr lang="en-US" sz="2800" i="1" dirty="0" err="1">
                        <a:latin typeface="Cambria Math"/>
                        <a:sym typeface="Symbol"/>
                      </a:rPr>
                      <m:t>≡</m:t>
                    </m:r>
                    <m:r>
                      <a:rPr lang="en-US" sz="2800" i="1" dirty="0" err="1">
                        <a:latin typeface="Cambria Math"/>
                        <a:sym typeface="Symbol"/>
                      </a:rPr>
                      <m:t>𝑡</m:t>
                    </m:r>
                    <m:r>
                      <a:rPr lang="en-US" sz="2800" i="1" dirty="0">
                        <a:latin typeface="Cambria Math"/>
                        <a:sym typeface="Symbol"/>
                      </a:rPr>
                      <m:t>  </m:t>
                    </m:r>
                  </m:oMath>
                </a14:m>
                <a:r>
                  <a:rPr lang="en-US" sz="2800" dirty="0">
                    <a:sym typeface="Symbol"/>
                  </a:rPr>
                  <a:t>– </a:t>
                </a:r>
                <a:r>
                  <a:rPr lang="en-US" sz="2800" i="1" dirty="0">
                    <a:sym typeface="Symbol"/>
                  </a:rPr>
                  <a:t>a</a:t>
                </a:r>
                <a:r>
                  <a:rPr lang="en-US" sz="2800" dirty="0">
                    <a:sym typeface="Symbol"/>
                  </a:rPr>
                  <a:t> is a name for </a:t>
                </a:r>
                <a:r>
                  <a:rPr lang="en-US" sz="2800" dirty="0" smtClean="0">
                    <a:sym typeface="Symbol"/>
                  </a:rPr>
                  <a:t>term </a:t>
                </a:r>
                <a:r>
                  <a:rPr lang="en-US" sz="2800" i="1" dirty="0">
                    <a:sym typeface="Symbol"/>
                  </a:rPr>
                  <a:t>t</a:t>
                </a:r>
                <a:r>
                  <a:rPr lang="en-US" sz="2800" dirty="0">
                    <a:sym typeface="Symbol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800" i="1" dirty="0" smtClean="0">
                    <a:sym typeface="Symbol"/>
                  </a:rPr>
                  <a:t>	</a:t>
                </a:r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Example: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𝑎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≡ 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𝑠𝑡𝑜𝑟𝑒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(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𝑏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,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𝑖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,5)</m:t>
                    </m:r>
                  </m:oMath>
                </a14:m>
                <a:endParaRPr lang="en-US" sz="2800" i="1" dirty="0" smtClean="0">
                  <a:solidFill>
                    <a:srgbClr val="FF0000"/>
                  </a:solidFill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800" i="1" dirty="0">
                    <a:solidFill>
                      <a:srgbClr val="FF0000"/>
                    </a:solidFill>
                    <a:sym typeface="Symbol"/>
                  </a:rPr>
                  <a:t>	</a:t>
                </a:r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Example</a:t>
                </a:r>
                <a:r>
                  <a:rPr lang="en-US" sz="2800" b="1" dirty="0" smtClean="0">
                    <a:solidFill>
                      <a:srgbClr val="FF0000"/>
                    </a:solidFill>
                    <a:sym typeface="Symbol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𝑟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≡ 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a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≃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𝑏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𝑞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≡ 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i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≃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𝑗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	</a:t>
                </a:r>
              </a:p>
              <a:p>
                <a:r>
                  <a:rPr lang="en-US" sz="2800" b="1" i="1" dirty="0" smtClean="0">
                    <a:sym typeface="Symbol"/>
                  </a:rPr>
                  <a:t>Assertions</a:t>
                </a:r>
                <a:r>
                  <a:rPr lang="en-US" sz="2800" i="1" dirty="0" smtClean="0">
                    <a:sym typeface="Symbol"/>
                  </a:rPr>
                  <a:t>:</a:t>
                </a:r>
              </a:p>
              <a:p>
                <a:pPr marL="376238" lvl="1" indent="0">
                  <a:buNone/>
                </a:pPr>
                <a:r>
                  <a:rPr lang="en-US" sz="2400" b="1" i="1" dirty="0" smtClean="0">
                    <a:sym typeface="Symbol"/>
                  </a:rPr>
                  <a:t>	</a:t>
                </a:r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Example</a:t>
                </a:r>
                <a:r>
                  <a:rPr lang="en-US" sz="2800" b="1" i="1" dirty="0" smtClean="0">
                    <a:solidFill>
                      <a:srgbClr val="FF0000"/>
                    </a:solidFill>
                    <a:sym typeface="Symbol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𝑟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, ¬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𝑞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sym typeface="Symbol"/>
                  </a:rPr>
                  <a:t> </a:t>
                </a:r>
                <a:endParaRPr lang="en-US" sz="2400" b="1" i="1" dirty="0" smtClean="0">
                  <a:solidFill>
                    <a:srgbClr val="FF0000"/>
                  </a:solidFill>
                  <a:sym typeface="Symbol"/>
                </a:endParaRPr>
              </a:p>
              <a:p>
                <a:r>
                  <a:rPr lang="en-US" sz="2800" b="1" i="1" dirty="0" smtClean="0">
                    <a:sym typeface="Symbol"/>
                  </a:rPr>
                  <a:t>Equalities</a:t>
                </a:r>
                <a:r>
                  <a:rPr lang="en-US" sz="2800" i="1" dirty="0" smtClean="0">
                    <a:sym typeface="Symbol"/>
                  </a:rPr>
                  <a:t>: </a:t>
                </a:r>
                <a:r>
                  <a:rPr lang="en-US" sz="2800" i="1" dirty="0" err="1" smtClean="0">
                    <a:sym typeface="Symbol"/>
                  </a:rPr>
                  <a:t>a</a:t>
                </a:r>
                <a:r>
                  <a:rPr lang="en-US" sz="2800" dirty="0" err="1" smtClean="0">
                    <a:sym typeface="Symbol"/>
                  </a:rPr>
                  <a:t>~</a:t>
                </a:r>
                <a:r>
                  <a:rPr lang="en-US" sz="2800" i="1" dirty="0" err="1" smtClean="0">
                    <a:sym typeface="Symbol"/>
                  </a:rPr>
                  <a:t>b</a:t>
                </a:r>
                <a:r>
                  <a:rPr lang="en-US" sz="2800" dirty="0" smtClean="0">
                    <a:sym typeface="Symbol"/>
                  </a:rPr>
                  <a:t> – </a:t>
                </a:r>
                <a:r>
                  <a:rPr lang="en-US" sz="2800" i="1" dirty="0" smtClean="0">
                    <a:sym typeface="Symbol"/>
                  </a:rPr>
                  <a:t>a</a:t>
                </a:r>
                <a:r>
                  <a:rPr lang="en-US" sz="2800" dirty="0" smtClean="0">
                    <a:sym typeface="Symbol"/>
                  </a:rPr>
                  <a:t> and </a:t>
                </a:r>
                <a:r>
                  <a:rPr lang="en-US" sz="2800" i="1" dirty="0" smtClean="0">
                    <a:sym typeface="Symbol"/>
                  </a:rPr>
                  <a:t>b</a:t>
                </a:r>
                <a:r>
                  <a:rPr lang="en-US" sz="2800" dirty="0" smtClean="0">
                    <a:sym typeface="Symbol"/>
                  </a:rPr>
                  <a:t> are equal</a:t>
                </a:r>
              </a:p>
              <a:p>
                <a:pPr marL="0" indent="0">
                  <a:buNone/>
                </a:pPr>
                <a:endParaRPr lang="en-US" sz="2800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sym typeface="Symbol"/>
                  </a:rPr>
                  <a:t>Result of proof rule is a consequence </a:t>
                </a:r>
                <a:r>
                  <a:rPr lang="en-US" sz="2800" i="1" dirty="0" smtClean="0">
                    <a:sym typeface="Symbol"/>
                  </a:rPr>
                  <a:t>clause.</a:t>
                </a:r>
                <a:endParaRPr lang="en-US" sz="2800" dirty="0">
                  <a:sym typeface="Symbol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4722831"/>
              </a:xfrm>
              <a:blipFill rotWithShape="0">
                <a:blip r:embed="rId2"/>
                <a:stretch>
                  <a:fillRect l="-3055" t="-3742" b="-3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334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Saturation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</p:spPr>
            <p:txBody>
              <a:bodyPr/>
              <a:lstStyle/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pPr>
                  <a:buNone/>
                </a:pPr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𝑎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~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𝑏</m:t>
                    </m:r>
                  </m:oMath>
                </a14:m>
                <a:r>
                  <a:rPr lang="en-US" dirty="0" smtClean="0">
                    <a:sym typeface="Symbol"/>
                  </a:rPr>
                  <a:t> –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𝑎</m:t>
                    </m:r>
                  </m:oMath>
                </a14:m>
                <a:r>
                  <a:rPr lang="en-US" dirty="0" smtClean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𝑏</m:t>
                    </m:r>
                  </m:oMath>
                </a14:m>
                <a:r>
                  <a:rPr lang="en-US" dirty="0" smtClean="0">
                    <a:sym typeface="Symbol"/>
                  </a:rPr>
                  <a:t> are equal in current context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𝑎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≡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𝑡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  </m:t>
                    </m:r>
                  </m:oMath>
                </a14:m>
                <a:r>
                  <a:rPr lang="en-US" dirty="0" smtClean="0">
                    <a:sym typeface="Symbol"/>
                  </a:rPr>
                  <a:t>–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𝑎</m:t>
                    </m:r>
                  </m:oMath>
                </a14:m>
                <a:r>
                  <a:rPr lang="en-US" dirty="0" smtClean="0">
                    <a:sym typeface="Symbol"/>
                  </a:rPr>
                  <a:t> is a name for the term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sym typeface="Symbol"/>
                      </a:rPr>
                      <m:t>𝑡</m:t>
                    </m:r>
                  </m:oMath>
                </a14:m>
                <a:r>
                  <a:rPr lang="en-US" dirty="0" smtClean="0">
                    <a:sym typeface="Symbol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  <a:blipFill rotWithShape="0">
                <a:blip r:embed="rId2"/>
                <a:stretch>
                  <a:fillRect l="-73" r="-1091" b="-4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 cstate="print"/>
          <a:srcRect l="60552" t="17520" r="9007" b="57470"/>
          <a:stretch>
            <a:fillRect/>
          </a:stretch>
        </p:blipFill>
        <p:spPr bwMode="auto">
          <a:xfrm>
            <a:off x="1386967" y="1881051"/>
            <a:ext cx="6359307" cy="326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7893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Congruence Closure</a:t>
            </a:r>
            <a:endParaRPr lang="en-US" dirty="0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 l="26143" t="44294" r="40882" b="48993"/>
          <a:stretch>
            <a:fillRect/>
          </a:stretch>
        </p:blipFill>
        <p:spPr bwMode="auto">
          <a:xfrm>
            <a:off x="496391" y="2486937"/>
            <a:ext cx="7968130" cy="101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3582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Lectures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CN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Friday </a:t>
            </a:r>
            <a:r>
              <a:rPr lang="en-US" b="1" dirty="0" smtClean="0">
                <a:solidFill>
                  <a:srgbClr val="FF0000"/>
                </a:solidFill>
              </a:rPr>
              <a:t>15:45–17:15</a:t>
            </a:r>
          </a:p>
          <a:p>
            <a:pPr marL="0" indent="0"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Arrays, Polynomials,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	Quantifiers, Fixed-points,..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	Summary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Bottlenecks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5029200" y="1778841"/>
            <a:ext cx="4114800" cy="4850559"/>
          </a:xfrm>
        </p:spPr>
        <p:txBody>
          <a:bodyPr/>
          <a:lstStyle/>
          <a:p>
            <a:r>
              <a:rPr lang="en-US" sz="3200" b="1" dirty="0" smtClean="0"/>
              <a:t>Bottleneck: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Extensionality axiom is instantiated on every pair of array variables.</a:t>
            </a:r>
          </a:p>
          <a:p>
            <a:endParaRPr lang="en-US" sz="3200" dirty="0"/>
          </a:p>
          <a:p>
            <a:r>
              <a:rPr lang="en-US" sz="2800" b="1" dirty="0"/>
              <a:t>Bottleneck: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dirty="0" smtClean="0"/>
              <a:t>Upwards propagation distributes index over all modifications of same array.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6106" t="35529" r="16761" b="57470"/>
          <a:stretch>
            <a:fillRect/>
          </a:stretch>
        </p:blipFill>
        <p:spPr bwMode="auto">
          <a:xfrm>
            <a:off x="613954" y="2272938"/>
            <a:ext cx="3579223" cy="91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63480" t="29426" r="14385" b="64171"/>
          <a:stretch>
            <a:fillRect/>
          </a:stretch>
        </p:blipFill>
        <p:spPr bwMode="auto">
          <a:xfrm>
            <a:off x="352697" y="4820193"/>
            <a:ext cx="4271555" cy="77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6762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Bottlenecks and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572000" y="1933575"/>
            <a:ext cx="4114800" cy="2025650"/>
          </a:xfrm>
        </p:spPr>
        <p:txBody>
          <a:bodyPr/>
          <a:lstStyle/>
          <a:p>
            <a:r>
              <a:rPr lang="en-US" b="1" dirty="0" smtClean="0"/>
              <a:t>Bottleneck: </a:t>
            </a:r>
            <a:r>
              <a:rPr lang="en-US" dirty="0" smtClean="0"/>
              <a:t>Extensionality axiom is instantiated on every pair of array variables.</a:t>
            </a:r>
          </a:p>
          <a:p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6106" t="35529" r="16761" b="57470"/>
          <a:stretch>
            <a:fillRect/>
          </a:stretch>
        </p:blipFill>
        <p:spPr bwMode="auto">
          <a:xfrm>
            <a:off x="613954" y="2272938"/>
            <a:ext cx="3579223" cy="91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 cstate="print"/>
          <a:srcRect l="37059" t="48857" r="10882" b="21829"/>
          <a:stretch>
            <a:fillRect/>
          </a:stretch>
        </p:blipFill>
        <p:spPr bwMode="auto">
          <a:xfrm>
            <a:off x="404949" y="4428308"/>
            <a:ext cx="4862330" cy="171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800600" y="4702227"/>
            <a:ext cx="4114800" cy="1163395"/>
          </a:xfrm>
          <a:prstGeom prst="rect">
            <a:avLst/>
          </a:prstGeom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39976" marR="0" lvl="0" indent="-339976" algn="l" defTabSz="912813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90000"/>
              <a:buFontTx/>
              <a:buBlip>
                <a:blip r:embed="rId4"/>
              </a:buBlip>
              <a:tabLst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Optimization: </a:t>
            </a: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Restrict to variables asserted different, or shared.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502919" y="4106862"/>
            <a:ext cx="4114800" cy="387798"/>
          </a:xfrm>
          <a:prstGeom prst="rect">
            <a:avLst/>
          </a:prstGeom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39976" marR="0" lvl="0" indent="-339976" algn="l" defTabSz="912813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90000"/>
              <a:buFontTx/>
              <a:buBlip>
                <a:blip r:embed="rId4"/>
              </a:buBlip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SuckUK_BottleOpenerKey_detail_8081623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70417" y="226695"/>
            <a:ext cx="1249408" cy="124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41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Bottlenecks and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5029200" y="1411288"/>
            <a:ext cx="4114800" cy="5282985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sz="2800" b="1" dirty="0" smtClean="0"/>
              <a:t>Bottleneck: </a:t>
            </a:r>
            <a:r>
              <a:rPr lang="en-US" sz="2800" dirty="0" smtClean="0"/>
              <a:t>Upwards propagation distributes index over all modifications of same array.</a:t>
            </a:r>
          </a:p>
          <a:p>
            <a:r>
              <a:rPr lang="en-US" sz="2800" b="1" dirty="0" smtClean="0"/>
              <a:t>Optimization: </a:t>
            </a:r>
            <a:r>
              <a:rPr lang="en-US" sz="2800" dirty="0" smtClean="0"/>
              <a:t>Only use </a:t>
            </a:r>
            <a:r>
              <a:rPr lang="en-US" sz="2800" dirty="0" smtClean="0">
                <a:sym typeface="Symbol"/>
              </a:rPr>
              <a:t> for updates where ancestor has multiple children. </a:t>
            </a:r>
            <a:r>
              <a:rPr lang="en-US" sz="2800" i="1" dirty="0" smtClean="0">
                <a:solidFill>
                  <a:srgbClr val="00B050"/>
                </a:solidFill>
                <a:sym typeface="Symbol"/>
              </a:rPr>
              <a:t>Formulas from programs are well-behaved.</a:t>
            </a:r>
            <a:endParaRPr lang="en-US" sz="2800" b="1" i="1" dirty="0" smtClean="0">
              <a:solidFill>
                <a:srgbClr val="00B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63480" t="29426" r="14385" b="64171"/>
          <a:stretch>
            <a:fillRect/>
          </a:stretch>
        </p:blipFill>
        <p:spPr bwMode="auto">
          <a:xfrm>
            <a:off x="313508" y="2312125"/>
            <a:ext cx="4271555" cy="77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 l="23824" t="32471" r="17720" b="52176"/>
          <a:stretch>
            <a:fillRect/>
          </a:stretch>
        </p:blipFill>
        <p:spPr bwMode="auto">
          <a:xfrm>
            <a:off x="0" y="4820194"/>
            <a:ext cx="4851947" cy="79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SuckUK_BottleOpenerKey_detail_8081623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0417" y="226695"/>
            <a:ext cx="1249408" cy="12494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9028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52825" y="4819650"/>
              <a:ext cx="1306513" cy="576263"/>
            </p14:xfrm>
          </p:contentPart>
        </mc:Choice>
        <mc:Fallback xmlns="">
          <p:pic>
            <p:nvPicPr>
              <p:cNvPr id="129028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3464" y="4810292"/>
                <a:ext cx="1325234" cy="5949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8954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43000" y="3124200"/>
            <a:ext cx="7043208" cy="1384995"/>
          </a:xfrm>
        </p:spPr>
        <p:txBody>
          <a:bodyPr/>
          <a:lstStyle/>
          <a:p>
            <a:r>
              <a:rPr lang="en-US" dirty="0" smtClean="0"/>
              <a:t>Polynomials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858000" y="5783629"/>
            <a:ext cx="21980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Dejan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Jojanovich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,</a:t>
            </a:r>
          </a:p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Leonardo de Moura</a:t>
            </a:r>
          </a:p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IJCAR 2012</a:t>
            </a:r>
          </a:p>
        </p:txBody>
      </p:sp>
    </p:spTree>
    <p:extLst>
      <p:ext uri="{BB962C8B-B14F-4D97-AF65-F5344CB8AC3E}">
        <p14:creationId xmlns:p14="http://schemas.microsoft.com/office/powerpoint/2010/main" val="37918801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Non-linear arithmetic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0"/>
          <a:stretch/>
        </p:blipFill>
        <p:spPr bwMode="auto">
          <a:xfrm>
            <a:off x="0" y="1828800"/>
            <a:ext cx="8911561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046" y="1243264"/>
            <a:ext cx="8610600" cy="1142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One of key ideas: </a:t>
            </a:r>
            <a:r>
              <a:rPr lang="en-US" dirty="0" smtClean="0">
                <a:solidFill>
                  <a:srgbClr val="FF0000"/>
                </a:solidFill>
              </a:rPr>
              <a:t>Use partial solution to guide the search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5999919" y="2386263"/>
                <a:ext cx="2895600" cy="762000"/>
              </a:xfrm>
              <a:prstGeom prst="wedgeRectCallout">
                <a:avLst>
                  <a:gd name="adj1" fmla="val -57176"/>
                  <a:gd name="adj2" fmla="val 84154"/>
                </a:avLst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−5&lt;0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919" y="2386263"/>
                <a:ext cx="2895600" cy="762000"/>
              </a:xfrm>
              <a:prstGeom prst="wedgeRectCallout">
                <a:avLst>
                  <a:gd name="adj1" fmla="val -57176"/>
                  <a:gd name="adj2" fmla="val 84154"/>
                </a:avLst>
              </a:prstGeom>
              <a:blipFill rotWithShape="0"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ular Callout 6"/>
              <p:cNvSpPr/>
              <p:nvPr/>
            </p:nvSpPr>
            <p:spPr>
              <a:xfrm>
                <a:off x="2057400" y="5313947"/>
                <a:ext cx="2209800" cy="762000"/>
              </a:xfrm>
              <a:prstGeom prst="wedgeRectCallout">
                <a:avLst>
                  <a:gd name="adj1" fmla="val 52057"/>
                  <a:gd name="adj2" fmla="val -121259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&lt;1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ular Callou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5313947"/>
                <a:ext cx="2209800" cy="762000"/>
              </a:xfrm>
              <a:prstGeom prst="wedgeRectCallout">
                <a:avLst>
                  <a:gd name="adj1" fmla="val 52057"/>
                  <a:gd name="adj2" fmla="val -121259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ular Callout 7"/>
              <p:cNvSpPr/>
              <p:nvPr/>
            </p:nvSpPr>
            <p:spPr>
              <a:xfrm>
                <a:off x="477253" y="3733800"/>
                <a:ext cx="2209800" cy="685800"/>
              </a:xfrm>
              <a:prstGeom prst="wedgeRectCallout">
                <a:avLst>
                  <a:gd name="adj1" fmla="val 91459"/>
                  <a:gd name="adj2" fmla="val 77512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𝑥𝑦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−4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&gt;1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53" y="3733800"/>
                <a:ext cx="2209800" cy="685800"/>
              </a:xfrm>
              <a:prstGeom prst="wedgeRectCallout">
                <a:avLst>
                  <a:gd name="adj1" fmla="val 91459"/>
                  <a:gd name="adj2" fmla="val 77512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ular Callout 8"/>
          <p:cNvSpPr/>
          <p:nvPr/>
        </p:nvSpPr>
        <p:spPr>
          <a:xfrm>
            <a:off x="685800" y="2514600"/>
            <a:ext cx="2133600" cy="633663"/>
          </a:xfrm>
          <a:prstGeom prst="wedgeRectCallout">
            <a:avLst>
              <a:gd name="adj1" fmla="val 118919"/>
              <a:gd name="adj2" fmla="val 14604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</a:rPr>
              <a:t>Feasible Region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5133474" y="3920289"/>
            <a:ext cx="152400" cy="19451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05600" y="3588603"/>
                <a:ext cx="214494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Starting search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Partial solution: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=0.5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588603"/>
                <a:ext cx="2144946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4261" t="-4061" r="-2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99920" y="5367497"/>
                <a:ext cx="31167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srgbClr val="FF0000"/>
                    </a:solidFill>
                    <a:cs typeface="Arial" charset="0"/>
                  </a:rPr>
                  <a:t>Can we extend it to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  <a:cs typeface="Arial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920" y="5367497"/>
                <a:ext cx="311672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2930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5209674" y="1981200"/>
            <a:ext cx="0" cy="4495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98248" y="4788930"/>
            <a:ext cx="3116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cs typeface="Arial" charset="0"/>
              </a:rPr>
              <a:t>What is the core?</a:t>
            </a:r>
          </a:p>
        </p:txBody>
      </p:sp>
    </p:spTree>
    <p:extLst>
      <p:ext uri="{BB962C8B-B14F-4D97-AF65-F5344CB8AC3E}">
        <p14:creationId xmlns:p14="http://schemas.microsoft.com/office/powerpoint/2010/main" val="2895842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43000" y="3124200"/>
            <a:ext cx="7043208" cy="1384995"/>
          </a:xfrm>
        </p:spPr>
        <p:txBody>
          <a:bodyPr/>
          <a:lstStyle/>
          <a:p>
            <a:r>
              <a:rPr lang="en-US" dirty="0" smtClean="0"/>
              <a:t>Quantifiers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41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Equality-Matching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52600" y="2209800"/>
                <a:ext cx="5385962" cy="2023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en-US" sz="2400" dirty="0"/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</m: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  <m:d>
                                      <m:d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mr>
                      </m:m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209800"/>
                <a:ext cx="5385962" cy="202343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447800" y="3810000"/>
            <a:ext cx="6400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19200" y="4851902"/>
                <a:ext cx="4964949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600" dirty="0" smtClean="0"/>
                  <a:t> matches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600" dirty="0" smtClean="0"/>
                  <a:t> </a:t>
                </a:r>
                <a:br>
                  <a:rPr lang="en-US" sz="3600" dirty="0" smtClean="0"/>
                </a:br>
                <a:r>
                  <a:rPr lang="en-US" sz="3600" dirty="0" smtClean="0"/>
                  <a:t>with substitution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600" dirty="0" smtClean="0"/>
                  <a:t/>
                </a:r>
                <a:br>
                  <a:rPr lang="en-US" sz="3600" dirty="0" smtClean="0"/>
                </a:br>
                <a:r>
                  <a:rPr lang="en-US" sz="3600" dirty="0" smtClean="0"/>
                  <a:t>modulo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600" dirty="0" smtClean="0"/>
                  <a:t>  </a:t>
                </a:r>
                <a:endParaRPr lang="en-US" sz="3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4851902"/>
                <a:ext cx="4964949" cy="1754326"/>
              </a:xfrm>
              <a:prstGeom prst="rect">
                <a:avLst/>
              </a:prstGeom>
              <a:blipFill rotWithShape="0">
                <a:blip r:embed="rId3"/>
                <a:stretch>
                  <a:fillRect l="-3686" t="-5556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324600" y="6256269"/>
            <a:ext cx="2674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[de Moura, B.</a:t>
            </a:r>
            <a:r>
              <a:rPr lang="en-US" dirty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CADE 2007]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46744" y="2004637"/>
                <a:ext cx="6306085" cy="24906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(∀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e>
                      </m:mr>
                      <m:m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∧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</m:mr>
                      <m:m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∧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mr>
                      <m:m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∧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mr>
                      <m:m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∧</m:t>
                          </m:r>
                        </m:e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(∀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...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mr>
                    </m:m>
                  </m:oMath>
                </a14:m>
                <a:r>
                  <a:rPr lang="en-US" sz="2800" b="0" dirty="0" smtClean="0"/>
                  <a:t>                     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744" y="2004637"/>
                <a:ext cx="6306085" cy="24906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62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Quantifier Elimination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162800" y="6308725"/>
            <a:ext cx="1648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[B.</a:t>
            </a:r>
            <a:r>
              <a:rPr lang="en-US" dirty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 IJCAR 2010]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t="20000" r="56875" b="54000"/>
          <a:stretch/>
        </p:blipFill>
        <p:spPr>
          <a:xfrm>
            <a:off x="395653" y="1600200"/>
            <a:ext cx="8291147" cy="312420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353383" y="5348717"/>
            <a:ext cx="43756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Presburger</a:t>
            </a:r>
            <a:r>
              <a:rPr lang="en-US" dirty="0" smtClean="0"/>
              <a:t> Arithmetic, </a:t>
            </a:r>
            <a:br>
              <a:rPr lang="en-US" dirty="0" smtClean="0"/>
            </a:br>
            <a:r>
              <a:rPr lang="en-US" dirty="0" smtClean="0"/>
              <a:t>Algebraic Data-types,</a:t>
            </a:r>
          </a:p>
          <a:p>
            <a:r>
              <a:rPr lang="en-US" dirty="0" smtClean="0"/>
              <a:t>Quadratic polynomials</a:t>
            </a:r>
          </a:p>
          <a:p>
            <a:endParaRPr lang="en-US" dirty="0" smtClean="0"/>
          </a:p>
          <a:p>
            <a:r>
              <a:rPr lang="en-US" dirty="0" smtClean="0"/>
              <a:t>	SMT integration to prune branches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8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MBQI: Model based Quantifier Instantiation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76092" y="5847060"/>
            <a:ext cx="40679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[de Moura, </a:t>
            </a:r>
            <a:r>
              <a:rPr lang="en-US" dirty="0" err="1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Ge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. CAV 2008]</a:t>
            </a:r>
          </a:p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</a:t>
            </a:r>
            <a:r>
              <a:rPr lang="en-US" dirty="0" err="1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Bonachnia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, Lynch, de Moura CADE 2009]</a:t>
            </a:r>
          </a:p>
          <a:p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[de Moura, B.</a:t>
            </a:r>
            <a:r>
              <a:rPr lang="en-US" dirty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IJCAR 2010]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3125" t="31337" r="60625" b="34663"/>
          <a:stretch/>
        </p:blipFill>
        <p:spPr>
          <a:xfrm>
            <a:off x="1219200" y="1417638"/>
            <a:ext cx="6629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Superposition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5791200"/>
            <a:ext cx="26228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[de Moura, B</a:t>
            </a:r>
            <a:r>
              <a:rPr lang="en-US" dirty="0" smtClean="0">
                <a:solidFill>
                  <a:srgbClr val="0070C0"/>
                </a:solidFill>
                <a:ea typeface="Segoe UI" pitchFamily="34" charset="0"/>
                <a:cs typeface="Segoe UI" pitchFamily="34" charset="0"/>
              </a:rPr>
              <a:t>. IJCAR 2008]</a:t>
            </a:r>
          </a:p>
          <a:p>
            <a:endParaRPr lang="en-US" dirty="0">
              <a:solidFill>
                <a:srgbClr val="0070C0"/>
              </a:solidFill>
              <a:ea typeface="Segoe UI" pitchFamily="34" charset="0"/>
              <a:cs typeface="Segoe UI" pitchFamily="34" charset="0"/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ea typeface="Segoe UI" pitchFamily="34" charset="0"/>
                <a:cs typeface="Segoe UI" pitchFamily="34" charset="0"/>
              </a:rPr>
              <a:t>(disabled in release 4.1)</a:t>
            </a:r>
            <a:endParaRPr lang="en-US" dirty="0">
              <a:solidFill>
                <a:schemeClr val="bg1">
                  <a:lumMod val="50000"/>
                </a:schemeClr>
              </a:solidFill>
              <a:ea typeface="Segoe UI" pitchFamily="34" charset="0"/>
              <a:cs typeface="Segoe U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685800"/>
                <a:ext cx="5791200" cy="37065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sz="240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1. 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𝑖𝑑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m:rPr>
                                  <m:nor/>
                                </m:rPr>
                                <a:rPr lang="en-US" sz="2400" dirty="0"/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400" dirty="0"/>
                                <m:t> </m:t>
                              </m:r>
                              <m: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0" dirty="0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𝑖𝑑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m:rPr>
                                  <m:nor/>
                                </m:rPr>
                                <a:rPr lang="en-US" sz="2400" dirty="0"/>
                                <m:t>  </m:t>
                              </m:r>
                            </m:e>
                            <m:e>
                              <m: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d>
                                <m:dPr>
                                  <m:endChr m:val="|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𝑖𝑑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m:rPr>
                                  <m:nor/>
                                </m:rPr>
                                <a:rPr lang="en-US" sz="2400" dirty="0"/>
                                <m:t>  </m:t>
                              </m:r>
                            </m:e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4. 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endChr m:val="|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);</m:t>
                              </m:r>
                              <m:d>
                                <m:dPr>
                                  <m:endChr m:val="|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)≤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|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eqAr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.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d>
                            <m:dPr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685800"/>
                <a:ext cx="5791200" cy="3706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0903" y="4343400"/>
                <a:ext cx="5338897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5. 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d>
                      <m:dPr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dirty="0" smtClean="0"/>
                  <a:t>   super-pose 1, 4</a:t>
                </a:r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6. 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d>
                      <m:dPr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 smtClean="0"/>
                  <a:t>             super-pose 2,5</a:t>
                </a:r>
              </a:p>
              <a:p>
                <a:r>
                  <a:rPr lang="en-US" dirty="0" smtClean="0"/>
                  <a:t> 7.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𝑖𝑑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</m:t>
                    </m:r>
                  </m:oMath>
                </a14:m>
                <a:r>
                  <a:rPr lang="en-US" dirty="0" smtClean="0"/>
                  <a:t>           super-pose 3,6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8. 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 smtClean="0"/>
                  <a:t>                             super-pose 1,7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03" y="4343400"/>
                <a:ext cx="5338897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3061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21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UcPeriod"/>
            </a:pPr>
            <a:r>
              <a:rPr lang="en-US" dirty="0" smtClean="0"/>
              <a:t>Arrays</a:t>
            </a:r>
          </a:p>
          <a:p>
            <a:pPr marL="571500" indent="-571500">
              <a:buAutoNum type="romanUcPeriod"/>
            </a:pPr>
            <a:r>
              <a:rPr lang="en-US" dirty="0" smtClean="0"/>
              <a:t>Polynomials</a:t>
            </a:r>
          </a:p>
          <a:p>
            <a:pPr marL="571500" indent="-571500">
              <a:buAutoNum type="romanUcPeriod"/>
            </a:pPr>
            <a:r>
              <a:rPr lang="en-US" dirty="0" smtClean="0"/>
              <a:t>Quantifiers</a:t>
            </a:r>
          </a:p>
          <a:p>
            <a:pPr marL="571500" indent="-571500">
              <a:buAutoNum type="romanUcPeriod"/>
            </a:pPr>
            <a:r>
              <a:rPr lang="en-US" dirty="0" smtClean="0"/>
              <a:t>Fixed-points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6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66800" y="3289995"/>
            <a:ext cx="7043208" cy="2769989"/>
          </a:xfrm>
        </p:spPr>
        <p:txBody>
          <a:bodyPr/>
          <a:lstStyle/>
          <a:p>
            <a:r>
              <a:rPr lang="en-US" dirty="0" smtClean="0"/>
              <a:t>Solving Fixed-points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705600" y="6488668"/>
            <a:ext cx="227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[</a:t>
            </a:r>
            <a:r>
              <a:rPr lang="en-US" dirty="0" err="1" smtClean="0">
                <a:solidFill>
                  <a:schemeClr val="bg1"/>
                </a:solidFill>
              </a:rPr>
              <a:t>Hoder</a:t>
            </a:r>
            <a:r>
              <a:rPr lang="en-US" dirty="0" smtClean="0">
                <a:solidFill>
                  <a:schemeClr val="bg1"/>
                </a:solidFill>
              </a:rPr>
              <a:t>, B SAT 2012]</a:t>
            </a:r>
          </a:p>
        </p:txBody>
      </p:sp>
    </p:spTree>
    <p:extLst>
      <p:ext uri="{BB962C8B-B14F-4D97-AF65-F5344CB8AC3E}">
        <p14:creationId xmlns:p14="http://schemas.microsoft.com/office/powerpoint/2010/main" val="7748512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744924"/>
            <a:ext cx="7416824" cy="213289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mc</a:t>
            </a:r>
            <a:r>
              <a:rPr lang="en-US" b="1" dirty="0" smtClean="0"/>
              <a:t>(x) = x-10 			  	if x</a:t>
            </a:r>
            <a:r>
              <a:rPr lang="en-US" dirty="0" smtClean="0"/>
              <a:t> &gt; </a:t>
            </a:r>
            <a:r>
              <a:rPr lang="en-US" b="1" dirty="0" smtClean="0"/>
              <a:t>100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mc</a:t>
            </a:r>
            <a:r>
              <a:rPr lang="en-US" b="1" dirty="0" smtClean="0"/>
              <a:t>(x) = </a:t>
            </a:r>
            <a:r>
              <a:rPr lang="en-US" b="1" dirty="0" smtClean="0">
                <a:solidFill>
                  <a:srgbClr val="FF0000"/>
                </a:solidFill>
              </a:rPr>
              <a:t>mc</a:t>
            </a:r>
            <a:r>
              <a:rPr lang="en-US" b="1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mc</a:t>
            </a:r>
            <a:r>
              <a:rPr lang="en-US" b="1" dirty="0" smtClean="0"/>
              <a:t>(x+11))   	if x </a:t>
            </a:r>
            <a:r>
              <a:rPr lang="en-US" b="1" dirty="0" smtClean="0">
                <a:sym typeface="Symbol"/>
              </a:rPr>
              <a:t> 100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assert (</a:t>
            </a:r>
            <a:r>
              <a:rPr lang="en-US" b="1" dirty="0" smtClean="0">
                <a:solidFill>
                  <a:srgbClr val="FF0000"/>
                </a:solidFill>
              </a:rPr>
              <a:t>mc</a:t>
            </a:r>
            <a:r>
              <a:rPr lang="en-US" b="1" dirty="0" smtClean="0"/>
              <a:t>(x) </a:t>
            </a:r>
            <a:r>
              <a:rPr lang="en-US" b="1" dirty="0" smtClean="0">
                <a:sym typeface="Symbol"/>
              </a:rPr>
              <a:t> 91)</a:t>
            </a:r>
            <a:endParaRPr lang="en-US" b="1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Motivation: Recursive Procedures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82311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239702"/>
                <a:ext cx="8424428" cy="316548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i="1" dirty="0" smtClean="0"/>
                  <a:t>Formulate as Horn clauses. </a:t>
                </a:r>
              </a:p>
              <a:p>
                <a:pPr marL="0" indent="0">
                  <a:buNone/>
                </a:pPr>
                <a:endParaRPr lang="en-US" sz="3200" b="1" dirty="0"/>
              </a:p>
              <a:p>
                <a:pPr marL="0" indent="0">
                  <a:buNone/>
                </a:pP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           </m:t>
                    </m:r>
                    <m:r>
                      <a:rPr lang="en-US" sz="2400" b="1" i="1" smtClean="0">
                        <a:latin typeface="Cambria Math"/>
                      </a:rPr>
                      <m:t>∀</m:t>
                    </m:r>
                    <m:r>
                      <a:rPr lang="en-US" sz="2400" b="1" i="1" smtClean="0">
                        <a:latin typeface="Cambria Math"/>
                      </a:rPr>
                      <m:t>𝑿</m:t>
                    </m:r>
                    <m:r>
                      <a:rPr lang="en-US" sz="2400" b="1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</a:rPr>
                      <m:t> </m:t>
                    </m:r>
                    <m:r>
                      <a:rPr lang="en-US" sz="2400" i="1" dirty="0">
                        <a:latin typeface="Cambria Math"/>
                      </a:rPr>
                      <m:t>&gt; </m:t>
                    </m:r>
                    <m:r>
                      <a:rPr lang="en-US" sz="2400" b="1" i="1" dirty="0" smtClean="0">
                        <a:latin typeface="Cambria Math"/>
                      </a:rPr>
                      <m:t>𝟏𝟎𝟎</m:t>
                    </m:r>
                    <m:r>
                      <a:rPr lang="en-US" sz="24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ym typeface="Symbol"/>
                  </a:rPr>
                  <a:t>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mc</a:t>
                </a:r>
                <a:r>
                  <a:rPr lang="en-US" sz="2400" b="1" dirty="0" smtClean="0"/>
                  <a:t>(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latin typeface="Cambria Math"/>
                      </a:rPr>
                      <m:t>𝟏𝟎</m:t>
                    </m:r>
                  </m:oMath>
                </a14:m>
                <a:r>
                  <a:rPr lang="en-US" sz="2400" b="1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sz="2400" b="1" dirty="0"/>
                  <a:t> </a:t>
                </a:r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∀</m:t>
                    </m:r>
                    <m:r>
                      <a:rPr lang="en-US" sz="2400" b="1" i="1" smtClean="0">
                        <a:latin typeface="Cambria Math"/>
                      </a:rPr>
                      <m:t>𝑿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𝒀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𝑹</m:t>
                    </m:r>
                    <m:r>
                      <a:rPr lang="en-US" sz="2400" b="1" i="1" smtClean="0">
                        <a:latin typeface="Cambria Math"/>
                      </a:rPr>
                      <m:t>.  </m:t>
                    </m: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</a:rPr>
                      <m:t>≤ 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𝟏𝟎𝟎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 </m:t>
                    </m:r>
                  </m:oMath>
                </a14:m>
                <a:r>
                  <a:rPr lang="en-US" sz="2400" b="1" dirty="0" smtClean="0">
                    <a:sym typeface="Symbol"/>
                  </a:rPr>
                  <a:t>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mc</a:t>
                </a:r>
                <a:r>
                  <a:rPr lang="en-US" sz="2400" b="1" dirty="0" smtClean="0">
                    <a:sym typeface="Symbol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+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𝟏𝟏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𝒀</m:t>
                    </m:r>
                  </m:oMath>
                </a14:m>
                <a:r>
                  <a:rPr lang="en-US" sz="2400" b="1" dirty="0" smtClean="0">
                    <a:sym typeface="Symbol"/>
                  </a:rPr>
                  <a:t>) 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mc</a:t>
                </a:r>
                <a:r>
                  <a:rPr lang="en-US" sz="2400" b="1" dirty="0" smtClean="0">
                    <a:sym typeface="Symbol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𝒀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𝑹</m:t>
                    </m:r>
                  </m:oMath>
                </a14:m>
                <a:r>
                  <a:rPr lang="en-US" sz="2400" b="1" dirty="0" smtClean="0">
                    <a:sym typeface="Symbol"/>
                  </a:rPr>
                  <a:t>) 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mc</a:t>
                </a:r>
                <a:r>
                  <a:rPr lang="en-US" sz="2400" b="1" dirty="0" smtClean="0"/>
                  <a:t>(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</a:rPr>
                      <m:t>𝑹</m:t>
                    </m:r>
                  </m:oMath>
                </a14:m>
                <a:r>
                  <a:rPr lang="en-US" sz="2400" b="1" dirty="0"/>
                  <a:t>) </a:t>
                </a:r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  <a:sym typeface="Symbol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 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   </m:t>
                    </m:r>
                    <m:r>
                      <a:rPr lang="en-US" sz="2400" b="1" i="1">
                        <a:latin typeface="Cambria Math"/>
                      </a:rPr>
                      <m:t>∀</m:t>
                    </m:r>
                    <m:r>
                      <a:rPr lang="en-US" sz="2400" b="1" i="1">
                        <a:latin typeface="Cambria Math"/>
                      </a:rPr>
                      <m:t>𝑿</m:t>
                    </m:r>
                    <m:r>
                      <a:rPr lang="en-US" sz="2400" b="1" i="1">
                        <a:latin typeface="Cambria Math"/>
                      </a:rPr>
                      <m:t>,</m:t>
                    </m:r>
                    <m:r>
                      <a:rPr lang="en-US" sz="2400" b="1" i="1">
                        <a:latin typeface="Cambria Math"/>
                      </a:rPr>
                      <m:t>𝑹</m:t>
                    </m:r>
                    <m:r>
                      <a:rPr lang="en-US" sz="2400" b="1" i="1">
                        <a:latin typeface="Cambria Math"/>
                      </a:rPr>
                      <m:t>. 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sym typeface="Symbol"/>
                  </a:rPr>
                  <a:t> mc</a:t>
                </a:r>
                <a:r>
                  <a:rPr lang="en-US" sz="2400" b="1" dirty="0" smtClean="0">
                    <a:sym typeface="Symbol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𝑿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𝑹</m:t>
                    </m:r>
                  </m:oMath>
                </a14:m>
                <a:r>
                  <a:rPr lang="en-US" sz="2400" b="1" dirty="0" smtClean="0">
                    <a:sym typeface="Symbol"/>
                  </a:rPr>
                  <a:t>) 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𝑹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 </m:t>
                    </m:r>
                    <m:r>
                      <a:rPr lang="en-US" sz="2400" i="1" dirty="0" smtClean="0">
                        <a:latin typeface="Cambria Math"/>
                        <a:sym typeface="Symbol"/>
                      </a:rPr>
                      <m:t>≥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 </m:t>
                    </m:r>
                    <m:r>
                      <a:rPr lang="en-US" sz="2400" b="1" i="1" dirty="0" smtClean="0">
                        <a:latin typeface="Cambria Math"/>
                        <a:sym typeface="Symbol"/>
                      </a:rPr>
                      <m:t>𝟗𝟏</m:t>
                    </m:r>
                  </m:oMath>
                </a14:m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endParaRPr lang="en-US" sz="2800" b="1" dirty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800" b="1" i="1" dirty="0"/>
                  <a:t>Solve for </a:t>
                </a:r>
                <a:r>
                  <a:rPr lang="en-US" sz="2800" b="1" dirty="0" smtClean="0">
                    <a:solidFill>
                      <a:srgbClr val="FF0000"/>
                    </a:solidFill>
                    <a:sym typeface="Symbol"/>
                  </a:rPr>
                  <a:t>mc</a:t>
                </a:r>
                <a:endParaRPr lang="en-US" sz="2800" b="1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239702"/>
                <a:ext cx="8424428" cy="3165482"/>
              </a:xfrm>
              <a:blipFill rotWithShape="0">
                <a:blip r:embed="rId2"/>
                <a:stretch>
                  <a:fillRect l="-3039" t="-5577" b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Motivation: Recursive Procedures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67311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9313" y="2348880"/>
                <a:ext cx="8451159" cy="287367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200" b="1" i="1" dirty="0" smtClean="0"/>
                  <a:t>Formulate as Predicate Transformer: </a:t>
                </a:r>
              </a:p>
              <a:p>
                <a:pPr marL="0" indent="0">
                  <a:buNone/>
                </a:pPr>
                <a:endParaRPr lang="en-US" sz="3200" b="1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</m:rPr>
                              <a:rPr lang="en-US" sz="1800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sz="1800" b="0" i="1" dirty="0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400" b="1" dirty="0">
                                <a:solidFill>
                                  <a:srgbClr val="FF0000"/>
                                </a:solidFill>
                                <a:sym typeface="Symbol"/>
                              </a:rPr>
                              <m:t>mc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)(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𝑋</m:t>
                            </m:r>
                            <m:r>
                              <m:rPr>
                                <m:nor/>
                              </m:rPr>
                              <a:rPr lang="en-US" sz="2400" i="1" dirty="0"/>
                              <m:t>,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r>
                              <m:rPr>
                                <m:nor/>
                              </m:rPr>
                              <a:rPr lang="en-US" sz="2400" dirty="0"/>
                              <m:t>)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&gt;100∧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𝑅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−10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∨ 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≤100∧∃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𝑌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.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b="1" dirty="0">
                                      <a:solidFill>
                                        <a:srgbClr val="FF0000"/>
                                      </a:solidFill>
                                      <a:sym typeface="Symbol"/>
                                    </a:rPr>
                                    <m:t>mc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𝑋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+11,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𝑌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∧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b="1" dirty="0">
                                      <a:solidFill>
                                        <a:srgbClr val="FF0000"/>
                                      </a:solidFill>
                                      <a:sym typeface="Symbol"/>
                                    </a:rPr>
                                    <m:t>mc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𝑌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𝑅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r>
                  <a:rPr lang="en-US" sz="2400" b="1" dirty="0">
                    <a:sym typeface="Symbol"/>
                  </a:rPr>
                  <a:t>	</a:t>
                </a:r>
              </a:p>
              <a:p>
                <a:pPr marL="0" indent="0">
                  <a:buNone/>
                </a:pPr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 smtClean="0">
                    <a:sym typeface="Symbol"/>
                  </a:rPr>
                  <a:t>Check</a:t>
                </a:r>
                <a:r>
                  <a:rPr lang="en-US" sz="2400" b="1" dirty="0">
                    <a:sym typeface="Symbol"/>
                  </a:rPr>
                  <a:t>: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1" i="1">
                        <a:latin typeface="Cambria Math"/>
                      </a:rPr>
                      <m:t>μ</m:t>
                    </m:r>
                    <m:r>
                      <m:rPr>
                        <m:nor/>
                      </m:rPr>
                      <a:rPr lang="en-US" sz="20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0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</m:d>
                    <m:d>
                      <m:dPr>
                        <m:ctrlPr>
                          <a:rPr lang="en-US" sz="28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en-US" sz="2800" i="1" dirty="0"/>
                          <m:t>,</m:t>
                        </m:r>
                        <m:r>
                          <a:rPr lang="en-US" sz="2800" i="1"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→</m:t>
                    </m:r>
                    <m:r>
                      <a:rPr lang="en-US" sz="2800" i="1">
                        <a:latin typeface="Cambria Math"/>
                      </a:rPr>
                      <m:t>𝑅</m:t>
                    </m:r>
                    <m:r>
                      <a:rPr lang="en-US" sz="2800" i="1">
                        <a:latin typeface="Cambria Math"/>
                      </a:rPr>
                      <m:t>≥91</m:t>
                    </m:r>
                  </m:oMath>
                </a14:m>
                <a:r>
                  <a:rPr lang="en-US" sz="2000" b="1" dirty="0">
                    <a:sym typeface="Symbol"/>
                  </a:rPr>
                  <a:t>   </a:t>
                </a:r>
                <a:endParaRPr lang="en-US" sz="2400" b="1" dirty="0">
                  <a:sym typeface="Symbol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9313" y="2348880"/>
                <a:ext cx="8451159" cy="2873672"/>
              </a:xfrm>
              <a:blipFill rotWithShape="0">
                <a:blip r:embed="rId2"/>
                <a:stretch>
                  <a:fillRect l="-2958" t="-5932" b="-5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Motivation: Recursive Procedures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33126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844824"/>
                <a:ext cx="7704856" cy="447686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b="1" dirty="0" smtClean="0">
                    <a:sym typeface="Symbol"/>
                  </a:rPr>
                  <a:t>Instead of computing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1" i="1">
                        <a:latin typeface="Cambria Math"/>
                      </a:rPr>
                      <m:t>μ</m:t>
                    </m:r>
                    <m:r>
                      <m:rPr>
                        <m:nor/>
                      </m:rPr>
                      <a:rPr lang="en-US" sz="18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1800" b="1" i="1" dirty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</m:d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en-US" sz="2400" i="1" dirty="0"/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sz="2400" b="1" i="1" smtClean="0">
                        <a:latin typeface="Cambria Math"/>
                      </a:rPr>
                      <m:t>, </m:t>
                    </m:r>
                  </m:oMath>
                </a14:m>
                <a:endParaRPr lang="en-US" sz="2400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ym typeface="Symbol"/>
                  </a:rPr>
                  <a:t>t</a:t>
                </a:r>
                <a:r>
                  <a:rPr lang="en-US" sz="2400" b="1" dirty="0" smtClean="0">
                    <a:sym typeface="Symbol"/>
                  </a:rPr>
                  <a:t>hen checking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1" i="1">
                        <a:latin typeface="Cambria Math"/>
                      </a:rPr>
                      <m:t>μ</m:t>
                    </m:r>
                    <m:r>
                      <m:rPr>
                        <m:nor/>
                      </m:rPr>
                      <a:rPr lang="en-US" sz="18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1800" b="1" i="1" dirty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</m:d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en-US" sz="2400" i="1" dirty="0"/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→</m:t>
                    </m:r>
                    <m:r>
                      <a:rPr lang="en-US" sz="2400" i="1">
                        <a:latin typeface="Cambria Math"/>
                      </a:rPr>
                      <m:t>𝑅</m:t>
                    </m:r>
                    <m:r>
                      <a:rPr lang="en-US" sz="2400" i="1">
                        <a:latin typeface="Cambria Math"/>
                      </a:rPr>
                      <m:t>≥91</m:t>
                    </m:r>
                  </m:oMath>
                </a14:m>
                <a:r>
                  <a:rPr lang="en-US" sz="1800" b="1" dirty="0">
                    <a:sym typeface="Symbol"/>
                  </a:rPr>
                  <a:t>   </a:t>
                </a:r>
                <a:endParaRPr lang="en-US" sz="2000" b="1" dirty="0">
                  <a:sym typeface="Symbol"/>
                </a:endParaRPr>
              </a:p>
              <a:p>
                <a:pPr marL="0" indent="0">
                  <a:buNone/>
                </a:pPr>
                <a:endParaRPr lang="en-US" sz="2400" b="1" dirty="0">
                  <a:sym typeface="Symbol"/>
                </a:endParaRPr>
              </a:p>
              <a:p>
                <a:pPr marL="0" indent="0">
                  <a:buNone/>
                </a:pPr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 smtClean="0">
                    <a:sym typeface="Symbol"/>
                  </a:rPr>
                  <a:t>Suffices </a:t>
                </a:r>
                <a:r>
                  <a:rPr lang="en-US" sz="2400" b="1" dirty="0">
                    <a:sym typeface="Symbol"/>
                  </a:rPr>
                  <a:t>to find post-fixed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  <m:sub>
                        <m: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𝒑𝒐𝒔𝒕</m:t>
                        </m:r>
                      </m:sub>
                    </m:sSub>
                    <m:r>
                      <a:rPr lang="en-US" sz="2400" b="1" dirty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</m:oMath>
                </a14:m>
                <a:r>
                  <a:rPr lang="en-US" sz="2400" b="1" dirty="0">
                    <a:sym typeface="Symbol"/>
                  </a:rPr>
                  <a:t>satisfying:</a:t>
                </a:r>
              </a:p>
              <a:p>
                <a:pPr marL="0" indent="0">
                  <a:buNone/>
                </a:pPr>
                <a:r>
                  <a:rPr lang="en-US" sz="2400" b="1" dirty="0">
                    <a:sym typeface="Symbol"/>
                  </a:rPr>
                  <a:t>	</a:t>
                </a:r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endParaRPr lang="en-US" sz="2400" b="1" dirty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ym typeface="Symbol"/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∀</m:t>
                    </m:r>
                    <m:r>
                      <a:rPr lang="en-US" sz="2400" b="1" i="1">
                        <a:latin typeface="Cambria Math"/>
                      </a:rPr>
                      <m:t>𝑿</m:t>
                    </m:r>
                    <m:r>
                      <a:rPr lang="en-US" sz="2400" b="1" i="1">
                        <a:latin typeface="Cambria Math"/>
                      </a:rPr>
                      <m:t>,</m:t>
                    </m:r>
                    <m:r>
                      <a:rPr lang="en-US" sz="2400" b="1" i="1">
                        <a:latin typeface="Cambria Math"/>
                      </a:rPr>
                      <m:t>𝑹</m:t>
                    </m:r>
                    <m:r>
                      <a:rPr lang="en-US" sz="2400" b="1" i="1">
                        <a:latin typeface="Cambria Math"/>
                      </a:rPr>
                      <m:t>.</m:t>
                    </m:r>
                    <m:r>
                      <m:rPr>
                        <m:nor/>
                      </m:rPr>
                      <a:rPr lang="en-US" sz="2400" b="1" i="0" smtClean="0">
                        <a:latin typeface="Cambria Math"/>
                      </a:rPr>
                      <m:t>   </m:t>
                    </m:r>
                    <m:r>
                      <m:rPr>
                        <m:nor/>
                      </m:rPr>
                      <a:rPr lang="en-US" sz="18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1800" i="1" dirty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2400" b="1" dirty="0">
                                <a:solidFill>
                                  <a:srgbClr val="FF0000"/>
                                </a:solidFill>
                                <a:sym typeface="Symbol"/>
                              </a:rPr>
                              <m:t>mc</m:t>
                            </m:r>
                          </m:e>
                          <m:sub>
                            <m:r>
                              <a:rPr lang="en-US" sz="2400" b="1" i="1" dirty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𝒑𝒐𝒔𝒕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𝑿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,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𝑹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  <m:sub>
                        <m: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𝒑𝒐𝒔𝒕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𝑿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,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𝑹</m:t>
                        </m:r>
                      </m:e>
                    </m:d>
                  </m:oMath>
                </a14:m>
                <a:endParaRPr lang="en-US" sz="24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 smtClean="0">
                    <a:sym typeface="Symbol"/>
                  </a:rPr>
                  <a:t/>
                </a:r>
                <a:br>
                  <a:rPr lang="en-US" sz="2400" b="1" dirty="0" smtClean="0">
                    <a:sym typeface="Symbol"/>
                  </a:rPr>
                </a:br>
                <a:r>
                  <a:rPr lang="en-US" sz="2400" b="1" dirty="0" smtClean="0">
                    <a:sym typeface="Symbol"/>
                  </a:rPr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</a:rPr>
                          <m:t>∀</m:t>
                        </m:r>
                        <m:r>
                          <a:rPr lang="en-US" sz="2400" b="1" i="1">
                            <a:latin typeface="Cambria Math"/>
                          </a:rPr>
                          <m:t>𝑿</m:t>
                        </m:r>
                        <m:r>
                          <a:rPr lang="en-US" sz="2400" b="1" i="1">
                            <a:latin typeface="Cambria Math"/>
                          </a:rPr>
                          <m:t>,</m:t>
                        </m:r>
                        <m:r>
                          <a:rPr lang="en-US" sz="2400" b="1" i="1">
                            <a:latin typeface="Cambria Math"/>
                          </a:rPr>
                          <m:t>𝑹</m:t>
                        </m:r>
                        <m:r>
                          <a:rPr lang="en-US" sz="2400" b="1" i="1">
                            <a:latin typeface="Cambria Math"/>
                          </a:rPr>
                          <m:t>.    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  <m:sub>
                        <m:r>
                          <a:rPr lang="en-US" sz="2400" b="1" i="1" dirty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𝒑𝒐𝒔𝒕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𝑿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,</m:t>
                        </m:r>
                        <m:r>
                          <a:rPr lang="en-US" sz="2400" b="1" i="1" dirty="0">
                            <a:latin typeface="Cambria Math"/>
                            <a:sym typeface="Symbol"/>
                          </a:rPr>
                          <m:t>𝑹</m:t>
                        </m:r>
                      </m:e>
                    </m:d>
                    <m:r>
                      <a:rPr lang="en-US" sz="2400" i="1" dirty="0">
                        <a:latin typeface="Cambria Math"/>
                        <a:sym typeface="Symbol"/>
                      </a:rPr>
                      <m:t>→</m:t>
                    </m:r>
                    <m:r>
                      <a:rPr lang="en-US" sz="2400" b="1" i="1">
                        <a:latin typeface="Cambria Math"/>
                      </a:rPr>
                      <m:t>𝑹</m:t>
                    </m:r>
                    <m:r>
                      <a:rPr lang="en-US" sz="2400" i="1">
                        <a:latin typeface="Cambria Math"/>
                      </a:rPr>
                      <m:t>≥91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  <a:sym typeface="Symbol"/>
                  </a:rPr>
                  <a:t>	</a:t>
                </a:r>
                <a:endParaRPr lang="en-US" sz="1800" b="1" i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844824"/>
                <a:ext cx="7704856" cy="4476867"/>
              </a:xfrm>
              <a:blipFill rotWithShape="0">
                <a:blip r:embed="rId2"/>
                <a:stretch>
                  <a:fillRect l="-2453" t="-2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Motivation: Recursive Procedures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42835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050" y="2744924"/>
            <a:ext cx="7348362" cy="2609945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1" dirty="0" smtClean="0"/>
              <a:t>	Program Verification (Safety) </a:t>
            </a:r>
            <a:endParaRPr lang="en-US" sz="3200" b="1" i="1" dirty="0"/>
          </a:p>
          <a:p>
            <a:pPr marL="0" indent="0">
              <a:buNone/>
            </a:pPr>
            <a:endParaRPr lang="en-US" sz="3200" b="1" i="1" dirty="0" smtClean="0"/>
          </a:p>
          <a:p>
            <a:pPr marL="0" indent="0">
              <a:buNone/>
            </a:pPr>
            <a:r>
              <a:rPr lang="en-US" sz="3200" b="1" i="1" dirty="0" smtClean="0"/>
              <a:t>as </a:t>
            </a:r>
            <a:r>
              <a:rPr lang="en-US" sz="3200" b="1" i="1" dirty="0"/>
              <a:t>	</a:t>
            </a:r>
            <a:r>
              <a:rPr lang="en-US" sz="3200" b="1" i="1" dirty="0" smtClean="0"/>
              <a:t>Solving fixed-points</a:t>
            </a:r>
          </a:p>
          <a:p>
            <a:pPr marL="0" indent="0">
              <a:buNone/>
            </a:pPr>
            <a:endParaRPr lang="en-US" sz="3200" b="1" i="1" dirty="0"/>
          </a:p>
          <a:p>
            <a:pPr marL="0" indent="0">
              <a:buNone/>
            </a:pPr>
            <a:r>
              <a:rPr lang="en-US" sz="3200" b="1" i="1" dirty="0"/>
              <a:t>a</a:t>
            </a:r>
            <a:r>
              <a:rPr lang="en-US" sz="3200" b="1" i="1" dirty="0" smtClean="0"/>
              <a:t>s</a:t>
            </a:r>
            <a:r>
              <a:rPr lang="en-US" sz="3200" b="1" i="1" dirty="0"/>
              <a:t>	</a:t>
            </a:r>
            <a:r>
              <a:rPr lang="en-US" sz="3200" b="1" i="1" dirty="0" err="1" smtClean="0"/>
              <a:t>Satisfiability</a:t>
            </a:r>
            <a:r>
              <a:rPr lang="en-US" sz="3200" b="1" i="1" dirty="0" smtClean="0"/>
              <a:t> of Horn clauses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Program Verification as SMT</a:t>
            </a:r>
            <a:endParaRPr lang="en-US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3359848" y="800708"/>
            <a:ext cx="5784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00"/>
                </a:solidFill>
                <a:latin typeface="Arial" charset="0"/>
              </a:rPr>
              <a:t>[</a:t>
            </a:r>
            <a:r>
              <a:rPr lang="en-US" dirty="0" err="1" smtClean="0">
                <a:solidFill>
                  <a:srgbClr val="FFFF00"/>
                </a:solidFill>
                <a:latin typeface="Arial" charset="0"/>
              </a:rPr>
              <a:t>Bjørner</a:t>
            </a:r>
            <a:r>
              <a:rPr lang="en-US" dirty="0" smtClean="0">
                <a:solidFill>
                  <a:srgbClr val="FFFF00"/>
                </a:solidFill>
                <a:latin typeface="Arial" charset="0"/>
              </a:rPr>
              <a:t>, McMillan, </a:t>
            </a:r>
            <a:r>
              <a:rPr lang="en-US" dirty="0" err="1" smtClean="0">
                <a:solidFill>
                  <a:srgbClr val="FFFF00"/>
                </a:solidFill>
                <a:latin typeface="Arial" charset="0"/>
              </a:rPr>
              <a:t>Rybalchenko</a:t>
            </a:r>
            <a:r>
              <a:rPr lang="en-US" dirty="0" smtClean="0">
                <a:solidFill>
                  <a:srgbClr val="FFFF00"/>
                </a:solidFill>
                <a:latin typeface="Arial" charset="0"/>
              </a:rPr>
              <a:t>, SMT workshop 2012]</a:t>
            </a:r>
          </a:p>
        </p:txBody>
      </p:sp>
    </p:spTree>
    <p:extLst>
      <p:ext uri="{BB962C8B-B14F-4D97-AF65-F5344CB8AC3E}">
        <p14:creationId xmlns:p14="http://schemas.microsoft.com/office/powerpoint/2010/main" val="30619784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0628"/>
            <a:ext cx="8382000" cy="609398"/>
          </a:xfrm>
        </p:spPr>
        <p:txBody>
          <a:bodyPr/>
          <a:lstStyle/>
          <a:p>
            <a:r>
              <a:rPr lang="en-US" sz="4400" dirty="0" smtClean="0"/>
              <a:t>Procedures </a:t>
            </a:r>
            <a:r>
              <a:rPr lang="en-US" sz="4400" dirty="0">
                <a:sym typeface="Symbol"/>
              </a:rPr>
              <a:t></a:t>
            </a:r>
            <a:r>
              <a:rPr lang="en-US" sz="4400" dirty="0" smtClean="0"/>
              <a:t> Horn Formulas</a:t>
            </a:r>
            <a:endParaRPr lang="en-US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3" t="18931" r="62279" b="68857"/>
          <a:stretch/>
        </p:blipFill>
        <p:spPr bwMode="auto">
          <a:xfrm>
            <a:off x="8149" y="2060848"/>
            <a:ext cx="290766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7" t="42046" r="61366" b="46430"/>
          <a:stretch/>
        </p:blipFill>
        <p:spPr bwMode="auto">
          <a:xfrm>
            <a:off x="6158500" y="2201533"/>
            <a:ext cx="2697402" cy="151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6" t="60967" r="65346" b="28286"/>
          <a:stretch/>
        </p:blipFill>
        <p:spPr bwMode="auto">
          <a:xfrm>
            <a:off x="287524" y="4169883"/>
            <a:ext cx="2327664" cy="1959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0" t="75944" r="41467" b="14456"/>
          <a:stretch/>
        </p:blipFill>
        <p:spPr bwMode="auto">
          <a:xfrm>
            <a:off x="5016136" y="5373371"/>
            <a:ext cx="4127864" cy="145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 bwMode="auto">
          <a:xfrm>
            <a:off x="2915816" y="1887771"/>
            <a:ext cx="3528392" cy="183300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as commands</a:t>
            </a:r>
          </a:p>
        </p:txBody>
      </p:sp>
      <p:sp>
        <p:nvSpPr>
          <p:cNvPr id="11" name="Right Arrow 10"/>
          <p:cNvSpPr/>
          <p:nvPr/>
        </p:nvSpPr>
        <p:spPr bwMode="auto">
          <a:xfrm>
            <a:off x="2843808" y="4293096"/>
            <a:ext cx="3528392" cy="183300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Verifying procedure calls</a:t>
            </a:r>
          </a:p>
        </p:txBody>
      </p:sp>
    </p:spTree>
    <p:extLst>
      <p:ext uri="{BB962C8B-B14F-4D97-AF65-F5344CB8AC3E}">
        <p14:creationId xmlns:p14="http://schemas.microsoft.com/office/powerpoint/2010/main" val="21548947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553998"/>
          </a:xfrm>
        </p:spPr>
        <p:txBody>
          <a:bodyPr/>
          <a:lstStyle/>
          <a:p>
            <a:r>
              <a:rPr lang="en-US" sz="4000" dirty="0" smtClean="0"/>
              <a:t>Modular Concurrency </a:t>
            </a:r>
            <a:r>
              <a:rPr lang="en-US" sz="4000" dirty="0" smtClean="0">
                <a:sym typeface="Symbol"/>
              </a:rPr>
              <a:t></a:t>
            </a:r>
            <a:r>
              <a:rPr lang="en-US" sz="4000" dirty="0" smtClean="0"/>
              <a:t> Horn Clauses</a:t>
            </a:r>
            <a:endParaRPr lang="en-US" sz="4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1" t="14583" r="62902" b="75861"/>
          <a:stretch/>
        </p:blipFill>
        <p:spPr bwMode="auto">
          <a:xfrm>
            <a:off x="323528" y="1909507"/>
            <a:ext cx="2136881" cy="94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9532" y="4000241"/>
                <a:ext cx="4659481" cy="2607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𝐼𝑛𝑖𝑡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 smtClean="0">
                  <a:solidFill>
                    <a:srgbClr val="000000"/>
                  </a:solidFill>
                  <a:latin typeface="Arial" charset="0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0000"/>
                  </a:solidFill>
                  <a:latin typeface="Arial" charset="0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Arial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 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𝑗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∧…∧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𝑁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𝑆𝑎𝑓𝑒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4000241"/>
                <a:ext cx="4659481" cy="2607893"/>
              </a:xfrm>
              <a:prstGeom prst="rect">
                <a:avLst/>
              </a:prstGeom>
              <a:blipFill rotWithShape="1">
                <a:blip r:embed="rId3"/>
                <a:stretch>
                  <a:fillRect b="-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5576" y="380479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804793"/>
                <a:ext cx="30008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15080" y="1347784"/>
                <a:ext cx="5387629" cy="2585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𝐼𝑛𝑖𝑡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−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𝐼𝑛𝑖𝑡𝑖𝑎𝑙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𝑐𝑜𝑛𝑑𝑖𝑡𝑖𝑜𝑛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𝑆𝑎𝑓𝑒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−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𝑆𝑎𝑓𝑒𝑡𝑦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𝑎𝑠𝑠𝑒𝑟𝑡𝑖𝑜𝑛</m:t>
                    </m:r>
                  </m:oMath>
                </a14:m>
                <a:endParaRPr lang="en-US" i="1" dirty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−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𝑇𝑟𝑎𝑛𝑠𝑖𝑡𝑖𝑜𝑛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𝑟𝑒𝑙𝑎𝑡𝑖𝑜𝑛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𝑜𝑓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𝑝𝑟𝑜𝑐𝑒𝑠𝑠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Arial" charset="0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Arial" charset="0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−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𝑆𝑢𝑚𝑚𝑎𝑟𝑦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𝑜𝑓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𝑝𝑟𝑜𝑐𝑒𝑠𝑠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𝑌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−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𝑆𝑢𝑚𝑚𝑎𝑟𝑦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𝑜𝑓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𝑝𝑟𝑜𝑐𝑒𝑠𝑠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sPre>
                      <m:sPre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sup>
                      <m:e>
                        <m:r>
                          <a:rPr lang="en-US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𝑠</m:t>
                        </m:r>
                      </m:e>
                    </m:sPre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𝑒𝑛𝑣𝑖𝑟𝑜𝑛𝑚𝑒𝑛𝑡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080" y="1347784"/>
                <a:ext cx="5387629" cy="2585580"/>
              </a:xfrm>
              <a:prstGeom prst="rect">
                <a:avLst/>
              </a:prstGeom>
              <a:blipFill rotWithShape="1">
                <a:blip r:embed="rId5"/>
                <a:stretch>
                  <a:fillRect b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214744" y="4904000"/>
            <a:ext cx="37497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Predicate Abstraction and </a:t>
            </a:r>
            <a:endParaRPr lang="en-US" b="1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Refinement 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for Verifying </a:t>
            </a:r>
            <a:endParaRPr lang="en-US" b="1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Multi-Threaded 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Programs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charset="0"/>
              </a:rPr>
            </a:br>
            <a:r>
              <a:rPr lang="en-US" dirty="0" err="1">
                <a:solidFill>
                  <a:srgbClr val="000000"/>
                </a:solidFill>
                <a:latin typeface="Arial" charset="0"/>
              </a:rPr>
              <a:t>Ashutosh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Gupta,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Corneliu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</a:rPr>
              <a:t>Popeea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,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  <a:latin typeface="Arial" charset="0"/>
              </a:rPr>
              <a:t>Andrey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</a:rPr>
              <a:t>Rybalchenko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, POPL 2011]</a:t>
            </a:r>
          </a:p>
        </p:txBody>
      </p:sp>
    </p:spTree>
    <p:extLst>
      <p:ext uri="{BB962C8B-B14F-4D97-AF65-F5344CB8AC3E}">
        <p14:creationId xmlns:p14="http://schemas.microsoft.com/office/powerpoint/2010/main" val="299718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/>
              <a:t> </a:t>
            </a:r>
            <a:r>
              <a:rPr lang="en-US" sz="4800" dirty="0" smtClean="0"/>
              <a:t>                               </a:t>
            </a:r>
            <a:r>
              <a:rPr lang="en-US" sz="4800" dirty="0">
                <a:sym typeface="Symbol"/>
              </a:rPr>
              <a:t></a:t>
            </a:r>
            <a:r>
              <a:rPr lang="en-US" sz="4800" dirty="0" smtClean="0"/>
              <a:t> Horn Clauses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5576" y="380479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i="1" dirty="0" smtClean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804793"/>
                <a:ext cx="300082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44524" y="2643299"/>
                <a:ext cx="93905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rgbClr val="000000"/>
                          </a:solidFill>
                          <a:latin typeface="Cambria Math"/>
                        </a:rPr>
                        <m:t>Γ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⊢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: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𝜏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)}→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: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𝜎</m:t>
                          </m:r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𝑄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) }≺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: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𝜏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′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)}→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: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𝜎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𝑄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′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 }</m:t>
                      </m:r>
                    </m:oMath>
                  </m:oMathPara>
                </a14:m>
                <a:endParaRPr lang="en-US" sz="2400" dirty="0" err="1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4524" y="2643299"/>
                <a:ext cx="9390519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7751" y="4928971"/>
                <a:ext cx="417236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solidFill>
                            <a:srgbClr val="000000"/>
                          </a:solidFill>
                          <a:latin typeface="Cambria Math"/>
                        </a:rPr>
                        <m:t>Γ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∧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p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⇒</m:t>
                      </m:r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solidFill>
                          <a:srgbClr val="000000"/>
                        </a:solidFill>
                        <a:latin typeface="Cambria Math"/>
                      </a:rPr>
                      <m:t>Γ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𝑃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𝑄</m:t>
                    </m:r>
                    <m:d>
                      <m:d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𝑄</m:t>
                        </m:r>
                      </m:e>
                      <m:sup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endParaRPr lang="en-US" sz="2400" dirty="0" err="1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751" y="4928971"/>
                <a:ext cx="4172361" cy="1200329"/>
              </a:xfrm>
              <a:prstGeom prst="rect">
                <a:avLst/>
              </a:prstGeom>
              <a:blipFill rotWithShape="1">
                <a:blip r:embed="rId4"/>
                <a:stretch>
                  <a:fillRect b="-5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own Arrow 5"/>
          <p:cNvSpPr/>
          <p:nvPr/>
        </p:nvSpPr>
        <p:spPr bwMode="auto">
          <a:xfrm>
            <a:off x="3065573" y="3340508"/>
            <a:ext cx="828092" cy="12601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3620127"/>
            <a:ext cx="3591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Extract sufficient Horn Conditions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7312"/>
            <a:ext cx="3920836" cy="101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706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09398"/>
          </a:xfrm>
        </p:spPr>
        <p:txBody>
          <a:bodyPr/>
          <a:lstStyle/>
          <a:p>
            <a:r>
              <a:rPr lang="en-US" sz="4400" i="1" dirty="0" smtClean="0"/>
              <a:t>Generalized Horn Formulas</a:t>
            </a:r>
            <a:endParaRPr lang="en-US" sz="4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655496" cy="436414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dirty="0" smtClean="0"/>
                  <a:t>In a nutshell, solving partial correctness amounts to checking truth value of formulas of the form: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∃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</m:acc>
                      <m:nary>
                        <m:naryPr>
                          <m:chr m:val="⋀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/>
                            </a:rPr>
                            <m:t>∀</m:t>
                          </m:r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000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000" b="0" i="1" dirty="0" smtClean="0"/>
              </a:p>
              <a:p>
                <a:pPr marL="0" indent="0">
                  <a:buNone/>
                </a:pPr>
                <a:endParaRPr lang="en-US" sz="2800" i="1" dirty="0" smtClean="0"/>
              </a:p>
              <a:p>
                <a:pPr marL="0" indent="0">
                  <a:buNone/>
                </a:pPr>
                <a:r>
                  <a:rPr lang="en-US" sz="2800" i="1" dirty="0" smtClean="0"/>
                  <a:t>E.g., </a:t>
                </a:r>
                <a:r>
                  <a:rPr lang="en-US" sz="2800" i="1" dirty="0" err="1" smtClean="0"/>
                  <a:t>satisfiability</a:t>
                </a:r>
                <a:r>
                  <a:rPr lang="en-US" sz="2800" i="1" dirty="0" smtClean="0"/>
                  <a:t> of:</a:t>
                </a:r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⋀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/>
                            </a:rPr>
                            <m:t>∀</m:t>
                          </m:r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000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000" i="1" dirty="0"/>
              </a:p>
              <a:p>
                <a:pPr marL="0" indent="0">
                  <a:buNone/>
                </a:pPr>
                <a:endParaRPr lang="en-US" sz="20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655496" cy="4364143"/>
              </a:xfrm>
              <a:blipFill rotWithShape="1">
                <a:blip r:embed="rId2"/>
                <a:stretch>
                  <a:fillRect l="-2537" t="-3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8020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7478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Takeaways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610600" cy="4648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dirty="0" smtClean="0"/>
              <a:t>Learn Additional decision procedures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3800" dirty="0" smtClean="0"/>
              <a:t>Modeling </a:t>
            </a:r>
            <a:r>
              <a:rPr lang="en-US" sz="3800" dirty="0"/>
              <a:t>with </a:t>
            </a:r>
            <a:r>
              <a:rPr lang="en-US" sz="3800" dirty="0" smtClean="0"/>
              <a:t>quantifiers and solving</a:t>
            </a:r>
            <a:endParaRPr lang="en-US" sz="3800" dirty="0"/>
          </a:p>
          <a:p>
            <a:pPr marL="0" indent="0">
              <a:buNone/>
            </a:pPr>
            <a:endParaRPr lang="en-US" sz="3800" dirty="0" smtClean="0"/>
          </a:p>
        </p:txBody>
      </p:sp>
    </p:spTree>
    <p:extLst>
      <p:ext uri="{BB962C8B-B14F-4D97-AF65-F5344CB8AC3E}">
        <p14:creationId xmlns:p14="http://schemas.microsoft.com/office/powerpoint/2010/main" val="201629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09398"/>
          </a:xfrm>
        </p:spPr>
        <p:txBody>
          <a:bodyPr/>
          <a:lstStyle/>
          <a:p>
            <a:r>
              <a:rPr lang="en-US" sz="4400" i="1" dirty="0" smtClean="0"/>
              <a:t>Generalized Horn Formulas</a:t>
            </a:r>
            <a:endParaRPr lang="en-US" sz="4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44252" y="1916832"/>
                <a:ext cx="8655496" cy="15388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dirty="0" smtClean="0"/>
                  <a:t>Handling background axioms: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∀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</m:acc>
                      <m:r>
                        <a:rPr lang="en-US" sz="2000" b="0" i="1" smtClean="0">
                          <a:latin typeface="Cambria Math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</m:acc>
                      <m:r>
                        <a:rPr lang="en-US" sz="2000" b="0" i="1" smtClean="0">
                          <a:latin typeface="Cambria Math"/>
                        </a:rPr>
                        <m:t> . </m:t>
                      </m:r>
                      <m:r>
                        <a:rPr lang="en-US" sz="2000" b="0" i="1" smtClean="0">
                          <a:latin typeface="Cambria Math"/>
                        </a:rPr>
                        <m:t>𝐵𝑎𝑐𝑘𝑔𝑟𝑜𝑢𝑛𝑑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𝑅</m:t>
                              </m:r>
                            </m:e>
                          </m:acc>
                          <m:r>
                            <a:rPr lang="en-US" sz="20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𝑓</m:t>
                              </m:r>
                            </m:e>
                          </m:acc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⇒ ∃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e>
                      </m:acc>
                      <m:nary>
                        <m:naryPr>
                          <m:chr m:val="⋀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/>
                            </a:rPr>
                            <m:t>∀</m:t>
                          </m:r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000" i="1"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∧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𝜙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𝑅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, 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𝑓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, </m:t>
                                      </m:r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000" b="0" i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4252" y="1916832"/>
                <a:ext cx="8655496" cy="1538819"/>
              </a:xfrm>
              <a:blipFill rotWithShape="0">
                <a:blip r:embed="rId2"/>
                <a:stretch>
                  <a:fillRect l="-2465" t="-9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496445" y="4030616"/>
            <a:ext cx="7272808" cy="2484276"/>
            <a:chOff x="1496445" y="4030616"/>
            <a:chExt cx="7272808" cy="2484276"/>
          </a:xfrm>
        </p:grpSpPr>
        <p:sp>
          <p:nvSpPr>
            <p:cNvPr id="5" name="Rounded Rectangular Callout 4"/>
            <p:cNvSpPr/>
            <p:nvPr/>
          </p:nvSpPr>
          <p:spPr bwMode="auto">
            <a:xfrm>
              <a:off x="1496445" y="4030616"/>
              <a:ext cx="7272808" cy="2484276"/>
            </a:xfrm>
            <a:prstGeom prst="wedgeRoundRectCallou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748752" y="4257092"/>
                  <a:ext cx="7019229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chemeClr val="bg1"/>
                      </a:solidFill>
                    </a:rPr>
                    <a:t>Remark:</a:t>
                  </a:r>
                </a:p>
                <a:p>
                  <a:r>
                    <a:rPr lang="en-US" dirty="0" err="1" smtClean="0">
                      <a:solidFill>
                        <a:schemeClr val="bg1"/>
                      </a:solidFill>
                    </a:rPr>
                    <a:t>Abductive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Logic Programming </a:t>
                  </a:r>
                  <a:r>
                    <a:rPr lang="en-US" i="1" dirty="0" smtClean="0">
                      <a:solidFill>
                        <a:schemeClr val="bg1"/>
                      </a:solidFill>
                    </a:rPr>
                    <a:t>amounts to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symbolic simulation: </a:t>
                  </a:r>
                </a:p>
                <a:p>
                  <a:r>
                    <a:rPr lang="en-US" dirty="0">
                      <a:solidFill>
                        <a:schemeClr val="bg1"/>
                      </a:solidFill>
                    </a:rPr>
                    <a:t>-</a:t>
                  </a:r>
                  <a:r>
                    <a:rPr lang="en-US" b="0" dirty="0" smtClean="0">
                      <a:solidFill>
                        <a:schemeClr val="bg1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𝑃𝑟𝑜𝑔𝑟𝑎𝑚</m:t>
                      </m:r>
                      <m:r>
                        <a:rPr lang="en-US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𝐴𝑏𝑑𝑢𝑐𝑖𝑏𝑙𝑒𝑠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⊨∃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𝑎𝑛𝑠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.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𝑄𝑢𝑒𝑟𝑦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𝑎𝑛𝑠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0" i="1" dirty="0" smtClean="0">
                    <a:solidFill>
                      <a:schemeClr val="bg1"/>
                    </a:solidFill>
                    <a:latin typeface="Cambria Math" panose="02040503050406030204" pitchFamily="18" charset="0"/>
                  </a:endParaRPr>
                </a:p>
                <a:p>
                  <a:r>
                    <a:rPr lang="en-US" b="0" dirty="0" smtClean="0">
                      <a:solidFill>
                        <a:schemeClr val="bg1"/>
                      </a:solidFill>
                    </a:rPr>
                    <a:t>- </a:t>
                  </a:r>
                  <a14:m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𝐴𝑏𝑑𝑢𝑐𝑖𝑏𝑙𝑒𝑠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𝐼𝑛𝑡𝑒𝑔𝑟𝑖𝑡𝑦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𝐶𝑜𝑛𝑠𝑡𝑟𝑎𝑖𝑛𝑡𝑠</m:t>
                      </m:r>
                      <m:r>
                        <a:rPr lang="en-US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is consistent</a:t>
                  </a:r>
                </a:p>
                <a:p>
                  <a:endParaRPr lang="en-US" dirty="0" smtClean="0">
                    <a:solidFill>
                      <a:schemeClr val="bg1"/>
                    </a:solidFill>
                  </a:endParaRPr>
                </a:p>
                <a:p>
                  <a:r>
                    <a:rPr lang="en-US" dirty="0" err="1">
                      <a:solidFill>
                        <a:schemeClr val="bg1"/>
                      </a:solidFill>
                    </a:rPr>
                    <a:t>e</a:t>
                  </a:r>
                  <a:r>
                    <a:rPr lang="en-US" dirty="0" err="1" smtClean="0">
                      <a:solidFill>
                        <a:schemeClr val="bg1"/>
                      </a:solidFill>
                    </a:rPr>
                    <a:t>g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.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s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olve for negation of above formula:</a:t>
                  </a:r>
                  <a:endParaRPr lang="en-US" dirty="0">
                    <a:solidFill>
                      <a:schemeClr val="bg1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𝐼𝐶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𝐴𝑏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∧(∀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𝑃𝑟𝑜𝑔𝑟𝑎𝑚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𝐴𝑏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→∃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𝑎𝑛𝑠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.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𝑄𝑢𝑒𝑟𝑦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𝑎𝑛𝑠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))</m:t>
                        </m:r>
                      </m:oMath>
                    </m:oMathPara>
                  </a14:m>
                  <a:endParaRPr lang="en-US" dirty="0" smtClean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8752" y="4257092"/>
                  <a:ext cx="7019229" cy="203132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782" t="-1497" b="-17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25359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667297" cy="664797"/>
          </a:xfrm>
        </p:spPr>
        <p:txBody>
          <a:bodyPr/>
          <a:lstStyle/>
          <a:p>
            <a:r>
              <a:rPr lang="en-US" sz="4800" dirty="0" smtClean="0"/>
              <a:t>A New PDR Engine for </a:t>
            </a:r>
            <a:r>
              <a:rPr lang="en-US" sz="4800" dirty="0" err="1" smtClean="0"/>
              <a:t>Fixedpoints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8780"/>
            <a:ext cx="91439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PDR (aka. IC3) – Property Directed Reachability algorithm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Breakthrough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in Symbolic Model Checking of </a:t>
            </a:r>
            <a:r>
              <a:rPr lang="en-US" sz="2000" dirty="0">
                <a:solidFill>
                  <a:schemeClr val="bg1"/>
                </a:solidFill>
              </a:rPr>
              <a:t>Hardware </a:t>
            </a:r>
            <a:r>
              <a:rPr lang="en-US" sz="1400" dirty="0">
                <a:solidFill>
                  <a:schemeClr val="bg1"/>
                </a:solidFill>
              </a:rPr>
              <a:t>[Aaron Bradley, VMCAI 2011]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T</a:t>
            </a:r>
            <a:r>
              <a:rPr lang="en-US" sz="2400" b="1" dirty="0" smtClean="0">
                <a:solidFill>
                  <a:schemeClr val="bg1"/>
                </a:solidFill>
              </a:rPr>
              <a:t>ransition 		</a:t>
            </a:r>
            <a:r>
              <a:rPr lang="en-US" sz="2400" i="1" dirty="0" smtClean="0">
                <a:solidFill>
                  <a:srgbClr val="1F6E12"/>
                </a:solidFill>
              </a:rPr>
              <a:t>Decomposes main steps</a:t>
            </a:r>
            <a:r>
              <a:rPr lang="en-US" sz="2400" i="1" dirty="0" smtClean="0">
                <a:solidFill>
                  <a:schemeClr val="bg1"/>
                </a:solidFill>
              </a:rPr>
              <a:t/>
            </a:r>
            <a:br>
              <a:rPr lang="en-US" sz="2400" i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System </a:t>
            </a:r>
            <a:r>
              <a:rPr lang="en-US" sz="2400" i="1" dirty="0" smtClean="0">
                <a:solidFill>
                  <a:schemeClr val="bg1"/>
                </a:solidFill>
              </a:rPr>
              <a:t>		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÷ </a:t>
            </a:r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priority queue</a:t>
            </a:r>
            <a:r>
              <a:rPr lang="en-US" sz="2400" i="1" dirty="0" smtClean="0">
                <a:solidFill>
                  <a:srgbClr val="FF0000"/>
                </a:solidFill>
              </a:rPr>
              <a:t/>
            </a:r>
            <a:br>
              <a:rPr lang="en-US" sz="2400" i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Formulation </a:t>
            </a:r>
            <a:r>
              <a:rPr lang="en-US" sz="2400" i="1" dirty="0" smtClean="0">
                <a:solidFill>
                  <a:srgbClr val="FF0000"/>
                </a:solidFill>
              </a:rPr>
              <a:t>	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P</a:t>
            </a:r>
            <a:r>
              <a:rPr lang="en-US" sz="2400" b="1" dirty="0" smtClean="0">
                <a:solidFill>
                  <a:schemeClr val="bg1"/>
                </a:solidFill>
              </a:rPr>
              <a:t>rocedures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   </a:t>
            </a: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i="1" dirty="0" smtClean="0">
                <a:solidFill>
                  <a:schemeClr val="bg1"/>
                </a:solidFill>
              </a:rPr>
              <a:t>Regular vs. </a:t>
            </a:r>
            <a:r>
              <a:rPr lang="en-US" sz="2400" i="1" dirty="0" smtClean="0">
                <a:solidFill>
                  <a:srgbClr val="1F6E12"/>
                </a:solidFill>
              </a:rPr>
              <a:t>Push Down </a:t>
            </a:r>
            <a:r>
              <a:rPr lang="en-US" sz="2400" i="1" dirty="0" smtClean="0">
                <a:solidFill>
                  <a:schemeClr val="bg1"/>
                </a:solidFill>
              </a:rPr>
              <a:t>systems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Beyond 		</a:t>
            </a:r>
            <a:r>
              <a:rPr lang="en-US" sz="2400" i="1" dirty="0" smtClean="0">
                <a:solidFill>
                  <a:srgbClr val="1F6E12"/>
                </a:solidFill>
              </a:rPr>
              <a:t>Linear Real Arithmetic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Propositional 	</a:t>
            </a:r>
            <a:r>
              <a:rPr lang="en-US" sz="2400" i="1" dirty="0" smtClean="0">
                <a:solidFill>
                  <a:schemeClr val="bg1"/>
                </a:solidFill>
              </a:rPr>
              <a:t>- </a:t>
            </a:r>
            <a:r>
              <a:rPr lang="en-US" sz="2400" i="1" dirty="0" smtClean="0">
                <a:solidFill>
                  <a:srgbClr val="1F6E12"/>
                </a:solidFill>
              </a:rPr>
              <a:t>Timed </a:t>
            </a:r>
            <a:r>
              <a:rPr lang="en-US" sz="2400" i="1" dirty="0">
                <a:solidFill>
                  <a:srgbClr val="1F6E12"/>
                </a:solidFill>
              </a:rPr>
              <a:t>Automata Decision </a:t>
            </a:r>
            <a:r>
              <a:rPr lang="en-US" sz="2400" i="1" dirty="0" smtClean="0">
                <a:solidFill>
                  <a:srgbClr val="1F6E12"/>
                </a:solidFill>
              </a:rPr>
              <a:t>Procedure</a:t>
            </a:r>
            <a:br>
              <a:rPr lang="en-US" sz="2400" i="1" dirty="0" smtClean="0">
                <a:solidFill>
                  <a:srgbClr val="1F6E12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Logic </a:t>
            </a:r>
            <a:r>
              <a:rPr lang="en-US" sz="2400" i="1" dirty="0" smtClean="0">
                <a:solidFill>
                  <a:srgbClr val="1F6E12"/>
                </a:solidFill>
              </a:rPr>
              <a:t>			</a:t>
            </a:r>
            <a:r>
              <a:rPr lang="en-US" sz="2400" i="1" dirty="0" smtClean="0">
                <a:solidFill>
                  <a:schemeClr val="bg1"/>
                </a:solidFill>
              </a:rPr>
              <a:t>-</a:t>
            </a:r>
            <a:r>
              <a:rPr lang="en-US" sz="2400" i="1" dirty="0" smtClean="0">
                <a:solidFill>
                  <a:srgbClr val="1F6E12"/>
                </a:solidFill>
              </a:rPr>
              <a:t> </a:t>
            </a:r>
            <a:r>
              <a:rPr lang="en-US" sz="2400" i="1" dirty="0" err="1" smtClean="0">
                <a:solidFill>
                  <a:srgbClr val="1F6E12"/>
                </a:solidFill>
              </a:rPr>
              <a:t>Interpolants</a:t>
            </a:r>
            <a:r>
              <a:rPr lang="en-US" sz="2400" i="1" dirty="0" smtClean="0">
                <a:solidFill>
                  <a:srgbClr val="1F6E12"/>
                </a:solidFill>
              </a:rPr>
              <a:t> from models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8" y="2780928"/>
            <a:ext cx="7884368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Original Algorithm Description in code.</a:t>
            </a:r>
          </a:p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Tough to digest. Rule + strategy description could help deconstruct the steps.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04" y="4110171"/>
            <a:ext cx="8876406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Original Algorithm Applies to Hardware (Finite State Automata). </a:t>
            </a:r>
          </a:p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Software has procedure calls.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04" y="5049180"/>
            <a:ext cx="8100392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Original Algorithm is for Finite State Systems</a:t>
            </a:r>
            <a:endParaRPr lang="en-US" sz="2400" i="1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Open question what it meant to incorporate </a:t>
            </a:r>
          </a:p>
          <a:p>
            <a:r>
              <a:rPr lang="en-US" sz="2400" i="1" dirty="0" smtClean="0">
                <a:solidFill>
                  <a:schemeClr val="tx1">
                    <a:lumMod val="50000"/>
                  </a:schemeClr>
                </a:solidFill>
              </a:rPr>
              <a:t>Infinite State systems (= theories)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5090" y="6464195"/>
            <a:ext cx="308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[</a:t>
            </a:r>
            <a:r>
              <a:rPr lang="en-US" dirty="0" err="1" smtClean="0">
                <a:solidFill>
                  <a:schemeClr val="bg1"/>
                </a:solidFill>
              </a:rPr>
              <a:t>Hoder</a:t>
            </a:r>
            <a:r>
              <a:rPr lang="en-US" dirty="0" smtClean="0">
                <a:solidFill>
                  <a:schemeClr val="bg1"/>
                </a:solidFill>
              </a:rPr>
              <a:t> &amp; </a:t>
            </a:r>
            <a:r>
              <a:rPr lang="en-US" dirty="0" err="1" smtClean="0">
                <a:solidFill>
                  <a:schemeClr val="bg1"/>
                </a:solidFill>
              </a:rPr>
              <a:t>Bjørner</a:t>
            </a:r>
            <a:r>
              <a:rPr lang="en-US" dirty="0" smtClean="0">
                <a:solidFill>
                  <a:schemeClr val="bg1"/>
                </a:solidFill>
              </a:rPr>
              <a:t>, SAT 2012]</a:t>
            </a:r>
          </a:p>
        </p:txBody>
      </p:sp>
    </p:spTree>
    <p:extLst>
      <p:ext uri="{BB962C8B-B14F-4D97-AF65-F5344CB8AC3E}">
        <p14:creationId xmlns:p14="http://schemas.microsoft.com/office/powerpoint/2010/main" val="3547427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as a Transition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7524" y="1412776"/>
                <a:ext cx="8714737" cy="515237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b="1" dirty="0" smtClean="0">
                    <a:sym typeface="Symbol"/>
                  </a:rPr>
                  <a:t>Objective is to solve for </a:t>
                </a:r>
                <a:r>
                  <a:rPr lang="en-US" sz="3600" b="1" i="1" dirty="0" smtClean="0">
                    <a:solidFill>
                      <a:srgbClr val="C00000"/>
                    </a:solidFill>
                    <a:sym typeface="Symbol"/>
                  </a:rPr>
                  <a:t>R </a:t>
                </a:r>
                <a:r>
                  <a:rPr lang="en-US" sz="3600" b="1" dirty="0" smtClean="0">
                    <a:sym typeface="Symbol"/>
                  </a:rPr>
                  <a:t>such that </a:t>
                </a:r>
              </a:p>
              <a:p>
                <a:pPr marL="0" indent="0">
                  <a:buNone/>
                </a:pPr>
                <a:endParaRPr lang="en-US" sz="36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3600" b="1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800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</m:d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i="1">
                        <a:latin typeface="Cambria Math"/>
                      </a:rPr>
                      <m:t>→</m:t>
                    </m:r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</m:oMath>
                </a14:m>
                <a:r>
                  <a:rPr lang="en-US" sz="3600" b="1" dirty="0" smtClean="0">
                    <a:sym typeface="Symbol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b="0" i="1" dirty="0" smtClean="0">
                        <a:solidFill>
                          <a:schemeClr val="bg1"/>
                        </a:solidFill>
                        <a:latin typeface="Cambria Math"/>
                        <a:sym typeface="Symbol"/>
                      </a:rPr>
                      <m:t>→</m:t>
                    </m:r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𝑺</m:t>
                    </m:r>
                    <m:r>
                      <a:rPr lang="en-US" sz="3600" b="1" i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sym typeface="Symbol"/>
                      </a:rPr>
                      <m:t>𝒂𝒇𝒆</m:t>
                    </m:r>
                    <m:d>
                      <m:dPr>
                        <m:ctrlPr>
                          <a:rPr lang="en-US" sz="36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,  ∀</m:t>
                    </m:r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𝑿</m:t>
                    </m:r>
                  </m:oMath>
                </a14:m>
                <a:endParaRPr lang="en-US" sz="3600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 marL="0" lvl="0" indent="0">
                  <a:buNone/>
                </a:pPr>
                <a:r>
                  <a:rPr lang="en-US" sz="3200" b="1" dirty="0" smtClean="0">
                    <a:sym typeface="Symbol"/>
                  </a:rPr>
                  <a:t>Elements of PDR encoded as transitions:</a:t>
                </a:r>
              </a:p>
              <a:p>
                <a:pPr marL="0" lvl="0" indent="0">
                  <a:buNone/>
                </a:pPr>
                <a:r>
                  <a:rPr lang="en-US" sz="3200" b="1" dirty="0" smtClean="0">
                    <a:sym typeface="Symbol"/>
                  </a:rPr>
                  <a:t/>
                </a:r>
                <a:br>
                  <a:rPr lang="en-US" sz="3200" b="1" dirty="0" smtClean="0">
                    <a:sym typeface="Symbol"/>
                  </a:rPr>
                </a:br>
                <a:r>
                  <a:rPr lang="en-US" sz="3200" b="1" dirty="0" smtClean="0">
                    <a:sym typeface="Symbol"/>
                  </a:rPr>
                  <a:t>	</a:t>
                </a:r>
                <a:r>
                  <a:rPr lang="en-US" sz="2800" b="1" dirty="0" smtClean="0">
                    <a:sym typeface="Symbol"/>
                  </a:rPr>
                  <a:t>Over-approximate reachable states	</a:t>
                </a:r>
                <a:br>
                  <a:rPr lang="en-US" sz="2800" b="1" dirty="0" smtClean="0">
                    <a:sym typeface="Symbol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≔</m:t>
                      </m:r>
                      <m:r>
                        <m:rPr>
                          <m:nor/>
                        </m:rPr>
                        <a:rPr lang="en-US" sz="2000" b="1" dirty="0">
                          <a:solidFill>
                            <a:srgbClr val="000000"/>
                          </a:solidFill>
                          <a:latin typeface="Edwardian Script ITC" pitchFamily="66" charset="0"/>
                        </a:rPr>
                        <m:t>F</m:t>
                      </m:r>
                      <m:r>
                        <a:rPr lang="en-US" sz="2000" b="1" i="1" dirty="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i="1" dirty="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0" smtClean="0">
                              <a:latin typeface="Cambria Math"/>
                            </a:rPr>
                            <m:t>𝐟𝐚𝐥𝐬𝐞</m:t>
                          </m:r>
                        </m:e>
                      </m:d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→</m:t>
                      </m:r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…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b>
                      </m:sSub>
                    </m:oMath>
                  </m:oMathPara>
                </a14:m>
                <a:endParaRPr lang="en-US" sz="2800" b="1" i="1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US" sz="2800" b="1" dirty="0"/>
                  <a:t>	</a:t>
                </a:r>
                <a:r>
                  <a:rPr lang="en-US" sz="2800" b="1" dirty="0" smtClean="0"/>
                  <a:t>Search for counter-examples to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sym typeface="Symbol"/>
                      </a:rPr>
                      <m:t>𝑺</m:t>
                    </m:r>
                    <m:r>
                      <a:rPr lang="en-US" sz="2800" b="1" i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sym typeface="Symbol"/>
                      </a:rPr>
                      <m:t>𝒂𝒇𝒆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:pPr marL="0" lvl="0" indent="0">
                  <a:buNone/>
                </a:pPr>
                <a:r>
                  <a:rPr lang="en-US" sz="2800" b="1" dirty="0"/>
                  <a:t>	</a:t>
                </a:r>
                <a:r>
                  <a:rPr lang="en-US" sz="2800" b="1" dirty="0" smtClean="0"/>
                  <a:t>Resolve and Propagate conflicts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7524" y="1412776"/>
                <a:ext cx="8714737" cy="5152373"/>
              </a:xfrm>
              <a:blipFill rotWithShape="1">
                <a:blip r:embed="rId2"/>
                <a:stretch>
                  <a:fillRect l="-3147" t="-3787" b="-3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7875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as a Transition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7524" y="1412776"/>
                <a:ext cx="8714737" cy="52565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b="1" dirty="0" smtClean="0">
                    <a:sym typeface="Symbol"/>
                  </a:rPr>
                  <a:t>Objective is to solve for </a:t>
                </a:r>
                <a:r>
                  <a:rPr lang="en-US" sz="3600" b="1" i="1" dirty="0" smtClean="0">
                    <a:solidFill>
                      <a:srgbClr val="C00000"/>
                    </a:solidFill>
                    <a:sym typeface="Symbol"/>
                  </a:rPr>
                  <a:t>R </a:t>
                </a:r>
                <a:r>
                  <a:rPr lang="en-US" sz="3600" b="1" dirty="0" smtClean="0">
                    <a:sym typeface="Symbol"/>
                  </a:rPr>
                  <a:t>such that </a:t>
                </a:r>
              </a:p>
              <a:p>
                <a:pPr marL="0" indent="0">
                  <a:buNone/>
                </a:pPr>
                <a:endParaRPr lang="en-US" sz="3600" b="1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sz="3600" b="1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800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</m:d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i="1">
                        <a:latin typeface="Cambria Math"/>
                      </a:rPr>
                      <m:t>→</m:t>
                    </m:r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</m:oMath>
                </a14:m>
                <a:r>
                  <a:rPr lang="en-US" sz="3600" b="1" dirty="0" smtClean="0">
                    <a:sym typeface="Symbol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solidFill>
                              <a:schemeClr val="bg1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b="0" i="1" dirty="0" smtClean="0">
                        <a:solidFill>
                          <a:schemeClr val="bg1"/>
                        </a:solidFill>
                        <a:latin typeface="Cambria Math"/>
                        <a:sym typeface="Symbol"/>
                      </a:rPr>
                      <m:t>→</m:t>
                    </m:r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𝑺</m:t>
                    </m:r>
                    <m:r>
                      <a:rPr lang="en-US" sz="3600" b="1" i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sym typeface="Symbol"/>
                      </a:rPr>
                      <m:t>𝒂𝒇𝒆</m:t>
                    </m:r>
                    <m:d>
                      <m:dPr>
                        <m:ctrlPr>
                          <a:rPr lang="en-US" sz="36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b="1" i="1" dirty="0"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,  ∀</m:t>
                    </m:r>
                    <m:r>
                      <a:rPr lang="en-US" sz="3600" b="1" i="1" dirty="0" smtClean="0">
                        <a:latin typeface="Cambria Math"/>
                        <a:sym typeface="Symbol"/>
                      </a:rPr>
                      <m:t>𝑿</m:t>
                    </m:r>
                  </m:oMath>
                </a14:m>
                <a:endParaRPr lang="en-US" sz="3600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 marL="0" lvl="0" indent="0">
                  <a:buNone/>
                </a:pPr>
                <a:endParaRPr lang="en-US" sz="3200" b="1" dirty="0">
                  <a:solidFill>
                    <a:schemeClr val="tx1">
                      <a:lumMod val="50000"/>
                    </a:schemeClr>
                  </a:solidFill>
                  <a:sym typeface="Symbol"/>
                </a:endParaRPr>
              </a:p>
              <a:p>
                <a:pPr marL="0" lvl="0" indent="0">
                  <a:buNone/>
                </a:pPr>
                <a:r>
                  <a:rPr lang="en-US" sz="3200" b="1" dirty="0" smtClean="0">
                    <a:sym typeface="Symbol"/>
                  </a:rPr>
                  <a:t>Initialize:</a:t>
                </a:r>
              </a:p>
              <a:p>
                <a:pPr marL="0" lvl="0" indent="0">
                  <a:buNone/>
                </a:pPr>
                <a:endParaRPr lang="en-US" sz="3200" b="1" dirty="0">
                  <a:sym typeface="Symbol"/>
                </a:endParaRPr>
              </a:p>
              <a:p>
                <a:pPr marL="0" lvl="0" indent="0">
                  <a:buNone/>
                </a:pPr>
                <a:endParaRPr lang="en-US" sz="3200" b="1" dirty="0" smtClean="0">
                  <a:sym typeface="Symbol"/>
                </a:endParaRPr>
              </a:p>
              <a:p>
                <a:pPr marL="0" lvl="0" indent="0">
                  <a:buNone/>
                </a:pPr>
                <a:r>
                  <a:rPr lang="en-US" sz="3200" b="1" dirty="0" smtClean="0">
                    <a:sym typeface="Symbol"/>
                  </a:rPr>
                  <a:t>Main invariant: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7524" y="1412776"/>
                <a:ext cx="8714737" cy="5256584"/>
              </a:xfrm>
              <a:blipFill rotWithShape="1">
                <a:blip r:embed="rId2"/>
                <a:stretch>
                  <a:fillRect l="-3147" t="-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07804" y="4149080"/>
                <a:ext cx="6338465" cy="9302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7"/>
                                <m:mcJc m:val="center"/>
                              </m:mcPr>
                            </m:mc>
                          </m:mcs>
                          <m:ctrlP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b="1" i="1" dirty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𝑺𝒂𝒇𝒆</m:t>
                            </m:r>
                          </m:e>
                          <m:e/>
                          <m:e/>
                          <m:e/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≔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𝒕𝒓𝒖𝒆</m:t>
                            </m:r>
                          </m:e>
                          <m:e/>
                          <m:e/>
                        </m:mr>
                        <m:mr>
                          <m:e/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↖</m:t>
                            </m:r>
                          </m:e>
                          <m:e/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↗</m:t>
                            </m:r>
                          </m:e>
                          <m:e/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↖ </m:t>
                            </m:r>
                          </m:e>
                          <m:e/>
                        </m:mr>
                        <m:mr>
                          <m:e/>
                          <m:e/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≔</m:t>
                            </m:r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𝒇𝒂𝒍𝒔𝒆</m:t>
                                </m:r>
                              </m:e>
                            </m:d>
                          </m:e>
                          <m:e/>
                          <m:e/>
                          <m:e/>
                          <m:e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804" y="4149080"/>
                <a:ext cx="6338465" cy="9302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870933" y="5633081"/>
                <a:ext cx="4165563" cy="928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7"/>
                                <m:mcJc m:val="center"/>
                              </m:mcPr>
                            </m:mc>
                          </m:mcs>
                          <m:ctrlP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b="1" i="1" dirty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𝑺𝒂𝒇𝒆</m:t>
                            </m:r>
                          </m:e>
                          <m:e/>
                          <m:e/>
                          <m:e/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  <m:e/>
                          <m:e/>
                        </m:mr>
                        <m:mr>
                          <m:e/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↖</m:t>
                            </m:r>
                          </m:e>
                          <m:e/>
                          <m:e>
                            <m: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↗ </m:t>
                            </m:r>
                          </m:e>
                          <m:e/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↖ </m:t>
                            </m:r>
                          </m:e>
                          <m:e/>
                        </m:mr>
                        <m:mr>
                          <m:e/>
                          <m:e/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  <m:e/>
                          <m:e/>
                          <m:e/>
                          <m:e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933" y="5633081"/>
                <a:ext cx="4165563" cy="9282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186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 visual overview</a:t>
            </a:r>
            <a:endParaRPr lang="en-US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8792213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782553" y="5574268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Search for over-approximations of states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</p:spTree>
    <p:extLst>
      <p:ext uri="{BB962C8B-B14F-4D97-AF65-F5344CB8AC3E}">
        <p14:creationId xmlns:p14="http://schemas.microsoft.com/office/powerpoint/2010/main" val="2596742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81200" y="6172200"/>
                <a:ext cx="30591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Initially: N = 0,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6172200"/>
                <a:ext cx="3059171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1594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533371"/>
                    <a:gridCol w="473811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533371"/>
                    <a:gridCol w="473811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4825" t="-100000" r="-442982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2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4825" t="-293458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14788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533371"/>
                    <a:gridCol w="473811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533371"/>
                    <a:gridCol w="473811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100000" r="-442982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2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3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293458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80907" y="6248400"/>
                <a:ext cx="35450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Unfold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to the next level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𝑆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907" y="6248400"/>
                <a:ext cx="3545009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37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54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81579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381000"/>
                    <a:gridCol w="914400"/>
                    <a:gridCol w="226300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𝑡𝑟𝑢𝑒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81579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381000"/>
                    <a:gridCol w="914400"/>
                    <a:gridCol w="226300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101613" r="-442982" b="-55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33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180769" r="-2063492" b="-16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7333" t="-180769" r="-531333" b="-16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463492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0317" t="-463492" r="-1503175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29730" t="-463492" r="-205405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331776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331776" r="-29175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2280907" y="6248400"/>
            <a:ext cx="4153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Main Invariant </a:t>
            </a:r>
            <a:r>
              <a:rPr lang="en-US" dirty="0" smtClean="0">
                <a:solidFill>
                  <a:schemeClr val="bg1"/>
                </a:solidFill>
              </a:rPr>
              <a:t>is established for </a:t>
            </a:r>
            <a:r>
              <a:rPr lang="en-US" i="1" dirty="0" smtClean="0">
                <a:solidFill>
                  <a:schemeClr val="bg1"/>
                </a:solidFill>
              </a:rPr>
              <a:t>N = 1</a:t>
            </a:r>
          </a:p>
        </p:txBody>
      </p:sp>
    </p:spTree>
    <p:extLst>
      <p:ext uri="{BB962C8B-B14F-4D97-AF65-F5344CB8AC3E}">
        <p14:creationId xmlns:p14="http://schemas.microsoft.com/office/powerpoint/2010/main" val="3547157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685800"/>
                    <a:gridCol w="4578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⊨</m:t>
                                    </m:r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∧¬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685800"/>
                    <a:gridCol w="4578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100000" r="-442982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2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400" t="-298413" r="-288800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3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28947" t="-398413" r="-2557895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7460" t="-398413" r="-104603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293458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28571" t="-293458" r="-48839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62200" y="6172200"/>
                <a:ext cx="54804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Model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candidate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when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∧¬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𝑆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𝑖𝑠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𝑆𝐴𝑇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𝑤𝑖𝑡h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𝑚𝑜𝑑𝑒𝑙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𝑀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6172200"/>
                <a:ext cx="5480411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001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99202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685800"/>
                    <a:gridCol w="4578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685800"/>
                    <a:gridCol w="4578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100000" r="-442982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2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400" t="-298413" r="-288800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3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28947" t="-398413" r="-2557895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7460" t="-398413" r="-104603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293458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28571" t="-293458" r="-48839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62200" y="6172200"/>
                <a:ext cx="6768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C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bg1"/>
                        </a:solidFill>
                        <a:latin typeface="Cambria Math"/>
                      </a:rPr>
                      <m:t>𝐨𝐧𝐟𝐥𝐢𝐜𝐭</m:t>
                    </m:r>
                    <m:r>
                      <a:rPr lang="en-US" b="1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when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⇒¬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𝑀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𝑎𝑟𝑒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𝑉𝑎𝑙𝑖𝑑</m:t>
                    </m:r>
                  </m:oMath>
                </a14:m>
                <a:r>
                  <a:rPr lang="en-US" i="1" dirty="0" smtClean="0">
                    <a:solidFill>
                      <a:schemeClr val="bg1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𝑓𝑜𝑟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𝑠𝑜𝑚𝑒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 ¬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⊆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𝑀</m:t>
                    </m:r>
                  </m:oMath>
                </a14:m>
                <a:r>
                  <a:rPr lang="en-US" i="1" dirty="0" smtClean="0">
                    <a:solidFill>
                      <a:schemeClr val="bg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6172200"/>
                <a:ext cx="676890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811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76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Symbolic Reasoning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4294967295"/>
          </p:nvPr>
        </p:nvSpPr>
        <p:spPr>
          <a:xfrm>
            <a:off x="685800" y="1143000"/>
            <a:ext cx="84582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High computational Complexity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grpSp>
        <p:nvGrpSpPr>
          <p:cNvPr id="30" name="Group 29"/>
          <p:cNvGrpSpPr/>
          <p:nvPr/>
        </p:nvGrpSpPr>
        <p:grpSpPr>
          <a:xfrm>
            <a:off x="973815" y="2590801"/>
            <a:ext cx="6980045" cy="4190999"/>
            <a:chOff x="1524000" y="1295400"/>
            <a:chExt cx="5913245" cy="5486399"/>
          </a:xfrm>
        </p:grpSpPr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1524000" y="1295400"/>
              <a:ext cx="5913245" cy="5468357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tIns="0" bIns="0" rtlCol="0" anchor="t" anchorCtr="0"/>
            <a:lstStyle/>
            <a:p>
              <a:pPr algn="ctr" defTabSz="914400"/>
              <a:r>
                <a:rPr lang="en-US" sz="2000" dirty="0" err="1" smtClean="0">
                  <a:solidFill>
                    <a:prstClr val="white"/>
                  </a:solidFill>
                </a:rPr>
                <a:t>Undecidable</a:t>
              </a:r>
              <a:r>
                <a:rPr lang="en-US" sz="2000" dirty="0" smtClean="0">
                  <a:solidFill>
                    <a:prstClr val="white"/>
                  </a:solidFill>
                </a:rPr>
                <a:t> (FOL + LIA)</a:t>
              </a:r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167047" y="2514600"/>
              <a:ext cx="4614363" cy="4267199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tIns="0" bIns="0" rtlCol="0" anchor="t" anchorCtr="0"/>
            <a:lstStyle/>
            <a:p>
              <a:pPr algn="ctr" defTabSz="914400"/>
              <a:r>
                <a:rPr lang="en-US" sz="2000" dirty="0" smtClean="0">
                  <a:solidFill>
                    <a:prstClr val="white"/>
                  </a:solidFill>
                </a:rPr>
                <a:t>Semi Decidable (FOL)</a:t>
              </a:r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768643" y="3498278"/>
              <a:ext cx="3513204" cy="3248886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 defTabSz="914400"/>
              <a:r>
                <a:rPr lang="en-US" sz="2000" dirty="0" smtClean="0">
                  <a:solidFill>
                    <a:prstClr val="white"/>
                  </a:solidFill>
                </a:rPr>
                <a:t>NEXPTIME (EPR)</a:t>
              </a:r>
              <a:endParaRPr lang="en-US" sz="2000" dirty="0">
                <a:solidFill>
                  <a:prstClr val="white"/>
                </a:solidFill>
              </a:endParaRPr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3352997" y="4563048"/>
              <a:ext cx="2361808" cy="2184116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 defTabSz="914400"/>
              <a:r>
                <a:rPr lang="en-US" sz="2000" dirty="0" smtClean="0">
                  <a:solidFill>
                    <a:prstClr val="white"/>
                  </a:solidFill>
                </a:rPr>
                <a:t>PSPACE (QBF)</a:t>
              </a:r>
              <a:endParaRPr lang="en-US" sz="2000" dirty="0">
                <a:solidFill>
                  <a:prstClr val="white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733801" y="5257800"/>
              <a:ext cx="1600200" cy="1479808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914400"/>
              <a:r>
                <a:rPr lang="en-US" sz="2000" dirty="0" smtClean="0">
                  <a:solidFill>
                    <a:prstClr val="white"/>
                  </a:solidFill>
                </a:rPr>
                <a:t>NP (SAT)</a:t>
              </a:r>
              <a:endParaRPr lang="en-US" sz="2000" dirty="0">
                <a:solidFill>
                  <a:prstClr val="white"/>
                </a:solidFill>
              </a:endParaRPr>
            </a:p>
          </p:txBody>
        </p:sp>
      </p:grpSp>
      <p:sp>
        <p:nvSpPr>
          <p:cNvPr id="31" name="Rectangular Callout 30"/>
          <p:cNvSpPr/>
          <p:nvPr/>
        </p:nvSpPr>
        <p:spPr>
          <a:xfrm>
            <a:off x="4516511" y="1782233"/>
            <a:ext cx="4354774" cy="1037167"/>
          </a:xfrm>
          <a:prstGeom prst="wedgeRectCallout">
            <a:avLst>
              <a:gd name="adj1" fmla="val -65817"/>
              <a:gd name="adj2" fmla="val 5439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</a:rPr>
              <a:t>Practical problems often have </a:t>
            </a:r>
            <a:r>
              <a:rPr lang="en-US" sz="2400" b="1" dirty="0" smtClean="0">
                <a:solidFill>
                  <a:prstClr val="black"/>
                </a:solidFill>
              </a:rPr>
              <a:t>structure</a:t>
            </a:r>
            <a:r>
              <a:rPr lang="en-US" sz="2400" dirty="0" smtClean="0">
                <a:solidFill>
                  <a:prstClr val="black"/>
                </a:solidFill>
              </a:rPr>
              <a:t> that can be exploited.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6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81579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838200"/>
                    <a:gridCol w="3054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𝑡𝑟𝑢𝑒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81579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391435"/>
                    <a:gridCol w="228600"/>
                    <a:gridCol w="1524000"/>
                    <a:gridCol w="381000"/>
                    <a:gridCol w="838200"/>
                    <a:gridCol w="305437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33794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60577" r="-442982" b="-2894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13869" t="-60577" r="-381022" b="-2894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28947" t="-269355" r="-2557895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7460" t="-269355" r="-1046032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82000" t="-269355" r="-944000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63492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400" t="-363492" r="-288800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t="-363492" r="-151064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463492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28947" t="-463492" r="-2557895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7460" t="-463492" r="-104603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82000" t="-463492" r="-944000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25" t="-331776" r="-44298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13869" t="-331776" r="-381022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32829" y="6248400"/>
                <a:ext cx="35396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Unfold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to the next level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𝑆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829" y="6248400"/>
                <a:ext cx="3539687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37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22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981200" y="61722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Etc.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5641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r="-90476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r="-502128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r="-160550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100000" r="-399194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100000" r="-291753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78857" t="-100000" b="-477778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203226" r="-1355882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203226" r="-904762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203226" r="-502128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t="-203226" r="-160550" b="-38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2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5385" t="-298413" r="-1082051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t="-298413" r="-151064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3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398413" r="-135588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398413" r="-90476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398413" r="-50212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293458" r="-399194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293458" r="-29175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218067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981200" y="61722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Etc.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4518"/>
                    <a:gridCol w="11838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r="-1355882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r="-151064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100000" r="-90476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100000" r="-502128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t="-100000" r="-160550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203226" r="-399194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203226" r="-291753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78857" t="-203226" b="-487097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298413" r="-135588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298413" r="-90476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298413" r="-502128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t="-298413" r="-160550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5385" t="-398413" r="-1082051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t="-398413" r="-151064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4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498413" r="-135588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498413" r="-90476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498413" r="-50212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352336" r="-399194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352336" r="-29175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0789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6818"/>
                    <a:gridCol w="11815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↙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305800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0999"/>
                    <a:gridCol w="381000"/>
                    <a:gridCol w="1510532"/>
                    <a:gridCol w="414303"/>
                    <a:gridCol w="473782"/>
                    <a:gridCol w="516818"/>
                    <a:gridCol w="1181587"/>
                    <a:gridCol w="571650"/>
                    <a:gridCol w="1143299"/>
                    <a:gridCol w="666924"/>
                    <a:gridCol w="1064906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r="-1355882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r="-151064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100000" r="-90476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100000" r="-502128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t="-100000" r="-160550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203226" r="-399194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203226" r="-291753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78857" t="-203226" b="-487097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298413" r="-135588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298413" r="-90476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298413" r="-502128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89908" t="-298413" r="-160550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63492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5385" t="-398413" r="-1082051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36" t="-398413" r="-151064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1613" t="-498413" r="-199677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48529" t="-498413" r="-135588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7857" t="-498413" r="-90476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872" t="-498413" r="-50212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403" t="-352336" r="-399194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0825" t="-352336" r="-291753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79734" y="6172200"/>
                <a:ext cx="34772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Valid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Formula is </a:t>
                </a:r>
                <a:r>
                  <a:rPr lang="en-US" i="1" dirty="0" smtClean="0">
                    <a:solidFill>
                      <a:schemeClr val="bg1"/>
                    </a:solidFill>
                  </a:rPr>
                  <a:t>valid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34" y="6172200"/>
                <a:ext cx="347723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579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urved Up Arrow 13"/>
          <p:cNvSpPr/>
          <p:nvPr/>
        </p:nvSpPr>
        <p:spPr bwMode="auto">
          <a:xfrm rot="10800000">
            <a:off x="5181600" y="3276265"/>
            <a:ext cx="2582449" cy="794694"/>
          </a:xfrm>
          <a:prstGeom prst="curvedUp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5" name="Down Arrow 14"/>
          <p:cNvSpPr/>
          <p:nvPr/>
        </p:nvSpPr>
        <p:spPr bwMode="auto">
          <a:xfrm rot="7194711">
            <a:off x="3791273" y="3149384"/>
            <a:ext cx="215906" cy="119282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10200" y="2854983"/>
                <a:ext cx="24873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 is a post-fixed point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854983"/>
                <a:ext cx="2487348" cy="369332"/>
              </a:xfrm>
              <a:prstGeom prst="rect">
                <a:avLst/>
              </a:prstGeom>
              <a:blipFill rotWithShape="0">
                <a:blip r:embed="rId5"/>
                <a:stretch>
                  <a:fillRect t="-8197" r="-147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81337" y="2906932"/>
                <a:ext cx="14357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 implies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/>
                      </a:rPr>
                      <m:t>𝑆</m:t>
                    </m:r>
                  </m:oMath>
                </a14:m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337" y="2906932"/>
                <a:ext cx="1435778" cy="369332"/>
              </a:xfrm>
              <a:prstGeom prst="rect">
                <a:avLst/>
              </a:prstGeom>
              <a:blipFill rotWithShape="0"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8829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/>
      <p:bldP spid="2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541855"/>
                    <a:gridCol w="422894"/>
                    <a:gridCol w="483607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541855"/>
                    <a:gridCol w="422894"/>
                    <a:gridCol w="483607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r="-1363768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593" t="-203226" r="-399209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87097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t="-298413" r="-1363768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2500" t="-398413" r="-1076250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t="-498413" r="-136376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593" t="-352336" r="-399209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74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745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2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753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541855"/>
                    <a:gridCol w="422894"/>
                    <a:gridCol w="483607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541855"/>
                    <a:gridCol w="422894"/>
                    <a:gridCol w="483607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r="-1363768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593" t="-203226" r="-399209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87097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t="-298413" r="-1363768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2500" t="-398413" r="-1076250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2174" t="-498413" r="-136376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593" t="-352336" r="-399209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2294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r="-892857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203226" r="-73642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77419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298413" r="-892857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81295" t="-398413" r="-619424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498413" r="-892857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352336" r="-736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1630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85000"/>
                                      </a:schemeClr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8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r="-892857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203226" r="-73642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77419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298413" r="-892857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81295" t="-398413" r="-619424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498413" r="-892857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352336" r="-736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4750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r="-892857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203226" r="-73642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77419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298413" r="-892857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81295" t="-398413" r="-619424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498413" r="-892857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352336" r="-736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 bwMode="auto">
          <a:xfrm rot="3090231">
            <a:off x="5246865" y="3646537"/>
            <a:ext cx="817156" cy="1752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3080266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Monotonicity of </a:t>
            </a:r>
            <a:r>
              <a:rPr lang="en-US" i="1" dirty="0" smtClean="0">
                <a:solidFill>
                  <a:schemeClr val="bg1"/>
                </a:solidFill>
              </a:rPr>
              <a:t>F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51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r="-892857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203226" r="-73642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77419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298413" r="-892857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81295" t="-398413" r="-619424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498413" r="-892857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352336" r="-736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urved Right Arrow 7"/>
          <p:cNvSpPr/>
          <p:nvPr/>
        </p:nvSpPr>
        <p:spPr bwMode="auto">
          <a:xfrm rot="11607193">
            <a:off x="7047800" y="3418167"/>
            <a:ext cx="803128" cy="204504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61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" y="152400"/>
            <a:ext cx="8382000" cy="554037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Research around Z3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534561"/>
            <a:ext cx="300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600" dirty="0" smtClean="0">
                <a:solidFill>
                  <a:schemeClr val="bg1"/>
                </a:solidFill>
              </a:rPr>
              <a:t>.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0" y="685800"/>
            <a:ext cx="9144000" cy="228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Decision Procedures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Modular Difference Logic is Hard 		           		TR 08 B, Blass Gurevich, </a:t>
            </a:r>
            <a:r>
              <a:rPr lang="en-US" sz="1600" dirty="0" err="1" smtClean="0">
                <a:solidFill>
                  <a:schemeClr val="tx1"/>
                </a:solidFill>
              </a:rPr>
              <a:t>Muthuvathi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Linear Functional Fixed-points. 				CAV 09  B. &amp; Hendrix.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A Priori Reductions to Zero for Strategy-Independent </a:t>
            </a:r>
            <a:r>
              <a:rPr lang="en-US" sz="1600" dirty="0" err="1" smtClean="0">
                <a:solidFill>
                  <a:schemeClr val="tx1"/>
                </a:solidFill>
              </a:rPr>
              <a:t>Gröbner</a:t>
            </a:r>
            <a:r>
              <a:rPr lang="en-US" sz="1600" dirty="0" smtClean="0">
                <a:solidFill>
                  <a:schemeClr val="tx1"/>
                </a:solidFill>
              </a:rPr>
              <a:t> Bases SYNASC 09 M&amp; </a:t>
            </a:r>
            <a:r>
              <a:rPr lang="en-US" sz="1600" dirty="0" err="1" smtClean="0">
                <a:solidFill>
                  <a:schemeClr val="tx1"/>
                </a:solidFill>
              </a:rPr>
              <a:t>Passmore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Efficient, Generalized Array Decision Procedures 	           	FMCAD 09  M &amp; B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Quantifier Elimination as an Abstract Decision Procedure	IJCAR 10, B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Cutting to the Chase					CADE 11, </a:t>
            </a:r>
            <a:r>
              <a:rPr lang="en-US" sz="1600" dirty="0" err="1" smtClean="0">
                <a:solidFill>
                  <a:schemeClr val="tx1"/>
                </a:solidFill>
              </a:rPr>
              <a:t>Jojanovich</a:t>
            </a:r>
            <a:r>
              <a:rPr lang="en-US" sz="1600" dirty="0" smtClean="0">
                <a:solidFill>
                  <a:schemeClr val="tx1"/>
                </a:solidFill>
              </a:rPr>
              <a:t>, M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Polynomials					IJCAR </a:t>
            </a:r>
            <a:r>
              <a:rPr lang="en-US" sz="1600" dirty="0">
                <a:solidFill>
                  <a:schemeClr val="tx1"/>
                </a:solidFill>
              </a:rPr>
              <a:t>12, </a:t>
            </a:r>
            <a:r>
              <a:rPr lang="en-US" sz="1600" dirty="0" err="1">
                <a:solidFill>
                  <a:schemeClr val="tx1"/>
                </a:solidFill>
              </a:rPr>
              <a:t>Jojanovich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smtClean="0">
                <a:solidFill>
                  <a:schemeClr val="tx1"/>
                </a:solidFill>
              </a:rPr>
              <a:t>M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0" y="2971800"/>
            <a:ext cx="9144000" cy="1828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Combining Decision Procedures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Model-based Theory Combination 		           	SMT 07   M &amp; B. 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Proofs, Refutations and Z3				IWIL 08 M &amp; B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On Locally Minimal </a:t>
            </a:r>
            <a:r>
              <a:rPr lang="en-US" sz="1600" dirty="0" err="1" smtClean="0">
                <a:solidFill>
                  <a:schemeClr val="tx1"/>
                </a:solidFill>
              </a:rPr>
              <a:t>Nullstellensatz</a:t>
            </a:r>
            <a:r>
              <a:rPr lang="en-US" sz="1600" dirty="0" smtClean="0">
                <a:solidFill>
                  <a:schemeClr val="tx1"/>
                </a:solidFill>
              </a:rPr>
              <a:t> Proofs.			SMT 09  M &amp; </a:t>
            </a:r>
            <a:r>
              <a:rPr lang="en-US" sz="1600" dirty="0" err="1" smtClean="0">
                <a:solidFill>
                  <a:schemeClr val="tx1"/>
                </a:solidFill>
              </a:rPr>
              <a:t>Passmore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A Concurrent Portfolio Approach to SMT Solving		CAV 09   Wintersteiger, Hamadi &amp; M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Conflict Directed Theory Resolution			Cambridge Univ. Press 12, M &amp; B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0" y="4724400"/>
            <a:ext cx="9144000" cy="2209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Quantifiers, quantifiers, quantifiers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Efficient E-matching for SMT Solvers. 		 	CADE 07 M &amp; B. 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Relevancy Propagation. 		 		TR 07      M &amp; B.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Deciding Effectively Propositional Logic using DPLL and substitution sets  IJCAR 08 M &amp; B.</a:t>
            </a:r>
          </a:p>
          <a:p>
            <a:pPr lvl="0"/>
            <a:r>
              <a:rPr lang="en-US" sz="1600" dirty="0" smtClean="0">
                <a:solidFill>
                  <a:schemeClr val="tx1"/>
                </a:solidFill>
              </a:rPr>
              <a:t>Engineering DPLL(T) + saturation. 			IJCAR 08 M &amp; B.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Complete instantiation for quantified SMT formulas		CAV 09   </a:t>
            </a:r>
            <a:r>
              <a:rPr lang="en-US" sz="1600" dirty="0" err="1" smtClean="0">
                <a:solidFill>
                  <a:schemeClr val="tx1"/>
                </a:solidFill>
              </a:rPr>
              <a:t>Ge</a:t>
            </a:r>
            <a:r>
              <a:rPr lang="en-US" sz="1600" dirty="0" smtClean="0">
                <a:solidFill>
                  <a:schemeClr val="tx1"/>
                </a:solidFill>
              </a:rPr>
              <a:t> &amp; M.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On deciding </a:t>
            </a:r>
            <a:r>
              <a:rPr lang="en-US" sz="1600" dirty="0" err="1" smtClean="0">
                <a:solidFill>
                  <a:schemeClr val="tx1"/>
                </a:solidFill>
              </a:rPr>
              <a:t>satisfiability</a:t>
            </a:r>
            <a:r>
              <a:rPr lang="en-US" sz="1600" dirty="0" smtClean="0">
                <a:solidFill>
                  <a:schemeClr val="tx1"/>
                </a:solidFill>
              </a:rPr>
              <a:t> by DPLL(</a:t>
            </a:r>
            <a:r>
              <a:rPr lang="en-US" sz="1600" dirty="0" smtClean="0">
                <a:solidFill>
                  <a:schemeClr val="tx1"/>
                </a:solidFill>
                <a:sym typeface="Symbol"/>
              </a:rPr>
              <a:t></a:t>
            </a:r>
            <a:r>
              <a:rPr lang="en-US" sz="1600" dirty="0" smtClean="0">
                <a:solidFill>
                  <a:schemeClr val="tx1"/>
                </a:solidFill>
              </a:rPr>
              <a:t>+ T) and unsound theorem proving. CADE 09  </a:t>
            </a:r>
            <a:r>
              <a:rPr lang="en-US" sz="1600" dirty="0" err="1" smtClean="0">
                <a:solidFill>
                  <a:schemeClr val="tx1"/>
                </a:solidFill>
              </a:rPr>
              <a:t>Bonachina</a:t>
            </a:r>
            <a:r>
              <a:rPr lang="en-US" sz="1600" dirty="0" smtClean="0">
                <a:solidFill>
                  <a:schemeClr val="tx1"/>
                </a:solidFill>
              </a:rPr>
              <a:t>, M &amp; Lynch.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Generalized PDR					SAT 12 </a:t>
            </a:r>
            <a:r>
              <a:rPr lang="en-US" sz="1600" dirty="0" err="1" smtClean="0">
                <a:solidFill>
                  <a:schemeClr val="tx1"/>
                </a:solidFill>
              </a:rPr>
              <a:t>Hoder</a:t>
            </a:r>
            <a:r>
              <a:rPr lang="en-US" sz="1600" dirty="0" smtClean="0">
                <a:solidFill>
                  <a:schemeClr val="tx1"/>
                </a:solidFill>
              </a:rPr>
              <a:t> &amp; B.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598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𝜑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92934"/>
                    <a:gridCol w="914400"/>
                    <a:gridCol w="685800"/>
                    <a:gridCol w="844123"/>
                    <a:gridCol w="525187"/>
                    <a:gridCol w="1208437"/>
                    <a:gridCol w="583504"/>
                    <a:gridCol w="1167007"/>
                    <a:gridCol w="472342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r="-892857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r="-150521" b="-6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100000" r="-901163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100000" r="-501042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100000" r="-275325" b="-568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203226" r="-73642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203226" r="-291414" b="-47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77419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298413" r="-892857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298413" r="-901163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298413" r="-501042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31169" t="-298413" r="-275325" b="-3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81295" t="-398413" r="-619424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3958" t="-398413" r="-150521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49107" t="-498413" r="-892857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16279" t="-498413" r="-901163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917" t="-498413" r="-501042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768" t="-352336" r="-736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1111" t="-352336" r="-291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Induction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hen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∧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)⇒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/>
                      </a:rPr>
                      <m:t>𝜑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321" y="6172200"/>
                <a:ext cx="335104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455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urved Right Arrow 7"/>
          <p:cNvSpPr/>
          <p:nvPr/>
        </p:nvSpPr>
        <p:spPr bwMode="auto">
          <a:xfrm rot="12661219">
            <a:off x="6338011" y="3278300"/>
            <a:ext cx="803128" cy="306580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88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375633"/>
                    <a:gridCol w="457200"/>
                    <a:gridCol w="457200"/>
                    <a:gridCol w="304800"/>
                    <a:gridCol w="1752600"/>
                    <a:gridCol w="228600"/>
                    <a:gridCol w="1600200"/>
                    <a:gridCol w="228600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⊨</m:t>
                                    </m:r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∧¬</m:t>
                                </m:r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  <m:r>
                                  <m:rPr>
                                    <m:nor/>
                                  </m:rPr>
                                  <a:rPr lang="en-US" dirty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          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,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′</m:t>
                                    </m:r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⊨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F</m:t>
                                    </m:r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en-US" dirty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≔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𝑓𝑎𝑙𝑠𝑒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294639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388901"/>
                    <a:gridCol w="1375633"/>
                    <a:gridCol w="457200"/>
                    <a:gridCol w="457200"/>
                    <a:gridCol w="304800"/>
                    <a:gridCol w="1752600"/>
                    <a:gridCol w="228600"/>
                    <a:gridCol w="1600200"/>
                    <a:gridCol w="228600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2000" r="-1282667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4221" r="-94677" b="-6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100000" r="-1674000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100000" r="-1383784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86486" t="-100000" r="-572973" b="-5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637" t="-203226" r="-458850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2361" t="-203226" r="-190625" b="-4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203226" r="469" b="-487097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2000" t="-298413" r="-1282667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298413" r="-1674000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298413" r="-1383784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86486" t="-298413" r="-572973" b="-3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398413" r="-2073438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72000" t="-398413" r="-1182667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4221" t="-398413" r="-94677" b="-2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000" t="-498413" r="-1973438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2000" t="-498413" r="-1282667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498413" r="-1674000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498413" r="-1383784" b="-1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6637" t="-352336" r="-458850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2361" t="-352336" r="-190625" b="-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3200" y="6400800"/>
                <a:ext cx="46378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Decide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next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unfolding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of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model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backwards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6400800"/>
                <a:ext cx="463780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05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395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</a:t>
            </a:r>
            <a:endParaRPr lang="en-US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29" y="1828800"/>
            <a:ext cx="486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981200" y="1828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Is                                                                    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320427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240534"/>
                    <a:gridCol w="533400"/>
                    <a:gridCol w="304800"/>
                    <a:gridCol w="1600200"/>
                    <a:gridCol w="304800"/>
                    <a:gridCol w="1752600"/>
                    <a:gridCol w="228600"/>
                    <a:gridCol w="1600200"/>
                    <a:gridCol w="228600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⊨</m:t>
                                    </m:r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∧¬</m:t>
                                </m:r>
                                <m:r>
                                  <a:rPr lang="en-US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  <m:r>
                                  <m:rPr>
                                    <m:nor/>
                                  </m:rPr>
                                  <a:rPr lang="en-US" dirty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,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′⊨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F</m:t>
                                    </m:r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en-US" dirty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M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, 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M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′′⊨</m:t>
                                </m:r>
                              </m:oMath>
                            </m:oMathPara>
                          </a14:m>
                          <a:endParaRPr lang="en-US" dirty="0" smtClean="0">
                            <a:solidFill>
                              <a:schemeClr val="bg1"/>
                            </a:solidFill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nor/>
                                  </m:rPr>
                                  <a:rPr lang="en-US" smtClean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>
                                    <a:solidFill>
                                      <a:schemeClr val="bg1"/>
                                    </a:solidFill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↖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↗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3566" y="3200400"/>
              <a:ext cx="8478035" cy="320427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8900"/>
                    <a:gridCol w="240534"/>
                    <a:gridCol w="533400"/>
                    <a:gridCol w="304800"/>
                    <a:gridCol w="1600200"/>
                    <a:gridCol w="304800"/>
                    <a:gridCol w="1752600"/>
                    <a:gridCol w="228600"/>
                    <a:gridCol w="1600200"/>
                    <a:gridCol w="228600"/>
                    <a:gridCol w="1295401"/>
                  </a:tblGrid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82000" r="-2300000" b="-7349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4221" r="-94677" b="-7349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101613" r="-1674000" b="-646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101613" r="-1383784" b="-646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86486" t="-101613" r="-572973" b="-646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045" t="-198413" r="-1363636" b="-5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2361" t="-198413" r="-190625" b="-5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53521" t="-198413" r="469" b="-536508"/>
                          </a:stretch>
                        </a:blipFill>
                      </a:tcPr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82000" t="-298413" r="-2300000" b="-4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298413" r="-1674000" b="-4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298413" r="-1383784" b="-4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86486" t="-298413" r="-572973" b="-436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239048" r="-2073438" b="-1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1635" t="-239048" r="-337262" b="-1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4221" t="-239048" r="-94677" b="-1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82198"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4103" t="-565079" r="-3302564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82000" t="-565079" r="-2300000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8000" t="-565079" r="-1674000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275676" t="-565079" r="-1383784" b="-1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653205"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36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045" t="-391589" r="-13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2361" t="-391589" r="-19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3200" y="6400800"/>
                <a:ext cx="45095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Decide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next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unfolding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of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model</m:t>
                    </m:r>
                    <m: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bg1"/>
                        </a:solidFill>
                        <a:latin typeface="Cambria Math"/>
                      </a:rPr>
                      <m:t>backwards</m:t>
                    </m:r>
                  </m:oMath>
                </a14:m>
                <a:endParaRPr lang="en-US" i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6400800"/>
                <a:ext cx="450956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08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450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 fixed-points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5704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Recall: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1580" y="1592796"/>
                <a:ext cx="8172908" cy="1148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sz="3200" b="1" i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400" b="1" dirty="0">
                                <a:solidFill>
                                  <a:srgbClr val="FF0000"/>
                                </a:solidFill>
                                <a:sym typeface="Symbol"/>
                              </a:rPr>
                              <m:t>mc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)(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m:rPr>
                                <m:nor/>
                              </m:rPr>
                              <a:rPr lang="en-US" sz="2400" i="1" dirty="0">
                                <a:solidFill>
                                  <a:srgbClr val="000000"/>
                                </a:solidFill>
                              </a:rPr>
                              <m:t>,</m:t>
                            </m:r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solidFill>
                                  <a:srgbClr val="000000"/>
                                </a:solidFill>
                              </a:rPr>
                              <m:t>)</m:t>
                            </m:r>
                            <m:r>
                              <a:rPr lang="en-US" sz="2400" i="1" dirty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&gt;100∧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−10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∨ 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≤100∧∃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𝑌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.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b="1" dirty="0">
                                      <a:solidFill>
                                        <a:srgbClr val="FF0000"/>
                                      </a:solidFill>
                                      <a:sym typeface="Symbol"/>
                                    </a:rPr>
                                    <m:t>mc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𝑋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+11,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𝑌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∧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 b="1" dirty="0">
                                      <a:solidFill>
                                        <a:srgbClr val="FF0000"/>
                                      </a:solidFill>
                                      <a:sym typeface="Symbol"/>
                                    </a:rPr>
                                    <m:t>mc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𝑌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  <m:r>
                                    <a:rPr lang="en-US" sz="2400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0" y="1592796"/>
                <a:ext cx="8172908" cy="11487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9552" y="3248980"/>
                <a:ext cx="8478860" cy="34163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Is   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FF0000"/>
                        </a:solidFill>
                        <a:sym typeface="Symbol"/>
                      </a:rPr>
                      <m:t>mc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&lt;91</m:t>
                    </m:r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               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feasible?</a:t>
                </a: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b="1" dirty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			</a:t>
                </a:r>
                <a:r>
                  <a:rPr lang="en-US" sz="2400" b="1" i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Start with summary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1" i="1" dirty="0">
                        <a:solidFill>
                          <a:srgbClr val="FF0000"/>
                        </a:solidFill>
                        <a:sym typeface="Symbol"/>
                      </a:rPr>
                      <m:t>mc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𝑅</m:t>
                        </m:r>
                      </m:e>
                    </m:d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 ≔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true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</m:oMath>
                </a14:m>
                <a:endParaRPr lang="en-US" sz="2400" b="1" i="1" dirty="0" smtClean="0">
                  <a:solidFill>
                    <a:srgbClr val="FF0000"/>
                  </a:solidFill>
                  <a:latin typeface="Cambria Math"/>
                  <a:sym typeface="Symbol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Arial" charset="0"/>
                        <a:sym typeface="Symbol"/>
                      </a:rPr>
                      <m:t>Is</m:t>
                    </m:r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000000"/>
                        </a:solidFill>
                        <a:latin typeface="Arial" charset="0"/>
                        <a:sym typeface="Symbol"/>
                      </a:rPr>
                      <m:t>   </m:t>
                    </m:r>
                    <m:r>
                      <a:rPr lang="en-US" sz="2400" b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  </m:t>
                    </m:r>
                    <m:r>
                      <a:rPr lang="en-US" sz="2400" b="1" smtClean="0">
                        <a:solidFill>
                          <a:srgbClr val="000000"/>
                        </a:solidFill>
                        <a:latin typeface="Cambria Math"/>
                      </a:rPr>
                      <m:t>𝐭𝐫𝐮𝐞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&lt;91</m:t>
                    </m:r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                  feasible?</a:t>
                </a: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b="1" dirty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			</a:t>
                </a:r>
                <a:r>
                  <a:rPr lang="en-US" sz="2400" b="1" i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Yes, e.g.,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𝑅</m:t>
                    </m:r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=90</m:t>
                    </m:r>
                    <m:r>
                      <a:rPr lang="en-US" sz="2400" b="1" i="1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⊨</m:t>
                    </m:r>
                  </m:oMath>
                </a14:m>
                <a:r>
                  <a:rPr lang="en-US" sz="2400" i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&lt;91</m:t>
                    </m:r>
                  </m:oMath>
                </a14:m>
                <a:endParaRPr lang="en-US" sz="2400" b="1" i="1" dirty="0" smtClean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 </a:t>
                </a:r>
                <a:endParaRPr lang="en-US" sz="2400" b="1" dirty="0" smtClean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Is   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𝑅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=90</m:t>
                    </m:r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  <a:latin typeface="Arial" charset="0"/>
                    <a:sym typeface="Symbol"/>
                  </a:rPr>
                  <a:t>			      reachable? (in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𝝁</m:t>
                    </m:r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sym typeface="Symbol"/>
                          </a:rPr>
                          <m:t>mc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248980"/>
                <a:ext cx="8478860" cy="3416320"/>
              </a:xfrm>
              <a:prstGeom prst="rect">
                <a:avLst/>
              </a:prstGeom>
              <a:blipFill rotWithShape="1">
                <a:blip r:embed="rId3"/>
                <a:stretch>
                  <a:fillRect l="-1151" t="-1250" b="-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80566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747897"/>
          </a:xfrm>
        </p:spPr>
        <p:txBody>
          <a:bodyPr/>
          <a:lstStyle/>
          <a:p>
            <a:r>
              <a:rPr lang="en-US" dirty="0" smtClean="0"/>
              <a:t>Non-linear transformers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 bwMode="auto">
              <a:xfrm>
                <a:off x="2774832" y="1932920"/>
                <a:ext cx="1303310" cy="432792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R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=90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74832" y="1932920"/>
                <a:ext cx="1303310" cy="432792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>
            <a:stCxn id="11" idx="3"/>
            <a:endCxn id="72" idx="0"/>
          </p:cNvCxnSpPr>
          <p:nvPr/>
        </p:nvCxnSpPr>
        <p:spPr>
          <a:xfrm flipH="1">
            <a:off x="2240047" y="2302331"/>
            <a:ext cx="725650" cy="81724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/>
              <p:cNvSpPr/>
              <p:nvPr/>
            </p:nvSpPr>
            <p:spPr bwMode="auto">
              <a:xfrm>
                <a:off x="4064883" y="3070188"/>
                <a:ext cx="1692188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=91∧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=90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Oval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4883" y="3070188"/>
                <a:ext cx="1692188" cy="102139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stCxn id="11" idx="5"/>
            <a:endCxn id="20" idx="0"/>
          </p:cNvCxnSpPr>
          <p:nvPr/>
        </p:nvCxnSpPr>
        <p:spPr>
          <a:xfrm>
            <a:off x="3887277" y="2302331"/>
            <a:ext cx="1023700" cy="76785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72" idx="3"/>
            <a:endCxn id="78" idx="0"/>
          </p:cNvCxnSpPr>
          <p:nvPr/>
        </p:nvCxnSpPr>
        <p:spPr>
          <a:xfrm flipH="1">
            <a:off x="1186189" y="3991383"/>
            <a:ext cx="430108" cy="42135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76" idx="0"/>
          </p:cNvCxnSpPr>
          <p:nvPr/>
        </p:nvCxnSpPr>
        <p:spPr>
          <a:xfrm>
            <a:off x="2548848" y="4091578"/>
            <a:ext cx="330243" cy="32115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Oval 71"/>
              <p:cNvSpPr/>
              <p:nvPr/>
            </p:nvSpPr>
            <p:spPr bwMode="auto">
              <a:xfrm>
                <a:off x="1357931" y="3119572"/>
                <a:ext cx="1764232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=98 ∧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=91   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2" name="Oval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57931" y="3119572"/>
                <a:ext cx="1764232" cy="1021390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Oval 75"/>
              <p:cNvSpPr/>
              <p:nvPr/>
            </p:nvSpPr>
            <p:spPr bwMode="auto">
              <a:xfrm>
                <a:off x="2186023" y="4412735"/>
                <a:ext cx="1386136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=99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=91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6" name="Oval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6023" y="4412735"/>
                <a:ext cx="1386136" cy="1021390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Oval 77"/>
              <p:cNvSpPr/>
              <p:nvPr/>
            </p:nvSpPr>
            <p:spPr bwMode="auto">
              <a:xfrm>
                <a:off x="497715" y="4412735"/>
                <a:ext cx="1376947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=109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=99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8" name="Oval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7715" y="4412735"/>
                <a:ext cx="1376947" cy="1021390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Rectangle 79"/>
          <p:cNvSpPr/>
          <p:nvPr/>
        </p:nvSpPr>
        <p:spPr>
          <a:xfrm>
            <a:off x="0" y="1509624"/>
            <a:ext cx="24959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M(87) 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M(M(98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)) </a:t>
            </a:r>
            <a:endParaRPr lang="en-US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M(M(M(109)))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M(M(99))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M(M(M(110)))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M(M(100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M(M(M(111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))) </a:t>
            </a:r>
            <a:endParaRPr lang="en-US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M(M(101))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M(91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M(M(102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))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M(92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 </a:t>
            </a:r>
            <a:endParaRPr lang="en-US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M(M(103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)) </a:t>
            </a:r>
            <a:endParaRPr lang="en-US" dirty="0" smtClean="0">
              <a:solidFill>
                <a:srgbClr val="000000"/>
              </a:solidFill>
              <a:latin typeface="Arial" charset="0"/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= M(93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) 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 …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 flipH="1">
            <a:off x="287524" y="5342015"/>
            <a:ext cx="420384" cy="42135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1616297" y="5383912"/>
            <a:ext cx="258366" cy="42135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Oval 97"/>
              <p:cNvSpPr/>
              <p:nvPr/>
            </p:nvSpPr>
            <p:spPr bwMode="auto">
              <a:xfrm>
                <a:off x="3743240" y="4452021"/>
                <a:ext cx="1395111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=102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=92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8" name="Oval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43240" y="4452021"/>
                <a:ext cx="1395111" cy="1021390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Oval 98"/>
              <p:cNvSpPr/>
              <p:nvPr/>
            </p:nvSpPr>
            <p:spPr bwMode="auto">
              <a:xfrm>
                <a:off x="5282367" y="4452021"/>
                <a:ext cx="1325496" cy="102139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𝑋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=92</m:t>
                      </m:r>
                    </m:oMath>
                  </m:oMathPara>
                </a14:m>
                <a:endParaRPr lang="en-US" sz="20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=90 </m:t>
                      </m:r>
                    </m:oMath>
                  </m:oMathPara>
                </a14:m>
                <a:endParaRPr lang="en-US" sz="20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9" name="Oval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82367" y="4452021"/>
                <a:ext cx="1325496" cy="1021390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Arrow Connector 99"/>
          <p:cNvCxnSpPr>
            <a:stCxn id="20" idx="5"/>
            <a:endCxn id="99" idx="0"/>
          </p:cNvCxnSpPr>
          <p:nvPr/>
        </p:nvCxnSpPr>
        <p:spPr>
          <a:xfrm>
            <a:off x="5509256" y="3941999"/>
            <a:ext cx="435859" cy="51002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endCxn id="98" idx="0"/>
          </p:cNvCxnSpPr>
          <p:nvPr/>
        </p:nvCxnSpPr>
        <p:spPr>
          <a:xfrm flipH="1">
            <a:off x="4440796" y="4091578"/>
            <a:ext cx="193499" cy="36044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Rectangle 128"/>
              <p:cNvSpPr/>
              <p:nvPr/>
            </p:nvSpPr>
            <p:spPr>
              <a:xfrm>
                <a:off x="513158" y="5805264"/>
                <a:ext cx="745890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Checking against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b="1" i="1">
                        <a:solidFill>
                          <a:srgbClr val="C00000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 controls depth, but potentially wide tree.</a:t>
                </a:r>
              </a:p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Our approach: build DAG by sharing states. </a:t>
                </a:r>
                <a:b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</a:b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</a:rPr>
                  <a:t>Sharing is cheap, even no sharing works on Bebop </a:t>
                </a:r>
                <a:endParaRPr lang="en-US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29" name="Rectangle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58" y="5805264"/>
                <a:ext cx="7458901" cy="923330"/>
              </a:xfrm>
              <a:prstGeom prst="rect">
                <a:avLst/>
              </a:prstGeom>
              <a:blipFill rotWithShape="1">
                <a:blip r:embed="rId9"/>
                <a:stretch>
                  <a:fillRect l="-654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0" name="Group 129"/>
          <p:cNvGrpSpPr/>
          <p:nvPr/>
        </p:nvGrpSpPr>
        <p:grpSpPr>
          <a:xfrm>
            <a:off x="5652120" y="1082971"/>
            <a:ext cx="3461362" cy="3008607"/>
            <a:chOff x="5105400" y="-1138621"/>
            <a:chExt cx="8419501" cy="7480287"/>
          </a:xfrm>
        </p:grpSpPr>
        <p:pic>
          <p:nvPicPr>
            <p:cNvPr id="131" name="Picture 2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89" t="19161" r="25625" b="8645"/>
            <a:stretch/>
          </p:blipFill>
          <p:spPr bwMode="auto">
            <a:xfrm>
              <a:off x="5105400" y="-1138621"/>
              <a:ext cx="8419501" cy="7480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2" name="Ink 131"/>
                <p14:cNvContentPartPr/>
                <p14:nvPr/>
              </p14:nvContentPartPr>
              <p14:xfrm>
                <a:off x="12473280" y="-459735"/>
                <a:ext cx="1014120" cy="4726935"/>
              </p14:xfrm>
            </p:contentPart>
          </mc:Choice>
          <mc:Fallback xmlns="">
            <p:pic>
              <p:nvPicPr>
                <p:cNvPr id="1027" name="Ink 1026"/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440139" y="-493742"/>
                  <a:ext cx="1084545" cy="4805687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33" name="TextBox 132"/>
          <p:cNvSpPr txBox="1"/>
          <p:nvPr/>
        </p:nvSpPr>
        <p:spPr>
          <a:xfrm>
            <a:off x="6922266" y="4189573"/>
            <a:ext cx="18389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Benchmarks </a:t>
            </a:r>
            <a:br>
              <a:rPr lang="en-US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from the SLAM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Research toolkit</a:t>
            </a:r>
          </a:p>
        </p:txBody>
      </p:sp>
    </p:spTree>
    <p:extLst>
      <p:ext uri="{BB962C8B-B14F-4D97-AF65-F5344CB8AC3E}">
        <p14:creationId xmlns:p14="http://schemas.microsoft.com/office/powerpoint/2010/main" val="1922401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72" grpId="0" animBg="1"/>
      <p:bldP spid="76" grpId="0" animBg="1"/>
      <p:bldP spid="78" grpId="0" animBg="1"/>
      <p:bldP spid="98" grpId="0" animBg="1"/>
      <p:bldP spid="99" grpId="0" animBg="1"/>
      <p:bldP spid="129" grpId="0"/>
      <p:bldP spid="13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Search: Mile-high perspective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1567934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Modern SMT solver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910" y="4451866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Fixedpoint</a:t>
            </a:r>
            <a:r>
              <a:rPr lang="en-US" b="1" dirty="0" smtClean="0">
                <a:solidFill>
                  <a:schemeClr val="bg1"/>
                </a:solidFill>
              </a:rPr>
              <a:t> solver</a:t>
            </a:r>
          </a:p>
        </p:txBody>
      </p:sp>
      <p:sp>
        <p:nvSpPr>
          <p:cNvPr id="16" name="Left Arrow 15"/>
          <p:cNvSpPr/>
          <p:nvPr/>
        </p:nvSpPr>
        <p:spPr bwMode="auto">
          <a:xfrm flipH="1">
            <a:off x="457200" y="1828800"/>
            <a:ext cx="4191000" cy="2073759"/>
          </a:xfrm>
          <a:prstGeom prst="lef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Decisions: Assignments </a:t>
            </a: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 rot="10800000" flipH="1" flipV="1">
            <a:off x="4648200" y="1784866"/>
            <a:ext cx="3962400" cy="2177534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Conflict Clauses</a:t>
            </a: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Left Arrow 17"/>
              <p:cNvSpPr/>
              <p:nvPr/>
            </p:nvSpPr>
            <p:spPr bwMode="auto">
              <a:xfrm rot="10800000" flipV="1">
                <a:off x="519610" y="4314045"/>
                <a:ext cx="4052390" cy="2177534"/>
              </a:xfrm>
              <a:prstGeom prst="lef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𝑰𝒏𝒊𝒕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→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tx1"/>
                          </a:solidFill>
                          <a:latin typeface="Cambria Math"/>
                        </a:rPr>
                        <m:t>SP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𝑰𝒏𝒊𝒕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→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Left Arrow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0800000" flipV="1">
                <a:off x="519610" y="4314045"/>
                <a:ext cx="4052390" cy="2177534"/>
              </a:xfrm>
              <a:prstGeom prst="leftArrow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Left Arrow 18"/>
              <p:cNvSpPr/>
              <p:nvPr/>
            </p:nvSpPr>
            <p:spPr bwMode="auto">
              <a:xfrm>
                <a:off x="4572000" y="4379577"/>
                <a:ext cx="4104456" cy="2073759"/>
              </a:xfrm>
              <a:prstGeom prst="leftArrow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headEnd type="none" w="med" len="med"/>
                <a:tailEnd type="none" w="med" len="med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WP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𝑩𝒂𝒅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←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𝑩𝒂𝒅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kumimoji="0" lang="en-US" sz="2800" b="0" i="0" u="none" strike="noStrike" cap="none" normalizeH="0" baseline="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9" name="Left Arrow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0" y="4379577"/>
                <a:ext cx="4104456" cy="2073759"/>
              </a:xfrm>
              <a:prstGeom prst="leftArrow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loud 7"/>
          <p:cNvSpPr/>
          <p:nvPr/>
        </p:nvSpPr>
        <p:spPr bwMode="auto">
          <a:xfrm>
            <a:off x="3048000" y="4480089"/>
            <a:ext cx="3048000" cy="1872734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Conflict </a:t>
            </a:r>
          </a:p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Resolution</a:t>
            </a:r>
          </a:p>
        </p:txBody>
      </p:sp>
      <p:sp>
        <p:nvSpPr>
          <p:cNvPr id="20" name="Cloud 19"/>
          <p:cNvSpPr/>
          <p:nvPr/>
        </p:nvSpPr>
        <p:spPr bwMode="auto">
          <a:xfrm>
            <a:off x="3048000" y="1997870"/>
            <a:ext cx="3048000" cy="1872734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Conflict</a:t>
            </a:r>
          </a:p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1902725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30188"/>
            <a:ext cx="8915400" cy="553998"/>
          </a:xfrm>
        </p:spPr>
        <p:txBody>
          <a:bodyPr/>
          <a:lstStyle/>
          <a:p>
            <a:r>
              <a:rPr lang="en-US" sz="4000" dirty="0" smtClean="0"/>
              <a:t>Arithmetic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0" y="3468570"/>
            <a:ext cx="9190702" cy="95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</a:pPr>
            <a:r>
              <a:rPr lang="en-US" b="1" dirty="0" smtClean="0">
                <a:solidFill>
                  <a:srgbClr val="000000"/>
                </a:solidFill>
              </a:rPr>
              <a:t>R(</a:t>
            </a:r>
            <a:r>
              <a:rPr lang="en-US" b="1" dirty="0" smtClean="0">
                <a:solidFill>
                  <a:srgbClr val="00B050"/>
                </a:solidFill>
              </a:rPr>
              <a:t>0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0070C0"/>
                </a:solidFill>
              </a:rPr>
              <a:t>0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7030A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). </a:t>
            </a:r>
            <a:r>
              <a:rPr lang="en-US" b="1" dirty="0" smtClean="0">
                <a:solidFill>
                  <a:srgbClr val="000000"/>
                </a:solidFill>
              </a:rPr>
              <a:t>						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                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Initial states</a:t>
            </a:r>
            <a:endParaRPr lang="en-US" b="1" i="1" dirty="0">
              <a:solidFill>
                <a:srgbClr val="FFFFFF">
                  <a:lumMod val="50000"/>
                </a:srgbClr>
              </a:solidFill>
            </a:endParaRPr>
          </a:p>
          <a:p>
            <a:pPr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</a:pPr>
            <a:r>
              <a:rPr lang="en-US" b="1" dirty="0">
                <a:solidFill>
                  <a:srgbClr val="000000"/>
                </a:solidFill>
              </a:rPr>
              <a:t>T(</a:t>
            </a:r>
            <a:r>
              <a:rPr lang="en-US" b="1" dirty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FF0000"/>
                </a:solidFill>
              </a:rPr>
              <a:t>M,</a:t>
            </a:r>
            <a:r>
              <a:rPr lang="en-US" b="1" dirty="0">
                <a:solidFill>
                  <a:srgbClr val="0070C0"/>
                </a:solidFill>
              </a:rPr>
              <a:t>Y1,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00B050"/>
                </a:solidFill>
              </a:rPr>
              <a:t>L’,</a:t>
            </a:r>
            <a:r>
              <a:rPr lang="en-US" b="1" dirty="0">
                <a:solidFill>
                  <a:srgbClr val="FF0000"/>
                </a:solidFill>
              </a:rPr>
              <a:t>M’,</a:t>
            </a:r>
            <a:r>
              <a:rPr lang="en-US" b="1" dirty="0">
                <a:solidFill>
                  <a:srgbClr val="0070C0"/>
                </a:solidFill>
              </a:rPr>
              <a:t>Y1’,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’)</a:t>
            </a:r>
            <a:r>
              <a:rPr lang="en-US" b="1" dirty="0" smtClean="0">
                <a:solidFill>
                  <a:srgbClr val="000000"/>
                </a:solidFill>
                <a:sym typeface="Symbol"/>
              </a:rPr>
              <a:t></a:t>
            </a:r>
            <a:r>
              <a:rPr lang="en-US" b="1" dirty="0" smtClean="0">
                <a:solidFill>
                  <a:srgbClr val="000000"/>
                </a:solidFill>
              </a:rPr>
              <a:t>R(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FF0000"/>
                </a:solidFill>
              </a:rPr>
              <a:t>M,</a:t>
            </a:r>
            <a:r>
              <a:rPr lang="en-US" b="1" dirty="0" smtClean="0">
                <a:solidFill>
                  <a:srgbClr val="0070C0"/>
                </a:solidFill>
              </a:rPr>
              <a:t>Y1,</a:t>
            </a:r>
            <a:r>
              <a:rPr lang="en-US" b="1" dirty="0" smtClean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) </a:t>
            </a:r>
            <a:r>
              <a:rPr lang="en-US" b="1" dirty="0" smtClean="0">
                <a:solidFill>
                  <a:srgbClr val="000000"/>
                </a:solidFill>
                <a:sym typeface="Symbol"/>
              </a:rPr>
              <a:t></a:t>
            </a:r>
            <a:r>
              <a:rPr lang="en-US" b="1" dirty="0" smtClean="0">
                <a:solidFill>
                  <a:srgbClr val="000000"/>
                </a:solidFill>
              </a:rPr>
              <a:t>  R(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B050"/>
                </a:solidFill>
              </a:rPr>
              <a:t>’,</a:t>
            </a:r>
            <a:r>
              <a:rPr lang="en-US" b="1" dirty="0">
                <a:solidFill>
                  <a:srgbClr val="FF0000"/>
                </a:solidFill>
              </a:rPr>
              <a:t>M’,</a:t>
            </a:r>
            <a:r>
              <a:rPr lang="en-US" b="1" dirty="0">
                <a:solidFill>
                  <a:srgbClr val="0070C0"/>
                </a:solidFill>
              </a:rPr>
              <a:t>Y1’,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Y2’</a:t>
            </a:r>
            <a:r>
              <a:rPr lang="en-US" b="1" dirty="0">
                <a:solidFill>
                  <a:srgbClr val="000000"/>
                </a:solidFill>
              </a:rPr>
              <a:t>) </a:t>
            </a:r>
            <a:r>
              <a:rPr lang="en-US" b="1" dirty="0" smtClean="0">
                <a:solidFill>
                  <a:srgbClr val="000000"/>
                </a:solidFill>
                <a:sym typeface="Symbol"/>
              </a:rPr>
              <a:t>      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Reachable states </a:t>
            </a:r>
            <a:endParaRPr lang="en-US" b="1" dirty="0" smtClean="0">
              <a:solidFill>
                <a:srgbClr val="000000"/>
              </a:solidFill>
            </a:endParaRPr>
          </a:p>
          <a:p>
            <a:pPr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</a:pPr>
            <a:r>
              <a:rPr lang="en-US" b="1" dirty="0" smtClean="0">
                <a:solidFill>
                  <a:srgbClr val="000000"/>
                </a:solidFill>
              </a:rPr>
              <a:t>R(2,2,</a:t>
            </a:r>
            <a:r>
              <a:rPr lang="en-US" b="1" dirty="0" smtClean="0">
                <a:solidFill>
                  <a:srgbClr val="0070C0"/>
                </a:solidFill>
              </a:rPr>
              <a:t>Y1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) </a:t>
            </a:r>
            <a:r>
              <a:rPr lang="en-US" b="1" dirty="0">
                <a:solidFill>
                  <a:srgbClr val="000000"/>
                </a:solidFill>
                <a:sym typeface="Symbol"/>
              </a:rPr>
              <a:t>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false 			                      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Is unsafe state reachable?</a:t>
            </a:r>
            <a:endParaRPr lang="en-US" b="1" i="1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572000"/>
            <a:ext cx="9190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</a:pPr>
            <a:r>
              <a:rPr lang="en-US" b="1" dirty="0">
                <a:solidFill>
                  <a:srgbClr val="000000"/>
                </a:solidFill>
              </a:rPr>
              <a:t>Step(</a:t>
            </a:r>
            <a:r>
              <a:rPr lang="en-US" b="1" dirty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0000"/>
                </a:solidFill>
              </a:rPr>
              <a:t>’,</a:t>
            </a:r>
            <a:r>
              <a:rPr lang="en-US" b="1" dirty="0">
                <a:solidFill>
                  <a:srgbClr val="0070C0"/>
                </a:solidFill>
              </a:rPr>
              <a:t>Y1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Y1</a:t>
            </a:r>
            <a:r>
              <a:rPr lang="en-US" b="1" dirty="0" smtClean="0">
                <a:solidFill>
                  <a:srgbClr val="000000"/>
                </a:solidFill>
              </a:rPr>
              <a:t>’) </a:t>
            </a:r>
            <a:r>
              <a:rPr lang="en-US" b="1" dirty="0">
                <a:solidFill>
                  <a:srgbClr val="000000"/>
                </a:solidFill>
                <a:sym typeface="Symbol"/>
              </a:rPr>
              <a:t>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T(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0070C0"/>
                </a:solidFill>
              </a:rPr>
              <a:t>Y1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>
                <a:solidFill>
                  <a:srgbClr val="000000"/>
                </a:solidFill>
              </a:rPr>
              <a:t>’,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Y1</a:t>
            </a:r>
            <a:r>
              <a:rPr lang="en-US" b="1" dirty="0">
                <a:solidFill>
                  <a:srgbClr val="000000"/>
                </a:solidFill>
              </a:rPr>
              <a:t>’,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)		             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P</a:t>
            </a:r>
            <a:r>
              <a:rPr lang="en-US" b="1" i="1" baseline="-25000" dirty="0" smtClean="0">
                <a:solidFill>
                  <a:srgbClr val="FFFFFF">
                    <a:lumMod val="50000"/>
                  </a:srgbClr>
                </a:solidFill>
              </a:rPr>
              <a:t>1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 takes </a:t>
            </a:r>
            <a:r>
              <a:rPr lang="en-US" b="1" i="1" dirty="0">
                <a:solidFill>
                  <a:srgbClr val="FFFFFF">
                    <a:lumMod val="50000"/>
                  </a:srgbClr>
                </a:solidFill>
              </a:rPr>
              <a:t>a step</a:t>
            </a:r>
            <a:endParaRPr lang="en-US" b="1" dirty="0">
              <a:solidFill>
                <a:srgbClr val="000000"/>
              </a:solidFill>
            </a:endParaRPr>
          </a:p>
          <a:p>
            <a:pPr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</a:pPr>
            <a:r>
              <a:rPr lang="en-US" b="1" dirty="0">
                <a:solidFill>
                  <a:srgbClr val="000000"/>
                </a:solidFill>
              </a:rPr>
              <a:t>Step(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000000"/>
                </a:solidFill>
              </a:rPr>
              <a:t>’,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0070C0"/>
                </a:solidFill>
              </a:rPr>
              <a:t>Y1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’)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sym typeface="Symbol"/>
              </a:rPr>
              <a:t>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T(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0070C0"/>
                </a:solidFill>
              </a:rPr>
              <a:t>Y1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00B050"/>
                </a:solidFill>
              </a:rPr>
              <a:t>L</a:t>
            </a:r>
            <a:r>
              <a:rPr lang="en-US" b="1" dirty="0" smtClean="0">
                <a:solidFill>
                  <a:srgbClr val="000000"/>
                </a:solidFill>
              </a:rPr>
              <a:t>,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000000"/>
                </a:solidFill>
              </a:rPr>
              <a:t>’,</a:t>
            </a:r>
            <a:r>
              <a:rPr lang="en-US" b="1" dirty="0">
                <a:solidFill>
                  <a:srgbClr val="0070C0"/>
                </a:solidFill>
              </a:rPr>
              <a:t>Y1</a:t>
            </a:r>
            <a:r>
              <a:rPr lang="en-US" b="1" dirty="0">
                <a:solidFill>
                  <a:srgbClr val="000000"/>
                </a:solidFill>
              </a:rPr>
              <a:t>,</a:t>
            </a:r>
            <a:r>
              <a:rPr lang="en-US" b="1" dirty="0">
                <a:solidFill>
                  <a:srgbClr val="9047B9">
                    <a:lumMod val="75000"/>
                  </a:srgbClr>
                </a:solidFill>
              </a:rPr>
              <a:t>Y2</a:t>
            </a:r>
            <a:r>
              <a:rPr lang="en-US" b="1" dirty="0" smtClean="0">
                <a:solidFill>
                  <a:srgbClr val="000000"/>
                </a:solidFill>
              </a:rPr>
              <a:t>’)</a:t>
            </a:r>
            <a:r>
              <a:rPr lang="en-US" b="1" i="1" dirty="0">
                <a:solidFill>
                  <a:srgbClr val="FFFFFF">
                    <a:lumMod val="50000"/>
                  </a:srgbClr>
                </a:solidFill>
              </a:rPr>
              <a:t>	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	              P</a:t>
            </a:r>
            <a:r>
              <a:rPr lang="en-US" b="1" i="1" baseline="-25000" dirty="0" smtClean="0">
                <a:solidFill>
                  <a:srgbClr val="FFFFFF">
                    <a:lumMod val="50000"/>
                  </a:srgbClr>
                </a:solidFill>
              </a:rPr>
              <a:t>2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 </a:t>
            </a:r>
            <a:r>
              <a:rPr lang="en-US" b="1" i="1" dirty="0">
                <a:solidFill>
                  <a:srgbClr val="FFFFFF">
                    <a:lumMod val="50000"/>
                  </a:srgbClr>
                </a:solidFill>
              </a:rPr>
              <a:t>takes a </a:t>
            </a:r>
            <a:r>
              <a:rPr lang="en-US" b="1" i="1" dirty="0" smtClean="0">
                <a:solidFill>
                  <a:srgbClr val="FFFFFF">
                    <a:lumMod val="50000"/>
                  </a:srgbClr>
                </a:solidFill>
              </a:rPr>
              <a:t>step</a:t>
            </a:r>
            <a:endParaRPr lang="en-US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0" y="5410200"/>
                <a:ext cx="9372600" cy="1366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Step(0,1,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+1).                                                     	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: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𝒚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≔</m:t>
                    </m:r>
                    <m:acc>
                      <m:accPr>
                        <m:chr m:val="̂"/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𝒚</m:t>
                        </m:r>
                      </m:e>
                    </m:acc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;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𝒈𝒐𝒕𝒐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>
                    <a:solidFill>
                      <a:srgbClr val="000000"/>
                    </a:solidFill>
                  </a:rPr>
                  <a:t>(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</a:rPr>
                      <m:t>∨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>
                    <a:solidFill>
                      <a:srgbClr val="000000"/>
                    </a:solidFill>
                  </a:rPr>
                  <a:t> = 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0)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>
                    <a:solidFill>
                      <a:srgbClr val="000000"/>
                    </a:solidFill>
                    <a:sym typeface="Symbol"/>
                  </a:rPr>
                  <a:t>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Step(1,2,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).	           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: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𝒂𝒘𝒂𝒊𝒕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𝒚</m:t>
                        </m:r>
                      </m:e>
                    </m:acc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𝟎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∨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𝒚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≤</m:t>
                    </m:r>
                    <m:acc>
                      <m:accPr>
                        <m:chr m:val="̂"/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𝒚</m:t>
                        </m:r>
                      </m:e>
                    </m:acc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𝒈𝒐𝒕𝒐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Step(2,3,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).					     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: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𝒄𝒓𝒊𝒕𝒊𝒄𝒂𝒍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;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𝒈𝒐𝒕𝒐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Step(3,0,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Y1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</a:rPr>
                  <a:t>Y2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,0).					         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: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𝒚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≔</m:t>
                    </m:r>
                    <m:r>
                      <a:rPr lang="en-US" b="1" i="1" smtClean="0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𝟎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𝒈𝒐𝒕𝒐</m:t>
                    </m:r>
                    <m:r>
                      <a:rPr lang="en-US" b="1" i="1">
                        <a:solidFill>
                          <a:srgbClr val="FFFFFF">
                            <a:lumMod val="50000"/>
                          </a:srgbClr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FF">
                                <a:lumMod val="50000"/>
                              </a:srgbClr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10200"/>
                <a:ext cx="9372600" cy="1366528"/>
              </a:xfrm>
              <a:prstGeom prst="rect">
                <a:avLst/>
              </a:prstGeom>
              <a:blipFill rotWithShape="1">
                <a:blip r:embed="rId2"/>
                <a:stretch>
                  <a:fillRect l="-520" t="-2232" b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21027"/>
            <a:ext cx="8458200" cy="202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472100" y="3449520"/>
                <a:ext cx="3675695" cy="13849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1430"/>
                    <a:gradFill>
                      <a:gsLst>
                        <a:gs pos="0">
                          <a:srgbClr val="9047B9">
                            <a:tint val="90000"/>
                            <a:satMod val="120000"/>
                          </a:srgbClr>
                        </a:gs>
                        <a:gs pos="25000">
                          <a:srgbClr val="9047B9">
                            <a:tint val="93000"/>
                            <a:satMod val="120000"/>
                          </a:srgbClr>
                        </a:gs>
                        <a:gs pos="50000">
                          <a:srgbClr val="9047B9">
                            <a:shade val="89000"/>
                            <a:satMod val="110000"/>
                          </a:srgbClr>
                        </a:gs>
                        <a:gs pos="75000">
                          <a:srgbClr val="9047B9">
                            <a:tint val="93000"/>
                            <a:satMod val="120000"/>
                          </a:srgbClr>
                        </a:gs>
                        <a:gs pos="100000">
                          <a:srgbClr val="9047B9">
                            <a:tint val="90000"/>
                            <a:satMod val="120000"/>
                          </a:srgbClr>
                        </a:gs>
                      </a:gsLst>
                      <a:lin ang="5400000"/>
                    </a:gra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Arial" charset="0"/>
                  </a:rPr>
                  <a:t>Mutual Exclusion </a:t>
                </a:r>
              </a:p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n w="11430"/>
                          <a:gradFill>
                            <a:gsLst>
                              <a:gs pos="0">
                                <a:srgbClr val="9047B9">
                                  <a:tint val="90000"/>
                                  <a:satMod val="120000"/>
                                </a:srgbClr>
                              </a:gs>
                              <a:gs pos="25000">
                                <a:srgbClr val="9047B9">
                                  <a:tint val="93000"/>
                                  <a:satMod val="120000"/>
                                </a:srgbClr>
                              </a:gs>
                              <a:gs pos="50000">
                                <a:srgbClr val="9047B9">
                                  <a:shade val="89000"/>
                                  <a:satMod val="110000"/>
                                </a:srgbClr>
                              </a:gs>
                              <a:gs pos="75000">
                                <a:srgbClr val="9047B9">
                                  <a:tint val="93000"/>
                                  <a:satMod val="120000"/>
                                </a:srgbClr>
                              </a:gs>
                              <a:gs pos="100000">
                                <a:srgbClr val="9047B9">
                                  <a:tint val="90000"/>
                                  <a:satMod val="12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ambria Math"/>
                        </a:rPr>
                        <m:t>⇔</m:t>
                      </m:r>
                    </m:oMath>
                  </m:oMathPara>
                </a14:m>
                <a:endParaRPr lang="en-US" sz="2800" b="1" dirty="0" smtClean="0">
                  <a:ln w="11430"/>
                  <a:gradFill>
                    <a:gsLst>
                      <a:gs pos="0">
                        <a:srgbClr val="9047B9">
                          <a:tint val="90000"/>
                          <a:satMod val="120000"/>
                        </a:srgbClr>
                      </a:gs>
                      <a:gs pos="25000">
                        <a:srgbClr val="9047B9">
                          <a:tint val="93000"/>
                          <a:satMod val="120000"/>
                        </a:srgbClr>
                      </a:gs>
                      <a:gs pos="50000">
                        <a:srgbClr val="9047B9">
                          <a:shade val="89000"/>
                          <a:satMod val="110000"/>
                        </a:srgbClr>
                      </a:gs>
                      <a:gs pos="75000">
                        <a:srgbClr val="9047B9">
                          <a:tint val="93000"/>
                          <a:satMod val="120000"/>
                        </a:srgbClr>
                      </a:gs>
                      <a:gs pos="100000">
                        <a:srgbClr val="9047B9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charset="0"/>
                </a:endParaRPr>
              </a:p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1430"/>
                    <a:gradFill>
                      <a:gsLst>
                        <a:gs pos="0">
                          <a:srgbClr val="9047B9">
                            <a:tint val="90000"/>
                            <a:satMod val="120000"/>
                          </a:srgbClr>
                        </a:gs>
                        <a:gs pos="25000">
                          <a:srgbClr val="9047B9">
                            <a:tint val="93000"/>
                            <a:satMod val="120000"/>
                          </a:srgbClr>
                        </a:gs>
                        <a:gs pos="50000">
                          <a:srgbClr val="9047B9">
                            <a:shade val="89000"/>
                            <a:satMod val="110000"/>
                          </a:srgbClr>
                        </a:gs>
                        <a:gs pos="75000">
                          <a:srgbClr val="9047B9">
                            <a:tint val="93000"/>
                            <a:satMod val="120000"/>
                          </a:srgbClr>
                        </a:gs>
                        <a:gs pos="100000">
                          <a:srgbClr val="9047B9">
                            <a:tint val="90000"/>
                            <a:satMod val="120000"/>
                          </a:srgbClr>
                        </a:gs>
                      </a:gsLst>
                      <a:lin ang="5400000"/>
                    </a:gra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Arial" charset="0"/>
                  </a:rPr>
                  <a:t>Clauses have model</a:t>
                </a:r>
                <a:endParaRPr lang="en-US" sz="2800" b="1" dirty="0">
                  <a:ln w="11430"/>
                  <a:gradFill>
                    <a:gsLst>
                      <a:gs pos="0">
                        <a:srgbClr val="9047B9">
                          <a:tint val="90000"/>
                          <a:satMod val="120000"/>
                        </a:srgbClr>
                      </a:gs>
                      <a:gs pos="25000">
                        <a:srgbClr val="9047B9">
                          <a:tint val="93000"/>
                          <a:satMod val="120000"/>
                        </a:srgbClr>
                      </a:gs>
                      <a:gs pos="50000">
                        <a:srgbClr val="9047B9">
                          <a:shade val="89000"/>
                          <a:satMod val="110000"/>
                        </a:srgbClr>
                      </a:gs>
                      <a:gs pos="75000">
                        <a:srgbClr val="9047B9">
                          <a:tint val="93000"/>
                          <a:satMod val="120000"/>
                        </a:srgbClr>
                      </a:gs>
                      <a:gs pos="100000">
                        <a:srgbClr val="9047B9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00" y="3449520"/>
                <a:ext cx="3675695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3814" t="-6608" r="-3648" b="-16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038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Search: Mile-high perspective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Oval 62"/>
              <p:cNvSpPr/>
              <p:nvPr/>
            </p:nvSpPr>
            <p:spPr bwMode="auto">
              <a:xfrm>
                <a:off x="2241254" y="3789040"/>
                <a:ext cx="952555" cy="68580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dirty="0" smtClean="0">
                          <a:solidFill>
                            <a:srgbClr val="FFFFFF"/>
                          </a:solidFill>
                          <a:latin typeface="Edwardian Script ITC" pitchFamily="66" charset="0"/>
                        </a:rPr>
                        <m:t>F</m:t>
                      </m:r>
                      <m:r>
                        <a:rPr lang="en-US" sz="2000" i="1" dirty="0" smtClean="0">
                          <a:solidFill>
                            <a:srgbClr val="FFFFFF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16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en-US" sz="16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𝐼</m:t>
                      </m:r>
                      <m:r>
                        <a:rPr lang="en-US" sz="16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3" name="Oval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1254" y="3789040"/>
                <a:ext cx="952555" cy="68580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Oval 63"/>
              <p:cNvSpPr/>
              <p:nvPr/>
            </p:nvSpPr>
            <p:spPr bwMode="auto">
              <a:xfrm>
                <a:off x="937310" y="3789040"/>
                <a:ext cx="952555" cy="68580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𝐼</m:t>
                      </m:r>
                    </m:oMath>
                  </m:oMathPara>
                </a14:m>
                <a:endParaRPr lang="en-US" sz="2400" i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4" name="Oval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7310" y="3789040"/>
                <a:ext cx="952555" cy="6858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Oval 64"/>
              <p:cNvSpPr/>
              <p:nvPr/>
            </p:nvSpPr>
            <p:spPr bwMode="auto">
              <a:xfrm>
                <a:off x="3583441" y="3796527"/>
                <a:ext cx="952555" cy="68580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dirty="0" smtClean="0">
                              <a:solidFill>
                                <a:srgbClr val="FF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000" b="1" dirty="0">
                              <a:solidFill>
                                <a:srgbClr val="FFFFFF"/>
                              </a:solidFill>
                              <a:latin typeface="Edwardian Script ITC" pitchFamily="66" charset="0"/>
                            </a:rPr>
                            <m:t>F</m:t>
                          </m:r>
                        </m:e>
                        <m:sup>
                          <m:r>
                            <a:rPr lang="en-US" sz="2000" i="1" dirty="0" smtClean="0">
                              <a:solidFill>
                                <a:srgbClr val="FF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2</m:t>
                          </m:r>
                        </m:sup>
                      </m:sSup>
                      <m:r>
                        <a:rPr lang="en-US" sz="20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en-US" sz="20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𝐼</m:t>
                      </m:r>
                      <m:r>
                        <a:rPr lang="en-US" sz="2000" i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5" name="Oval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83441" y="3796527"/>
                <a:ext cx="952555" cy="685800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/>
          <p:nvPr/>
        </p:nvCxnSpPr>
        <p:spPr>
          <a:xfrm>
            <a:off x="1889865" y="4131940"/>
            <a:ext cx="370069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5826184" y="4139427"/>
            <a:ext cx="318261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Oval 69"/>
              <p:cNvSpPr/>
              <p:nvPr/>
            </p:nvSpPr>
            <p:spPr bwMode="auto">
              <a:xfrm>
                <a:off x="4783196" y="3789040"/>
                <a:ext cx="1005993" cy="6858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FFFF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FFFFFF"/>
                            </a:solidFill>
                            <a:latin typeface="Edwardian Script ITC" pitchFamily="66" charset="0"/>
                          </a:rPr>
                          <m:t>B</m:t>
                        </m:r>
                      </m:e>
                      <m:sup>
                        <m:r>
                          <a:rPr lang="en-US" i="1" dirty="0" smtClean="0">
                            <a:solidFill>
                              <a:srgbClr val="FFFF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FFFF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FFFF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¬</m:t>
                        </m:r>
                        <m:r>
                          <a:rPr lang="en-US" i="1" smtClean="0">
                            <a:solidFill>
                              <a:srgbClr val="FFFF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</mc:Choice>
        <mc:Fallback xmlns="">
          <p:sp>
            <p:nvSpPr>
              <p:cNvPr id="70" name="Oval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83196" y="3789040"/>
                <a:ext cx="1005993" cy="685800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Oval 70"/>
              <p:cNvSpPr/>
              <p:nvPr/>
            </p:nvSpPr>
            <p:spPr bwMode="auto">
              <a:xfrm>
                <a:off x="6156176" y="3789040"/>
                <a:ext cx="952555" cy="6858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54864" rIns="0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dirty="0" smtClean="0">
                          <a:solidFill>
                            <a:srgbClr val="FFFFFF"/>
                          </a:solidFill>
                          <a:latin typeface="Edwardian Script ITC" pitchFamily="66" charset="0"/>
                        </a:rPr>
                        <m:t>B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rgbClr val="FF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FF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¬</m:t>
                          </m:r>
                          <m:r>
                            <a:rPr lang="en-US" sz="2000" i="1" smtClean="0">
                              <a:solidFill>
                                <a:srgbClr val="FF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1" name="Oval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6176" y="3789040"/>
                <a:ext cx="952555" cy="685800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Oval 71"/>
              <p:cNvSpPr/>
              <p:nvPr/>
            </p:nvSpPr>
            <p:spPr bwMode="auto">
              <a:xfrm>
                <a:off x="7452320" y="3787316"/>
                <a:ext cx="952555" cy="6858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¬</m:t>
                      </m:r>
                      <m:r>
                        <a:rPr lang="en-US" sz="2800" i="1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2" name="Oval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52320" y="3787316"/>
                <a:ext cx="952555" cy="685800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Arrow Connector 75"/>
          <p:cNvCxnSpPr/>
          <p:nvPr/>
        </p:nvCxnSpPr>
        <p:spPr>
          <a:xfrm flipH="1">
            <a:off x="7128284" y="4149079"/>
            <a:ext cx="287137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3239044" y="4139427"/>
            <a:ext cx="344397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 bwMode="auto">
          <a:xfrm>
            <a:off x="3491880" y="3609020"/>
            <a:ext cx="2452728" cy="1062038"/>
          </a:xfrm>
          <a:prstGeom prst="rect">
            <a:avLst/>
          </a:prstGeom>
          <a:blipFill dpi="0" rotWithShape="1">
            <a:blip r:embed="rId8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Resolution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6045488" y="3618061"/>
            <a:ext cx="2452728" cy="1062038"/>
          </a:xfrm>
          <a:prstGeom prst="rect">
            <a:avLst/>
          </a:prstGeom>
          <a:blipFill dpi="0" rotWithShape="1">
            <a:blip r:embed="rId8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Propagation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747564" y="3618061"/>
            <a:ext cx="2452728" cy="1062038"/>
          </a:xfrm>
          <a:prstGeom prst="rect">
            <a:avLst/>
          </a:prstGeom>
          <a:blipFill dpi="0" rotWithShape="1">
            <a:blip r:embed="rId8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Propagation</a:t>
            </a:r>
          </a:p>
        </p:txBody>
      </p:sp>
    </p:spTree>
    <p:extLst>
      <p:ext uri="{BB962C8B-B14F-4D97-AF65-F5344CB8AC3E}">
        <p14:creationId xmlns:p14="http://schemas.microsoft.com/office/powerpoint/2010/main" val="4159649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3" grpId="0" animBg="1"/>
      <p:bldP spid="8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747897"/>
          </a:xfrm>
        </p:spPr>
        <p:txBody>
          <a:bodyPr/>
          <a:lstStyle/>
          <a:p>
            <a:r>
              <a:rPr lang="en-US" dirty="0" smtClean="0"/>
              <a:t>PDR(T): Conflict Resolution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/>
              <p:cNvSpPr/>
              <p:nvPr/>
            </p:nvSpPr>
            <p:spPr bwMode="auto">
              <a:xfrm>
                <a:off x="143508" y="3278366"/>
                <a:ext cx="1260140" cy="114300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7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508" y="3278366"/>
                <a:ext cx="1260140" cy="114300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 bwMode="auto">
              <a:xfrm>
                <a:off x="5328084" y="3248980"/>
                <a:ext cx="1357514" cy="11430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8084" y="3248980"/>
                <a:ext cx="1357514" cy="11430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val 22"/>
              <p:cNvSpPr/>
              <p:nvPr/>
            </p:nvSpPr>
            <p:spPr bwMode="auto">
              <a:xfrm>
                <a:off x="7056276" y="3176972"/>
                <a:ext cx="1681017" cy="1219201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Oval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56276" y="3176972"/>
                <a:ext cx="1681017" cy="1219201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71500" y="3068960"/>
            <a:ext cx="3120075" cy="1722542"/>
          </a:xfrm>
          <a:prstGeom prst="rect">
            <a:avLst/>
          </a:prstGeom>
          <a:blipFill dpi="0" rotWithShape="1">
            <a:blip r:embed="rId5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Resolution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/>
              <p:cNvSpPr/>
              <p:nvPr/>
            </p:nvSpPr>
            <p:spPr bwMode="auto">
              <a:xfrm>
                <a:off x="3610530" y="3154258"/>
                <a:ext cx="1357514" cy="1384941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3" name="Oval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10530" y="3154258"/>
                <a:ext cx="1357514" cy="1384941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val 33"/>
              <p:cNvSpPr/>
              <p:nvPr/>
            </p:nvSpPr>
            <p:spPr bwMode="auto">
              <a:xfrm>
                <a:off x="1799692" y="3258108"/>
                <a:ext cx="1357514" cy="11430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Oval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9692" y="3258108"/>
                <a:ext cx="1357514" cy="1143000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48479"/>
            <a:ext cx="8458200" cy="202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Right Arrow 46"/>
          <p:cNvSpPr/>
          <p:nvPr/>
        </p:nvSpPr>
        <p:spPr bwMode="auto">
          <a:xfrm>
            <a:off x="6678119" y="3702909"/>
            <a:ext cx="378157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Right Arrow 73"/>
          <p:cNvSpPr/>
          <p:nvPr/>
        </p:nvSpPr>
        <p:spPr bwMode="auto">
          <a:xfrm>
            <a:off x="4968044" y="3747855"/>
            <a:ext cx="372040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ight Arrow 74"/>
          <p:cNvSpPr/>
          <p:nvPr/>
        </p:nvSpPr>
        <p:spPr bwMode="auto">
          <a:xfrm>
            <a:off x="3157207" y="3733260"/>
            <a:ext cx="453324" cy="19502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Right Arrow 77"/>
          <p:cNvSpPr/>
          <p:nvPr/>
        </p:nvSpPr>
        <p:spPr bwMode="auto">
          <a:xfrm rot="5400000">
            <a:off x="1122722" y="2235006"/>
            <a:ext cx="378157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Right Arrow 79"/>
          <p:cNvSpPr/>
          <p:nvPr/>
        </p:nvSpPr>
        <p:spPr bwMode="auto">
          <a:xfrm rot="5400000">
            <a:off x="5314853" y="2241778"/>
            <a:ext cx="362350" cy="17165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ight Arrow 80"/>
          <p:cNvSpPr/>
          <p:nvPr/>
        </p:nvSpPr>
        <p:spPr bwMode="auto">
          <a:xfrm rot="5400000">
            <a:off x="1117597" y="1859917"/>
            <a:ext cx="380216" cy="17701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387198" y="4876800"/>
                <a:ext cx="8622360" cy="197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  <a:latin typeface="Arial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9047B9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9047B9">
                            <a:lumMod val="75000"/>
                          </a:srgbClr>
                        </a:solidFill>
                        <a:latin typeface="Cambria Math"/>
                      </a:rPr>
                      <m:t>                               </m:t>
                    </m:r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						          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</m:oMath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	Conflict				 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	       Resolution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>
                    <a:solidFill>
                      <a:srgbClr val="000000"/>
                    </a:solidFill>
                  </a:rPr>
                  <a:t>	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			Get </a:t>
                </a:r>
                <a:r>
                  <a:rPr lang="en-US" b="1" dirty="0">
                    <a:solidFill>
                      <a:srgbClr val="000000"/>
                    </a:solidFill>
                  </a:rPr>
                  <a:t>G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eneralization from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Farkas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Lemma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>
                    <a:solidFill>
                      <a:srgbClr val="000000"/>
                    </a:solidFill>
                  </a:rPr>
                  <a:t>	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		     	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Eg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., resolve away </a:t>
                </a:r>
                <a:r>
                  <a:rPr lang="en-US" b="1" dirty="0">
                    <a:solidFill>
                      <a:srgbClr val="0070C0"/>
                    </a:solidFill>
                  </a:rPr>
                  <a:t>blue 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internal variables  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98" y="4876800"/>
                <a:ext cx="8622360" cy="1975926"/>
              </a:xfrm>
              <a:prstGeom prst="rect">
                <a:avLst/>
              </a:prstGeom>
              <a:blipFill rotWithShape="1">
                <a:blip r:embed="rId10"/>
                <a:stretch>
                  <a:fillRect b="-4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Right Arrow 81"/>
          <p:cNvSpPr/>
          <p:nvPr/>
        </p:nvSpPr>
        <p:spPr bwMode="auto">
          <a:xfrm rot="5400000">
            <a:off x="5314853" y="1862593"/>
            <a:ext cx="362350" cy="17165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/>
              <p:cNvSpPr/>
              <p:nvPr/>
            </p:nvSpPr>
            <p:spPr bwMode="auto">
              <a:xfrm>
                <a:off x="-309450" y="4761148"/>
                <a:ext cx="3333278" cy="666563"/>
              </a:xfrm>
              <a:prstGeom prst="ellipse">
                <a:avLst/>
              </a:prstGeom>
              <a:gradFill flip="none" rotWithShape="1">
                <a:gsLst>
                  <a:gs pos="2000">
                    <a:srgbClr val="29A3FF"/>
                  </a:gs>
                  <a:gs pos="100000">
                    <a:schemeClr val="accent1">
                      <a:tint val="44500"/>
                      <a:satMod val="160000"/>
                      <a:lumMod val="86000"/>
                      <a:alpha val="67000"/>
                    </a:schemeClr>
                  </a:gs>
                  <a:gs pos="87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≥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∧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≥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0" name="Oval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450" y="4761148"/>
                <a:ext cx="3333278" cy="666563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 bwMode="auto">
              <a:xfrm>
                <a:off x="7488324" y="4655592"/>
                <a:ext cx="1178035" cy="772119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dirty="0">
                          <a:solidFill>
                            <a:srgbClr val="00000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88324" y="4655592"/>
                <a:ext cx="1178035" cy="772119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val 23"/>
              <p:cNvSpPr/>
              <p:nvPr/>
            </p:nvSpPr>
            <p:spPr bwMode="auto">
              <a:xfrm>
                <a:off x="5968082" y="4761148"/>
                <a:ext cx="1271695" cy="550288"/>
              </a:xfrm>
              <a:prstGeom prst="ellipse">
                <a:avLst/>
              </a:prstGeom>
              <a:gradFill flip="none" rotWithShape="1">
                <a:gsLst>
                  <a:gs pos="2000">
                    <a:srgbClr val="29A3FF"/>
                  </a:gs>
                  <a:gs pos="100000">
                    <a:schemeClr val="accent1">
                      <a:tint val="44500"/>
                      <a:satMod val="160000"/>
                      <a:lumMod val="86000"/>
                      <a:alpha val="67000"/>
                    </a:schemeClr>
                  </a:gs>
                  <a:gs pos="87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≥</m:t>
                      </m:r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4" name="Oval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8082" y="4761148"/>
                <a:ext cx="1271695" cy="550288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val 24"/>
              <p:cNvSpPr/>
              <p:nvPr/>
            </p:nvSpPr>
            <p:spPr bwMode="auto">
              <a:xfrm>
                <a:off x="3347864" y="4709109"/>
                <a:ext cx="1178035" cy="772119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dirty="0">
                          <a:solidFill>
                            <a:srgbClr val="00000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Oval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47864" y="4709109"/>
                <a:ext cx="1178035" cy="772119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165194" y="4856985"/>
                <a:ext cx="3850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∧</m:t>
                      </m:r>
                    </m:oMath>
                  </m:oMathPara>
                </a14:m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194" y="4856985"/>
                <a:ext cx="385041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2700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26" grpId="0" animBg="1"/>
      <p:bldP spid="33" grpId="0" animBg="1"/>
      <p:bldP spid="34" grpId="0" animBg="1"/>
      <p:bldP spid="47" grpId="0" animBg="1"/>
      <p:bldP spid="74" grpId="0" animBg="1"/>
      <p:bldP spid="75" grpId="0" animBg="1"/>
      <p:bldP spid="78" grpId="0" animBg="1"/>
      <p:bldP spid="80" grpId="0" animBg="1"/>
      <p:bldP spid="81" grpId="0" animBg="1"/>
      <p:bldP spid="48" grpId="0"/>
      <p:bldP spid="82" grpId="0" animBg="1"/>
      <p:bldP spid="20" grpId="0" animBg="1"/>
      <p:bldP spid="21" grpId="0" animBg="1"/>
      <p:bldP spid="24" grpId="0" animBg="1"/>
      <p:bldP spid="25" grpId="0" animBg="1"/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747897"/>
          </a:xfrm>
        </p:spPr>
        <p:txBody>
          <a:bodyPr/>
          <a:lstStyle/>
          <a:p>
            <a:r>
              <a:rPr lang="en-US" dirty="0" smtClean="0"/>
              <a:t>PDR(T): Conflict Resolution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/>
              <p:cNvSpPr/>
              <p:nvPr/>
            </p:nvSpPr>
            <p:spPr bwMode="auto">
              <a:xfrm>
                <a:off x="143508" y="3278366"/>
                <a:ext cx="1260140" cy="114300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 smtClean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𝒀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7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508" y="3278366"/>
                <a:ext cx="1260140" cy="114300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 bwMode="auto">
              <a:xfrm>
                <a:off x="5328084" y="3248980"/>
                <a:ext cx="1357514" cy="11430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8084" y="3248980"/>
                <a:ext cx="1357514" cy="11430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val 22"/>
              <p:cNvSpPr/>
              <p:nvPr/>
            </p:nvSpPr>
            <p:spPr bwMode="auto">
              <a:xfrm>
                <a:off x="7056276" y="3176972"/>
                <a:ext cx="1681017" cy="1219201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Oval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56276" y="3176972"/>
                <a:ext cx="1681017" cy="1219201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 bwMode="auto">
          <a:xfrm>
            <a:off x="107504" y="3018379"/>
            <a:ext cx="3276365" cy="1722542"/>
          </a:xfrm>
          <a:prstGeom prst="rect">
            <a:avLst/>
          </a:prstGeom>
          <a:blipFill dpi="0" rotWithShape="1">
            <a:blip r:embed="rId5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Resolution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/>
              <p:cNvSpPr/>
              <p:nvPr/>
            </p:nvSpPr>
            <p:spPr bwMode="auto">
              <a:xfrm>
                <a:off x="3610530" y="3154258"/>
                <a:ext cx="1357514" cy="1384941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3" name="Oval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10530" y="3154258"/>
                <a:ext cx="1357514" cy="1384941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val 33"/>
              <p:cNvSpPr/>
              <p:nvPr/>
            </p:nvSpPr>
            <p:spPr bwMode="auto">
              <a:xfrm>
                <a:off x="1799692" y="3258108"/>
                <a:ext cx="1357514" cy="1143000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FF7C80"/>
                  </a:gs>
                  <a:gs pos="87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𝑳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Oval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9692" y="3258108"/>
                <a:ext cx="1357514" cy="1143000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84" y="1148479"/>
            <a:ext cx="8458200" cy="202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Right Arrow 46"/>
          <p:cNvSpPr/>
          <p:nvPr/>
        </p:nvSpPr>
        <p:spPr bwMode="auto">
          <a:xfrm>
            <a:off x="6678119" y="3702909"/>
            <a:ext cx="378157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Right Arrow 73"/>
          <p:cNvSpPr/>
          <p:nvPr/>
        </p:nvSpPr>
        <p:spPr bwMode="auto">
          <a:xfrm>
            <a:off x="4968044" y="3747855"/>
            <a:ext cx="372040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ight Arrow 74"/>
          <p:cNvSpPr/>
          <p:nvPr/>
        </p:nvSpPr>
        <p:spPr bwMode="auto">
          <a:xfrm>
            <a:off x="3157207" y="3733260"/>
            <a:ext cx="453324" cy="19502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Right Arrow 77"/>
          <p:cNvSpPr/>
          <p:nvPr/>
        </p:nvSpPr>
        <p:spPr bwMode="auto">
          <a:xfrm rot="5400000">
            <a:off x="1122722" y="2235006"/>
            <a:ext cx="378157" cy="18520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Right Arrow 79"/>
          <p:cNvSpPr/>
          <p:nvPr/>
        </p:nvSpPr>
        <p:spPr bwMode="auto">
          <a:xfrm rot="5400000">
            <a:off x="5314853" y="2241778"/>
            <a:ext cx="362350" cy="17165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ight Arrow 80"/>
          <p:cNvSpPr/>
          <p:nvPr/>
        </p:nvSpPr>
        <p:spPr bwMode="auto">
          <a:xfrm rot="5400000">
            <a:off x="1117597" y="1859917"/>
            <a:ext cx="380216" cy="17701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Right Arrow 81"/>
          <p:cNvSpPr/>
          <p:nvPr/>
        </p:nvSpPr>
        <p:spPr bwMode="auto">
          <a:xfrm rot="5400000">
            <a:off x="5314853" y="1862593"/>
            <a:ext cx="362350" cy="17165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26"/>
              <p:cNvSpPr/>
              <p:nvPr/>
            </p:nvSpPr>
            <p:spPr bwMode="auto">
              <a:xfrm>
                <a:off x="1604633" y="3408381"/>
                <a:ext cx="1747632" cy="88297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 →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Oval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04633" y="3408381"/>
                <a:ext cx="1747632" cy="882970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 bwMode="auto">
              <a:xfrm>
                <a:off x="3434418" y="3408381"/>
                <a:ext cx="1747632" cy="88297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 →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34418" y="3408381"/>
                <a:ext cx="1747632" cy="882970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val 28"/>
              <p:cNvSpPr/>
              <p:nvPr/>
            </p:nvSpPr>
            <p:spPr bwMode="auto">
              <a:xfrm>
                <a:off x="5244524" y="3354024"/>
                <a:ext cx="1747632" cy="88297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2400" b="1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 →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𝒀</m:t>
                      </m:r>
                      <m:r>
                        <a:rPr lang="en-US" sz="2000" b="1" i="1" dirty="0">
                          <a:solidFill>
                            <a:srgbClr val="9047B9">
                              <a:lumMod val="75000"/>
                            </a:srgb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b="1" i="1" dirty="0" smtClean="0">
                          <a:solidFill>
                            <a:srgbClr val="00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Oval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4524" y="3354024"/>
                <a:ext cx="1747632" cy="88297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 bwMode="auto">
          <a:xfrm>
            <a:off x="1547664" y="3036988"/>
            <a:ext cx="3704814" cy="1722542"/>
          </a:xfrm>
          <a:prstGeom prst="rect">
            <a:avLst/>
          </a:prstGeom>
          <a:blipFill dpi="0" rotWithShape="1">
            <a:blip r:embed="rId5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Propagation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301657" y="3018379"/>
            <a:ext cx="3704814" cy="1722542"/>
          </a:xfrm>
          <a:prstGeom prst="rect">
            <a:avLst/>
          </a:prstGeom>
          <a:blipFill dpi="0" rotWithShape="1">
            <a:blip r:embed="rId5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Propagation</a:t>
            </a:r>
          </a:p>
        </p:txBody>
      </p:sp>
    </p:spTree>
    <p:extLst>
      <p:ext uri="{BB962C8B-B14F-4D97-AF65-F5344CB8AC3E}">
        <p14:creationId xmlns:p14="http://schemas.microsoft.com/office/powerpoint/2010/main" val="3368650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295400" y="2667000"/>
            <a:ext cx="7043208" cy="1384994"/>
          </a:xfrm>
        </p:spPr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7196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PDR(T): </a:t>
            </a:r>
            <a:r>
              <a:rPr lang="en-US" sz="4000" dirty="0" smtClean="0"/>
              <a:t>Generalization from T-lemmas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71600"/>
                <a:ext cx="9163050" cy="4861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 smtClean="0">
                    <a:solidFill>
                      <a:srgbClr val="000000"/>
                    </a:solidFill>
                  </a:rPr>
                  <a:t>Can we satisfy?</a:t>
                </a: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b="1" i="1" dirty="0">
                        <a:solidFill>
                          <a:srgbClr val="00B05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).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						                  </a:t>
                </a:r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Initial states</a:t>
                </a: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𝑻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’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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’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 </m:t>
                    </m:r>
                  </m:oMath>
                </a14:m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        Reachable states </a:t>
                </a: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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¬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∧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		       </a:t>
                </a:r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Unsafe state is unreachable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		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b="1" i="1" dirty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𝑳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∧</m:t>
                            </m:r>
                            <m:r>
                              <a:rPr lang="en-US" b="1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𝑴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∧</m:t>
                            </m:r>
                            <m:r>
                              <a:rPr lang="en-US" b="1" i="1" dirty="0">
                                <a:solidFill>
                                  <a:srgbClr val="9047B9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𝒀</m:t>
                            </m:r>
                            <m:r>
                              <a:rPr lang="en-US" b="1" i="1" dirty="0">
                                <a:solidFill>
                                  <a:srgbClr val="9047B9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groupChr>
                      </m:e>
                      <m:lim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000000"/>
                            </a:solidFill>
                            <a:latin typeface="Brush Script MT" pitchFamily="66" charset="0"/>
                          </a:rPr>
                          <m:t>M</m:t>
                        </m:r>
                      </m:lim>
                    </m:limLow>
                    <m:r>
                      <m:rPr>
                        <m:nor/>
                      </m:rPr>
                      <a:rPr lang="en-US" b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</a:rPr>
                      <m:t>∧</m:t>
                    </m:r>
                    <m:limLow>
                      <m:limLowPr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 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groupChr>
                      </m:e>
                      <m:lim>
                        <m: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𝑷𝒓𝒆</m:t>
                        </m:r>
                      </m:lim>
                    </m:limLow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</a:rPr>
                  <a:t>  is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unsatisfiable</a:t>
                </a:r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E.g., there is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unsat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core of:</a:t>
                </a:r>
                <a:r>
                  <a:rPr lang="en-US" b="1" dirty="0" smtClean="0">
                    <a:solidFill>
                      <a:srgbClr val="9047B9">
                        <a:lumMod val="75000"/>
                      </a:srgbClr>
                    </a:solidFill>
                    <a:latin typeface="Arial" charset="0"/>
                  </a:rPr>
                  <a:t> 	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chr m:val="⋀"/>
                                <m:supHide m:val="on"/>
                                <m:ctrlP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≤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sub>
                                </m:sSub>
                              </m:e>
                            </m:nary>
                          </m:e>
                        </m:groupChr>
                      </m:e>
                      <m:lim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000000"/>
                            </a:solidFill>
                            <a:latin typeface="Brush Script MT" pitchFamily="66" charset="0"/>
                          </a:rPr>
                          <m:t>M</m:t>
                        </m:r>
                      </m:lim>
                    </m:limLow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</a:rPr>
                      <m:t>   ∧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000000"/>
                                </a:solidFill>
                                <a:latin typeface="Edwardian Script ITC" pitchFamily="66" charset="0"/>
                              </a:rPr>
                              <m:t>F</m:t>
                            </m:r>
                            <m:r>
                              <a:rPr lang="en-US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 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d>
                          </m:e>
                        </m:groupChr>
                      </m:e>
                      <m:lim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𝑷𝒓𝒆</m:t>
                        </m:r>
                      </m:lim>
                    </m:limLow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</a:rPr>
                  <a:t>	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err="1" smtClean="0">
                    <a:solidFill>
                      <a:srgbClr val="000000"/>
                    </a:solidFill>
                  </a:rPr>
                  <a:t>Unsat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proof uses T-lemmas	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i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limLow>
                            <m:limLowPr>
                              <m:ctrlP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∨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𝟑</m:t>
                                      </m:r>
                                    </m:sub>
                                  </m:sSub>
                                </m:e>
                              </m:groupChr>
                            </m:e>
                            <m:lim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𝑭𝒓𝒐𝒎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 ¬</m:t>
                              </m:r>
                              <m:r>
                                <m:rPr>
                                  <m:nor/>
                                </m:rPr>
                                <a:rPr lang="en-US" b="1" dirty="0">
                                  <a:solidFill>
                                    <a:srgbClr val="000000"/>
                                  </a:solidFill>
                                  <a:latin typeface="Brush Script MT" pitchFamily="66" charset="0"/>
                                </a:rPr>
                                <m:t>M</m:t>
                              </m:r>
                            </m:lim>
                          </m:limLow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∨</m:t>
                          </m:r>
                          <m:limLow>
                            <m:limLowPr>
                              <m:ctrlP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∨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groupChr>
                            </m:e>
                            <m:lim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𝑭𝒓𝒐𝒎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 ¬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𝑷𝒓𝒆</m:t>
                              </m:r>
                            </m:lim>
                          </m:limLow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71600"/>
                <a:ext cx="9163050" cy="4861011"/>
              </a:xfrm>
              <a:prstGeom prst="rect">
                <a:avLst/>
              </a:prstGeom>
              <a:blipFill rotWithShape="1">
                <a:blip r:embed="rId2"/>
                <a:stretch>
                  <a:fillRect l="-998" t="-878" r="-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3982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PDR(T): </a:t>
            </a:r>
            <a:r>
              <a:rPr lang="en-US" sz="4000" dirty="0"/>
              <a:t>Generalization from T-lemmas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71600"/>
                <a:ext cx="9163050" cy="5074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 smtClean="0">
                    <a:solidFill>
                      <a:srgbClr val="000000"/>
                    </a:solidFill>
                  </a:rPr>
                  <a:t>Can we satisfy?</a:t>
                </a: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b="1" i="1" dirty="0">
                        <a:solidFill>
                          <a:srgbClr val="00B05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b="1" i="1" dirty="0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).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						                  </a:t>
                </a:r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Initial states</a:t>
                </a: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𝑻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’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,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</m:t>
                    </m:r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’,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’</m:t>
                        </m:r>
                      </m:e>
                    </m:d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 </m:t>
                    </m:r>
                  </m:oMath>
                </a14:m>
                <a:r>
                  <a:rPr lang="en-US" b="1" i="1" dirty="0" smtClean="0">
                    <a:solidFill>
                      <a:srgbClr val="FFFFFF">
                        <a:lumMod val="50000"/>
                      </a:srgbClr>
                    </a:solidFill>
                  </a:rPr>
                  <a:t>        Reachable </a:t>
                </a:r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states </a:t>
                </a: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dirty="0" smtClean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dirty="0" smtClean="0">
                            <a:solidFill>
                              <a:srgbClr val="9047B9">
                                <a:lumMod val="75000"/>
                              </a:srgbClr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</m:t>
                    </m:r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¬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∧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dirty="0">
                        <a:solidFill>
                          <a:srgbClr val="00000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</a:rPr>
                  <a:t>		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      </a:t>
                </a:r>
                <a:r>
                  <a:rPr lang="en-US" b="1" i="1" dirty="0" smtClean="0">
                    <a:solidFill>
                      <a:srgbClr val="FFFFFF">
                        <a:lumMod val="50000"/>
                      </a:srgbClr>
                    </a:solidFill>
                  </a:rPr>
                  <a:t>Unsafe </a:t>
                </a:r>
                <a:r>
                  <a:rPr lang="en-US" b="1" i="1" dirty="0">
                    <a:solidFill>
                      <a:srgbClr val="FFFFFF">
                        <a:lumMod val="50000"/>
                      </a:srgbClr>
                    </a:solidFill>
                  </a:rPr>
                  <a:t>state </a:t>
                </a:r>
                <a:r>
                  <a:rPr lang="en-US" b="1" i="1" dirty="0" smtClean="0">
                    <a:solidFill>
                      <a:srgbClr val="FFFFFF">
                        <a:lumMod val="50000"/>
                      </a:srgbClr>
                    </a:solidFill>
                  </a:rPr>
                  <a:t>is unreachable</a:t>
                </a:r>
                <a:endParaRPr lang="en-US" b="1" i="1" dirty="0">
                  <a:solidFill>
                    <a:srgbClr val="FFFFFF">
                      <a:lumMod val="50000"/>
                    </a:srgbClr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	</a:t>
                </a: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err="1" smtClean="0">
                    <a:solidFill>
                      <a:srgbClr val="000000"/>
                    </a:solidFill>
                  </a:rPr>
                  <a:t>Unsat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proof uses T-lemmas				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i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limLow>
                            <m:limLowPr>
                              <m:ctrlP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∨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𝟑</m:t>
                                      </m:r>
                                    </m:sub>
                                  </m:sSub>
                                </m:e>
                              </m:groupChr>
                            </m:e>
                            <m:lim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𝑭𝒓𝒐𝒎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 ¬</m:t>
                              </m:r>
                              <m:r>
                                <m:rPr>
                                  <m:nor/>
                                </m:rPr>
                                <a:rPr lang="en-US" b="1" dirty="0">
                                  <a:solidFill>
                                    <a:srgbClr val="000000"/>
                                  </a:solidFill>
                                  <a:latin typeface="Brush Script MT" pitchFamily="66" charset="0"/>
                                </a:rPr>
                                <m:t>M</m:t>
                              </m:r>
                            </m:lim>
                          </m:limLow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∨</m:t>
                          </m:r>
                          <m:limLow>
                            <m:limLowPr>
                              <m:ctrlP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∨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&gt;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groupChr>
                            </m:e>
                            <m:lim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𝑭𝒓𝒐𝒎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 ¬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𝑷𝒓𝒆</m:t>
                              </m:r>
                            </m:lim>
                          </m:limLow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		</a:t>
                </a:r>
                <a:r>
                  <a:rPr lang="en-US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⋅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≤−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⋅(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</m:t>
                          </m:r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</m:t>
                          </m:r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mr>
                      <m:mr>
                        <m:e/>
                      </m:mr>
                    </m:m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 		</a:t>
                </a:r>
                <a:r>
                  <a:rPr lang="en-US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≤−</m:t>
                          </m:r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</m:t>
                          </m:r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</m:mr>
                      <m:mr>
                        <m:e>
                          <m:eqArr>
                            <m:eqArrPr>
                              <m:ctrlP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</a:rPr>
                                <m:t>−−−−−</m:t>
                              </m:r>
                            </m:e>
                          </m:eqArr>
                        </m:e>
                      </m:mr>
                      <m:mr>
                        <m:e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≤−</m:t>
                          </m:r>
                          <m:r>
                            <a:rPr lang="en-US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mr>
                    </m:m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      </m:t>
                        </m:r>
                        <m:limLow>
                          <m:limLowPr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groupChr>
                              <m:groupChrPr>
                                <m:chr m:val="⏟"/>
                                <m:ctrlP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≤</m:t>
                                </m:r>
                                <m: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𝟓</m:t>
                                </m:r>
                              </m:e>
                            </m:groupChr>
                          </m:e>
                          <m:lim>
                            <m:eqArr>
                              <m:eqArrPr>
                                <m:ctrlP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𝐁𝐥𝐨𝐜𝐤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𝐚𝐧𝐲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𝐦𝐨𝐝𝐞𝐥</m:t>
                                </m:r>
                              </m:e>
                              <m:e>
                                <m: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𝒔𝒂𝒕𝒊𝒔𝒇𝒚𝒊𝒏𝒈</m:t>
                                </m:r>
                                <m:r>
                                  <a:rPr lang="en-US" b="1" i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𝐭𝐡𝐢𝐬</m:t>
                                </m:r>
                                <m:r>
                                  <a:rPr lang="en-US" b="1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</m:e>
                            </m:eqArr>
                          </m:lim>
                        </m:limLow>
                      </m:e>
                      <m:sub/>
                    </m:sSub>
                  </m:oMath>
                </a14:m>
                <a:endParaRPr lang="en-US" b="1" dirty="0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71600"/>
                <a:ext cx="9163050" cy="5074081"/>
              </a:xfrm>
              <a:prstGeom prst="rect">
                <a:avLst/>
              </a:prstGeom>
              <a:blipFill rotWithShape="1">
                <a:blip r:embed="rId2"/>
                <a:stretch>
                  <a:fillRect l="-998" t="-841" r="-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/>
          <p:cNvSpPr/>
          <p:nvPr/>
        </p:nvSpPr>
        <p:spPr>
          <a:xfrm>
            <a:off x="6172200" y="5381625"/>
            <a:ext cx="304800" cy="60960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1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 smtClean="0"/>
              <a:t>PDR(LRA): </a:t>
            </a:r>
            <a:r>
              <a:rPr lang="en-US" sz="4000" dirty="0" smtClean="0"/>
              <a:t>Timed automata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71600"/>
                <a:ext cx="9163050" cy="5041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 smtClean="0">
                    <a:solidFill>
                      <a:srgbClr val="000000"/>
                    </a:solidFill>
                  </a:rPr>
                  <a:t>Observation: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sz="2400" b="1" i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>
                    <a:solidFill>
                      <a:srgbClr val="000000"/>
                    </a:solidFill>
                  </a:rPr>
                  <a:t>	</a:t>
                </a:r>
                <a:r>
                  <a:rPr lang="en-US" sz="2400" b="1" i="1" dirty="0" smtClean="0">
                    <a:solidFill>
                      <a:srgbClr val="000000"/>
                    </a:solidFill>
                  </a:rPr>
                  <a:t>PDR + Model refinement using </a:t>
                </a:r>
                <a:r>
                  <a:rPr lang="en-US" sz="2400" b="1" i="1" dirty="0" err="1" smtClean="0">
                    <a:solidFill>
                      <a:srgbClr val="000000"/>
                    </a:solidFill>
                  </a:rPr>
                  <a:t>Farkas</a:t>
                </a:r>
                <a:r>
                  <a:rPr lang="en-US" sz="2400" b="1" i="1" dirty="0" smtClean="0">
                    <a:solidFill>
                      <a:srgbClr val="000000"/>
                    </a:solidFill>
                  </a:rPr>
                  <a:t> strengthening </a:t>
                </a:r>
                <a:br>
                  <a:rPr lang="en-US" sz="2400" b="1" i="1" dirty="0" smtClean="0">
                    <a:solidFill>
                      <a:srgbClr val="000000"/>
                    </a:solidFill>
                  </a:rPr>
                </a:br>
                <a:r>
                  <a:rPr lang="en-US" sz="2400" b="1" i="1" dirty="0" smtClean="0">
                    <a:solidFill>
                      <a:srgbClr val="000000"/>
                    </a:solidFill>
                  </a:rPr>
                  <a:t>	is a decision procedure for timed push-down systems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 smtClean="0">
                    <a:solidFill>
                      <a:srgbClr val="000000"/>
                    </a:solidFill>
                  </a:rPr>
                  <a:t>	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i="1" dirty="0" smtClean="0">
                    <a:solidFill>
                      <a:srgbClr val="000000"/>
                    </a:solidFill>
                  </a:rPr>
                  <a:t>Justification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dirty="0">
                    <a:solidFill>
                      <a:srgbClr val="000000"/>
                    </a:solidFill>
                  </a:rPr>
                  <a:t>	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Every lemma produced is a sum of differences from the input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dirty="0">
                    <a:solidFill>
                      <a:srgbClr val="000000"/>
                    </a:solidFill>
                  </a:rPr>
                  <a:t>	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~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dirty="0">
                    <a:solidFill>
                      <a:srgbClr val="000000"/>
                    </a:solidFill>
                  </a:rPr>
                  <a:t>	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Acyclic path in difference graph. 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dirty="0" smtClean="0">
                    <a:solidFill>
                      <a:srgbClr val="000000"/>
                    </a:solidFill>
                  </a:rPr>
                  <a:t>	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</a:rPr>
                      <m:t>⇒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 Finite set of 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Farkas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 lemmas possible.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71600"/>
                <a:ext cx="9163050" cy="5041380"/>
              </a:xfrm>
              <a:prstGeom prst="rect">
                <a:avLst/>
              </a:prstGeom>
              <a:blipFill rotWithShape="1">
                <a:blip r:embed="rId2"/>
                <a:stretch>
                  <a:fillRect l="-998" t="-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698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N+1 degrees of separation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45874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Objective: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 smtClean="0"/>
              <a:t>synthesize inductive invariant proving property.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Reaching objective with </a:t>
            </a:r>
            <a:r>
              <a:rPr lang="en-US" b="1" i="1" dirty="0" err="1">
                <a:solidFill>
                  <a:srgbClr val="FF0000"/>
                </a:solidFill>
              </a:rPr>
              <a:t>i</a:t>
            </a:r>
            <a:r>
              <a:rPr lang="en-US" b="1" i="1" dirty="0" err="1" smtClean="0">
                <a:solidFill>
                  <a:srgbClr val="FF0000"/>
                </a:solidFill>
              </a:rPr>
              <a:t>nterpolants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sz="2000" dirty="0" smtClean="0"/>
              <a:t>	Synthesize </a:t>
            </a:r>
            <a:r>
              <a:rPr lang="en-US" sz="2000" dirty="0" err="1" smtClean="0"/>
              <a:t>interpolants</a:t>
            </a:r>
            <a:r>
              <a:rPr lang="en-US" sz="2000" dirty="0" smtClean="0"/>
              <a:t>, use for proving invariants.	</a:t>
            </a:r>
            <a:r>
              <a:rPr lang="en-US" sz="2000" dirty="0"/>
              <a:t> </a:t>
            </a:r>
            <a:r>
              <a:rPr lang="en-US" sz="2000" dirty="0" smtClean="0"/>
              <a:t> Be admired.</a:t>
            </a:r>
            <a:br>
              <a:rPr lang="en-US" sz="2000" dirty="0" smtClean="0"/>
            </a:br>
            <a:r>
              <a:rPr lang="en-US" sz="2000" dirty="0"/>
              <a:t>	</a:t>
            </a:r>
            <a:r>
              <a:rPr lang="en-US" sz="2000" dirty="0" smtClean="0"/>
              <a:t>Synthesize </a:t>
            </a:r>
            <a:r>
              <a:rPr lang="en-US" sz="2000" dirty="0" err="1"/>
              <a:t>interpolants</a:t>
            </a:r>
            <a:r>
              <a:rPr lang="en-US" sz="2000" dirty="0"/>
              <a:t>, </a:t>
            </a:r>
            <a:r>
              <a:rPr lang="en-US" sz="2000" dirty="0" smtClean="0"/>
              <a:t>evaluate on random formulas. 	Admire them.</a:t>
            </a:r>
          </a:p>
          <a:p>
            <a:pPr marL="0" indent="0">
              <a:buNone/>
            </a:pPr>
            <a:r>
              <a:rPr lang="en-US" sz="2000" dirty="0" smtClean="0"/>
              <a:t>	Write papers about </a:t>
            </a:r>
            <a:r>
              <a:rPr lang="en-US" sz="2000" dirty="0" err="1" smtClean="0"/>
              <a:t>interpolants</a:t>
            </a:r>
            <a:r>
              <a:rPr lang="en-US" sz="2000" dirty="0" smtClean="0"/>
              <a:t>. </a:t>
            </a:r>
            <a:r>
              <a:rPr lang="en-US" sz="2000" dirty="0"/>
              <a:t>	</a:t>
            </a:r>
            <a:r>
              <a:rPr lang="en-US" sz="2000" dirty="0" smtClean="0"/>
              <a:t>	Admire the theorems.</a:t>
            </a:r>
            <a:br>
              <a:rPr lang="en-US" sz="2000" dirty="0" smtClean="0"/>
            </a:br>
            <a:r>
              <a:rPr lang="en-US" sz="2000" dirty="0" smtClean="0"/>
              <a:t>	Review papers about generating </a:t>
            </a:r>
            <a:r>
              <a:rPr lang="en-US" sz="2000" dirty="0" err="1" smtClean="0"/>
              <a:t>interpolants</a:t>
            </a:r>
            <a:r>
              <a:rPr lang="en-US" sz="2000" dirty="0" smtClean="0"/>
              <a:t>. </a:t>
            </a:r>
            <a:r>
              <a:rPr lang="en-US" sz="2000" dirty="0"/>
              <a:t>	</a:t>
            </a:r>
            <a:r>
              <a:rPr lang="en-US" sz="2000" dirty="0" smtClean="0"/>
              <a:t>  Watch Kevin Bacon.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800" dirty="0"/>
              <a:t>Reaching objective with </a:t>
            </a:r>
            <a:r>
              <a:rPr lang="en-US" sz="2800" dirty="0" smtClean="0"/>
              <a:t>PDR:</a:t>
            </a:r>
            <a:br>
              <a:rPr lang="en-US" sz="2800" dirty="0" smtClean="0"/>
            </a:br>
            <a:r>
              <a:rPr lang="en-US" sz="2800" dirty="0" smtClean="0"/>
              <a:t>	…. Nevertheless, </a:t>
            </a:r>
            <a:r>
              <a:rPr lang="en-US" sz="2800" dirty="0" err="1" smtClean="0"/>
              <a:t>interpolants</a:t>
            </a:r>
            <a:r>
              <a:rPr lang="en-US" sz="2800" dirty="0" smtClean="0"/>
              <a:t> sneak in.</a:t>
            </a:r>
          </a:p>
        </p:txBody>
      </p:sp>
    </p:spTree>
    <p:extLst>
      <p:ext uri="{BB962C8B-B14F-4D97-AF65-F5344CB8AC3E}">
        <p14:creationId xmlns:p14="http://schemas.microsoft.com/office/powerpoint/2010/main" val="3972107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Craig </a:t>
            </a:r>
            <a:r>
              <a:rPr lang="en-US" dirty="0" err="1" smtClean="0"/>
              <a:t>Interpolant</a:t>
            </a:r>
            <a:r>
              <a:rPr lang="en-US" dirty="0" smtClean="0"/>
              <a:t>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0" dirty="0" smtClean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A Craig </a:t>
                </a:r>
                <a:r>
                  <a:rPr lang="en-US" dirty="0" err="1" smtClean="0"/>
                  <a:t>Interpolant</a:t>
                </a:r>
                <a:r>
                  <a:rPr lang="en-US" dirty="0" smtClean="0"/>
                  <a:t> is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/>
                  <a:t> </a:t>
                </a: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𝐿𝑎𝑛𝑔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𝐿𝑎𝑛𝑔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𝐿𝑎𝑛𝑔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Horn version. Establish </a:t>
                </a:r>
                <a:r>
                  <a:rPr lang="en-US" dirty="0" err="1" smtClean="0"/>
                  <a:t>satisfiability</a:t>
                </a:r>
                <a:r>
                  <a:rPr lang="en-US" dirty="0" smtClean="0"/>
                  <a:t> of: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/>
                  <a:t>a</a:t>
                </a:r>
                <a:r>
                  <a:rPr lang="en-US" dirty="0" smtClean="0"/>
                  <a:t>nd find solution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  <a:blipFill rotWithShape="0">
                <a:blip r:embed="rId2"/>
                <a:stretch>
                  <a:fillRect l="-3055" t="-3589" b="-4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3109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r>
              <a:rPr lang="en-US" sz="4800" dirty="0"/>
              <a:t>PDR(T): </a:t>
            </a:r>
            <a:r>
              <a:rPr lang="en-US" sz="4000" dirty="0" err="1" smtClean="0"/>
              <a:t>Interpolants</a:t>
            </a:r>
            <a:r>
              <a:rPr lang="en-US" sz="4000" dirty="0" smtClean="0"/>
              <a:t> as a side-effect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71600"/>
                <a:ext cx="8496436" cy="4579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b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 smtClean="0">
                    <a:solidFill>
                      <a:srgbClr val="000000"/>
                    </a:solidFill>
                  </a:rPr>
                  <a:t>Intermediary solutions:	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∀</m:t>
                    </m:r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𝑿</m:t>
                    </m:r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. </m:t>
                    </m:r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𝐟𝐚𝐥𝐬𝐞</m:t>
                        </m:r>
                      </m:e>
                    </m:d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, </m:t>
                    </m:r>
                  </m:oMath>
                </a14:m>
                <a:endParaRPr lang="en-US" sz="2400" b="1" i="1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>
                    <a:solidFill>
                      <a:srgbClr val="000000"/>
                    </a:solidFill>
                  </a:rPr>
                  <a:t>	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			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∀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𝑿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.</m:t>
                    </m:r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, </m:t>
                    </m:r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 </m:t>
                    </m:r>
                  </m:oMath>
                </a14:m>
                <a:endParaRPr lang="en-US" sz="2400" b="1" dirty="0" smtClean="0">
                  <a:solidFill>
                    <a:srgbClr val="000000"/>
                  </a:solidFill>
                  <a:latin typeface="Arial" charset="0"/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b="1" dirty="0">
                    <a:solidFill>
                      <a:srgbClr val="000000"/>
                    </a:solidFill>
                    <a:latin typeface="Arial" charset="0"/>
                  </a:rPr>
                  <a:t>	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charset="0"/>
                  </a:rPr>
                  <a:t>			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∀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𝑿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. </m:t>
                    </m:r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US" sz="2400" b="1" dirty="0">
                        <a:solidFill>
                          <a:srgbClr val="000000"/>
                        </a:solidFill>
                        <a:latin typeface="Edwardian Script ITC" pitchFamily="66" charset="0"/>
                      </a:rPr>
                      <m:t>F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, </m:t>
                    </m:r>
                  </m:oMath>
                </a14:m>
                <a:endParaRPr lang="en-US" sz="2400" b="1" i="1" dirty="0" smtClean="0">
                  <a:solidFill>
                    <a:srgbClr val="000000"/>
                  </a:solidFill>
                  <a:latin typeface="Cambria Math"/>
                  <a:sym typeface="Symbol"/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dirty="0" smtClean="0">
                    <a:solidFill>
                      <a:srgbClr val="C00000"/>
                    </a:solidFill>
                    <a:latin typeface="Arial" charset="0"/>
                  </a:rPr>
                  <a:t>				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∀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𝑿</m:t>
                    </m:r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→</m:t>
                    </m:r>
                    <m:r>
                      <a:rPr lang="en-US" sz="2400" b="1" i="1" dirty="0" smtClean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𝑺𝒂𝒇𝒆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0000"/>
                            </a:solidFill>
                            <a:latin typeface="Cambria Math"/>
                            <a:sym typeface="Symbol"/>
                          </a:rPr>
                          <m:t>𝑿</m:t>
                        </m:r>
                      </m:e>
                    </m:d>
                    <m:r>
                      <a:rPr lang="en-US" sz="2400" b="1" i="1" dirty="0">
                        <a:solidFill>
                          <a:srgbClr val="000000"/>
                        </a:solidFill>
                        <a:latin typeface="Cambria Math"/>
                        <a:sym typeface="Symbol"/>
                      </a:rPr>
                      <m:t>,</m:t>
                    </m:r>
                  </m:oMath>
                </a14:m>
                <a:endParaRPr lang="en-US" sz="2400" b="1" dirty="0">
                  <a:solidFill>
                    <a:srgbClr val="000000"/>
                  </a:solidFill>
                  <a:latin typeface="Arial" charset="0"/>
                  <a:sym typeface="Symbol"/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dirty="0" smtClean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>
                    <a:solidFill>
                      <a:srgbClr val="000000"/>
                    </a:solidFill>
                  </a:rPr>
                  <a:t>Observation:	</a:t>
                </a:r>
                <a:r>
                  <a:rPr lang="en-US" sz="2400" b="1" i="1" dirty="0" err="1">
                    <a:solidFill>
                      <a:srgbClr val="000000"/>
                    </a:solidFill>
                  </a:rPr>
                  <a:t>Farkas</a:t>
                </a:r>
                <a:r>
                  <a:rPr lang="en-US" sz="2400" b="1" i="1" dirty="0">
                    <a:solidFill>
                      <a:srgbClr val="000000"/>
                    </a:solidFill>
                  </a:rPr>
                  <a:t> strengthening computes </a:t>
                </a:r>
                <a:br>
                  <a:rPr lang="en-US" sz="2400" b="1" i="1" dirty="0">
                    <a:solidFill>
                      <a:srgbClr val="000000"/>
                    </a:solidFill>
                  </a:rPr>
                </a:br>
                <a:r>
                  <a:rPr lang="en-US" sz="2400" b="1" i="1" dirty="0">
                    <a:solidFill>
                      <a:srgbClr val="000000"/>
                    </a:solidFill>
                  </a:rPr>
                  <a:t>			a “DAG </a:t>
                </a:r>
                <a:r>
                  <a:rPr lang="en-US" sz="2400" b="1" i="1" dirty="0" err="1">
                    <a:solidFill>
                      <a:srgbClr val="000000"/>
                    </a:solidFill>
                  </a:rPr>
                  <a:t>interpolant</a:t>
                </a:r>
                <a:r>
                  <a:rPr lang="en-US" sz="2400" b="1" i="1" dirty="0">
                    <a:solidFill>
                      <a:srgbClr val="000000"/>
                    </a:solidFill>
                  </a:rPr>
                  <a:t>” for </a:t>
                </a:r>
                <a:r>
                  <a:rPr lang="en-US" sz="2400" b="1" i="1" dirty="0" smtClean="0">
                    <a:solidFill>
                      <a:srgbClr val="000000"/>
                    </a:solidFill>
                  </a:rPr>
                  <a:t>LRA</a:t>
                </a: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endParaRPr lang="en-US" sz="2400" b="1" i="1" dirty="0">
                  <a:solidFill>
                    <a:srgbClr val="000000"/>
                  </a:solidFill>
                </a:endParaRPr>
              </a:p>
              <a:p>
                <a:pPr defTabSz="912813" fontAlgn="base">
                  <a:spcBef>
                    <a:spcPct val="20000"/>
                  </a:spcBef>
                  <a:spcAft>
                    <a:spcPct val="0"/>
                  </a:spcAft>
                  <a:buSzPct val="90000"/>
                </a:pPr>
                <a:r>
                  <a:rPr lang="en-US" sz="2400" b="1" i="1" dirty="0" smtClean="0">
                    <a:solidFill>
                      <a:srgbClr val="000000"/>
                    </a:solidFill>
                  </a:rPr>
                  <a:t>		i.e., solves for non-recursive Horn clauses</a:t>
                </a:r>
                <a:endParaRPr lang="en-US" sz="2400" b="1" i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71600"/>
                <a:ext cx="8496436" cy="4579459"/>
              </a:xfrm>
              <a:prstGeom prst="rect">
                <a:avLst/>
              </a:prstGeom>
              <a:blipFill rotWithShape="1">
                <a:blip r:embed="rId2"/>
                <a:stretch>
                  <a:fillRect l="-1076" b="-6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0999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PDR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676456" cy="474591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Symbolic Software Model Checking as:</a:t>
            </a:r>
            <a:endParaRPr lang="en-US" sz="2400" dirty="0"/>
          </a:p>
          <a:p>
            <a:pPr marL="0" indent="0">
              <a:buNone/>
            </a:pP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Quantified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Horn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Clause </a:t>
            </a:r>
            <a:r>
              <a:rPr lang="en-US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Satisfiability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Modulo Theories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400" dirty="0" smtClean="0">
              <a:sym typeface="Symbol"/>
            </a:endParaRPr>
          </a:p>
          <a:p>
            <a:pPr marL="0" indent="0">
              <a:buNone/>
            </a:pPr>
            <a:r>
              <a:rPr lang="en-US" sz="2400" dirty="0">
                <a:sym typeface="Symbol"/>
              </a:rPr>
              <a:t>PDR </a:t>
            </a:r>
            <a:r>
              <a:rPr lang="en-US" sz="2400" dirty="0" smtClean="0">
                <a:sym typeface="Symbol"/>
              </a:rPr>
              <a:t>Generalized:</a:t>
            </a:r>
          </a:p>
          <a:p>
            <a:pPr>
              <a:buFontTx/>
              <a:buChar char="-"/>
            </a:pPr>
            <a:r>
              <a:rPr lang="en-US" sz="2400" dirty="0" smtClean="0">
                <a:sym typeface="Symbol"/>
              </a:rPr>
              <a:t>as </a:t>
            </a:r>
            <a:r>
              <a:rPr lang="en-US" sz="2400" dirty="0">
                <a:sym typeface="Symbol"/>
              </a:rPr>
              <a:t>an abstract Transition </a:t>
            </a:r>
            <a:r>
              <a:rPr lang="en-US" sz="2400" dirty="0" smtClean="0">
                <a:sym typeface="Symbol"/>
              </a:rPr>
              <a:t>System</a:t>
            </a:r>
          </a:p>
          <a:p>
            <a:pPr>
              <a:buFontTx/>
              <a:buChar char="-"/>
            </a:pPr>
            <a:r>
              <a:rPr lang="en-US" sz="2400" dirty="0">
                <a:sym typeface="Symbol"/>
              </a:rPr>
              <a:t>f</a:t>
            </a:r>
            <a:r>
              <a:rPr lang="en-US" sz="2400" dirty="0" smtClean="0">
                <a:sym typeface="Symbol"/>
              </a:rPr>
              <a:t>or Horn Clause </a:t>
            </a:r>
            <a:r>
              <a:rPr lang="en-US" sz="2400" dirty="0" err="1" smtClean="0">
                <a:sym typeface="Symbol"/>
              </a:rPr>
              <a:t>Satisfiability</a:t>
            </a:r>
            <a:r>
              <a:rPr lang="en-US" sz="2400" dirty="0" smtClean="0">
                <a:sym typeface="Symbol"/>
              </a:rPr>
              <a:t> over Theory of Arithmetic</a:t>
            </a:r>
          </a:p>
          <a:p>
            <a:pPr>
              <a:buFontTx/>
              <a:buChar char="-"/>
            </a:pPr>
            <a:endParaRPr lang="en-US" sz="2400" dirty="0">
              <a:sym typeface="Symbol"/>
            </a:endParaRPr>
          </a:p>
          <a:p>
            <a:pPr lvl="1">
              <a:buFontTx/>
              <a:buChar char="-"/>
            </a:pPr>
            <a:r>
              <a:rPr lang="en-US" sz="1800" dirty="0" smtClean="0">
                <a:sym typeface="Symbol"/>
              </a:rPr>
              <a:t>Using </a:t>
            </a:r>
            <a:r>
              <a:rPr lang="en-US" sz="1800" dirty="0" err="1">
                <a:sym typeface="Symbol"/>
              </a:rPr>
              <a:t>Farkas</a:t>
            </a:r>
            <a:r>
              <a:rPr lang="en-US" sz="1800" dirty="0">
                <a:sym typeface="Symbol"/>
              </a:rPr>
              <a:t> to generalize failed counter-example </a:t>
            </a:r>
            <a:r>
              <a:rPr lang="en-US" sz="1800" dirty="0" smtClean="0">
                <a:sym typeface="Symbol"/>
              </a:rPr>
              <a:t>traces </a:t>
            </a:r>
          </a:p>
          <a:p>
            <a:pPr lvl="1">
              <a:buFontTx/>
              <a:buChar char="-"/>
            </a:pPr>
            <a:r>
              <a:rPr lang="en-US" sz="1800" dirty="0" smtClean="0">
                <a:sym typeface="Symbol"/>
              </a:rPr>
              <a:t>Difference </a:t>
            </a:r>
            <a:r>
              <a:rPr lang="en-US" sz="1800" dirty="0">
                <a:sym typeface="Symbol"/>
              </a:rPr>
              <a:t>Logic – a Model Checking algorithm for Timed </a:t>
            </a:r>
            <a:r>
              <a:rPr lang="en-US" sz="1800" dirty="0" smtClean="0">
                <a:sym typeface="Symbol"/>
              </a:rPr>
              <a:t>Automata</a:t>
            </a:r>
          </a:p>
          <a:p>
            <a:pPr lvl="1">
              <a:buFontTx/>
              <a:buChar char="-"/>
            </a:pPr>
            <a:r>
              <a:rPr lang="en-US" sz="1800" dirty="0" err="1" smtClean="0">
                <a:sym typeface="Symbol"/>
              </a:rPr>
              <a:t>Interpolants</a:t>
            </a:r>
            <a:r>
              <a:rPr lang="en-US" sz="1800" dirty="0" smtClean="0">
                <a:sym typeface="Symbol"/>
              </a:rPr>
              <a:t> from Model refinements</a:t>
            </a:r>
            <a:br>
              <a:rPr lang="en-US" sz="1800" dirty="0" smtClean="0">
                <a:sym typeface="Symbol"/>
              </a:rPr>
            </a:br>
            <a:r>
              <a:rPr lang="en-US" sz="1800" dirty="0" smtClean="0">
                <a:sym typeface="Symbol"/>
              </a:rPr>
              <a:t>- Propagate also properties for predicates (</a:t>
            </a:r>
            <a:r>
              <a:rPr lang="en-US" sz="1800" dirty="0" smtClean="0">
                <a:solidFill>
                  <a:schemeClr val="tx1">
                    <a:lumMod val="65000"/>
                  </a:schemeClr>
                </a:solidFill>
                <a:sym typeface="Symbol"/>
              </a:rPr>
              <a:t>so far inefficient</a:t>
            </a:r>
            <a:r>
              <a:rPr lang="en-US" sz="1800" dirty="0" smtClean="0">
                <a:sym typeface="Symbol"/>
              </a:rPr>
              <a:t>)</a:t>
            </a:r>
          </a:p>
          <a:p>
            <a:pPr marL="376238" lvl="1" indent="0">
              <a:buNone/>
            </a:pPr>
            <a:endParaRPr lang="en-US" sz="2400" dirty="0" smtClean="0">
              <a:sym typeface="Symbol"/>
            </a:endParaRPr>
          </a:p>
          <a:p>
            <a:pPr marL="0" indent="0">
              <a:buNone/>
            </a:pPr>
            <a:r>
              <a:rPr lang="en-US" sz="2400" dirty="0">
                <a:sym typeface="Symbol"/>
              </a:rPr>
              <a:t>	</a:t>
            </a:r>
            <a:r>
              <a:rPr lang="en-US" sz="2400" dirty="0" smtClean="0">
                <a:sym typeface="Symbol"/>
                <a:hlinkClick r:id="rId2"/>
              </a:rPr>
              <a:t>http</a:t>
            </a:r>
            <a:r>
              <a:rPr lang="en-US" sz="2400" dirty="0">
                <a:sym typeface="Symbol"/>
                <a:hlinkClick r:id="rId2"/>
              </a:rPr>
              <a:t>://</a:t>
            </a:r>
            <a:r>
              <a:rPr lang="en-US" sz="2400" dirty="0" smtClean="0">
                <a:sym typeface="Symbol"/>
                <a:hlinkClick r:id="rId2"/>
              </a:rPr>
              <a:t>rise4fun.com/Z3Py/tutorial/fixedpoints</a:t>
            </a:r>
            <a:r>
              <a:rPr lang="en-US" sz="2400" dirty="0" smtClean="0">
                <a:sym typeface="Symbo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8363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66"/>
          <a:stretch/>
        </p:blipFill>
        <p:spPr bwMode="auto">
          <a:xfrm>
            <a:off x="-1" y="504691"/>
            <a:ext cx="8918533" cy="636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356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28800"/>
            <a:ext cx="8382000" cy="439504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Deduction with SMT solvers is central to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software analysis, testing and verification tools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i="1" dirty="0" smtClean="0"/>
              <a:t>Many problems can be reduced to an SMT problem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Research on SMT:</a:t>
            </a:r>
          </a:p>
          <a:p>
            <a:pPr>
              <a:buFontTx/>
              <a:buChar char="-"/>
            </a:pPr>
            <a:r>
              <a:rPr lang="en-US" sz="2400" dirty="0" smtClean="0"/>
              <a:t>Efficient algorithms, data-structures, programming</a:t>
            </a:r>
          </a:p>
          <a:p>
            <a:pPr>
              <a:buFontTx/>
              <a:buChar char="-"/>
            </a:pPr>
            <a:r>
              <a:rPr lang="en-US" sz="2400" dirty="0" smtClean="0"/>
              <a:t>Raise the bar of supported theories</a:t>
            </a:r>
          </a:p>
          <a:p>
            <a:pPr>
              <a:buFontTx/>
              <a:buChar char="-"/>
            </a:pPr>
            <a:r>
              <a:rPr lang="en-US" sz="2400" dirty="0" smtClean="0"/>
              <a:t>Raise the bar of reduction (e.g., model checking as SMT)</a:t>
            </a:r>
          </a:p>
          <a:p>
            <a:pPr>
              <a:buFontTx/>
              <a:buChar char="-"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Common algorithmic traits:</a:t>
            </a:r>
          </a:p>
          <a:p>
            <a:pPr marL="0" indent="0">
              <a:buNone/>
            </a:pPr>
            <a:r>
              <a:rPr lang="en-US" sz="2400" dirty="0" smtClean="0"/>
              <a:t>-  Cooperation between model and proof search.</a:t>
            </a:r>
          </a:p>
        </p:txBody>
      </p:sp>
    </p:spTree>
    <p:extLst>
      <p:ext uri="{BB962C8B-B14F-4D97-AF65-F5344CB8AC3E}">
        <p14:creationId xmlns:p14="http://schemas.microsoft.com/office/powerpoint/2010/main" val="21044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5179880"/>
              </a:xfrm>
            </p:spPr>
            <p:txBody>
              <a:bodyPr/>
              <a:lstStyle/>
              <a:p>
                <a:r>
                  <a:rPr lang="en-US" dirty="0" smtClean="0"/>
                  <a:t>Applicative stores: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𝑖</m:t>
                      </m:r>
                      <m:r>
                        <a:rPr lang="en-US" b="0" i="1" smtClean="0">
                          <a:latin typeface="Cambria Math"/>
                        </a:rPr>
                        <m:t>≠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⇒</m:t>
                      </m:r>
                      <m:r>
                        <a:rPr lang="en-US" b="0" i="1" smtClean="0"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 smtClean="0"/>
                  <a:t>Or, special </a:t>
                </a:r>
                <a:r>
                  <a:rPr lang="en-US" dirty="0" err="1" smtClean="0"/>
                  <a:t>combinator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𝑠𝑡𝑜𝑟𝑒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𝜆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 . </m:t>
                      </m:r>
                      <m:r>
                        <a:rPr lang="en-US" b="1" i="1" smtClean="0">
                          <a:latin typeface="Cambria Math"/>
                        </a:rPr>
                        <m:t>𝒊𝒇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𝑖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𝑗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𝒕𝒉𝒆𝒏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𝒆𝒍𝒔𝒆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b="1" dirty="0" smtClean="0"/>
                  <a:t>Note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[</m:t>
                    </m:r>
                    <m:r>
                      <a:rPr lang="en-US" i="1" dirty="0" smtClean="0">
                        <a:latin typeface="Cambria Math"/>
                      </a:rPr>
                      <m:t>𝑗</m:t>
                    </m:r>
                    <m:r>
                      <a:rPr lang="en-US" i="1" dirty="0" smtClean="0">
                        <a:latin typeface="Cambria Math"/>
                      </a:rPr>
                      <m:t>] </m:t>
                    </m:r>
                  </m:oMath>
                </a14:m>
                <a:r>
                  <a:rPr lang="en-US" dirty="0" smtClean="0"/>
                  <a:t>is short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𝑠𝑒𝑙𝑒𝑐𝑡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err="1" smtClean="0">
                        <a:latin typeface="Cambria Math"/>
                      </a:rPr>
                      <m:t>𝑎</m:t>
                    </m:r>
                    <m:r>
                      <a:rPr lang="en-US" i="1" dirty="0" err="1" smtClean="0">
                        <a:latin typeface="Cambria Math"/>
                      </a:rPr>
                      <m:t>,</m:t>
                    </m:r>
                    <m:r>
                      <a:rPr lang="en-US" b="0" i="1" dirty="0" smtClean="0">
                        <a:latin typeface="Cambria Math"/>
                      </a:rPr>
                      <m:t>𝑗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5179880"/>
              </a:xfrm>
              <a:blipFill rotWithShape="0">
                <a:blip r:embed="rId2"/>
                <a:stretch>
                  <a:fillRect l="-73" t="-3416" b="-4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783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</p:spPr>
        <p:txBody>
          <a:bodyPr/>
          <a:lstStyle/>
          <a:p>
            <a:r>
              <a:rPr lang="en-US" sz="4800" dirty="0" smtClean="0"/>
              <a:t>A program using arrays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void</a:t>
                </a:r>
                <a:r>
                  <a:rPr lang="en-US" dirty="0"/>
                  <a:t> swap(</a:t>
                </a:r>
                <a:r>
                  <a:rPr lang="en-US" dirty="0" err="1"/>
                  <a:t>int</a:t>
                </a:r>
                <a:r>
                  <a:rPr lang="en-US" dirty="0"/>
                  <a:t>[] a, </a:t>
                </a:r>
                <a:r>
                  <a:rPr lang="en-US" dirty="0" err="1"/>
                  <a:t>int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, </a:t>
                </a:r>
                <a:r>
                  <a:rPr lang="en-US" dirty="0" err="1"/>
                  <a:t>int</a:t>
                </a:r>
                <a:r>
                  <a:rPr lang="en-US" dirty="0"/>
                  <a:t> j) {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	</a:t>
                </a:r>
                <a:r>
                  <a:rPr lang="en-US" b="1" dirty="0" err="1" smtClean="0"/>
                  <a:t>int</a:t>
                </a:r>
                <a:r>
                  <a:rPr lang="en-US" dirty="0" smtClean="0"/>
                  <a:t> </a:t>
                </a:r>
                <a:r>
                  <a:rPr lang="en-US" dirty="0" err="1"/>
                  <a:t>tmp</a:t>
                </a:r>
                <a:r>
                  <a:rPr lang="en-US" dirty="0"/>
                  <a:t> = a[</a:t>
                </a:r>
                <a:r>
                  <a:rPr lang="en-US" dirty="0" err="1"/>
                  <a:t>i</a:t>
                </a:r>
                <a:r>
                  <a:rPr lang="en-US" dirty="0"/>
                  <a:t>];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a[</a:t>
                </a:r>
                <a:r>
                  <a:rPr lang="en-US" dirty="0" err="1" smtClean="0"/>
                  <a:t>i</a:t>
                </a:r>
                <a:r>
                  <a:rPr lang="en-US" dirty="0"/>
                  <a:t>] = </a:t>
                </a:r>
                <a:r>
                  <a:rPr lang="en-US" dirty="0" smtClean="0"/>
                  <a:t>a[</a:t>
                </a:r>
                <a:r>
                  <a:rPr lang="en-US" dirty="0"/>
                  <a:t>j</a:t>
                </a:r>
                <a:r>
                  <a:rPr lang="en-US" dirty="0" smtClean="0"/>
                  <a:t>];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	a[</a:t>
                </a:r>
                <a:r>
                  <a:rPr lang="en-US" dirty="0"/>
                  <a:t>j</a:t>
                </a:r>
                <a:r>
                  <a:rPr lang="en-US" dirty="0" smtClean="0"/>
                  <a:t>] </a:t>
                </a:r>
                <a:r>
                  <a:rPr lang="en-US" dirty="0"/>
                  <a:t>= </a:t>
                </a:r>
                <a:r>
                  <a:rPr lang="en-US" dirty="0" err="1"/>
                  <a:t>tmp</a:t>
                </a:r>
                <a:r>
                  <a:rPr lang="en-US" dirty="0"/>
                  <a:t>;</a:t>
                </a:r>
              </a:p>
              <a:p>
                <a:pPr marL="0" indent="0">
                  <a:buNone/>
                </a:pPr>
                <a:r>
                  <a:rPr lang="en-US" dirty="0" smtClean="0"/>
                  <a:t>} 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𝑛𝑒𝑤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𝑠𝑡𝑜𝑟𝑒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𝑠𝑡𝑜𝑟𝑒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𝑗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𝑗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))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To prove: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i="1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𝑛𝑒𝑤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,    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𝑛𝑒𝑤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[</m:t>
                    </m:r>
                    <m:r>
                      <a:rPr lang="en-US" b="0" i="1" smtClean="0">
                        <a:latin typeface="Cambria Math"/>
                      </a:rPr>
                      <m:t>𝑗</m:t>
                    </m:r>
                    <m:r>
                      <a:rPr lang="en-US" b="0" i="1" smtClean="0">
                        <a:latin typeface="Cambria Math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12875"/>
                <a:ext cx="8382000" cy="4925964"/>
              </a:xfrm>
              <a:blipFill rotWithShape="0">
                <a:blip r:embed="rId2"/>
                <a:stretch>
                  <a:fillRect l="-3055" t="-3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3357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SR_PPT_all_template_v05_light">
  <a:themeElements>
    <a:clrScheme name="MSR 2007">
      <a:dk1>
        <a:srgbClr val="000000"/>
      </a:dk1>
      <a:lt1>
        <a:srgbClr val="FFFFFF"/>
      </a:lt1>
      <a:dk2>
        <a:srgbClr val="3F3F3F"/>
      </a:dk2>
      <a:lt2>
        <a:srgbClr val="FFFFFF"/>
      </a:lt2>
      <a:accent1>
        <a:srgbClr val="FFDF79"/>
      </a:accent1>
      <a:accent2>
        <a:srgbClr val="5782B5"/>
      </a:accent2>
      <a:accent3>
        <a:srgbClr val="E28A54"/>
      </a:accent3>
      <a:accent4>
        <a:srgbClr val="94D850"/>
      </a:accent4>
      <a:accent5>
        <a:srgbClr val="FFA94B"/>
      </a:accent5>
      <a:accent6>
        <a:srgbClr val="9047B9"/>
      </a:accent6>
      <a:hlink>
        <a:srgbClr val="009ED6"/>
      </a:hlink>
      <a:folHlink>
        <a:srgbClr val="DDD819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1871</Words>
  <Application>Microsoft Office PowerPoint</Application>
  <PresentationFormat>On-screen Show (4:3)</PresentationFormat>
  <Paragraphs>959</Paragraphs>
  <Slides>78</Slides>
  <Notes>1</Notes>
  <HiddenSlides>19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94" baseType="lpstr">
      <vt:lpstr>宋体</vt:lpstr>
      <vt:lpstr>Arial</vt:lpstr>
      <vt:lpstr>Brush Script MT</vt:lpstr>
      <vt:lpstr>Calibri</vt:lpstr>
      <vt:lpstr>Cambria Math</vt:lpstr>
      <vt:lpstr>Edwardian Script ITC</vt:lpstr>
      <vt:lpstr>Segoe</vt:lpstr>
      <vt:lpstr>Segoe Semibold</vt:lpstr>
      <vt:lpstr>Segoe UI</vt:lpstr>
      <vt:lpstr>Segoe UI Light</vt:lpstr>
      <vt:lpstr>Symbol</vt:lpstr>
      <vt:lpstr>Wingdings</vt:lpstr>
      <vt:lpstr>Office Theme</vt:lpstr>
      <vt:lpstr>MSR_PPT_all_template_v05_light</vt:lpstr>
      <vt:lpstr>1_Office Theme</vt:lpstr>
      <vt:lpstr>Equation</vt:lpstr>
      <vt:lpstr>PowerPoint Presentation</vt:lpstr>
      <vt:lpstr>Lectures</vt:lpstr>
      <vt:lpstr>Plan</vt:lpstr>
      <vt:lpstr>Takeaways</vt:lpstr>
      <vt:lpstr>Symbolic Reasoning</vt:lpstr>
      <vt:lpstr>Research around Z3</vt:lpstr>
      <vt:lpstr>PowerPoint Presentation</vt:lpstr>
      <vt:lpstr>Arrays</vt:lpstr>
      <vt:lpstr>A program using arrays</vt:lpstr>
      <vt:lpstr>What are arrays?</vt:lpstr>
      <vt:lpstr>What else are arrays?</vt:lpstr>
      <vt:lpstr>What else are arrays++?</vt:lpstr>
      <vt:lpstr>… But there are arrays#:</vt:lpstr>
      <vt:lpstr>Last combinator for the road…</vt:lpstr>
      <vt:lpstr>Let’s use CAL:</vt:lpstr>
      <vt:lpstr>A reduction approach</vt:lpstr>
      <vt:lpstr>Array Saturation Rules</vt:lpstr>
      <vt:lpstr>Array Saturation Rules</vt:lpstr>
      <vt:lpstr>Congruence Closure</vt:lpstr>
      <vt:lpstr>Bottlenecks</vt:lpstr>
      <vt:lpstr>Bottlenecks and </vt:lpstr>
      <vt:lpstr>Bottlenecks and </vt:lpstr>
      <vt:lpstr>PowerPoint Presentation</vt:lpstr>
      <vt:lpstr>Non-linear arithmetic</vt:lpstr>
      <vt:lpstr>PowerPoint Presentation</vt:lpstr>
      <vt:lpstr>Equality-Matching</vt:lpstr>
      <vt:lpstr>Quantifier Elimination</vt:lpstr>
      <vt:lpstr>MBQI: Model based Quantifier Instantiation</vt:lpstr>
      <vt:lpstr>Superposition</vt:lpstr>
      <vt:lpstr>PowerPoint Presentation</vt:lpstr>
      <vt:lpstr>Motivation: Recursive Procedures</vt:lpstr>
      <vt:lpstr>Motivation: Recursive Procedures</vt:lpstr>
      <vt:lpstr>Motivation: Recursive Procedures</vt:lpstr>
      <vt:lpstr>Motivation: Recursive Procedures</vt:lpstr>
      <vt:lpstr>Program Verification as SMT</vt:lpstr>
      <vt:lpstr>Procedures  Horn Formulas</vt:lpstr>
      <vt:lpstr>Modular Concurrency  Horn Clauses</vt:lpstr>
      <vt:lpstr>                                 Horn Clauses</vt:lpstr>
      <vt:lpstr>Generalized Horn Formulas</vt:lpstr>
      <vt:lpstr>Generalized Horn Formulas</vt:lpstr>
      <vt:lpstr>A New PDR Engine for Fixedpoints</vt:lpstr>
      <vt:lpstr>PDR as a Transition System</vt:lpstr>
      <vt:lpstr>PDR as a Transition System</vt:lpstr>
      <vt:lpstr>PDR a visual overview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PDR</vt:lpstr>
      <vt:lpstr>Non-linear fixed-points</vt:lpstr>
      <vt:lpstr>Non-linear transformers</vt:lpstr>
      <vt:lpstr>Search: Mile-high perspective</vt:lpstr>
      <vt:lpstr>Arithmetic</vt:lpstr>
      <vt:lpstr>Search: Mile-high perspective</vt:lpstr>
      <vt:lpstr>PDR(T): Conflict Resolution</vt:lpstr>
      <vt:lpstr>PDR(T): Conflict Resolution</vt:lpstr>
      <vt:lpstr>PDR(T): Generalization from T-lemmas</vt:lpstr>
      <vt:lpstr>PDR(T): Generalization from T-lemmas</vt:lpstr>
      <vt:lpstr>PDR(LRA): Timed automata</vt:lpstr>
      <vt:lpstr>N+1 degrees of separation</vt:lpstr>
      <vt:lpstr>What is a Craig Interpolant?</vt:lpstr>
      <vt:lpstr>PDR(T): Interpolants as a side-effect</vt:lpstr>
      <vt:lpstr>Summary: PDR</vt:lpstr>
      <vt:lpstr>PowerPoint Presentation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Nikolaj Bjorner</dc:creator>
  <cp:lastModifiedBy/>
  <cp:revision>90</cp:revision>
  <dcterms:created xsi:type="dcterms:W3CDTF">2006-08-16T00:00:00Z</dcterms:created>
  <dcterms:modified xsi:type="dcterms:W3CDTF">2012-08-31T01:27:30Z</dcterms:modified>
</cp:coreProperties>
</file>