
<file path=[Content_Types].xml><?xml version="1.0" encoding="utf-8"?>
<Types xmlns="http://schemas.openxmlformats.org/package/2006/content-types">
  <Override PartName="/customXml/itemProps3.xml" ContentType="application/vnd.openxmlformats-officedocument.customXmlProperties+xml"/>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customXml/itemProps2.xml" ContentType="application/vnd.openxmlformats-officedocument.customXml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Default Extension="bin" ContentType="application/vnd.openxmlformats-officedocument.oleObject"/>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0" r:id="rId4"/>
  </p:sldMasterIdLst>
  <p:notesMasterIdLst>
    <p:notesMasterId r:id="rId35"/>
  </p:notesMasterIdLst>
  <p:handoutMasterIdLst>
    <p:handoutMasterId r:id="rId36"/>
  </p:handoutMasterIdLst>
  <p:sldIdLst>
    <p:sldId id="463" r:id="rId5"/>
    <p:sldId id="257" r:id="rId6"/>
    <p:sldId id="457" r:id="rId7"/>
    <p:sldId id="445" r:id="rId8"/>
    <p:sldId id="446" r:id="rId9"/>
    <p:sldId id="444" r:id="rId10"/>
    <p:sldId id="462" r:id="rId11"/>
    <p:sldId id="336" r:id="rId12"/>
    <p:sldId id="352" r:id="rId13"/>
    <p:sldId id="353" r:id="rId14"/>
    <p:sldId id="461" r:id="rId15"/>
    <p:sldId id="355" r:id="rId16"/>
    <p:sldId id="356" r:id="rId17"/>
    <p:sldId id="357" r:id="rId18"/>
    <p:sldId id="358" r:id="rId19"/>
    <p:sldId id="359" r:id="rId20"/>
    <p:sldId id="360" r:id="rId21"/>
    <p:sldId id="361" r:id="rId22"/>
    <p:sldId id="447" r:id="rId23"/>
    <p:sldId id="449" r:id="rId24"/>
    <p:sldId id="455" r:id="rId25"/>
    <p:sldId id="450" r:id="rId26"/>
    <p:sldId id="458" r:id="rId27"/>
    <p:sldId id="451" r:id="rId28"/>
    <p:sldId id="452" r:id="rId29"/>
    <p:sldId id="448" r:id="rId30"/>
    <p:sldId id="454" r:id="rId31"/>
    <p:sldId id="363" r:id="rId32"/>
    <p:sldId id="453" r:id="rId33"/>
    <p:sldId id="354" r:id="rId34"/>
  </p:sldIdLst>
  <p:sldSz cx="9144000" cy="6858000" type="screen4x3"/>
  <p:notesSz cx="6858000" cy="9144000"/>
  <p:defaultText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87DF3"/>
    <a:srgbClr val="C9C9C9"/>
    <a:srgbClr val="FFCD2D"/>
    <a:srgbClr val="F1C283"/>
    <a:srgbClr val="CE7E5A"/>
    <a:srgbClr val="CF6A3D"/>
    <a:srgbClr val="9C42E6"/>
    <a:srgbClr val="D1943B"/>
    <a:srgbClr val="F8F57B"/>
    <a:srgbClr val="D5B953"/>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8760" autoAdjust="0"/>
    <p:restoredTop sz="94689" autoAdjust="0"/>
  </p:normalViewPr>
  <p:slideViewPr>
    <p:cSldViewPr snapToGrid="0">
      <p:cViewPr varScale="1">
        <p:scale>
          <a:sx n="79" d="100"/>
          <a:sy n="79" d="100"/>
        </p:scale>
        <p:origin x="-170" y="-90"/>
      </p:cViewPr>
      <p:guideLst>
        <p:guide orient="horz" pos="146"/>
        <p:guide orient="horz" pos="889"/>
        <p:guide orient="horz" pos="1490"/>
        <p:guide orient="horz"/>
        <p:guide orient="horz" pos="1200"/>
        <p:guide orient="horz" pos="2737"/>
        <p:guide pos="2880"/>
        <p:guide pos="250"/>
        <p:guide pos="455"/>
        <p:guide pos="5520"/>
        <p:guide pos="863"/>
        <p:guide pos="5299"/>
      </p:guideLst>
    </p:cSldViewPr>
  </p:slideViewPr>
  <p:outlineViewPr>
    <p:cViewPr>
      <p:scale>
        <a:sx n="33" d="100"/>
        <a:sy n="33" d="100"/>
      </p:scale>
      <p:origin x="45" y="21853"/>
    </p:cViewPr>
  </p:outlineViewPr>
  <p:notesTextViewPr>
    <p:cViewPr>
      <p:scale>
        <a:sx n="100" d="100"/>
        <a:sy n="100" d="100"/>
      </p:scale>
      <p:origin x="0" y="0"/>
    </p:cViewPr>
  </p:notesTextViewPr>
  <p:sorterViewPr>
    <p:cViewPr>
      <p:scale>
        <a:sx n="66" d="100"/>
        <a:sy n="66" d="100"/>
      </p:scale>
      <p:origin x="0" y="4633"/>
    </p:cViewPr>
  </p:sorterViewPr>
  <p:notesViewPr>
    <p:cSldViewPr snapToGrid="0" showGuides="1">
      <p:cViewPr varScale="1">
        <p:scale>
          <a:sx n="88" d="100"/>
          <a:sy n="88" d="100"/>
        </p:scale>
        <p:origin x="-3179" y="-82"/>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s>
</file>

<file path=ppt/drawings/_rels/vmlDrawing2.v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image" Target="../media/image6.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8.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C3F5198-D814-4F07-A84F-942E63C84983}" type="datetimeFigureOut">
              <a:rPr lang="en-US" smtClean="0"/>
              <a:pPr/>
              <a:t>8/10/2008</a:t>
            </a:fld>
            <a:endParaRPr lang="en-US"/>
          </a:p>
        </p:txBody>
      </p:sp>
      <p:sp>
        <p:nvSpPr>
          <p:cNvPr id="4" name="Footer Placeholder 3"/>
          <p:cNvSpPr>
            <a:spLocks noGrp="1"/>
          </p:cNvSpPr>
          <p:nvPr>
            <p:ph type="ftr" sz="quarter" idx="2"/>
          </p:nvPr>
        </p:nvSpPr>
        <p:spPr>
          <a:xfrm>
            <a:off x="0" y="8685213"/>
            <a:ext cx="6248400" cy="457200"/>
          </a:xfrm>
          <a:prstGeom prst="rect">
            <a:avLst/>
          </a:prstGeom>
        </p:spPr>
        <p:txBody>
          <a:bodyPr vert="horz" lIns="91440" tIns="45720" rIns="91440" bIns="45720" rtlCol="0" anchor="b"/>
          <a:lstStyle>
            <a:lvl1pPr algn="l">
              <a:defRPr sz="1200"/>
            </a:lvl1pPr>
          </a:lstStyle>
          <a:p>
            <a:r>
              <a:rPr lang="en-US" sz="500" dirty="0" smtClean="0">
                <a:solidFill>
                  <a:srgbClr val="000000"/>
                </a:solidFill>
              </a:rPr>
              <a:t>© 2007 Microsoft Corporation. All rights reserved. Microsoft, Windows, Windows Vista and other product names are or may be registered trademarks and/or trademarks in the U.S. and/or other countries.</a:t>
            </a:r>
          </a:p>
          <a:p>
            <a:r>
              <a:rPr lang="en-US" sz="500" dirty="0"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z="500" dirty="0" smtClean="0">
                <a:solidFill>
                  <a:srgbClr val="000000"/>
                </a:solidFill>
              </a:rPr>
            </a:br>
            <a:r>
              <a:rPr lang="en-US" sz="500" dirty="0" smtClean="0">
                <a:solidFill>
                  <a:srgbClr val="000000"/>
                </a:solidFill>
              </a:rPr>
              <a:t>MICROSOFT MAKES NO WARRANTIES, EXPRESS, IMPLIED OR STATUTORY, AS TO THE INFORMATION IN THIS PRESENTATION.</a:t>
            </a:r>
          </a:p>
        </p:txBody>
      </p:sp>
      <p:sp>
        <p:nvSpPr>
          <p:cNvPr id="5" name="Slide Number Placeholder 4"/>
          <p:cNvSpPr>
            <a:spLocks noGrp="1"/>
          </p:cNvSpPr>
          <p:nvPr>
            <p:ph type="sldNum" sz="quarter" idx="3"/>
          </p:nvPr>
        </p:nvSpPr>
        <p:spPr>
          <a:xfrm>
            <a:off x="6248399" y="8685213"/>
            <a:ext cx="608013" cy="457200"/>
          </a:xfrm>
          <a:prstGeom prst="rect">
            <a:avLst/>
          </a:prstGeom>
        </p:spPr>
        <p:txBody>
          <a:bodyPr vert="horz" lIns="91440" tIns="45720" rIns="91440" bIns="45720" rtlCol="0" anchor="b"/>
          <a:lstStyle>
            <a:lvl1pPr algn="r">
              <a:defRPr sz="1200"/>
            </a:lvl1pPr>
          </a:lstStyle>
          <a:p>
            <a:fld id="{8980CB99-47E3-46F4-AAEB-3919FBEFC014}"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C3FBCD4-166E-446F-AF18-7D4A0CF9AEF6}" type="datetimeFigureOut">
              <a:rPr lang="en-US" smtClean="0"/>
              <a:pPr/>
              <a:t>8/10/2008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Footer Placeholder 5"/>
          <p:cNvSpPr>
            <a:spLocks noGrp="1"/>
          </p:cNvSpPr>
          <p:nvPr>
            <p:ph type="ftr" sz="quarter" idx="4"/>
          </p:nvPr>
        </p:nvSpPr>
        <p:spPr>
          <a:xfrm>
            <a:off x="0" y="8685213"/>
            <a:ext cx="6172200" cy="457200"/>
          </a:xfrm>
          <a:prstGeom prst="rect">
            <a:avLst/>
          </a:prstGeom>
        </p:spPr>
        <p:txBody>
          <a:bodyPr vert="horz" lIns="91440" tIns="45720" rIns="91440" bIns="45720" rtlCol="0" anchor="b"/>
          <a:lstStyle>
            <a:lvl1pPr algn="l">
              <a:defRPr sz="500">
                <a:latin typeface="Segoe" pitchFamily="34" charset="0"/>
              </a:defRPr>
            </a:lvl1pPr>
          </a:lstStyle>
          <a:p>
            <a:r>
              <a:rPr lang="en-US" sz="500" dirty="0" smtClean="0">
                <a:solidFill>
                  <a:srgbClr val="000000"/>
                </a:solidFill>
              </a:rPr>
              <a:t>© 2007 Microsoft Corporation. All rights reserved. Microsoft, Windows, Windows Vista and other product names are or may be registered trademarks and/or trademarks in the U.S. and/or other countries.</a:t>
            </a:r>
          </a:p>
          <a:p>
            <a:r>
              <a:rPr lang="en-US" sz="500" dirty="0"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z="500" dirty="0" smtClean="0">
                <a:solidFill>
                  <a:srgbClr val="000000"/>
                </a:solidFill>
              </a:rPr>
            </a:br>
            <a:r>
              <a:rPr lang="en-US" sz="500" dirty="0" smtClean="0">
                <a:solidFill>
                  <a:srgbClr val="000000"/>
                </a:solidFill>
              </a:rPr>
              <a:t>MICROSOFT MAKES NO WARRANTIES, EXPRESS, IMPLIED OR STATUTORY, AS TO THE INFORMATION IN THIS PRESENTATION.</a:t>
            </a:r>
          </a:p>
        </p:txBody>
      </p:sp>
      <p:sp>
        <p:nvSpPr>
          <p:cNvPr id="7" name="Slide Number Placeholder 6"/>
          <p:cNvSpPr>
            <a:spLocks noGrp="1"/>
          </p:cNvSpPr>
          <p:nvPr>
            <p:ph type="sldNum" sz="quarter" idx="5"/>
          </p:nvPr>
        </p:nvSpPr>
        <p:spPr>
          <a:xfrm>
            <a:off x="6172199" y="8685213"/>
            <a:ext cx="684213" cy="457200"/>
          </a:xfrm>
          <a:prstGeom prst="rect">
            <a:avLst/>
          </a:prstGeom>
        </p:spPr>
        <p:txBody>
          <a:bodyPr vert="horz" lIns="91440" tIns="45720" rIns="91440" bIns="45720" rtlCol="0" anchor="b"/>
          <a:lstStyle>
            <a:lvl1pPr algn="r">
              <a:defRPr sz="1200"/>
            </a:lvl1pPr>
          </a:lstStyle>
          <a:p>
            <a:fld id="{8B263312-38AA-4E1E-B2B5-0F8F122B24FE}"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363" rtl="0" eaLnBrk="1" latinLnBrk="0" hangingPunct="1">
      <a:lnSpc>
        <a:spcPct val="90000"/>
      </a:lnSpc>
      <a:spcAft>
        <a:spcPts val="333"/>
      </a:spcAft>
      <a:defRPr sz="900" kern="1200">
        <a:solidFill>
          <a:schemeClr val="tx1"/>
        </a:solidFill>
        <a:latin typeface="Segoe" pitchFamily="34" charset="0"/>
        <a:ea typeface="+mn-ea"/>
        <a:cs typeface="+mn-cs"/>
      </a:defRPr>
    </a:lvl1pPr>
    <a:lvl2pPr marL="212981" indent="-105829" algn="l" defTabSz="914363" rtl="0" eaLnBrk="1" latinLnBrk="0" hangingPunct="1">
      <a:lnSpc>
        <a:spcPct val="90000"/>
      </a:lnSpc>
      <a:spcAft>
        <a:spcPts val="333"/>
      </a:spcAft>
      <a:buFont typeface="Arial" pitchFamily="34" charset="0"/>
      <a:buChar char="•"/>
      <a:defRPr sz="900" kern="1200">
        <a:solidFill>
          <a:schemeClr val="tx1"/>
        </a:solidFill>
        <a:latin typeface="Segoe" pitchFamily="34" charset="0"/>
        <a:ea typeface="+mn-ea"/>
        <a:cs typeface="+mn-cs"/>
      </a:defRPr>
    </a:lvl2pPr>
    <a:lvl3pPr marL="328070" indent="-115090" algn="l" defTabSz="914363" rtl="0" eaLnBrk="1" latinLnBrk="0" hangingPunct="1">
      <a:lnSpc>
        <a:spcPct val="90000"/>
      </a:lnSpc>
      <a:spcAft>
        <a:spcPts val="333"/>
      </a:spcAft>
      <a:buFont typeface="Arial" pitchFamily="34" charset="0"/>
      <a:buChar char="•"/>
      <a:defRPr sz="900" kern="1200">
        <a:solidFill>
          <a:schemeClr val="tx1"/>
        </a:solidFill>
        <a:latin typeface="Segoe" pitchFamily="34" charset="0"/>
        <a:ea typeface="+mn-ea"/>
        <a:cs typeface="+mn-cs"/>
      </a:defRPr>
    </a:lvl3pPr>
    <a:lvl4pPr marL="482846" indent="-146838" algn="l" defTabSz="914363" rtl="0" eaLnBrk="1" latinLnBrk="0" hangingPunct="1">
      <a:lnSpc>
        <a:spcPct val="90000"/>
      </a:lnSpc>
      <a:spcAft>
        <a:spcPts val="333"/>
      </a:spcAft>
      <a:buFont typeface="Arial" pitchFamily="34" charset="0"/>
      <a:buChar char="•"/>
      <a:defRPr sz="900" kern="1200">
        <a:solidFill>
          <a:schemeClr val="tx1"/>
        </a:solidFill>
        <a:latin typeface="Segoe" pitchFamily="34" charset="0"/>
        <a:ea typeface="+mn-ea"/>
        <a:cs typeface="+mn-cs"/>
      </a:defRPr>
    </a:lvl4pPr>
    <a:lvl5pPr marL="615132" indent="-115090" algn="l" defTabSz="914363" rtl="0" eaLnBrk="1" latinLnBrk="0" hangingPunct="1">
      <a:lnSpc>
        <a:spcPct val="90000"/>
      </a:lnSpc>
      <a:spcAft>
        <a:spcPts val="333"/>
      </a:spcAft>
      <a:buFont typeface="Arial" pitchFamily="34" charset="0"/>
      <a:buChar char="•"/>
      <a:defRPr sz="900" kern="1200">
        <a:solidFill>
          <a:schemeClr val="tx1"/>
        </a:solidFill>
        <a:latin typeface="Segoe" pitchFamily="34" charset="0"/>
        <a:ea typeface="+mn-ea"/>
        <a:cs typeface="+mn-cs"/>
      </a:defRPr>
    </a:lvl5pPr>
    <a:lvl6pPr marL="2285909" algn="l" defTabSz="914363" rtl="0" eaLnBrk="1" latinLnBrk="0" hangingPunct="1">
      <a:defRPr sz="1200" kern="1200">
        <a:solidFill>
          <a:schemeClr val="tx1"/>
        </a:solidFill>
        <a:latin typeface="+mn-lt"/>
        <a:ea typeface="+mn-ea"/>
        <a:cs typeface="+mn-cs"/>
      </a:defRPr>
    </a:lvl6pPr>
    <a:lvl7pPr marL="2743090" algn="l" defTabSz="914363" rtl="0" eaLnBrk="1" latinLnBrk="0" hangingPunct="1">
      <a:defRPr sz="1200" kern="1200">
        <a:solidFill>
          <a:schemeClr val="tx1"/>
        </a:solidFill>
        <a:latin typeface="+mn-lt"/>
        <a:ea typeface="+mn-ea"/>
        <a:cs typeface="+mn-cs"/>
      </a:defRPr>
    </a:lvl7pPr>
    <a:lvl8pPr marL="3200272" algn="l" defTabSz="914363" rtl="0" eaLnBrk="1" latinLnBrk="0" hangingPunct="1">
      <a:defRPr sz="1200" kern="1200">
        <a:solidFill>
          <a:schemeClr val="tx1"/>
        </a:solidFill>
        <a:latin typeface="+mn-lt"/>
        <a:ea typeface="+mn-ea"/>
        <a:cs typeface="+mn-cs"/>
      </a:defRPr>
    </a:lvl8pPr>
    <a:lvl9pPr marL="3657454" algn="l" defTabSz="914363"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8/10/2008 9:06 PM</a:t>
            </a:fld>
            <a:endParaRPr lang="en-US"/>
          </a:p>
        </p:txBody>
      </p:sp>
      <p:sp>
        <p:nvSpPr>
          <p:cNvPr id="6" name="Footer Placeholder 5"/>
          <p:cNvSpPr>
            <a:spLocks noGrp="1"/>
          </p:cNvSpPr>
          <p:nvPr>
            <p:ph type="ftr" sz="quarter" idx="12"/>
          </p:nvPr>
        </p:nvSpPr>
        <p:spPr>
          <a:xfrm>
            <a:off x="0" y="8685213"/>
            <a:ext cx="6172200" cy="457200"/>
          </a:xfrm>
        </p:spPr>
        <p:txBody>
          <a:bodyPr/>
          <a:lstStyle/>
          <a:p>
            <a:r>
              <a:rPr lang="en-US" sz="500" dirty="0" smtClean="0">
                <a:solidFill>
                  <a:srgbClr val="000000"/>
                </a:solidFill>
              </a:rPr>
              <a:t>© 2007 Microsoft Corporation. All rights reserved. Microsoft, Windows, Windows Vista and other product names are or may be registered trademarks and/or trademarks in the U.S. and/or other countries.</a:t>
            </a:r>
          </a:p>
          <a:p>
            <a:r>
              <a:rPr lang="en-US" sz="500" dirty="0"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z="500" dirty="0" smtClean="0">
                <a:solidFill>
                  <a:srgbClr val="000000"/>
                </a:solidFill>
              </a:rPr>
            </a:br>
            <a:r>
              <a:rPr lang="en-US" sz="500" dirty="0" smtClean="0">
                <a:solidFill>
                  <a:srgbClr val="000000"/>
                </a:solidFill>
              </a:rPr>
              <a:t>MICROSOFT MAKES NO WARRANTIES, EXPRESS, IMPLIED OR STATUTORY, AS TO THE INFORMATION IN THIS PRESENTATION.</a:t>
            </a:r>
          </a:p>
          <a:p>
            <a:endParaRPr lang="en-US" sz="500" dirty="0"/>
          </a:p>
        </p:txBody>
      </p:sp>
      <p:sp>
        <p:nvSpPr>
          <p:cNvPr id="7" name="Slide Number Placeholder 6"/>
          <p:cNvSpPr>
            <a:spLocks noGrp="1"/>
          </p:cNvSpPr>
          <p:nvPr>
            <p:ph type="sldNum" sz="quarter" idx="13"/>
          </p:nvPr>
        </p:nvSpPr>
        <p:spPr>
          <a:xfrm>
            <a:off x="6172199" y="8685213"/>
            <a:ext cx="684213" cy="457200"/>
          </a:xfrm>
        </p:spPr>
        <p:txBody>
          <a:bodyPr/>
          <a:lstStyle/>
          <a:p>
            <a:fld id="{EC87E0CF-87F6-4B58-B8B8-DCAB2DAAF3CA}" type="slidenum">
              <a:rPr lang="en-US" smtClean="0"/>
              <a:pPr/>
              <a:t>2</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smtClean="0"/>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8/10/2008 9:06 PM</a:t>
            </a:fld>
            <a:endParaRPr lang="en-US"/>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p>
        </p:txBody>
      </p:sp>
      <p:sp>
        <p:nvSpPr>
          <p:cNvPr id="7" name="Slide Number Placeholder 6"/>
          <p:cNvSpPr>
            <a:spLocks noGrp="1"/>
          </p:cNvSpPr>
          <p:nvPr>
            <p:ph type="sldNum" sz="quarter" idx="13"/>
          </p:nvPr>
        </p:nvSpPr>
        <p:spPr/>
        <p:txBody>
          <a:bodyPr/>
          <a:lstStyle/>
          <a:p>
            <a:fld id="{EC87E0CF-87F6-4B58-B8B8-DCAB2DAAF3CA}" type="slidenum">
              <a:rPr lang="en-US" smtClean="0"/>
              <a:pPr/>
              <a:t>5</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8/10/2008 9:06 PM</a:t>
            </a:fld>
            <a:endParaRPr lang="en-US"/>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p>
        </p:txBody>
      </p:sp>
      <p:sp>
        <p:nvSpPr>
          <p:cNvPr id="7" name="Slide Number Placeholder 6"/>
          <p:cNvSpPr>
            <a:spLocks noGrp="1"/>
          </p:cNvSpPr>
          <p:nvPr>
            <p:ph type="sldNum" sz="quarter" idx="13"/>
          </p:nvPr>
        </p:nvSpPr>
        <p:spPr/>
        <p:txBody>
          <a:bodyPr/>
          <a:lstStyle/>
          <a:p>
            <a:fld id="{EC87E0CF-87F6-4B58-B8B8-DCAB2DAAF3CA}" type="slidenum">
              <a:rPr lang="en-US" smtClean="0"/>
              <a:pPr/>
              <a:t>6</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B263312-38AA-4E1E-B2B5-0F8F122B24FE}" type="slidenum">
              <a:rPr lang="en-US" smtClean="0"/>
              <a:pPr/>
              <a:t>8</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6F19DF1-1709-4E9C-BEF1-7DE6E918717F}" type="slidenum">
              <a:rPr lang="en-US" smtClean="0"/>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22313" y="1905000"/>
            <a:ext cx="7690115" cy="750205"/>
          </a:xfrm>
          <a:noFill/>
          <a:ln w="9525">
            <a:noFill/>
            <a:miter lim="800000"/>
            <a:headEnd/>
            <a:tailEnd/>
          </a:ln>
        </p:spPr>
        <p:txBody>
          <a:bodyPr vert="horz" wrap="square" lIns="0" tIns="0" rIns="0" bIns="0" numCol="1" anchor="t" anchorCtr="0" compatLnSpc="1">
            <a:prstTxWarp prst="textNoShape">
              <a:avLst/>
            </a:prstTxWarp>
            <a:spAutoFit/>
          </a:bodyPr>
          <a:lstStyle>
            <a:lvl1pPr algn="l" defTabSz="912777" rtl="0" eaLnBrk="0" fontAlgn="base" hangingPunct="0">
              <a:lnSpc>
                <a:spcPct val="90000"/>
              </a:lnSpc>
              <a:spcBef>
                <a:spcPct val="0"/>
              </a:spcBef>
              <a:spcAft>
                <a:spcPct val="0"/>
              </a:spcAft>
              <a:defRPr lang="en-US" sz="5400" b="0" cap="none" spc="-300" dirty="0">
                <a:ln w="3175">
                  <a:noFill/>
                </a:ln>
                <a:gradFill flip="none" rotWithShape="1">
                  <a:gsLst>
                    <a:gs pos="28000">
                      <a:srgbClr val="0085C0"/>
                    </a:gs>
                    <a:gs pos="68000">
                      <a:srgbClr val="0070C0"/>
                    </a:gs>
                  </a:gsLst>
                  <a:lin ang="5400000" scaled="1"/>
                  <a:tileRect/>
                </a:gradFill>
                <a:effectLst>
                  <a:outerShdw blurRad="50800" dist="38100" dir="2700000" algn="tl" rotWithShape="0">
                    <a:prstClr val="black">
                      <a:alpha val="17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Subtitle 2"/>
          <p:cNvSpPr>
            <a:spLocks noGrp="1"/>
          </p:cNvSpPr>
          <p:nvPr>
            <p:ph type="subTitle" idx="1"/>
          </p:nvPr>
        </p:nvSpPr>
        <p:spPr>
          <a:xfrm>
            <a:off x="722312" y="4344458"/>
            <a:ext cx="7690116" cy="473207"/>
          </a:xfrm>
          <a:noFill/>
          <a:ln w="9525">
            <a:noFill/>
            <a:miter lim="800000"/>
            <a:headEnd/>
            <a:tailEnd/>
          </a:ln>
        </p:spPr>
        <p:txBody>
          <a:bodyPr vert="horz" wrap="square" lIns="0" tIns="0" rIns="0" bIns="0" numCol="1" anchor="b" anchorCtr="0" compatLnSpc="1">
            <a:prstTxWarp prst="textNoShape">
              <a:avLst/>
            </a:prstTxWarp>
            <a:spAutoFit/>
          </a:bodyPr>
          <a:lstStyle>
            <a:lvl1pPr marL="0" indent="0" algn="l" defTabSz="912777" rtl="0" eaLnBrk="0" fontAlgn="base" hangingPunct="0">
              <a:lnSpc>
                <a:spcPct val="90000"/>
              </a:lnSpc>
              <a:spcBef>
                <a:spcPct val="0"/>
              </a:spcBef>
              <a:spcAft>
                <a:spcPct val="0"/>
              </a:spcAft>
              <a:buClr>
                <a:schemeClr val="tx2"/>
              </a:buClr>
              <a:buSzPct val="95000"/>
              <a:buFont typeface="Wingdings" pitchFamily="2" charset="2"/>
              <a:buNone/>
              <a:defRPr lang="en-US" sz="3400" dirty="0">
                <a:solidFill>
                  <a:schemeClr val="accent2"/>
                </a:solidFill>
                <a:latin typeface="+mn-lt"/>
                <a:ea typeface="+mn-ea"/>
                <a:cs typeface="+mn-cs"/>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pic>
        <p:nvPicPr>
          <p:cNvPr id="6" name="Picture 5" descr="top_banner.png"/>
          <p:cNvPicPr>
            <a:picLocks noChangeAspect="1"/>
          </p:cNvPicPr>
          <p:nvPr userDrawn="1"/>
        </p:nvPicPr>
        <p:blipFill>
          <a:blip r:embed="rId2"/>
          <a:stretch>
            <a:fillRect/>
          </a:stretch>
        </p:blipFill>
        <p:spPr>
          <a:xfrm>
            <a:off x="571" y="0"/>
            <a:ext cx="9142858" cy="1031746"/>
          </a:xfrm>
          <a:prstGeom prst="rect">
            <a:avLst/>
          </a:prstGeom>
        </p:spPr>
      </p:pic>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WALKIN - Prints in GRAYSCALE">
    <p:bg bwMode="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userDrawn="1"/>
        </p:nvSpPr>
        <p:spPr>
          <a:xfrm>
            <a:off x="920226" y="2365376"/>
            <a:ext cx="7303549" cy="1000274"/>
          </a:xfrm>
          <a:prstGeom prst="rect">
            <a:avLst/>
          </a:prstGeom>
          <a:noFill/>
        </p:spPr>
        <p:txBody>
          <a:bodyPr wrap="none" lIns="76197" tIns="38098" rIns="76197" bIns="38098" rtlCol="0">
            <a:spAutoFit/>
          </a:bodyPr>
          <a:lstStyle/>
          <a:p>
            <a:r>
              <a:rPr lang="en-US" sz="6000" baseline="0" dirty="0" smtClean="0">
                <a:solidFill>
                  <a:schemeClr val="bg1"/>
                </a:solidFill>
              </a:rPr>
              <a:t>WALK-IN GOES HERE</a:t>
            </a:r>
            <a:endParaRPr lang="en-US" sz="6000" dirty="0">
              <a:solidFill>
                <a:schemeClr val="bg1"/>
              </a:solidFill>
            </a:endParaRPr>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2_Title and Content">
    <p:bg bwMode="black">
      <p:bgPr>
        <a:solidFill>
          <a:srgbClr val="00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a:noFill/>
          <a:ln w="9525">
            <a:noFill/>
            <a:miter lim="800000"/>
            <a:headEnd/>
            <a:tailEnd/>
          </a:ln>
        </p:spPr>
        <p:txBody>
          <a:bodyPr vert="horz" wrap="square" lIns="0" tIns="0" rIns="0" bIns="0" numCol="1" anchor="t" anchorCtr="0" compatLnSpc="1">
            <a:prstTxWarp prst="textNoShape">
              <a:avLst/>
            </a:prstTxWarp>
            <a:spAutoFit/>
          </a:bodyPr>
          <a:lstStyle>
            <a:lvl1pPr algn="l" defTabSz="912777" rtl="0" eaLnBrk="0" fontAlgn="base" hangingPunct="0">
              <a:lnSpc>
                <a:spcPct val="90000"/>
              </a:lnSpc>
              <a:spcBef>
                <a:spcPct val="0"/>
              </a:spcBef>
              <a:spcAft>
                <a:spcPct val="0"/>
              </a:spcAft>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6" name="Text Placeholder 5"/>
          <p:cNvSpPr>
            <a:spLocks noGrp="1"/>
          </p:cNvSpPr>
          <p:nvPr>
            <p:ph type="body" sz="quarter" idx="10"/>
          </p:nvPr>
        </p:nvSpPr>
        <p:spPr bwMode="white">
          <a:xfrm>
            <a:off x="381000" y="1411552"/>
            <a:ext cx="8382000" cy="2210862"/>
          </a:xfrm>
        </p:spPr>
        <p:txBody>
          <a:bodyPr/>
          <a:lstStyle>
            <a:lvl1pPr>
              <a:buClr>
                <a:schemeClr val="tx1"/>
              </a:buClr>
              <a:buSzPct val="70000"/>
              <a:buFont typeface="Wingdings" pitchFamily="2" charset="2"/>
              <a:buChar char="l"/>
              <a:defRPr>
                <a:solidFill>
                  <a:schemeClr val="tx1"/>
                </a:solidFill>
              </a:defRPr>
            </a:lvl1pPr>
            <a:lvl2pPr>
              <a:buClr>
                <a:schemeClr val="tx1"/>
              </a:buClr>
              <a:buSzPct val="70000"/>
              <a:buFont typeface="Wingdings" pitchFamily="2" charset="2"/>
              <a:buChar char="l"/>
              <a:defRPr>
                <a:solidFill>
                  <a:schemeClr val="tx1"/>
                </a:solidFill>
              </a:defRPr>
            </a:lvl2pPr>
            <a:lvl3pPr>
              <a:buClr>
                <a:schemeClr val="tx1"/>
              </a:buClr>
              <a:buSzPct val="70000"/>
              <a:buFont typeface="Wingdings" pitchFamily="2" charset="2"/>
              <a:buChar char="l"/>
              <a:defRPr>
                <a:solidFill>
                  <a:schemeClr val="tx1"/>
                </a:solidFill>
              </a:defRPr>
            </a:lvl3pPr>
            <a:lvl4pPr>
              <a:buClr>
                <a:schemeClr val="tx1"/>
              </a:buClr>
              <a:buSzPct val="70000"/>
              <a:buFont typeface="Wingdings" pitchFamily="2" charset="2"/>
              <a:buChar char="l"/>
              <a:defRPr>
                <a:solidFill>
                  <a:schemeClr val="tx1"/>
                </a:solidFill>
              </a:defRPr>
            </a:lvl4pPr>
            <a:lvl5pPr>
              <a:buClr>
                <a:schemeClr val="tx1"/>
              </a:buClr>
              <a:buSzPct val="70000"/>
              <a:buFont typeface="Wingdings" pitchFamily="2" charset="2"/>
              <a:buChar char="l"/>
              <a:defRPr>
                <a:solidFill>
                  <a:schemeClr val="tx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3_Title and Content">
    <p:bg bwMode="black">
      <p:bgPr>
        <a:solidFill>
          <a:srgbClr val="00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a:noFill/>
          <a:ln w="9525">
            <a:noFill/>
            <a:miter lim="800000"/>
            <a:headEnd/>
            <a:tailEnd/>
          </a:ln>
        </p:spPr>
        <p:txBody>
          <a:bodyPr vert="horz" wrap="square" lIns="0" tIns="0" rIns="0" bIns="0" numCol="1" anchor="t" anchorCtr="0" compatLnSpc="1">
            <a:prstTxWarp prst="textNoShape">
              <a:avLst/>
            </a:prstTxWarp>
            <a:spAutoFit/>
          </a:bodyPr>
          <a:lstStyle>
            <a:lvl1pPr algn="l" defTabSz="912777" rtl="0" eaLnBrk="0" fontAlgn="base" hangingPunct="0">
              <a:lnSpc>
                <a:spcPct val="90000"/>
              </a:lnSpc>
              <a:spcBef>
                <a:spcPct val="0"/>
              </a:spcBef>
              <a:spcAft>
                <a:spcPct val="0"/>
              </a:spcAft>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6" name="Text Placeholder 5"/>
          <p:cNvSpPr>
            <a:spLocks noGrp="1"/>
          </p:cNvSpPr>
          <p:nvPr>
            <p:ph type="body" sz="quarter" idx="10"/>
          </p:nvPr>
        </p:nvSpPr>
        <p:spPr bwMode="white">
          <a:xfrm>
            <a:off x="381000" y="1411552"/>
            <a:ext cx="8382000" cy="2210862"/>
          </a:xfrm>
        </p:spPr>
        <p:txBody>
          <a:bodyPr/>
          <a:lstStyle>
            <a:lvl1pPr>
              <a:buClr>
                <a:schemeClr val="tx1"/>
              </a:buClr>
              <a:buSzPct val="70000"/>
              <a:buFont typeface="Wingdings" pitchFamily="2" charset="2"/>
              <a:buChar char="l"/>
              <a:defRPr>
                <a:solidFill>
                  <a:schemeClr val="tx1"/>
                </a:solidFill>
              </a:defRPr>
            </a:lvl1pPr>
            <a:lvl2pPr>
              <a:buClr>
                <a:schemeClr val="tx1"/>
              </a:buClr>
              <a:buSzPct val="70000"/>
              <a:buFont typeface="Wingdings" pitchFamily="2" charset="2"/>
              <a:buChar char="l"/>
              <a:defRPr>
                <a:solidFill>
                  <a:schemeClr val="tx1"/>
                </a:solidFill>
              </a:defRPr>
            </a:lvl2pPr>
            <a:lvl3pPr>
              <a:buClr>
                <a:schemeClr val="tx1"/>
              </a:buClr>
              <a:buSzPct val="70000"/>
              <a:buFont typeface="Wingdings" pitchFamily="2" charset="2"/>
              <a:buChar char="l"/>
              <a:defRPr>
                <a:solidFill>
                  <a:schemeClr val="tx1"/>
                </a:solidFill>
              </a:defRPr>
            </a:lvl3pPr>
            <a:lvl4pPr>
              <a:buClr>
                <a:schemeClr val="tx1"/>
              </a:buClr>
              <a:buSzPct val="70000"/>
              <a:buFont typeface="Wingdings" pitchFamily="2" charset="2"/>
              <a:buChar char="l"/>
              <a:defRPr>
                <a:solidFill>
                  <a:schemeClr val="tx1"/>
                </a:solidFill>
              </a:defRPr>
            </a:lvl4pPr>
            <a:lvl5pPr>
              <a:buClr>
                <a:schemeClr val="tx1"/>
              </a:buClr>
              <a:buSzPct val="70000"/>
              <a:buFont typeface="Wingdings" pitchFamily="2" charset="2"/>
              <a:buChar char="l"/>
              <a:defRPr>
                <a:solidFill>
                  <a:schemeClr val="tx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6"/>
          <p:cNvSpPr>
            <a:spLocks noGrp="1"/>
          </p:cNvSpPr>
          <p:nvPr>
            <p:ph type="body" sz="quarter" idx="11"/>
          </p:nvPr>
        </p:nvSpPr>
        <p:spPr>
          <a:xfrm>
            <a:off x="0" y="6238875"/>
            <a:ext cx="9144001" cy="619125"/>
          </a:xfrm>
          <a:solidFill>
            <a:srgbClr val="FFFF99"/>
          </a:solidFill>
        </p:spPr>
        <p:txBody>
          <a:bodyPr wrap="square" lIns="152394" tIns="76197" rIns="152394" bIns="76197" anchor="b" anchorCtr="0">
            <a:noAutofit/>
          </a:bodyPr>
          <a:lstStyle>
            <a:lvl1pPr algn="r">
              <a:buFont typeface="Arial" pitchFamily="34" charset="0"/>
              <a:buNone/>
              <a:defRPr>
                <a:solidFill>
                  <a:srgbClr val="000000"/>
                </a:solidFill>
                <a:effectLst/>
                <a:latin typeface="Segoe Semibold" pitchFamily="34" charset="0"/>
              </a:defRPr>
            </a:lvl1pPr>
          </a:lstStyle>
          <a:p>
            <a:pPr lvl="0"/>
            <a:r>
              <a:rPr lang="en-US" smtClean="0"/>
              <a:t>Click to edit Master text styles</a:t>
            </a:r>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Demo, Video etc. &quot;special&quot; slides">
    <p:bg>
      <p:bgPr>
        <a:solidFill>
          <a:schemeClr val="tx1"/>
        </a:solidFill>
        <a:effectLst/>
      </p:bgPr>
    </p:bg>
    <p:spTree>
      <p:nvGrpSpPr>
        <p:cNvPr id="1" name=""/>
        <p:cNvGrpSpPr/>
        <p:nvPr/>
      </p:nvGrpSpPr>
      <p:grpSpPr>
        <a:xfrm>
          <a:off x="0" y="0"/>
          <a:ext cx="0" cy="0"/>
          <a:chOff x="0" y="0"/>
          <a:chExt cx="0" cy="0"/>
        </a:xfrm>
      </p:grpSpPr>
      <p:pic>
        <p:nvPicPr>
          <p:cNvPr id="5" name="Picture 4" descr="top_banner.png"/>
          <p:cNvPicPr>
            <a:picLocks noChangeAspect="1"/>
          </p:cNvPicPr>
          <p:nvPr userDrawn="1"/>
        </p:nvPicPr>
        <p:blipFill>
          <a:blip r:embed="rId2"/>
          <a:stretch>
            <a:fillRect/>
          </a:stretch>
        </p:blipFill>
        <p:spPr>
          <a:xfrm>
            <a:off x="0" y="0"/>
            <a:ext cx="9142858" cy="1031746"/>
          </a:xfrm>
          <a:prstGeom prst="rect">
            <a:avLst/>
          </a:prstGeom>
        </p:spPr>
      </p:pic>
      <p:sp>
        <p:nvSpPr>
          <p:cNvPr id="2" name="Title 1"/>
          <p:cNvSpPr>
            <a:spLocks noGrp="1"/>
          </p:cNvSpPr>
          <p:nvPr>
            <p:ph type="ctrTitle"/>
          </p:nvPr>
        </p:nvSpPr>
        <p:spPr>
          <a:xfrm>
            <a:off x="722313" y="2365375"/>
            <a:ext cx="7690115" cy="750205"/>
          </a:xfrm>
          <a:noFill/>
          <a:ln w="9525">
            <a:noFill/>
            <a:miter lim="800000"/>
            <a:headEnd/>
            <a:tailEnd/>
          </a:ln>
        </p:spPr>
        <p:txBody>
          <a:bodyPr vert="horz" wrap="square" lIns="0" tIns="0" rIns="0" bIns="0" numCol="1" rtlCol="0" anchor="t" anchorCtr="0" compatLnSpc="1">
            <a:prstTxWarp prst="textNoShape">
              <a:avLst/>
            </a:prstTxWarp>
            <a:spAutoFit/>
          </a:bodyPr>
          <a:lstStyle>
            <a:lvl1pPr algn="l" defTabSz="912777" rtl="0" eaLnBrk="0" fontAlgn="base" latinLnBrk="0" hangingPunct="0">
              <a:lnSpc>
                <a:spcPct val="90000"/>
              </a:lnSpc>
              <a:spcBef>
                <a:spcPct val="0"/>
              </a:spcBef>
              <a:spcAft>
                <a:spcPct val="0"/>
              </a:spcAft>
              <a:buNone/>
              <a:defRPr lang="en-US" sz="5400" b="0" kern="1200" cap="none" spc="-300" dirty="0">
                <a:ln w="3175">
                  <a:noFill/>
                </a:ln>
                <a:gradFill flip="none" rotWithShape="1">
                  <a:gsLst>
                    <a:gs pos="28000">
                      <a:srgbClr val="0085C0"/>
                    </a:gs>
                    <a:gs pos="68000">
                      <a:srgbClr val="0070C0"/>
                    </a:gs>
                  </a:gsLst>
                  <a:lin ang="5400000" scaled="1"/>
                  <a:tileRect/>
                </a:gradFill>
                <a:effectLst>
                  <a:outerShdw blurRad="50800" dist="38100" dir="2700000" algn="tl" rotWithShape="0">
                    <a:prstClr val="black">
                      <a:alpha val="17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Subtitle 2"/>
          <p:cNvSpPr>
            <a:spLocks noGrp="1"/>
          </p:cNvSpPr>
          <p:nvPr>
            <p:ph type="subTitle" idx="1"/>
          </p:nvPr>
        </p:nvSpPr>
        <p:spPr>
          <a:xfrm>
            <a:off x="722313" y="4344458"/>
            <a:ext cx="7043208" cy="473207"/>
          </a:xfrm>
          <a:noFill/>
          <a:ln w="9525">
            <a:noFill/>
            <a:miter lim="800000"/>
            <a:headEnd/>
            <a:tailEnd/>
          </a:ln>
        </p:spPr>
        <p:txBody>
          <a:bodyPr vert="horz" wrap="square" lIns="0" tIns="0" rIns="0" bIns="0" numCol="1" rtlCol="0" anchor="b" anchorCtr="0" compatLnSpc="1">
            <a:prstTxWarp prst="textNoShape">
              <a:avLst/>
            </a:prstTxWarp>
            <a:spAutoFit/>
          </a:bodyPr>
          <a:lstStyle>
            <a:lvl1pPr marL="0" indent="0" algn="l" defTabSz="912777" rtl="0" eaLnBrk="0" fontAlgn="base" latinLnBrk="0" hangingPunct="0">
              <a:lnSpc>
                <a:spcPct val="90000"/>
              </a:lnSpc>
              <a:spcBef>
                <a:spcPct val="0"/>
              </a:spcBef>
              <a:spcAft>
                <a:spcPct val="0"/>
              </a:spcAft>
              <a:buClr>
                <a:schemeClr val="tx2"/>
              </a:buClr>
              <a:buSzPct val="95000"/>
              <a:buFont typeface="Wingdings" pitchFamily="2" charset="2"/>
              <a:buNone/>
              <a:defRPr lang="en-US" sz="3400" kern="1200" dirty="0">
                <a:solidFill>
                  <a:schemeClr val="accent2"/>
                </a:solidFill>
                <a:latin typeface="+mn-lt"/>
                <a:ea typeface="+mn-ea"/>
                <a:cs typeface="+mn-cs"/>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
        <p:nvSpPr>
          <p:cNvPr id="7" name="Text Placeholder 6"/>
          <p:cNvSpPr>
            <a:spLocks noGrp="1"/>
          </p:cNvSpPr>
          <p:nvPr>
            <p:ph type="body" sz="quarter" idx="10" hasCustomPrompt="1"/>
          </p:nvPr>
        </p:nvSpPr>
        <p:spPr>
          <a:xfrm>
            <a:off x="1369219" y="950651"/>
            <a:ext cx="7043208" cy="1384994"/>
          </a:xfrm>
          <a:effectLst/>
        </p:spPr>
        <p:txBody>
          <a:bodyPr anchor="b">
            <a:scene3d>
              <a:camera prst="orthographicFront"/>
              <a:lightRig rig="flat" dir="t"/>
            </a:scene3d>
            <a:sp3d>
              <a:bevelT h="19050"/>
              <a:contourClr>
                <a:srgbClr val="F4A234"/>
              </a:contourClr>
            </a:sp3d>
          </a:bodyPr>
          <a:lstStyle>
            <a:lvl1pPr marL="0" indent="0" algn="r">
              <a:buFont typeface="Arial" pitchFamily="34" charset="0"/>
              <a:buNone/>
              <a:defRPr kumimoji="0" lang="en-US" sz="10000" b="1" i="1" u="none" strike="noStrike" kern="1200" cap="none" spc="-642" normalizeH="0" baseline="0" noProof="0" dirty="0" smtClean="0">
                <a:ln w="11430"/>
                <a:solidFill>
                  <a:schemeClr val="accent5"/>
                </a:solidFill>
                <a:effectLst>
                  <a:outerShdw blurRad="50800" dist="38100" dir="2700000" algn="tl" rotWithShape="0">
                    <a:prstClr val="black">
                      <a:alpha val="57000"/>
                    </a:prstClr>
                  </a:outerShdw>
                </a:effectLst>
                <a:uLnTx/>
                <a:uFillTx/>
                <a:latin typeface="Segoe" pitchFamily="34" charset="0"/>
                <a:ea typeface="+mn-ea"/>
                <a:cs typeface="+mn-cs"/>
              </a:defRPr>
            </a:lvl1pPr>
          </a:lstStyle>
          <a:p>
            <a:pPr lvl="0"/>
            <a:r>
              <a:rPr lang="en-US" dirty="0" smtClean="0"/>
              <a:t>click to…</a:t>
            </a:r>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50205"/>
          </a:xfrm>
          <a:noFill/>
          <a:ln w="9525">
            <a:noFill/>
            <a:miter lim="800000"/>
            <a:headEnd/>
            <a:tailEnd/>
          </a:ln>
        </p:spPr>
        <p:txBody>
          <a:bodyPr vert="horz" wrap="square" lIns="0" tIns="0" rIns="0" bIns="0" numCol="1" anchor="t" anchorCtr="0" compatLnSpc="1">
            <a:prstTxWarp prst="textNoShape">
              <a:avLst/>
            </a:prstTxWarp>
            <a:spAutoFit/>
          </a:bodyPr>
          <a:lstStyle>
            <a:lvl1pPr algn="l" defTabSz="912777" rtl="0" eaLnBrk="0" fontAlgn="base" latinLnBrk="0" hangingPunct="0">
              <a:lnSpc>
                <a:spcPct val="90000"/>
              </a:lnSpc>
              <a:spcBef>
                <a:spcPct val="0"/>
              </a:spcBef>
              <a:spcAft>
                <a:spcPct val="0"/>
              </a:spcAft>
              <a:buNone/>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pic>
        <p:nvPicPr>
          <p:cNvPr id="1026" name="Picture 2" descr="C:\Program Files\Microsoft Resource DVD Artwork\DVD_ART\Artwork_Imagery\Shapes and Graphics\Bullets\Blue GEL .png"/>
          <p:cNvPicPr>
            <a:picLocks noChangeAspect="1" noChangeArrowheads="1"/>
          </p:cNvPicPr>
          <p:nvPr userDrawn="1"/>
        </p:nvPicPr>
        <p:blipFill>
          <a:blip r:embed="rId2"/>
          <a:srcRect/>
          <a:stretch>
            <a:fillRect/>
          </a:stretch>
        </p:blipFill>
        <p:spPr bwMode="auto">
          <a:xfrm>
            <a:off x="8826500" y="-317500"/>
            <a:ext cx="317500" cy="317500"/>
          </a:xfrm>
          <a:prstGeom prst="rect">
            <a:avLst/>
          </a:prstGeom>
          <a:noFill/>
        </p:spPr>
      </p:pic>
      <p:sp>
        <p:nvSpPr>
          <p:cNvPr id="5" name="Content Placeholder 2"/>
          <p:cNvSpPr>
            <a:spLocks noGrp="1"/>
          </p:cNvSpPr>
          <p:nvPr>
            <p:ph idx="1"/>
          </p:nvPr>
        </p:nvSpPr>
        <p:spPr>
          <a:xfrm>
            <a:off x="381000" y="1412875"/>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7" name="Picture 3" descr="S:\ResourceDVD\Clip_Installer\DVD_ART\BoxShots_Logos\Microsoft Research\Microsoft Research b.png"/>
          <p:cNvPicPr>
            <a:picLocks noChangeAspect="1" noChangeArrowheads="1"/>
          </p:cNvPicPr>
          <p:nvPr userDrawn="1"/>
        </p:nvPicPr>
        <p:blipFill>
          <a:blip r:embed="rId3"/>
          <a:srcRect/>
          <a:stretch>
            <a:fillRect/>
          </a:stretch>
        </p:blipFill>
        <p:spPr bwMode="auto">
          <a:xfrm>
            <a:off x="7452651" y="6247682"/>
            <a:ext cx="1399075" cy="389198"/>
          </a:xfrm>
          <a:prstGeom prst="rect">
            <a:avLst/>
          </a:prstGeom>
          <a:noFill/>
        </p:spPr>
      </p:pic>
      <p:sp>
        <p:nvSpPr>
          <p:cNvPr id="6" name="Footer Placeholder 5"/>
          <p:cNvSpPr>
            <a:spLocks noGrp="1"/>
          </p:cNvSpPr>
          <p:nvPr>
            <p:ph type="ftr" sz="quarter" idx="10"/>
          </p:nvPr>
        </p:nvSpPr>
        <p:spPr/>
        <p:txBody>
          <a:bodyPr/>
          <a:lstStyle>
            <a:lvl1pPr>
              <a:defRPr/>
            </a:lvl1pPr>
          </a:lstStyle>
          <a:p>
            <a:r>
              <a:rPr lang="en-US" dirty="0" smtClean="0"/>
              <a:t>SMBT </a:t>
            </a:r>
            <a:endParaRPr lang="en-US" dirty="0"/>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_w/o Logo">
    <p:spTree>
      <p:nvGrpSpPr>
        <p:cNvPr id="1" name=""/>
        <p:cNvGrpSpPr/>
        <p:nvPr/>
      </p:nvGrpSpPr>
      <p:grpSpPr>
        <a:xfrm>
          <a:off x="0" y="0"/>
          <a:ext cx="0" cy="0"/>
          <a:chOff x="0" y="0"/>
          <a:chExt cx="0" cy="0"/>
        </a:xfrm>
      </p:grpSpPr>
      <p:sp>
        <p:nvSpPr>
          <p:cNvPr id="2" name="Title 1"/>
          <p:cNvSpPr>
            <a:spLocks noGrp="1"/>
          </p:cNvSpPr>
          <p:nvPr>
            <p:ph type="title"/>
          </p:nvPr>
        </p:nvSpPr>
        <p:spPr>
          <a:noFill/>
          <a:ln w="9525">
            <a:noFill/>
            <a:miter lim="800000"/>
            <a:headEnd/>
            <a:tailEnd/>
          </a:ln>
        </p:spPr>
        <p:txBody>
          <a:bodyPr vert="horz" wrap="square" lIns="0" tIns="0" rIns="0" bIns="0" numCol="1" anchor="t" anchorCtr="0" compatLnSpc="1">
            <a:prstTxWarp prst="textNoShape">
              <a:avLst/>
            </a:prstTxWarp>
            <a:spAutoFit/>
          </a:bodyPr>
          <a:lstStyle>
            <a:lvl1pPr algn="l" defTabSz="912777" rtl="0" eaLnBrk="0" fontAlgn="base" hangingPunct="0">
              <a:lnSpc>
                <a:spcPct val="90000"/>
              </a:lnSpc>
              <a:spcBef>
                <a:spcPct val="0"/>
              </a:spcBef>
              <a:spcAft>
                <a:spcPct val="0"/>
              </a:spcAft>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381000" y="1412875"/>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Footer Placeholder 3"/>
          <p:cNvSpPr>
            <a:spLocks noGrp="1"/>
          </p:cNvSpPr>
          <p:nvPr>
            <p:ph type="ftr" sz="quarter" idx="10"/>
          </p:nvPr>
        </p:nvSpPr>
        <p:spPr/>
        <p:txBody>
          <a:bodyPr/>
          <a:lstStyle/>
          <a:p>
            <a:r>
              <a:rPr lang="en-US" dirty="0" smtClean="0"/>
              <a:t>SMBT</a:t>
            </a:r>
            <a:endParaRPr lang="en-US" dirty="0"/>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50205"/>
          </a:xfrm>
          <a:noFill/>
          <a:ln w="9525">
            <a:noFill/>
            <a:miter lim="800000"/>
            <a:headEnd/>
            <a:tailEnd/>
          </a:ln>
        </p:spPr>
        <p:txBody>
          <a:bodyPr vert="horz" wrap="square" lIns="0" tIns="0" rIns="0" bIns="0" numCol="1" anchor="t" anchorCtr="0" compatLnSpc="1">
            <a:prstTxWarp prst="textNoShape">
              <a:avLst/>
            </a:prstTxWarp>
            <a:spAutoFit/>
          </a:bodyPr>
          <a:lstStyle>
            <a:lvl1pPr algn="l" defTabSz="912777" rtl="0" eaLnBrk="0" fontAlgn="base" latinLnBrk="0" hangingPunct="0">
              <a:lnSpc>
                <a:spcPct val="90000"/>
              </a:lnSpc>
              <a:spcBef>
                <a:spcPct val="0"/>
              </a:spcBef>
              <a:spcAft>
                <a:spcPct val="0"/>
              </a:spcAft>
              <a:buNone/>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Content Placeholder 2"/>
          <p:cNvSpPr>
            <a:spLocks noGrp="1"/>
          </p:cNvSpPr>
          <p:nvPr>
            <p:ph sz="half" idx="1"/>
          </p:nvPr>
        </p:nvSpPr>
        <p:spPr>
          <a:xfrm>
            <a:off x="381000" y="1411553"/>
            <a:ext cx="4114800" cy="2129814"/>
          </a:xfrm>
        </p:spPr>
        <p:txBody>
          <a:bodyPr/>
          <a:lstStyle>
            <a:lvl1pPr marL="339976" indent="-339976">
              <a:lnSpc>
                <a:spcPct val="90000"/>
              </a:lnSpc>
              <a:defRPr sz="2800"/>
            </a:lvl1pPr>
            <a:lvl2pPr marL="673338" indent="-325424">
              <a:lnSpc>
                <a:spcPct val="90000"/>
              </a:lnSpc>
              <a:defRPr sz="2400"/>
            </a:lvl2pPr>
            <a:lvl3pPr marL="953785" indent="-288384">
              <a:lnSpc>
                <a:spcPct val="90000"/>
              </a:lnSpc>
              <a:defRPr sz="2000"/>
            </a:lvl3pPr>
            <a:lvl4pPr marL="1227618" indent="-273833">
              <a:lnSpc>
                <a:spcPct val="90000"/>
              </a:lnSpc>
              <a:defRPr sz="1800"/>
            </a:lvl4pPr>
            <a:lvl5pPr marL="1516002" indent="-280447">
              <a:lnSpc>
                <a:spcPct val="90000"/>
              </a:lnSpc>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411553"/>
            <a:ext cx="4114800" cy="2129814"/>
          </a:xfrm>
        </p:spPr>
        <p:txBody>
          <a:bodyPr/>
          <a:lstStyle>
            <a:lvl1pPr marL="347914" indent="-347914">
              <a:lnSpc>
                <a:spcPct val="90000"/>
              </a:lnSpc>
              <a:defRPr sz="2800"/>
            </a:lvl1pPr>
            <a:lvl2pPr marL="673338" indent="-339976">
              <a:lnSpc>
                <a:spcPct val="90000"/>
              </a:lnSpc>
              <a:defRPr sz="2400"/>
            </a:lvl2pPr>
            <a:lvl3pPr marL="961722" indent="-302936">
              <a:lnSpc>
                <a:spcPct val="90000"/>
              </a:lnSpc>
              <a:defRPr sz="2000"/>
            </a:lvl3pPr>
            <a:lvl4pPr marL="1227618" indent="-265896">
              <a:lnSpc>
                <a:spcPct val="90000"/>
              </a:lnSpc>
              <a:defRPr sz="1800"/>
            </a:lvl4pPr>
            <a:lvl5pPr marL="1516002" indent="-273833">
              <a:lnSpc>
                <a:spcPct val="90000"/>
              </a:lnSpc>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5" name="Picture 3" descr="S:\ResourceDVD\Clip_Installer\DVD_ART\BoxShots_Logos\Microsoft Research\Microsoft Research b.png"/>
          <p:cNvPicPr>
            <a:picLocks noChangeAspect="1" noChangeArrowheads="1"/>
          </p:cNvPicPr>
          <p:nvPr userDrawn="1"/>
        </p:nvPicPr>
        <p:blipFill>
          <a:blip r:embed="rId2"/>
          <a:srcRect/>
          <a:stretch>
            <a:fillRect/>
          </a:stretch>
        </p:blipFill>
        <p:spPr bwMode="auto">
          <a:xfrm>
            <a:off x="7452651" y="6247682"/>
            <a:ext cx="1399075" cy="389198"/>
          </a:xfrm>
          <a:prstGeom prst="rect">
            <a:avLst/>
          </a:prstGeom>
          <a:noFill/>
        </p:spPr>
      </p:pic>
      <p:sp>
        <p:nvSpPr>
          <p:cNvPr id="6" name="Footer Placeholder 5"/>
          <p:cNvSpPr>
            <a:spLocks noGrp="1"/>
          </p:cNvSpPr>
          <p:nvPr>
            <p:ph type="ftr" sz="quarter" idx="10"/>
          </p:nvPr>
        </p:nvSpPr>
        <p:spPr/>
        <p:txBody>
          <a:bodyPr/>
          <a:lstStyle/>
          <a:p>
            <a:r>
              <a:rPr lang="en-US" dirty="0" smtClean="0"/>
              <a:t>SMBT</a:t>
            </a:r>
            <a:endParaRPr lang="en-US" dirty="0"/>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50205"/>
          </a:xfrm>
          <a:noFill/>
          <a:ln w="9525">
            <a:noFill/>
            <a:miter lim="800000"/>
            <a:headEnd/>
            <a:tailEnd/>
          </a:ln>
        </p:spPr>
        <p:txBody>
          <a:bodyPr vert="horz" wrap="square" lIns="0" tIns="0" rIns="0" bIns="0" numCol="1" anchor="t" anchorCtr="0" compatLnSpc="1">
            <a:prstTxWarp prst="textNoShape">
              <a:avLst/>
            </a:prstTxWarp>
            <a:spAutoFit/>
          </a:bodyPr>
          <a:lstStyle>
            <a:lvl1pPr algn="l" defTabSz="912777" rtl="0" eaLnBrk="0" fontAlgn="base" latinLnBrk="0" hangingPunct="0">
              <a:lnSpc>
                <a:spcPct val="90000"/>
              </a:lnSpc>
              <a:spcBef>
                <a:spcPct val="0"/>
              </a:spcBef>
              <a:spcAft>
                <a:spcPct val="0"/>
              </a:spcAft>
              <a:buNone/>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Text Placeholder 2"/>
          <p:cNvSpPr>
            <a:spLocks noGrp="1"/>
          </p:cNvSpPr>
          <p:nvPr>
            <p:ph type="body" idx="1"/>
          </p:nvPr>
        </p:nvSpPr>
        <p:spPr>
          <a:xfrm>
            <a:off x="381000" y="1411553"/>
            <a:ext cx="4114800" cy="692498"/>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80999" y="2174875"/>
            <a:ext cx="4114800" cy="1537344"/>
          </a:xfrm>
        </p:spPr>
        <p:txBody>
          <a:bodyPr/>
          <a:lstStyle>
            <a:lvl1pPr marL="281770" indent="-281770">
              <a:defRPr sz="2300"/>
            </a:lvl1pPr>
            <a:lvl2pPr marL="562218" indent="-265896">
              <a:defRPr sz="2000"/>
            </a:lvl2pPr>
            <a:lvl3pPr marL="813562" indent="-243407">
              <a:defRPr sz="1800"/>
            </a:lvl3pPr>
            <a:lvl4pPr marL="1050354" indent="-228856">
              <a:defRPr sz="1700"/>
            </a:lvl4pPr>
            <a:lvl5pPr marL="1279210" indent="-206367">
              <a:defRPr sz="17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981" y="1411553"/>
            <a:ext cx="4117019" cy="692498"/>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117974" cy="1537344"/>
          </a:xfrm>
        </p:spPr>
        <p:txBody>
          <a:bodyPr/>
          <a:lstStyle>
            <a:lvl1pPr marL="296321" indent="-296321">
              <a:defRPr sz="2300"/>
            </a:lvl1pPr>
            <a:lvl2pPr marL="570155" indent="-273833">
              <a:defRPr sz="2000"/>
            </a:lvl2pPr>
            <a:lvl3pPr marL="821499" indent="-244730">
              <a:defRPr sz="1800"/>
            </a:lvl3pPr>
            <a:lvl4pPr marL="1050354" indent="-236793">
              <a:defRPr sz="1700"/>
            </a:lvl4pPr>
            <a:lvl5pPr marL="1279210" indent="-220919">
              <a:defRPr sz="17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7" name="Picture 3" descr="S:\ResourceDVD\Clip_Installer\DVD_ART\BoxShots_Logos\Microsoft Research\Microsoft Research b.png"/>
          <p:cNvPicPr>
            <a:picLocks noChangeAspect="1" noChangeArrowheads="1"/>
          </p:cNvPicPr>
          <p:nvPr userDrawn="1"/>
        </p:nvPicPr>
        <p:blipFill>
          <a:blip r:embed="rId2"/>
          <a:srcRect/>
          <a:stretch>
            <a:fillRect/>
          </a:stretch>
        </p:blipFill>
        <p:spPr bwMode="auto">
          <a:xfrm>
            <a:off x="7452651" y="6247682"/>
            <a:ext cx="1399075" cy="389198"/>
          </a:xfrm>
          <a:prstGeom prst="rect">
            <a:avLst/>
          </a:prstGeom>
          <a:noFill/>
        </p:spPr>
      </p:pic>
      <p:sp>
        <p:nvSpPr>
          <p:cNvPr id="8" name="Footer Placeholder 7"/>
          <p:cNvSpPr>
            <a:spLocks noGrp="1"/>
          </p:cNvSpPr>
          <p:nvPr>
            <p:ph type="ftr" sz="quarter" idx="10"/>
          </p:nvPr>
        </p:nvSpPr>
        <p:spPr/>
        <p:txBody>
          <a:bodyPr/>
          <a:lstStyle/>
          <a:p>
            <a:r>
              <a:rPr lang="en-US" dirty="0" smtClean="0"/>
              <a:t>SMBT</a:t>
            </a:r>
            <a:endParaRPr lang="en-US" dirty="0"/>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50205"/>
          </a:xfrm>
          <a:noFill/>
          <a:ln w="9525">
            <a:noFill/>
            <a:miter lim="800000"/>
            <a:headEnd/>
            <a:tailEnd/>
          </a:ln>
        </p:spPr>
        <p:txBody>
          <a:bodyPr vert="horz" wrap="square" lIns="0" tIns="0" rIns="0" bIns="0" numCol="1" anchor="t" anchorCtr="0" compatLnSpc="1">
            <a:prstTxWarp prst="textNoShape">
              <a:avLst/>
            </a:prstTxWarp>
            <a:spAutoFit/>
          </a:bodyPr>
          <a:lstStyle>
            <a:lvl1pPr algn="l" defTabSz="912777" rtl="0" eaLnBrk="0" fontAlgn="base" latinLnBrk="0" hangingPunct="0">
              <a:lnSpc>
                <a:spcPct val="90000"/>
              </a:lnSpc>
              <a:spcBef>
                <a:spcPct val="0"/>
              </a:spcBef>
              <a:spcAft>
                <a:spcPct val="0"/>
              </a:spcAft>
              <a:buNone/>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Footer Placeholder 2"/>
          <p:cNvSpPr>
            <a:spLocks noGrp="1"/>
          </p:cNvSpPr>
          <p:nvPr>
            <p:ph type="ftr" sz="quarter" idx="10"/>
          </p:nvPr>
        </p:nvSpPr>
        <p:spPr/>
        <p:txBody>
          <a:bodyPr/>
          <a:lstStyle/>
          <a:p>
            <a:r>
              <a:rPr lang="en-US" dirty="0" smtClean="0"/>
              <a:t>SMBT</a:t>
            </a:r>
            <a:endParaRPr lang="en-US" dirty="0"/>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_w/Top Banner">
    <p:bg>
      <p:bgPr>
        <a:solidFill>
          <a:schemeClr val="tx1"/>
        </a:solidFill>
        <a:effectLst/>
      </p:bgPr>
    </p:bg>
    <p:spTree>
      <p:nvGrpSpPr>
        <p:cNvPr id="1" name=""/>
        <p:cNvGrpSpPr/>
        <p:nvPr/>
      </p:nvGrpSpPr>
      <p:grpSpPr>
        <a:xfrm>
          <a:off x="0" y="0"/>
          <a:ext cx="0" cy="0"/>
          <a:chOff x="0" y="0"/>
          <a:chExt cx="0" cy="0"/>
        </a:xfrm>
      </p:grpSpPr>
      <p:pic>
        <p:nvPicPr>
          <p:cNvPr id="6" name="Picture 5" descr="top_banner.png"/>
          <p:cNvPicPr>
            <a:picLocks noChangeAspect="1"/>
          </p:cNvPicPr>
          <p:nvPr userDrawn="1"/>
        </p:nvPicPr>
        <p:blipFill>
          <a:blip r:embed="rId2"/>
          <a:stretch>
            <a:fillRect/>
          </a:stretch>
        </p:blipFill>
        <p:spPr>
          <a:xfrm>
            <a:off x="571" y="0"/>
            <a:ext cx="9142858" cy="1031746"/>
          </a:xfrm>
          <a:prstGeom prst="rect">
            <a:avLst/>
          </a:prstGeom>
        </p:spPr>
      </p:pic>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1000" y="230187"/>
            <a:ext cx="8382000" cy="750205"/>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r>
              <a:rPr lang="en-US" smtClean="0"/>
              <a:t>Click to edit Master title style</a:t>
            </a:r>
            <a:endParaRPr lang="en-US" dirty="0"/>
          </a:p>
        </p:txBody>
      </p:sp>
      <p:sp>
        <p:nvSpPr>
          <p:cNvPr id="3" name="Text Placeholder 2"/>
          <p:cNvSpPr>
            <a:spLocks noGrp="1"/>
          </p:cNvSpPr>
          <p:nvPr>
            <p:ph type="body" idx="1"/>
          </p:nvPr>
        </p:nvSpPr>
        <p:spPr>
          <a:xfrm>
            <a:off x="381000" y="1412875"/>
            <a:ext cx="8382000" cy="2210862"/>
          </a:xfrm>
          <a:prstGeom prst="rect">
            <a:avLst/>
          </a:prstGeom>
        </p:spPr>
        <p:txBody>
          <a:bodyPr vert="horz" lIns="0" tIns="0" rIns="0" bIns="0" rtlCol="0">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Footer Placeholder 3"/>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ysClr val="windowText" lastClr="000000"/>
                </a:solidFill>
              </a:defRPr>
            </a:lvl1pPr>
          </a:lstStyle>
          <a:p>
            <a:r>
              <a:rPr lang="en-US" smtClean="0"/>
              <a:t>&lt;footer text&gt;</a:t>
            </a:r>
            <a:endParaRPr lang="en-US" dirty="0"/>
          </a:p>
        </p:txBody>
      </p:sp>
    </p:spTree>
  </p:cSld>
  <p:clrMap bg1="dk1" tx1="lt1" bg2="dk2" tx2="lt2" accent1="accent1" accent2="accent2" accent3="accent3" accent4="accent4" accent5="accent5" accent6="accent6" hlink="hlink" folHlink="folHlink"/>
  <p:sldLayoutIdLst>
    <p:sldLayoutId id="2147483681" r:id="rId1"/>
    <p:sldLayoutId id="2147483692" r:id="rId2"/>
    <p:sldLayoutId id="2147483683" r:id="rId3"/>
    <p:sldLayoutId id="2147483684" r:id="rId4"/>
    <p:sldLayoutId id="2147483685" r:id="rId5"/>
    <p:sldLayoutId id="2147483686" r:id="rId6"/>
    <p:sldLayoutId id="2147483687" r:id="rId7"/>
    <p:sldLayoutId id="2147483688" r:id="rId8"/>
    <p:sldLayoutId id="2147483693" r:id="rId9"/>
    <p:sldLayoutId id="2147483689" r:id="rId10"/>
    <p:sldLayoutId id="2147483690" r:id="rId11"/>
    <p:sldLayoutId id="2147483691" r:id="rId12"/>
  </p:sldLayoutIdLst>
  <p:transition>
    <p:fade/>
  </p:transition>
  <p:hf sldNum="0" hdr="0" dt="0"/>
  <p:txStyles>
    <p:titleStyle>
      <a:lvl1pPr algn="l" defTabSz="912777" rtl="0" eaLnBrk="1" fontAlgn="base" latinLnBrk="0" hangingPunct="1">
        <a:lnSpc>
          <a:spcPct val="90000"/>
        </a:lnSpc>
        <a:spcBef>
          <a:spcPct val="0"/>
        </a:spcBef>
        <a:spcAft>
          <a:spcPct val="0"/>
        </a:spcAft>
        <a:buNone/>
        <a:defRPr lang="en-US" sz="5400" b="0" kern="120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p:titleStyle>
    <p:bodyStyle>
      <a:lvl1pPr marL="384954" indent="-384954" algn="l" defTabSz="914363" rtl="0" eaLnBrk="1" latinLnBrk="0" hangingPunct="1">
        <a:lnSpc>
          <a:spcPct val="90000"/>
        </a:lnSpc>
        <a:spcBef>
          <a:spcPct val="20000"/>
        </a:spcBef>
        <a:buSzPct val="90000"/>
        <a:buFontTx/>
        <a:buBlip>
          <a:blip r:embed="rId15"/>
        </a:buBlip>
        <a:defRPr sz="3300" kern="1200">
          <a:solidFill>
            <a:schemeClr val="bg1"/>
          </a:solidFill>
          <a:latin typeface="+mn-lt"/>
          <a:ea typeface="+mn-ea"/>
          <a:cs typeface="+mn-cs"/>
        </a:defRPr>
      </a:lvl1pPr>
      <a:lvl2pPr marL="739481" indent="-362465" algn="l" defTabSz="914363" rtl="0" eaLnBrk="1" latinLnBrk="0" hangingPunct="1">
        <a:lnSpc>
          <a:spcPct val="90000"/>
        </a:lnSpc>
        <a:spcBef>
          <a:spcPct val="20000"/>
        </a:spcBef>
        <a:buSzPct val="90000"/>
        <a:buFontTx/>
        <a:buBlip>
          <a:blip r:embed="rId15"/>
        </a:buBlip>
        <a:defRPr sz="3000" kern="1200">
          <a:solidFill>
            <a:schemeClr val="bg1"/>
          </a:solidFill>
          <a:latin typeface="+mn-lt"/>
          <a:ea typeface="+mn-ea"/>
          <a:cs typeface="+mn-cs"/>
        </a:defRPr>
      </a:lvl2pPr>
      <a:lvl3pPr marL="1101946" indent="-347914" algn="l" defTabSz="914363" rtl="0" eaLnBrk="1" latinLnBrk="0" hangingPunct="1">
        <a:lnSpc>
          <a:spcPct val="90000"/>
        </a:lnSpc>
        <a:spcBef>
          <a:spcPct val="20000"/>
        </a:spcBef>
        <a:buSzPct val="90000"/>
        <a:buFontTx/>
        <a:buBlip>
          <a:blip r:embed="rId15"/>
        </a:buBlip>
        <a:defRPr sz="2700" kern="1200">
          <a:solidFill>
            <a:schemeClr val="bg1"/>
          </a:solidFill>
          <a:latin typeface="+mn-lt"/>
          <a:ea typeface="+mn-ea"/>
          <a:cs typeface="+mn-cs"/>
        </a:defRPr>
      </a:lvl3pPr>
      <a:lvl4pPr marL="1420756" indent="-318811" algn="l" defTabSz="914363" rtl="0" eaLnBrk="1" latinLnBrk="0" hangingPunct="1">
        <a:lnSpc>
          <a:spcPct val="90000"/>
        </a:lnSpc>
        <a:spcBef>
          <a:spcPct val="20000"/>
        </a:spcBef>
        <a:buSzPct val="90000"/>
        <a:buFontTx/>
        <a:buBlip>
          <a:blip r:embed="rId15"/>
        </a:buBlip>
        <a:defRPr sz="2300" kern="1200">
          <a:solidFill>
            <a:schemeClr val="bg1"/>
          </a:solidFill>
          <a:latin typeface="+mn-lt"/>
          <a:ea typeface="+mn-ea"/>
          <a:cs typeface="+mn-cs"/>
        </a:defRPr>
      </a:lvl4pPr>
      <a:lvl5pPr marL="1760732" indent="-318811" algn="l" defTabSz="914363" rtl="0" eaLnBrk="1" latinLnBrk="0" hangingPunct="1">
        <a:lnSpc>
          <a:spcPct val="90000"/>
        </a:lnSpc>
        <a:spcBef>
          <a:spcPct val="20000"/>
        </a:spcBef>
        <a:buSzPct val="90000"/>
        <a:buFontTx/>
        <a:buBlip>
          <a:blip r:embed="rId15"/>
        </a:buBlip>
        <a:defRPr sz="2300" kern="1200">
          <a:solidFill>
            <a:schemeClr val="bg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3.xml"/><Relationship Id="rId1" Type="http://schemas.openxmlformats.org/officeDocument/2006/relationships/vmlDrawing" Target="../drawings/vmlDrawing4.v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vmlDrawing" Target="../drawings/vmlDrawing1.v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3.xml"/><Relationship Id="rId5" Type="http://schemas.openxmlformats.org/officeDocument/2006/relationships/image" Target="../media/image21.png"/><Relationship Id="rId4" Type="http://schemas.openxmlformats.org/officeDocument/2006/relationships/image" Target="../media/image2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8.xml"/><Relationship Id="rId4" Type="http://schemas.openxmlformats.org/officeDocument/2006/relationships/image" Target="../media/image25.png"/></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4.xml"/><Relationship Id="rId1" Type="http://schemas.openxmlformats.org/officeDocument/2006/relationships/vmlDrawing" Target="../drawings/vmlDrawing2.vml"/><Relationship Id="rId4" Type="http://schemas.openxmlformats.org/officeDocument/2006/relationships/oleObject" Target="../embeddings/oleObject2.bin"/></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8.xml"/><Relationship Id="rId1" Type="http://schemas.openxmlformats.org/officeDocument/2006/relationships/vmlDrawing" Target="../drawings/vmlDrawing3.vml"/><Relationship Id="rId4" Type="http://schemas.openxmlformats.org/officeDocument/2006/relationships/oleObject" Target="../embeddings/oleObject3.bin"/></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Autofit/>
          </a:bodyPr>
          <a:lstStyle/>
          <a:p>
            <a:pPr>
              <a:buNone/>
            </a:pPr>
            <a:endParaRPr lang="en-US" sz="3600" b="1" dirty="0" smtClean="0"/>
          </a:p>
        </p:txBody>
      </p:sp>
      <p:sp>
        <p:nvSpPr>
          <p:cNvPr id="5" name="Slide Number Placeholder 4"/>
          <p:cNvSpPr>
            <a:spLocks noGrp="1"/>
          </p:cNvSpPr>
          <p:nvPr>
            <p:ph type="sldNum" sz="quarter" idx="4294967295"/>
          </p:nvPr>
        </p:nvSpPr>
        <p:spPr>
          <a:xfrm>
            <a:off x="7010400" y="6356350"/>
            <a:ext cx="2133600" cy="365125"/>
          </a:xfrm>
          <a:prstGeom prst="rect">
            <a:avLst/>
          </a:prstGeom>
        </p:spPr>
        <p:txBody>
          <a:bodyPr/>
          <a:lstStyle/>
          <a:p>
            <a:pPr>
              <a:defRPr/>
            </a:pPr>
            <a:fld id="{53B4BE8B-82E4-476B-B441-6BD86FD886FF}" type="slidenum">
              <a:rPr lang="en-US" smtClean="0"/>
              <a:pPr>
                <a:defRPr/>
              </a:pPr>
              <a:t>10</a:t>
            </a:fld>
            <a:endParaRPr lang="en-US" dirty="0"/>
          </a:p>
        </p:txBody>
      </p:sp>
      <p:pic>
        <p:nvPicPr>
          <p:cNvPr id="1026" name="Picture 2"/>
          <p:cNvPicPr>
            <a:picLocks noChangeAspect="1" noChangeArrowheads="1"/>
          </p:cNvPicPr>
          <p:nvPr/>
        </p:nvPicPr>
        <p:blipFill>
          <a:blip r:embed="rId2"/>
          <a:srcRect r="28691" b="32542"/>
          <a:stretch>
            <a:fillRect/>
          </a:stretch>
        </p:blipFill>
        <p:spPr bwMode="auto">
          <a:xfrm>
            <a:off x="381000" y="1371600"/>
            <a:ext cx="8402645" cy="4928267"/>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
        <p:nvSpPr>
          <p:cNvPr id="7" name="Rounded Rectangle 6"/>
          <p:cNvSpPr/>
          <p:nvPr/>
        </p:nvSpPr>
        <p:spPr bwMode="auto">
          <a:xfrm>
            <a:off x="1905000" y="1828800"/>
            <a:ext cx="1371600" cy="228600"/>
          </a:xfrm>
          <a:prstGeom prst="roundRect">
            <a:avLst/>
          </a:prstGeom>
          <a:noFill/>
          <a:ln w="25400">
            <a:solidFill>
              <a:srgbClr val="FF0000"/>
            </a:solidFill>
            <a:headEnd type="none" w="med" len="med"/>
            <a:tailEnd type="none" w="med" len="med"/>
          </a:ln>
        </p:spPr>
        <p:style>
          <a:lnRef idx="1">
            <a:schemeClr val="accent3"/>
          </a:lnRef>
          <a:fillRef idx="3">
            <a:schemeClr val="accent3"/>
          </a:fillRef>
          <a:effectRef idx="2">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8" name="Rounded Rectangle 7"/>
          <p:cNvSpPr/>
          <p:nvPr/>
        </p:nvSpPr>
        <p:spPr bwMode="auto">
          <a:xfrm>
            <a:off x="1828800" y="5181600"/>
            <a:ext cx="7086600" cy="304800"/>
          </a:xfrm>
          <a:prstGeom prst="roundRect">
            <a:avLst/>
          </a:prstGeom>
          <a:noFill/>
          <a:ln w="25400">
            <a:solidFill>
              <a:srgbClr val="FF0000"/>
            </a:solidFill>
            <a:headEnd type="none" w="med" len="med"/>
            <a:tailEnd type="none" w="med" len="med"/>
          </a:ln>
        </p:spPr>
        <p:style>
          <a:lnRef idx="1">
            <a:schemeClr val="accent3"/>
          </a:lnRef>
          <a:fillRef idx="3">
            <a:schemeClr val="accent3"/>
          </a:fillRef>
          <a:effectRef idx="2">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pic>
        <p:nvPicPr>
          <p:cNvPr id="9" name="Picture 3"/>
          <p:cNvPicPr>
            <a:picLocks noChangeAspect="1" noChangeArrowheads="1"/>
          </p:cNvPicPr>
          <p:nvPr/>
        </p:nvPicPr>
        <p:blipFill>
          <a:blip r:embed="rId3"/>
          <a:srcRect/>
          <a:stretch>
            <a:fillRect/>
          </a:stretch>
        </p:blipFill>
        <p:spPr bwMode="auto">
          <a:xfrm>
            <a:off x="1819275" y="3810000"/>
            <a:ext cx="7248525" cy="2295525"/>
          </a:xfrm>
          <a:prstGeom prst="rect">
            <a:avLst/>
          </a:prstGeom>
          <a:noFill/>
          <a:ln w="6350">
            <a:solidFill>
              <a:schemeClr val="bg1"/>
            </a:solidFill>
            <a:miter lim="800000"/>
            <a:headEnd/>
            <a:tailEnd/>
          </a:ln>
          <a:effectLst>
            <a:outerShdw blurRad="50800" dist="165100" dir="2700000" algn="tl" rotWithShape="0">
              <a:prstClr val="black">
                <a:alpha val="40000"/>
              </a:prstClr>
            </a:outerShdw>
          </a:effectLst>
        </p:spPr>
      </p:pic>
      <p:sp>
        <p:nvSpPr>
          <p:cNvPr id="10" name="Rounded Rectangle 9"/>
          <p:cNvSpPr/>
          <p:nvPr/>
        </p:nvSpPr>
        <p:spPr bwMode="auto">
          <a:xfrm>
            <a:off x="1524000" y="3581400"/>
            <a:ext cx="7086600" cy="609600"/>
          </a:xfrm>
          <a:prstGeom prst="roundRect">
            <a:avLst/>
          </a:prstGeom>
          <a:noFill/>
          <a:ln w="25400">
            <a:solidFill>
              <a:srgbClr val="FF0000"/>
            </a:solidFill>
            <a:headEnd type="none" w="med" len="med"/>
            <a:tailEnd type="none" w="med" len="med"/>
          </a:ln>
        </p:spPr>
        <p:style>
          <a:lnRef idx="1">
            <a:schemeClr val="accent3"/>
          </a:lnRef>
          <a:fillRef idx="3">
            <a:schemeClr val="accent3"/>
          </a:fillRef>
          <a:effectRef idx="2">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1" name="Rounded Rectangle 10"/>
          <p:cNvSpPr/>
          <p:nvPr/>
        </p:nvSpPr>
        <p:spPr bwMode="auto">
          <a:xfrm>
            <a:off x="2362200" y="5562600"/>
            <a:ext cx="6781800" cy="228600"/>
          </a:xfrm>
          <a:prstGeom prst="roundRect">
            <a:avLst/>
          </a:prstGeom>
          <a:noFill/>
          <a:ln w="25400">
            <a:solidFill>
              <a:srgbClr val="FF0000"/>
            </a:solidFill>
            <a:headEnd type="none" w="med" len="med"/>
            <a:tailEnd type="none" w="med" len="med"/>
          </a:ln>
        </p:spPr>
        <p:style>
          <a:lnRef idx="1">
            <a:schemeClr val="accent3"/>
          </a:lnRef>
          <a:fillRef idx="3">
            <a:schemeClr val="accent3"/>
          </a:fillRef>
          <a:effectRef idx="2">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2" name="Title 1"/>
          <p:cNvSpPr>
            <a:spLocks noGrp="1"/>
          </p:cNvSpPr>
          <p:nvPr>
            <p:ph type="title"/>
          </p:nvPr>
        </p:nvSpPr>
        <p:spPr>
          <a:xfrm>
            <a:off x="457200" y="304800"/>
            <a:ext cx="8229600" cy="1143000"/>
          </a:xfrm>
        </p:spPr>
        <p:txBody>
          <a:bodyPr>
            <a:normAutofit/>
          </a:bodyPr>
          <a:lstStyle/>
          <a:p>
            <a:r>
              <a:rPr smtClean="0"/>
              <a:t>White box testing in practice</a:t>
            </a:r>
            <a:endParaRPr lang="en-US" b="1"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hidden"/>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xit" presetSubtype="0" fill="hold" grpId="1" nodeType="withEffect">
                                  <p:stCondLst>
                                    <p:cond delay="0"/>
                                  </p:stCondLst>
                                  <p:childTnLst>
                                    <p:set>
                                      <p:cBhvr>
                                        <p:cTn id="14" dur="1" fill="hold">
                                          <p:stCondLst>
                                            <p:cond delay="0"/>
                                          </p:stCondLst>
                                        </p:cTn>
                                        <p:tgtEl>
                                          <p:spTgt spid="10"/>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nodeType="clickEffect">
                                  <p:stCondLst>
                                    <p:cond delay="0"/>
                                  </p:stCondLst>
                                  <p:childTnLst>
                                    <p:set>
                                      <p:cBhvr>
                                        <p:cTn id="22" dur="1" fill="hold">
                                          <p:stCondLst>
                                            <p:cond delay="0"/>
                                          </p:stCondLst>
                                        </p:cTn>
                                        <p:tgtEl>
                                          <p:spTgt spid="9"/>
                                        </p:tgtEl>
                                        <p:attrNameLst>
                                          <p:attrName>style.visibility</p:attrName>
                                        </p:attrNameLst>
                                      </p:cBhvr>
                                      <p:to>
                                        <p:strVal val="hidden"/>
                                      </p:to>
                                    </p:set>
                                  </p:childTnLst>
                                </p:cTn>
                              </p:par>
                              <p:par>
                                <p:cTn id="23" presetID="1" presetClass="exit" presetSubtype="0" fill="hold" grpId="1" nodeType="withEffect">
                                  <p:stCondLst>
                                    <p:cond delay="0"/>
                                  </p:stCondLst>
                                  <p:childTnLst>
                                    <p:set>
                                      <p:cBhvr>
                                        <p:cTn id="24" dur="1" fill="hold">
                                          <p:stCondLst>
                                            <p:cond delay="0"/>
                                          </p:stCondLst>
                                        </p:cTn>
                                        <p:tgtEl>
                                          <p:spTgt spid="11"/>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0" grpId="0" animBg="1"/>
      <p:bldP spid="10" grpId="1" animBg="1"/>
      <p:bldP spid="11" grpId="0" animBg="1"/>
      <p:bldP spid="11"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72555" y="2827599"/>
            <a:ext cx="7690115" cy="750205"/>
          </a:xfrm>
        </p:spPr>
        <p:txBody>
          <a:bodyPr/>
          <a:lstStyle/>
          <a:p>
            <a:r>
              <a:rPr smtClean="0"/>
              <a:t>The Resource Reader</a:t>
            </a:r>
            <a:endParaRPr lang="en-US" dirty="0"/>
          </a:p>
        </p:txBody>
      </p:sp>
      <p:sp>
        <p:nvSpPr>
          <p:cNvPr id="3" name="Subtitle 2"/>
          <p:cNvSpPr>
            <a:spLocks noGrp="1"/>
          </p:cNvSpPr>
          <p:nvPr>
            <p:ph type="subTitle" idx="1"/>
          </p:nvPr>
        </p:nvSpPr>
        <p:spPr/>
        <p:txBody>
          <a:bodyPr/>
          <a:lstStyle/>
          <a:p>
            <a:r>
              <a:rPr lang="en-US" dirty="0" smtClean="0"/>
              <a:t>… </a:t>
            </a:r>
            <a:r>
              <a:rPr lang="en-US" dirty="0" err="1" smtClean="0"/>
              <a:t>i</a:t>
            </a:r>
            <a:r>
              <a:rPr smtClean="0"/>
              <a:t>n action</a:t>
            </a:r>
            <a:endParaRPr lang="en-US" dirty="0"/>
          </a:p>
        </p:txBody>
      </p:sp>
      <p:sp>
        <p:nvSpPr>
          <p:cNvPr id="4" name="Text Placeholder 3"/>
          <p:cNvSpPr>
            <a:spLocks noGrp="1"/>
          </p:cNvSpPr>
          <p:nvPr>
            <p:ph type="body" sz="quarter" idx="10"/>
          </p:nvPr>
        </p:nvSpPr>
        <p:spPr/>
        <p:txBody>
          <a:bodyPr/>
          <a:lstStyle/>
          <a:p>
            <a:r>
              <a:rPr smtClean="0"/>
              <a:t>Demo</a:t>
            </a:r>
            <a:endParaRPr lang="en-US" dirty="0"/>
          </a:p>
        </p:txBody>
      </p:sp>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1"/>
          <p:cNvSpPr txBox="1">
            <a:spLocks/>
          </p:cNvSpPr>
          <p:nvPr/>
        </p:nvSpPr>
        <p:spPr>
          <a:xfrm>
            <a:off x="381000" y="230187"/>
            <a:ext cx="8382000" cy="664797"/>
          </a:xfrm>
          <a:prstGeom prst="rect">
            <a:avLst/>
          </a:prstGeom>
        </p:spPr>
        <p:txBody>
          <a:bodyPr/>
          <a:lstStyle/>
          <a:p>
            <a:pPr marL="0" marR="0" lvl="0" indent="0" algn="l" defTabSz="912777" rtl="0" eaLnBrk="1" fontAlgn="base" latinLnBrk="0" hangingPunct="1">
              <a:lnSpc>
                <a:spcPct val="90000"/>
              </a:lnSpc>
              <a:spcBef>
                <a:spcPct val="0"/>
              </a:spcBef>
              <a:spcAft>
                <a:spcPct val="0"/>
              </a:spcAft>
              <a:buClrTx/>
              <a:buSzTx/>
              <a:buFontTx/>
              <a:buNone/>
              <a:tabLst/>
              <a:defRPr/>
            </a:pPr>
            <a:r>
              <a:rPr kumimoji="0" lang="en-US" sz="4400" b="0" i="0" u="none" strike="noStrike" kern="1200" cap="none" spc="-300" normalizeH="0" noProof="0" dirty="0" smtClean="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uLnTx/>
                <a:uFillTx/>
                <a:latin typeface="Calibri" pitchFamily="34" charset="0"/>
                <a:ea typeface="+mn-ea"/>
                <a:cs typeface="Arial" charset="0"/>
              </a:rPr>
              <a:t>Test Input Generation by</a:t>
            </a:r>
            <a:br>
              <a:rPr kumimoji="0" lang="en-US" sz="4400" b="0" i="0" u="none" strike="noStrike" kern="1200" cap="none" spc="-300" normalizeH="0" noProof="0" dirty="0" smtClean="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uLnTx/>
                <a:uFillTx/>
                <a:latin typeface="Calibri" pitchFamily="34" charset="0"/>
                <a:ea typeface="+mn-ea"/>
                <a:cs typeface="Arial" charset="0"/>
              </a:rPr>
            </a:br>
            <a:r>
              <a:rPr kumimoji="0" lang="en-US" sz="4400" b="0" i="0" u="none" strike="noStrike" kern="1200" cap="none" spc="-300" normalizeH="0" noProof="0" dirty="0" smtClean="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uLnTx/>
                <a:uFillTx/>
                <a:latin typeface="Calibri" pitchFamily="34" charset="0"/>
                <a:ea typeface="+mn-ea"/>
                <a:cs typeface="Arial" charset="0"/>
              </a:rPr>
              <a:t>Dynamic  Symbolic Execution</a:t>
            </a:r>
          </a:p>
        </p:txBody>
      </p:sp>
      <p:sp>
        <p:nvSpPr>
          <p:cNvPr id="2" name="Rounded Rectangle 1"/>
          <p:cNvSpPr/>
          <p:nvPr/>
        </p:nvSpPr>
        <p:spPr bwMode="auto">
          <a:xfrm>
            <a:off x="685800" y="5562600"/>
            <a:ext cx="3733800" cy="1066800"/>
          </a:xfrm>
          <a:prstGeom prst="roundRect">
            <a:avLst>
              <a:gd name="adj" fmla="val 6963"/>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109728" tIns="0" rIns="109728" bIns="54864" numCol="1" rtlCol="0" anchor="t"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 name="Rounded Rectangle 6"/>
          <p:cNvSpPr>
            <a:spLocks noChangeArrowheads="1"/>
          </p:cNvSpPr>
          <p:nvPr/>
        </p:nvSpPr>
        <p:spPr bwMode="auto">
          <a:xfrm>
            <a:off x="3953191" y="2362200"/>
            <a:ext cx="1349269" cy="685800"/>
          </a:xfrm>
          <a:prstGeom prst="roundRect">
            <a:avLst>
              <a:gd name="adj" fmla="val 16667"/>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r>
              <a:rPr lang="en-US" sz="2000" dirty="0">
                <a:solidFill>
                  <a:schemeClr val="lt1"/>
                </a:solidFill>
                <a:effectLst>
                  <a:outerShdw blurRad="38100" dist="38100" dir="2700000" algn="tl">
                    <a:srgbClr val="000000">
                      <a:alpha val="43137"/>
                    </a:srgbClr>
                  </a:outerShdw>
                </a:effectLst>
                <a:latin typeface="Segoe" pitchFamily="34" charset="0"/>
              </a:rPr>
              <a:t>Test</a:t>
            </a:r>
            <a:br>
              <a:rPr lang="en-US" sz="2000" dirty="0">
                <a:solidFill>
                  <a:schemeClr val="lt1"/>
                </a:solidFill>
                <a:effectLst>
                  <a:outerShdw blurRad="38100" dist="38100" dir="2700000" algn="tl">
                    <a:srgbClr val="000000">
                      <a:alpha val="43137"/>
                    </a:srgbClr>
                  </a:outerShdw>
                </a:effectLst>
                <a:latin typeface="Segoe" pitchFamily="34" charset="0"/>
              </a:rPr>
            </a:br>
            <a:r>
              <a:rPr lang="en-US" sz="2000" dirty="0">
                <a:solidFill>
                  <a:schemeClr val="lt1"/>
                </a:solidFill>
                <a:effectLst>
                  <a:outerShdw blurRad="38100" dist="38100" dir="2700000" algn="tl">
                    <a:srgbClr val="000000">
                      <a:alpha val="43137"/>
                    </a:srgbClr>
                  </a:outerShdw>
                </a:effectLst>
                <a:latin typeface="Segoe" pitchFamily="34" charset="0"/>
              </a:rPr>
              <a:t>Inputs</a:t>
            </a:r>
          </a:p>
        </p:txBody>
      </p:sp>
      <p:sp>
        <p:nvSpPr>
          <p:cNvPr id="4" name="Rounded Rectangle 7"/>
          <p:cNvSpPr>
            <a:spLocks noChangeArrowheads="1"/>
          </p:cNvSpPr>
          <p:nvPr/>
        </p:nvSpPr>
        <p:spPr bwMode="auto">
          <a:xfrm>
            <a:off x="1190401" y="3200400"/>
            <a:ext cx="1991780" cy="685800"/>
          </a:xfrm>
          <a:prstGeom prst="roundRect">
            <a:avLst>
              <a:gd name="adj" fmla="val 16667"/>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r>
              <a:rPr lang="en-US" sz="2000" dirty="0">
                <a:solidFill>
                  <a:schemeClr val="lt1"/>
                </a:solidFill>
                <a:effectLst>
                  <a:outerShdw blurRad="38100" dist="38100" dir="2700000" algn="tl">
                    <a:srgbClr val="000000">
                      <a:alpha val="43137"/>
                    </a:srgbClr>
                  </a:outerShdw>
                </a:effectLst>
                <a:latin typeface="Segoe" pitchFamily="34" charset="0"/>
              </a:rPr>
              <a:t>Constraint System</a:t>
            </a:r>
          </a:p>
        </p:txBody>
      </p:sp>
      <p:sp>
        <p:nvSpPr>
          <p:cNvPr id="5" name="Rounded Rectangle 8"/>
          <p:cNvSpPr>
            <a:spLocks noChangeArrowheads="1"/>
          </p:cNvSpPr>
          <p:nvPr/>
        </p:nvSpPr>
        <p:spPr bwMode="auto">
          <a:xfrm>
            <a:off x="6009220" y="3344660"/>
            <a:ext cx="1991780" cy="397280"/>
          </a:xfrm>
          <a:prstGeom prst="roundRect">
            <a:avLst>
              <a:gd name="adj" fmla="val 16667"/>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r>
              <a:rPr lang="en-US" sz="2000" dirty="0">
                <a:solidFill>
                  <a:schemeClr val="lt1"/>
                </a:solidFill>
                <a:effectLst>
                  <a:outerShdw blurRad="38100" dist="38100" dir="2700000" algn="tl">
                    <a:srgbClr val="000000">
                      <a:alpha val="43137"/>
                    </a:srgbClr>
                  </a:outerShdw>
                </a:effectLst>
                <a:latin typeface="Segoe" pitchFamily="34" charset="0"/>
              </a:rPr>
              <a:t>Execution Path</a:t>
            </a:r>
          </a:p>
        </p:txBody>
      </p:sp>
      <p:sp>
        <p:nvSpPr>
          <p:cNvPr id="6" name="Can 9"/>
          <p:cNvSpPr>
            <a:spLocks noChangeArrowheads="1"/>
          </p:cNvSpPr>
          <p:nvPr/>
        </p:nvSpPr>
        <p:spPr bwMode="auto">
          <a:xfrm>
            <a:off x="3953191" y="4074906"/>
            <a:ext cx="1349269" cy="1086116"/>
          </a:xfrm>
          <a:prstGeom prst="can">
            <a:avLst>
              <a:gd name="adj" fmla="val 25000"/>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pPr>
            <a:r>
              <a:rPr lang="en-US" sz="2000" dirty="0">
                <a:effectLst>
                  <a:outerShdw blurRad="38100" dist="38100" dir="2700000" algn="tl">
                    <a:srgbClr val="000000">
                      <a:alpha val="43137"/>
                    </a:srgbClr>
                  </a:outerShdw>
                </a:effectLst>
                <a:latin typeface="Segoe" pitchFamily="34" charset="0"/>
              </a:rPr>
              <a:t>Known</a:t>
            </a:r>
            <a:br>
              <a:rPr lang="en-US" sz="2000" dirty="0">
                <a:effectLst>
                  <a:outerShdw blurRad="38100" dist="38100" dir="2700000" algn="tl">
                    <a:srgbClr val="000000">
                      <a:alpha val="43137"/>
                    </a:srgbClr>
                  </a:outerShdw>
                </a:effectLst>
                <a:latin typeface="Segoe" pitchFamily="34" charset="0"/>
              </a:rPr>
            </a:br>
            <a:r>
              <a:rPr lang="en-US" sz="2000" dirty="0">
                <a:effectLst>
                  <a:outerShdw blurRad="38100" dist="38100" dir="2700000" algn="tl">
                    <a:srgbClr val="000000">
                      <a:alpha val="43137"/>
                    </a:srgbClr>
                  </a:outerShdw>
                </a:effectLst>
                <a:latin typeface="Segoe" pitchFamily="34" charset="0"/>
              </a:rPr>
              <a:t>Paths</a:t>
            </a:r>
          </a:p>
        </p:txBody>
      </p:sp>
      <p:sp>
        <p:nvSpPr>
          <p:cNvPr id="7" name="Bent Arrow 6"/>
          <p:cNvSpPr/>
          <p:nvPr/>
        </p:nvSpPr>
        <p:spPr bwMode="auto">
          <a:xfrm>
            <a:off x="2218415" y="2560723"/>
            <a:ext cx="1413521" cy="543058"/>
          </a:xfrm>
          <a:prstGeom prst="bentArrow">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effectLst>
                <a:outerShdw blurRad="38100" dist="38100" dir="2700000" algn="tl">
                  <a:srgbClr val="000000">
                    <a:alpha val="43137"/>
                  </a:srgbClr>
                </a:outerShdw>
              </a:effectLst>
              <a:latin typeface="Segoe" pitchFamily="34" charset="0"/>
            </a:endParaRPr>
          </a:p>
        </p:txBody>
      </p:sp>
      <p:sp>
        <p:nvSpPr>
          <p:cNvPr id="8" name="Bent Arrow 7"/>
          <p:cNvSpPr/>
          <p:nvPr/>
        </p:nvSpPr>
        <p:spPr bwMode="auto">
          <a:xfrm rot="5400000">
            <a:off x="6148659" y="2164281"/>
            <a:ext cx="620638" cy="1413521"/>
          </a:xfrm>
          <a:prstGeom prst="bentArrow">
            <a:avLst>
              <a:gd name="adj1" fmla="val 20519"/>
              <a:gd name="adj2" fmla="val 17245"/>
              <a:gd name="adj3" fmla="val 23074"/>
              <a:gd name="adj4" fmla="val 46831"/>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chemeClr val="lt1"/>
              </a:solidFill>
              <a:effectLst>
                <a:outerShdw blurRad="38100" dist="38100" dir="2700000" algn="tl">
                  <a:srgbClr val="000000">
                    <a:alpha val="43137"/>
                  </a:srgbClr>
                </a:outerShdw>
              </a:effectLst>
              <a:latin typeface="Segoe" pitchFamily="34" charset="0"/>
            </a:endParaRPr>
          </a:p>
        </p:txBody>
      </p:sp>
      <p:sp>
        <p:nvSpPr>
          <p:cNvPr id="9" name="Bent Arrow 8"/>
          <p:cNvSpPr/>
          <p:nvPr/>
        </p:nvSpPr>
        <p:spPr bwMode="auto">
          <a:xfrm rot="10800000">
            <a:off x="5687964" y="3958538"/>
            <a:ext cx="1413521" cy="892166"/>
          </a:xfrm>
          <a:prstGeom prst="bentArrow">
            <a:avLst>
              <a:gd name="adj1" fmla="val 15687"/>
              <a:gd name="adj2" fmla="val 14357"/>
              <a:gd name="adj3" fmla="val 17018"/>
              <a:gd name="adj4" fmla="val 43750"/>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chemeClr val="lt1"/>
              </a:solidFill>
              <a:effectLst>
                <a:outerShdw blurRad="38100" dist="38100" dir="2700000" algn="tl">
                  <a:srgbClr val="000000">
                    <a:alpha val="43137"/>
                  </a:srgbClr>
                </a:outerShdw>
              </a:effectLst>
              <a:latin typeface="Segoe" pitchFamily="34" charset="0"/>
            </a:endParaRPr>
          </a:p>
        </p:txBody>
      </p:sp>
      <p:sp>
        <p:nvSpPr>
          <p:cNvPr id="10" name="Bent Arrow 9"/>
          <p:cNvSpPr/>
          <p:nvPr/>
        </p:nvSpPr>
        <p:spPr bwMode="auto">
          <a:xfrm rot="16200000">
            <a:off x="2369987" y="3678467"/>
            <a:ext cx="853377" cy="1413521"/>
          </a:xfrm>
          <a:prstGeom prst="bentArrow">
            <a:avLst>
              <a:gd name="adj1" fmla="val 15687"/>
              <a:gd name="adj2" fmla="val 16353"/>
              <a:gd name="adj3" fmla="val 25000"/>
              <a:gd name="adj4" fmla="val 43750"/>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effectLst>
                <a:outerShdw blurRad="38100" dist="38100" dir="2700000" algn="tl">
                  <a:srgbClr val="000000">
                    <a:alpha val="43137"/>
                  </a:srgbClr>
                </a:outerShdw>
              </a:effectLst>
              <a:latin typeface="Segoe" pitchFamily="34" charset="0"/>
            </a:endParaRPr>
          </a:p>
        </p:txBody>
      </p:sp>
      <p:sp>
        <p:nvSpPr>
          <p:cNvPr id="11" name="TextBox 15"/>
          <p:cNvSpPr txBox="1">
            <a:spLocks noChangeArrowheads="1"/>
          </p:cNvSpPr>
          <p:nvPr/>
        </p:nvSpPr>
        <p:spPr bwMode="auto">
          <a:xfrm>
            <a:off x="6554001" y="1981200"/>
            <a:ext cx="1446999" cy="584775"/>
          </a:xfrm>
          <a:prstGeom prst="rect">
            <a:avLst/>
          </a:prstGeom>
          <a:noFill/>
          <a:ln w="9525">
            <a:noFill/>
            <a:miter lim="800000"/>
            <a:headEnd/>
            <a:tailEnd/>
          </a:ln>
        </p:spPr>
        <p:txBody>
          <a:bodyPr wrap="none">
            <a:spAutoFit/>
          </a:bodyPr>
          <a:lstStyle/>
          <a:p>
            <a:r>
              <a:rPr lang="en-US" sz="1600" dirty="0">
                <a:latin typeface="Segoe" pitchFamily="34" charset="0"/>
              </a:rPr>
              <a:t>Run Test and </a:t>
            </a:r>
            <a:br>
              <a:rPr lang="en-US" sz="1600" dirty="0">
                <a:latin typeface="Segoe" pitchFamily="34" charset="0"/>
              </a:rPr>
            </a:br>
            <a:r>
              <a:rPr lang="en-US" sz="1600" dirty="0">
                <a:latin typeface="Segoe" pitchFamily="34" charset="0"/>
              </a:rPr>
              <a:t>Monitor</a:t>
            </a:r>
          </a:p>
        </p:txBody>
      </p:sp>
      <p:sp>
        <p:nvSpPr>
          <p:cNvPr id="12" name="TextBox 16"/>
          <p:cNvSpPr txBox="1">
            <a:spLocks noChangeArrowheads="1"/>
          </p:cNvSpPr>
          <p:nvPr/>
        </p:nvSpPr>
        <p:spPr bwMode="auto">
          <a:xfrm>
            <a:off x="6473018" y="4596825"/>
            <a:ext cx="1527982" cy="584775"/>
          </a:xfrm>
          <a:prstGeom prst="rect">
            <a:avLst/>
          </a:prstGeom>
          <a:noFill/>
          <a:ln w="9525">
            <a:noFill/>
            <a:miter lim="800000"/>
            <a:headEnd/>
            <a:tailEnd/>
          </a:ln>
        </p:spPr>
        <p:txBody>
          <a:bodyPr wrap="none">
            <a:spAutoFit/>
          </a:bodyPr>
          <a:lstStyle/>
          <a:p>
            <a:pPr algn="r"/>
            <a:r>
              <a:rPr lang="en-US" sz="1600" dirty="0" smtClean="0">
                <a:latin typeface="Segoe" pitchFamily="34" charset="0"/>
              </a:rPr>
              <a:t>Record</a:t>
            </a:r>
          </a:p>
          <a:p>
            <a:pPr algn="r"/>
            <a:r>
              <a:rPr lang="en-US" sz="1600" dirty="0" smtClean="0">
                <a:latin typeface="Segoe" pitchFamily="34" charset="0"/>
              </a:rPr>
              <a:t>Path Condition</a:t>
            </a:r>
            <a:endParaRPr lang="en-US" sz="1600" dirty="0">
              <a:latin typeface="Segoe" pitchFamily="34" charset="0"/>
            </a:endParaRPr>
          </a:p>
        </p:txBody>
      </p:sp>
      <p:sp>
        <p:nvSpPr>
          <p:cNvPr id="13" name="TextBox 17"/>
          <p:cNvSpPr txBox="1">
            <a:spLocks noChangeArrowheads="1"/>
          </p:cNvSpPr>
          <p:nvPr/>
        </p:nvSpPr>
        <p:spPr bwMode="auto">
          <a:xfrm>
            <a:off x="1066800" y="4596825"/>
            <a:ext cx="1654620" cy="584775"/>
          </a:xfrm>
          <a:prstGeom prst="rect">
            <a:avLst/>
          </a:prstGeom>
          <a:noFill/>
          <a:ln w="9525">
            <a:noFill/>
            <a:miter lim="800000"/>
            <a:headEnd/>
            <a:tailEnd/>
          </a:ln>
        </p:spPr>
        <p:txBody>
          <a:bodyPr wrap="none">
            <a:spAutoFit/>
          </a:bodyPr>
          <a:lstStyle/>
          <a:p>
            <a:pPr algn="l"/>
            <a:r>
              <a:rPr lang="en-US" sz="1600" dirty="0" smtClean="0">
                <a:latin typeface="Segoe" pitchFamily="34" charset="0"/>
              </a:rPr>
              <a:t>Choose an </a:t>
            </a:r>
          </a:p>
          <a:p>
            <a:pPr algn="l"/>
            <a:r>
              <a:rPr lang="en-US" sz="1600" dirty="0" smtClean="0">
                <a:latin typeface="Segoe" pitchFamily="34" charset="0"/>
              </a:rPr>
              <a:t>Uncovered Path</a:t>
            </a:r>
            <a:endParaRPr lang="en-US" sz="1600" dirty="0">
              <a:latin typeface="Segoe" pitchFamily="34" charset="0"/>
            </a:endParaRPr>
          </a:p>
        </p:txBody>
      </p:sp>
      <p:sp>
        <p:nvSpPr>
          <p:cNvPr id="14" name="TextBox 18"/>
          <p:cNvSpPr txBox="1">
            <a:spLocks noChangeArrowheads="1"/>
          </p:cNvSpPr>
          <p:nvPr/>
        </p:nvSpPr>
        <p:spPr bwMode="auto">
          <a:xfrm>
            <a:off x="1600200" y="2362200"/>
            <a:ext cx="696024" cy="338554"/>
          </a:xfrm>
          <a:prstGeom prst="rect">
            <a:avLst/>
          </a:prstGeom>
          <a:noFill/>
          <a:ln w="9525">
            <a:noFill/>
            <a:miter lim="800000"/>
            <a:headEnd/>
            <a:tailEnd/>
          </a:ln>
        </p:spPr>
        <p:txBody>
          <a:bodyPr wrap="none">
            <a:spAutoFit/>
          </a:bodyPr>
          <a:lstStyle/>
          <a:p>
            <a:r>
              <a:rPr lang="en-US" sz="1600" dirty="0" smtClean="0">
                <a:latin typeface="Segoe" pitchFamily="34" charset="0"/>
              </a:rPr>
              <a:t>Solve</a:t>
            </a:r>
            <a:endParaRPr lang="en-US" sz="1600" dirty="0">
              <a:latin typeface="Segoe" pitchFamily="34" charset="0"/>
            </a:endParaRPr>
          </a:p>
        </p:txBody>
      </p:sp>
      <p:sp>
        <p:nvSpPr>
          <p:cNvPr id="15" name="Down Arrow 19"/>
          <p:cNvSpPr>
            <a:spLocks noChangeArrowheads="1"/>
          </p:cNvSpPr>
          <p:nvPr/>
        </p:nvSpPr>
        <p:spPr bwMode="auto">
          <a:xfrm>
            <a:off x="4485937" y="1752600"/>
            <a:ext cx="408261" cy="497804"/>
          </a:xfrm>
          <a:prstGeom prst="downArrow">
            <a:avLst>
              <a:gd name="adj1" fmla="val 50000"/>
              <a:gd name="adj2" fmla="val 50024"/>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chemeClr val="lt1"/>
              </a:solidFill>
              <a:effectLst>
                <a:outerShdw blurRad="38100" dist="38100" dir="2700000" algn="tl">
                  <a:srgbClr val="000000">
                    <a:alpha val="43137"/>
                  </a:srgbClr>
                </a:outerShdw>
              </a:effectLst>
              <a:latin typeface="Segoe" pitchFamily="34" charset="0"/>
            </a:endParaRPr>
          </a:p>
        </p:txBody>
      </p:sp>
      <p:sp>
        <p:nvSpPr>
          <p:cNvPr id="16" name="TextBox 21"/>
          <p:cNvSpPr txBox="1">
            <a:spLocks noChangeArrowheads="1"/>
          </p:cNvSpPr>
          <p:nvPr/>
        </p:nvSpPr>
        <p:spPr bwMode="auto">
          <a:xfrm>
            <a:off x="696647" y="5722203"/>
            <a:ext cx="3706464" cy="830997"/>
          </a:xfrm>
          <a:prstGeom prst="rect">
            <a:avLst/>
          </a:prstGeom>
          <a:noFill/>
          <a:ln w="9525">
            <a:noFill/>
            <a:miter lim="800000"/>
            <a:headEnd/>
            <a:tailEnd/>
          </a:ln>
        </p:spPr>
        <p:txBody>
          <a:bodyPr wrap="none">
            <a:spAutoFit/>
          </a:bodyPr>
          <a:lstStyle/>
          <a:p>
            <a:pPr algn="l"/>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Result: small test suite, </a:t>
            </a:r>
            <a:b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br>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high </a:t>
            </a:r>
            <a:r>
              <a:rPr lang="en-US" sz="2400" b="1" dirty="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code </a:t>
            </a:r>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coverage</a:t>
            </a:r>
          </a:p>
        </p:txBody>
      </p:sp>
      <p:sp>
        <p:nvSpPr>
          <p:cNvPr id="17" name="Title 1"/>
          <p:cNvSpPr txBox="1">
            <a:spLocks/>
          </p:cNvSpPr>
          <p:nvPr/>
        </p:nvSpPr>
        <p:spPr>
          <a:xfrm>
            <a:off x="381000" y="762000"/>
            <a:ext cx="8229600" cy="1143000"/>
          </a:xfrm>
          <a:prstGeom prst="rect">
            <a:avLst/>
          </a:prstGeom>
        </p:spPr>
        <p:txBody>
          <a:bodyP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400" b="0" i="0" u="none" strike="noStrike" kern="0" cap="none" spc="0" normalizeH="0" baseline="0" noProof="0" dirty="0">
              <a:ln>
                <a:noFill/>
              </a:ln>
              <a:solidFill>
                <a:srgbClr val="090F14"/>
              </a:solidFill>
              <a:effectLst/>
              <a:uLnTx/>
              <a:uFillTx/>
              <a:latin typeface="+mj-lt"/>
              <a:ea typeface="+mj-ea"/>
              <a:cs typeface="+mj-cs"/>
            </a:endParaRPr>
          </a:p>
        </p:txBody>
      </p:sp>
      <p:sp>
        <p:nvSpPr>
          <p:cNvPr id="18" name="TextBox 15"/>
          <p:cNvSpPr txBox="1">
            <a:spLocks noChangeArrowheads="1"/>
          </p:cNvSpPr>
          <p:nvPr/>
        </p:nvSpPr>
        <p:spPr bwMode="auto">
          <a:xfrm>
            <a:off x="2209800" y="1676400"/>
            <a:ext cx="2392643" cy="338554"/>
          </a:xfrm>
          <a:prstGeom prst="rect">
            <a:avLst/>
          </a:prstGeom>
          <a:noFill/>
          <a:ln w="9525">
            <a:noFill/>
            <a:miter lim="800000"/>
            <a:headEnd/>
            <a:tailEnd/>
          </a:ln>
        </p:spPr>
        <p:txBody>
          <a:bodyPr wrap="none">
            <a:spAutoFit/>
          </a:bodyPr>
          <a:lstStyle/>
          <a:p>
            <a:r>
              <a:rPr lang="en-US" sz="1600" dirty="0" smtClean="0">
                <a:latin typeface="Segoe" pitchFamily="34" charset="0"/>
              </a:rPr>
              <a:t>Initially, choose Arbitrary</a:t>
            </a:r>
            <a:endParaRPr lang="en-US" sz="1600" dirty="0">
              <a:latin typeface="Segoe" pitchFamily="34" charset="0"/>
            </a:endParaRPr>
          </a:p>
        </p:txBody>
      </p:sp>
      <p:sp>
        <p:nvSpPr>
          <p:cNvPr id="19" name="Rounded Rectangle 18"/>
          <p:cNvSpPr/>
          <p:nvPr/>
        </p:nvSpPr>
        <p:spPr bwMode="auto">
          <a:xfrm>
            <a:off x="4953000" y="5562599"/>
            <a:ext cx="3352800" cy="1066801"/>
          </a:xfrm>
          <a:prstGeom prst="roundRect">
            <a:avLst>
              <a:gd name="adj" fmla="val 6963"/>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pPr>
            <a:endParaRPr lang="en-US" sz="200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0" name="TextBox 21"/>
          <p:cNvSpPr txBox="1">
            <a:spLocks noChangeArrowheads="1"/>
          </p:cNvSpPr>
          <p:nvPr/>
        </p:nvSpPr>
        <p:spPr bwMode="auto">
          <a:xfrm>
            <a:off x="5029200" y="5700117"/>
            <a:ext cx="3172663" cy="830997"/>
          </a:xfrm>
          <a:prstGeom prst="rect">
            <a:avLst/>
          </a:prstGeom>
          <a:noFill/>
          <a:ln w="9525">
            <a:noFill/>
            <a:miter lim="800000"/>
            <a:headEnd/>
            <a:tailEnd/>
          </a:ln>
        </p:spPr>
        <p:txBody>
          <a:bodyPr wrap="none">
            <a:spAutoFit/>
          </a:bodyPr>
          <a:lstStyle/>
          <a:p>
            <a:pPr algn="l"/>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Finds only real bugs</a:t>
            </a:r>
          </a:p>
          <a:p>
            <a:pPr algn="l"/>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No false warnings</a:t>
            </a:r>
          </a:p>
        </p:txBody>
      </p:sp>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bwMode="auto">
          <a:xfrm>
            <a:off x="685800" y="5562600"/>
            <a:ext cx="3733800" cy="1066800"/>
          </a:xfrm>
          <a:prstGeom prst="roundRect">
            <a:avLst>
              <a:gd name="adj" fmla="val 6963"/>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109728" tIns="0" rIns="109728" bIns="54864" numCol="1" rtlCol="0" anchor="t"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 name="Rounded Rectangle 6"/>
          <p:cNvSpPr>
            <a:spLocks noChangeArrowheads="1"/>
          </p:cNvSpPr>
          <p:nvPr/>
        </p:nvSpPr>
        <p:spPr bwMode="auto">
          <a:xfrm>
            <a:off x="3953191" y="2362200"/>
            <a:ext cx="1349269" cy="685800"/>
          </a:xfrm>
          <a:prstGeom prst="roundRect">
            <a:avLst>
              <a:gd name="adj" fmla="val 16667"/>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r>
              <a:rPr lang="en-US" sz="2000" dirty="0">
                <a:solidFill>
                  <a:schemeClr val="lt1"/>
                </a:solidFill>
                <a:effectLst>
                  <a:outerShdw blurRad="38100" dist="38100" dir="2700000" algn="tl">
                    <a:srgbClr val="000000">
                      <a:alpha val="43137"/>
                    </a:srgbClr>
                  </a:outerShdw>
                </a:effectLst>
                <a:latin typeface="Segoe" pitchFamily="34" charset="0"/>
              </a:rPr>
              <a:t>Test</a:t>
            </a:r>
            <a:br>
              <a:rPr lang="en-US" sz="2000" dirty="0">
                <a:solidFill>
                  <a:schemeClr val="lt1"/>
                </a:solidFill>
                <a:effectLst>
                  <a:outerShdw blurRad="38100" dist="38100" dir="2700000" algn="tl">
                    <a:srgbClr val="000000">
                      <a:alpha val="43137"/>
                    </a:srgbClr>
                  </a:outerShdw>
                </a:effectLst>
                <a:latin typeface="Segoe" pitchFamily="34" charset="0"/>
              </a:rPr>
            </a:br>
            <a:r>
              <a:rPr lang="en-US" sz="2000" dirty="0">
                <a:solidFill>
                  <a:schemeClr val="lt1"/>
                </a:solidFill>
                <a:effectLst>
                  <a:outerShdw blurRad="38100" dist="38100" dir="2700000" algn="tl">
                    <a:srgbClr val="000000">
                      <a:alpha val="43137"/>
                    </a:srgbClr>
                  </a:outerShdw>
                </a:effectLst>
                <a:latin typeface="Segoe" pitchFamily="34" charset="0"/>
              </a:rPr>
              <a:t>Inputs</a:t>
            </a:r>
          </a:p>
        </p:txBody>
      </p:sp>
      <p:sp>
        <p:nvSpPr>
          <p:cNvPr id="4" name="Rounded Rectangle 7"/>
          <p:cNvSpPr>
            <a:spLocks noChangeArrowheads="1"/>
          </p:cNvSpPr>
          <p:nvPr/>
        </p:nvSpPr>
        <p:spPr bwMode="auto">
          <a:xfrm>
            <a:off x="1190401" y="3200400"/>
            <a:ext cx="1991780" cy="685800"/>
          </a:xfrm>
          <a:prstGeom prst="roundRect">
            <a:avLst>
              <a:gd name="adj" fmla="val 16667"/>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r>
              <a:rPr lang="en-US" sz="2000" dirty="0">
                <a:solidFill>
                  <a:schemeClr val="lt1"/>
                </a:solidFill>
                <a:effectLst>
                  <a:outerShdw blurRad="38100" dist="38100" dir="2700000" algn="tl">
                    <a:srgbClr val="000000">
                      <a:alpha val="43137"/>
                    </a:srgbClr>
                  </a:outerShdw>
                </a:effectLst>
                <a:latin typeface="Segoe" pitchFamily="34" charset="0"/>
              </a:rPr>
              <a:t>Constraint System</a:t>
            </a:r>
          </a:p>
        </p:txBody>
      </p:sp>
      <p:sp>
        <p:nvSpPr>
          <p:cNvPr id="5" name="Rounded Rectangle 8"/>
          <p:cNvSpPr>
            <a:spLocks noChangeArrowheads="1"/>
          </p:cNvSpPr>
          <p:nvPr/>
        </p:nvSpPr>
        <p:spPr bwMode="auto">
          <a:xfrm>
            <a:off x="6009220" y="3344660"/>
            <a:ext cx="1991780" cy="397280"/>
          </a:xfrm>
          <a:prstGeom prst="roundRect">
            <a:avLst>
              <a:gd name="adj" fmla="val 16667"/>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r>
              <a:rPr lang="en-US" sz="2000" dirty="0">
                <a:solidFill>
                  <a:schemeClr val="lt1"/>
                </a:solidFill>
                <a:effectLst>
                  <a:outerShdw blurRad="38100" dist="38100" dir="2700000" algn="tl">
                    <a:srgbClr val="000000">
                      <a:alpha val="43137"/>
                    </a:srgbClr>
                  </a:outerShdw>
                </a:effectLst>
                <a:latin typeface="Segoe" pitchFamily="34" charset="0"/>
              </a:rPr>
              <a:t>Execution Path</a:t>
            </a:r>
          </a:p>
        </p:txBody>
      </p:sp>
      <p:sp>
        <p:nvSpPr>
          <p:cNvPr id="6" name="Can 9"/>
          <p:cNvSpPr>
            <a:spLocks noChangeArrowheads="1"/>
          </p:cNvSpPr>
          <p:nvPr/>
        </p:nvSpPr>
        <p:spPr bwMode="auto">
          <a:xfrm>
            <a:off x="3953191" y="4074906"/>
            <a:ext cx="1349269" cy="1086116"/>
          </a:xfrm>
          <a:prstGeom prst="can">
            <a:avLst>
              <a:gd name="adj" fmla="val 25000"/>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pPr>
            <a:r>
              <a:rPr lang="en-US" sz="2000" dirty="0">
                <a:effectLst>
                  <a:outerShdw blurRad="38100" dist="38100" dir="2700000" algn="tl">
                    <a:srgbClr val="000000">
                      <a:alpha val="43137"/>
                    </a:srgbClr>
                  </a:outerShdw>
                </a:effectLst>
                <a:latin typeface="Segoe" pitchFamily="34" charset="0"/>
              </a:rPr>
              <a:t>Known</a:t>
            </a:r>
            <a:br>
              <a:rPr lang="en-US" sz="2000" dirty="0">
                <a:effectLst>
                  <a:outerShdw blurRad="38100" dist="38100" dir="2700000" algn="tl">
                    <a:srgbClr val="000000">
                      <a:alpha val="43137"/>
                    </a:srgbClr>
                  </a:outerShdw>
                </a:effectLst>
                <a:latin typeface="Segoe" pitchFamily="34" charset="0"/>
              </a:rPr>
            </a:br>
            <a:r>
              <a:rPr lang="en-US" sz="2000" dirty="0">
                <a:effectLst>
                  <a:outerShdw blurRad="38100" dist="38100" dir="2700000" algn="tl">
                    <a:srgbClr val="000000">
                      <a:alpha val="43137"/>
                    </a:srgbClr>
                  </a:outerShdw>
                </a:effectLst>
                <a:latin typeface="Segoe" pitchFamily="34" charset="0"/>
              </a:rPr>
              <a:t>Paths</a:t>
            </a:r>
          </a:p>
        </p:txBody>
      </p:sp>
      <p:sp>
        <p:nvSpPr>
          <p:cNvPr id="7" name="Bent Arrow 6"/>
          <p:cNvSpPr/>
          <p:nvPr/>
        </p:nvSpPr>
        <p:spPr bwMode="auto">
          <a:xfrm>
            <a:off x="2218415" y="2560723"/>
            <a:ext cx="1413521" cy="543058"/>
          </a:xfrm>
          <a:prstGeom prst="bentArrow">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effectLst>
                <a:outerShdw blurRad="38100" dist="38100" dir="2700000" algn="tl">
                  <a:srgbClr val="000000">
                    <a:alpha val="43137"/>
                  </a:srgbClr>
                </a:outerShdw>
              </a:effectLst>
              <a:latin typeface="Segoe" pitchFamily="34" charset="0"/>
            </a:endParaRPr>
          </a:p>
        </p:txBody>
      </p:sp>
      <p:sp>
        <p:nvSpPr>
          <p:cNvPr id="8" name="Bent Arrow 7"/>
          <p:cNvSpPr/>
          <p:nvPr/>
        </p:nvSpPr>
        <p:spPr bwMode="auto">
          <a:xfrm rot="5400000">
            <a:off x="6148659" y="2164281"/>
            <a:ext cx="620638" cy="1413521"/>
          </a:xfrm>
          <a:prstGeom prst="bentArrow">
            <a:avLst>
              <a:gd name="adj1" fmla="val 20519"/>
              <a:gd name="adj2" fmla="val 17245"/>
              <a:gd name="adj3" fmla="val 23074"/>
              <a:gd name="adj4" fmla="val 46831"/>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chemeClr val="lt1"/>
              </a:solidFill>
              <a:effectLst>
                <a:outerShdw blurRad="38100" dist="38100" dir="2700000" algn="tl">
                  <a:srgbClr val="000000">
                    <a:alpha val="43137"/>
                  </a:srgbClr>
                </a:outerShdw>
              </a:effectLst>
              <a:latin typeface="Segoe" pitchFamily="34" charset="0"/>
            </a:endParaRPr>
          </a:p>
        </p:txBody>
      </p:sp>
      <p:sp>
        <p:nvSpPr>
          <p:cNvPr id="9" name="Bent Arrow 8"/>
          <p:cNvSpPr/>
          <p:nvPr/>
        </p:nvSpPr>
        <p:spPr bwMode="auto">
          <a:xfrm rot="10800000">
            <a:off x="5687964" y="3958538"/>
            <a:ext cx="1413521" cy="892166"/>
          </a:xfrm>
          <a:prstGeom prst="bentArrow">
            <a:avLst>
              <a:gd name="adj1" fmla="val 15687"/>
              <a:gd name="adj2" fmla="val 14357"/>
              <a:gd name="adj3" fmla="val 17018"/>
              <a:gd name="adj4" fmla="val 43750"/>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chemeClr val="lt1"/>
              </a:solidFill>
              <a:effectLst>
                <a:outerShdw blurRad="38100" dist="38100" dir="2700000" algn="tl">
                  <a:srgbClr val="000000">
                    <a:alpha val="43137"/>
                  </a:srgbClr>
                </a:outerShdw>
              </a:effectLst>
              <a:latin typeface="Segoe" pitchFamily="34" charset="0"/>
            </a:endParaRPr>
          </a:p>
        </p:txBody>
      </p:sp>
      <p:sp>
        <p:nvSpPr>
          <p:cNvPr id="10" name="Bent Arrow 9"/>
          <p:cNvSpPr/>
          <p:nvPr/>
        </p:nvSpPr>
        <p:spPr bwMode="auto">
          <a:xfrm rot="16200000">
            <a:off x="2369987" y="3678467"/>
            <a:ext cx="853377" cy="1413521"/>
          </a:xfrm>
          <a:prstGeom prst="bentArrow">
            <a:avLst>
              <a:gd name="adj1" fmla="val 15687"/>
              <a:gd name="adj2" fmla="val 16353"/>
              <a:gd name="adj3" fmla="val 25000"/>
              <a:gd name="adj4" fmla="val 43750"/>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effectLst>
                <a:outerShdw blurRad="38100" dist="38100" dir="2700000" algn="tl">
                  <a:srgbClr val="000000">
                    <a:alpha val="43137"/>
                  </a:srgbClr>
                </a:outerShdw>
              </a:effectLst>
              <a:latin typeface="Segoe" pitchFamily="34" charset="0"/>
            </a:endParaRPr>
          </a:p>
        </p:txBody>
      </p:sp>
      <p:sp>
        <p:nvSpPr>
          <p:cNvPr id="11" name="TextBox 15"/>
          <p:cNvSpPr txBox="1">
            <a:spLocks noChangeArrowheads="1"/>
          </p:cNvSpPr>
          <p:nvPr/>
        </p:nvSpPr>
        <p:spPr bwMode="auto">
          <a:xfrm>
            <a:off x="6554001" y="1981200"/>
            <a:ext cx="1446999" cy="584775"/>
          </a:xfrm>
          <a:prstGeom prst="rect">
            <a:avLst/>
          </a:prstGeom>
          <a:noFill/>
          <a:ln w="9525">
            <a:noFill/>
            <a:miter lim="800000"/>
            <a:headEnd/>
            <a:tailEnd/>
          </a:ln>
        </p:spPr>
        <p:txBody>
          <a:bodyPr wrap="none">
            <a:spAutoFit/>
          </a:bodyPr>
          <a:lstStyle/>
          <a:p>
            <a:r>
              <a:rPr lang="en-US" sz="1600" dirty="0">
                <a:latin typeface="Segoe" pitchFamily="34" charset="0"/>
              </a:rPr>
              <a:t>Run Test and </a:t>
            </a:r>
            <a:br>
              <a:rPr lang="en-US" sz="1600" dirty="0">
                <a:latin typeface="Segoe" pitchFamily="34" charset="0"/>
              </a:rPr>
            </a:br>
            <a:r>
              <a:rPr lang="en-US" sz="1600" dirty="0">
                <a:latin typeface="Segoe" pitchFamily="34" charset="0"/>
              </a:rPr>
              <a:t>Monitor</a:t>
            </a:r>
          </a:p>
        </p:txBody>
      </p:sp>
      <p:sp>
        <p:nvSpPr>
          <p:cNvPr id="12" name="TextBox 16"/>
          <p:cNvSpPr txBox="1">
            <a:spLocks noChangeArrowheads="1"/>
          </p:cNvSpPr>
          <p:nvPr/>
        </p:nvSpPr>
        <p:spPr bwMode="auto">
          <a:xfrm>
            <a:off x="6473018" y="4596825"/>
            <a:ext cx="1527982" cy="584775"/>
          </a:xfrm>
          <a:prstGeom prst="rect">
            <a:avLst/>
          </a:prstGeom>
          <a:noFill/>
          <a:ln w="9525">
            <a:noFill/>
            <a:miter lim="800000"/>
            <a:headEnd/>
            <a:tailEnd/>
          </a:ln>
        </p:spPr>
        <p:txBody>
          <a:bodyPr wrap="none">
            <a:spAutoFit/>
          </a:bodyPr>
          <a:lstStyle/>
          <a:p>
            <a:pPr algn="r"/>
            <a:r>
              <a:rPr lang="en-US" sz="1600" dirty="0" smtClean="0">
                <a:latin typeface="Segoe" pitchFamily="34" charset="0"/>
              </a:rPr>
              <a:t>Record</a:t>
            </a:r>
          </a:p>
          <a:p>
            <a:pPr algn="r"/>
            <a:r>
              <a:rPr lang="en-US" sz="1600" dirty="0" smtClean="0">
                <a:latin typeface="Segoe" pitchFamily="34" charset="0"/>
              </a:rPr>
              <a:t>Path Condition</a:t>
            </a:r>
            <a:endParaRPr lang="en-US" sz="1600" dirty="0">
              <a:latin typeface="Segoe" pitchFamily="34" charset="0"/>
            </a:endParaRPr>
          </a:p>
        </p:txBody>
      </p:sp>
      <p:sp>
        <p:nvSpPr>
          <p:cNvPr id="13" name="TextBox 17"/>
          <p:cNvSpPr txBox="1">
            <a:spLocks noChangeArrowheads="1"/>
          </p:cNvSpPr>
          <p:nvPr/>
        </p:nvSpPr>
        <p:spPr bwMode="auto">
          <a:xfrm>
            <a:off x="1066800" y="4596825"/>
            <a:ext cx="1654620" cy="584775"/>
          </a:xfrm>
          <a:prstGeom prst="rect">
            <a:avLst/>
          </a:prstGeom>
          <a:noFill/>
          <a:ln w="9525">
            <a:noFill/>
            <a:miter lim="800000"/>
            <a:headEnd/>
            <a:tailEnd/>
          </a:ln>
        </p:spPr>
        <p:txBody>
          <a:bodyPr wrap="none">
            <a:spAutoFit/>
          </a:bodyPr>
          <a:lstStyle/>
          <a:p>
            <a:pPr algn="l"/>
            <a:r>
              <a:rPr lang="en-US" sz="1600" dirty="0" smtClean="0">
                <a:latin typeface="Segoe" pitchFamily="34" charset="0"/>
              </a:rPr>
              <a:t>Choose an </a:t>
            </a:r>
          </a:p>
          <a:p>
            <a:pPr algn="l"/>
            <a:r>
              <a:rPr lang="en-US" sz="1600" dirty="0" smtClean="0">
                <a:latin typeface="Segoe" pitchFamily="34" charset="0"/>
              </a:rPr>
              <a:t>Uncovered Path</a:t>
            </a:r>
            <a:endParaRPr lang="en-US" sz="1600" dirty="0">
              <a:latin typeface="Segoe" pitchFamily="34" charset="0"/>
            </a:endParaRPr>
          </a:p>
        </p:txBody>
      </p:sp>
      <p:sp>
        <p:nvSpPr>
          <p:cNvPr id="14" name="TextBox 18"/>
          <p:cNvSpPr txBox="1">
            <a:spLocks noChangeArrowheads="1"/>
          </p:cNvSpPr>
          <p:nvPr/>
        </p:nvSpPr>
        <p:spPr bwMode="auto">
          <a:xfrm>
            <a:off x="1600200" y="2362200"/>
            <a:ext cx="696024" cy="338554"/>
          </a:xfrm>
          <a:prstGeom prst="rect">
            <a:avLst/>
          </a:prstGeom>
          <a:noFill/>
          <a:ln w="9525">
            <a:noFill/>
            <a:miter lim="800000"/>
            <a:headEnd/>
            <a:tailEnd/>
          </a:ln>
        </p:spPr>
        <p:txBody>
          <a:bodyPr wrap="none">
            <a:spAutoFit/>
          </a:bodyPr>
          <a:lstStyle/>
          <a:p>
            <a:r>
              <a:rPr lang="en-US" sz="1600" dirty="0" smtClean="0">
                <a:latin typeface="Segoe" pitchFamily="34" charset="0"/>
              </a:rPr>
              <a:t>Solve</a:t>
            </a:r>
            <a:endParaRPr lang="en-US" sz="1600" dirty="0">
              <a:latin typeface="Segoe" pitchFamily="34" charset="0"/>
            </a:endParaRPr>
          </a:p>
        </p:txBody>
      </p:sp>
      <p:sp>
        <p:nvSpPr>
          <p:cNvPr id="15" name="Down Arrow 19"/>
          <p:cNvSpPr>
            <a:spLocks noChangeArrowheads="1"/>
          </p:cNvSpPr>
          <p:nvPr/>
        </p:nvSpPr>
        <p:spPr bwMode="auto">
          <a:xfrm>
            <a:off x="4485937" y="1752600"/>
            <a:ext cx="408261" cy="497804"/>
          </a:xfrm>
          <a:prstGeom prst="downArrow">
            <a:avLst>
              <a:gd name="adj1" fmla="val 50000"/>
              <a:gd name="adj2" fmla="val 50024"/>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chemeClr val="lt1"/>
              </a:solidFill>
              <a:effectLst>
                <a:outerShdw blurRad="38100" dist="38100" dir="2700000" algn="tl">
                  <a:srgbClr val="000000">
                    <a:alpha val="43137"/>
                  </a:srgbClr>
                </a:outerShdw>
              </a:effectLst>
              <a:latin typeface="Segoe" pitchFamily="34" charset="0"/>
            </a:endParaRPr>
          </a:p>
        </p:txBody>
      </p:sp>
      <p:sp>
        <p:nvSpPr>
          <p:cNvPr id="16" name="TextBox 21"/>
          <p:cNvSpPr txBox="1">
            <a:spLocks noChangeArrowheads="1"/>
          </p:cNvSpPr>
          <p:nvPr/>
        </p:nvSpPr>
        <p:spPr bwMode="auto">
          <a:xfrm>
            <a:off x="696647" y="5722203"/>
            <a:ext cx="3706464" cy="830997"/>
          </a:xfrm>
          <a:prstGeom prst="rect">
            <a:avLst/>
          </a:prstGeom>
          <a:noFill/>
          <a:ln w="9525">
            <a:noFill/>
            <a:miter lim="800000"/>
            <a:headEnd/>
            <a:tailEnd/>
          </a:ln>
        </p:spPr>
        <p:txBody>
          <a:bodyPr wrap="none">
            <a:spAutoFit/>
          </a:bodyPr>
          <a:lstStyle/>
          <a:p>
            <a:pPr algn="l"/>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Result: small test suite, </a:t>
            </a:r>
            <a:b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br>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high </a:t>
            </a:r>
            <a:r>
              <a:rPr lang="en-US" sz="2400" b="1" dirty="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code </a:t>
            </a:r>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coverage</a:t>
            </a:r>
          </a:p>
        </p:txBody>
      </p:sp>
      <p:sp>
        <p:nvSpPr>
          <p:cNvPr id="18" name="TextBox 15"/>
          <p:cNvSpPr txBox="1">
            <a:spLocks noChangeArrowheads="1"/>
          </p:cNvSpPr>
          <p:nvPr/>
        </p:nvSpPr>
        <p:spPr bwMode="auto">
          <a:xfrm>
            <a:off x="2209800" y="1676400"/>
            <a:ext cx="2392643" cy="338554"/>
          </a:xfrm>
          <a:prstGeom prst="rect">
            <a:avLst/>
          </a:prstGeom>
          <a:noFill/>
          <a:ln w="9525">
            <a:noFill/>
            <a:miter lim="800000"/>
            <a:headEnd/>
            <a:tailEnd/>
          </a:ln>
        </p:spPr>
        <p:txBody>
          <a:bodyPr wrap="none">
            <a:spAutoFit/>
          </a:bodyPr>
          <a:lstStyle/>
          <a:p>
            <a:r>
              <a:rPr lang="en-US" sz="1600" dirty="0" smtClean="0">
                <a:latin typeface="Segoe" pitchFamily="34" charset="0"/>
              </a:rPr>
              <a:t>Initially, choose Arbitrary</a:t>
            </a:r>
            <a:endParaRPr lang="en-US" sz="1600" dirty="0">
              <a:latin typeface="Segoe" pitchFamily="34" charset="0"/>
            </a:endParaRPr>
          </a:p>
        </p:txBody>
      </p:sp>
      <p:sp>
        <p:nvSpPr>
          <p:cNvPr id="19" name="Rounded Rectangle 18"/>
          <p:cNvSpPr/>
          <p:nvPr/>
        </p:nvSpPr>
        <p:spPr bwMode="auto">
          <a:xfrm>
            <a:off x="4953000" y="5562599"/>
            <a:ext cx="3352800" cy="1066801"/>
          </a:xfrm>
          <a:prstGeom prst="roundRect">
            <a:avLst>
              <a:gd name="adj" fmla="val 6963"/>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pPr>
            <a:endParaRPr lang="en-US" sz="200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0" name="TextBox 21"/>
          <p:cNvSpPr txBox="1">
            <a:spLocks noChangeArrowheads="1"/>
          </p:cNvSpPr>
          <p:nvPr/>
        </p:nvSpPr>
        <p:spPr bwMode="auto">
          <a:xfrm>
            <a:off x="5029200" y="5700117"/>
            <a:ext cx="3172663" cy="830997"/>
          </a:xfrm>
          <a:prstGeom prst="rect">
            <a:avLst/>
          </a:prstGeom>
          <a:noFill/>
          <a:ln w="9525">
            <a:noFill/>
            <a:miter lim="800000"/>
            <a:headEnd/>
            <a:tailEnd/>
          </a:ln>
        </p:spPr>
        <p:txBody>
          <a:bodyPr wrap="none">
            <a:spAutoFit/>
          </a:bodyPr>
          <a:lstStyle/>
          <a:p>
            <a:pPr algn="l"/>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Finds only real bugs</a:t>
            </a:r>
          </a:p>
          <a:p>
            <a:pPr algn="l"/>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No false warnings</a:t>
            </a:r>
          </a:p>
        </p:txBody>
      </p:sp>
      <p:sp>
        <p:nvSpPr>
          <p:cNvPr id="21" name="Rounded Rectangle 20"/>
          <p:cNvSpPr/>
          <p:nvPr/>
        </p:nvSpPr>
        <p:spPr bwMode="auto">
          <a:xfrm>
            <a:off x="4953000" y="1524000"/>
            <a:ext cx="1219200" cy="990600"/>
          </a:xfrm>
          <a:prstGeom prst="roundRect">
            <a:avLst>
              <a:gd name="adj" fmla="val 6963"/>
            </a:avLst>
          </a:prstGeom>
          <a:solidFill>
            <a:schemeClr val="tx1"/>
          </a:solidFill>
          <a:ln>
            <a:headEnd type="none" w="med" len="med"/>
            <a:tailEnd type="none" w="med" len="med"/>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defTabSz="1096963" fontAlgn="base">
              <a:spcBef>
                <a:spcPct val="0"/>
              </a:spcBef>
              <a:spcAft>
                <a:spcPct val="0"/>
              </a:spcAft>
            </a:pPr>
            <a:r>
              <a:rPr lang="en-US" sz="1400" dirty="0" smtClean="0">
                <a:solidFill>
                  <a:schemeClr val="bg1"/>
                </a:solidFill>
                <a:latin typeface="Lucida Console" pitchFamily="49" charset="0"/>
              </a:rPr>
              <a:t>a[0] = 0;</a:t>
            </a:r>
          </a:p>
          <a:p>
            <a:pPr defTabSz="1096963" fontAlgn="base">
              <a:spcBef>
                <a:spcPct val="0"/>
              </a:spcBef>
              <a:spcAft>
                <a:spcPct val="0"/>
              </a:spcAft>
            </a:pPr>
            <a:r>
              <a:rPr lang="en-US" sz="1400" dirty="0" smtClean="0">
                <a:solidFill>
                  <a:schemeClr val="bg1"/>
                </a:solidFill>
                <a:latin typeface="Lucida Console" pitchFamily="49" charset="0"/>
              </a:rPr>
              <a:t>a[1] = 0;</a:t>
            </a:r>
          </a:p>
          <a:p>
            <a:pPr defTabSz="1096963" fontAlgn="base">
              <a:spcBef>
                <a:spcPct val="0"/>
              </a:spcBef>
              <a:spcAft>
                <a:spcPct val="0"/>
              </a:spcAft>
            </a:pPr>
            <a:r>
              <a:rPr lang="en-US" sz="1400" dirty="0" smtClean="0">
                <a:solidFill>
                  <a:schemeClr val="bg1"/>
                </a:solidFill>
                <a:latin typeface="Lucida Console" pitchFamily="49" charset="0"/>
              </a:rPr>
              <a:t>a[2] = 0;</a:t>
            </a:r>
          </a:p>
          <a:p>
            <a:pPr defTabSz="1096963" fontAlgn="base">
              <a:spcBef>
                <a:spcPct val="0"/>
              </a:spcBef>
              <a:spcAft>
                <a:spcPct val="0"/>
              </a:spcAft>
            </a:pPr>
            <a:r>
              <a:rPr lang="en-US" sz="1400" dirty="0" smtClean="0">
                <a:solidFill>
                  <a:schemeClr val="bg1"/>
                </a:solidFill>
                <a:latin typeface="Lucida Console" pitchFamily="49" charset="0"/>
              </a:rPr>
              <a:t>a[3] = 0;</a:t>
            </a:r>
          </a:p>
          <a:p>
            <a:pPr defTabSz="1096963" fontAlgn="base">
              <a:spcBef>
                <a:spcPct val="0"/>
              </a:spcBef>
              <a:spcAft>
                <a:spcPct val="0"/>
              </a:spcAft>
            </a:pPr>
            <a:r>
              <a:rPr lang="en-US" sz="1400" dirty="0" smtClean="0">
                <a:solidFill>
                  <a:schemeClr val="bg1"/>
                </a:solidFill>
                <a:latin typeface="Lucida Console" pitchFamily="49" charset="0"/>
              </a:rPr>
              <a:t>…</a:t>
            </a:r>
          </a:p>
        </p:txBody>
      </p:sp>
      <p:sp>
        <p:nvSpPr>
          <p:cNvPr id="22" name="Title 1"/>
          <p:cNvSpPr txBox="1">
            <a:spLocks/>
          </p:cNvSpPr>
          <p:nvPr/>
        </p:nvSpPr>
        <p:spPr>
          <a:xfrm>
            <a:off x="381000" y="762000"/>
            <a:ext cx="8229600" cy="1143000"/>
          </a:xfrm>
          <a:prstGeom prst="rect">
            <a:avLst/>
          </a:prstGeom>
        </p:spPr>
        <p:txBody>
          <a:bodyP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400" b="0" i="0" u="none" strike="noStrike" kern="0" cap="none" spc="0" normalizeH="0" baseline="0" noProof="0" dirty="0">
              <a:ln>
                <a:noFill/>
              </a:ln>
              <a:solidFill>
                <a:srgbClr val="090F14"/>
              </a:solidFill>
              <a:effectLst/>
              <a:uLnTx/>
              <a:uFillTx/>
              <a:latin typeface="+mj-lt"/>
              <a:ea typeface="+mj-ea"/>
              <a:cs typeface="+mj-cs"/>
            </a:endParaRPr>
          </a:p>
        </p:txBody>
      </p:sp>
      <p:sp>
        <p:nvSpPr>
          <p:cNvPr id="23" name="Title 1"/>
          <p:cNvSpPr txBox="1">
            <a:spLocks/>
          </p:cNvSpPr>
          <p:nvPr/>
        </p:nvSpPr>
        <p:spPr>
          <a:xfrm>
            <a:off x="381000" y="230187"/>
            <a:ext cx="8382000" cy="664797"/>
          </a:xfrm>
          <a:prstGeom prst="rect">
            <a:avLst/>
          </a:prstGeom>
        </p:spPr>
        <p:txBody>
          <a:bodyPr/>
          <a:lstStyle/>
          <a:p>
            <a:pPr lvl="0" defTabSz="912777" fontAlgn="base">
              <a:lnSpc>
                <a:spcPct val="90000"/>
              </a:lnSpc>
              <a:spcBef>
                <a:spcPct val="0"/>
              </a:spcBef>
              <a:spcAft>
                <a:spcPct val="0"/>
              </a:spcAft>
              <a:defRPr/>
            </a:pPr>
            <a:r>
              <a:rPr lang="en-US" sz="4400" spc="-300" dirty="0" smtClean="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Calibri" pitchFamily="34" charset="0"/>
                <a:cs typeface="Arial" charset="0"/>
              </a:rPr>
              <a:t>Test Input Generation by</a:t>
            </a:r>
            <a:br>
              <a:rPr lang="en-US" sz="4400" spc="-300" dirty="0" smtClean="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Calibri" pitchFamily="34" charset="0"/>
                <a:cs typeface="Arial" charset="0"/>
              </a:rPr>
            </a:br>
            <a:r>
              <a:rPr lang="en-US" sz="4400" spc="-300" dirty="0" smtClean="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Calibri" pitchFamily="34" charset="0"/>
                <a:cs typeface="Arial" charset="0"/>
              </a:rPr>
              <a:t>Dynamic  Symbolic Execution</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mph" presetSubtype="2" fill="hold" nodeType="withEffect">
                                  <p:stCondLst>
                                    <p:cond delay="0"/>
                                  </p:stCondLst>
                                  <p:childTnLst>
                                    <p:animClr clrSpc="rgb">
                                      <p:cBhvr>
                                        <p:cTn id="6" dur="2000" fill="hold"/>
                                        <p:tgtEl>
                                          <p:spTgt spid="15"/>
                                        </p:tgtEl>
                                        <p:attrNameLst>
                                          <p:attrName>fillcolor</p:attrName>
                                        </p:attrNameLst>
                                      </p:cBhvr>
                                      <p:to>
                                        <a:srgbClr val="FFDF79"/>
                                      </p:to>
                                    </p:animClr>
                                    <p:set>
                                      <p:cBhvr>
                                        <p:cTn id="7" dur="2000" fill="hold"/>
                                        <p:tgtEl>
                                          <p:spTgt spid="15"/>
                                        </p:tgtEl>
                                        <p:attrNameLst>
                                          <p:attrName>fill.type</p:attrName>
                                        </p:attrNameLst>
                                      </p:cBhvr>
                                      <p:to>
                                        <p:strVal val="solid"/>
                                      </p:to>
                                    </p:set>
                                    <p:set>
                                      <p:cBhvr>
                                        <p:cTn id="8" dur="2000" fill="hold"/>
                                        <p:tgtEl>
                                          <p:spTgt spid="15"/>
                                        </p:tgtEl>
                                        <p:attrNameLst>
                                          <p:attrName>fill.on</p:attrName>
                                        </p:attrNameLst>
                                      </p:cBhvr>
                                      <p:to>
                                        <p:strVal val="true"/>
                                      </p:to>
                                    </p:set>
                                  </p:childTnLst>
                                </p:cTn>
                              </p:par>
                              <p:par>
                                <p:cTn id="9" presetID="1" presetClass="entr" presetSubtype="0" fill="hold" grpId="0" nodeType="with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bwMode="auto">
          <a:xfrm>
            <a:off x="685800" y="5562600"/>
            <a:ext cx="3733800" cy="1066800"/>
          </a:xfrm>
          <a:prstGeom prst="roundRect">
            <a:avLst>
              <a:gd name="adj" fmla="val 6963"/>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109728" tIns="0" rIns="109728" bIns="54864" numCol="1" rtlCol="0" anchor="t"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 name="Rounded Rectangle 6"/>
          <p:cNvSpPr>
            <a:spLocks noChangeArrowheads="1"/>
          </p:cNvSpPr>
          <p:nvPr/>
        </p:nvSpPr>
        <p:spPr bwMode="auto">
          <a:xfrm>
            <a:off x="3953191" y="2362200"/>
            <a:ext cx="1349269" cy="685800"/>
          </a:xfrm>
          <a:prstGeom prst="roundRect">
            <a:avLst>
              <a:gd name="adj" fmla="val 16667"/>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r>
              <a:rPr lang="en-US" sz="2000" dirty="0">
                <a:solidFill>
                  <a:schemeClr val="lt1"/>
                </a:solidFill>
                <a:effectLst>
                  <a:outerShdw blurRad="38100" dist="38100" dir="2700000" algn="tl">
                    <a:srgbClr val="000000">
                      <a:alpha val="43137"/>
                    </a:srgbClr>
                  </a:outerShdw>
                </a:effectLst>
                <a:latin typeface="Segoe" pitchFamily="34" charset="0"/>
              </a:rPr>
              <a:t>Test</a:t>
            </a:r>
            <a:br>
              <a:rPr lang="en-US" sz="2000" dirty="0">
                <a:solidFill>
                  <a:schemeClr val="lt1"/>
                </a:solidFill>
                <a:effectLst>
                  <a:outerShdw blurRad="38100" dist="38100" dir="2700000" algn="tl">
                    <a:srgbClr val="000000">
                      <a:alpha val="43137"/>
                    </a:srgbClr>
                  </a:outerShdw>
                </a:effectLst>
                <a:latin typeface="Segoe" pitchFamily="34" charset="0"/>
              </a:rPr>
            </a:br>
            <a:r>
              <a:rPr lang="en-US" sz="2000" dirty="0">
                <a:solidFill>
                  <a:schemeClr val="lt1"/>
                </a:solidFill>
                <a:effectLst>
                  <a:outerShdw blurRad="38100" dist="38100" dir="2700000" algn="tl">
                    <a:srgbClr val="000000">
                      <a:alpha val="43137"/>
                    </a:srgbClr>
                  </a:outerShdw>
                </a:effectLst>
                <a:latin typeface="Segoe" pitchFamily="34" charset="0"/>
              </a:rPr>
              <a:t>Inputs</a:t>
            </a:r>
          </a:p>
        </p:txBody>
      </p:sp>
      <p:sp>
        <p:nvSpPr>
          <p:cNvPr id="4" name="Rounded Rectangle 7"/>
          <p:cNvSpPr>
            <a:spLocks noChangeArrowheads="1"/>
          </p:cNvSpPr>
          <p:nvPr/>
        </p:nvSpPr>
        <p:spPr bwMode="auto">
          <a:xfrm>
            <a:off x="1190401" y="3200400"/>
            <a:ext cx="1991780" cy="685800"/>
          </a:xfrm>
          <a:prstGeom prst="roundRect">
            <a:avLst>
              <a:gd name="adj" fmla="val 16667"/>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r>
              <a:rPr lang="en-US" sz="2000" dirty="0">
                <a:solidFill>
                  <a:schemeClr val="lt1"/>
                </a:solidFill>
                <a:effectLst>
                  <a:outerShdw blurRad="38100" dist="38100" dir="2700000" algn="tl">
                    <a:srgbClr val="000000">
                      <a:alpha val="43137"/>
                    </a:srgbClr>
                  </a:outerShdw>
                </a:effectLst>
                <a:latin typeface="Segoe" pitchFamily="34" charset="0"/>
              </a:rPr>
              <a:t>Constraint System</a:t>
            </a:r>
          </a:p>
        </p:txBody>
      </p:sp>
      <p:sp>
        <p:nvSpPr>
          <p:cNvPr id="5" name="Rounded Rectangle 8"/>
          <p:cNvSpPr>
            <a:spLocks noChangeArrowheads="1"/>
          </p:cNvSpPr>
          <p:nvPr/>
        </p:nvSpPr>
        <p:spPr bwMode="auto">
          <a:xfrm>
            <a:off x="6009220" y="3344660"/>
            <a:ext cx="1991780" cy="397280"/>
          </a:xfrm>
          <a:prstGeom prst="roundRect">
            <a:avLst>
              <a:gd name="adj" fmla="val 16667"/>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r>
              <a:rPr lang="en-US" sz="2000" dirty="0">
                <a:solidFill>
                  <a:schemeClr val="lt1"/>
                </a:solidFill>
                <a:effectLst>
                  <a:outerShdw blurRad="38100" dist="38100" dir="2700000" algn="tl">
                    <a:srgbClr val="000000">
                      <a:alpha val="43137"/>
                    </a:srgbClr>
                  </a:outerShdw>
                </a:effectLst>
                <a:latin typeface="Segoe" pitchFamily="34" charset="0"/>
              </a:rPr>
              <a:t>Execution Path</a:t>
            </a:r>
          </a:p>
        </p:txBody>
      </p:sp>
      <p:sp>
        <p:nvSpPr>
          <p:cNvPr id="6" name="Can 9"/>
          <p:cNvSpPr>
            <a:spLocks noChangeArrowheads="1"/>
          </p:cNvSpPr>
          <p:nvPr/>
        </p:nvSpPr>
        <p:spPr bwMode="auto">
          <a:xfrm>
            <a:off x="3953191" y="4074906"/>
            <a:ext cx="1349269" cy="1086116"/>
          </a:xfrm>
          <a:prstGeom prst="can">
            <a:avLst>
              <a:gd name="adj" fmla="val 25000"/>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pPr>
            <a:r>
              <a:rPr lang="en-US" sz="2000" dirty="0">
                <a:effectLst>
                  <a:outerShdw blurRad="38100" dist="38100" dir="2700000" algn="tl">
                    <a:srgbClr val="000000">
                      <a:alpha val="43137"/>
                    </a:srgbClr>
                  </a:outerShdw>
                </a:effectLst>
                <a:latin typeface="Segoe" pitchFamily="34" charset="0"/>
              </a:rPr>
              <a:t>Known</a:t>
            </a:r>
            <a:br>
              <a:rPr lang="en-US" sz="2000" dirty="0">
                <a:effectLst>
                  <a:outerShdw blurRad="38100" dist="38100" dir="2700000" algn="tl">
                    <a:srgbClr val="000000">
                      <a:alpha val="43137"/>
                    </a:srgbClr>
                  </a:outerShdw>
                </a:effectLst>
                <a:latin typeface="Segoe" pitchFamily="34" charset="0"/>
              </a:rPr>
            </a:br>
            <a:r>
              <a:rPr lang="en-US" sz="2000" dirty="0">
                <a:effectLst>
                  <a:outerShdw blurRad="38100" dist="38100" dir="2700000" algn="tl">
                    <a:srgbClr val="000000">
                      <a:alpha val="43137"/>
                    </a:srgbClr>
                  </a:outerShdw>
                </a:effectLst>
                <a:latin typeface="Segoe" pitchFamily="34" charset="0"/>
              </a:rPr>
              <a:t>Paths</a:t>
            </a:r>
          </a:p>
        </p:txBody>
      </p:sp>
      <p:sp>
        <p:nvSpPr>
          <p:cNvPr id="7" name="Bent Arrow 6"/>
          <p:cNvSpPr/>
          <p:nvPr/>
        </p:nvSpPr>
        <p:spPr bwMode="auto">
          <a:xfrm>
            <a:off x="2218415" y="2560723"/>
            <a:ext cx="1413521" cy="543058"/>
          </a:xfrm>
          <a:prstGeom prst="bentArrow">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effectLst>
                <a:outerShdw blurRad="38100" dist="38100" dir="2700000" algn="tl">
                  <a:srgbClr val="000000">
                    <a:alpha val="43137"/>
                  </a:srgbClr>
                </a:outerShdw>
              </a:effectLst>
              <a:latin typeface="Segoe" pitchFamily="34" charset="0"/>
            </a:endParaRPr>
          </a:p>
        </p:txBody>
      </p:sp>
      <p:sp>
        <p:nvSpPr>
          <p:cNvPr id="8" name="Bent Arrow 7"/>
          <p:cNvSpPr/>
          <p:nvPr/>
        </p:nvSpPr>
        <p:spPr bwMode="auto">
          <a:xfrm rot="5400000">
            <a:off x="6148659" y="2164281"/>
            <a:ext cx="620638" cy="1413521"/>
          </a:xfrm>
          <a:prstGeom prst="bentArrow">
            <a:avLst>
              <a:gd name="adj1" fmla="val 20519"/>
              <a:gd name="adj2" fmla="val 17245"/>
              <a:gd name="adj3" fmla="val 23074"/>
              <a:gd name="adj4" fmla="val 46831"/>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chemeClr val="lt1"/>
              </a:solidFill>
              <a:effectLst>
                <a:outerShdw blurRad="38100" dist="38100" dir="2700000" algn="tl">
                  <a:srgbClr val="000000">
                    <a:alpha val="43137"/>
                  </a:srgbClr>
                </a:outerShdw>
              </a:effectLst>
              <a:latin typeface="Segoe" pitchFamily="34" charset="0"/>
            </a:endParaRPr>
          </a:p>
        </p:txBody>
      </p:sp>
      <p:sp>
        <p:nvSpPr>
          <p:cNvPr id="9" name="Bent Arrow 8"/>
          <p:cNvSpPr/>
          <p:nvPr/>
        </p:nvSpPr>
        <p:spPr bwMode="auto">
          <a:xfrm rot="10800000">
            <a:off x="5687964" y="3958538"/>
            <a:ext cx="1413521" cy="892166"/>
          </a:xfrm>
          <a:prstGeom prst="bentArrow">
            <a:avLst>
              <a:gd name="adj1" fmla="val 15687"/>
              <a:gd name="adj2" fmla="val 14357"/>
              <a:gd name="adj3" fmla="val 17018"/>
              <a:gd name="adj4" fmla="val 43750"/>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chemeClr val="lt1"/>
              </a:solidFill>
              <a:effectLst>
                <a:outerShdw blurRad="38100" dist="38100" dir="2700000" algn="tl">
                  <a:srgbClr val="000000">
                    <a:alpha val="43137"/>
                  </a:srgbClr>
                </a:outerShdw>
              </a:effectLst>
              <a:latin typeface="Segoe" pitchFamily="34" charset="0"/>
            </a:endParaRPr>
          </a:p>
        </p:txBody>
      </p:sp>
      <p:sp>
        <p:nvSpPr>
          <p:cNvPr id="10" name="Bent Arrow 9"/>
          <p:cNvSpPr/>
          <p:nvPr/>
        </p:nvSpPr>
        <p:spPr bwMode="auto">
          <a:xfrm rot="16200000">
            <a:off x="2369987" y="3678467"/>
            <a:ext cx="853377" cy="1413521"/>
          </a:xfrm>
          <a:prstGeom prst="bentArrow">
            <a:avLst>
              <a:gd name="adj1" fmla="val 15687"/>
              <a:gd name="adj2" fmla="val 16353"/>
              <a:gd name="adj3" fmla="val 25000"/>
              <a:gd name="adj4" fmla="val 43750"/>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effectLst>
                <a:outerShdw blurRad="38100" dist="38100" dir="2700000" algn="tl">
                  <a:srgbClr val="000000">
                    <a:alpha val="43137"/>
                  </a:srgbClr>
                </a:outerShdw>
              </a:effectLst>
              <a:latin typeface="Segoe" pitchFamily="34" charset="0"/>
            </a:endParaRPr>
          </a:p>
        </p:txBody>
      </p:sp>
      <p:sp>
        <p:nvSpPr>
          <p:cNvPr id="11" name="TextBox 15"/>
          <p:cNvSpPr txBox="1">
            <a:spLocks noChangeArrowheads="1"/>
          </p:cNvSpPr>
          <p:nvPr/>
        </p:nvSpPr>
        <p:spPr bwMode="auto">
          <a:xfrm>
            <a:off x="6554001" y="1981200"/>
            <a:ext cx="1446999" cy="584775"/>
          </a:xfrm>
          <a:prstGeom prst="rect">
            <a:avLst/>
          </a:prstGeom>
          <a:noFill/>
          <a:ln w="9525">
            <a:noFill/>
            <a:miter lim="800000"/>
            <a:headEnd/>
            <a:tailEnd/>
          </a:ln>
        </p:spPr>
        <p:txBody>
          <a:bodyPr wrap="none">
            <a:spAutoFit/>
          </a:bodyPr>
          <a:lstStyle/>
          <a:p>
            <a:r>
              <a:rPr lang="en-US" sz="1600" dirty="0">
                <a:latin typeface="Segoe" pitchFamily="34" charset="0"/>
              </a:rPr>
              <a:t>Run Test and </a:t>
            </a:r>
            <a:br>
              <a:rPr lang="en-US" sz="1600" dirty="0">
                <a:latin typeface="Segoe" pitchFamily="34" charset="0"/>
              </a:rPr>
            </a:br>
            <a:r>
              <a:rPr lang="en-US" sz="1600" dirty="0">
                <a:latin typeface="Segoe" pitchFamily="34" charset="0"/>
              </a:rPr>
              <a:t>Monitor</a:t>
            </a:r>
          </a:p>
        </p:txBody>
      </p:sp>
      <p:sp>
        <p:nvSpPr>
          <p:cNvPr id="12" name="TextBox 16"/>
          <p:cNvSpPr txBox="1">
            <a:spLocks noChangeArrowheads="1"/>
          </p:cNvSpPr>
          <p:nvPr/>
        </p:nvSpPr>
        <p:spPr bwMode="auto">
          <a:xfrm>
            <a:off x="6473018" y="4596825"/>
            <a:ext cx="1527982" cy="584775"/>
          </a:xfrm>
          <a:prstGeom prst="rect">
            <a:avLst/>
          </a:prstGeom>
          <a:noFill/>
          <a:ln w="9525">
            <a:noFill/>
            <a:miter lim="800000"/>
            <a:headEnd/>
            <a:tailEnd/>
          </a:ln>
        </p:spPr>
        <p:txBody>
          <a:bodyPr wrap="none">
            <a:spAutoFit/>
          </a:bodyPr>
          <a:lstStyle/>
          <a:p>
            <a:pPr algn="r"/>
            <a:r>
              <a:rPr lang="en-US" sz="1600" dirty="0" smtClean="0">
                <a:latin typeface="Segoe" pitchFamily="34" charset="0"/>
              </a:rPr>
              <a:t>Record</a:t>
            </a:r>
          </a:p>
          <a:p>
            <a:pPr algn="r"/>
            <a:r>
              <a:rPr lang="en-US" sz="1600" dirty="0" smtClean="0">
                <a:latin typeface="Segoe" pitchFamily="34" charset="0"/>
              </a:rPr>
              <a:t>Path Condition</a:t>
            </a:r>
            <a:endParaRPr lang="en-US" sz="1600" dirty="0">
              <a:latin typeface="Segoe" pitchFamily="34" charset="0"/>
            </a:endParaRPr>
          </a:p>
        </p:txBody>
      </p:sp>
      <p:sp>
        <p:nvSpPr>
          <p:cNvPr id="13" name="TextBox 17"/>
          <p:cNvSpPr txBox="1">
            <a:spLocks noChangeArrowheads="1"/>
          </p:cNvSpPr>
          <p:nvPr/>
        </p:nvSpPr>
        <p:spPr bwMode="auto">
          <a:xfrm>
            <a:off x="1066800" y="4596825"/>
            <a:ext cx="1654620" cy="584775"/>
          </a:xfrm>
          <a:prstGeom prst="rect">
            <a:avLst/>
          </a:prstGeom>
          <a:noFill/>
          <a:ln w="9525">
            <a:noFill/>
            <a:miter lim="800000"/>
            <a:headEnd/>
            <a:tailEnd/>
          </a:ln>
        </p:spPr>
        <p:txBody>
          <a:bodyPr wrap="none">
            <a:spAutoFit/>
          </a:bodyPr>
          <a:lstStyle/>
          <a:p>
            <a:pPr algn="l"/>
            <a:r>
              <a:rPr lang="en-US" sz="1600" dirty="0" smtClean="0">
                <a:latin typeface="Segoe" pitchFamily="34" charset="0"/>
              </a:rPr>
              <a:t>Choose an </a:t>
            </a:r>
          </a:p>
          <a:p>
            <a:pPr algn="l"/>
            <a:r>
              <a:rPr lang="en-US" sz="1600" dirty="0" smtClean="0">
                <a:latin typeface="Segoe" pitchFamily="34" charset="0"/>
              </a:rPr>
              <a:t>Uncovered Path</a:t>
            </a:r>
            <a:endParaRPr lang="en-US" sz="1600" dirty="0">
              <a:latin typeface="Segoe" pitchFamily="34" charset="0"/>
            </a:endParaRPr>
          </a:p>
        </p:txBody>
      </p:sp>
      <p:sp>
        <p:nvSpPr>
          <p:cNvPr id="14" name="TextBox 18"/>
          <p:cNvSpPr txBox="1">
            <a:spLocks noChangeArrowheads="1"/>
          </p:cNvSpPr>
          <p:nvPr/>
        </p:nvSpPr>
        <p:spPr bwMode="auto">
          <a:xfrm>
            <a:off x="1600200" y="2362200"/>
            <a:ext cx="696024" cy="338554"/>
          </a:xfrm>
          <a:prstGeom prst="rect">
            <a:avLst/>
          </a:prstGeom>
          <a:noFill/>
          <a:ln w="9525">
            <a:noFill/>
            <a:miter lim="800000"/>
            <a:headEnd/>
            <a:tailEnd/>
          </a:ln>
        </p:spPr>
        <p:txBody>
          <a:bodyPr wrap="none">
            <a:spAutoFit/>
          </a:bodyPr>
          <a:lstStyle/>
          <a:p>
            <a:r>
              <a:rPr lang="en-US" sz="1600" dirty="0" smtClean="0">
                <a:latin typeface="Segoe" pitchFamily="34" charset="0"/>
              </a:rPr>
              <a:t>Solve</a:t>
            </a:r>
            <a:endParaRPr lang="en-US" sz="1600" dirty="0">
              <a:latin typeface="Segoe" pitchFamily="34" charset="0"/>
            </a:endParaRPr>
          </a:p>
        </p:txBody>
      </p:sp>
      <p:sp>
        <p:nvSpPr>
          <p:cNvPr id="15" name="Down Arrow 19"/>
          <p:cNvSpPr>
            <a:spLocks noChangeArrowheads="1"/>
          </p:cNvSpPr>
          <p:nvPr/>
        </p:nvSpPr>
        <p:spPr bwMode="auto">
          <a:xfrm>
            <a:off x="4485937" y="1752600"/>
            <a:ext cx="408261" cy="497804"/>
          </a:xfrm>
          <a:prstGeom prst="downArrow">
            <a:avLst>
              <a:gd name="adj1" fmla="val 50000"/>
              <a:gd name="adj2" fmla="val 50024"/>
            </a:avLst>
          </a:prstGeom>
          <a:solidFill>
            <a:schemeClr val="accent1"/>
          </a:soli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chemeClr val="lt1"/>
              </a:solidFill>
              <a:effectLst>
                <a:outerShdw blurRad="38100" dist="38100" dir="2700000" algn="tl">
                  <a:srgbClr val="000000">
                    <a:alpha val="43137"/>
                  </a:srgbClr>
                </a:outerShdw>
              </a:effectLst>
              <a:latin typeface="Segoe" pitchFamily="34" charset="0"/>
            </a:endParaRPr>
          </a:p>
        </p:txBody>
      </p:sp>
      <p:sp>
        <p:nvSpPr>
          <p:cNvPr id="16" name="TextBox 21"/>
          <p:cNvSpPr txBox="1">
            <a:spLocks noChangeArrowheads="1"/>
          </p:cNvSpPr>
          <p:nvPr/>
        </p:nvSpPr>
        <p:spPr bwMode="auto">
          <a:xfrm>
            <a:off x="696647" y="5722203"/>
            <a:ext cx="3706464" cy="830997"/>
          </a:xfrm>
          <a:prstGeom prst="rect">
            <a:avLst/>
          </a:prstGeom>
          <a:noFill/>
          <a:ln w="9525">
            <a:noFill/>
            <a:miter lim="800000"/>
            <a:headEnd/>
            <a:tailEnd/>
          </a:ln>
        </p:spPr>
        <p:txBody>
          <a:bodyPr wrap="none">
            <a:spAutoFit/>
          </a:bodyPr>
          <a:lstStyle/>
          <a:p>
            <a:pPr algn="l"/>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Result: small test suite, </a:t>
            </a:r>
            <a:b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br>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high </a:t>
            </a:r>
            <a:r>
              <a:rPr lang="en-US" sz="2400" b="1" dirty="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code </a:t>
            </a:r>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coverage</a:t>
            </a:r>
          </a:p>
        </p:txBody>
      </p:sp>
      <p:sp>
        <p:nvSpPr>
          <p:cNvPr id="18" name="TextBox 15"/>
          <p:cNvSpPr txBox="1">
            <a:spLocks noChangeArrowheads="1"/>
          </p:cNvSpPr>
          <p:nvPr/>
        </p:nvSpPr>
        <p:spPr bwMode="auto">
          <a:xfrm>
            <a:off x="2209800" y="1676400"/>
            <a:ext cx="2392643" cy="338554"/>
          </a:xfrm>
          <a:prstGeom prst="rect">
            <a:avLst/>
          </a:prstGeom>
          <a:noFill/>
          <a:ln w="9525">
            <a:noFill/>
            <a:miter lim="800000"/>
            <a:headEnd/>
            <a:tailEnd/>
          </a:ln>
        </p:spPr>
        <p:txBody>
          <a:bodyPr wrap="none">
            <a:spAutoFit/>
          </a:bodyPr>
          <a:lstStyle/>
          <a:p>
            <a:r>
              <a:rPr lang="en-US" sz="1600" dirty="0" smtClean="0">
                <a:latin typeface="Segoe" pitchFamily="34" charset="0"/>
              </a:rPr>
              <a:t>Initially, choose Arbitrary</a:t>
            </a:r>
            <a:endParaRPr lang="en-US" sz="1600" dirty="0">
              <a:latin typeface="Segoe" pitchFamily="34" charset="0"/>
            </a:endParaRPr>
          </a:p>
        </p:txBody>
      </p:sp>
      <p:sp>
        <p:nvSpPr>
          <p:cNvPr id="19" name="Rounded Rectangle 18"/>
          <p:cNvSpPr/>
          <p:nvPr/>
        </p:nvSpPr>
        <p:spPr bwMode="auto">
          <a:xfrm>
            <a:off x="4953000" y="5562599"/>
            <a:ext cx="3352800" cy="1066801"/>
          </a:xfrm>
          <a:prstGeom prst="roundRect">
            <a:avLst>
              <a:gd name="adj" fmla="val 6963"/>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pPr>
            <a:endParaRPr lang="en-US" sz="200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0" name="TextBox 21"/>
          <p:cNvSpPr txBox="1">
            <a:spLocks noChangeArrowheads="1"/>
          </p:cNvSpPr>
          <p:nvPr/>
        </p:nvSpPr>
        <p:spPr bwMode="auto">
          <a:xfrm>
            <a:off x="5029200" y="5700117"/>
            <a:ext cx="3172663" cy="830997"/>
          </a:xfrm>
          <a:prstGeom prst="rect">
            <a:avLst/>
          </a:prstGeom>
          <a:noFill/>
          <a:ln w="9525">
            <a:noFill/>
            <a:miter lim="800000"/>
            <a:headEnd/>
            <a:tailEnd/>
          </a:ln>
        </p:spPr>
        <p:txBody>
          <a:bodyPr wrap="none">
            <a:spAutoFit/>
          </a:bodyPr>
          <a:lstStyle/>
          <a:p>
            <a:pPr algn="l"/>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Finds only real bugs</a:t>
            </a:r>
          </a:p>
          <a:p>
            <a:pPr algn="l"/>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No false warnings</a:t>
            </a:r>
          </a:p>
        </p:txBody>
      </p:sp>
      <p:sp>
        <p:nvSpPr>
          <p:cNvPr id="21" name="Cloud Callout 20"/>
          <p:cNvSpPr/>
          <p:nvPr/>
        </p:nvSpPr>
        <p:spPr bwMode="auto">
          <a:xfrm>
            <a:off x="4343400" y="1676400"/>
            <a:ext cx="3733800" cy="1905000"/>
          </a:xfrm>
          <a:prstGeom prst="cloudCallout">
            <a:avLst>
              <a:gd name="adj1" fmla="val 15167"/>
              <a:gd name="adj2" fmla="val 86601"/>
            </a:avLst>
          </a:prstGeom>
          <a:solidFill>
            <a:schemeClr val="tx1"/>
          </a:solidFill>
          <a:ln>
            <a:headEnd type="none" w="med" len="med"/>
            <a:tailEnd type="none" w="med" len="med"/>
          </a:ln>
        </p:spPr>
        <p:style>
          <a:lnRef idx="1">
            <a:schemeClr val="dk1"/>
          </a:lnRef>
          <a:fillRef idx="2">
            <a:schemeClr val="dk1"/>
          </a:fillRef>
          <a:effectRef idx="1">
            <a:schemeClr val="dk1"/>
          </a:effectRef>
          <a:fontRef idx="minor">
            <a:schemeClr val="dk1"/>
          </a:fontRef>
        </p:style>
        <p:txBody>
          <a:bodyPr vert="horz" wrap="square" lIns="109728" tIns="54864" rIns="109728" bIns="54864" numCol="1" rtlCol="0" anchor="ctr" anchorCtr="0" compatLnSpc="1">
            <a:prstTxWarp prst="textNoShape">
              <a:avLst/>
            </a:prstTxWarp>
          </a:bodyPr>
          <a:lstStyle/>
          <a:p>
            <a:pPr defTabSz="1096963" fontAlgn="base">
              <a:spcBef>
                <a:spcPct val="0"/>
              </a:spcBef>
              <a:spcAft>
                <a:spcPct val="0"/>
              </a:spcAft>
            </a:pPr>
            <a:endParaRPr lang="en-US" sz="1200" dirty="0" smtClean="0">
              <a:solidFill>
                <a:schemeClr val="bg1"/>
              </a:solidFill>
              <a:latin typeface="Lucida Console" pitchFamily="49" charset="0"/>
            </a:endParaRPr>
          </a:p>
          <a:p>
            <a:pPr defTabSz="1096963" fontAlgn="base">
              <a:spcBef>
                <a:spcPct val="0"/>
              </a:spcBef>
              <a:spcAft>
                <a:spcPct val="0"/>
              </a:spcAft>
            </a:pPr>
            <a:endParaRPr lang="en-US" sz="1200" dirty="0" smtClean="0">
              <a:solidFill>
                <a:schemeClr val="bg1"/>
              </a:solidFill>
              <a:latin typeface="Lucida Console" pitchFamily="49" charset="0"/>
            </a:endParaRPr>
          </a:p>
          <a:p>
            <a:pPr defTabSz="1096963" fontAlgn="base">
              <a:spcBef>
                <a:spcPct val="0"/>
              </a:spcBef>
              <a:spcAft>
                <a:spcPct val="0"/>
              </a:spcAft>
            </a:pPr>
            <a:endParaRPr lang="en-US" sz="1200" dirty="0" smtClean="0">
              <a:solidFill>
                <a:schemeClr val="bg1"/>
              </a:solidFill>
              <a:latin typeface="Lucida Console" pitchFamily="49" charset="0"/>
            </a:endParaRPr>
          </a:p>
          <a:p>
            <a:pPr defTabSz="1096963" fontAlgn="base">
              <a:spcBef>
                <a:spcPct val="0"/>
              </a:spcBef>
              <a:spcAft>
                <a:spcPct val="0"/>
              </a:spcAft>
            </a:pPr>
            <a:endParaRPr lang="en-US" sz="1200" dirty="0" smtClean="0">
              <a:solidFill>
                <a:schemeClr val="bg1"/>
              </a:solidFill>
              <a:latin typeface="Lucida Console" pitchFamily="49" charset="0"/>
            </a:endParaRPr>
          </a:p>
          <a:p>
            <a:pPr defTabSz="1096963" fontAlgn="base">
              <a:spcBef>
                <a:spcPct val="0"/>
              </a:spcBef>
              <a:spcAft>
                <a:spcPct val="0"/>
              </a:spcAft>
            </a:pPr>
            <a:endParaRPr lang="en-US" sz="1200" dirty="0" smtClean="0">
              <a:solidFill>
                <a:schemeClr val="bg1"/>
              </a:solidFill>
              <a:latin typeface="Lucida Console" pitchFamily="49" charset="0"/>
            </a:endParaRPr>
          </a:p>
          <a:p>
            <a:pPr defTabSz="1096963" fontAlgn="base">
              <a:spcBef>
                <a:spcPct val="0"/>
              </a:spcBef>
              <a:spcAft>
                <a:spcPct val="0"/>
              </a:spcAft>
            </a:pPr>
            <a:r>
              <a:rPr lang="en-US" sz="1200" dirty="0" smtClean="0">
                <a:solidFill>
                  <a:schemeClr val="bg1"/>
                </a:solidFill>
              </a:rPr>
              <a:t>Path Condition:</a:t>
            </a:r>
          </a:p>
          <a:p>
            <a:pPr defTabSz="1096963" fontAlgn="base">
              <a:spcBef>
                <a:spcPct val="0"/>
              </a:spcBef>
              <a:spcAft>
                <a:spcPct val="0"/>
              </a:spcAft>
            </a:pPr>
            <a:r>
              <a:rPr lang="en-US" sz="1200" dirty="0" smtClean="0">
                <a:solidFill>
                  <a:schemeClr val="bg1"/>
                </a:solidFill>
                <a:latin typeface="Lucida Console" pitchFamily="49" charset="0"/>
              </a:rPr>
              <a:t>… </a:t>
            </a:r>
            <a:r>
              <a:rPr lang="en-US" sz="1200" dirty="0" smtClean="0">
                <a:solidFill>
                  <a:schemeClr val="bg1"/>
                </a:solidFill>
                <a:latin typeface="Arial Unicode MS"/>
                <a:ea typeface="Arial Unicode MS"/>
                <a:cs typeface="Arial Unicode MS"/>
              </a:rPr>
              <a:t>⋀ </a:t>
            </a:r>
            <a:r>
              <a:rPr lang="en-US" sz="1200" dirty="0" err="1" smtClean="0">
                <a:solidFill>
                  <a:schemeClr val="bg1"/>
                </a:solidFill>
                <a:latin typeface="Lucida Console" pitchFamily="49" charset="0"/>
              </a:rPr>
              <a:t>magicNum</a:t>
            </a:r>
            <a:r>
              <a:rPr lang="en-US" sz="1200" dirty="0" smtClean="0">
                <a:solidFill>
                  <a:schemeClr val="bg1"/>
                </a:solidFill>
                <a:latin typeface="Lucida Console" pitchFamily="49" charset="0"/>
              </a:rPr>
              <a:t> != 0x95673948</a:t>
            </a:r>
          </a:p>
          <a:p>
            <a:pPr marL="0" marR="0" indent="0" defTabSz="1096963"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dirty="0" smtClean="0">
              <a:solidFill>
                <a:schemeClr val="bg1"/>
              </a:solidFill>
              <a:effectLst>
                <a:outerShdw blurRad="38100" dist="38100" dir="2700000" algn="tl">
                  <a:srgbClr val="000000">
                    <a:alpha val="43137"/>
                  </a:srgbClr>
                </a:outerShdw>
              </a:effectLst>
              <a:latin typeface="Segoe" pitchFamily="34" charset="0"/>
            </a:endParaRPr>
          </a:p>
        </p:txBody>
      </p:sp>
      <p:pic>
        <p:nvPicPr>
          <p:cNvPr id="22" name="Picture 2"/>
          <p:cNvPicPr>
            <a:picLocks noChangeAspect="1" noChangeArrowheads="1"/>
          </p:cNvPicPr>
          <p:nvPr/>
        </p:nvPicPr>
        <p:blipFill>
          <a:blip r:embed="rId2"/>
          <a:srcRect/>
          <a:stretch>
            <a:fillRect/>
          </a:stretch>
        </p:blipFill>
        <p:spPr bwMode="auto">
          <a:xfrm>
            <a:off x="5029200" y="1981200"/>
            <a:ext cx="2686050" cy="666750"/>
          </a:xfrm>
          <a:prstGeom prst="rect">
            <a:avLst/>
          </a:prstGeom>
          <a:noFill/>
          <a:ln w="9525">
            <a:noFill/>
            <a:miter lim="800000"/>
            <a:headEnd/>
            <a:tailEnd/>
          </a:ln>
          <a:effectLst/>
        </p:spPr>
      </p:pic>
      <p:sp>
        <p:nvSpPr>
          <p:cNvPr id="23" name="Title 1"/>
          <p:cNvSpPr txBox="1">
            <a:spLocks/>
          </p:cNvSpPr>
          <p:nvPr/>
        </p:nvSpPr>
        <p:spPr>
          <a:xfrm>
            <a:off x="381000" y="762000"/>
            <a:ext cx="8229600" cy="1143000"/>
          </a:xfrm>
          <a:prstGeom prst="rect">
            <a:avLst/>
          </a:prstGeom>
        </p:spPr>
        <p:txBody>
          <a:bodyP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400" b="0" i="0" u="none" strike="noStrike" kern="0" cap="none" spc="0" normalizeH="0" baseline="0" noProof="0" dirty="0">
              <a:ln>
                <a:noFill/>
              </a:ln>
              <a:solidFill>
                <a:srgbClr val="090F14"/>
              </a:solidFill>
              <a:effectLst/>
              <a:uLnTx/>
              <a:uFillTx/>
              <a:latin typeface="+mj-lt"/>
              <a:ea typeface="+mj-ea"/>
              <a:cs typeface="+mj-cs"/>
            </a:endParaRPr>
          </a:p>
        </p:txBody>
      </p:sp>
      <p:sp>
        <p:nvSpPr>
          <p:cNvPr id="24" name="Title 1"/>
          <p:cNvSpPr txBox="1">
            <a:spLocks/>
          </p:cNvSpPr>
          <p:nvPr/>
        </p:nvSpPr>
        <p:spPr>
          <a:xfrm>
            <a:off x="381000" y="230187"/>
            <a:ext cx="8382000" cy="664797"/>
          </a:xfrm>
          <a:prstGeom prst="rect">
            <a:avLst/>
          </a:prstGeom>
        </p:spPr>
        <p:txBody>
          <a:bodyPr/>
          <a:lstStyle/>
          <a:p>
            <a:pPr lvl="0" defTabSz="912777" fontAlgn="base">
              <a:lnSpc>
                <a:spcPct val="90000"/>
              </a:lnSpc>
              <a:spcBef>
                <a:spcPct val="0"/>
              </a:spcBef>
              <a:spcAft>
                <a:spcPct val="0"/>
              </a:spcAft>
              <a:defRPr/>
            </a:pPr>
            <a:r>
              <a:rPr lang="en-US" sz="4400" spc="-300" dirty="0" smtClean="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Calibri" pitchFamily="34" charset="0"/>
                <a:cs typeface="Arial" charset="0"/>
              </a:rPr>
              <a:t>Test Input Generation by</a:t>
            </a:r>
            <a:br>
              <a:rPr lang="en-US" sz="4400" spc="-300" dirty="0" smtClean="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Calibri" pitchFamily="34" charset="0"/>
                <a:cs typeface="Arial" charset="0"/>
              </a:rPr>
            </a:br>
            <a:r>
              <a:rPr lang="en-US" sz="4400" spc="-300" dirty="0" smtClean="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Calibri" pitchFamily="34" charset="0"/>
                <a:cs typeface="Arial" charset="0"/>
              </a:rPr>
              <a:t>Dynamic  Symbolic Execution</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p:cBhvr>
                                        <p:cTn id="6" dur="2000" fill="hold"/>
                                        <p:tgtEl>
                                          <p:spTgt spid="8"/>
                                        </p:tgtEl>
                                        <p:attrNameLst>
                                          <p:attrName>fillcolor</p:attrName>
                                        </p:attrNameLst>
                                      </p:cBhvr>
                                      <p:to>
                                        <a:schemeClr val="accent1"/>
                                      </p:to>
                                    </p:animClr>
                                    <p:set>
                                      <p:cBhvr>
                                        <p:cTn id="7" dur="2000" fill="hold"/>
                                        <p:tgtEl>
                                          <p:spTgt spid="8"/>
                                        </p:tgtEl>
                                        <p:attrNameLst>
                                          <p:attrName>fill.type</p:attrName>
                                        </p:attrNameLst>
                                      </p:cBhvr>
                                      <p:to>
                                        <p:strVal val="solid"/>
                                      </p:to>
                                    </p:set>
                                    <p:set>
                                      <p:cBhvr>
                                        <p:cTn id="8" dur="2000" fill="hold"/>
                                        <p:tgtEl>
                                          <p:spTgt spid="8"/>
                                        </p:tgtEl>
                                        <p:attrNameLst>
                                          <p:attrName>fill.on</p:attrName>
                                        </p:attrNameLst>
                                      </p:cBhvr>
                                      <p:to>
                                        <p:strVal val="tru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par>
                                <p:cTn id="15" presetID="1" presetClass="emph" presetSubtype="2" fill="hold" nodeType="withEffect">
                                  <p:stCondLst>
                                    <p:cond delay="0"/>
                                  </p:stCondLst>
                                  <p:childTnLst>
                                    <p:animClr clrSpc="rgb">
                                      <p:cBhvr>
                                        <p:cTn id="16" dur="2000" fill="hold"/>
                                        <p:tgtEl>
                                          <p:spTgt spid="9"/>
                                        </p:tgtEl>
                                        <p:attrNameLst>
                                          <p:attrName>fillcolor</p:attrName>
                                        </p:attrNameLst>
                                      </p:cBhvr>
                                      <p:to>
                                        <a:schemeClr val="accent1"/>
                                      </p:to>
                                    </p:animClr>
                                    <p:set>
                                      <p:cBhvr>
                                        <p:cTn id="17" dur="2000" fill="hold"/>
                                        <p:tgtEl>
                                          <p:spTgt spid="9"/>
                                        </p:tgtEl>
                                        <p:attrNameLst>
                                          <p:attrName>fill.type</p:attrName>
                                        </p:attrNameLst>
                                      </p:cBhvr>
                                      <p:to>
                                        <p:strVal val="solid"/>
                                      </p:to>
                                    </p:set>
                                    <p:set>
                                      <p:cBhvr>
                                        <p:cTn id="18" dur="2000" fill="hold"/>
                                        <p:tgtEl>
                                          <p:spTgt spid="9"/>
                                        </p:tgtEl>
                                        <p:attrNameLst>
                                          <p:attrName>fill.on</p:attrName>
                                        </p:attrNameLst>
                                      </p:cBhvr>
                                      <p:to>
                                        <p:strVal val="tru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1" nodeType="clickEffect">
                                  <p:stCondLst>
                                    <p:cond delay="0"/>
                                  </p:stCondLst>
                                  <p:childTnLst>
                                    <p:set>
                                      <p:cBhvr>
                                        <p:cTn id="22" dur="1" fill="hold">
                                          <p:stCondLst>
                                            <p:cond delay="0"/>
                                          </p:stCondLst>
                                        </p:cTn>
                                        <p:tgtEl>
                                          <p:spTgt spid="21"/>
                                        </p:tgtEl>
                                        <p:attrNameLst>
                                          <p:attrName>style.visibility</p:attrName>
                                        </p:attrNameLst>
                                      </p:cBhvr>
                                      <p:to>
                                        <p:strVal val="hidden"/>
                                      </p:to>
                                    </p:set>
                                  </p:childTnLst>
                                </p:cTn>
                              </p:par>
                              <p:par>
                                <p:cTn id="23" presetID="1" presetClass="exit" presetSubtype="0" fill="hold" nodeType="withEffect">
                                  <p:stCondLst>
                                    <p:cond delay="0"/>
                                  </p:stCondLst>
                                  <p:childTnLst>
                                    <p:set>
                                      <p:cBhvr>
                                        <p:cTn id="24" dur="1" fill="hold">
                                          <p:stCondLst>
                                            <p:cond delay="0"/>
                                          </p:stCondLst>
                                        </p:cTn>
                                        <p:tgtEl>
                                          <p:spTgt spid="2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1"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bwMode="auto">
          <a:xfrm>
            <a:off x="685800" y="5562600"/>
            <a:ext cx="3733800" cy="1066800"/>
          </a:xfrm>
          <a:prstGeom prst="roundRect">
            <a:avLst>
              <a:gd name="adj" fmla="val 6963"/>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109728" tIns="0" rIns="109728" bIns="54864" numCol="1" rtlCol="0" anchor="t"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 name="Rounded Rectangle 6"/>
          <p:cNvSpPr>
            <a:spLocks noChangeArrowheads="1"/>
          </p:cNvSpPr>
          <p:nvPr/>
        </p:nvSpPr>
        <p:spPr bwMode="auto">
          <a:xfrm>
            <a:off x="3953191" y="2362200"/>
            <a:ext cx="1349269" cy="685800"/>
          </a:xfrm>
          <a:prstGeom prst="roundRect">
            <a:avLst>
              <a:gd name="adj" fmla="val 16667"/>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r>
              <a:rPr lang="en-US" sz="2000" dirty="0">
                <a:solidFill>
                  <a:schemeClr val="lt1"/>
                </a:solidFill>
                <a:effectLst>
                  <a:outerShdw blurRad="38100" dist="38100" dir="2700000" algn="tl">
                    <a:srgbClr val="000000">
                      <a:alpha val="43137"/>
                    </a:srgbClr>
                  </a:outerShdw>
                </a:effectLst>
                <a:latin typeface="Segoe" pitchFamily="34" charset="0"/>
              </a:rPr>
              <a:t>Test</a:t>
            </a:r>
            <a:br>
              <a:rPr lang="en-US" sz="2000" dirty="0">
                <a:solidFill>
                  <a:schemeClr val="lt1"/>
                </a:solidFill>
                <a:effectLst>
                  <a:outerShdw blurRad="38100" dist="38100" dir="2700000" algn="tl">
                    <a:srgbClr val="000000">
                      <a:alpha val="43137"/>
                    </a:srgbClr>
                  </a:outerShdw>
                </a:effectLst>
                <a:latin typeface="Segoe" pitchFamily="34" charset="0"/>
              </a:rPr>
            </a:br>
            <a:r>
              <a:rPr lang="en-US" sz="2000" dirty="0">
                <a:solidFill>
                  <a:schemeClr val="lt1"/>
                </a:solidFill>
                <a:effectLst>
                  <a:outerShdw blurRad="38100" dist="38100" dir="2700000" algn="tl">
                    <a:srgbClr val="000000">
                      <a:alpha val="43137"/>
                    </a:srgbClr>
                  </a:outerShdw>
                </a:effectLst>
                <a:latin typeface="Segoe" pitchFamily="34" charset="0"/>
              </a:rPr>
              <a:t>Inputs</a:t>
            </a:r>
          </a:p>
        </p:txBody>
      </p:sp>
      <p:sp>
        <p:nvSpPr>
          <p:cNvPr id="4" name="Rounded Rectangle 7"/>
          <p:cNvSpPr>
            <a:spLocks noChangeArrowheads="1"/>
          </p:cNvSpPr>
          <p:nvPr/>
        </p:nvSpPr>
        <p:spPr bwMode="auto">
          <a:xfrm>
            <a:off x="1190401" y="3200400"/>
            <a:ext cx="1991780" cy="685800"/>
          </a:xfrm>
          <a:prstGeom prst="roundRect">
            <a:avLst>
              <a:gd name="adj" fmla="val 16667"/>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r>
              <a:rPr lang="en-US" sz="2000" dirty="0">
                <a:solidFill>
                  <a:schemeClr val="lt1"/>
                </a:solidFill>
                <a:effectLst>
                  <a:outerShdw blurRad="38100" dist="38100" dir="2700000" algn="tl">
                    <a:srgbClr val="000000">
                      <a:alpha val="43137"/>
                    </a:srgbClr>
                  </a:outerShdw>
                </a:effectLst>
                <a:latin typeface="Segoe" pitchFamily="34" charset="0"/>
              </a:rPr>
              <a:t>Constraint System</a:t>
            </a:r>
          </a:p>
        </p:txBody>
      </p:sp>
      <p:sp>
        <p:nvSpPr>
          <p:cNvPr id="5" name="Rounded Rectangle 8"/>
          <p:cNvSpPr>
            <a:spLocks noChangeArrowheads="1"/>
          </p:cNvSpPr>
          <p:nvPr/>
        </p:nvSpPr>
        <p:spPr bwMode="auto">
          <a:xfrm>
            <a:off x="6009220" y="3344660"/>
            <a:ext cx="1991780" cy="397280"/>
          </a:xfrm>
          <a:prstGeom prst="roundRect">
            <a:avLst>
              <a:gd name="adj" fmla="val 16667"/>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r>
              <a:rPr lang="en-US" sz="2000" dirty="0">
                <a:solidFill>
                  <a:schemeClr val="lt1"/>
                </a:solidFill>
                <a:effectLst>
                  <a:outerShdw blurRad="38100" dist="38100" dir="2700000" algn="tl">
                    <a:srgbClr val="000000">
                      <a:alpha val="43137"/>
                    </a:srgbClr>
                  </a:outerShdw>
                </a:effectLst>
                <a:latin typeface="Segoe" pitchFamily="34" charset="0"/>
              </a:rPr>
              <a:t>Execution Path</a:t>
            </a:r>
          </a:p>
        </p:txBody>
      </p:sp>
      <p:sp>
        <p:nvSpPr>
          <p:cNvPr id="6" name="Can 9"/>
          <p:cNvSpPr>
            <a:spLocks noChangeArrowheads="1"/>
          </p:cNvSpPr>
          <p:nvPr/>
        </p:nvSpPr>
        <p:spPr bwMode="auto">
          <a:xfrm>
            <a:off x="3953191" y="4074906"/>
            <a:ext cx="1349269" cy="1086116"/>
          </a:xfrm>
          <a:prstGeom prst="can">
            <a:avLst>
              <a:gd name="adj" fmla="val 25000"/>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pPr>
            <a:r>
              <a:rPr lang="en-US" sz="2000" dirty="0">
                <a:effectLst>
                  <a:outerShdw blurRad="38100" dist="38100" dir="2700000" algn="tl">
                    <a:srgbClr val="000000">
                      <a:alpha val="43137"/>
                    </a:srgbClr>
                  </a:outerShdw>
                </a:effectLst>
                <a:latin typeface="Segoe" pitchFamily="34" charset="0"/>
              </a:rPr>
              <a:t>Known</a:t>
            </a:r>
            <a:br>
              <a:rPr lang="en-US" sz="2000" dirty="0">
                <a:effectLst>
                  <a:outerShdw blurRad="38100" dist="38100" dir="2700000" algn="tl">
                    <a:srgbClr val="000000">
                      <a:alpha val="43137"/>
                    </a:srgbClr>
                  </a:outerShdw>
                </a:effectLst>
                <a:latin typeface="Segoe" pitchFamily="34" charset="0"/>
              </a:rPr>
            </a:br>
            <a:r>
              <a:rPr lang="en-US" sz="2000" dirty="0">
                <a:effectLst>
                  <a:outerShdw blurRad="38100" dist="38100" dir="2700000" algn="tl">
                    <a:srgbClr val="000000">
                      <a:alpha val="43137"/>
                    </a:srgbClr>
                  </a:outerShdw>
                </a:effectLst>
                <a:latin typeface="Segoe" pitchFamily="34" charset="0"/>
              </a:rPr>
              <a:t>Paths</a:t>
            </a:r>
          </a:p>
        </p:txBody>
      </p:sp>
      <p:sp>
        <p:nvSpPr>
          <p:cNvPr id="7" name="Bent Arrow 6"/>
          <p:cNvSpPr/>
          <p:nvPr/>
        </p:nvSpPr>
        <p:spPr bwMode="auto">
          <a:xfrm>
            <a:off x="2218415" y="2560723"/>
            <a:ext cx="1413521" cy="543058"/>
          </a:xfrm>
          <a:prstGeom prst="bentArrow">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effectLst>
                <a:outerShdw blurRad="38100" dist="38100" dir="2700000" algn="tl">
                  <a:srgbClr val="000000">
                    <a:alpha val="43137"/>
                  </a:srgbClr>
                </a:outerShdw>
              </a:effectLst>
              <a:latin typeface="Segoe" pitchFamily="34" charset="0"/>
            </a:endParaRPr>
          </a:p>
        </p:txBody>
      </p:sp>
      <p:sp>
        <p:nvSpPr>
          <p:cNvPr id="8" name="Bent Arrow 7"/>
          <p:cNvSpPr/>
          <p:nvPr/>
        </p:nvSpPr>
        <p:spPr bwMode="auto">
          <a:xfrm rot="5400000">
            <a:off x="6148659" y="2164281"/>
            <a:ext cx="620638" cy="1413521"/>
          </a:xfrm>
          <a:prstGeom prst="bentArrow">
            <a:avLst>
              <a:gd name="adj1" fmla="val 20519"/>
              <a:gd name="adj2" fmla="val 17245"/>
              <a:gd name="adj3" fmla="val 23074"/>
              <a:gd name="adj4" fmla="val 46831"/>
            </a:avLst>
          </a:prstGeom>
          <a:solidFill>
            <a:schemeClr val="accent1"/>
          </a:soli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chemeClr val="lt1"/>
              </a:solidFill>
              <a:effectLst>
                <a:outerShdw blurRad="38100" dist="38100" dir="2700000" algn="tl">
                  <a:srgbClr val="000000">
                    <a:alpha val="43137"/>
                  </a:srgbClr>
                </a:outerShdw>
              </a:effectLst>
              <a:latin typeface="Segoe" pitchFamily="34" charset="0"/>
            </a:endParaRPr>
          </a:p>
        </p:txBody>
      </p:sp>
      <p:sp>
        <p:nvSpPr>
          <p:cNvPr id="9" name="Bent Arrow 8"/>
          <p:cNvSpPr/>
          <p:nvPr/>
        </p:nvSpPr>
        <p:spPr bwMode="auto">
          <a:xfrm rot="10800000">
            <a:off x="5687964" y="3958538"/>
            <a:ext cx="1413521" cy="892166"/>
          </a:xfrm>
          <a:prstGeom prst="bentArrow">
            <a:avLst>
              <a:gd name="adj1" fmla="val 15687"/>
              <a:gd name="adj2" fmla="val 14357"/>
              <a:gd name="adj3" fmla="val 17018"/>
              <a:gd name="adj4" fmla="val 43750"/>
            </a:avLst>
          </a:prstGeom>
          <a:solidFill>
            <a:schemeClr val="accent1"/>
          </a:soli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chemeClr val="lt1"/>
              </a:solidFill>
              <a:effectLst>
                <a:outerShdw blurRad="38100" dist="38100" dir="2700000" algn="tl">
                  <a:srgbClr val="000000">
                    <a:alpha val="43137"/>
                  </a:srgbClr>
                </a:outerShdw>
              </a:effectLst>
              <a:latin typeface="Segoe" pitchFamily="34" charset="0"/>
            </a:endParaRPr>
          </a:p>
        </p:txBody>
      </p:sp>
      <p:sp>
        <p:nvSpPr>
          <p:cNvPr id="10" name="Bent Arrow 9"/>
          <p:cNvSpPr/>
          <p:nvPr/>
        </p:nvSpPr>
        <p:spPr bwMode="auto">
          <a:xfrm rot="16200000">
            <a:off x="2369987" y="3678467"/>
            <a:ext cx="853377" cy="1413521"/>
          </a:xfrm>
          <a:prstGeom prst="bentArrow">
            <a:avLst>
              <a:gd name="adj1" fmla="val 15687"/>
              <a:gd name="adj2" fmla="val 16353"/>
              <a:gd name="adj3" fmla="val 25000"/>
              <a:gd name="adj4" fmla="val 43750"/>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effectLst>
                <a:outerShdw blurRad="38100" dist="38100" dir="2700000" algn="tl">
                  <a:srgbClr val="000000">
                    <a:alpha val="43137"/>
                  </a:srgbClr>
                </a:outerShdw>
              </a:effectLst>
              <a:latin typeface="Segoe" pitchFamily="34" charset="0"/>
            </a:endParaRPr>
          </a:p>
        </p:txBody>
      </p:sp>
      <p:sp>
        <p:nvSpPr>
          <p:cNvPr id="11" name="TextBox 15"/>
          <p:cNvSpPr txBox="1">
            <a:spLocks noChangeArrowheads="1"/>
          </p:cNvSpPr>
          <p:nvPr/>
        </p:nvSpPr>
        <p:spPr bwMode="auto">
          <a:xfrm>
            <a:off x="6554001" y="1981200"/>
            <a:ext cx="1446999" cy="584775"/>
          </a:xfrm>
          <a:prstGeom prst="rect">
            <a:avLst/>
          </a:prstGeom>
          <a:noFill/>
          <a:ln w="9525">
            <a:noFill/>
            <a:miter lim="800000"/>
            <a:headEnd/>
            <a:tailEnd/>
          </a:ln>
        </p:spPr>
        <p:txBody>
          <a:bodyPr wrap="none">
            <a:spAutoFit/>
          </a:bodyPr>
          <a:lstStyle/>
          <a:p>
            <a:r>
              <a:rPr lang="en-US" sz="1600" dirty="0">
                <a:latin typeface="Segoe" pitchFamily="34" charset="0"/>
              </a:rPr>
              <a:t>Run Test and </a:t>
            </a:r>
            <a:br>
              <a:rPr lang="en-US" sz="1600" dirty="0">
                <a:latin typeface="Segoe" pitchFamily="34" charset="0"/>
              </a:rPr>
            </a:br>
            <a:r>
              <a:rPr lang="en-US" sz="1600" dirty="0">
                <a:latin typeface="Segoe" pitchFamily="34" charset="0"/>
              </a:rPr>
              <a:t>Monitor</a:t>
            </a:r>
          </a:p>
        </p:txBody>
      </p:sp>
      <p:sp>
        <p:nvSpPr>
          <p:cNvPr id="12" name="TextBox 16"/>
          <p:cNvSpPr txBox="1">
            <a:spLocks noChangeArrowheads="1"/>
          </p:cNvSpPr>
          <p:nvPr/>
        </p:nvSpPr>
        <p:spPr bwMode="auto">
          <a:xfrm>
            <a:off x="6473018" y="4596825"/>
            <a:ext cx="1527982" cy="584775"/>
          </a:xfrm>
          <a:prstGeom prst="rect">
            <a:avLst/>
          </a:prstGeom>
          <a:noFill/>
          <a:ln w="9525">
            <a:noFill/>
            <a:miter lim="800000"/>
            <a:headEnd/>
            <a:tailEnd/>
          </a:ln>
        </p:spPr>
        <p:txBody>
          <a:bodyPr wrap="none">
            <a:spAutoFit/>
          </a:bodyPr>
          <a:lstStyle/>
          <a:p>
            <a:pPr algn="r"/>
            <a:r>
              <a:rPr lang="en-US" sz="1600" dirty="0" smtClean="0">
                <a:latin typeface="Segoe" pitchFamily="34" charset="0"/>
              </a:rPr>
              <a:t>Record</a:t>
            </a:r>
          </a:p>
          <a:p>
            <a:pPr algn="r"/>
            <a:r>
              <a:rPr lang="en-US" sz="1600" dirty="0" smtClean="0">
                <a:latin typeface="Segoe" pitchFamily="34" charset="0"/>
              </a:rPr>
              <a:t>Path Condition</a:t>
            </a:r>
            <a:endParaRPr lang="en-US" sz="1600" dirty="0">
              <a:latin typeface="Segoe" pitchFamily="34" charset="0"/>
            </a:endParaRPr>
          </a:p>
        </p:txBody>
      </p:sp>
      <p:sp>
        <p:nvSpPr>
          <p:cNvPr id="13" name="TextBox 17"/>
          <p:cNvSpPr txBox="1">
            <a:spLocks noChangeArrowheads="1"/>
          </p:cNvSpPr>
          <p:nvPr/>
        </p:nvSpPr>
        <p:spPr bwMode="auto">
          <a:xfrm>
            <a:off x="1066800" y="4596825"/>
            <a:ext cx="1654620" cy="584775"/>
          </a:xfrm>
          <a:prstGeom prst="rect">
            <a:avLst/>
          </a:prstGeom>
          <a:noFill/>
          <a:ln w="9525">
            <a:noFill/>
            <a:miter lim="800000"/>
            <a:headEnd/>
            <a:tailEnd/>
          </a:ln>
        </p:spPr>
        <p:txBody>
          <a:bodyPr wrap="none">
            <a:spAutoFit/>
          </a:bodyPr>
          <a:lstStyle/>
          <a:p>
            <a:pPr algn="l"/>
            <a:r>
              <a:rPr lang="en-US" sz="1600" dirty="0" smtClean="0">
                <a:latin typeface="Segoe" pitchFamily="34" charset="0"/>
              </a:rPr>
              <a:t>Choose an </a:t>
            </a:r>
          </a:p>
          <a:p>
            <a:pPr algn="l"/>
            <a:r>
              <a:rPr lang="en-US" sz="1600" dirty="0" smtClean="0">
                <a:latin typeface="Segoe" pitchFamily="34" charset="0"/>
              </a:rPr>
              <a:t>Uncovered Path</a:t>
            </a:r>
            <a:endParaRPr lang="en-US" sz="1600" dirty="0">
              <a:latin typeface="Segoe" pitchFamily="34" charset="0"/>
            </a:endParaRPr>
          </a:p>
        </p:txBody>
      </p:sp>
      <p:sp>
        <p:nvSpPr>
          <p:cNvPr id="14" name="TextBox 18"/>
          <p:cNvSpPr txBox="1">
            <a:spLocks noChangeArrowheads="1"/>
          </p:cNvSpPr>
          <p:nvPr/>
        </p:nvSpPr>
        <p:spPr bwMode="auto">
          <a:xfrm>
            <a:off x="1600200" y="2362200"/>
            <a:ext cx="696024" cy="338554"/>
          </a:xfrm>
          <a:prstGeom prst="rect">
            <a:avLst/>
          </a:prstGeom>
          <a:noFill/>
          <a:ln w="9525">
            <a:noFill/>
            <a:miter lim="800000"/>
            <a:headEnd/>
            <a:tailEnd/>
          </a:ln>
        </p:spPr>
        <p:txBody>
          <a:bodyPr wrap="none">
            <a:spAutoFit/>
          </a:bodyPr>
          <a:lstStyle/>
          <a:p>
            <a:r>
              <a:rPr lang="en-US" sz="1600" dirty="0" smtClean="0">
                <a:latin typeface="Segoe" pitchFamily="34" charset="0"/>
              </a:rPr>
              <a:t>Solve</a:t>
            </a:r>
            <a:endParaRPr lang="en-US" sz="1600" dirty="0">
              <a:latin typeface="Segoe" pitchFamily="34" charset="0"/>
            </a:endParaRPr>
          </a:p>
        </p:txBody>
      </p:sp>
      <p:sp>
        <p:nvSpPr>
          <p:cNvPr id="15" name="Down Arrow 19"/>
          <p:cNvSpPr>
            <a:spLocks noChangeArrowheads="1"/>
          </p:cNvSpPr>
          <p:nvPr/>
        </p:nvSpPr>
        <p:spPr bwMode="auto">
          <a:xfrm>
            <a:off x="4485937" y="1752600"/>
            <a:ext cx="408261" cy="497804"/>
          </a:xfrm>
          <a:prstGeom prst="downArrow">
            <a:avLst>
              <a:gd name="adj1" fmla="val 50000"/>
              <a:gd name="adj2" fmla="val 50024"/>
            </a:avLst>
          </a:prstGeom>
          <a:solidFill>
            <a:schemeClr val="accent1"/>
          </a:soli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chemeClr val="lt1"/>
              </a:solidFill>
              <a:effectLst>
                <a:outerShdw blurRad="38100" dist="38100" dir="2700000" algn="tl">
                  <a:srgbClr val="000000">
                    <a:alpha val="43137"/>
                  </a:srgbClr>
                </a:outerShdw>
              </a:effectLst>
              <a:latin typeface="Segoe" pitchFamily="34" charset="0"/>
            </a:endParaRPr>
          </a:p>
        </p:txBody>
      </p:sp>
      <p:sp>
        <p:nvSpPr>
          <p:cNvPr id="16" name="TextBox 21"/>
          <p:cNvSpPr txBox="1">
            <a:spLocks noChangeArrowheads="1"/>
          </p:cNvSpPr>
          <p:nvPr/>
        </p:nvSpPr>
        <p:spPr bwMode="auto">
          <a:xfrm>
            <a:off x="696647" y="5722203"/>
            <a:ext cx="3706464" cy="830997"/>
          </a:xfrm>
          <a:prstGeom prst="rect">
            <a:avLst/>
          </a:prstGeom>
          <a:noFill/>
          <a:ln w="9525">
            <a:noFill/>
            <a:miter lim="800000"/>
            <a:headEnd/>
            <a:tailEnd/>
          </a:ln>
        </p:spPr>
        <p:txBody>
          <a:bodyPr wrap="none">
            <a:spAutoFit/>
          </a:bodyPr>
          <a:lstStyle/>
          <a:p>
            <a:pPr algn="l"/>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Result: small test suite, </a:t>
            </a:r>
            <a:b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br>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high </a:t>
            </a:r>
            <a:r>
              <a:rPr lang="en-US" sz="2400" b="1" dirty="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code </a:t>
            </a:r>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coverage</a:t>
            </a:r>
          </a:p>
        </p:txBody>
      </p:sp>
      <p:sp>
        <p:nvSpPr>
          <p:cNvPr id="18" name="TextBox 15"/>
          <p:cNvSpPr txBox="1">
            <a:spLocks noChangeArrowheads="1"/>
          </p:cNvSpPr>
          <p:nvPr/>
        </p:nvSpPr>
        <p:spPr bwMode="auto">
          <a:xfrm>
            <a:off x="2209800" y="1676400"/>
            <a:ext cx="2392643" cy="338554"/>
          </a:xfrm>
          <a:prstGeom prst="rect">
            <a:avLst/>
          </a:prstGeom>
          <a:noFill/>
          <a:ln w="9525">
            <a:noFill/>
            <a:miter lim="800000"/>
            <a:headEnd/>
            <a:tailEnd/>
          </a:ln>
        </p:spPr>
        <p:txBody>
          <a:bodyPr wrap="none">
            <a:spAutoFit/>
          </a:bodyPr>
          <a:lstStyle/>
          <a:p>
            <a:r>
              <a:rPr lang="en-US" sz="1600" dirty="0" smtClean="0">
                <a:latin typeface="Segoe" pitchFamily="34" charset="0"/>
              </a:rPr>
              <a:t>Initially, choose Arbitrary</a:t>
            </a:r>
            <a:endParaRPr lang="en-US" sz="1600" dirty="0">
              <a:latin typeface="Segoe" pitchFamily="34" charset="0"/>
            </a:endParaRPr>
          </a:p>
        </p:txBody>
      </p:sp>
      <p:sp>
        <p:nvSpPr>
          <p:cNvPr id="19" name="Rounded Rectangle 18"/>
          <p:cNvSpPr/>
          <p:nvPr/>
        </p:nvSpPr>
        <p:spPr bwMode="auto">
          <a:xfrm>
            <a:off x="4953000" y="5562599"/>
            <a:ext cx="3352800" cy="1066801"/>
          </a:xfrm>
          <a:prstGeom prst="roundRect">
            <a:avLst>
              <a:gd name="adj" fmla="val 6963"/>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pPr>
            <a:endParaRPr lang="en-US" sz="200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0" name="TextBox 21"/>
          <p:cNvSpPr txBox="1">
            <a:spLocks noChangeArrowheads="1"/>
          </p:cNvSpPr>
          <p:nvPr/>
        </p:nvSpPr>
        <p:spPr bwMode="auto">
          <a:xfrm>
            <a:off x="5029200" y="5700117"/>
            <a:ext cx="3172663" cy="830997"/>
          </a:xfrm>
          <a:prstGeom prst="rect">
            <a:avLst/>
          </a:prstGeom>
          <a:noFill/>
          <a:ln w="9525">
            <a:noFill/>
            <a:miter lim="800000"/>
            <a:headEnd/>
            <a:tailEnd/>
          </a:ln>
        </p:spPr>
        <p:txBody>
          <a:bodyPr wrap="none">
            <a:spAutoFit/>
          </a:bodyPr>
          <a:lstStyle/>
          <a:p>
            <a:pPr algn="l"/>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Finds only real bugs</a:t>
            </a:r>
          </a:p>
          <a:p>
            <a:pPr algn="l"/>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No false warnings</a:t>
            </a:r>
          </a:p>
        </p:txBody>
      </p:sp>
      <p:sp>
        <p:nvSpPr>
          <p:cNvPr id="21" name="Cloud Callout 20"/>
          <p:cNvSpPr/>
          <p:nvPr/>
        </p:nvSpPr>
        <p:spPr bwMode="auto">
          <a:xfrm>
            <a:off x="1524000" y="2362200"/>
            <a:ext cx="4191000" cy="1600200"/>
          </a:xfrm>
          <a:prstGeom prst="cloudCallout">
            <a:avLst>
              <a:gd name="adj1" fmla="val -27683"/>
              <a:gd name="adj2" fmla="val 81105"/>
            </a:avLst>
          </a:prstGeom>
          <a:solidFill>
            <a:schemeClr val="tx1"/>
          </a:solidFill>
          <a:ln>
            <a:headEnd type="none" w="med" len="med"/>
            <a:tailEnd type="none" w="med" len="med"/>
          </a:ln>
        </p:spPr>
        <p:style>
          <a:lnRef idx="1">
            <a:schemeClr val="dk1"/>
          </a:lnRef>
          <a:fillRef idx="2">
            <a:schemeClr val="dk1"/>
          </a:fillRef>
          <a:effectRef idx="1">
            <a:schemeClr val="dk1"/>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r>
              <a:rPr kumimoji="0" lang="en-US" sz="1200" b="0" i="0" u="none" strike="noStrike" cap="none" normalizeH="0" baseline="0" dirty="0" smtClean="0">
                <a:solidFill>
                  <a:schemeClr val="bg1"/>
                </a:solidFill>
                <a:latin typeface="Lucida Console" pitchFamily="49" charset="0"/>
              </a:rPr>
              <a:t>… </a:t>
            </a:r>
            <a:r>
              <a:rPr kumimoji="0" lang="en-US" sz="1200" b="0" i="0" u="none" strike="noStrike" cap="none" normalizeH="0" baseline="0" dirty="0" smtClean="0">
                <a:solidFill>
                  <a:schemeClr val="bg1"/>
                </a:solidFill>
                <a:latin typeface="Arial Unicode MS"/>
                <a:ea typeface="Arial Unicode MS"/>
                <a:cs typeface="Arial Unicode MS"/>
              </a:rPr>
              <a:t>⋀ </a:t>
            </a:r>
            <a:r>
              <a:rPr kumimoji="0" lang="en-US" sz="1200" b="0" i="0" u="none" strike="noStrike" cap="none" normalizeH="0" baseline="0" dirty="0" err="1" smtClean="0">
                <a:solidFill>
                  <a:schemeClr val="bg1"/>
                </a:solidFill>
                <a:latin typeface="Lucida Console" pitchFamily="49" charset="0"/>
              </a:rPr>
              <a:t>magicNum</a:t>
            </a:r>
            <a:r>
              <a:rPr kumimoji="0" lang="en-US" sz="1200" b="0" i="0" u="none" strike="noStrike" cap="none" normalizeH="0" baseline="0" dirty="0" smtClean="0">
                <a:solidFill>
                  <a:schemeClr val="bg1"/>
                </a:solidFill>
                <a:latin typeface="Lucida Console" pitchFamily="49" charset="0"/>
              </a:rPr>
              <a:t> != 0x</a:t>
            </a:r>
            <a:r>
              <a:rPr lang="en-US" sz="1200" dirty="0" smtClean="0">
                <a:solidFill>
                  <a:schemeClr val="bg1"/>
                </a:solidFill>
                <a:latin typeface="Lucida Console" pitchFamily="49" charset="0"/>
              </a:rPr>
              <a:t>95673948</a:t>
            </a:r>
            <a:endParaRPr kumimoji="0" lang="en-US" sz="1200" b="0" i="0" u="none" strike="noStrike" cap="none" normalizeH="0" baseline="0" dirty="0" smtClean="0">
              <a:solidFill>
                <a:schemeClr val="bg1"/>
              </a:solidFill>
              <a:latin typeface="Lucida Console" pitchFamily="49" charset="0"/>
            </a:endParaRPr>
          </a:p>
          <a:p>
            <a:pPr algn="ctr" defTabSz="1096963" fontAlgn="base">
              <a:spcBef>
                <a:spcPct val="0"/>
              </a:spcBef>
              <a:spcAft>
                <a:spcPct val="0"/>
              </a:spcAft>
            </a:pPr>
            <a:r>
              <a:rPr lang="en-US" sz="1200" dirty="0" smtClean="0">
                <a:solidFill>
                  <a:schemeClr val="bg1"/>
                </a:solidFill>
                <a:latin typeface="Lucida Console" pitchFamily="49" charset="0"/>
              </a:rPr>
              <a:t>… </a:t>
            </a:r>
            <a:r>
              <a:rPr lang="en-US" sz="1200" dirty="0" smtClean="0">
                <a:solidFill>
                  <a:schemeClr val="bg1"/>
                </a:solidFill>
                <a:latin typeface="Arial Unicode MS"/>
                <a:ea typeface="Arial Unicode MS"/>
                <a:cs typeface="Arial Unicode MS"/>
              </a:rPr>
              <a:t>⋀ </a:t>
            </a:r>
            <a:r>
              <a:rPr lang="en-US" sz="1200" dirty="0" err="1" smtClean="0">
                <a:solidFill>
                  <a:schemeClr val="bg1"/>
                </a:solidFill>
                <a:latin typeface="Lucida Console" pitchFamily="49" charset="0"/>
              </a:rPr>
              <a:t>magicNum</a:t>
            </a:r>
            <a:r>
              <a:rPr lang="en-US" sz="1200" dirty="0" smtClean="0">
                <a:solidFill>
                  <a:schemeClr val="bg1"/>
                </a:solidFill>
                <a:latin typeface="Lucida Console" pitchFamily="49" charset="0"/>
              </a:rPr>
              <a:t> == 0x95673948</a:t>
            </a:r>
          </a:p>
          <a:p>
            <a:pPr marL="0" marR="0" indent="0" algn="ctr" defTabSz="1096963"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dirty="0" smtClean="0">
              <a:solidFill>
                <a:schemeClr val="bg1"/>
              </a:solidFill>
              <a:latin typeface="Lucida Console" pitchFamily="49" charset="0"/>
            </a:endParaRPr>
          </a:p>
        </p:txBody>
      </p:sp>
      <p:sp>
        <p:nvSpPr>
          <p:cNvPr id="22" name="Title 1"/>
          <p:cNvSpPr txBox="1">
            <a:spLocks/>
          </p:cNvSpPr>
          <p:nvPr/>
        </p:nvSpPr>
        <p:spPr>
          <a:xfrm>
            <a:off x="381000" y="762000"/>
            <a:ext cx="8229600" cy="1143000"/>
          </a:xfrm>
          <a:prstGeom prst="rect">
            <a:avLst/>
          </a:prstGeom>
        </p:spPr>
        <p:txBody>
          <a:bodyP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400" b="0" i="0" u="none" strike="noStrike" kern="0" cap="none" spc="0" normalizeH="0" baseline="0" noProof="0" dirty="0">
              <a:ln>
                <a:noFill/>
              </a:ln>
              <a:solidFill>
                <a:srgbClr val="090F14"/>
              </a:solidFill>
              <a:effectLst/>
              <a:uLnTx/>
              <a:uFillTx/>
              <a:latin typeface="+mj-lt"/>
              <a:ea typeface="+mj-ea"/>
              <a:cs typeface="+mj-cs"/>
            </a:endParaRPr>
          </a:p>
        </p:txBody>
      </p:sp>
      <p:sp>
        <p:nvSpPr>
          <p:cNvPr id="23" name="Title 1"/>
          <p:cNvSpPr txBox="1">
            <a:spLocks/>
          </p:cNvSpPr>
          <p:nvPr/>
        </p:nvSpPr>
        <p:spPr>
          <a:xfrm>
            <a:off x="381000" y="230187"/>
            <a:ext cx="8382000" cy="664797"/>
          </a:xfrm>
          <a:prstGeom prst="rect">
            <a:avLst/>
          </a:prstGeom>
        </p:spPr>
        <p:txBody>
          <a:bodyPr/>
          <a:lstStyle/>
          <a:p>
            <a:pPr lvl="0" defTabSz="912777" fontAlgn="base">
              <a:lnSpc>
                <a:spcPct val="90000"/>
              </a:lnSpc>
              <a:spcBef>
                <a:spcPct val="0"/>
              </a:spcBef>
              <a:spcAft>
                <a:spcPct val="0"/>
              </a:spcAft>
              <a:defRPr/>
            </a:pPr>
            <a:r>
              <a:rPr lang="en-US" sz="4400" spc="-300" dirty="0" smtClean="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Calibri" pitchFamily="34" charset="0"/>
                <a:cs typeface="Arial" charset="0"/>
              </a:rPr>
              <a:t>Test Input Generation by</a:t>
            </a:r>
            <a:br>
              <a:rPr lang="en-US" sz="4400" spc="-300" dirty="0" smtClean="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Calibri" pitchFamily="34" charset="0"/>
                <a:cs typeface="Arial" charset="0"/>
              </a:rPr>
            </a:br>
            <a:r>
              <a:rPr lang="en-US" sz="4400" spc="-300" dirty="0" smtClean="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Calibri" pitchFamily="34" charset="0"/>
                <a:cs typeface="Arial" charset="0"/>
              </a:rPr>
              <a:t>Dynamic  Symbolic Execution</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mph" presetSubtype="2" fill="hold" nodeType="withEffect">
                                  <p:stCondLst>
                                    <p:cond delay="0"/>
                                  </p:stCondLst>
                                  <p:childTnLst>
                                    <p:animClr clrSpc="rgb">
                                      <p:cBhvr>
                                        <p:cTn id="6" dur="2000" fill="hold"/>
                                        <p:tgtEl>
                                          <p:spTgt spid="10"/>
                                        </p:tgtEl>
                                        <p:attrNameLst>
                                          <p:attrName>fillcolor</p:attrName>
                                        </p:attrNameLst>
                                      </p:cBhvr>
                                      <p:to>
                                        <a:schemeClr val="accent1"/>
                                      </p:to>
                                    </p:animClr>
                                    <p:set>
                                      <p:cBhvr>
                                        <p:cTn id="7" dur="2000" fill="hold"/>
                                        <p:tgtEl>
                                          <p:spTgt spid="10"/>
                                        </p:tgtEl>
                                        <p:attrNameLst>
                                          <p:attrName>fill.type</p:attrName>
                                        </p:attrNameLst>
                                      </p:cBhvr>
                                      <p:to>
                                        <p:strVal val="solid"/>
                                      </p:to>
                                    </p:set>
                                    <p:set>
                                      <p:cBhvr>
                                        <p:cTn id="8" dur="2000" fill="hold"/>
                                        <p:tgtEl>
                                          <p:spTgt spid="10"/>
                                        </p:tgtEl>
                                        <p:attrNameLst>
                                          <p:attrName>fill.on</p:attrName>
                                        </p:attrNameLst>
                                      </p:cBhvr>
                                      <p:to>
                                        <p:strVal val="true"/>
                                      </p:to>
                                    </p:set>
                                  </p:childTnLst>
                                </p:cTn>
                              </p:par>
                              <p:par>
                                <p:cTn id="9" presetID="1" presetClass="entr" presetSubtype="0" fill="hold" grpId="0" nodeType="withEffect">
                                  <p:stCondLst>
                                    <p:cond delay="0"/>
                                  </p:stCondLst>
                                  <p:childTnLst>
                                    <p:set>
                                      <p:cBhvr>
                                        <p:cTn id="10" dur="1" fill="hold">
                                          <p:stCondLst>
                                            <p:cond delay="0"/>
                                          </p:stCondLst>
                                        </p:cTn>
                                        <p:tgtEl>
                                          <p:spTgt spid="21">
                                            <p:bg/>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1">
                                            <p:txEl>
                                              <p:pRg st="0" end="0"/>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1">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1">
                                            <p:txEl>
                                              <p:pRg st="1" end="1"/>
                                            </p:txEl>
                                          </p:spTgt>
                                        </p:tgtEl>
                                        <p:attrNameLst>
                                          <p:attrName>style.visibility</p:attrName>
                                        </p:attrNameLst>
                                      </p:cBhvr>
                                      <p:to>
                                        <p:strVal val="visible"/>
                                      </p:to>
                                    </p:set>
                                  </p:childTnLst>
                                </p:cTn>
                              </p:par>
                              <p:par>
                                <p:cTn id="19" presetID="3" presetClass="emph" presetSubtype="2" fill="hold" nodeType="withEffect">
                                  <p:stCondLst>
                                    <p:cond delay="0"/>
                                  </p:stCondLst>
                                  <p:childTnLst>
                                    <p:animClr clrSpc="rgb">
                                      <p:cBhvr override="childStyle">
                                        <p:cTn id="20" dur="1000" fill="hold"/>
                                        <p:tgtEl>
                                          <p:spTgt spid="21">
                                            <p:txEl>
                                              <p:pRg st="0" end="0"/>
                                            </p:txEl>
                                          </p:spTgt>
                                        </p:tgtEl>
                                        <p:attrNameLst>
                                          <p:attrName>style.color</p:attrName>
                                        </p:attrNameLst>
                                      </p:cBhvr>
                                      <p:to>
                                        <a:schemeClr val="tx1"/>
                                      </p:to>
                                    </p:animClr>
                                  </p:childTnLst>
                                </p:cTn>
                              </p:par>
                              <p:par>
                                <p:cTn id="21" presetID="3" presetClass="emph" presetSubtype="2" fill="hold" nodeType="withEffect">
                                  <p:stCondLst>
                                    <p:cond delay="0"/>
                                  </p:stCondLst>
                                  <p:childTnLst>
                                    <p:animClr clrSpc="rgb">
                                      <p:cBhvr override="childStyle">
                                        <p:cTn id="22" dur="1000" fill="hold"/>
                                        <p:tgtEl>
                                          <p:spTgt spid="21">
                                            <p:txEl>
                                              <p:pRg st="1" end="1"/>
                                            </p:txEl>
                                          </p:spTgt>
                                        </p:tgtEl>
                                        <p:attrNameLst>
                                          <p:attrName>style.color</p:attrName>
                                        </p:attrNameLst>
                                      </p:cBhvr>
                                      <p:to>
                                        <a:schemeClr val="bg1"/>
                                      </p:to>
                                    </p:animClr>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1" nodeType="clickEffect">
                                  <p:stCondLst>
                                    <p:cond delay="0"/>
                                  </p:stCondLst>
                                  <p:childTnLst>
                                    <p:set>
                                      <p:cBhvr>
                                        <p:cTn id="26" dur="1" fill="hold">
                                          <p:stCondLst>
                                            <p:cond delay="0"/>
                                          </p:stCondLst>
                                        </p:cTn>
                                        <p:tgtEl>
                                          <p:spTgt spid="21">
                                            <p:txEl>
                                              <p:pRg st="0" end="0"/>
                                            </p:txEl>
                                          </p:spTgt>
                                        </p:tgtEl>
                                        <p:attrNameLst>
                                          <p:attrName>style.visibility</p:attrName>
                                        </p:attrNameLst>
                                      </p:cBhvr>
                                      <p:to>
                                        <p:strVal val="hidden"/>
                                      </p:to>
                                    </p:set>
                                  </p:childTnLst>
                                </p:cTn>
                              </p:par>
                              <p:par>
                                <p:cTn id="27" presetID="1" presetClass="exit" presetSubtype="0" fill="hold" grpId="1" nodeType="withEffect">
                                  <p:stCondLst>
                                    <p:cond delay="0"/>
                                  </p:stCondLst>
                                  <p:childTnLst>
                                    <p:set>
                                      <p:cBhvr>
                                        <p:cTn id="28" dur="1" fill="hold">
                                          <p:stCondLst>
                                            <p:cond delay="0"/>
                                          </p:stCondLst>
                                        </p:cTn>
                                        <p:tgtEl>
                                          <p:spTgt spid="21">
                                            <p:txEl>
                                              <p:pRg st="1" end="1"/>
                                            </p:txEl>
                                          </p:spTgt>
                                        </p:tgtEl>
                                        <p:attrNameLst>
                                          <p:attrName>style.visibility</p:attrName>
                                        </p:attrNameLst>
                                      </p:cBhvr>
                                      <p:to>
                                        <p:strVal val="hidden"/>
                                      </p:to>
                                    </p:set>
                                  </p:childTnLst>
                                </p:cTn>
                              </p:par>
                              <p:par>
                                <p:cTn id="29" presetID="1" presetClass="exit" presetSubtype="0" fill="hold" grpId="1" nodeType="withEffect">
                                  <p:stCondLst>
                                    <p:cond delay="0"/>
                                  </p:stCondLst>
                                  <p:childTnLst>
                                    <p:set>
                                      <p:cBhvr>
                                        <p:cTn id="30" dur="1" fill="hold">
                                          <p:stCondLst>
                                            <p:cond delay="0"/>
                                          </p:stCondLst>
                                        </p:cTn>
                                        <p:tgtEl>
                                          <p:spTgt spid="21">
                                            <p:bg/>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build="allAtOnce" animBg="1"/>
      <p:bldP spid="21" grpId="1" build="allAtOnce"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bwMode="auto">
          <a:xfrm>
            <a:off x="685800" y="5562600"/>
            <a:ext cx="3733800" cy="1066800"/>
          </a:xfrm>
          <a:prstGeom prst="roundRect">
            <a:avLst>
              <a:gd name="adj" fmla="val 6963"/>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109728" tIns="0" rIns="109728" bIns="54864" numCol="1" rtlCol="0" anchor="t"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 name="Rounded Rectangle 6"/>
          <p:cNvSpPr>
            <a:spLocks noChangeArrowheads="1"/>
          </p:cNvSpPr>
          <p:nvPr/>
        </p:nvSpPr>
        <p:spPr bwMode="auto">
          <a:xfrm>
            <a:off x="3953191" y="2362200"/>
            <a:ext cx="1349269" cy="685800"/>
          </a:xfrm>
          <a:prstGeom prst="roundRect">
            <a:avLst>
              <a:gd name="adj" fmla="val 16667"/>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r>
              <a:rPr lang="en-US" sz="2000" dirty="0">
                <a:solidFill>
                  <a:schemeClr val="lt1"/>
                </a:solidFill>
                <a:effectLst>
                  <a:outerShdw blurRad="38100" dist="38100" dir="2700000" algn="tl">
                    <a:srgbClr val="000000">
                      <a:alpha val="43137"/>
                    </a:srgbClr>
                  </a:outerShdw>
                </a:effectLst>
                <a:latin typeface="Segoe" pitchFamily="34" charset="0"/>
              </a:rPr>
              <a:t>Test</a:t>
            </a:r>
            <a:br>
              <a:rPr lang="en-US" sz="2000" dirty="0">
                <a:solidFill>
                  <a:schemeClr val="lt1"/>
                </a:solidFill>
                <a:effectLst>
                  <a:outerShdw blurRad="38100" dist="38100" dir="2700000" algn="tl">
                    <a:srgbClr val="000000">
                      <a:alpha val="43137"/>
                    </a:srgbClr>
                  </a:outerShdw>
                </a:effectLst>
                <a:latin typeface="Segoe" pitchFamily="34" charset="0"/>
              </a:rPr>
            </a:br>
            <a:r>
              <a:rPr lang="en-US" sz="2000" dirty="0">
                <a:solidFill>
                  <a:schemeClr val="lt1"/>
                </a:solidFill>
                <a:effectLst>
                  <a:outerShdw blurRad="38100" dist="38100" dir="2700000" algn="tl">
                    <a:srgbClr val="000000">
                      <a:alpha val="43137"/>
                    </a:srgbClr>
                  </a:outerShdw>
                </a:effectLst>
                <a:latin typeface="Segoe" pitchFamily="34" charset="0"/>
              </a:rPr>
              <a:t>Inputs</a:t>
            </a:r>
          </a:p>
        </p:txBody>
      </p:sp>
      <p:sp>
        <p:nvSpPr>
          <p:cNvPr id="4" name="Rounded Rectangle 7"/>
          <p:cNvSpPr>
            <a:spLocks noChangeArrowheads="1"/>
          </p:cNvSpPr>
          <p:nvPr/>
        </p:nvSpPr>
        <p:spPr bwMode="auto">
          <a:xfrm>
            <a:off x="1190401" y="3200400"/>
            <a:ext cx="1991780" cy="685800"/>
          </a:xfrm>
          <a:prstGeom prst="roundRect">
            <a:avLst>
              <a:gd name="adj" fmla="val 16667"/>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r>
              <a:rPr lang="en-US" sz="2000" dirty="0">
                <a:solidFill>
                  <a:schemeClr val="lt1"/>
                </a:solidFill>
                <a:effectLst>
                  <a:outerShdw blurRad="38100" dist="38100" dir="2700000" algn="tl">
                    <a:srgbClr val="000000">
                      <a:alpha val="43137"/>
                    </a:srgbClr>
                  </a:outerShdw>
                </a:effectLst>
                <a:latin typeface="Segoe" pitchFamily="34" charset="0"/>
              </a:rPr>
              <a:t>Constraint System</a:t>
            </a:r>
          </a:p>
        </p:txBody>
      </p:sp>
      <p:sp>
        <p:nvSpPr>
          <p:cNvPr id="5" name="Rounded Rectangle 8"/>
          <p:cNvSpPr>
            <a:spLocks noChangeArrowheads="1"/>
          </p:cNvSpPr>
          <p:nvPr/>
        </p:nvSpPr>
        <p:spPr bwMode="auto">
          <a:xfrm>
            <a:off x="6009220" y="3344660"/>
            <a:ext cx="1991780" cy="397280"/>
          </a:xfrm>
          <a:prstGeom prst="roundRect">
            <a:avLst>
              <a:gd name="adj" fmla="val 16667"/>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r>
              <a:rPr lang="en-US" sz="2000" dirty="0">
                <a:solidFill>
                  <a:schemeClr val="lt1"/>
                </a:solidFill>
                <a:effectLst>
                  <a:outerShdw blurRad="38100" dist="38100" dir="2700000" algn="tl">
                    <a:srgbClr val="000000">
                      <a:alpha val="43137"/>
                    </a:srgbClr>
                  </a:outerShdw>
                </a:effectLst>
                <a:latin typeface="Segoe" pitchFamily="34" charset="0"/>
              </a:rPr>
              <a:t>Execution Path</a:t>
            </a:r>
          </a:p>
        </p:txBody>
      </p:sp>
      <p:sp>
        <p:nvSpPr>
          <p:cNvPr id="6" name="Can 9"/>
          <p:cNvSpPr>
            <a:spLocks noChangeArrowheads="1"/>
          </p:cNvSpPr>
          <p:nvPr/>
        </p:nvSpPr>
        <p:spPr bwMode="auto">
          <a:xfrm>
            <a:off x="3953191" y="4074906"/>
            <a:ext cx="1349269" cy="1086116"/>
          </a:xfrm>
          <a:prstGeom prst="can">
            <a:avLst>
              <a:gd name="adj" fmla="val 25000"/>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pPr>
            <a:r>
              <a:rPr lang="en-US" sz="2000" dirty="0">
                <a:effectLst>
                  <a:outerShdw blurRad="38100" dist="38100" dir="2700000" algn="tl">
                    <a:srgbClr val="000000">
                      <a:alpha val="43137"/>
                    </a:srgbClr>
                  </a:outerShdw>
                </a:effectLst>
                <a:latin typeface="Segoe" pitchFamily="34" charset="0"/>
              </a:rPr>
              <a:t>Known</a:t>
            </a:r>
            <a:br>
              <a:rPr lang="en-US" sz="2000" dirty="0">
                <a:effectLst>
                  <a:outerShdw blurRad="38100" dist="38100" dir="2700000" algn="tl">
                    <a:srgbClr val="000000">
                      <a:alpha val="43137"/>
                    </a:srgbClr>
                  </a:outerShdw>
                </a:effectLst>
                <a:latin typeface="Segoe" pitchFamily="34" charset="0"/>
              </a:rPr>
            </a:br>
            <a:r>
              <a:rPr lang="en-US" sz="2000" dirty="0">
                <a:effectLst>
                  <a:outerShdw blurRad="38100" dist="38100" dir="2700000" algn="tl">
                    <a:srgbClr val="000000">
                      <a:alpha val="43137"/>
                    </a:srgbClr>
                  </a:outerShdw>
                </a:effectLst>
                <a:latin typeface="Segoe" pitchFamily="34" charset="0"/>
              </a:rPr>
              <a:t>Paths</a:t>
            </a:r>
          </a:p>
        </p:txBody>
      </p:sp>
      <p:sp>
        <p:nvSpPr>
          <p:cNvPr id="7" name="Bent Arrow 6"/>
          <p:cNvSpPr/>
          <p:nvPr/>
        </p:nvSpPr>
        <p:spPr bwMode="auto">
          <a:xfrm>
            <a:off x="2218415" y="2560723"/>
            <a:ext cx="1413521" cy="543058"/>
          </a:xfrm>
          <a:prstGeom prst="bentArrow">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effectLst>
                <a:outerShdw blurRad="38100" dist="38100" dir="2700000" algn="tl">
                  <a:srgbClr val="000000">
                    <a:alpha val="43137"/>
                  </a:srgbClr>
                </a:outerShdw>
              </a:effectLst>
              <a:latin typeface="Segoe" pitchFamily="34" charset="0"/>
            </a:endParaRPr>
          </a:p>
        </p:txBody>
      </p:sp>
      <p:sp>
        <p:nvSpPr>
          <p:cNvPr id="8" name="Bent Arrow 7"/>
          <p:cNvSpPr/>
          <p:nvPr/>
        </p:nvSpPr>
        <p:spPr bwMode="auto">
          <a:xfrm rot="5400000">
            <a:off x="6148659" y="2164281"/>
            <a:ext cx="620638" cy="1413521"/>
          </a:xfrm>
          <a:prstGeom prst="bentArrow">
            <a:avLst>
              <a:gd name="adj1" fmla="val 20519"/>
              <a:gd name="adj2" fmla="val 17245"/>
              <a:gd name="adj3" fmla="val 23074"/>
              <a:gd name="adj4" fmla="val 46831"/>
            </a:avLst>
          </a:prstGeom>
          <a:solidFill>
            <a:schemeClr val="accent1"/>
          </a:soli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chemeClr val="lt1"/>
              </a:solidFill>
              <a:effectLst>
                <a:outerShdw blurRad="38100" dist="38100" dir="2700000" algn="tl">
                  <a:srgbClr val="000000">
                    <a:alpha val="43137"/>
                  </a:srgbClr>
                </a:outerShdw>
              </a:effectLst>
              <a:latin typeface="Segoe" pitchFamily="34" charset="0"/>
            </a:endParaRPr>
          </a:p>
        </p:txBody>
      </p:sp>
      <p:sp>
        <p:nvSpPr>
          <p:cNvPr id="9" name="Bent Arrow 8"/>
          <p:cNvSpPr/>
          <p:nvPr/>
        </p:nvSpPr>
        <p:spPr bwMode="auto">
          <a:xfrm rot="10800000">
            <a:off x="5687964" y="3958538"/>
            <a:ext cx="1413521" cy="892166"/>
          </a:xfrm>
          <a:prstGeom prst="bentArrow">
            <a:avLst>
              <a:gd name="adj1" fmla="val 15687"/>
              <a:gd name="adj2" fmla="val 14357"/>
              <a:gd name="adj3" fmla="val 17018"/>
              <a:gd name="adj4" fmla="val 43750"/>
            </a:avLst>
          </a:prstGeom>
          <a:solidFill>
            <a:schemeClr val="accent1"/>
          </a:soli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chemeClr val="lt1"/>
              </a:solidFill>
              <a:effectLst>
                <a:outerShdw blurRad="38100" dist="38100" dir="2700000" algn="tl">
                  <a:srgbClr val="000000">
                    <a:alpha val="43137"/>
                  </a:srgbClr>
                </a:outerShdw>
              </a:effectLst>
              <a:latin typeface="Segoe" pitchFamily="34" charset="0"/>
            </a:endParaRPr>
          </a:p>
        </p:txBody>
      </p:sp>
      <p:sp>
        <p:nvSpPr>
          <p:cNvPr id="10" name="Bent Arrow 9"/>
          <p:cNvSpPr/>
          <p:nvPr/>
        </p:nvSpPr>
        <p:spPr bwMode="auto">
          <a:xfrm rot="16200000">
            <a:off x="2369987" y="3678467"/>
            <a:ext cx="853377" cy="1413521"/>
          </a:xfrm>
          <a:prstGeom prst="bentArrow">
            <a:avLst>
              <a:gd name="adj1" fmla="val 15687"/>
              <a:gd name="adj2" fmla="val 16353"/>
              <a:gd name="adj3" fmla="val 25000"/>
              <a:gd name="adj4" fmla="val 43750"/>
            </a:avLst>
          </a:prstGeom>
          <a:solidFill>
            <a:schemeClr val="accent1"/>
          </a:soli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effectLst>
                <a:outerShdw blurRad="38100" dist="38100" dir="2700000" algn="tl">
                  <a:srgbClr val="000000">
                    <a:alpha val="43137"/>
                  </a:srgbClr>
                </a:outerShdw>
              </a:effectLst>
              <a:latin typeface="Segoe" pitchFamily="34" charset="0"/>
            </a:endParaRPr>
          </a:p>
        </p:txBody>
      </p:sp>
      <p:sp>
        <p:nvSpPr>
          <p:cNvPr id="11" name="TextBox 15"/>
          <p:cNvSpPr txBox="1">
            <a:spLocks noChangeArrowheads="1"/>
          </p:cNvSpPr>
          <p:nvPr/>
        </p:nvSpPr>
        <p:spPr bwMode="auto">
          <a:xfrm>
            <a:off x="6554001" y="1981200"/>
            <a:ext cx="1446999" cy="584775"/>
          </a:xfrm>
          <a:prstGeom prst="rect">
            <a:avLst/>
          </a:prstGeom>
          <a:noFill/>
          <a:ln w="9525">
            <a:noFill/>
            <a:miter lim="800000"/>
            <a:headEnd/>
            <a:tailEnd/>
          </a:ln>
        </p:spPr>
        <p:txBody>
          <a:bodyPr wrap="none">
            <a:spAutoFit/>
          </a:bodyPr>
          <a:lstStyle/>
          <a:p>
            <a:r>
              <a:rPr lang="en-US" sz="1600" dirty="0">
                <a:latin typeface="Segoe" pitchFamily="34" charset="0"/>
              </a:rPr>
              <a:t>Run Test and </a:t>
            </a:r>
            <a:br>
              <a:rPr lang="en-US" sz="1600" dirty="0">
                <a:latin typeface="Segoe" pitchFamily="34" charset="0"/>
              </a:rPr>
            </a:br>
            <a:r>
              <a:rPr lang="en-US" sz="1600" dirty="0">
                <a:latin typeface="Segoe" pitchFamily="34" charset="0"/>
              </a:rPr>
              <a:t>Monitor</a:t>
            </a:r>
          </a:p>
        </p:txBody>
      </p:sp>
      <p:sp>
        <p:nvSpPr>
          <p:cNvPr id="12" name="TextBox 16"/>
          <p:cNvSpPr txBox="1">
            <a:spLocks noChangeArrowheads="1"/>
          </p:cNvSpPr>
          <p:nvPr/>
        </p:nvSpPr>
        <p:spPr bwMode="auto">
          <a:xfrm>
            <a:off x="6473018" y="4596825"/>
            <a:ext cx="1527982" cy="584775"/>
          </a:xfrm>
          <a:prstGeom prst="rect">
            <a:avLst/>
          </a:prstGeom>
          <a:noFill/>
          <a:ln w="9525">
            <a:noFill/>
            <a:miter lim="800000"/>
            <a:headEnd/>
            <a:tailEnd/>
          </a:ln>
        </p:spPr>
        <p:txBody>
          <a:bodyPr wrap="none">
            <a:spAutoFit/>
          </a:bodyPr>
          <a:lstStyle/>
          <a:p>
            <a:pPr algn="r"/>
            <a:r>
              <a:rPr lang="en-US" sz="1600" dirty="0" smtClean="0">
                <a:latin typeface="Segoe" pitchFamily="34" charset="0"/>
              </a:rPr>
              <a:t>Record</a:t>
            </a:r>
          </a:p>
          <a:p>
            <a:pPr algn="r"/>
            <a:r>
              <a:rPr lang="en-US" sz="1600" dirty="0" smtClean="0">
                <a:latin typeface="Segoe" pitchFamily="34" charset="0"/>
              </a:rPr>
              <a:t>Path Condition</a:t>
            </a:r>
            <a:endParaRPr lang="en-US" sz="1600" dirty="0">
              <a:latin typeface="Segoe" pitchFamily="34" charset="0"/>
            </a:endParaRPr>
          </a:p>
        </p:txBody>
      </p:sp>
      <p:sp>
        <p:nvSpPr>
          <p:cNvPr id="13" name="TextBox 17"/>
          <p:cNvSpPr txBox="1">
            <a:spLocks noChangeArrowheads="1"/>
          </p:cNvSpPr>
          <p:nvPr/>
        </p:nvSpPr>
        <p:spPr bwMode="auto">
          <a:xfrm>
            <a:off x="1066800" y="4596825"/>
            <a:ext cx="1654620" cy="584775"/>
          </a:xfrm>
          <a:prstGeom prst="rect">
            <a:avLst/>
          </a:prstGeom>
          <a:noFill/>
          <a:ln w="9525">
            <a:noFill/>
            <a:miter lim="800000"/>
            <a:headEnd/>
            <a:tailEnd/>
          </a:ln>
        </p:spPr>
        <p:txBody>
          <a:bodyPr wrap="none">
            <a:spAutoFit/>
          </a:bodyPr>
          <a:lstStyle/>
          <a:p>
            <a:pPr algn="l"/>
            <a:r>
              <a:rPr lang="en-US" sz="1600" dirty="0" smtClean="0">
                <a:latin typeface="Segoe" pitchFamily="34" charset="0"/>
              </a:rPr>
              <a:t>Choose an </a:t>
            </a:r>
          </a:p>
          <a:p>
            <a:pPr algn="l"/>
            <a:r>
              <a:rPr lang="en-US" sz="1600" dirty="0" smtClean="0">
                <a:latin typeface="Segoe" pitchFamily="34" charset="0"/>
              </a:rPr>
              <a:t>Uncovered Path</a:t>
            </a:r>
            <a:endParaRPr lang="en-US" sz="1600" dirty="0">
              <a:latin typeface="Segoe" pitchFamily="34" charset="0"/>
            </a:endParaRPr>
          </a:p>
        </p:txBody>
      </p:sp>
      <p:sp>
        <p:nvSpPr>
          <p:cNvPr id="14" name="TextBox 18"/>
          <p:cNvSpPr txBox="1">
            <a:spLocks noChangeArrowheads="1"/>
          </p:cNvSpPr>
          <p:nvPr/>
        </p:nvSpPr>
        <p:spPr bwMode="auto">
          <a:xfrm>
            <a:off x="1600200" y="2362200"/>
            <a:ext cx="696024" cy="338554"/>
          </a:xfrm>
          <a:prstGeom prst="rect">
            <a:avLst/>
          </a:prstGeom>
          <a:noFill/>
          <a:ln w="9525">
            <a:noFill/>
            <a:miter lim="800000"/>
            <a:headEnd/>
            <a:tailEnd/>
          </a:ln>
        </p:spPr>
        <p:txBody>
          <a:bodyPr wrap="none">
            <a:spAutoFit/>
          </a:bodyPr>
          <a:lstStyle/>
          <a:p>
            <a:r>
              <a:rPr lang="en-US" sz="1600" dirty="0" smtClean="0">
                <a:latin typeface="Segoe" pitchFamily="34" charset="0"/>
              </a:rPr>
              <a:t>Solve</a:t>
            </a:r>
            <a:endParaRPr lang="en-US" sz="1600" dirty="0">
              <a:latin typeface="Segoe" pitchFamily="34" charset="0"/>
            </a:endParaRPr>
          </a:p>
        </p:txBody>
      </p:sp>
      <p:sp>
        <p:nvSpPr>
          <p:cNvPr id="15" name="Down Arrow 19"/>
          <p:cNvSpPr>
            <a:spLocks noChangeArrowheads="1"/>
          </p:cNvSpPr>
          <p:nvPr/>
        </p:nvSpPr>
        <p:spPr bwMode="auto">
          <a:xfrm>
            <a:off x="4485937" y="1752600"/>
            <a:ext cx="408261" cy="497804"/>
          </a:xfrm>
          <a:prstGeom prst="downArrow">
            <a:avLst>
              <a:gd name="adj1" fmla="val 50000"/>
              <a:gd name="adj2" fmla="val 50024"/>
            </a:avLst>
          </a:prstGeom>
          <a:solidFill>
            <a:schemeClr val="accent1"/>
          </a:soli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chemeClr val="lt1"/>
              </a:solidFill>
              <a:effectLst>
                <a:outerShdw blurRad="38100" dist="38100" dir="2700000" algn="tl">
                  <a:srgbClr val="000000">
                    <a:alpha val="43137"/>
                  </a:srgbClr>
                </a:outerShdw>
              </a:effectLst>
              <a:latin typeface="Segoe" pitchFamily="34" charset="0"/>
            </a:endParaRPr>
          </a:p>
        </p:txBody>
      </p:sp>
      <p:sp>
        <p:nvSpPr>
          <p:cNvPr id="16" name="TextBox 21"/>
          <p:cNvSpPr txBox="1">
            <a:spLocks noChangeArrowheads="1"/>
          </p:cNvSpPr>
          <p:nvPr/>
        </p:nvSpPr>
        <p:spPr bwMode="auto">
          <a:xfrm>
            <a:off x="696647" y="5722203"/>
            <a:ext cx="3706464" cy="830997"/>
          </a:xfrm>
          <a:prstGeom prst="rect">
            <a:avLst/>
          </a:prstGeom>
          <a:noFill/>
          <a:ln w="9525">
            <a:noFill/>
            <a:miter lim="800000"/>
            <a:headEnd/>
            <a:tailEnd/>
          </a:ln>
        </p:spPr>
        <p:txBody>
          <a:bodyPr wrap="none">
            <a:spAutoFit/>
          </a:bodyPr>
          <a:lstStyle/>
          <a:p>
            <a:pPr algn="l"/>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Result: small test suite, </a:t>
            </a:r>
            <a:b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br>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high </a:t>
            </a:r>
            <a:r>
              <a:rPr lang="en-US" sz="2400" b="1" dirty="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code </a:t>
            </a:r>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coverage</a:t>
            </a:r>
          </a:p>
        </p:txBody>
      </p:sp>
      <p:sp>
        <p:nvSpPr>
          <p:cNvPr id="18" name="Rounded Rectangle 17"/>
          <p:cNvSpPr/>
          <p:nvPr/>
        </p:nvSpPr>
        <p:spPr bwMode="auto">
          <a:xfrm>
            <a:off x="4953000" y="5562599"/>
            <a:ext cx="3352800" cy="1066801"/>
          </a:xfrm>
          <a:prstGeom prst="roundRect">
            <a:avLst>
              <a:gd name="adj" fmla="val 6963"/>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pPr>
            <a:endParaRPr lang="en-US" sz="200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9" name="TextBox 21"/>
          <p:cNvSpPr txBox="1">
            <a:spLocks noChangeArrowheads="1"/>
          </p:cNvSpPr>
          <p:nvPr/>
        </p:nvSpPr>
        <p:spPr bwMode="auto">
          <a:xfrm>
            <a:off x="5029200" y="5700117"/>
            <a:ext cx="3172663" cy="830997"/>
          </a:xfrm>
          <a:prstGeom prst="rect">
            <a:avLst/>
          </a:prstGeom>
          <a:noFill/>
          <a:ln w="9525">
            <a:noFill/>
            <a:miter lim="800000"/>
            <a:headEnd/>
            <a:tailEnd/>
          </a:ln>
        </p:spPr>
        <p:txBody>
          <a:bodyPr wrap="none">
            <a:spAutoFit/>
          </a:bodyPr>
          <a:lstStyle/>
          <a:p>
            <a:pPr algn="l"/>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Finds only real bugs</a:t>
            </a:r>
          </a:p>
          <a:p>
            <a:pPr algn="l"/>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No false warnings</a:t>
            </a:r>
          </a:p>
        </p:txBody>
      </p:sp>
      <p:sp>
        <p:nvSpPr>
          <p:cNvPr id="20" name="Rounded Rectangle 19"/>
          <p:cNvSpPr/>
          <p:nvPr/>
        </p:nvSpPr>
        <p:spPr bwMode="auto">
          <a:xfrm>
            <a:off x="355592" y="1630208"/>
            <a:ext cx="1600200" cy="990600"/>
          </a:xfrm>
          <a:prstGeom prst="roundRect">
            <a:avLst>
              <a:gd name="adj" fmla="val 6963"/>
            </a:avLst>
          </a:prstGeom>
          <a:solidFill>
            <a:schemeClr val="tx1"/>
          </a:solidFill>
          <a:ln>
            <a:headEnd type="none" w="med" len="med"/>
            <a:tailEnd type="none" w="med" len="med"/>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defTabSz="1096963" fontAlgn="base">
              <a:spcBef>
                <a:spcPct val="0"/>
              </a:spcBef>
              <a:spcAft>
                <a:spcPct val="0"/>
              </a:spcAft>
            </a:pPr>
            <a:r>
              <a:rPr lang="en-US" sz="1400" dirty="0" smtClean="0">
                <a:solidFill>
                  <a:schemeClr val="bg1"/>
                </a:solidFill>
                <a:latin typeface="Lucida Console" pitchFamily="49" charset="0"/>
              </a:rPr>
              <a:t>a[0] = 206;</a:t>
            </a:r>
          </a:p>
          <a:p>
            <a:pPr defTabSz="1096963" fontAlgn="base">
              <a:spcBef>
                <a:spcPct val="0"/>
              </a:spcBef>
              <a:spcAft>
                <a:spcPct val="0"/>
              </a:spcAft>
            </a:pPr>
            <a:r>
              <a:rPr lang="en-US" sz="1400" dirty="0" smtClean="0">
                <a:solidFill>
                  <a:schemeClr val="bg1"/>
                </a:solidFill>
                <a:latin typeface="Lucida Console" pitchFamily="49" charset="0"/>
              </a:rPr>
              <a:t>a[1] = 202;</a:t>
            </a:r>
          </a:p>
          <a:p>
            <a:pPr defTabSz="1096963" fontAlgn="base">
              <a:spcBef>
                <a:spcPct val="0"/>
              </a:spcBef>
              <a:spcAft>
                <a:spcPct val="0"/>
              </a:spcAft>
            </a:pPr>
            <a:r>
              <a:rPr lang="en-US" sz="1400" dirty="0" smtClean="0">
                <a:solidFill>
                  <a:schemeClr val="bg1"/>
                </a:solidFill>
                <a:latin typeface="Lucida Console" pitchFamily="49" charset="0"/>
              </a:rPr>
              <a:t>a[2] = 239;</a:t>
            </a:r>
          </a:p>
          <a:p>
            <a:pPr defTabSz="1096963" fontAlgn="base">
              <a:spcBef>
                <a:spcPct val="0"/>
              </a:spcBef>
              <a:spcAft>
                <a:spcPct val="0"/>
              </a:spcAft>
            </a:pPr>
            <a:r>
              <a:rPr lang="en-US" sz="1400" dirty="0" smtClean="0">
                <a:solidFill>
                  <a:schemeClr val="bg1"/>
                </a:solidFill>
                <a:latin typeface="Lucida Console" pitchFamily="49" charset="0"/>
              </a:rPr>
              <a:t>a[3] = 190;</a:t>
            </a:r>
          </a:p>
          <a:p>
            <a:pPr defTabSz="1096963" fontAlgn="base">
              <a:spcBef>
                <a:spcPct val="0"/>
              </a:spcBef>
              <a:spcAft>
                <a:spcPct val="0"/>
              </a:spcAft>
            </a:pPr>
            <a:endParaRPr lang="en-US" sz="1400" dirty="0" smtClean="0">
              <a:solidFill>
                <a:schemeClr val="bg1"/>
              </a:solidFill>
              <a:latin typeface="Lucida Console" pitchFamily="49" charset="0"/>
            </a:endParaRPr>
          </a:p>
        </p:txBody>
      </p:sp>
      <p:sp>
        <p:nvSpPr>
          <p:cNvPr id="21" name="TextBox 15"/>
          <p:cNvSpPr txBox="1">
            <a:spLocks noChangeArrowheads="1"/>
          </p:cNvSpPr>
          <p:nvPr/>
        </p:nvSpPr>
        <p:spPr bwMode="auto">
          <a:xfrm>
            <a:off x="2209800" y="1676400"/>
            <a:ext cx="2392643" cy="338554"/>
          </a:xfrm>
          <a:prstGeom prst="rect">
            <a:avLst/>
          </a:prstGeom>
          <a:noFill/>
          <a:ln w="9525">
            <a:noFill/>
            <a:miter lim="800000"/>
            <a:headEnd/>
            <a:tailEnd/>
          </a:ln>
        </p:spPr>
        <p:txBody>
          <a:bodyPr wrap="none">
            <a:spAutoFit/>
          </a:bodyPr>
          <a:lstStyle/>
          <a:p>
            <a:r>
              <a:rPr lang="en-US" sz="1600" dirty="0" smtClean="0">
                <a:latin typeface="Segoe" pitchFamily="34" charset="0"/>
              </a:rPr>
              <a:t>Initially, choose Arbitrary</a:t>
            </a:r>
            <a:endParaRPr lang="en-US" sz="1600" dirty="0">
              <a:latin typeface="Segoe" pitchFamily="34" charset="0"/>
            </a:endParaRPr>
          </a:p>
        </p:txBody>
      </p:sp>
      <p:sp>
        <p:nvSpPr>
          <p:cNvPr id="22" name="Title 1"/>
          <p:cNvSpPr txBox="1">
            <a:spLocks/>
          </p:cNvSpPr>
          <p:nvPr/>
        </p:nvSpPr>
        <p:spPr>
          <a:xfrm>
            <a:off x="381000" y="762000"/>
            <a:ext cx="8229600" cy="1143000"/>
          </a:xfrm>
          <a:prstGeom prst="rect">
            <a:avLst/>
          </a:prstGeom>
        </p:spPr>
        <p:txBody>
          <a:bodyP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400" b="0" i="0" u="none" strike="noStrike" kern="0" cap="none" spc="0" normalizeH="0" baseline="0" noProof="0" dirty="0">
              <a:ln>
                <a:noFill/>
              </a:ln>
              <a:solidFill>
                <a:srgbClr val="090F14"/>
              </a:solidFill>
              <a:effectLst/>
              <a:uLnTx/>
              <a:uFillTx/>
              <a:latin typeface="+mj-lt"/>
              <a:ea typeface="+mj-ea"/>
              <a:cs typeface="+mj-cs"/>
            </a:endParaRPr>
          </a:p>
        </p:txBody>
      </p:sp>
      <p:sp>
        <p:nvSpPr>
          <p:cNvPr id="23" name="Title 1"/>
          <p:cNvSpPr txBox="1">
            <a:spLocks/>
          </p:cNvSpPr>
          <p:nvPr/>
        </p:nvSpPr>
        <p:spPr>
          <a:xfrm>
            <a:off x="381000" y="230187"/>
            <a:ext cx="8382000" cy="664797"/>
          </a:xfrm>
          <a:prstGeom prst="rect">
            <a:avLst/>
          </a:prstGeom>
        </p:spPr>
        <p:txBody>
          <a:bodyPr/>
          <a:lstStyle/>
          <a:p>
            <a:pPr lvl="0" defTabSz="912777" fontAlgn="base">
              <a:lnSpc>
                <a:spcPct val="90000"/>
              </a:lnSpc>
              <a:spcBef>
                <a:spcPct val="0"/>
              </a:spcBef>
              <a:spcAft>
                <a:spcPct val="0"/>
              </a:spcAft>
              <a:defRPr/>
            </a:pPr>
            <a:r>
              <a:rPr lang="en-US" sz="4400" spc="-300" dirty="0" smtClean="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Calibri" pitchFamily="34" charset="0"/>
                <a:cs typeface="Arial" charset="0"/>
              </a:rPr>
              <a:t>Test Input Generation by</a:t>
            </a:r>
            <a:br>
              <a:rPr lang="en-US" sz="4400" spc="-300" dirty="0" smtClean="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Calibri" pitchFamily="34" charset="0"/>
                <a:cs typeface="Arial" charset="0"/>
              </a:rPr>
            </a:br>
            <a:r>
              <a:rPr lang="en-US" sz="4400" spc="-300" dirty="0" smtClean="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Calibri" pitchFamily="34" charset="0"/>
                <a:cs typeface="Arial" charset="0"/>
              </a:rPr>
              <a:t>Dynamic  Symbolic Execution</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mph" presetSubtype="2" fill="hold" nodeType="withEffect">
                                  <p:stCondLst>
                                    <p:cond delay="0"/>
                                  </p:stCondLst>
                                  <p:childTnLst>
                                    <p:animClr clrSpc="rgb">
                                      <p:cBhvr>
                                        <p:cTn id="6" dur="2000" fill="hold"/>
                                        <p:tgtEl>
                                          <p:spTgt spid="7"/>
                                        </p:tgtEl>
                                        <p:attrNameLst>
                                          <p:attrName>fillcolor</p:attrName>
                                        </p:attrNameLst>
                                      </p:cBhvr>
                                      <p:to>
                                        <a:schemeClr val="accent1"/>
                                      </p:to>
                                    </p:animClr>
                                    <p:set>
                                      <p:cBhvr>
                                        <p:cTn id="7" dur="2000" fill="hold"/>
                                        <p:tgtEl>
                                          <p:spTgt spid="7"/>
                                        </p:tgtEl>
                                        <p:attrNameLst>
                                          <p:attrName>fill.type</p:attrName>
                                        </p:attrNameLst>
                                      </p:cBhvr>
                                      <p:to>
                                        <p:strVal val="solid"/>
                                      </p:to>
                                    </p:set>
                                    <p:set>
                                      <p:cBhvr>
                                        <p:cTn id="8" dur="2000" fill="hold"/>
                                        <p:tgtEl>
                                          <p:spTgt spid="7"/>
                                        </p:tgtEl>
                                        <p:attrNameLst>
                                          <p:attrName>fill.on</p:attrName>
                                        </p:attrNameLst>
                                      </p:cBhvr>
                                      <p:to>
                                        <p:strVal val="true"/>
                                      </p:to>
                                    </p:set>
                                  </p:childTnLst>
                                </p:cTn>
                              </p:par>
                              <p:par>
                                <p:cTn id="9" presetID="1" presetClass="entr" presetSubtype="0" fill="hold" grpId="0"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bwMode="auto">
          <a:xfrm>
            <a:off x="685800" y="5562600"/>
            <a:ext cx="3733800" cy="1066800"/>
          </a:xfrm>
          <a:prstGeom prst="roundRect">
            <a:avLst>
              <a:gd name="adj" fmla="val 6963"/>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109728" tIns="0" rIns="109728" bIns="54864" numCol="1" rtlCol="0" anchor="t"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 name="Rounded Rectangle 6"/>
          <p:cNvSpPr>
            <a:spLocks noChangeArrowheads="1"/>
          </p:cNvSpPr>
          <p:nvPr/>
        </p:nvSpPr>
        <p:spPr bwMode="auto">
          <a:xfrm>
            <a:off x="3953191" y="2362200"/>
            <a:ext cx="1349269" cy="685800"/>
          </a:xfrm>
          <a:prstGeom prst="roundRect">
            <a:avLst>
              <a:gd name="adj" fmla="val 16667"/>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r>
              <a:rPr lang="en-US" sz="2000" dirty="0">
                <a:solidFill>
                  <a:schemeClr val="lt1"/>
                </a:solidFill>
                <a:effectLst>
                  <a:outerShdw blurRad="38100" dist="38100" dir="2700000" algn="tl">
                    <a:srgbClr val="000000">
                      <a:alpha val="43137"/>
                    </a:srgbClr>
                  </a:outerShdw>
                </a:effectLst>
                <a:latin typeface="Segoe" pitchFamily="34" charset="0"/>
              </a:rPr>
              <a:t>Test</a:t>
            </a:r>
            <a:br>
              <a:rPr lang="en-US" sz="2000" dirty="0">
                <a:solidFill>
                  <a:schemeClr val="lt1"/>
                </a:solidFill>
                <a:effectLst>
                  <a:outerShdw blurRad="38100" dist="38100" dir="2700000" algn="tl">
                    <a:srgbClr val="000000">
                      <a:alpha val="43137"/>
                    </a:srgbClr>
                  </a:outerShdw>
                </a:effectLst>
                <a:latin typeface="Segoe" pitchFamily="34" charset="0"/>
              </a:rPr>
            </a:br>
            <a:r>
              <a:rPr lang="en-US" sz="2000" dirty="0">
                <a:solidFill>
                  <a:schemeClr val="lt1"/>
                </a:solidFill>
                <a:effectLst>
                  <a:outerShdw blurRad="38100" dist="38100" dir="2700000" algn="tl">
                    <a:srgbClr val="000000">
                      <a:alpha val="43137"/>
                    </a:srgbClr>
                  </a:outerShdw>
                </a:effectLst>
                <a:latin typeface="Segoe" pitchFamily="34" charset="0"/>
              </a:rPr>
              <a:t>Inputs</a:t>
            </a:r>
          </a:p>
        </p:txBody>
      </p:sp>
      <p:sp>
        <p:nvSpPr>
          <p:cNvPr id="4" name="Rounded Rectangle 7"/>
          <p:cNvSpPr>
            <a:spLocks noChangeArrowheads="1"/>
          </p:cNvSpPr>
          <p:nvPr/>
        </p:nvSpPr>
        <p:spPr bwMode="auto">
          <a:xfrm>
            <a:off x="1190401" y="3200400"/>
            <a:ext cx="1991780" cy="685800"/>
          </a:xfrm>
          <a:prstGeom prst="roundRect">
            <a:avLst>
              <a:gd name="adj" fmla="val 16667"/>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r>
              <a:rPr lang="en-US" sz="2000" dirty="0">
                <a:solidFill>
                  <a:schemeClr val="lt1"/>
                </a:solidFill>
                <a:effectLst>
                  <a:outerShdw blurRad="38100" dist="38100" dir="2700000" algn="tl">
                    <a:srgbClr val="000000">
                      <a:alpha val="43137"/>
                    </a:srgbClr>
                  </a:outerShdw>
                </a:effectLst>
                <a:latin typeface="Segoe" pitchFamily="34" charset="0"/>
              </a:rPr>
              <a:t>Constraint System</a:t>
            </a:r>
          </a:p>
        </p:txBody>
      </p:sp>
      <p:sp>
        <p:nvSpPr>
          <p:cNvPr id="5" name="Rounded Rectangle 8"/>
          <p:cNvSpPr>
            <a:spLocks noChangeArrowheads="1"/>
          </p:cNvSpPr>
          <p:nvPr/>
        </p:nvSpPr>
        <p:spPr bwMode="auto">
          <a:xfrm>
            <a:off x="6009220" y="3344660"/>
            <a:ext cx="1991780" cy="397280"/>
          </a:xfrm>
          <a:prstGeom prst="roundRect">
            <a:avLst>
              <a:gd name="adj" fmla="val 16667"/>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r>
              <a:rPr lang="en-US" sz="2000" dirty="0">
                <a:solidFill>
                  <a:schemeClr val="lt1"/>
                </a:solidFill>
                <a:effectLst>
                  <a:outerShdw blurRad="38100" dist="38100" dir="2700000" algn="tl">
                    <a:srgbClr val="000000">
                      <a:alpha val="43137"/>
                    </a:srgbClr>
                  </a:outerShdw>
                </a:effectLst>
                <a:latin typeface="Segoe" pitchFamily="34" charset="0"/>
              </a:rPr>
              <a:t>Execution Path</a:t>
            </a:r>
          </a:p>
        </p:txBody>
      </p:sp>
      <p:sp>
        <p:nvSpPr>
          <p:cNvPr id="6" name="Can 9"/>
          <p:cNvSpPr>
            <a:spLocks noChangeArrowheads="1"/>
          </p:cNvSpPr>
          <p:nvPr/>
        </p:nvSpPr>
        <p:spPr bwMode="auto">
          <a:xfrm>
            <a:off x="3953191" y="4074906"/>
            <a:ext cx="1349269" cy="1086116"/>
          </a:xfrm>
          <a:prstGeom prst="can">
            <a:avLst>
              <a:gd name="adj" fmla="val 25000"/>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pPr>
            <a:r>
              <a:rPr lang="en-US" sz="2000" dirty="0">
                <a:effectLst>
                  <a:outerShdw blurRad="38100" dist="38100" dir="2700000" algn="tl">
                    <a:srgbClr val="000000">
                      <a:alpha val="43137"/>
                    </a:srgbClr>
                  </a:outerShdw>
                </a:effectLst>
                <a:latin typeface="Segoe" pitchFamily="34" charset="0"/>
              </a:rPr>
              <a:t>Known</a:t>
            </a:r>
            <a:br>
              <a:rPr lang="en-US" sz="2000" dirty="0">
                <a:effectLst>
                  <a:outerShdw blurRad="38100" dist="38100" dir="2700000" algn="tl">
                    <a:srgbClr val="000000">
                      <a:alpha val="43137"/>
                    </a:srgbClr>
                  </a:outerShdw>
                </a:effectLst>
                <a:latin typeface="Segoe" pitchFamily="34" charset="0"/>
              </a:rPr>
            </a:br>
            <a:r>
              <a:rPr lang="en-US" sz="2000" dirty="0">
                <a:effectLst>
                  <a:outerShdw blurRad="38100" dist="38100" dir="2700000" algn="tl">
                    <a:srgbClr val="000000">
                      <a:alpha val="43137"/>
                    </a:srgbClr>
                  </a:outerShdw>
                </a:effectLst>
                <a:latin typeface="Segoe" pitchFamily="34" charset="0"/>
              </a:rPr>
              <a:t>Paths</a:t>
            </a:r>
          </a:p>
        </p:txBody>
      </p:sp>
      <p:sp>
        <p:nvSpPr>
          <p:cNvPr id="7" name="Bent Arrow 6"/>
          <p:cNvSpPr/>
          <p:nvPr/>
        </p:nvSpPr>
        <p:spPr bwMode="auto">
          <a:xfrm>
            <a:off x="2218415" y="2560723"/>
            <a:ext cx="1413521" cy="543058"/>
          </a:xfrm>
          <a:prstGeom prst="bentArrow">
            <a:avLst/>
          </a:prstGeom>
          <a:solidFill>
            <a:schemeClr val="accent1"/>
          </a:soli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effectLst>
                <a:outerShdw blurRad="38100" dist="38100" dir="2700000" algn="tl">
                  <a:srgbClr val="000000">
                    <a:alpha val="43137"/>
                  </a:srgbClr>
                </a:outerShdw>
              </a:effectLst>
              <a:latin typeface="Segoe" pitchFamily="34" charset="0"/>
            </a:endParaRPr>
          </a:p>
        </p:txBody>
      </p:sp>
      <p:sp>
        <p:nvSpPr>
          <p:cNvPr id="8" name="Bent Arrow 7"/>
          <p:cNvSpPr/>
          <p:nvPr/>
        </p:nvSpPr>
        <p:spPr bwMode="auto">
          <a:xfrm rot="5400000">
            <a:off x="6148659" y="2164281"/>
            <a:ext cx="620638" cy="1413521"/>
          </a:xfrm>
          <a:prstGeom prst="bentArrow">
            <a:avLst>
              <a:gd name="adj1" fmla="val 20519"/>
              <a:gd name="adj2" fmla="val 17245"/>
              <a:gd name="adj3" fmla="val 23074"/>
              <a:gd name="adj4" fmla="val 46831"/>
            </a:avLst>
          </a:prstGeom>
          <a:solidFill>
            <a:schemeClr val="accent1"/>
          </a:soli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chemeClr val="lt1"/>
              </a:solidFill>
              <a:effectLst>
                <a:outerShdw blurRad="38100" dist="38100" dir="2700000" algn="tl">
                  <a:srgbClr val="000000">
                    <a:alpha val="43137"/>
                  </a:srgbClr>
                </a:outerShdw>
              </a:effectLst>
              <a:latin typeface="Segoe" pitchFamily="34" charset="0"/>
            </a:endParaRPr>
          </a:p>
        </p:txBody>
      </p:sp>
      <p:sp>
        <p:nvSpPr>
          <p:cNvPr id="9" name="Bent Arrow 8"/>
          <p:cNvSpPr/>
          <p:nvPr/>
        </p:nvSpPr>
        <p:spPr bwMode="auto">
          <a:xfrm rot="10800000">
            <a:off x="5687964" y="3958538"/>
            <a:ext cx="1413521" cy="892166"/>
          </a:xfrm>
          <a:prstGeom prst="bentArrow">
            <a:avLst>
              <a:gd name="adj1" fmla="val 15687"/>
              <a:gd name="adj2" fmla="val 14357"/>
              <a:gd name="adj3" fmla="val 17018"/>
              <a:gd name="adj4" fmla="val 43750"/>
            </a:avLst>
          </a:prstGeom>
          <a:solidFill>
            <a:schemeClr val="accent1"/>
          </a:soli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chemeClr val="lt1"/>
              </a:solidFill>
              <a:effectLst>
                <a:outerShdw blurRad="38100" dist="38100" dir="2700000" algn="tl">
                  <a:srgbClr val="000000">
                    <a:alpha val="43137"/>
                  </a:srgbClr>
                </a:outerShdw>
              </a:effectLst>
              <a:latin typeface="Segoe" pitchFamily="34" charset="0"/>
            </a:endParaRPr>
          </a:p>
        </p:txBody>
      </p:sp>
      <p:sp>
        <p:nvSpPr>
          <p:cNvPr id="10" name="Bent Arrow 9"/>
          <p:cNvSpPr/>
          <p:nvPr/>
        </p:nvSpPr>
        <p:spPr bwMode="auto">
          <a:xfrm rot="16200000">
            <a:off x="2369987" y="3678467"/>
            <a:ext cx="853377" cy="1413521"/>
          </a:xfrm>
          <a:prstGeom prst="bentArrow">
            <a:avLst>
              <a:gd name="adj1" fmla="val 15687"/>
              <a:gd name="adj2" fmla="val 16353"/>
              <a:gd name="adj3" fmla="val 25000"/>
              <a:gd name="adj4" fmla="val 43750"/>
            </a:avLst>
          </a:prstGeom>
          <a:solidFill>
            <a:schemeClr val="accent1"/>
          </a:soli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effectLst>
                <a:outerShdw blurRad="38100" dist="38100" dir="2700000" algn="tl">
                  <a:srgbClr val="000000">
                    <a:alpha val="43137"/>
                  </a:srgbClr>
                </a:outerShdw>
              </a:effectLst>
              <a:latin typeface="Segoe" pitchFamily="34" charset="0"/>
            </a:endParaRPr>
          </a:p>
        </p:txBody>
      </p:sp>
      <p:sp>
        <p:nvSpPr>
          <p:cNvPr id="11" name="TextBox 15"/>
          <p:cNvSpPr txBox="1">
            <a:spLocks noChangeArrowheads="1"/>
          </p:cNvSpPr>
          <p:nvPr/>
        </p:nvSpPr>
        <p:spPr bwMode="auto">
          <a:xfrm>
            <a:off x="6554001" y="1981200"/>
            <a:ext cx="1446999" cy="584775"/>
          </a:xfrm>
          <a:prstGeom prst="rect">
            <a:avLst/>
          </a:prstGeom>
          <a:noFill/>
          <a:ln w="9525">
            <a:noFill/>
            <a:miter lim="800000"/>
            <a:headEnd/>
            <a:tailEnd/>
          </a:ln>
        </p:spPr>
        <p:txBody>
          <a:bodyPr wrap="none">
            <a:spAutoFit/>
          </a:bodyPr>
          <a:lstStyle/>
          <a:p>
            <a:r>
              <a:rPr lang="en-US" sz="1600" dirty="0">
                <a:latin typeface="Segoe" pitchFamily="34" charset="0"/>
              </a:rPr>
              <a:t>Run Test and </a:t>
            </a:r>
            <a:br>
              <a:rPr lang="en-US" sz="1600" dirty="0">
                <a:latin typeface="Segoe" pitchFamily="34" charset="0"/>
              </a:rPr>
            </a:br>
            <a:r>
              <a:rPr lang="en-US" sz="1600" dirty="0">
                <a:latin typeface="Segoe" pitchFamily="34" charset="0"/>
              </a:rPr>
              <a:t>Monitor</a:t>
            </a:r>
          </a:p>
        </p:txBody>
      </p:sp>
      <p:sp>
        <p:nvSpPr>
          <p:cNvPr id="12" name="TextBox 16"/>
          <p:cNvSpPr txBox="1">
            <a:spLocks noChangeArrowheads="1"/>
          </p:cNvSpPr>
          <p:nvPr/>
        </p:nvSpPr>
        <p:spPr bwMode="auto">
          <a:xfrm>
            <a:off x="6473018" y="4596825"/>
            <a:ext cx="1527982" cy="584775"/>
          </a:xfrm>
          <a:prstGeom prst="rect">
            <a:avLst/>
          </a:prstGeom>
          <a:noFill/>
          <a:ln w="9525">
            <a:noFill/>
            <a:miter lim="800000"/>
            <a:headEnd/>
            <a:tailEnd/>
          </a:ln>
        </p:spPr>
        <p:txBody>
          <a:bodyPr wrap="none">
            <a:spAutoFit/>
          </a:bodyPr>
          <a:lstStyle/>
          <a:p>
            <a:pPr algn="r"/>
            <a:r>
              <a:rPr lang="en-US" sz="1600" dirty="0" smtClean="0">
                <a:latin typeface="Segoe" pitchFamily="34" charset="0"/>
              </a:rPr>
              <a:t>Record</a:t>
            </a:r>
          </a:p>
          <a:p>
            <a:pPr algn="r"/>
            <a:r>
              <a:rPr lang="en-US" sz="1600" dirty="0" smtClean="0">
                <a:latin typeface="Segoe" pitchFamily="34" charset="0"/>
              </a:rPr>
              <a:t>Path Condition</a:t>
            </a:r>
            <a:endParaRPr lang="en-US" sz="1600" dirty="0">
              <a:latin typeface="Segoe" pitchFamily="34" charset="0"/>
            </a:endParaRPr>
          </a:p>
        </p:txBody>
      </p:sp>
      <p:sp>
        <p:nvSpPr>
          <p:cNvPr id="13" name="TextBox 17"/>
          <p:cNvSpPr txBox="1">
            <a:spLocks noChangeArrowheads="1"/>
          </p:cNvSpPr>
          <p:nvPr/>
        </p:nvSpPr>
        <p:spPr bwMode="auto">
          <a:xfrm>
            <a:off x="1066800" y="4596825"/>
            <a:ext cx="1654620" cy="584775"/>
          </a:xfrm>
          <a:prstGeom prst="rect">
            <a:avLst/>
          </a:prstGeom>
          <a:noFill/>
          <a:ln w="9525">
            <a:noFill/>
            <a:miter lim="800000"/>
            <a:headEnd/>
            <a:tailEnd/>
          </a:ln>
        </p:spPr>
        <p:txBody>
          <a:bodyPr wrap="none">
            <a:spAutoFit/>
          </a:bodyPr>
          <a:lstStyle/>
          <a:p>
            <a:pPr algn="l"/>
            <a:r>
              <a:rPr lang="en-US" sz="1600" dirty="0" smtClean="0">
                <a:latin typeface="Segoe" pitchFamily="34" charset="0"/>
              </a:rPr>
              <a:t>Choose an </a:t>
            </a:r>
          </a:p>
          <a:p>
            <a:pPr algn="l"/>
            <a:r>
              <a:rPr lang="en-US" sz="1600" dirty="0" smtClean="0">
                <a:latin typeface="Segoe" pitchFamily="34" charset="0"/>
              </a:rPr>
              <a:t>Uncovered Path</a:t>
            </a:r>
            <a:endParaRPr lang="en-US" sz="1600" dirty="0">
              <a:latin typeface="Segoe" pitchFamily="34" charset="0"/>
            </a:endParaRPr>
          </a:p>
        </p:txBody>
      </p:sp>
      <p:sp>
        <p:nvSpPr>
          <p:cNvPr id="14" name="TextBox 18"/>
          <p:cNvSpPr txBox="1">
            <a:spLocks noChangeArrowheads="1"/>
          </p:cNvSpPr>
          <p:nvPr/>
        </p:nvSpPr>
        <p:spPr bwMode="auto">
          <a:xfrm>
            <a:off x="1600200" y="2362200"/>
            <a:ext cx="696024" cy="338554"/>
          </a:xfrm>
          <a:prstGeom prst="rect">
            <a:avLst/>
          </a:prstGeom>
          <a:noFill/>
          <a:ln w="9525">
            <a:noFill/>
            <a:miter lim="800000"/>
            <a:headEnd/>
            <a:tailEnd/>
          </a:ln>
        </p:spPr>
        <p:txBody>
          <a:bodyPr wrap="none">
            <a:spAutoFit/>
          </a:bodyPr>
          <a:lstStyle/>
          <a:p>
            <a:r>
              <a:rPr lang="en-US" sz="1600" dirty="0" smtClean="0">
                <a:latin typeface="Segoe" pitchFamily="34" charset="0"/>
              </a:rPr>
              <a:t>Solve</a:t>
            </a:r>
            <a:endParaRPr lang="en-US" sz="1600" dirty="0">
              <a:latin typeface="Segoe" pitchFamily="34" charset="0"/>
            </a:endParaRPr>
          </a:p>
        </p:txBody>
      </p:sp>
      <p:sp>
        <p:nvSpPr>
          <p:cNvPr id="15" name="Down Arrow 19"/>
          <p:cNvSpPr>
            <a:spLocks noChangeArrowheads="1"/>
          </p:cNvSpPr>
          <p:nvPr/>
        </p:nvSpPr>
        <p:spPr bwMode="auto">
          <a:xfrm>
            <a:off x="4485937" y="1752600"/>
            <a:ext cx="408261" cy="497804"/>
          </a:xfrm>
          <a:prstGeom prst="downArrow">
            <a:avLst>
              <a:gd name="adj1" fmla="val 50000"/>
              <a:gd name="adj2" fmla="val 50024"/>
            </a:avLst>
          </a:prstGeom>
          <a:solidFill>
            <a:schemeClr val="accent1"/>
          </a:soli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chemeClr val="lt1"/>
              </a:solidFill>
              <a:effectLst>
                <a:outerShdw blurRad="38100" dist="38100" dir="2700000" algn="tl">
                  <a:srgbClr val="000000">
                    <a:alpha val="43137"/>
                  </a:srgbClr>
                </a:outerShdw>
              </a:effectLst>
              <a:latin typeface="Segoe" pitchFamily="34" charset="0"/>
            </a:endParaRPr>
          </a:p>
        </p:txBody>
      </p:sp>
      <p:sp>
        <p:nvSpPr>
          <p:cNvPr id="16" name="TextBox 21"/>
          <p:cNvSpPr txBox="1">
            <a:spLocks noChangeArrowheads="1"/>
          </p:cNvSpPr>
          <p:nvPr/>
        </p:nvSpPr>
        <p:spPr bwMode="auto">
          <a:xfrm>
            <a:off x="696647" y="5722203"/>
            <a:ext cx="3706464" cy="830997"/>
          </a:xfrm>
          <a:prstGeom prst="rect">
            <a:avLst/>
          </a:prstGeom>
          <a:noFill/>
          <a:ln w="9525">
            <a:noFill/>
            <a:miter lim="800000"/>
            <a:headEnd/>
            <a:tailEnd/>
          </a:ln>
        </p:spPr>
        <p:txBody>
          <a:bodyPr wrap="none">
            <a:spAutoFit/>
          </a:bodyPr>
          <a:lstStyle/>
          <a:p>
            <a:pPr algn="l"/>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Result: small test suite, </a:t>
            </a:r>
            <a:b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br>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high </a:t>
            </a:r>
            <a:r>
              <a:rPr lang="en-US" sz="2400" b="1" dirty="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code </a:t>
            </a:r>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coverage</a:t>
            </a:r>
          </a:p>
        </p:txBody>
      </p:sp>
      <p:sp>
        <p:nvSpPr>
          <p:cNvPr id="18" name="TextBox 15"/>
          <p:cNvSpPr txBox="1">
            <a:spLocks noChangeArrowheads="1"/>
          </p:cNvSpPr>
          <p:nvPr/>
        </p:nvSpPr>
        <p:spPr bwMode="auto">
          <a:xfrm>
            <a:off x="2209800" y="1676400"/>
            <a:ext cx="2392643" cy="338554"/>
          </a:xfrm>
          <a:prstGeom prst="rect">
            <a:avLst/>
          </a:prstGeom>
          <a:noFill/>
          <a:ln w="9525">
            <a:noFill/>
            <a:miter lim="800000"/>
            <a:headEnd/>
            <a:tailEnd/>
          </a:ln>
        </p:spPr>
        <p:txBody>
          <a:bodyPr wrap="none">
            <a:spAutoFit/>
          </a:bodyPr>
          <a:lstStyle/>
          <a:p>
            <a:r>
              <a:rPr lang="en-US" sz="1600" dirty="0" smtClean="0">
                <a:latin typeface="Segoe" pitchFamily="34" charset="0"/>
              </a:rPr>
              <a:t>Initially, choose Arbitrary</a:t>
            </a:r>
            <a:endParaRPr lang="en-US" sz="1600" dirty="0">
              <a:latin typeface="Segoe" pitchFamily="34" charset="0"/>
            </a:endParaRPr>
          </a:p>
        </p:txBody>
      </p:sp>
      <p:sp>
        <p:nvSpPr>
          <p:cNvPr id="19" name="Rounded Rectangle 18"/>
          <p:cNvSpPr/>
          <p:nvPr/>
        </p:nvSpPr>
        <p:spPr bwMode="auto">
          <a:xfrm>
            <a:off x="4953000" y="5562599"/>
            <a:ext cx="3352800" cy="1066801"/>
          </a:xfrm>
          <a:prstGeom prst="roundRect">
            <a:avLst>
              <a:gd name="adj" fmla="val 6963"/>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pPr>
            <a:endParaRPr lang="en-US" sz="200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0" name="TextBox 21"/>
          <p:cNvSpPr txBox="1">
            <a:spLocks noChangeArrowheads="1"/>
          </p:cNvSpPr>
          <p:nvPr/>
        </p:nvSpPr>
        <p:spPr bwMode="auto">
          <a:xfrm>
            <a:off x="5029200" y="5700117"/>
            <a:ext cx="3172663" cy="830997"/>
          </a:xfrm>
          <a:prstGeom prst="rect">
            <a:avLst/>
          </a:prstGeom>
          <a:noFill/>
          <a:ln w="9525">
            <a:noFill/>
            <a:miter lim="800000"/>
            <a:headEnd/>
            <a:tailEnd/>
          </a:ln>
        </p:spPr>
        <p:txBody>
          <a:bodyPr wrap="none">
            <a:spAutoFit/>
          </a:bodyPr>
          <a:lstStyle/>
          <a:p>
            <a:pPr algn="l"/>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Finds only real bugs</a:t>
            </a:r>
          </a:p>
          <a:p>
            <a:pPr algn="l"/>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No false warnings</a:t>
            </a:r>
          </a:p>
        </p:txBody>
      </p:sp>
      <p:sp>
        <p:nvSpPr>
          <p:cNvPr id="21" name="Title 1"/>
          <p:cNvSpPr txBox="1">
            <a:spLocks/>
          </p:cNvSpPr>
          <p:nvPr/>
        </p:nvSpPr>
        <p:spPr>
          <a:xfrm>
            <a:off x="381000" y="762000"/>
            <a:ext cx="8229600" cy="1143000"/>
          </a:xfrm>
          <a:prstGeom prst="rect">
            <a:avLst/>
          </a:prstGeom>
        </p:spPr>
        <p:txBody>
          <a:bodyP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400" b="0" i="0" u="none" strike="noStrike" kern="0" cap="none" spc="0" normalizeH="0" baseline="0" noProof="0" dirty="0">
              <a:ln>
                <a:noFill/>
              </a:ln>
              <a:solidFill>
                <a:srgbClr val="090F14"/>
              </a:solidFill>
              <a:effectLst/>
              <a:uLnTx/>
              <a:uFillTx/>
              <a:latin typeface="+mj-lt"/>
              <a:ea typeface="+mj-ea"/>
              <a:cs typeface="+mj-cs"/>
            </a:endParaRPr>
          </a:p>
        </p:txBody>
      </p:sp>
      <p:sp>
        <p:nvSpPr>
          <p:cNvPr id="22" name="Title 1"/>
          <p:cNvSpPr txBox="1">
            <a:spLocks/>
          </p:cNvSpPr>
          <p:nvPr/>
        </p:nvSpPr>
        <p:spPr>
          <a:xfrm>
            <a:off x="381000" y="230187"/>
            <a:ext cx="8382000" cy="664797"/>
          </a:xfrm>
          <a:prstGeom prst="rect">
            <a:avLst/>
          </a:prstGeom>
        </p:spPr>
        <p:txBody>
          <a:bodyPr/>
          <a:lstStyle/>
          <a:p>
            <a:pPr lvl="0" defTabSz="912777" fontAlgn="base">
              <a:lnSpc>
                <a:spcPct val="90000"/>
              </a:lnSpc>
              <a:spcBef>
                <a:spcPct val="0"/>
              </a:spcBef>
              <a:spcAft>
                <a:spcPct val="0"/>
              </a:spcAft>
              <a:defRPr/>
            </a:pPr>
            <a:r>
              <a:rPr lang="en-US" sz="4400" spc="-300" dirty="0" smtClean="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Calibri" pitchFamily="34" charset="0"/>
                <a:cs typeface="Arial" charset="0"/>
              </a:rPr>
              <a:t>Test Input Generation by</a:t>
            </a:r>
            <a:br>
              <a:rPr lang="en-US" sz="4400" spc="-300" dirty="0" smtClean="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Calibri" pitchFamily="34" charset="0"/>
                <a:cs typeface="Arial" charset="0"/>
              </a:rPr>
            </a:br>
            <a:r>
              <a:rPr lang="en-US" sz="4400" spc="-300" dirty="0" smtClean="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Calibri" pitchFamily="34" charset="0"/>
                <a:cs typeface="Arial" charset="0"/>
              </a:rPr>
              <a:t>Dynamic  Symbolic Execution</a:t>
            </a:r>
          </a:p>
        </p:txBody>
      </p:sp>
    </p:spTree>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bwMode="auto">
          <a:xfrm>
            <a:off x="685800" y="5562600"/>
            <a:ext cx="3733800" cy="1066800"/>
          </a:xfrm>
          <a:prstGeom prst="roundRect">
            <a:avLst>
              <a:gd name="adj" fmla="val 6963"/>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109728" tIns="0" rIns="109728" bIns="54864" numCol="1" rtlCol="0" anchor="t"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 name="Rounded Rectangle 6"/>
          <p:cNvSpPr>
            <a:spLocks noChangeArrowheads="1"/>
          </p:cNvSpPr>
          <p:nvPr/>
        </p:nvSpPr>
        <p:spPr bwMode="auto">
          <a:xfrm>
            <a:off x="3953191" y="2362200"/>
            <a:ext cx="1349269" cy="685800"/>
          </a:xfrm>
          <a:prstGeom prst="roundRect">
            <a:avLst>
              <a:gd name="adj" fmla="val 16667"/>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r>
              <a:rPr lang="en-US" sz="2000" dirty="0">
                <a:solidFill>
                  <a:schemeClr val="lt1"/>
                </a:solidFill>
                <a:effectLst>
                  <a:outerShdw blurRad="38100" dist="38100" dir="2700000" algn="tl">
                    <a:srgbClr val="000000">
                      <a:alpha val="43137"/>
                    </a:srgbClr>
                  </a:outerShdw>
                </a:effectLst>
                <a:latin typeface="Segoe" pitchFamily="34" charset="0"/>
              </a:rPr>
              <a:t>Test</a:t>
            </a:r>
            <a:br>
              <a:rPr lang="en-US" sz="2000" dirty="0">
                <a:solidFill>
                  <a:schemeClr val="lt1"/>
                </a:solidFill>
                <a:effectLst>
                  <a:outerShdw blurRad="38100" dist="38100" dir="2700000" algn="tl">
                    <a:srgbClr val="000000">
                      <a:alpha val="43137"/>
                    </a:srgbClr>
                  </a:outerShdw>
                </a:effectLst>
                <a:latin typeface="Segoe" pitchFamily="34" charset="0"/>
              </a:rPr>
            </a:br>
            <a:r>
              <a:rPr lang="en-US" sz="2000" dirty="0">
                <a:solidFill>
                  <a:schemeClr val="lt1"/>
                </a:solidFill>
                <a:effectLst>
                  <a:outerShdw blurRad="38100" dist="38100" dir="2700000" algn="tl">
                    <a:srgbClr val="000000">
                      <a:alpha val="43137"/>
                    </a:srgbClr>
                  </a:outerShdw>
                </a:effectLst>
                <a:latin typeface="Segoe" pitchFamily="34" charset="0"/>
              </a:rPr>
              <a:t>Inputs</a:t>
            </a:r>
          </a:p>
        </p:txBody>
      </p:sp>
      <p:sp>
        <p:nvSpPr>
          <p:cNvPr id="4" name="Rounded Rectangle 7"/>
          <p:cNvSpPr>
            <a:spLocks noChangeArrowheads="1"/>
          </p:cNvSpPr>
          <p:nvPr/>
        </p:nvSpPr>
        <p:spPr bwMode="auto">
          <a:xfrm>
            <a:off x="1190401" y="3200400"/>
            <a:ext cx="1991780" cy="685800"/>
          </a:xfrm>
          <a:prstGeom prst="roundRect">
            <a:avLst>
              <a:gd name="adj" fmla="val 16667"/>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r>
              <a:rPr lang="en-US" sz="2000" dirty="0">
                <a:solidFill>
                  <a:schemeClr val="lt1"/>
                </a:solidFill>
                <a:effectLst>
                  <a:outerShdw blurRad="38100" dist="38100" dir="2700000" algn="tl">
                    <a:srgbClr val="000000">
                      <a:alpha val="43137"/>
                    </a:srgbClr>
                  </a:outerShdw>
                </a:effectLst>
                <a:latin typeface="Segoe" pitchFamily="34" charset="0"/>
              </a:rPr>
              <a:t>Constraint System</a:t>
            </a:r>
          </a:p>
        </p:txBody>
      </p:sp>
      <p:sp>
        <p:nvSpPr>
          <p:cNvPr id="5" name="Rounded Rectangle 8"/>
          <p:cNvSpPr>
            <a:spLocks noChangeArrowheads="1"/>
          </p:cNvSpPr>
          <p:nvPr/>
        </p:nvSpPr>
        <p:spPr bwMode="auto">
          <a:xfrm>
            <a:off x="6009220" y="3344660"/>
            <a:ext cx="1991780" cy="397280"/>
          </a:xfrm>
          <a:prstGeom prst="roundRect">
            <a:avLst>
              <a:gd name="adj" fmla="val 16667"/>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r>
              <a:rPr lang="en-US" sz="2000" dirty="0">
                <a:solidFill>
                  <a:schemeClr val="lt1"/>
                </a:solidFill>
                <a:effectLst>
                  <a:outerShdw blurRad="38100" dist="38100" dir="2700000" algn="tl">
                    <a:srgbClr val="000000">
                      <a:alpha val="43137"/>
                    </a:srgbClr>
                  </a:outerShdw>
                </a:effectLst>
                <a:latin typeface="Segoe" pitchFamily="34" charset="0"/>
              </a:rPr>
              <a:t>Execution Path</a:t>
            </a:r>
          </a:p>
        </p:txBody>
      </p:sp>
      <p:sp>
        <p:nvSpPr>
          <p:cNvPr id="6" name="Can 9"/>
          <p:cNvSpPr>
            <a:spLocks noChangeArrowheads="1"/>
          </p:cNvSpPr>
          <p:nvPr/>
        </p:nvSpPr>
        <p:spPr bwMode="auto">
          <a:xfrm>
            <a:off x="3953191" y="4074906"/>
            <a:ext cx="1349269" cy="1086116"/>
          </a:xfrm>
          <a:prstGeom prst="can">
            <a:avLst>
              <a:gd name="adj" fmla="val 25000"/>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pPr>
            <a:r>
              <a:rPr lang="en-US" sz="2000" dirty="0">
                <a:effectLst>
                  <a:outerShdw blurRad="38100" dist="38100" dir="2700000" algn="tl">
                    <a:srgbClr val="000000">
                      <a:alpha val="43137"/>
                    </a:srgbClr>
                  </a:outerShdw>
                </a:effectLst>
                <a:latin typeface="Segoe" pitchFamily="34" charset="0"/>
              </a:rPr>
              <a:t>Known</a:t>
            </a:r>
            <a:br>
              <a:rPr lang="en-US" sz="2000" dirty="0">
                <a:effectLst>
                  <a:outerShdw blurRad="38100" dist="38100" dir="2700000" algn="tl">
                    <a:srgbClr val="000000">
                      <a:alpha val="43137"/>
                    </a:srgbClr>
                  </a:outerShdw>
                </a:effectLst>
                <a:latin typeface="Segoe" pitchFamily="34" charset="0"/>
              </a:rPr>
            </a:br>
            <a:r>
              <a:rPr lang="en-US" sz="2000" dirty="0">
                <a:effectLst>
                  <a:outerShdw blurRad="38100" dist="38100" dir="2700000" algn="tl">
                    <a:srgbClr val="000000">
                      <a:alpha val="43137"/>
                    </a:srgbClr>
                  </a:outerShdw>
                </a:effectLst>
                <a:latin typeface="Segoe" pitchFamily="34" charset="0"/>
              </a:rPr>
              <a:t>Paths</a:t>
            </a:r>
          </a:p>
        </p:txBody>
      </p:sp>
      <p:sp>
        <p:nvSpPr>
          <p:cNvPr id="7" name="Bent Arrow 6"/>
          <p:cNvSpPr/>
          <p:nvPr/>
        </p:nvSpPr>
        <p:spPr bwMode="auto">
          <a:xfrm>
            <a:off x="2218415" y="2560723"/>
            <a:ext cx="1413521" cy="543058"/>
          </a:xfrm>
          <a:prstGeom prst="bentArrow">
            <a:avLst/>
          </a:prstGeom>
          <a:solidFill>
            <a:schemeClr val="accent1"/>
          </a:soli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effectLst>
                <a:outerShdw blurRad="38100" dist="38100" dir="2700000" algn="tl">
                  <a:srgbClr val="000000">
                    <a:alpha val="43137"/>
                  </a:srgbClr>
                </a:outerShdw>
              </a:effectLst>
              <a:latin typeface="Segoe" pitchFamily="34" charset="0"/>
            </a:endParaRPr>
          </a:p>
        </p:txBody>
      </p:sp>
      <p:sp>
        <p:nvSpPr>
          <p:cNvPr id="8" name="Bent Arrow 7"/>
          <p:cNvSpPr/>
          <p:nvPr/>
        </p:nvSpPr>
        <p:spPr bwMode="auto">
          <a:xfrm rot="5400000">
            <a:off x="6148659" y="2164281"/>
            <a:ext cx="620638" cy="1413521"/>
          </a:xfrm>
          <a:prstGeom prst="bentArrow">
            <a:avLst>
              <a:gd name="adj1" fmla="val 20519"/>
              <a:gd name="adj2" fmla="val 17245"/>
              <a:gd name="adj3" fmla="val 23074"/>
              <a:gd name="adj4" fmla="val 46831"/>
            </a:avLst>
          </a:prstGeom>
          <a:solidFill>
            <a:schemeClr val="accent1"/>
          </a:soli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chemeClr val="lt1"/>
              </a:solidFill>
              <a:effectLst>
                <a:outerShdw blurRad="38100" dist="38100" dir="2700000" algn="tl">
                  <a:srgbClr val="000000">
                    <a:alpha val="43137"/>
                  </a:srgbClr>
                </a:outerShdw>
              </a:effectLst>
              <a:latin typeface="Segoe" pitchFamily="34" charset="0"/>
            </a:endParaRPr>
          </a:p>
        </p:txBody>
      </p:sp>
      <p:sp>
        <p:nvSpPr>
          <p:cNvPr id="9" name="Bent Arrow 8"/>
          <p:cNvSpPr/>
          <p:nvPr/>
        </p:nvSpPr>
        <p:spPr bwMode="auto">
          <a:xfrm rot="10800000">
            <a:off x="5687964" y="3958538"/>
            <a:ext cx="1413521" cy="892166"/>
          </a:xfrm>
          <a:prstGeom prst="bentArrow">
            <a:avLst>
              <a:gd name="adj1" fmla="val 15687"/>
              <a:gd name="adj2" fmla="val 14357"/>
              <a:gd name="adj3" fmla="val 17018"/>
              <a:gd name="adj4" fmla="val 43750"/>
            </a:avLst>
          </a:prstGeom>
          <a:solidFill>
            <a:schemeClr val="accent1"/>
          </a:soli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chemeClr val="lt1"/>
              </a:solidFill>
              <a:effectLst>
                <a:outerShdw blurRad="38100" dist="38100" dir="2700000" algn="tl">
                  <a:srgbClr val="000000">
                    <a:alpha val="43137"/>
                  </a:srgbClr>
                </a:outerShdw>
              </a:effectLst>
              <a:latin typeface="Segoe" pitchFamily="34" charset="0"/>
            </a:endParaRPr>
          </a:p>
        </p:txBody>
      </p:sp>
      <p:sp>
        <p:nvSpPr>
          <p:cNvPr id="10" name="Bent Arrow 9"/>
          <p:cNvSpPr/>
          <p:nvPr/>
        </p:nvSpPr>
        <p:spPr bwMode="auto">
          <a:xfrm rot="16200000">
            <a:off x="2369987" y="3678467"/>
            <a:ext cx="853377" cy="1413521"/>
          </a:xfrm>
          <a:prstGeom prst="bentArrow">
            <a:avLst>
              <a:gd name="adj1" fmla="val 15687"/>
              <a:gd name="adj2" fmla="val 16353"/>
              <a:gd name="adj3" fmla="val 25000"/>
              <a:gd name="adj4" fmla="val 43750"/>
            </a:avLst>
          </a:prstGeom>
          <a:solidFill>
            <a:schemeClr val="accent1"/>
          </a:soli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effectLst>
                <a:outerShdw blurRad="38100" dist="38100" dir="2700000" algn="tl">
                  <a:srgbClr val="000000">
                    <a:alpha val="43137"/>
                  </a:srgbClr>
                </a:outerShdw>
              </a:effectLst>
              <a:latin typeface="Segoe" pitchFamily="34" charset="0"/>
            </a:endParaRPr>
          </a:p>
        </p:txBody>
      </p:sp>
      <p:sp>
        <p:nvSpPr>
          <p:cNvPr id="11" name="TextBox 15"/>
          <p:cNvSpPr txBox="1">
            <a:spLocks noChangeArrowheads="1"/>
          </p:cNvSpPr>
          <p:nvPr/>
        </p:nvSpPr>
        <p:spPr bwMode="auto">
          <a:xfrm>
            <a:off x="6554001" y="1981200"/>
            <a:ext cx="1446999" cy="584775"/>
          </a:xfrm>
          <a:prstGeom prst="rect">
            <a:avLst/>
          </a:prstGeom>
          <a:noFill/>
          <a:ln w="9525">
            <a:noFill/>
            <a:miter lim="800000"/>
            <a:headEnd/>
            <a:tailEnd/>
          </a:ln>
        </p:spPr>
        <p:txBody>
          <a:bodyPr wrap="none">
            <a:spAutoFit/>
          </a:bodyPr>
          <a:lstStyle/>
          <a:p>
            <a:r>
              <a:rPr lang="en-US" sz="1600" dirty="0">
                <a:latin typeface="Segoe" pitchFamily="34" charset="0"/>
              </a:rPr>
              <a:t>Run Test and </a:t>
            </a:r>
            <a:br>
              <a:rPr lang="en-US" sz="1600" dirty="0">
                <a:latin typeface="Segoe" pitchFamily="34" charset="0"/>
              </a:rPr>
            </a:br>
            <a:r>
              <a:rPr lang="en-US" sz="1600" dirty="0">
                <a:latin typeface="Segoe" pitchFamily="34" charset="0"/>
              </a:rPr>
              <a:t>Monitor</a:t>
            </a:r>
          </a:p>
        </p:txBody>
      </p:sp>
      <p:sp>
        <p:nvSpPr>
          <p:cNvPr id="12" name="TextBox 16"/>
          <p:cNvSpPr txBox="1">
            <a:spLocks noChangeArrowheads="1"/>
          </p:cNvSpPr>
          <p:nvPr/>
        </p:nvSpPr>
        <p:spPr bwMode="auto">
          <a:xfrm>
            <a:off x="6473018" y="4596825"/>
            <a:ext cx="1527982" cy="584775"/>
          </a:xfrm>
          <a:prstGeom prst="rect">
            <a:avLst/>
          </a:prstGeom>
          <a:noFill/>
          <a:ln w="9525">
            <a:noFill/>
            <a:miter lim="800000"/>
            <a:headEnd/>
            <a:tailEnd/>
          </a:ln>
        </p:spPr>
        <p:txBody>
          <a:bodyPr wrap="none">
            <a:spAutoFit/>
          </a:bodyPr>
          <a:lstStyle/>
          <a:p>
            <a:pPr algn="r"/>
            <a:r>
              <a:rPr lang="en-US" sz="1600" dirty="0" smtClean="0">
                <a:latin typeface="Segoe" pitchFamily="34" charset="0"/>
              </a:rPr>
              <a:t>Record</a:t>
            </a:r>
          </a:p>
          <a:p>
            <a:pPr algn="r"/>
            <a:r>
              <a:rPr lang="en-US" sz="1600" dirty="0" smtClean="0">
                <a:latin typeface="Segoe" pitchFamily="34" charset="0"/>
              </a:rPr>
              <a:t>Path Condition</a:t>
            </a:r>
            <a:endParaRPr lang="en-US" sz="1600" dirty="0">
              <a:latin typeface="Segoe" pitchFamily="34" charset="0"/>
            </a:endParaRPr>
          </a:p>
        </p:txBody>
      </p:sp>
      <p:sp>
        <p:nvSpPr>
          <p:cNvPr id="13" name="TextBox 17"/>
          <p:cNvSpPr txBox="1">
            <a:spLocks noChangeArrowheads="1"/>
          </p:cNvSpPr>
          <p:nvPr/>
        </p:nvSpPr>
        <p:spPr bwMode="auto">
          <a:xfrm>
            <a:off x="1066800" y="4596825"/>
            <a:ext cx="1654620" cy="584775"/>
          </a:xfrm>
          <a:prstGeom prst="rect">
            <a:avLst/>
          </a:prstGeom>
          <a:noFill/>
          <a:ln w="9525">
            <a:noFill/>
            <a:miter lim="800000"/>
            <a:headEnd/>
            <a:tailEnd/>
          </a:ln>
        </p:spPr>
        <p:txBody>
          <a:bodyPr wrap="none">
            <a:spAutoFit/>
          </a:bodyPr>
          <a:lstStyle/>
          <a:p>
            <a:pPr algn="l"/>
            <a:r>
              <a:rPr lang="en-US" sz="1600" dirty="0" smtClean="0">
                <a:latin typeface="Segoe" pitchFamily="34" charset="0"/>
              </a:rPr>
              <a:t>Choose an </a:t>
            </a:r>
          </a:p>
          <a:p>
            <a:pPr algn="l"/>
            <a:r>
              <a:rPr lang="en-US" sz="1600" dirty="0" smtClean="0">
                <a:latin typeface="Segoe" pitchFamily="34" charset="0"/>
              </a:rPr>
              <a:t>Uncovered Path</a:t>
            </a:r>
            <a:endParaRPr lang="en-US" sz="1600" dirty="0">
              <a:latin typeface="Segoe" pitchFamily="34" charset="0"/>
            </a:endParaRPr>
          </a:p>
        </p:txBody>
      </p:sp>
      <p:sp>
        <p:nvSpPr>
          <p:cNvPr id="14" name="TextBox 18"/>
          <p:cNvSpPr txBox="1">
            <a:spLocks noChangeArrowheads="1"/>
          </p:cNvSpPr>
          <p:nvPr/>
        </p:nvSpPr>
        <p:spPr bwMode="auto">
          <a:xfrm>
            <a:off x="1600200" y="2362200"/>
            <a:ext cx="696024" cy="338554"/>
          </a:xfrm>
          <a:prstGeom prst="rect">
            <a:avLst/>
          </a:prstGeom>
          <a:noFill/>
          <a:ln w="9525">
            <a:noFill/>
            <a:miter lim="800000"/>
            <a:headEnd/>
            <a:tailEnd/>
          </a:ln>
        </p:spPr>
        <p:txBody>
          <a:bodyPr wrap="none">
            <a:spAutoFit/>
          </a:bodyPr>
          <a:lstStyle/>
          <a:p>
            <a:r>
              <a:rPr lang="en-US" sz="1600" dirty="0" smtClean="0">
                <a:latin typeface="Segoe" pitchFamily="34" charset="0"/>
              </a:rPr>
              <a:t>Solve</a:t>
            </a:r>
            <a:endParaRPr lang="en-US" sz="1600" dirty="0">
              <a:latin typeface="Segoe" pitchFamily="34" charset="0"/>
            </a:endParaRPr>
          </a:p>
        </p:txBody>
      </p:sp>
      <p:sp>
        <p:nvSpPr>
          <p:cNvPr id="15" name="Down Arrow 19"/>
          <p:cNvSpPr>
            <a:spLocks noChangeArrowheads="1"/>
          </p:cNvSpPr>
          <p:nvPr/>
        </p:nvSpPr>
        <p:spPr bwMode="auto">
          <a:xfrm>
            <a:off x="4485937" y="1752600"/>
            <a:ext cx="408261" cy="497804"/>
          </a:xfrm>
          <a:prstGeom prst="downArrow">
            <a:avLst>
              <a:gd name="adj1" fmla="val 50000"/>
              <a:gd name="adj2" fmla="val 50024"/>
            </a:avLst>
          </a:prstGeom>
          <a:solidFill>
            <a:schemeClr val="accent1"/>
          </a:soli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defRPr/>
            </a:pPr>
            <a:endParaRPr lang="en-US" sz="2000">
              <a:solidFill>
                <a:schemeClr val="lt1"/>
              </a:solidFill>
              <a:effectLst>
                <a:outerShdw blurRad="38100" dist="38100" dir="2700000" algn="tl">
                  <a:srgbClr val="000000">
                    <a:alpha val="43137"/>
                  </a:srgbClr>
                </a:outerShdw>
              </a:effectLst>
              <a:latin typeface="Segoe" pitchFamily="34" charset="0"/>
            </a:endParaRPr>
          </a:p>
        </p:txBody>
      </p:sp>
      <p:sp>
        <p:nvSpPr>
          <p:cNvPr id="16" name="TextBox 21"/>
          <p:cNvSpPr txBox="1">
            <a:spLocks noChangeArrowheads="1"/>
          </p:cNvSpPr>
          <p:nvPr/>
        </p:nvSpPr>
        <p:spPr bwMode="auto">
          <a:xfrm>
            <a:off x="696647" y="5722203"/>
            <a:ext cx="3706464" cy="830997"/>
          </a:xfrm>
          <a:prstGeom prst="rect">
            <a:avLst/>
          </a:prstGeom>
          <a:noFill/>
          <a:ln w="9525">
            <a:noFill/>
            <a:miter lim="800000"/>
            <a:headEnd/>
            <a:tailEnd/>
          </a:ln>
        </p:spPr>
        <p:txBody>
          <a:bodyPr wrap="none">
            <a:spAutoFit/>
          </a:bodyPr>
          <a:lstStyle/>
          <a:p>
            <a:pPr algn="l"/>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Result: small test suite, </a:t>
            </a:r>
            <a:b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br>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high </a:t>
            </a:r>
            <a:r>
              <a:rPr lang="en-US" sz="2400" b="1" dirty="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code </a:t>
            </a:r>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coverage</a:t>
            </a:r>
          </a:p>
        </p:txBody>
      </p:sp>
      <p:sp>
        <p:nvSpPr>
          <p:cNvPr id="18" name="TextBox 15"/>
          <p:cNvSpPr txBox="1">
            <a:spLocks noChangeArrowheads="1"/>
          </p:cNvSpPr>
          <p:nvPr/>
        </p:nvSpPr>
        <p:spPr bwMode="auto">
          <a:xfrm>
            <a:off x="2209800" y="1676400"/>
            <a:ext cx="2392643" cy="338554"/>
          </a:xfrm>
          <a:prstGeom prst="rect">
            <a:avLst/>
          </a:prstGeom>
          <a:noFill/>
          <a:ln w="9525">
            <a:noFill/>
            <a:miter lim="800000"/>
            <a:headEnd/>
            <a:tailEnd/>
          </a:ln>
        </p:spPr>
        <p:txBody>
          <a:bodyPr wrap="none">
            <a:spAutoFit/>
          </a:bodyPr>
          <a:lstStyle/>
          <a:p>
            <a:r>
              <a:rPr lang="en-US" sz="1600" dirty="0" smtClean="0">
                <a:latin typeface="Segoe" pitchFamily="34" charset="0"/>
              </a:rPr>
              <a:t>Initially, choose Arbitrary</a:t>
            </a:r>
            <a:endParaRPr lang="en-US" sz="1600" dirty="0">
              <a:latin typeface="Segoe" pitchFamily="34" charset="0"/>
            </a:endParaRPr>
          </a:p>
        </p:txBody>
      </p:sp>
      <p:sp>
        <p:nvSpPr>
          <p:cNvPr id="19" name="Rounded Rectangle 18"/>
          <p:cNvSpPr/>
          <p:nvPr/>
        </p:nvSpPr>
        <p:spPr bwMode="auto">
          <a:xfrm>
            <a:off x="4953000" y="5562599"/>
            <a:ext cx="3352800" cy="1066801"/>
          </a:xfrm>
          <a:prstGeom prst="roundRect">
            <a:avLst>
              <a:gd name="adj" fmla="val 6963"/>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109728" tIns="0" rIns="109728" bIns="54864" numCol="1" rtlCol="0" anchor="t" anchorCtr="0" compatLnSpc="1">
            <a:prstTxWarp prst="textNoShape">
              <a:avLst/>
            </a:prstTxWarp>
          </a:bodyPr>
          <a:lstStyle/>
          <a:p>
            <a:pPr algn="ctr" defTabSz="1096963" fontAlgn="base">
              <a:spcBef>
                <a:spcPct val="0"/>
              </a:spcBef>
              <a:spcAft>
                <a:spcPct val="0"/>
              </a:spcAft>
            </a:pPr>
            <a:endParaRPr lang="en-US" sz="200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0" name="TextBox 21"/>
          <p:cNvSpPr txBox="1">
            <a:spLocks noChangeArrowheads="1"/>
          </p:cNvSpPr>
          <p:nvPr/>
        </p:nvSpPr>
        <p:spPr bwMode="auto">
          <a:xfrm>
            <a:off x="5029200" y="5700117"/>
            <a:ext cx="3172663" cy="830997"/>
          </a:xfrm>
          <a:prstGeom prst="rect">
            <a:avLst/>
          </a:prstGeom>
          <a:noFill/>
          <a:ln w="9525">
            <a:noFill/>
            <a:miter lim="800000"/>
            <a:headEnd/>
            <a:tailEnd/>
          </a:ln>
        </p:spPr>
        <p:txBody>
          <a:bodyPr wrap="none">
            <a:spAutoFit/>
          </a:bodyPr>
          <a:lstStyle/>
          <a:p>
            <a:pPr algn="l"/>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Finds only real bugs</a:t>
            </a:r>
          </a:p>
          <a:p>
            <a:pPr algn="l"/>
            <a:r>
              <a:rPr lang="en-US" sz="2400" b="1" dirty="0" smtClean="0">
                <a:effectLst>
                  <a:glow rad="63500">
                    <a:schemeClr val="accent2">
                      <a:satMod val="175000"/>
                      <a:alpha val="40000"/>
                    </a:schemeClr>
                  </a:glow>
                  <a:outerShdw blurRad="50800" dist="38100" dir="2700000" algn="tl" rotWithShape="0">
                    <a:prstClr val="black">
                      <a:alpha val="40000"/>
                    </a:prstClr>
                  </a:outerShdw>
                </a:effectLst>
                <a:latin typeface="Segoe" pitchFamily="34" charset="0"/>
              </a:rPr>
              <a:t>No false warnings</a:t>
            </a:r>
          </a:p>
        </p:txBody>
      </p:sp>
      <p:sp>
        <p:nvSpPr>
          <p:cNvPr id="22" name="Title 1"/>
          <p:cNvSpPr txBox="1">
            <a:spLocks/>
          </p:cNvSpPr>
          <p:nvPr/>
        </p:nvSpPr>
        <p:spPr>
          <a:xfrm>
            <a:off x="457200" y="203205"/>
            <a:ext cx="8229600" cy="1143000"/>
          </a:xfrm>
          <a:prstGeom prst="rect">
            <a:avLst/>
          </a:prstGeom>
          <a:noFill/>
          <a:ln w="9525">
            <a:noFill/>
            <a:miter lim="800000"/>
            <a:headEnd/>
            <a:tailEnd/>
          </a:ln>
        </p:spPr>
        <p:txBody>
          <a:bodyPr vert="horz" wrap="square" lIns="0" tIns="0" rIns="0" bIns="0" numCol="1" anchor="t" anchorCtr="0" compatLnSpc="1">
            <a:prstTxWarp prst="textNoShape">
              <a:avLst/>
            </a:prstTxWarp>
            <a:normAutofit fontScale="77500" lnSpcReduction="20000"/>
          </a:bodyPr>
          <a:lstStyle/>
          <a:p>
            <a:pPr marL="0" marR="0" lvl="0" indent="0" algn="ctr" defTabSz="914027" rtl="0" eaLnBrk="1" fontAlgn="base" latinLnBrk="0" hangingPunct="1">
              <a:lnSpc>
                <a:spcPct val="90000"/>
              </a:lnSpc>
              <a:spcBef>
                <a:spcPct val="0"/>
              </a:spcBef>
              <a:spcAft>
                <a:spcPct val="0"/>
              </a:spcAft>
              <a:buClrTx/>
              <a:buSzTx/>
              <a:buFontTx/>
              <a:buNone/>
              <a:tabLst/>
              <a:defRPr/>
            </a:pPr>
            <a:r>
              <a:rPr kumimoji="0" lang="en-US" sz="5400" b="0" i="0" u="none" strike="noStrike" kern="1200" cap="none" spc="-300" normalizeH="0" baseline="0" noProof="0" dirty="0" smtClean="0">
                <a:ln w="3175">
                  <a:noFill/>
                </a:ln>
                <a:gradFill flip="none" rotWithShape="1">
                  <a:gsLst>
                    <a:gs pos="28000">
                      <a:srgbClr val="FEF9DA"/>
                    </a:gs>
                    <a:gs pos="52000">
                      <a:srgbClr val="FCE974"/>
                    </a:gs>
                    <a:gs pos="68000">
                      <a:srgbClr val="F79A1D"/>
                    </a:gs>
                  </a:gsLst>
                  <a:lin ang="5400000" scaled="1"/>
                  <a:tileRect/>
                </a:gradFill>
                <a:effectLst>
                  <a:outerShdw blurRad="50800" dist="38100" dir="2700000" algn="tl" rotWithShape="0">
                    <a:prstClr val="black">
                      <a:alpha val="40000"/>
                    </a:prstClr>
                  </a:outerShdw>
                </a:effectLst>
                <a:uLnTx/>
                <a:uFillTx/>
                <a:latin typeface="Segoe" pitchFamily="34" charset="0"/>
                <a:ea typeface="+mn-ea"/>
                <a:cs typeface="Arial" charset="0"/>
              </a:rPr>
              <a:t>Automatic Test</a:t>
            </a:r>
            <a:r>
              <a:rPr kumimoji="0" lang="en-US" sz="5400" b="0" i="0" u="none" strike="noStrike" kern="1200" cap="none" spc="-300" normalizeH="0" noProof="0" dirty="0" smtClean="0">
                <a:ln w="3175">
                  <a:noFill/>
                </a:ln>
                <a:gradFill flip="none" rotWithShape="1">
                  <a:gsLst>
                    <a:gs pos="28000">
                      <a:srgbClr val="FEF9DA"/>
                    </a:gs>
                    <a:gs pos="52000">
                      <a:srgbClr val="FCE974"/>
                    </a:gs>
                    <a:gs pos="68000">
                      <a:srgbClr val="F79A1D"/>
                    </a:gs>
                  </a:gsLst>
                  <a:lin ang="5400000" scaled="1"/>
                  <a:tileRect/>
                </a:gradFill>
                <a:effectLst>
                  <a:outerShdw blurRad="50800" dist="38100" dir="2700000" algn="tl" rotWithShape="0">
                    <a:prstClr val="black">
                      <a:alpha val="40000"/>
                    </a:prstClr>
                  </a:outerShdw>
                </a:effectLst>
                <a:uLnTx/>
                <a:uFillTx/>
                <a:latin typeface="Segoe" pitchFamily="34" charset="0"/>
                <a:ea typeface="+mn-ea"/>
                <a:cs typeface="Arial" charset="0"/>
              </a:rPr>
              <a:t> Input Generation:</a:t>
            </a:r>
          </a:p>
          <a:p>
            <a:pPr marL="0" marR="0" lvl="0" indent="0" algn="ctr" defTabSz="914027" rtl="0" eaLnBrk="1" fontAlgn="base" latinLnBrk="0" hangingPunct="1">
              <a:lnSpc>
                <a:spcPct val="90000"/>
              </a:lnSpc>
              <a:spcBef>
                <a:spcPct val="0"/>
              </a:spcBef>
              <a:spcAft>
                <a:spcPct val="0"/>
              </a:spcAft>
              <a:buClrTx/>
              <a:buSzTx/>
              <a:buFontTx/>
              <a:buNone/>
              <a:tabLst/>
              <a:defRPr/>
            </a:pPr>
            <a:r>
              <a:rPr lang="en-US" sz="5400" spc="-300" baseline="0" dirty="0" smtClean="0">
                <a:ln w="3175">
                  <a:noFill/>
                </a:ln>
                <a:gradFill flip="none" rotWithShape="1">
                  <a:gsLst>
                    <a:gs pos="28000">
                      <a:srgbClr val="FEF9DA"/>
                    </a:gs>
                    <a:gs pos="52000">
                      <a:srgbClr val="FCE974"/>
                    </a:gs>
                    <a:gs pos="68000">
                      <a:srgbClr val="F79A1D"/>
                    </a:gs>
                  </a:gsLst>
                  <a:lin ang="5400000" scaled="1"/>
                  <a:tileRect/>
                </a:gradFill>
                <a:effectLst>
                  <a:outerShdw blurRad="50800" dist="38100" dir="2700000" algn="tl" rotWithShape="0">
                    <a:prstClr val="black">
                      <a:alpha val="40000"/>
                    </a:prstClr>
                  </a:outerShdw>
                </a:effectLst>
                <a:latin typeface="Segoe" pitchFamily="34" charset="0"/>
                <a:cs typeface="Arial" charset="0"/>
              </a:rPr>
              <a:t>Whole-program,</a:t>
            </a:r>
            <a:r>
              <a:rPr lang="en-US" sz="5400" spc="-300" dirty="0" smtClean="0">
                <a:ln w="3175">
                  <a:noFill/>
                </a:ln>
                <a:gradFill flip="none" rotWithShape="1">
                  <a:gsLst>
                    <a:gs pos="28000">
                      <a:srgbClr val="FEF9DA"/>
                    </a:gs>
                    <a:gs pos="52000">
                      <a:srgbClr val="FCE974"/>
                    </a:gs>
                    <a:gs pos="68000">
                      <a:srgbClr val="F79A1D"/>
                    </a:gs>
                  </a:gsLst>
                  <a:lin ang="5400000" scaled="1"/>
                  <a:tileRect/>
                </a:gradFill>
                <a:effectLst>
                  <a:outerShdw blurRad="50800" dist="38100" dir="2700000" algn="tl" rotWithShape="0">
                    <a:prstClr val="black">
                      <a:alpha val="40000"/>
                    </a:prstClr>
                  </a:outerShdw>
                </a:effectLst>
                <a:latin typeface="Segoe" pitchFamily="34" charset="0"/>
                <a:cs typeface="Arial" charset="0"/>
              </a:rPr>
              <a:t> white box code analysis</a:t>
            </a:r>
            <a:endParaRPr kumimoji="0" lang="en-US" sz="5400" b="1" i="0" u="none" strike="noStrike" kern="1200" cap="none" spc="-300" normalizeH="0" baseline="0" noProof="0" dirty="0">
              <a:ln w="3175">
                <a:noFill/>
              </a:ln>
              <a:gradFill flip="none" rotWithShape="1">
                <a:gsLst>
                  <a:gs pos="28000">
                    <a:srgbClr val="FEF9DA"/>
                  </a:gs>
                  <a:gs pos="52000">
                    <a:srgbClr val="FCE974"/>
                  </a:gs>
                  <a:gs pos="68000">
                    <a:srgbClr val="F79A1D"/>
                  </a:gs>
                </a:gsLst>
                <a:lin ang="5400000" scaled="1"/>
                <a:tileRect/>
              </a:gradFill>
              <a:effectLst>
                <a:outerShdw blurRad="50800" dist="38100" dir="2700000" algn="tl" rotWithShape="0">
                  <a:prstClr val="black">
                    <a:alpha val="40000"/>
                  </a:prstClr>
                </a:outerShdw>
              </a:effectLst>
              <a:uLnTx/>
              <a:uFillTx/>
              <a:latin typeface="Segoe" pitchFamily="34" charset="0"/>
              <a:ea typeface="+mn-ea"/>
              <a:cs typeface="Arial" charset="0"/>
            </a:endParaRPr>
          </a:p>
        </p:txBody>
      </p:sp>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Domains</a:t>
            </a:r>
            <a:endParaRPr lang="en-US" dirty="0"/>
          </a:p>
        </p:txBody>
      </p:sp>
      <p:sp>
        <p:nvSpPr>
          <p:cNvPr id="3" name="Content Placeholder 2"/>
          <p:cNvSpPr>
            <a:spLocks noGrp="1"/>
          </p:cNvSpPr>
          <p:nvPr>
            <p:ph idx="1"/>
          </p:nvPr>
        </p:nvSpPr>
        <p:spPr>
          <a:xfrm>
            <a:off x="381000" y="1412875"/>
            <a:ext cx="8382000" cy="4367349"/>
          </a:xfrm>
        </p:spPr>
        <p:txBody>
          <a:bodyPr/>
          <a:lstStyle/>
          <a:p>
            <a:r>
              <a:rPr lang="en-US" dirty="0" smtClean="0"/>
              <a:t>Bit-vectors</a:t>
            </a:r>
          </a:p>
          <a:p>
            <a:endParaRPr lang="en-US" dirty="0" smtClean="0"/>
          </a:p>
          <a:p>
            <a:r>
              <a:rPr lang="en-US" dirty="0" smtClean="0"/>
              <a:t>Heaps</a:t>
            </a:r>
          </a:p>
          <a:p>
            <a:endParaRPr lang="en-US" dirty="0" smtClean="0"/>
          </a:p>
          <a:p>
            <a:r>
              <a:rPr lang="en-US" dirty="0" smtClean="0"/>
              <a:t>Integers</a:t>
            </a:r>
          </a:p>
          <a:p>
            <a:endParaRPr lang="en-US" dirty="0" smtClean="0"/>
          </a:p>
          <a:p>
            <a:r>
              <a:rPr lang="en-US" dirty="0" smtClean="0"/>
              <a:t>Quantifiers</a:t>
            </a:r>
          </a:p>
          <a:p>
            <a:endParaRPr lang="en-US" dirty="0"/>
          </a:p>
        </p:txBody>
      </p:sp>
      <p:sp>
        <p:nvSpPr>
          <p:cNvPr id="4" name="Footer Placeholder 3"/>
          <p:cNvSpPr>
            <a:spLocks noGrp="1"/>
          </p:cNvSpPr>
          <p:nvPr>
            <p:ph type="ftr" sz="quarter" idx="10"/>
          </p:nvPr>
        </p:nvSpPr>
        <p:spPr/>
        <p:txBody>
          <a:bodyPr/>
          <a:lstStyle/>
          <a:p>
            <a:r>
              <a:rPr lang="en-US" smtClean="0"/>
              <a:t>&lt;footer text&gt;</a:t>
            </a:r>
            <a:endParaRPr lang="en-US" dirty="0"/>
          </a:p>
        </p:txBody>
      </p:sp>
      <p:pic>
        <p:nvPicPr>
          <p:cNvPr id="5" name="Picture 4" descr="path-constraint.jpg"/>
          <p:cNvPicPr>
            <a:picLocks noChangeAspect="1"/>
          </p:cNvPicPr>
          <p:nvPr/>
        </p:nvPicPr>
        <p:blipFill>
          <a:blip r:embed="rId3"/>
          <a:stretch>
            <a:fillRect/>
          </a:stretch>
        </p:blipFill>
        <p:spPr>
          <a:xfrm>
            <a:off x="4690614" y="1584604"/>
            <a:ext cx="3299791" cy="4110824"/>
          </a:xfrm>
          <a:prstGeom prst="rect">
            <a:avLst/>
          </a:prstGeom>
        </p:spPr>
      </p:pic>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38620" y="2928609"/>
            <a:ext cx="7692761" cy="1495794"/>
          </a:xfrm>
        </p:spPr>
        <p:txBody>
          <a:bodyPr/>
          <a:lstStyle/>
          <a:p>
            <a:r>
              <a:rPr smtClean="0"/>
              <a:t>Satisfiability Modulo Theories </a:t>
            </a:r>
            <a:br>
              <a:rPr smtClean="0"/>
            </a:br>
            <a:r>
              <a:rPr smtClean="0"/>
              <a:t>for Program Exploration</a:t>
            </a:r>
            <a:endParaRPr lang="en-US" dirty="0"/>
          </a:p>
        </p:txBody>
      </p:sp>
      <p:sp>
        <p:nvSpPr>
          <p:cNvPr id="3" name="Subtitle 2"/>
          <p:cNvSpPr>
            <a:spLocks noGrp="1"/>
          </p:cNvSpPr>
          <p:nvPr>
            <p:ph type="subTitle" idx="1"/>
          </p:nvPr>
        </p:nvSpPr>
        <p:spPr>
          <a:xfrm>
            <a:off x="777846" y="4782618"/>
            <a:ext cx="7692761" cy="1412694"/>
          </a:xfrm>
        </p:spPr>
        <p:txBody>
          <a:bodyPr/>
          <a:lstStyle/>
          <a:p>
            <a:r>
              <a:rPr smtClean="0"/>
              <a:t>Nikolaj Bj</a:t>
            </a:r>
            <a:r>
              <a:rPr lang="en-US" dirty="0" smtClean="0"/>
              <a:t>ø</a:t>
            </a:r>
            <a:r>
              <a:rPr smtClean="0"/>
              <a:t>rner Leonardo de Moura</a:t>
            </a:r>
          </a:p>
          <a:p>
            <a:r>
              <a:rPr smtClean="0"/>
              <a:t>Nikolai Tillmann</a:t>
            </a:r>
          </a:p>
          <a:p>
            <a:r>
              <a:rPr smtClean="0"/>
              <a:t>Microsoft Research</a:t>
            </a:r>
            <a:endParaRPr lang="en-US" dirty="0" smtClean="0"/>
          </a:p>
        </p:txBody>
      </p:sp>
      <p:sp>
        <p:nvSpPr>
          <p:cNvPr id="4" name="TextBox 3"/>
          <p:cNvSpPr txBox="1"/>
          <p:nvPr/>
        </p:nvSpPr>
        <p:spPr>
          <a:xfrm>
            <a:off x="4744994" y="6289590"/>
            <a:ext cx="2032929" cy="369332"/>
          </a:xfrm>
          <a:prstGeom prst="rect">
            <a:avLst/>
          </a:prstGeom>
          <a:noFill/>
        </p:spPr>
        <p:txBody>
          <a:bodyPr wrap="none" rtlCol="0">
            <a:spAutoFit/>
          </a:bodyPr>
          <a:lstStyle/>
          <a:p>
            <a:r>
              <a:rPr lang="en-US" dirty="0" smtClean="0">
                <a:solidFill>
                  <a:schemeClr val="bg1"/>
                </a:solidFill>
              </a:rPr>
              <a:t>August 11’th 2008</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inkTgt spid="_x0000_s295938"/>
                                        </p:tgtEl>
                                        <p:attrNameLst>
                                          <p:attrName>style.visibility</p:attrName>
                                        </p:attrNameLst>
                                      </p:cBhvr>
                                      <p:to>
                                        <p:strVal val="visible"/>
                                      </p:to>
                                    </p:set>
                                    <p:animEffect transition="in" filter="wipe(down)">
                                      <p:cBhvr>
                                        <p:cTn id="7" dur="580">
                                          <p:stCondLst>
                                            <p:cond delay="0"/>
                                          </p:stCondLst>
                                        </p:cTn>
                                        <p:tgtEl>
                                          <p:inkTgt spid="_x0000_s295938"/>
                                        </p:tgtEl>
                                      </p:cBhvr>
                                    </p:animEffect>
                                    <p:anim calcmode="lin" valueType="num">
                                      <p:cBhvr>
                                        <p:cTn id="8" dur="1822" tmFilter="0,0; 0.14,0.36; 0.43,0.73; 0.71,0.91; 1.0,1.0">
                                          <p:stCondLst>
                                            <p:cond delay="0"/>
                                          </p:stCondLst>
                                        </p:cTn>
                                        <p:tgtEl>
                                          <p:inkTgt spid="_x0000_s29593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inkTgt spid="_x0000_s29593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inkTgt spid="_x0000_s29593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inkTgt spid="_x0000_s29593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inkTgt spid="_x0000_s295938"/>
                                        </p:tgtEl>
                                        <p:attrNameLst>
                                          <p:attrName>ppt_y</p:attrName>
                                        </p:attrNameLst>
                                      </p:cBhvr>
                                      <p:tavLst>
                                        <p:tav tm="0" fmla="#ppt_y-sin(pi*$)/81">
                                          <p:val>
                                            <p:fltVal val="0"/>
                                          </p:val>
                                        </p:tav>
                                        <p:tav tm="100000">
                                          <p:val>
                                            <p:fltVal val="1"/>
                                          </p:val>
                                        </p:tav>
                                      </p:tavLst>
                                    </p:anim>
                                    <p:animScale>
                                      <p:cBhvr>
                                        <p:cTn id="13" dur="26">
                                          <p:stCondLst>
                                            <p:cond delay="650"/>
                                          </p:stCondLst>
                                        </p:cTn>
                                        <p:tgtEl>
                                          <p:inkTgt spid="_x0000_s295938"/>
                                        </p:tgtEl>
                                      </p:cBhvr>
                                      <p:to x="100000" y="60000"/>
                                    </p:animScale>
                                    <p:animScale>
                                      <p:cBhvr>
                                        <p:cTn id="14" dur="166" decel="50000">
                                          <p:stCondLst>
                                            <p:cond delay="676"/>
                                          </p:stCondLst>
                                        </p:cTn>
                                        <p:tgtEl>
                                          <p:inkTgt spid="_x0000_s295938"/>
                                        </p:tgtEl>
                                      </p:cBhvr>
                                      <p:to x="100000" y="100000"/>
                                    </p:animScale>
                                    <p:animScale>
                                      <p:cBhvr>
                                        <p:cTn id="15" dur="26">
                                          <p:stCondLst>
                                            <p:cond delay="1312"/>
                                          </p:stCondLst>
                                        </p:cTn>
                                        <p:tgtEl>
                                          <p:inkTgt spid="_x0000_s295938"/>
                                        </p:tgtEl>
                                      </p:cBhvr>
                                      <p:to x="100000" y="80000"/>
                                    </p:animScale>
                                    <p:animScale>
                                      <p:cBhvr>
                                        <p:cTn id="16" dur="166" decel="50000">
                                          <p:stCondLst>
                                            <p:cond delay="1338"/>
                                          </p:stCondLst>
                                        </p:cTn>
                                        <p:tgtEl>
                                          <p:inkTgt spid="_x0000_s295938"/>
                                        </p:tgtEl>
                                      </p:cBhvr>
                                      <p:to x="100000" y="100000"/>
                                    </p:animScale>
                                    <p:animScale>
                                      <p:cBhvr>
                                        <p:cTn id="17" dur="26">
                                          <p:stCondLst>
                                            <p:cond delay="1642"/>
                                          </p:stCondLst>
                                        </p:cTn>
                                        <p:tgtEl>
                                          <p:inkTgt spid="_x0000_s295938"/>
                                        </p:tgtEl>
                                      </p:cBhvr>
                                      <p:to x="100000" y="90000"/>
                                    </p:animScale>
                                    <p:animScale>
                                      <p:cBhvr>
                                        <p:cTn id="18" dur="166" decel="50000">
                                          <p:stCondLst>
                                            <p:cond delay="1668"/>
                                          </p:stCondLst>
                                        </p:cTn>
                                        <p:tgtEl>
                                          <p:inkTgt spid="_x0000_s295938"/>
                                        </p:tgtEl>
                                      </p:cBhvr>
                                      <p:to x="100000" y="100000"/>
                                    </p:animScale>
                                    <p:animScale>
                                      <p:cBhvr>
                                        <p:cTn id="19" dur="26">
                                          <p:stCondLst>
                                            <p:cond delay="1808"/>
                                          </p:stCondLst>
                                        </p:cTn>
                                        <p:tgtEl>
                                          <p:inkTgt spid="_x0000_s295938"/>
                                        </p:tgtEl>
                                      </p:cBhvr>
                                      <p:to x="100000" y="95000"/>
                                    </p:animScale>
                                    <p:animScale>
                                      <p:cBhvr>
                                        <p:cTn id="20" dur="166" decel="50000">
                                          <p:stCondLst>
                                            <p:cond delay="1834"/>
                                          </p:stCondLst>
                                        </p:cTn>
                                        <p:tgtEl>
                                          <p:inkTgt spid="_x0000_s295938"/>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inkTgt spid="_x0000_s295939"/>
                                        </p:tgtEl>
                                        <p:attrNameLst>
                                          <p:attrName>style.visibility</p:attrName>
                                        </p:attrNameLst>
                                      </p:cBhvr>
                                      <p:to>
                                        <p:strVal val="visible"/>
                                      </p:to>
                                    </p:set>
                                    <p:animEffect transition="in" filter="wipe(down)">
                                      <p:cBhvr>
                                        <p:cTn id="23" dur="580">
                                          <p:stCondLst>
                                            <p:cond delay="0"/>
                                          </p:stCondLst>
                                        </p:cTn>
                                        <p:tgtEl>
                                          <p:inkTgt spid="_x0000_s295939"/>
                                        </p:tgtEl>
                                      </p:cBhvr>
                                    </p:animEffect>
                                    <p:anim calcmode="lin" valueType="num">
                                      <p:cBhvr>
                                        <p:cTn id="24" dur="1822" tmFilter="0,0; 0.14,0.36; 0.43,0.73; 0.71,0.91; 1.0,1.0">
                                          <p:stCondLst>
                                            <p:cond delay="0"/>
                                          </p:stCondLst>
                                        </p:cTn>
                                        <p:tgtEl>
                                          <p:inkTgt spid="_x0000_s295939"/>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inkTgt spid="_x0000_s295939"/>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inkTgt spid="_x0000_s295939"/>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inkTgt spid="_x0000_s295939"/>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inkTgt spid="_x0000_s295939"/>
                                        </p:tgtEl>
                                        <p:attrNameLst>
                                          <p:attrName>ppt_y</p:attrName>
                                        </p:attrNameLst>
                                      </p:cBhvr>
                                      <p:tavLst>
                                        <p:tav tm="0" fmla="#ppt_y-sin(pi*$)/81">
                                          <p:val>
                                            <p:fltVal val="0"/>
                                          </p:val>
                                        </p:tav>
                                        <p:tav tm="100000">
                                          <p:val>
                                            <p:fltVal val="1"/>
                                          </p:val>
                                        </p:tav>
                                      </p:tavLst>
                                    </p:anim>
                                    <p:animScale>
                                      <p:cBhvr>
                                        <p:cTn id="29" dur="26">
                                          <p:stCondLst>
                                            <p:cond delay="650"/>
                                          </p:stCondLst>
                                        </p:cTn>
                                        <p:tgtEl>
                                          <p:inkTgt spid="_x0000_s295939"/>
                                        </p:tgtEl>
                                      </p:cBhvr>
                                      <p:to x="100000" y="60000"/>
                                    </p:animScale>
                                    <p:animScale>
                                      <p:cBhvr>
                                        <p:cTn id="30" dur="166" decel="50000">
                                          <p:stCondLst>
                                            <p:cond delay="676"/>
                                          </p:stCondLst>
                                        </p:cTn>
                                        <p:tgtEl>
                                          <p:inkTgt spid="_x0000_s295939"/>
                                        </p:tgtEl>
                                      </p:cBhvr>
                                      <p:to x="100000" y="100000"/>
                                    </p:animScale>
                                    <p:animScale>
                                      <p:cBhvr>
                                        <p:cTn id="31" dur="26">
                                          <p:stCondLst>
                                            <p:cond delay="1312"/>
                                          </p:stCondLst>
                                        </p:cTn>
                                        <p:tgtEl>
                                          <p:inkTgt spid="_x0000_s295939"/>
                                        </p:tgtEl>
                                      </p:cBhvr>
                                      <p:to x="100000" y="80000"/>
                                    </p:animScale>
                                    <p:animScale>
                                      <p:cBhvr>
                                        <p:cTn id="32" dur="166" decel="50000">
                                          <p:stCondLst>
                                            <p:cond delay="1338"/>
                                          </p:stCondLst>
                                        </p:cTn>
                                        <p:tgtEl>
                                          <p:inkTgt spid="_x0000_s295939"/>
                                        </p:tgtEl>
                                      </p:cBhvr>
                                      <p:to x="100000" y="100000"/>
                                    </p:animScale>
                                    <p:animScale>
                                      <p:cBhvr>
                                        <p:cTn id="33" dur="26">
                                          <p:stCondLst>
                                            <p:cond delay="1642"/>
                                          </p:stCondLst>
                                        </p:cTn>
                                        <p:tgtEl>
                                          <p:inkTgt spid="_x0000_s295939"/>
                                        </p:tgtEl>
                                      </p:cBhvr>
                                      <p:to x="100000" y="90000"/>
                                    </p:animScale>
                                    <p:animScale>
                                      <p:cBhvr>
                                        <p:cTn id="34" dur="166" decel="50000">
                                          <p:stCondLst>
                                            <p:cond delay="1668"/>
                                          </p:stCondLst>
                                        </p:cTn>
                                        <p:tgtEl>
                                          <p:inkTgt spid="_x0000_s295939"/>
                                        </p:tgtEl>
                                      </p:cBhvr>
                                      <p:to x="100000" y="100000"/>
                                    </p:animScale>
                                    <p:animScale>
                                      <p:cBhvr>
                                        <p:cTn id="35" dur="26">
                                          <p:stCondLst>
                                            <p:cond delay="1808"/>
                                          </p:stCondLst>
                                        </p:cTn>
                                        <p:tgtEl>
                                          <p:inkTgt spid="_x0000_s295939"/>
                                        </p:tgtEl>
                                      </p:cBhvr>
                                      <p:to x="100000" y="95000"/>
                                    </p:animScale>
                                    <p:animScale>
                                      <p:cBhvr>
                                        <p:cTn id="36" dur="166" decel="50000">
                                          <p:stCondLst>
                                            <p:cond delay="1834"/>
                                          </p:stCondLst>
                                        </p:cTn>
                                        <p:tgtEl>
                                          <p:inkTgt spid="_x0000_s29593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Bit-vectors</a:t>
            </a:r>
            <a:endParaRPr lang="en-US" dirty="0"/>
          </a:p>
        </p:txBody>
      </p:sp>
      <p:sp>
        <p:nvSpPr>
          <p:cNvPr id="3" name="Content Placeholder 2"/>
          <p:cNvSpPr>
            <a:spLocks noGrp="1"/>
          </p:cNvSpPr>
          <p:nvPr>
            <p:ph idx="1"/>
          </p:nvPr>
        </p:nvSpPr>
        <p:spPr>
          <a:xfrm>
            <a:off x="381000" y="1412875"/>
            <a:ext cx="8382000" cy="4925964"/>
          </a:xfrm>
        </p:spPr>
        <p:txBody>
          <a:bodyPr/>
          <a:lstStyle/>
          <a:p>
            <a:r>
              <a:rPr lang="en-US" dirty="0" smtClean="0"/>
              <a:t>Is Target reachable?</a:t>
            </a:r>
          </a:p>
          <a:p>
            <a:endParaRPr lang="en-US" dirty="0" smtClean="0"/>
          </a:p>
          <a:p>
            <a:endParaRPr lang="en-US" dirty="0" smtClean="0"/>
          </a:p>
          <a:p>
            <a:endParaRPr lang="en-US" dirty="0" smtClean="0"/>
          </a:p>
          <a:p>
            <a:endParaRPr lang="en-US" dirty="0" smtClean="0"/>
          </a:p>
          <a:p>
            <a:endParaRPr lang="en-US" dirty="0" smtClean="0"/>
          </a:p>
          <a:p>
            <a:r>
              <a:rPr lang="en-US" dirty="0" smtClean="0"/>
              <a:t>Yes: x = 2</a:t>
            </a:r>
            <a:r>
              <a:rPr lang="en-US" baseline="30000" dirty="0" smtClean="0"/>
              <a:t>16</a:t>
            </a:r>
            <a:r>
              <a:rPr lang="en-US" dirty="0" smtClean="0"/>
              <a:t> … of course</a:t>
            </a:r>
          </a:p>
          <a:p>
            <a:pPr>
              <a:buNone/>
            </a:pPr>
            <a:endParaRPr lang="en-US" dirty="0" smtClean="0"/>
          </a:p>
          <a:p>
            <a:pPr>
              <a:buNone/>
            </a:pPr>
            <a:endParaRPr lang="en-US" dirty="0"/>
          </a:p>
        </p:txBody>
      </p:sp>
      <p:sp>
        <p:nvSpPr>
          <p:cNvPr id="4" name="Footer Placeholder 3"/>
          <p:cNvSpPr>
            <a:spLocks noGrp="1"/>
          </p:cNvSpPr>
          <p:nvPr>
            <p:ph type="ftr" sz="quarter" idx="10"/>
          </p:nvPr>
        </p:nvSpPr>
        <p:spPr/>
        <p:txBody>
          <a:bodyPr/>
          <a:lstStyle/>
          <a:p>
            <a:r>
              <a:rPr lang="en-US" dirty="0" smtClean="0"/>
              <a:t>SMBT</a:t>
            </a:r>
            <a:endParaRPr lang="en-US" dirty="0"/>
          </a:p>
        </p:txBody>
      </p:sp>
      <p:pic>
        <p:nvPicPr>
          <p:cNvPr id="315394" name="Picture 2"/>
          <p:cNvPicPr>
            <a:picLocks noChangeAspect="1" noChangeArrowheads="1"/>
          </p:cNvPicPr>
          <p:nvPr/>
        </p:nvPicPr>
        <p:blipFill>
          <a:blip r:embed="rId2"/>
          <a:srcRect l="28385" t="38201" r="30831" b="37074"/>
          <a:stretch>
            <a:fillRect/>
          </a:stretch>
        </p:blipFill>
        <p:spPr bwMode="auto">
          <a:xfrm>
            <a:off x="1406768" y="1868993"/>
            <a:ext cx="5448896" cy="2642716"/>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Bit-vectors abound in CIL</a:t>
            </a:r>
            <a:endParaRPr lang="en-US" dirty="0"/>
          </a:p>
        </p:txBody>
      </p:sp>
      <p:sp>
        <p:nvSpPr>
          <p:cNvPr id="3" name="Content Placeholder 2"/>
          <p:cNvSpPr>
            <a:spLocks noGrp="1"/>
          </p:cNvSpPr>
          <p:nvPr>
            <p:ph idx="1"/>
          </p:nvPr>
        </p:nvSpPr>
        <p:spPr>
          <a:xfrm>
            <a:off x="381000" y="1412875"/>
            <a:ext cx="8382000" cy="2691506"/>
          </a:xfrm>
        </p:spPr>
        <p:txBody>
          <a:bodyPr/>
          <a:lstStyle/>
          <a:p>
            <a:endParaRPr lang="en-US" dirty="0" smtClean="0"/>
          </a:p>
          <a:p>
            <a:endParaRPr lang="en-US" dirty="0" smtClean="0"/>
          </a:p>
          <a:p>
            <a:pPr>
              <a:buNone/>
            </a:pPr>
            <a:endParaRPr lang="en-US" dirty="0" smtClean="0"/>
          </a:p>
          <a:p>
            <a:pPr>
              <a:buNone/>
            </a:pPr>
            <a:endParaRPr lang="en-US" dirty="0" smtClean="0"/>
          </a:p>
          <a:p>
            <a:pPr>
              <a:buNone/>
            </a:pPr>
            <a:endParaRPr lang="en-US" dirty="0"/>
          </a:p>
        </p:txBody>
      </p:sp>
      <p:sp>
        <p:nvSpPr>
          <p:cNvPr id="4" name="Footer Placeholder 3"/>
          <p:cNvSpPr>
            <a:spLocks noGrp="1"/>
          </p:cNvSpPr>
          <p:nvPr>
            <p:ph type="ftr" sz="quarter" idx="10"/>
          </p:nvPr>
        </p:nvSpPr>
        <p:spPr/>
        <p:txBody>
          <a:bodyPr/>
          <a:lstStyle/>
          <a:p>
            <a:r>
              <a:rPr lang="en-US" dirty="0" smtClean="0"/>
              <a:t>SMBT</a:t>
            </a:r>
            <a:endParaRPr lang="en-US" dirty="0"/>
          </a:p>
        </p:txBody>
      </p:sp>
      <p:pic>
        <p:nvPicPr>
          <p:cNvPr id="335874" name="Picture 2"/>
          <p:cNvPicPr>
            <a:picLocks noChangeAspect="1" noChangeArrowheads="1"/>
          </p:cNvPicPr>
          <p:nvPr/>
        </p:nvPicPr>
        <p:blipFill>
          <a:blip r:embed="rId2"/>
          <a:srcRect l="14044" t="11861" r="41252" b="33372"/>
          <a:stretch>
            <a:fillRect/>
          </a:stretch>
        </p:blipFill>
        <p:spPr bwMode="auto">
          <a:xfrm>
            <a:off x="2170443" y="1637881"/>
            <a:ext cx="4541855" cy="4451420"/>
          </a:xfrm>
          <a:prstGeom prst="rect">
            <a:avLst/>
          </a:prstGeom>
          <a:noFill/>
          <a:ln w="9525">
            <a:noFill/>
            <a:miter lim="800000"/>
            <a:headEnd/>
            <a:tailEnd/>
          </a:ln>
          <a:effectLst/>
        </p:spPr>
      </p:pic>
      <p:sp>
        <p:nvSpPr>
          <p:cNvPr id="6" name="Rounded Rectangle 5"/>
          <p:cNvSpPr/>
          <p:nvPr/>
        </p:nvSpPr>
        <p:spPr bwMode="auto">
          <a:xfrm>
            <a:off x="2867129" y="4481565"/>
            <a:ext cx="838200" cy="361740"/>
          </a:xfrm>
          <a:prstGeom prst="roundRect">
            <a:avLst>
              <a:gd name="adj" fmla="val 32468"/>
            </a:avLst>
          </a:prstGeom>
          <a:solidFill>
            <a:srgbClr val="FF0000">
              <a:alpha val="10196"/>
            </a:srgbClr>
          </a:solidFill>
          <a:ln w="63500">
            <a:solidFill>
              <a:srgbClr val="FF0000"/>
            </a:solidFill>
            <a:headEnd type="none" w="med" len="med"/>
            <a:tailEnd type="none" w="med" len="med"/>
          </a:ln>
          <a:effectLst>
            <a:outerShdw blurRad="50800" dist="38100" dir="2700000" algn="tl" rotWithShape="0">
              <a:prstClr val="black">
                <a:alpha val="40000"/>
              </a:prstClr>
            </a:outerShdw>
          </a:effectLst>
        </p:spPr>
        <p:style>
          <a:lnRef idx="1">
            <a:schemeClr val="accent3"/>
          </a:lnRef>
          <a:fillRef idx="3">
            <a:schemeClr val="accent3"/>
          </a:fillRef>
          <a:effectRef idx="2">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7" name="Rounded Rectangle 6"/>
          <p:cNvSpPr/>
          <p:nvPr/>
        </p:nvSpPr>
        <p:spPr bwMode="auto">
          <a:xfrm>
            <a:off x="2863780" y="5054320"/>
            <a:ext cx="811404" cy="265235"/>
          </a:xfrm>
          <a:prstGeom prst="roundRect">
            <a:avLst>
              <a:gd name="adj" fmla="val 32468"/>
            </a:avLst>
          </a:prstGeom>
          <a:solidFill>
            <a:srgbClr val="FF0000">
              <a:alpha val="10196"/>
            </a:srgbClr>
          </a:solidFill>
          <a:ln w="63500">
            <a:solidFill>
              <a:srgbClr val="FF0000"/>
            </a:solidFill>
            <a:headEnd type="none" w="med" len="med"/>
            <a:tailEnd type="none" w="med" len="med"/>
          </a:ln>
          <a:effectLst>
            <a:outerShdw blurRad="50800" dist="38100" dir="2700000" algn="tl" rotWithShape="0">
              <a:prstClr val="black">
                <a:alpha val="40000"/>
              </a:prstClr>
            </a:outerShdw>
          </a:effectLst>
        </p:spPr>
        <p:style>
          <a:lnRef idx="1">
            <a:schemeClr val="accent3"/>
          </a:lnRef>
          <a:fillRef idx="3">
            <a:schemeClr val="accent3"/>
          </a:fillRef>
          <a:effectRef idx="2">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8" name="Rounded Rectangle 7"/>
          <p:cNvSpPr/>
          <p:nvPr/>
        </p:nvSpPr>
        <p:spPr bwMode="auto">
          <a:xfrm>
            <a:off x="2847033" y="5566786"/>
            <a:ext cx="838200" cy="225041"/>
          </a:xfrm>
          <a:prstGeom prst="roundRect">
            <a:avLst>
              <a:gd name="adj" fmla="val 32468"/>
            </a:avLst>
          </a:prstGeom>
          <a:solidFill>
            <a:srgbClr val="FF0000">
              <a:alpha val="10196"/>
            </a:srgbClr>
          </a:solidFill>
          <a:ln w="63500">
            <a:solidFill>
              <a:srgbClr val="FF0000"/>
            </a:solidFill>
            <a:headEnd type="none" w="med" len="med"/>
            <a:tailEnd type="none" w="med" len="med"/>
          </a:ln>
          <a:effectLst>
            <a:outerShdw blurRad="50800" dist="38100" dir="2700000" algn="tl" rotWithShape="0">
              <a:prstClr val="black">
                <a:alpha val="40000"/>
              </a:prstClr>
            </a:outerShdw>
          </a:effectLst>
        </p:spPr>
        <p:style>
          <a:lnRef idx="1">
            <a:schemeClr val="accent3"/>
          </a:lnRef>
          <a:fillRef idx="3">
            <a:schemeClr val="accent3"/>
          </a:fillRef>
          <a:effectRef idx="2">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Tree>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Arrays abound in CIL</a:t>
            </a:r>
            <a:endParaRPr lang="en-US" dirty="0"/>
          </a:p>
        </p:txBody>
      </p:sp>
      <p:sp>
        <p:nvSpPr>
          <p:cNvPr id="4" name="Footer Placeholder 3"/>
          <p:cNvSpPr>
            <a:spLocks noGrp="1"/>
          </p:cNvSpPr>
          <p:nvPr>
            <p:ph type="ftr" sz="quarter" idx="10"/>
          </p:nvPr>
        </p:nvSpPr>
        <p:spPr/>
        <p:txBody>
          <a:bodyPr/>
          <a:lstStyle/>
          <a:p>
            <a:r>
              <a:rPr lang="en-US" dirty="0" smtClean="0"/>
              <a:t>SMBT</a:t>
            </a:r>
            <a:endParaRPr lang="en-US" dirty="0"/>
          </a:p>
        </p:txBody>
      </p:sp>
      <p:pic>
        <p:nvPicPr>
          <p:cNvPr id="336898" name="Picture 2"/>
          <p:cNvPicPr>
            <a:picLocks noChangeAspect="1" noChangeArrowheads="1"/>
          </p:cNvPicPr>
          <p:nvPr/>
        </p:nvPicPr>
        <p:blipFill>
          <a:blip r:embed="rId2"/>
          <a:srcRect l="7483" t="15169" r="57730" b="66744"/>
          <a:stretch>
            <a:fillRect/>
          </a:stretch>
        </p:blipFill>
        <p:spPr bwMode="auto">
          <a:xfrm>
            <a:off x="2347927" y="2810490"/>
            <a:ext cx="3534310" cy="1470108"/>
          </a:xfrm>
          <a:prstGeom prst="rect">
            <a:avLst/>
          </a:prstGeom>
          <a:noFill/>
          <a:ln w="9525">
            <a:noFill/>
            <a:miter lim="800000"/>
            <a:headEnd/>
            <a:tailEnd/>
          </a:ln>
          <a:effectLst/>
        </p:spPr>
      </p:pic>
      <p:sp>
        <p:nvSpPr>
          <p:cNvPr id="6" name="Rounded Rectangle 5"/>
          <p:cNvSpPr/>
          <p:nvPr/>
        </p:nvSpPr>
        <p:spPr bwMode="auto">
          <a:xfrm>
            <a:off x="2435051" y="2784021"/>
            <a:ext cx="3583912" cy="304800"/>
          </a:xfrm>
          <a:prstGeom prst="roundRect">
            <a:avLst>
              <a:gd name="adj" fmla="val 32468"/>
            </a:avLst>
          </a:prstGeom>
          <a:solidFill>
            <a:srgbClr val="FF0000">
              <a:alpha val="10196"/>
            </a:srgbClr>
          </a:solidFill>
          <a:ln w="63500">
            <a:solidFill>
              <a:srgbClr val="FF0000"/>
            </a:solidFill>
            <a:headEnd type="none" w="med" len="med"/>
            <a:tailEnd type="none" w="med" len="med"/>
          </a:ln>
          <a:effectLst>
            <a:outerShdw blurRad="50800" dist="38100" dir="2700000" algn="tl" rotWithShape="0">
              <a:prstClr val="black">
                <a:alpha val="40000"/>
              </a:prstClr>
            </a:outerShdw>
          </a:effectLst>
        </p:spPr>
        <p:style>
          <a:lnRef idx="1">
            <a:schemeClr val="accent3"/>
          </a:lnRef>
          <a:fillRef idx="3">
            <a:schemeClr val="accent3"/>
          </a:fillRef>
          <a:effectRef idx="2">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Tree>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Tuples abound in CIL</a:t>
            </a:r>
            <a:endParaRPr lang="en-US" dirty="0"/>
          </a:p>
        </p:txBody>
      </p:sp>
      <p:sp>
        <p:nvSpPr>
          <p:cNvPr id="4" name="Footer Placeholder 3"/>
          <p:cNvSpPr>
            <a:spLocks noGrp="1"/>
          </p:cNvSpPr>
          <p:nvPr>
            <p:ph type="ftr" sz="quarter" idx="10"/>
          </p:nvPr>
        </p:nvSpPr>
        <p:spPr/>
        <p:txBody>
          <a:bodyPr/>
          <a:lstStyle/>
          <a:p>
            <a:r>
              <a:rPr lang="en-US" dirty="0" smtClean="0"/>
              <a:t>SMBT</a:t>
            </a:r>
            <a:endParaRPr lang="en-US" dirty="0"/>
          </a:p>
        </p:txBody>
      </p:sp>
      <p:pic>
        <p:nvPicPr>
          <p:cNvPr id="337922" name="Picture 2"/>
          <p:cNvPicPr>
            <a:picLocks noChangeAspect="1" noChangeArrowheads="1"/>
          </p:cNvPicPr>
          <p:nvPr/>
        </p:nvPicPr>
        <p:blipFill>
          <a:blip r:embed="rId2"/>
          <a:srcRect l="18506" t="32613" r="51562" b="40716"/>
          <a:stretch>
            <a:fillRect/>
          </a:stretch>
        </p:blipFill>
        <p:spPr bwMode="auto">
          <a:xfrm>
            <a:off x="4362114" y="2439717"/>
            <a:ext cx="3041150" cy="2167847"/>
          </a:xfrm>
          <a:prstGeom prst="rect">
            <a:avLst/>
          </a:prstGeom>
          <a:noFill/>
          <a:ln w="9525">
            <a:noFill/>
            <a:miter lim="800000"/>
            <a:headEnd/>
            <a:tailEnd/>
          </a:ln>
          <a:effectLst/>
        </p:spPr>
      </p:pic>
      <p:sp>
        <p:nvSpPr>
          <p:cNvPr id="7" name="Rounded Rectangle 6"/>
          <p:cNvSpPr/>
          <p:nvPr/>
        </p:nvSpPr>
        <p:spPr bwMode="auto">
          <a:xfrm>
            <a:off x="4123174" y="3627454"/>
            <a:ext cx="3583912" cy="827942"/>
          </a:xfrm>
          <a:prstGeom prst="roundRect">
            <a:avLst>
              <a:gd name="adj" fmla="val 32468"/>
            </a:avLst>
          </a:prstGeom>
          <a:solidFill>
            <a:srgbClr val="FF0000">
              <a:alpha val="10196"/>
            </a:srgbClr>
          </a:solidFill>
          <a:ln w="63500">
            <a:solidFill>
              <a:srgbClr val="FF0000"/>
            </a:solidFill>
            <a:headEnd type="none" w="med" len="med"/>
            <a:tailEnd type="none" w="med" len="med"/>
          </a:ln>
          <a:effectLst>
            <a:outerShdw blurRad="50800" dist="38100" dir="2700000" algn="tl" rotWithShape="0">
              <a:prstClr val="black">
                <a:alpha val="40000"/>
              </a:prstClr>
            </a:outerShdw>
          </a:effectLst>
        </p:spPr>
        <p:style>
          <a:lnRef idx="1">
            <a:schemeClr val="accent3"/>
          </a:lnRef>
          <a:fillRef idx="3">
            <a:schemeClr val="accent3"/>
          </a:fillRef>
          <a:effectRef idx="2">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pic>
        <p:nvPicPr>
          <p:cNvPr id="337923" name="Picture 3"/>
          <p:cNvPicPr>
            <a:picLocks noChangeAspect="1" noChangeArrowheads="1"/>
          </p:cNvPicPr>
          <p:nvPr/>
        </p:nvPicPr>
        <p:blipFill>
          <a:blip r:embed="rId3"/>
          <a:srcRect l="2022" t="16433" r="78360" b="70800"/>
          <a:stretch>
            <a:fillRect/>
          </a:stretch>
        </p:blipFill>
        <p:spPr bwMode="auto">
          <a:xfrm>
            <a:off x="748094" y="1898348"/>
            <a:ext cx="1993187" cy="1037690"/>
          </a:xfrm>
          <a:prstGeom prst="rect">
            <a:avLst/>
          </a:prstGeom>
          <a:noFill/>
          <a:ln w="9525">
            <a:noFill/>
            <a:miter lim="800000"/>
            <a:headEnd/>
            <a:tailEnd/>
          </a:ln>
          <a:effectLst/>
        </p:spPr>
      </p:pic>
      <p:pic>
        <p:nvPicPr>
          <p:cNvPr id="337924" name="Picture 4"/>
          <p:cNvPicPr>
            <a:picLocks noChangeAspect="1" noChangeArrowheads="1"/>
          </p:cNvPicPr>
          <p:nvPr/>
        </p:nvPicPr>
        <p:blipFill>
          <a:blip r:embed="rId3"/>
          <a:srcRect l="6315" t="57616" r="79730" b="38845"/>
          <a:stretch>
            <a:fillRect/>
          </a:stretch>
        </p:blipFill>
        <p:spPr bwMode="auto">
          <a:xfrm>
            <a:off x="7870795" y="3796810"/>
            <a:ext cx="1417834" cy="287676"/>
          </a:xfrm>
          <a:prstGeom prst="rect">
            <a:avLst/>
          </a:prstGeom>
          <a:noFill/>
          <a:ln w="9525">
            <a:noFill/>
            <a:miter lim="800000"/>
            <a:headEnd/>
            <a:tailEnd/>
          </a:ln>
          <a:effectLst/>
        </p:spPr>
      </p:pic>
      <p:pic>
        <p:nvPicPr>
          <p:cNvPr id="332802" name="Picture 2"/>
          <p:cNvPicPr>
            <a:picLocks noChangeAspect="1" noChangeArrowheads="1"/>
          </p:cNvPicPr>
          <p:nvPr/>
        </p:nvPicPr>
        <p:blipFill>
          <a:blip r:embed="rId4"/>
          <a:srcRect l="7022" t="13970" r="44382" b="68475"/>
          <a:stretch>
            <a:fillRect/>
          </a:stretch>
        </p:blipFill>
        <p:spPr bwMode="auto">
          <a:xfrm>
            <a:off x="864159" y="4662436"/>
            <a:ext cx="4937354" cy="1426866"/>
          </a:xfrm>
          <a:prstGeom prst="rect">
            <a:avLst/>
          </a:prstGeom>
          <a:noFill/>
          <a:ln w="9525">
            <a:noFill/>
            <a:miter lim="800000"/>
            <a:headEnd/>
            <a:tailEnd/>
          </a:ln>
          <a:effectLst/>
        </p:spPr>
      </p:pic>
      <p:sp>
        <p:nvSpPr>
          <p:cNvPr id="9" name="Rounded Rectangle 8"/>
          <p:cNvSpPr/>
          <p:nvPr/>
        </p:nvSpPr>
        <p:spPr bwMode="auto">
          <a:xfrm>
            <a:off x="1713244" y="5245240"/>
            <a:ext cx="2687934" cy="739179"/>
          </a:xfrm>
          <a:prstGeom prst="roundRect">
            <a:avLst>
              <a:gd name="adj" fmla="val 32468"/>
            </a:avLst>
          </a:prstGeom>
          <a:solidFill>
            <a:srgbClr val="FF0000">
              <a:alpha val="10196"/>
            </a:srgbClr>
          </a:solidFill>
          <a:ln w="63500">
            <a:solidFill>
              <a:srgbClr val="FF0000"/>
            </a:solidFill>
            <a:headEnd type="none" w="med" len="med"/>
            <a:tailEnd type="none" w="med" len="med"/>
          </a:ln>
          <a:effectLst>
            <a:outerShdw blurRad="50800" dist="38100" dir="2700000" algn="tl" rotWithShape="0">
              <a:prstClr val="black">
                <a:alpha val="40000"/>
              </a:prstClr>
            </a:outerShdw>
          </a:effectLst>
        </p:spPr>
        <p:style>
          <a:lnRef idx="1">
            <a:schemeClr val="accent3"/>
          </a:lnRef>
          <a:fillRef idx="3">
            <a:schemeClr val="accent3"/>
          </a:fillRef>
          <a:effectRef idx="2">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pic>
        <p:nvPicPr>
          <p:cNvPr id="332803" name="Picture 3"/>
          <p:cNvPicPr>
            <a:picLocks noChangeAspect="1" noChangeArrowheads="1"/>
          </p:cNvPicPr>
          <p:nvPr/>
        </p:nvPicPr>
        <p:blipFill>
          <a:blip r:embed="rId5"/>
          <a:srcRect l="5000" t="31197" r="76393" b="63116"/>
          <a:stretch>
            <a:fillRect/>
          </a:stretch>
        </p:blipFill>
        <p:spPr bwMode="auto">
          <a:xfrm>
            <a:off x="6320413" y="5407593"/>
            <a:ext cx="1890445" cy="462337"/>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Integers </a:t>
            </a:r>
            <a:r>
              <a:rPr lang="en-US" dirty="0" smtClean="0"/>
              <a:t>–</a:t>
            </a:r>
            <a:r>
              <a:rPr smtClean="0"/>
              <a:t> do not abound in CIL</a:t>
            </a:r>
            <a:endParaRPr lang="en-US" dirty="0"/>
          </a:p>
        </p:txBody>
      </p:sp>
      <p:sp>
        <p:nvSpPr>
          <p:cNvPr id="3" name="Content Placeholder 2"/>
          <p:cNvSpPr>
            <a:spLocks noGrp="1"/>
          </p:cNvSpPr>
          <p:nvPr>
            <p:ph idx="1"/>
          </p:nvPr>
        </p:nvSpPr>
        <p:spPr>
          <a:xfrm>
            <a:off x="360904" y="2086115"/>
            <a:ext cx="8382000" cy="3439403"/>
          </a:xfrm>
        </p:spPr>
        <p:txBody>
          <a:bodyPr/>
          <a:lstStyle/>
          <a:p>
            <a:r>
              <a:rPr lang="en-US" sz="3200" dirty="0" smtClean="0"/>
              <a:t>But used for modeling the .NET type system</a:t>
            </a:r>
          </a:p>
          <a:p>
            <a:pPr>
              <a:buNone/>
            </a:pPr>
            <a:endParaRPr lang="en-US" sz="3200" dirty="0" smtClean="0"/>
          </a:p>
          <a:p>
            <a:pPr lvl="1"/>
            <a:r>
              <a:rPr lang="en-US" sz="2900" dirty="0" smtClean="0"/>
              <a:t>In </a:t>
            </a:r>
            <a:r>
              <a:rPr lang="en-US" sz="2900" dirty="0" err="1" smtClean="0"/>
              <a:t>Pex</a:t>
            </a:r>
            <a:r>
              <a:rPr lang="en-US" sz="2900" dirty="0" smtClean="0"/>
              <a:t>: </a:t>
            </a:r>
            <a:r>
              <a:rPr lang="en-US" sz="2900" i="1" dirty="0" smtClean="0"/>
              <a:t>$Type : Object -&gt; Class</a:t>
            </a:r>
          </a:p>
          <a:p>
            <a:pPr lvl="1"/>
            <a:endParaRPr lang="en-US" sz="2900" i="1" dirty="0" smtClean="0"/>
          </a:p>
          <a:p>
            <a:pPr lvl="1"/>
            <a:r>
              <a:rPr lang="en-US" sz="2900" i="1" dirty="0" smtClean="0"/>
              <a:t>Object – is an integer</a:t>
            </a:r>
          </a:p>
          <a:p>
            <a:pPr lvl="1"/>
            <a:endParaRPr lang="en-US" sz="2900" i="1" dirty="0" smtClean="0"/>
          </a:p>
          <a:p>
            <a:pPr lvl="1"/>
            <a:r>
              <a:rPr lang="en-US" sz="2900" i="1" dirty="0" smtClean="0"/>
              <a:t>Class – is an integer</a:t>
            </a:r>
            <a:endParaRPr lang="en-US" sz="2900" dirty="0"/>
          </a:p>
        </p:txBody>
      </p:sp>
      <p:sp>
        <p:nvSpPr>
          <p:cNvPr id="4" name="Footer Placeholder 3"/>
          <p:cNvSpPr>
            <a:spLocks noGrp="1"/>
          </p:cNvSpPr>
          <p:nvPr>
            <p:ph type="ftr" sz="quarter" idx="10"/>
          </p:nvPr>
        </p:nvSpPr>
        <p:spPr/>
        <p:txBody>
          <a:bodyPr/>
          <a:lstStyle/>
          <a:p>
            <a:r>
              <a:rPr lang="en-US" dirty="0" smtClean="0"/>
              <a:t>SMBT</a:t>
            </a:r>
          </a:p>
        </p:txBody>
      </p:sp>
    </p:spTree>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Quantifiers </a:t>
            </a:r>
            <a:endParaRPr lang="en-US" dirty="0"/>
          </a:p>
        </p:txBody>
      </p:sp>
      <p:sp>
        <p:nvSpPr>
          <p:cNvPr id="3" name="Content Placeholder 2"/>
          <p:cNvSpPr>
            <a:spLocks noGrp="1"/>
          </p:cNvSpPr>
          <p:nvPr>
            <p:ph idx="1"/>
          </p:nvPr>
        </p:nvSpPr>
        <p:spPr>
          <a:xfrm>
            <a:off x="381000" y="1412875"/>
            <a:ext cx="8382000" cy="4062651"/>
          </a:xfrm>
        </p:spPr>
        <p:txBody>
          <a:bodyPr/>
          <a:lstStyle/>
          <a:p>
            <a:r>
              <a:rPr lang="en-US" dirty="0" smtClean="0"/>
              <a:t>Used for constraining values</a:t>
            </a:r>
          </a:p>
          <a:p>
            <a:pPr>
              <a:buNone/>
            </a:pPr>
            <a:endParaRPr lang="en-US" dirty="0" smtClean="0"/>
          </a:p>
          <a:p>
            <a:r>
              <a:rPr lang="en-US" dirty="0" smtClean="0"/>
              <a:t>Example: we want to allocate a byte array</a:t>
            </a:r>
            <a:br>
              <a:rPr lang="en-US" dirty="0" smtClean="0"/>
            </a:br>
            <a:r>
              <a:rPr lang="en-US" dirty="0" smtClean="0"/>
              <a:t/>
            </a:r>
            <a:br>
              <a:rPr lang="en-US" dirty="0" smtClean="0"/>
            </a:br>
            <a:r>
              <a:rPr lang="en-US" dirty="0" smtClean="0"/>
              <a:t>				</a:t>
            </a:r>
            <a:r>
              <a:rPr lang="en-US" i="1" dirty="0" smtClean="0"/>
              <a:t>data</a:t>
            </a:r>
          </a:p>
          <a:p>
            <a:endParaRPr lang="en-US" i="1" dirty="0" smtClean="0"/>
          </a:p>
          <a:p>
            <a:r>
              <a:rPr lang="en-US" dirty="0" smtClean="0"/>
              <a:t>Allocate </a:t>
            </a:r>
            <a:r>
              <a:rPr lang="en-US" i="1" dirty="0" smtClean="0"/>
              <a:t>$Length(data) </a:t>
            </a:r>
            <a:r>
              <a:rPr lang="en-US" dirty="0" smtClean="0"/>
              <a:t>bytes</a:t>
            </a:r>
            <a:r>
              <a:rPr lang="en-US" i="1" dirty="0" smtClean="0"/>
              <a:t/>
            </a:r>
            <a:br>
              <a:rPr lang="en-US" i="1" dirty="0" smtClean="0"/>
            </a:br>
            <a:endParaRPr lang="en-US" dirty="0"/>
          </a:p>
        </p:txBody>
      </p:sp>
      <p:sp>
        <p:nvSpPr>
          <p:cNvPr id="4" name="Footer Placeholder 3"/>
          <p:cNvSpPr>
            <a:spLocks noGrp="1"/>
          </p:cNvSpPr>
          <p:nvPr>
            <p:ph type="ftr" sz="quarter" idx="10"/>
          </p:nvPr>
        </p:nvSpPr>
        <p:spPr/>
        <p:txBody>
          <a:bodyPr/>
          <a:lstStyle/>
          <a:p>
            <a:r>
              <a:rPr lang="en-US" dirty="0" smtClean="0"/>
              <a:t>SMBT</a:t>
            </a:r>
            <a:endParaRPr lang="en-US" dirty="0"/>
          </a:p>
        </p:txBody>
      </p:sp>
      <p:pic>
        <p:nvPicPr>
          <p:cNvPr id="338946" name="Picture 2"/>
          <p:cNvPicPr>
            <a:picLocks noChangeAspect="1" noChangeArrowheads="1"/>
          </p:cNvPicPr>
          <p:nvPr/>
        </p:nvPicPr>
        <p:blipFill>
          <a:blip r:embed="rId2"/>
          <a:srcRect l="42923" t="37163" r="41323" b="58330"/>
          <a:stretch>
            <a:fillRect/>
          </a:stretch>
        </p:blipFill>
        <p:spPr bwMode="auto">
          <a:xfrm>
            <a:off x="2819474" y="5331724"/>
            <a:ext cx="3178504" cy="727432"/>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Minimization</a:t>
            </a:r>
            <a:endParaRPr lang="en-US" dirty="0"/>
          </a:p>
        </p:txBody>
      </p:sp>
      <p:sp>
        <p:nvSpPr>
          <p:cNvPr id="6" name="Content Placeholder 5"/>
          <p:cNvSpPr>
            <a:spLocks noGrp="1"/>
          </p:cNvSpPr>
          <p:nvPr>
            <p:ph idx="1"/>
          </p:nvPr>
        </p:nvSpPr>
        <p:spPr>
          <a:xfrm>
            <a:off x="381000" y="1412875"/>
            <a:ext cx="8382000" cy="4733604"/>
          </a:xfrm>
        </p:spPr>
        <p:txBody>
          <a:bodyPr/>
          <a:lstStyle/>
          <a:p>
            <a:r>
              <a:rPr lang="en-US" sz="3200" dirty="0" smtClean="0"/>
              <a:t>Not all models returned by Z3 are useful test inputs.</a:t>
            </a:r>
          </a:p>
          <a:p>
            <a:endParaRPr lang="en-US" sz="3200" dirty="0" smtClean="0"/>
          </a:p>
          <a:p>
            <a:r>
              <a:rPr lang="en-US" sz="3200" dirty="0" smtClean="0"/>
              <a:t>Values used for allocating arrays are preferably small.</a:t>
            </a:r>
          </a:p>
          <a:p>
            <a:pPr lvl="1"/>
            <a:r>
              <a:rPr lang="en-US" sz="2800" dirty="0" smtClean="0"/>
              <a:t>Otherwise, test runs will just exercise out of memory exceptions and not useful code paths.</a:t>
            </a:r>
          </a:p>
          <a:p>
            <a:pPr lvl="1"/>
            <a:endParaRPr lang="en-US" sz="2800" dirty="0" smtClean="0"/>
          </a:p>
          <a:p>
            <a:r>
              <a:rPr lang="en-US" sz="3200" dirty="0" smtClean="0"/>
              <a:t>Approach: use programmatic API with Push/Pop to control context</a:t>
            </a:r>
            <a:endParaRPr lang="en-US" sz="3200" dirty="0"/>
          </a:p>
        </p:txBody>
      </p:sp>
      <p:sp>
        <p:nvSpPr>
          <p:cNvPr id="4" name="Footer Placeholder 3"/>
          <p:cNvSpPr>
            <a:spLocks noGrp="1"/>
          </p:cNvSpPr>
          <p:nvPr>
            <p:ph type="ftr" sz="quarter" idx="10"/>
          </p:nvPr>
        </p:nvSpPr>
        <p:spPr/>
        <p:txBody>
          <a:bodyPr/>
          <a:lstStyle/>
          <a:p>
            <a:r>
              <a:rPr lang="en-US" dirty="0" smtClean="0"/>
              <a:t>SMBT</a:t>
            </a:r>
            <a:endParaRPr lang="en-US" dirty="0"/>
          </a:p>
        </p:txBody>
      </p:sp>
    </p:spTree>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Minimization</a:t>
            </a:r>
            <a:endParaRPr lang="en-US" dirty="0"/>
          </a:p>
        </p:txBody>
      </p:sp>
      <p:sp>
        <p:nvSpPr>
          <p:cNvPr id="4" name="Footer Placeholder 3"/>
          <p:cNvSpPr>
            <a:spLocks noGrp="1"/>
          </p:cNvSpPr>
          <p:nvPr>
            <p:ph type="ftr" sz="quarter" idx="10"/>
          </p:nvPr>
        </p:nvSpPr>
        <p:spPr/>
        <p:txBody>
          <a:bodyPr/>
          <a:lstStyle/>
          <a:p>
            <a:r>
              <a:rPr lang="en-US" dirty="0" smtClean="0"/>
              <a:t>SMBT</a:t>
            </a:r>
            <a:endParaRPr lang="en-US" dirty="0"/>
          </a:p>
        </p:txBody>
      </p:sp>
      <p:sp>
        <p:nvSpPr>
          <p:cNvPr id="5" name="Rectangle 4"/>
          <p:cNvSpPr/>
          <p:nvPr/>
        </p:nvSpPr>
        <p:spPr>
          <a:xfrm>
            <a:off x="281354" y="1694552"/>
            <a:ext cx="6772590" cy="4801314"/>
          </a:xfrm>
          <a:prstGeom prst="rect">
            <a:avLst/>
          </a:prstGeom>
        </p:spPr>
        <p:txBody>
          <a:bodyPr wrap="square">
            <a:spAutoFit/>
          </a:bodyPr>
          <a:lstStyle/>
          <a:p>
            <a:endParaRPr lang="en-US" dirty="0" smtClean="0">
              <a:solidFill>
                <a:schemeClr val="bg1"/>
              </a:solidFill>
            </a:endParaRPr>
          </a:p>
          <a:p>
            <a:r>
              <a:rPr lang="en-US" dirty="0" smtClean="0">
                <a:solidFill>
                  <a:schemeClr val="bg1"/>
                </a:solidFill>
              </a:rPr>
              <a:t>    </a:t>
            </a:r>
            <a:r>
              <a:rPr lang="en-US" b="1" dirty="0" err="1" smtClean="0">
                <a:solidFill>
                  <a:schemeClr val="bg1"/>
                </a:solidFill>
              </a:rPr>
              <a:t>int</a:t>
            </a:r>
            <a:r>
              <a:rPr lang="en-US" dirty="0" smtClean="0">
                <a:solidFill>
                  <a:schemeClr val="bg1"/>
                </a:solidFill>
              </a:rPr>
              <a:t> Minimize(</a:t>
            </a:r>
            <a:r>
              <a:rPr lang="en-US" dirty="0" err="1" smtClean="0">
                <a:solidFill>
                  <a:schemeClr val="bg1"/>
                </a:solidFill>
              </a:rPr>
              <a:t>TermAst</a:t>
            </a:r>
            <a:r>
              <a:rPr lang="en-US" dirty="0" smtClean="0">
                <a:solidFill>
                  <a:schemeClr val="bg1"/>
                </a:solidFill>
              </a:rPr>
              <a:t> a, </a:t>
            </a:r>
            <a:r>
              <a:rPr lang="en-US" b="1" dirty="0" err="1" smtClean="0">
                <a:solidFill>
                  <a:schemeClr val="bg1"/>
                </a:solidFill>
              </a:rPr>
              <a:t>int</a:t>
            </a:r>
            <a:r>
              <a:rPr lang="en-US" dirty="0" smtClean="0">
                <a:solidFill>
                  <a:schemeClr val="bg1"/>
                </a:solidFill>
              </a:rPr>
              <a:t> lo, </a:t>
            </a:r>
            <a:r>
              <a:rPr lang="en-US" b="1" dirty="0" err="1" smtClean="0">
                <a:solidFill>
                  <a:schemeClr val="bg1"/>
                </a:solidFill>
              </a:rPr>
              <a:t>int</a:t>
            </a:r>
            <a:r>
              <a:rPr lang="en-US" dirty="0" smtClean="0">
                <a:solidFill>
                  <a:schemeClr val="bg1"/>
                </a:solidFill>
              </a:rPr>
              <a:t> hi) {</a:t>
            </a:r>
          </a:p>
          <a:p>
            <a:r>
              <a:rPr lang="en-US" dirty="0" smtClean="0">
                <a:solidFill>
                  <a:schemeClr val="bg1"/>
                </a:solidFill>
              </a:rPr>
              <a:t>	</a:t>
            </a:r>
            <a:r>
              <a:rPr lang="en-US" b="1" dirty="0" smtClean="0">
                <a:solidFill>
                  <a:schemeClr val="bg1"/>
                </a:solidFill>
              </a:rPr>
              <a:t>while</a:t>
            </a:r>
            <a:r>
              <a:rPr lang="en-US" dirty="0" smtClean="0">
                <a:solidFill>
                  <a:schemeClr val="bg1"/>
                </a:solidFill>
              </a:rPr>
              <a:t> (lo &lt; hi) {</a:t>
            </a:r>
          </a:p>
          <a:p>
            <a:r>
              <a:rPr lang="en-US" dirty="0" smtClean="0">
                <a:solidFill>
                  <a:schemeClr val="bg1"/>
                </a:solidFill>
              </a:rPr>
              <a:t>	    </a:t>
            </a:r>
            <a:r>
              <a:rPr lang="en-US" b="1" dirty="0" err="1" smtClean="0">
                <a:solidFill>
                  <a:schemeClr val="bg1"/>
                </a:solidFill>
              </a:rPr>
              <a:t>int</a:t>
            </a:r>
            <a:r>
              <a:rPr lang="en-US" dirty="0" smtClean="0">
                <a:solidFill>
                  <a:schemeClr val="bg1"/>
                </a:solidFill>
              </a:rPr>
              <a:t> mid = (</a:t>
            </a:r>
            <a:r>
              <a:rPr lang="en-US" dirty="0" err="1" smtClean="0">
                <a:solidFill>
                  <a:schemeClr val="bg1"/>
                </a:solidFill>
              </a:rPr>
              <a:t>lo+hi</a:t>
            </a:r>
            <a:r>
              <a:rPr lang="en-US" dirty="0" smtClean="0">
                <a:solidFill>
                  <a:schemeClr val="bg1"/>
                </a:solidFill>
              </a:rPr>
              <a:t>)/2;</a:t>
            </a:r>
          </a:p>
          <a:p>
            <a:r>
              <a:rPr lang="en-US" dirty="0" smtClean="0">
                <a:solidFill>
                  <a:schemeClr val="bg1"/>
                </a:solidFill>
              </a:rPr>
              <a:t>	    </a:t>
            </a:r>
            <a:r>
              <a:rPr lang="en-US" dirty="0" err="1" smtClean="0">
                <a:solidFill>
                  <a:schemeClr val="bg1"/>
                </a:solidFill>
              </a:rPr>
              <a:t>Console.WriteLine</a:t>
            </a:r>
            <a:r>
              <a:rPr lang="en-US" dirty="0" smtClean="0">
                <a:solidFill>
                  <a:schemeClr val="bg1"/>
                </a:solidFill>
              </a:rPr>
              <a:t>("lo: {0}, hi: {1}, mid: {2}",</a:t>
            </a:r>
            <a:r>
              <a:rPr lang="en-US" dirty="0" err="1" smtClean="0">
                <a:solidFill>
                  <a:schemeClr val="bg1"/>
                </a:solidFill>
              </a:rPr>
              <a:t>lo,hi,mid</a:t>
            </a:r>
            <a:r>
              <a:rPr lang="en-US" dirty="0" smtClean="0">
                <a:solidFill>
                  <a:schemeClr val="bg1"/>
                </a:solidFill>
              </a:rPr>
              <a:t>);</a:t>
            </a:r>
          </a:p>
          <a:p>
            <a:r>
              <a:rPr lang="en-US" dirty="0" smtClean="0">
                <a:solidFill>
                  <a:schemeClr val="bg1"/>
                </a:solidFill>
              </a:rPr>
              <a:t>	    </a:t>
            </a:r>
            <a:r>
              <a:rPr lang="en-US" b="1" dirty="0" smtClean="0">
                <a:solidFill>
                  <a:srgbClr val="C00000"/>
                </a:solidFill>
              </a:rPr>
              <a:t>z3.Push();</a:t>
            </a:r>
          </a:p>
          <a:p>
            <a:r>
              <a:rPr lang="en-US" dirty="0" smtClean="0">
                <a:solidFill>
                  <a:schemeClr val="bg1"/>
                </a:solidFill>
              </a:rPr>
              <a:t>	    </a:t>
            </a:r>
            <a:r>
              <a:rPr lang="en-US" dirty="0" smtClean="0">
                <a:solidFill>
                  <a:srgbClr val="FF0000"/>
                </a:solidFill>
              </a:rPr>
              <a:t>z3.AssertCnstr(Num(lo) &lt;= a &amp; a &lt; Num(mid));</a:t>
            </a:r>
          </a:p>
          <a:p>
            <a:r>
              <a:rPr lang="en-US" dirty="0" smtClean="0">
                <a:solidFill>
                  <a:schemeClr val="bg1"/>
                </a:solidFill>
              </a:rPr>
              <a:t>	    </a:t>
            </a:r>
            <a:r>
              <a:rPr lang="en-US" dirty="0" err="1" smtClean="0">
                <a:solidFill>
                  <a:schemeClr val="bg1"/>
                </a:solidFill>
              </a:rPr>
              <a:t>TypeSafeModel</a:t>
            </a:r>
            <a:r>
              <a:rPr lang="en-US" dirty="0" smtClean="0">
                <a:solidFill>
                  <a:schemeClr val="bg1"/>
                </a:solidFill>
              </a:rPr>
              <a:t> model = null;</a:t>
            </a:r>
          </a:p>
          <a:p>
            <a:r>
              <a:rPr lang="en-US" dirty="0" smtClean="0">
                <a:solidFill>
                  <a:schemeClr val="bg1"/>
                </a:solidFill>
              </a:rPr>
              <a:t>	    </a:t>
            </a:r>
            <a:r>
              <a:rPr lang="en-US" b="1" dirty="0" smtClean="0">
                <a:solidFill>
                  <a:schemeClr val="bg1"/>
                </a:solidFill>
              </a:rPr>
              <a:t>if</a:t>
            </a:r>
            <a:r>
              <a:rPr lang="en-US" dirty="0" smtClean="0">
                <a:solidFill>
                  <a:schemeClr val="bg1"/>
                </a:solidFill>
              </a:rPr>
              <a:t> (</a:t>
            </a:r>
            <a:r>
              <a:rPr lang="en-US" dirty="0" err="1" smtClean="0">
                <a:solidFill>
                  <a:schemeClr val="bg1"/>
                </a:solidFill>
              </a:rPr>
              <a:t>LBool.True</a:t>
            </a:r>
            <a:r>
              <a:rPr lang="en-US" dirty="0" smtClean="0">
                <a:solidFill>
                  <a:schemeClr val="bg1"/>
                </a:solidFill>
              </a:rPr>
              <a:t> == </a:t>
            </a:r>
            <a:r>
              <a:rPr lang="en-US" dirty="0" smtClean="0">
                <a:solidFill>
                  <a:srgbClr val="FF0000"/>
                </a:solidFill>
              </a:rPr>
              <a:t>z3.CheckAndGetModel(ref model)) </a:t>
            </a:r>
            <a:r>
              <a:rPr lang="en-US" dirty="0" smtClean="0">
                <a:solidFill>
                  <a:schemeClr val="bg1"/>
                </a:solidFill>
              </a:rPr>
              <a:t>{</a:t>
            </a:r>
          </a:p>
          <a:p>
            <a:r>
              <a:rPr lang="en-US" dirty="0" smtClean="0">
                <a:solidFill>
                  <a:schemeClr val="bg1"/>
                </a:solidFill>
              </a:rPr>
              <a:t>		hi = </a:t>
            </a:r>
            <a:r>
              <a:rPr lang="en-US" dirty="0" err="1" smtClean="0">
                <a:solidFill>
                  <a:schemeClr val="bg1"/>
                </a:solidFill>
              </a:rPr>
              <a:t>model.GetNumeralValueInt</a:t>
            </a:r>
            <a:r>
              <a:rPr lang="en-US" dirty="0" smtClean="0">
                <a:solidFill>
                  <a:schemeClr val="bg1"/>
                </a:solidFill>
              </a:rPr>
              <a:t>(</a:t>
            </a:r>
            <a:r>
              <a:rPr lang="en-US" dirty="0" err="1" smtClean="0">
                <a:solidFill>
                  <a:schemeClr val="bg1"/>
                </a:solidFill>
              </a:rPr>
              <a:t>model.Eval</a:t>
            </a:r>
            <a:r>
              <a:rPr lang="en-US" dirty="0" smtClean="0">
                <a:solidFill>
                  <a:schemeClr val="bg1"/>
                </a:solidFill>
              </a:rPr>
              <a:t>(a));</a:t>
            </a:r>
          </a:p>
          <a:p>
            <a:r>
              <a:rPr lang="en-US" dirty="0" smtClean="0">
                <a:solidFill>
                  <a:schemeClr val="bg1"/>
                </a:solidFill>
              </a:rPr>
              <a:t>		</a:t>
            </a:r>
            <a:r>
              <a:rPr lang="en-US" dirty="0" err="1" smtClean="0">
                <a:solidFill>
                  <a:schemeClr val="bg1"/>
                </a:solidFill>
              </a:rPr>
              <a:t>model.Dispose</a:t>
            </a:r>
            <a:r>
              <a:rPr lang="en-US" dirty="0" smtClean="0">
                <a:solidFill>
                  <a:schemeClr val="bg1"/>
                </a:solidFill>
              </a:rPr>
              <a:t>();	    </a:t>
            </a:r>
          </a:p>
          <a:p>
            <a:r>
              <a:rPr lang="en-US" dirty="0" smtClean="0">
                <a:solidFill>
                  <a:schemeClr val="bg1"/>
                </a:solidFill>
              </a:rPr>
              <a:t>	    }</a:t>
            </a:r>
          </a:p>
          <a:p>
            <a:r>
              <a:rPr lang="en-US" dirty="0" smtClean="0">
                <a:solidFill>
                  <a:schemeClr val="bg1"/>
                </a:solidFill>
              </a:rPr>
              <a:t>	    </a:t>
            </a:r>
            <a:r>
              <a:rPr lang="en-US" b="1" dirty="0" smtClean="0">
                <a:solidFill>
                  <a:schemeClr val="bg1"/>
                </a:solidFill>
              </a:rPr>
              <a:t>else</a:t>
            </a:r>
            <a:r>
              <a:rPr lang="en-US" dirty="0" smtClean="0">
                <a:solidFill>
                  <a:schemeClr val="bg1"/>
                </a:solidFill>
              </a:rPr>
              <a:t> lo = mid;</a:t>
            </a:r>
          </a:p>
          <a:p>
            <a:r>
              <a:rPr lang="en-US" dirty="0" smtClean="0">
                <a:solidFill>
                  <a:schemeClr val="bg1"/>
                </a:solidFill>
              </a:rPr>
              <a:t>	    </a:t>
            </a:r>
            <a:r>
              <a:rPr lang="en-US" b="1" dirty="0" smtClean="0">
                <a:solidFill>
                  <a:srgbClr val="C00000"/>
                </a:solidFill>
              </a:rPr>
              <a:t>z3.Pop();</a:t>
            </a:r>
          </a:p>
          <a:p>
            <a:r>
              <a:rPr lang="en-US" dirty="0" smtClean="0">
                <a:solidFill>
                  <a:schemeClr val="bg1"/>
                </a:solidFill>
              </a:rPr>
              <a:t>	}</a:t>
            </a:r>
          </a:p>
          <a:p>
            <a:r>
              <a:rPr lang="en-US" dirty="0" smtClean="0">
                <a:solidFill>
                  <a:schemeClr val="bg1"/>
                </a:solidFill>
              </a:rPr>
              <a:t>	return lo;</a:t>
            </a:r>
          </a:p>
          <a:p>
            <a:r>
              <a:rPr lang="en-US" dirty="0" smtClean="0">
                <a:solidFill>
                  <a:schemeClr val="bg1"/>
                </a:solidFill>
              </a:rPr>
              <a:t>    }</a:t>
            </a:r>
            <a:endParaRPr lang="en-US" dirty="0">
              <a:solidFill>
                <a:schemeClr val="bg1"/>
              </a:solidFill>
            </a:endParaRPr>
          </a:p>
        </p:txBody>
      </p:sp>
    </p:spTree>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47897"/>
          </a:xfrm>
        </p:spPr>
        <p:txBody>
          <a:bodyPr/>
          <a:lstStyle/>
          <a:p>
            <a:r>
              <a:rPr smtClean="0"/>
              <a:t>Constraint Solving: Z3</a:t>
            </a:r>
            <a:endParaRPr lang="en-US" dirty="0"/>
          </a:p>
        </p:txBody>
      </p:sp>
      <p:sp>
        <p:nvSpPr>
          <p:cNvPr id="3" name="Content Placeholder 2"/>
          <p:cNvSpPr>
            <a:spLocks noGrp="1"/>
          </p:cNvSpPr>
          <p:nvPr>
            <p:ph idx="1"/>
          </p:nvPr>
        </p:nvSpPr>
        <p:spPr>
          <a:xfrm>
            <a:off x="381000" y="1411552"/>
            <a:ext cx="8382000" cy="5170646"/>
          </a:xfrm>
        </p:spPr>
        <p:txBody>
          <a:bodyPr/>
          <a:lstStyle/>
          <a:p>
            <a:r>
              <a:rPr lang="en-US" sz="2000" b="1" dirty="0" smtClean="0"/>
              <a:t>Rich Combination: </a:t>
            </a:r>
            <a:r>
              <a:rPr lang="en-US" sz="2000" dirty="0" smtClean="0"/>
              <a:t>Solvers for </a:t>
            </a:r>
            <a:r>
              <a:rPr lang="en-US" sz="2000" dirty="0" err="1" smtClean="0"/>
              <a:t>uninterpreted</a:t>
            </a:r>
            <a:r>
              <a:rPr lang="en-US" sz="2000" dirty="0" smtClean="0"/>
              <a:t> functions with equalities, linear integer arithmetic, </a:t>
            </a:r>
            <a:r>
              <a:rPr lang="en-US" sz="2000" dirty="0" err="1" smtClean="0"/>
              <a:t>bitvector</a:t>
            </a:r>
            <a:r>
              <a:rPr lang="en-US" sz="2000" dirty="0" smtClean="0"/>
              <a:t> arithmetic, arrays, </a:t>
            </a:r>
            <a:r>
              <a:rPr lang="en-US" sz="2000" dirty="0" err="1" smtClean="0"/>
              <a:t>tuples</a:t>
            </a:r>
            <a:endParaRPr lang="en-US" sz="2000" dirty="0" smtClean="0"/>
          </a:p>
          <a:p>
            <a:pPr lvl="0">
              <a:defRPr/>
            </a:pPr>
            <a:r>
              <a:rPr lang="en-US" sz="2000" dirty="0" smtClean="0"/>
              <a:t>Formulas may be a big conjunction</a:t>
            </a:r>
          </a:p>
          <a:p>
            <a:pPr lvl="1">
              <a:defRPr/>
            </a:pPr>
            <a:r>
              <a:rPr lang="en-US" sz="2000" dirty="0" smtClean="0"/>
              <a:t>Pre-processing step</a:t>
            </a:r>
          </a:p>
          <a:p>
            <a:pPr lvl="1">
              <a:defRPr/>
            </a:pPr>
            <a:r>
              <a:rPr lang="en-US" sz="2000" dirty="0" smtClean="0"/>
              <a:t>Eliminate variables and simplify input format</a:t>
            </a:r>
          </a:p>
          <a:p>
            <a:r>
              <a:rPr lang="en-US" sz="2000" b="1" dirty="0" smtClean="0"/>
              <a:t>Universal</a:t>
            </a:r>
            <a:r>
              <a:rPr lang="en-US" sz="2000" dirty="0" smtClean="0"/>
              <a:t> </a:t>
            </a:r>
            <a:r>
              <a:rPr lang="en-US" sz="2000" b="1" dirty="0" smtClean="0"/>
              <a:t>quantifiers</a:t>
            </a:r>
          </a:p>
          <a:p>
            <a:pPr lvl="1"/>
            <a:r>
              <a:rPr sz="2000" smtClean="0"/>
              <a:t>Used to model custom theories, e.g. .NET type system</a:t>
            </a:r>
            <a:endParaRPr lang="en-US" sz="2000" dirty="0" smtClean="0"/>
          </a:p>
          <a:p>
            <a:r>
              <a:rPr lang="en-US" sz="2000" b="1" dirty="0" smtClean="0"/>
              <a:t>Model generation</a:t>
            </a:r>
          </a:p>
          <a:p>
            <a:pPr lvl="1"/>
            <a:r>
              <a:rPr sz="2000" smtClean="0"/>
              <a:t>Models used as test inputs</a:t>
            </a:r>
          </a:p>
          <a:p>
            <a:r>
              <a:rPr lang="en-US" sz="2000" b="1" dirty="0" smtClean="0"/>
              <a:t>Incremental</a:t>
            </a:r>
            <a:r>
              <a:rPr lang="en-US" sz="2000" dirty="0" smtClean="0"/>
              <a:t> solving</a:t>
            </a:r>
          </a:p>
          <a:p>
            <a:pPr lvl="1"/>
            <a:r>
              <a:rPr lang="en-US" sz="2000" dirty="0" smtClean="0"/>
              <a:t>Given a formula </a:t>
            </a:r>
            <a:r>
              <a:rPr lang="en-US" sz="2000" i="1" dirty="0" smtClean="0"/>
              <a:t>F</a:t>
            </a:r>
            <a:r>
              <a:rPr lang="en-US" sz="2000" dirty="0" smtClean="0"/>
              <a:t>, find a model </a:t>
            </a:r>
            <a:r>
              <a:rPr lang="en-US" sz="2000" i="1" dirty="0" smtClean="0"/>
              <a:t>M</a:t>
            </a:r>
            <a:r>
              <a:rPr lang="en-US" sz="2000" dirty="0" smtClean="0"/>
              <a:t>, that minimizes the value of the variables </a:t>
            </a:r>
            <a:r>
              <a:rPr lang="en-US" sz="2000" i="1" dirty="0" smtClean="0"/>
              <a:t>x</a:t>
            </a:r>
            <a:r>
              <a:rPr lang="en-US" sz="2000" i="1" baseline="-25000" dirty="0" smtClean="0"/>
              <a:t>0 </a:t>
            </a:r>
            <a:r>
              <a:rPr lang="en-US" sz="2000" i="1" dirty="0" smtClean="0"/>
              <a:t>… </a:t>
            </a:r>
            <a:r>
              <a:rPr lang="en-US" sz="2000" i="1" dirty="0" err="1" smtClean="0"/>
              <a:t>x</a:t>
            </a:r>
            <a:r>
              <a:rPr lang="en-US" sz="2000" i="1" baseline="-25000" dirty="0" err="1" smtClean="0"/>
              <a:t>n</a:t>
            </a:r>
            <a:endParaRPr lang="en-US" sz="2400" dirty="0" smtClean="0"/>
          </a:p>
          <a:p>
            <a:pPr lvl="1"/>
            <a:r>
              <a:rPr sz="2000" b="1" smtClean="0"/>
              <a:t>Push</a:t>
            </a:r>
            <a:r>
              <a:rPr sz="2000" smtClean="0"/>
              <a:t> / </a:t>
            </a:r>
            <a:r>
              <a:rPr sz="2000" b="1" smtClean="0"/>
              <a:t>Pop</a:t>
            </a:r>
            <a:r>
              <a:rPr sz="2000" smtClean="0"/>
              <a:t> of contexts for model mini</a:t>
            </a:r>
            <a:r>
              <a:rPr lang="en-US" sz="2000" dirty="0" smtClean="0"/>
              <a:t>mi</a:t>
            </a:r>
            <a:r>
              <a:rPr sz="2000" smtClean="0"/>
              <a:t>zation</a:t>
            </a:r>
            <a:endParaRPr lang="en-US" sz="2000" dirty="0" smtClean="0"/>
          </a:p>
          <a:p>
            <a:r>
              <a:rPr lang="en-US" sz="2000" b="1" dirty="0" smtClean="0"/>
              <a:t>Programmatic</a:t>
            </a:r>
            <a:r>
              <a:rPr lang="en-US" sz="2000" dirty="0" smtClean="0"/>
              <a:t> API</a:t>
            </a:r>
          </a:p>
          <a:p>
            <a:pPr lvl="1"/>
            <a:r>
              <a:rPr sz="2000" smtClean="0"/>
              <a:t>For small constraint systems, text through pipes would add huge overhead</a:t>
            </a:r>
            <a:endParaRPr lang="en-US" sz="2500" dirty="0" smtClean="0"/>
          </a:p>
        </p:txBody>
      </p:sp>
    </p:spTree>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Conclusions</a:t>
            </a:r>
            <a:endParaRPr lang="en-US" dirty="0"/>
          </a:p>
        </p:txBody>
      </p:sp>
      <p:sp>
        <p:nvSpPr>
          <p:cNvPr id="3" name="Content Placeholder 2"/>
          <p:cNvSpPr>
            <a:spLocks noGrp="1"/>
          </p:cNvSpPr>
          <p:nvPr>
            <p:ph idx="1"/>
          </p:nvPr>
        </p:nvSpPr>
        <p:spPr>
          <a:xfrm>
            <a:off x="263356" y="1508617"/>
            <a:ext cx="8699774" cy="4164217"/>
          </a:xfrm>
        </p:spPr>
        <p:txBody>
          <a:bodyPr/>
          <a:lstStyle/>
          <a:p>
            <a:pPr>
              <a:buNone/>
            </a:pPr>
            <a:endParaRPr lang="en-US" dirty="0" smtClean="0"/>
          </a:p>
          <a:p>
            <a:r>
              <a:rPr lang="en-US" dirty="0" smtClean="0"/>
              <a:t>Bit-level support is critical for program exploration</a:t>
            </a:r>
          </a:p>
          <a:p>
            <a:endParaRPr lang="en-US" dirty="0" smtClean="0"/>
          </a:p>
          <a:p>
            <a:r>
              <a:rPr lang="en-US" dirty="0" smtClean="0"/>
              <a:t>… but this is far from the only useful domain</a:t>
            </a:r>
          </a:p>
          <a:p>
            <a:endParaRPr lang="en-US" dirty="0" smtClean="0"/>
          </a:p>
          <a:p>
            <a:r>
              <a:rPr lang="en-US" dirty="0" smtClean="0"/>
              <a:t>The SMT solver Z3 combines solvers for a variety of domains</a:t>
            </a:r>
          </a:p>
        </p:txBody>
      </p:sp>
      <p:sp>
        <p:nvSpPr>
          <p:cNvPr id="4" name="Footer Placeholder 3"/>
          <p:cNvSpPr>
            <a:spLocks noGrp="1"/>
          </p:cNvSpPr>
          <p:nvPr>
            <p:ph type="ftr" sz="quarter" idx="10"/>
          </p:nvPr>
        </p:nvSpPr>
        <p:spPr/>
        <p:txBody>
          <a:bodyPr/>
          <a:lstStyle/>
          <a:p>
            <a:r>
              <a:rPr lang="en-US" dirty="0" smtClean="0"/>
              <a:t>SMBT</a:t>
            </a:r>
            <a:endParaRPr lang="en-US" dirty="0"/>
          </a:p>
        </p:txBody>
      </p:sp>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Take-away</a:t>
            </a:r>
            <a:endParaRPr lang="en-US" dirty="0"/>
          </a:p>
        </p:txBody>
      </p:sp>
      <p:sp>
        <p:nvSpPr>
          <p:cNvPr id="3" name="Content Placeholder 2"/>
          <p:cNvSpPr>
            <a:spLocks noGrp="1"/>
          </p:cNvSpPr>
          <p:nvPr>
            <p:ph idx="1"/>
          </p:nvPr>
        </p:nvSpPr>
        <p:spPr>
          <a:xfrm>
            <a:off x="263356" y="1508617"/>
            <a:ext cx="8699774" cy="4164217"/>
          </a:xfrm>
        </p:spPr>
        <p:txBody>
          <a:bodyPr/>
          <a:lstStyle/>
          <a:p>
            <a:pPr>
              <a:buNone/>
            </a:pPr>
            <a:endParaRPr lang="en-US" dirty="0" smtClean="0"/>
          </a:p>
          <a:p>
            <a:r>
              <a:rPr lang="en-US" dirty="0" smtClean="0"/>
              <a:t>Bit-level support is critical for program exploration</a:t>
            </a:r>
          </a:p>
          <a:p>
            <a:endParaRPr lang="en-US" dirty="0" smtClean="0"/>
          </a:p>
          <a:p>
            <a:r>
              <a:rPr lang="en-US" dirty="0" smtClean="0"/>
              <a:t>… but this is far from the only useful domain</a:t>
            </a:r>
          </a:p>
          <a:p>
            <a:endParaRPr lang="en-US" dirty="0" smtClean="0"/>
          </a:p>
          <a:p>
            <a:r>
              <a:rPr lang="en-US" dirty="0" smtClean="0"/>
              <a:t>The SMT solver Z3 combines solvers for a variety of domains</a:t>
            </a:r>
          </a:p>
        </p:txBody>
      </p:sp>
      <p:sp>
        <p:nvSpPr>
          <p:cNvPr id="4" name="Footer Placeholder 3"/>
          <p:cNvSpPr>
            <a:spLocks noGrp="1"/>
          </p:cNvSpPr>
          <p:nvPr>
            <p:ph type="ftr" sz="quarter" idx="10"/>
          </p:nvPr>
        </p:nvSpPr>
        <p:spPr/>
        <p:txBody>
          <a:bodyPr/>
          <a:lstStyle/>
          <a:p>
            <a:r>
              <a:rPr lang="en-US" dirty="0" smtClean="0"/>
              <a:t>SMBT</a:t>
            </a:r>
            <a:endParaRPr lang="en-US" dirty="0"/>
          </a:p>
        </p:txBody>
      </p:sp>
    </p:spTree>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p:cNvPicPr>
            <a:picLocks noChangeAspect="1" noChangeArrowheads="1"/>
          </p:cNvPicPr>
          <p:nvPr/>
        </p:nvPicPr>
        <p:blipFill>
          <a:blip r:embed="rId2"/>
          <a:srcRect/>
          <a:stretch>
            <a:fillRect/>
          </a:stretch>
        </p:blipFill>
        <p:spPr bwMode="auto">
          <a:xfrm>
            <a:off x="304800" y="1295400"/>
            <a:ext cx="6143625" cy="4114800"/>
          </a:xfrm>
          <a:prstGeom prst="rect">
            <a:avLst/>
          </a:prstGeom>
          <a:noFill/>
          <a:ln w="9525">
            <a:noFill/>
            <a:miter lim="800000"/>
            <a:headEnd/>
            <a:tailEnd/>
          </a:ln>
          <a:effectLst/>
        </p:spPr>
      </p:pic>
      <p:sp>
        <p:nvSpPr>
          <p:cNvPr id="3" name="Title 1"/>
          <p:cNvSpPr txBox="1">
            <a:spLocks/>
          </p:cNvSpPr>
          <p:nvPr/>
        </p:nvSpPr>
        <p:spPr>
          <a:xfrm>
            <a:off x="381000" y="685800"/>
            <a:ext cx="8763000" cy="1495794"/>
          </a:xfrm>
          <a:prstGeom prst="rect">
            <a:avLst/>
          </a:prstGeom>
        </p:spPr>
        <p:txBody>
          <a:bodyPr/>
          <a:lstStyle/>
          <a:p>
            <a:pPr lvl="0" algn="ctr" eaLnBrk="1" hangingPunct="1">
              <a:defRPr/>
            </a:pPr>
            <a:endParaRPr kumimoji="0" lang="en-US" sz="3200" b="0" i="0" u="none" strike="noStrike" kern="0" cap="none" spc="0" normalizeH="0" baseline="0" noProof="0" dirty="0">
              <a:ln>
                <a:noFill/>
              </a:ln>
              <a:solidFill>
                <a:srgbClr val="090F14"/>
              </a:solidFill>
              <a:effectLst/>
              <a:uLnTx/>
              <a:uFillTx/>
              <a:latin typeface="+mj-lt"/>
              <a:ea typeface="+mj-ea"/>
              <a:cs typeface="+mj-cs"/>
            </a:endParaRPr>
          </a:p>
        </p:txBody>
      </p:sp>
      <p:sp>
        <p:nvSpPr>
          <p:cNvPr id="4" name="Rounded Rectangle 3"/>
          <p:cNvSpPr/>
          <p:nvPr/>
        </p:nvSpPr>
        <p:spPr bwMode="auto">
          <a:xfrm>
            <a:off x="3962400" y="2914650"/>
            <a:ext cx="838200" cy="304800"/>
          </a:xfrm>
          <a:prstGeom prst="roundRect">
            <a:avLst>
              <a:gd name="adj" fmla="val 32468"/>
            </a:avLst>
          </a:prstGeom>
          <a:solidFill>
            <a:srgbClr val="FF0000">
              <a:alpha val="10196"/>
            </a:srgbClr>
          </a:solidFill>
          <a:ln w="63500">
            <a:solidFill>
              <a:srgbClr val="FF0000"/>
            </a:solidFill>
            <a:headEnd type="none" w="med" len="med"/>
            <a:tailEnd type="none" w="med" len="med"/>
          </a:ln>
          <a:effectLst>
            <a:outerShdw blurRad="50800" dist="38100" dir="2700000" algn="tl" rotWithShape="0">
              <a:prstClr val="black">
                <a:alpha val="40000"/>
              </a:prstClr>
            </a:outerShdw>
          </a:effectLst>
        </p:spPr>
        <p:style>
          <a:lnRef idx="1">
            <a:schemeClr val="accent3"/>
          </a:lnRef>
          <a:fillRef idx="3">
            <a:schemeClr val="accent3"/>
          </a:fillRef>
          <a:effectRef idx="2">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5" name="Rounded Rectangle 4"/>
          <p:cNvSpPr/>
          <p:nvPr/>
        </p:nvSpPr>
        <p:spPr bwMode="auto">
          <a:xfrm>
            <a:off x="5791200" y="3657600"/>
            <a:ext cx="2209800" cy="2057400"/>
          </a:xfrm>
          <a:prstGeom prst="roundRect">
            <a:avLst>
              <a:gd name="adj" fmla="val 6963"/>
            </a:avLst>
          </a:prstGeom>
          <a:solidFill>
            <a:schemeClr val="tx1"/>
          </a:solidFill>
          <a:ln>
            <a:headEnd type="none" w="med" len="med"/>
            <a:tailEnd type="none" w="med" len="med"/>
          </a:ln>
        </p:spPr>
        <p:style>
          <a:lnRef idx="1">
            <a:schemeClr val="dk1"/>
          </a:lnRef>
          <a:fillRef idx="2">
            <a:schemeClr val="dk1"/>
          </a:fillRef>
          <a:effectRef idx="1">
            <a:schemeClr val="dk1"/>
          </a:effectRef>
          <a:fontRef idx="minor">
            <a:schemeClr val="dk1"/>
          </a:fontRef>
        </p:style>
        <p:txBody>
          <a:bodyPr vert="horz" wrap="square" lIns="109728" tIns="0" rIns="109728" bIns="54864" numCol="1" rtlCol="0" anchor="t" anchorCtr="0" compatLnSpc="1">
            <a:prstTxWarp prst="textNoShape">
              <a:avLst/>
            </a:prstTxWarp>
          </a:bodyPr>
          <a:lstStyle/>
          <a:p>
            <a:pPr defTabSz="1096963" fontAlgn="base">
              <a:spcBef>
                <a:spcPct val="0"/>
              </a:spcBef>
              <a:spcAft>
                <a:spcPct val="0"/>
              </a:spcAft>
            </a:pPr>
            <a:r>
              <a:rPr lang="en-US" sz="1800" dirty="0" smtClean="0">
                <a:solidFill>
                  <a:srgbClr val="002060"/>
                </a:solidFill>
              </a:rPr>
              <a:t>Test input, generated by Pex</a:t>
            </a:r>
          </a:p>
        </p:txBody>
      </p:sp>
      <p:cxnSp>
        <p:nvCxnSpPr>
          <p:cNvPr id="8" name="Shape 7"/>
          <p:cNvCxnSpPr>
            <a:stCxn id="12" idx="1"/>
            <a:endCxn id="4" idx="2"/>
          </p:cNvCxnSpPr>
          <p:nvPr/>
        </p:nvCxnSpPr>
        <p:spPr>
          <a:xfrm rot="10800000">
            <a:off x="4381500" y="3219450"/>
            <a:ext cx="1485900" cy="2343150"/>
          </a:xfrm>
          <a:prstGeom prst="curvedConnector2">
            <a:avLst/>
          </a:prstGeom>
          <a:ln w="25400">
            <a:solidFill>
              <a:srgbClr val="FF0000"/>
            </a:solidFill>
            <a:tailEnd type="triangle" w="lg" len="med"/>
          </a:ln>
        </p:spPr>
        <p:style>
          <a:lnRef idx="1">
            <a:schemeClr val="accent1"/>
          </a:lnRef>
          <a:fillRef idx="0">
            <a:schemeClr val="accent1"/>
          </a:fillRef>
          <a:effectRef idx="0">
            <a:schemeClr val="accent1"/>
          </a:effectRef>
          <a:fontRef idx="minor">
            <a:schemeClr val="tx1"/>
          </a:fontRef>
        </p:style>
      </p:cxnSp>
      <p:sp>
        <p:nvSpPr>
          <p:cNvPr id="9" name="Curved Right Arrow 8"/>
          <p:cNvSpPr/>
          <p:nvPr/>
        </p:nvSpPr>
        <p:spPr bwMode="auto">
          <a:xfrm rot="6781822" flipH="1" flipV="1">
            <a:off x="3288469" y="3484757"/>
            <a:ext cx="1211835" cy="4470596"/>
          </a:xfrm>
          <a:prstGeom prst="curvedRightArrow">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pic>
        <p:nvPicPr>
          <p:cNvPr id="10" name="Picture 4"/>
          <p:cNvPicPr>
            <a:picLocks noChangeAspect="1" noChangeArrowheads="1"/>
          </p:cNvPicPr>
          <p:nvPr/>
        </p:nvPicPr>
        <p:blipFill>
          <a:blip r:embed="rId3"/>
          <a:srcRect/>
          <a:stretch>
            <a:fillRect/>
          </a:stretch>
        </p:blipFill>
        <p:spPr bwMode="auto">
          <a:xfrm>
            <a:off x="2819400" y="4343400"/>
            <a:ext cx="1524000" cy="2362200"/>
          </a:xfrm>
          <a:prstGeom prst="rect">
            <a:avLst/>
          </a:prstGeom>
          <a:noFill/>
          <a:ln w="9525">
            <a:noFill/>
            <a:miter lim="800000"/>
            <a:headEnd/>
            <a:tailEnd/>
          </a:ln>
          <a:effectLst/>
        </p:spPr>
      </p:pic>
      <p:pic>
        <p:nvPicPr>
          <p:cNvPr id="11" name="Picture 6"/>
          <p:cNvPicPr>
            <a:picLocks noChangeAspect="1" noChangeArrowheads="1"/>
          </p:cNvPicPr>
          <p:nvPr/>
        </p:nvPicPr>
        <p:blipFill>
          <a:blip r:embed="rId4"/>
          <a:srcRect/>
          <a:stretch>
            <a:fillRect/>
          </a:stretch>
        </p:blipFill>
        <p:spPr bwMode="auto">
          <a:xfrm>
            <a:off x="5943600" y="4343400"/>
            <a:ext cx="1895475" cy="1276350"/>
          </a:xfrm>
          <a:prstGeom prst="rect">
            <a:avLst/>
          </a:prstGeom>
          <a:noFill/>
          <a:ln w="9525">
            <a:noFill/>
            <a:miter lim="800000"/>
            <a:headEnd/>
            <a:tailEnd/>
          </a:ln>
          <a:effectLst/>
        </p:spPr>
      </p:pic>
      <p:sp>
        <p:nvSpPr>
          <p:cNvPr id="12" name="Rounded Rectangle 11"/>
          <p:cNvSpPr/>
          <p:nvPr/>
        </p:nvSpPr>
        <p:spPr bwMode="auto">
          <a:xfrm>
            <a:off x="5867400" y="5410200"/>
            <a:ext cx="2057400" cy="304800"/>
          </a:xfrm>
          <a:prstGeom prst="roundRect">
            <a:avLst>
              <a:gd name="adj" fmla="val 50000"/>
            </a:avLst>
          </a:prstGeom>
          <a:solidFill>
            <a:srgbClr val="FF0000">
              <a:alpha val="10196"/>
            </a:srgbClr>
          </a:solidFill>
          <a:ln w="63500">
            <a:solidFill>
              <a:srgbClr val="FF0000"/>
            </a:solidFill>
            <a:headEnd type="none" w="med" len="med"/>
            <a:tailEnd type="none" w="med" len="med"/>
          </a:ln>
          <a:effectLst>
            <a:outerShdw blurRad="50800" dist="38100" dir="2700000" algn="tl" rotWithShape="0">
              <a:prstClr val="black">
                <a:alpha val="40000"/>
              </a:prstClr>
            </a:outerShdw>
          </a:effectLst>
        </p:spPr>
        <p:style>
          <a:lnRef idx="1">
            <a:schemeClr val="accent3"/>
          </a:lnRef>
          <a:fillRef idx="3">
            <a:schemeClr val="accent3"/>
          </a:fillRef>
          <a:effectRef idx="2">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4" name="Slide Number Placeholder 4"/>
          <p:cNvSpPr txBox="1">
            <a:spLocks/>
          </p:cNvSpPr>
          <p:nvPr/>
        </p:nvSpPr>
        <p:spPr>
          <a:xfrm>
            <a:off x="7010400" y="6356350"/>
            <a:ext cx="21336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3B4BE8B-82E4-476B-B441-6BD86FD886FF}" type="slidenum">
              <a:rPr kumimoji="0" lang="en-US" sz="1800" b="0" i="0" u="none" strike="noStrike" kern="1200" cap="none" spc="0" normalizeH="0" baseline="0" noProof="0" smtClean="0">
                <a:ln>
                  <a:noFill/>
                </a:ln>
                <a:solidFill>
                  <a:schemeClr val="tx1"/>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30</a:t>
            </a:fld>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sp>
        <p:nvSpPr>
          <p:cNvPr id="15" name="Title 1"/>
          <p:cNvSpPr txBox="1">
            <a:spLocks/>
          </p:cNvSpPr>
          <p:nvPr/>
        </p:nvSpPr>
        <p:spPr>
          <a:xfrm>
            <a:off x="381000" y="230187"/>
            <a:ext cx="8382000" cy="664797"/>
          </a:xfrm>
          <a:prstGeom prst="rect">
            <a:avLst/>
          </a:prstGeom>
        </p:spPr>
        <p:txBody>
          <a:bodyPr/>
          <a:lstStyle/>
          <a:p>
            <a:pPr marL="0" marR="0" lvl="0" indent="0" algn="l" defTabSz="912777" rtl="0" eaLnBrk="1" fontAlgn="base" latinLnBrk="0" hangingPunct="1">
              <a:lnSpc>
                <a:spcPct val="90000"/>
              </a:lnSpc>
              <a:spcBef>
                <a:spcPct val="0"/>
              </a:spcBef>
              <a:spcAft>
                <a:spcPct val="0"/>
              </a:spcAft>
              <a:buClrTx/>
              <a:buSzTx/>
              <a:buFontTx/>
              <a:buNone/>
              <a:tabLst/>
              <a:defRPr/>
            </a:pPr>
            <a:r>
              <a:rPr kumimoji="0" lang="en-US" sz="4700" b="0" i="0" u="none" strike="noStrike" kern="1200" cap="none" spc="-300" normalizeH="0" baseline="0" noProof="0" dirty="0" err="1" smtClean="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uLnTx/>
                <a:uFillTx/>
                <a:latin typeface="Calibri" pitchFamily="34" charset="0"/>
                <a:ea typeface="+mn-ea"/>
                <a:cs typeface="Arial" charset="0"/>
              </a:rPr>
              <a:t>ResourceReader</a:t>
            </a:r>
            <a:r>
              <a:rPr kumimoji="0" lang="en-US" sz="4700" b="0" i="0" u="none" strike="noStrike" kern="1200" cap="none" spc="-300" normalizeH="0" baseline="0" noProof="0" smtClean="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uLnTx/>
                <a:uFillTx/>
                <a:latin typeface="Calibri" pitchFamily="34" charset="0"/>
                <a:ea typeface="+mn-ea"/>
                <a:cs typeface="Arial" charset="0"/>
              </a:rPr>
              <a:t> Test </a:t>
            </a:r>
            <a:r>
              <a:rPr kumimoji="0" lang="en-US" sz="4700" b="0" i="0" u="none" strike="noStrike" kern="1200" cap="none" spc="-300" normalizeH="0" baseline="0" noProof="0" dirty="0" smtClean="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uLnTx/>
                <a:uFillTx/>
                <a:latin typeface="Calibri" pitchFamily="34" charset="0"/>
                <a:ea typeface="+mn-ea"/>
                <a:cs typeface="Arial" charset="0"/>
              </a:rPr>
              <a:t>Input Generation</a:t>
            </a:r>
            <a:endParaRPr kumimoji="0" lang="en-US" sz="4700" b="0" i="0" u="none" strike="noStrike" kern="1200" cap="none" spc="-300" normalizeH="0" baseline="0" noProof="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uLnTx/>
              <a:uFillTx/>
              <a:latin typeface="Calibri" pitchFamily="34" charset="0"/>
              <a:ea typeface="+mn-ea"/>
              <a:cs typeface="Arial"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xit" presetSubtype="0" fill="hold" grpId="1" nodeType="withEffect">
                                  <p:stCondLst>
                                    <p:cond delay="0"/>
                                  </p:stCondLst>
                                  <p:childTnLst>
                                    <p:set>
                                      <p:cBhvr>
                                        <p:cTn id="12" dur="1" fill="hold">
                                          <p:stCondLst>
                                            <p:cond delay="0"/>
                                          </p:stCondLst>
                                        </p:cTn>
                                        <p:tgtEl>
                                          <p:spTgt spid="4"/>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8"/>
                                        </p:tgtEl>
                                        <p:attrNameLst>
                                          <p:attrName>style.visibility</p:attrName>
                                        </p:attrNameLst>
                                      </p:cBhvr>
                                      <p:to>
                                        <p:strVal val="visible"/>
                                      </p:to>
                                    </p:set>
                                  </p:childTnLst>
                                </p:cTn>
                              </p:par>
                              <p:par>
                                <p:cTn id="27" presetID="1" presetClass="entr" presetSubtype="0" fill="hold" grpId="2" nodeType="withEffect">
                                  <p:stCondLst>
                                    <p:cond delay="0"/>
                                  </p:stCondLst>
                                  <p:childTnLst>
                                    <p:set>
                                      <p:cBhvr>
                                        <p:cTn id="28" dur="1" fill="hold">
                                          <p:stCondLst>
                                            <p:cond delay="0"/>
                                          </p:stCondLst>
                                        </p:cTn>
                                        <p:tgtEl>
                                          <p:spTgt spid="4"/>
                                        </p:tgtEl>
                                        <p:attrNameLst>
                                          <p:attrName>style.visibility</p:attrName>
                                        </p:attrNameLst>
                                      </p:cBhvr>
                                      <p:to>
                                        <p:strVal val="visible"/>
                                      </p:to>
                                    </p:set>
                                  </p:childTnLst>
                                </p:cTn>
                              </p:par>
                              <p:par>
                                <p:cTn id="29" presetID="1" presetClass="exit" presetSubtype="0" fill="hold" grpId="3" nodeType="withEffect">
                                  <p:stCondLst>
                                    <p:cond delay="0"/>
                                  </p:stCondLst>
                                  <p:childTnLst>
                                    <p:set>
                                      <p:cBhvr>
                                        <p:cTn id="30" dur="1" fill="hold">
                                          <p:stCondLst>
                                            <p:cond delay="0"/>
                                          </p:stCondLst>
                                        </p:cTn>
                                        <p:tgtEl>
                                          <p:spTgt spid="4"/>
                                        </p:tgtEl>
                                        <p:attrNameLst>
                                          <p:attrName>style.visibility</p:attrName>
                                        </p:attrNameLst>
                                      </p:cBhvr>
                                      <p:to>
                                        <p:strVal val="hidden"/>
                                      </p:to>
                                    </p:set>
                                  </p:childTnLst>
                                </p:cTn>
                              </p:par>
                              <p:par>
                                <p:cTn id="31" presetID="1" presetClass="exit" presetSubtype="0" fill="hold" nodeType="withEffect">
                                  <p:stCondLst>
                                    <p:cond delay="0"/>
                                  </p:stCondLst>
                                  <p:childTnLst>
                                    <p:set>
                                      <p:cBhvr>
                                        <p:cTn id="32" dur="1" fill="hold">
                                          <p:stCondLst>
                                            <p:cond delay="0"/>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4" grpId="2" animBg="1"/>
      <p:bldP spid="4" grpId="3" animBg="1"/>
      <p:bldP spid="5" grpId="0" animBg="1"/>
      <p:bldP spid="9" grpId="0" animBg="1"/>
      <p:bldP spid="1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Domains from programs</a:t>
            </a:r>
            <a:endParaRPr lang="en-US" dirty="0"/>
          </a:p>
        </p:txBody>
      </p:sp>
      <p:sp>
        <p:nvSpPr>
          <p:cNvPr id="3" name="Content Placeholder 2"/>
          <p:cNvSpPr>
            <a:spLocks noGrp="1"/>
          </p:cNvSpPr>
          <p:nvPr>
            <p:ph idx="1"/>
          </p:nvPr>
        </p:nvSpPr>
        <p:spPr/>
        <p:txBody>
          <a:bodyPr/>
          <a:lstStyle/>
          <a:p>
            <a:r>
              <a:rPr lang="en-US" sz="2400" dirty="0" smtClean="0"/>
              <a:t>Bits and bytes</a:t>
            </a:r>
          </a:p>
          <a:p>
            <a:endParaRPr lang="en-US" sz="2400" dirty="0" smtClean="0"/>
          </a:p>
          <a:p>
            <a:r>
              <a:rPr lang="en-US" sz="2400" dirty="0" smtClean="0"/>
              <a:t>Numbers	</a:t>
            </a:r>
          </a:p>
          <a:p>
            <a:endParaRPr lang="en-US" sz="2400" dirty="0" smtClean="0"/>
          </a:p>
          <a:p>
            <a:r>
              <a:rPr lang="en-US" sz="2400" dirty="0" smtClean="0"/>
              <a:t>Arrays	</a:t>
            </a:r>
          </a:p>
          <a:p>
            <a:endParaRPr lang="en-US" sz="2400" dirty="0" smtClean="0"/>
          </a:p>
          <a:p>
            <a:r>
              <a:rPr lang="en-US" sz="2400" dirty="0" smtClean="0"/>
              <a:t>Records		</a:t>
            </a:r>
          </a:p>
          <a:p>
            <a:endParaRPr lang="en-US" sz="2400" dirty="0" smtClean="0"/>
          </a:p>
          <a:p>
            <a:r>
              <a:rPr lang="en-US" sz="2400" dirty="0" smtClean="0"/>
              <a:t>Heaps		</a:t>
            </a:r>
          </a:p>
          <a:p>
            <a:endParaRPr lang="en-US" sz="2400" dirty="0" smtClean="0"/>
          </a:p>
          <a:p>
            <a:r>
              <a:rPr lang="en-US" sz="2400" dirty="0" smtClean="0"/>
              <a:t>Data-types	</a:t>
            </a:r>
          </a:p>
          <a:p>
            <a:pPr>
              <a:buNone/>
            </a:pPr>
            <a:endParaRPr lang="en-US" sz="2400" dirty="0" smtClean="0"/>
          </a:p>
          <a:p>
            <a:r>
              <a:rPr lang="en-US" sz="2400" dirty="0" smtClean="0"/>
              <a:t>Object inheritance</a:t>
            </a:r>
            <a:endParaRPr lang="en-US" sz="2400" dirty="0"/>
          </a:p>
        </p:txBody>
      </p:sp>
      <p:graphicFrame>
        <p:nvGraphicFramePr>
          <p:cNvPr id="4" name="Object 3"/>
          <p:cNvGraphicFramePr>
            <a:graphicFrameLocks noChangeAspect="1"/>
          </p:cNvGraphicFramePr>
          <p:nvPr/>
        </p:nvGraphicFramePr>
        <p:xfrm>
          <a:off x="3441700" y="2222500"/>
          <a:ext cx="914400" cy="184150"/>
        </p:xfrm>
        <a:graphic>
          <a:graphicData uri="http://schemas.openxmlformats.org/presentationml/2006/ole">
            <p:oleObj spid="_x0000_s312322" name="Equation" r:id="rId3" imgW="914400" imgH="183960" progId="Equation.DSMT4">
              <p:embed/>
            </p:oleObj>
          </a:graphicData>
        </a:graphic>
      </p:graphicFrame>
      <p:graphicFrame>
        <p:nvGraphicFramePr>
          <p:cNvPr id="5" name="Object 4"/>
          <p:cNvGraphicFramePr>
            <a:graphicFrameLocks noChangeAspect="1"/>
          </p:cNvGraphicFramePr>
          <p:nvPr/>
        </p:nvGraphicFramePr>
        <p:xfrm>
          <a:off x="3652332" y="1398605"/>
          <a:ext cx="5292725" cy="5105400"/>
        </p:xfrm>
        <a:graphic>
          <a:graphicData uri="http://schemas.openxmlformats.org/presentationml/2006/ole">
            <p:oleObj spid="_x0000_s312323" name="Equation" r:id="rId4" imgW="2311200" imgH="2933640" progId="Equation.DSMT4">
              <p:embed/>
            </p:oleObj>
          </a:graphicData>
        </a:graphic>
      </p:graphicFrame>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35935" y="219555"/>
            <a:ext cx="8382000" cy="665162"/>
          </a:xfrm>
        </p:spPr>
        <p:txBody>
          <a:bodyPr/>
          <a:lstStyle/>
          <a:p>
            <a:r>
              <a:rPr sz="4800" smtClean="0"/>
              <a:t>Satisfiability Modulo Theories (SMT)</a:t>
            </a:r>
            <a:endParaRPr sz="4800" spc="-167">
              <a:solidFill>
                <a:schemeClr val="accent1"/>
              </a:solidFill>
              <a:effectLst>
                <a:outerShdw blurRad="50800" dist="38100" dir="2700000" algn="tl" rotWithShape="0">
                  <a:prstClr val="black">
                    <a:alpha val="61000"/>
                  </a:prstClr>
                </a:outerShdw>
              </a:effectLst>
            </a:endParaRPr>
          </a:p>
        </p:txBody>
      </p:sp>
      <p:graphicFrame>
        <p:nvGraphicFramePr>
          <p:cNvPr id="6" name="Object 5"/>
          <p:cNvGraphicFramePr>
            <a:graphicFrameLocks noChangeAspect="1"/>
          </p:cNvGraphicFramePr>
          <p:nvPr/>
        </p:nvGraphicFramePr>
        <p:xfrm>
          <a:off x="270163" y="2227118"/>
          <a:ext cx="8517665" cy="524164"/>
        </p:xfrm>
        <a:graphic>
          <a:graphicData uri="http://schemas.openxmlformats.org/presentationml/2006/ole">
            <p:oleObj spid="_x0000_s313346" name="Equation" r:id="rId4" imgW="3301920" imgH="203040" progId="Equation.3">
              <p:embed/>
            </p:oleObj>
          </a:graphicData>
        </a:graphic>
      </p:graphicFrame>
      <p:sp>
        <p:nvSpPr>
          <p:cNvPr id="8" name="Rectangle 7"/>
          <p:cNvSpPr/>
          <p:nvPr/>
        </p:nvSpPr>
        <p:spPr bwMode="auto">
          <a:xfrm>
            <a:off x="233680" y="2265680"/>
            <a:ext cx="1513840" cy="457200"/>
          </a:xfrm>
          <a:prstGeom prst="rect">
            <a:avLst/>
          </a:prstGeom>
          <a:noFill/>
          <a:ln>
            <a:solidFill>
              <a:schemeClr val="accent2">
                <a:lumMod val="60000"/>
                <a:lumOff val="40000"/>
              </a:schemeClr>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9" name="Rectangle 8"/>
          <p:cNvSpPr/>
          <p:nvPr/>
        </p:nvSpPr>
        <p:spPr bwMode="auto">
          <a:xfrm>
            <a:off x="7345680" y="2275840"/>
            <a:ext cx="1259840" cy="457200"/>
          </a:xfrm>
          <a:prstGeom prst="rect">
            <a:avLst/>
          </a:prstGeom>
          <a:noFill/>
          <a:ln>
            <a:solidFill>
              <a:schemeClr val="accent2">
                <a:lumMod val="60000"/>
                <a:lumOff val="40000"/>
              </a:schemeClr>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0" name="Rectangle 9"/>
          <p:cNvSpPr/>
          <p:nvPr/>
        </p:nvSpPr>
        <p:spPr bwMode="auto">
          <a:xfrm>
            <a:off x="5638800" y="2255520"/>
            <a:ext cx="772160" cy="457200"/>
          </a:xfrm>
          <a:prstGeom prst="rect">
            <a:avLst/>
          </a:prstGeom>
          <a:noFill/>
          <a:ln>
            <a:solidFill>
              <a:schemeClr val="accent2">
                <a:lumMod val="60000"/>
                <a:lumOff val="40000"/>
              </a:schemeClr>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1" name="Rectangle 10"/>
          <p:cNvSpPr/>
          <p:nvPr/>
        </p:nvSpPr>
        <p:spPr bwMode="auto">
          <a:xfrm>
            <a:off x="5100320" y="2255520"/>
            <a:ext cx="335280" cy="457200"/>
          </a:xfrm>
          <a:prstGeom prst="rect">
            <a:avLst/>
          </a:prstGeom>
          <a:noFill/>
          <a:ln>
            <a:solidFill>
              <a:schemeClr val="accent2">
                <a:lumMod val="60000"/>
                <a:lumOff val="40000"/>
              </a:schemeClr>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4" name="Rectangle 13"/>
          <p:cNvSpPr/>
          <p:nvPr/>
        </p:nvSpPr>
        <p:spPr bwMode="auto">
          <a:xfrm>
            <a:off x="648928" y="3244309"/>
            <a:ext cx="2332824" cy="924560"/>
          </a:xfrm>
          <a:prstGeom prst="rec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Arithmetic</a:t>
            </a:r>
          </a:p>
        </p:txBody>
      </p:sp>
      <p:sp>
        <p:nvSpPr>
          <p:cNvPr id="16" name="Rectangle 15"/>
          <p:cNvSpPr/>
          <p:nvPr/>
        </p:nvSpPr>
        <p:spPr bwMode="auto">
          <a:xfrm>
            <a:off x="2621280" y="2265680"/>
            <a:ext cx="843280" cy="457200"/>
          </a:xfrm>
          <a:prstGeom prst="rect">
            <a:avLst/>
          </a:prstGeom>
          <a:noFill/>
          <a:ln>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7" name="Rectangle 16"/>
          <p:cNvSpPr/>
          <p:nvPr/>
        </p:nvSpPr>
        <p:spPr bwMode="auto">
          <a:xfrm>
            <a:off x="3566160" y="2265680"/>
            <a:ext cx="843280" cy="457200"/>
          </a:xfrm>
          <a:prstGeom prst="rect">
            <a:avLst/>
          </a:prstGeom>
          <a:noFill/>
          <a:ln>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8" name="Rectangle 17"/>
          <p:cNvSpPr/>
          <p:nvPr/>
        </p:nvSpPr>
        <p:spPr bwMode="auto">
          <a:xfrm>
            <a:off x="3304452" y="3244309"/>
            <a:ext cx="2160545" cy="924560"/>
          </a:xfrm>
          <a:prstGeom prst="rect">
            <a:avLst/>
          </a:prstGeom>
          <a:ln>
            <a:headEnd type="none" w="med" len="med"/>
            <a:tailEnd type="none" w="med" len="med"/>
          </a:ln>
        </p:spPr>
        <p:style>
          <a:lnRef idx="0">
            <a:schemeClr val="accent4"/>
          </a:lnRef>
          <a:fillRef idx="3">
            <a:schemeClr val="accent4"/>
          </a:fillRef>
          <a:effectRef idx="3">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Array</a:t>
            </a:r>
            <a:r>
              <a:rPr kumimoji="0" lang="en-US" sz="2800" b="0" i="0" u="none" strike="noStrike" cap="none" normalizeH="0" dirty="0" smtClean="0">
                <a:solidFill>
                  <a:schemeClr val="tx1"/>
                </a:solidFill>
                <a:effectLst>
                  <a:outerShdw blurRad="38100" dist="38100" dir="2700000" algn="tl">
                    <a:srgbClr val="000000">
                      <a:alpha val="43137"/>
                    </a:srgbClr>
                  </a:outerShdw>
                </a:effectLst>
                <a:latin typeface="Segoe" pitchFamily="34" charset="0"/>
              </a:rPr>
              <a:t>s</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0" name="Rectangle 19"/>
          <p:cNvSpPr/>
          <p:nvPr/>
        </p:nvSpPr>
        <p:spPr bwMode="auto">
          <a:xfrm>
            <a:off x="6918960" y="2275840"/>
            <a:ext cx="335280" cy="457200"/>
          </a:xfrm>
          <a:prstGeom prst="rect">
            <a:avLst/>
          </a:prstGeom>
          <a:noFill/>
          <a:ln>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1" name="Rectangle 20"/>
          <p:cNvSpPr/>
          <p:nvPr/>
        </p:nvSpPr>
        <p:spPr bwMode="auto">
          <a:xfrm>
            <a:off x="2235200" y="2265680"/>
            <a:ext cx="335280" cy="457200"/>
          </a:xfrm>
          <a:prstGeom prst="rect">
            <a:avLst/>
          </a:prstGeom>
          <a:noFill/>
          <a:ln>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3" name="Rectangle 22"/>
          <p:cNvSpPr/>
          <p:nvPr/>
        </p:nvSpPr>
        <p:spPr bwMode="auto">
          <a:xfrm>
            <a:off x="5761193" y="3244309"/>
            <a:ext cx="2770145" cy="924560"/>
          </a:xfrm>
          <a:prstGeom prst="rect">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Free Functions</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47897"/>
          </a:xfrm>
        </p:spPr>
        <p:txBody>
          <a:bodyPr/>
          <a:lstStyle/>
          <a:p>
            <a:r>
              <a:rPr lang="en-US" dirty="0" smtClean="0"/>
              <a:t>Z3: Core System Components</a:t>
            </a:r>
            <a:endParaRPr spc="-167">
              <a:solidFill>
                <a:schemeClr val="accent1"/>
              </a:solidFill>
              <a:effectLst>
                <a:outerShdw blurRad="50800" dist="38100" dir="2700000" algn="tl" rotWithShape="0">
                  <a:prstClr val="black">
                    <a:alpha val="61000"/>
                  </a:prstClr>
                </a:outerShdw>
              </a:effectLst>
            </a:endParaRPr>
          </a:p>
        </p:txBody>
      </p:sp>
      <p:sp>
        <p:nvSpPr>
          <p:cNvPr id="8" name="Rectangle 7"/>
          <p:cNvSpPr/>
          <p:nvPr/>
        </p:nvSpPr>
        <p:spPr>
          <a:xfrm>
            <a:off x="5433874" y="1571349"/>
            <a:ext cx="3381652" cy="4323424"/>
          </a:xfrm>
          <a:prstGeom prst="rect">
            <a:avLst/>
          </a:prstGeom>
        </p:spPr>
        <p:style>
          <a:lnRef idx="0">
            <a:schemeClr val="accent2"/>
          </a:lnRef>
          <a:fillRef idx="3">
            <a:schemeClr val="accent2"/>
          </a:fillRef>
          <a:effectRef idx="3">
            <a:schemeClr val="accent2"/>
          </a:effectRef>
          <a:fontRef idx="minor">
            <a:schemeClr val="lt1"/>
          </a:fontRef>
        </p:style>
        <p:txBody>
          <a:bodyPr rtlCol="0" anchor="t" anchorCtr="0"/>
          <a:lstStyle/>
          <a:p>
            <a:pPr algn="ctr"/>
            <a:r>
              <a:rPr lang="en-US" sz="3200" dirty="0" smtClean="0">
                <a:latin typeface="Calibri" pitchFamily="34" charset="0"/>
              </a:rPr>
              <a:t>Theories</a:t>
            </a:r>
            <a:endParaRPr lang="en-US" sz="3200" dirty="0">
              <a:latin typeface="Calibri" pitchFamily="34" charset="0"/>
            </a:endParaRPr>
          </a:p>
        </p:txBody>
      </p:sp>
      <p:sp>
        <p:nvSpPr>
          <p:cNvPr id="9" name="Rounded Rectangle 8"/>
          <p:cNvSpPr/>
          <p:nvPr/>
        </p:nvSpPr>
        <p:spPr>
          <a:xfrm>
            <a:off x="2145299" y="3997843"/>
            <a:ext cx="2437936" cy="924892"/>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000" b="1" dirty="0" smtClean="0">
                <a:latin typeface="Calibri" pitchFamily="34" charset="0"/>
              </a:rPr>
              <a:t>Core Theory</a:t>
            </a:r>
            <a:endParaRPr lang="en-US" sz="2000" b="1" dirty="0">
              <a:latin typeface="Calibri" pitchFamily="34" charset="0"/>
            </a:endParaRPr>
          </a:p>
        </p:txBody>
      </p:sp>
      <p:sp>
        <p:nvSpPr>
          <p:cNvPr id="10" name="Rounded Rectangle 9"/>
          <p:cNvSpPr/>
          <p:nvPr/>
        </p:nvSpPr>
        <p:spPr>
          <a:xfrm>
            <a:off x="2132611" y="5354154"/>
            <a:ext cx="2516578" cy="924892"/>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000" b="1" dirty="0" smtClean="0">
                <a:latin typeface="Calibri" pitchFamily="34" charset="0"/>
              </a:rPr>
              <a:t>SAT solver</a:t>
            </a:r>
            <a:endParaRPr lang="en-US" sz="2000" b="1" dirty="0">
              <a:latin typeface="Calibri" pitchFamily="34" charset="0"/>
            </a:endParaRPr>
          </a:p>
        </p:txBody>
      </p:sp>
      <p:sp>
        <p:nvSpPr>
          <p:cNvPr id="11" name="Rounded Rectangle 10"/>
          <p:cNvSpPr/>
          <p:nvPr/>
        </p:nvSpPr>
        <p:spPr>
          <a:xfrm>
            <a:off x="2170711" y="2661317"/>
            <a:ext cx="2516578" cy="1001966"/>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000" b="1" dirty="0" smtClean="0">
                <a:latin typeface="Calibri" pitchFamily="34" charset="0"/>
              </a:rPr>
              <a:t>Rewriting Simplification</a:t>
            </a:r>
            <a:endParaRPr lang="en-US" sz="2000" b="1" dirty="0">
              <a:latin typeface="Calibri" pitchFamily="34" charset="0"/>
            </a:endParaRPr>
          </a:p>
        </p:txBody>
      </p:sp>
      <p:sp>
        <p:nvSpPr>
          <p:cNvPr id="13" name="Rounded Rectangle 12"/>
          <p:cNvSpPr/>
          <p:nvPr/>
        </p:nvSpPr>
        <p:spPr>
          <a:xfrm>
            <a:off x="5904511" y="2282503"/>
            <a:ext cx="2516578" cy="616594"/>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2000" b="1" dirty="0" smtClean="0">
                <a:latin typeface="Calibri" pitchFamily="34" charset="0"/>
              </a:rPr>
              <a:t>Bit-Vectors</a:t>
            </a:r>
            <a:endParaRPr lang="en-US" sz="2000" b="1" dirty="0">
              <a:latin typeface="Calibri" pitchFamily="34" charset="0"/>
            </a:endParaRPr>
          </a:p>
        </p:txBody>
      </p:sp>
      <p:sp>
        <p:nvSpPr>
          <p:cNvPr id="14" name="Rounded Rectangle 13"/>
          <p:cNvSpPr/>
          <p:nvPr/>
        </p:nvSpPr>
        <p:spPr>
          <a:xfrm>
            <a:off x="5904511" y="3044503"/>
            <a:ext cx="2516578" cy="616594"/>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2000" b="1" dirty="0" smtClean="0">
                <a:latin typeface="Calibri" pitchFamily="34" charset="0"/>
              </a:rPr>
              <a:t>Arithmetic</a:t>
            </a:r>
            <a:endParaRPr lang="en-US" sz="2000" b="1" dirty="0">
              <a:latin typeface="Calibri" pitchFamily="34" charset="0"/>
            </a:endParaRPr>
          </a:p>
        </p:txBody>
      </p:sp>
      <p:sp>
        <p:nvSpPr>
          <p:cNvPr id="16" name="Rounded Rectangle 15"/>
          <p:cNvSpPr/>
          <p:nvPr/>
        </p:nvSpPr>
        <p:spPr>
          <a:xfrm>
            <a:off x="5904511" y="4468327"/>
            <a:ext cx="2516578" cy="539520"/>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2000" b="1" dirty="0" smtClean="0">
                <a:latin typeface="Calibri" pitchFamily="34" charset="0"/>
              </a:rPr>
              <a:t>Partial orders</a:t>
            </a:r>
            <a:endParaRPr lang="en-US" sz="2000" b="1" dirty="0">
              <a:latin typeface="Calibri" pitchFamily="34" charset="0"/>
            </a:endParaRPr>
          </a:p>
        </p:txBody>
      </p:sp>
      <p:sp>
        <p:nvSpPr>
          <p:cNvPr id="17" name="Rounded Rectangle 16"/>
          <p:cNvSpPr/>
          <p:nvPr/>
        </p:nvSpPr>
        <p:spPr>
          <a:xfrm>
            <a:off x="5904511" y="5127931"/>
            <a:ext cx="2516578" cy="462446"/>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2000" b="1" dirty="0" smtClean="0">
                <a:latin typeface="Calibri" pitchFamily="34" charset="0"/>
              </a:rPr>
              <a:t>Tuples</a:t>
            </a:r>
            <a:endParaRPr lang="en-US" sz="2000" b="1" dirty="0">
              <a:latin typeface="Calibri" pitchFamily="34" charset="0"/>
            </a:endParaRPr>
          </a:p>
        </p:txBody>
      </p:sp>
      <p:sp>
        <p:nvSpPr>
          <p:cNvPr id="18" name="Left-Right Arrow 17"/>
          <p:cNvSpPr/>
          <p:nvPr/>
        </p:nvSpPr>
        <p:spPr>
          <a:xfrm>
            <a:off x="4554245" y="4418289"/>
            <a:ext cx="878889" cy="231222"/>
          </a:xfrm>
          <a:prstGeom prst="leftRight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19" name="Up-Down Arrow 18"/>
          <p:cNvSpPr/>
          <p:nvPr/>
        </p:nvSpPr>
        <p:spPr>
          <a:xfrm>
            <a:off x="3272935" y="4950814"/>
            <a:ext cx="235930" cy="385372"/>
          </a:xfrm>
          <a:prstGeom prst="upDown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20" name="Down Arrow 19"/>
          <p:cNvSpPr/>
          <p:nvPr/>
        </p:nvSpPr>
        <p:spPr>
          <a:xfrm>
            <a:off x="3273546" y="3655414"/>
            <a:ext cx="196608" cy="385372"/>
          </a:xfrm>
          <a:prstGeom prst="down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21" name="Rounded Rectangle 20"/>
          <p:cNvSpPr/>
          <p:nvPr/>
        </p:nvSpPr>
        <p:spPr>
          <a:xfrm>
            <a:off x="221941" y="4083728"/>
            <a:ext cx="1567631" cy="889884"/>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000" b="1" dirty="0" smtClean="0">
                <a:latin typeface="Calibri" pitchFamily="34" charset="0"/>
              </a:rPr>
              <a:t>E-matching</a:t>
            </a:r>
            <a:endParaRPr lang="en-US" sz="2000" b="1" dirty="0">
              <a:latin typeface="Calibri" pitchFamily="34" charset="0"/>
            </a:endParaRPr>
          </a:p>
        </p:txBody>
      </p:sp>
      <p:sp>
        <p:nvSpPr>
          <p:cNvPr id="22" name="Left-Right Arrow 21"/>
          <p:cNvSpPr/>
          <p:nvPr/>
        </p:nvSpPr>
        <p:spPr>
          <a:xfrm>
            <a:off x="1745271" y="4418289"/>
            <a:ext cx="471858" cy="231222"/>
          </a:xfrm>
          <a:prstGeom prst="leftRight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23" name="Rounded Rectangle 22"/>
          <p:cNvSpPr/>
          <p:nvPr/>
        </p:nvSpPr>
        <p:spPr>
          <a:xfrm>
            <a:off x="5904511" y="3806940"/>
            <a:ext cx="2516578" cy="539520"/>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2000" b="1" dirty="0" smtClean="0">
                <a:latin typeface="Calibri" pitchFamily="34" charset="0"/>
              </a:rPr>
              <a:t>Arrays</a:t>
            </a:r>
            <a:endParaRPr lang="en-US" sz="2000" b="1" dirty="0">
              <a:latin typeface="Calibri" pitchFamily="34" charset="0"/>
            </a:endParaRPr>
          </a:p>
        </p:txBody>
      </p:sp>
      <p:sp>
        <p:nvSpPr>
          <p:cNvPr id="41" name="Up Arrow 40"/>
          <p:cNvSpPr/>
          <p:nvPr/>
        </p:nvSpPr>
        <p:spPr bwMode="auto">
          <a:xfrm rot="14578082">
            <a:off x="4162005" y="1917085"/>
            <a:ext cx="257453" cy="1009420"/>
          </a:xfrm>
          <a:prstGeom prst="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8" name="Rounded Rectangle 27"/>
          <p:cNvSpPr/>
          <p:nvPr/>
        </p:nvSpPr>
        <p:spPr>
          <a:xfrm>
            <a:off x="4056137" y="1609038"/>
            <a:ext cx="1323826" cy="680824"/>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000" b="1" dirty="0" err="1" smtClean="0">
                <a:latin typeface="Calibri" pitchFamily="34" charset="0"/>
              </a:rPr>
              <a:t>OCaml</a:t>
            </a:r>
            <a:endParaRPr lang="en-US" sz="2000" b="1" dirty="0">
              <a:latin typeface="Calibri" pitchFamily="34" charset="0"/>
            </a:endParaRPr>
          </a:p>
        </p:txBody>
      </p:sp>
      <p:sp>
        <p:nvSpPr>
          <p:cNvPr id="42" name="Up Arrow 41"/>
          <p:cNvSpPr/>
          <p:nvPr/>
        </p:nvSpPr>
        <p:spPr bwMode="auto">
          <a:xfrm rot="6677667">
            <a:off x="1418801" y="1547832"/>
            <a:ext cx="257453" cy="1649510"/>
          </a:xfrm>
          <a:prstGeom prst="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4" name="Rounded Rectangle 23"/>
          <p:cNvSpPr/>
          <p:nvPr/>
        </p:nvSpPr>
        <p:spPr>
          <a:xfrm>
            <a:off x="183452" y="1609038"/>
            <a:ext cx="1271396" cy="680824"/>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000" b="1" dirty="0" smtClean="0">
                <a:latin typeface="Calibri" pitchFamily="34" charset="0"/>
              </a:rPr>
              <a:t>Text</a:t>
            </a:r>
            <a:endParaRPr lang="en-US" sz="2000" b="1" dirty="0">
              <a:latin typeface="Calibri" pitchFamily="34" charset="0"/>
            </a:endParaRPr>
          </a:p>
        </p:txBody>
      </p:sp>
      <p:sp>
        <p:nvSpPr>
          <p:cNvPr id="43" name="Up Arrow 42"/>
          <p:cNvSpPr/>
          <p:nvPr/>
        </p:nvSpPr>
        <p:spPr bwMode="auto">
          <a:xfrm rot="10800000">
            <a:off x="3160307" y="2247042"/>
            <a:ext cx="257453" cy="416260"/>
          </a:xfrm>
          <a:prstGeom prst="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7" name="Rounded Rectangle 26"/>
          <p:cNvSpPr/>
          <p:nvPr/>
        </p:nvSpPr>
        <p:spPr>
          <a:xfrm>
            <a:off x="2751906" y="1609038"/>
            <a:ext cx="1074788" cy="680824"/>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000" b="1" dirty="0" smtClean="0">
                <a:latin typeface="Calibri" pitchFamily="34" charset="0"/>
              </a:rPr>
              <a:t>.NET</a:t>
            </a:r>
            <a:endParaRPr lang="en-US" sz="2000" b="1" dirty="0">
              <a:latin typeface="Calibri" pitchFamily="34" charset="0"/>
            </a:endParaRPr>
          </a:p>
        </p:txBody>
      </p:sp>
      <p:sp>
        <p:nvSpPr>
          <p:cNvPr id="44" name="Up Arrow 43"/>
          <p:cNvSpPr/>
          <p:nvPr/>
        </p:nvSpPr>
        <p:spPr bwMode="auto">
          <a:xfrm rot="7026053">
            <a:off x="2362315" y="1874249"/>
            <a:ext cx="257453" cy="1068850"/>
          </a:xfrm>
          <a:prstGeom prst="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6" name="Rounded Rectangle 25"/>
          <p:cNvSpPr/>
          <p:nvPr/>
        </p:nvSpPr>
        <p:spPr>
          <a:xfrm>
            <a:off x="1637970" y="1609038"/>
            <a:ext cx="838860" cy="680824"/>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000" b="1" dirty="0" smtClean="0">
                <a:latin typeface="Calibri" pitchFamily="34" charset="0"/>
              </a:rPr>
              <a:t>C</a:t>
            </a:r>
            <a:endParaRPr lang="en-US" sz="2000" b="1" dirty="0">
              <a:latin typeface="Calibri" pitchFamily="34" charset="0"/>
            </a:endParaRPr>
          </a:p>
        </p:txBody>
      </p:sp>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Bit-vector support in Z3</a:t>
            </a:r>
            <a:endParaRPr lang="en-US" dirty="0"/>
          </a:p>
        </p:txBody>
      </p:sp>
      <p:sp>
        <p:nvSpPr>
          <p:cNvPr id="5" name="Content Placeholder 4"/>
          <p:cNvSpPr>
            <a:spLocks noGrp="1"/>
          </p:cNvSpPr>
          <p:nvPr>
            <p:ph sz="half" idx="1"/>
          </p:nvPr>
        </p:nvSpPr>
        <p:spPr>
          <a:xfrm>
            <a:off x="381000" y="1411553"/>
            <a:ext cx="4114800" cy="4869025"/>
          </a:xfrm>
        </p:spPr>
        <p:txBody>
          <a:bodyPr/>
          <a:lstStyle/>
          <a:p>
            <a:r>
              <a:rPr lang="en-US" dirty="0" smtClean="0"/>
              <a:t>Pre-processing by </a:t>
            </a:r>
            <a:r>
              <a:rPr lang="en-US" b="1" dirty="0" smtClean="0"/>
              <a:t>simplification</a:t>
            </a:r>
          </a:p>
          <a:p>
            <a:r>
              <a:rPr lang="en-US" dirty="0" smtClean="0"/>
              <a:t>Bit-vector operations are compiled into </a:t>
            </a:r>
            <a:r>
              <a:rPr lang="en-US" b="1" dirty="0" smtClean="0"/>
              <a:t>circuits</a:t>
            </a:r>
          </a:p>
          <a:p>
            <a:endParaRPr lang="en-US" dirty="0" smtClean="0"/>
          </a:p>
          <a:p>
            <a:endParaRPr lang="en-US" dirty="0" smtClean="0"/>
          </a:p>
          <a:p>
            <a:endParaRPr lang="en-US" dirty="0" smtClean="0"/>
          </a:p>
          <a:p>
            <a:endParaRPr lang="en-US" dirty="0" smtClean="0"/>
          </a:p>
          <a:p>
            <a:endParaRPr lang="en-US" dirty="0" smtClean="0"/>
          </a:p>
          <a:p>
            <a:endParaRPr lang="en-US" dirty="0" smtClean="0"/>
          </a:p>
        </p:txBody>
      </p:sp>
      <p:sp>
        <p:nvSpPr>
          <p:cNvPr id="6" name="Content Placeholder 5"/>
          <p:cNvSpPr>
            <a:spLocks noGrp="1"/>
          </p:cNvSpPr>
          <p:nvPr>
            <p:ph sz="half" idx="2"/>
          </p:nvPr>
        </p:nvSpPr>
        <p:spPr>
          <a:xfrm>
            <a:off x="4648199" y="1411553"/>
            <a:ext cx="4284785" cy="3748719"/>
          </a:xfrm>
        </p:spPr>
        <p:txBody>
          <a:bodyPr/>
          <a:lstStyle/>
          <a:p>
            <a:endParaRPr lang="en-US" dirty="0" smtClean="0"/>
          </a:p>
          <a:p>
            <a:r>
              <a:rPr lang="en-US" dirty="0" smtClean="0"/>
              <a:t>Core Theory propagates </a:t>
            </a:r>
            <a:r>
              <a:rPr lang="en-US" b="1" i="1" dirty="0" smtClean="0"/>
              <a:t>equalities</a:t>
            </a:r>
            <a:r>
              <a:rPr lang="en-US" dirty="0" smtClean="0"/>
              <a:t> between bit-vectors</a:t>
            </a:r>
          </a:p>
          <a:p>
            <a:endParaRPr lang="en-US" dirty="0" smtClean="0"/>
          </a:p>
          <a:p>
            <a:r>
              <a:rPr lang="en-US" b="1" i="1" dirty="0" smtClean="0"/>
              <a:t>Relevancy propagation </a:t>
            </a:r>
            <a:r>
              <a:rPr lang="en-US" dirty="0" smtClean="0"/>
              <a:t>used to selectively enable gates for propositional splitting</a:t>
            </a:r>
            <a:endParaRPr lang="en-US" dirty="0" smtClean="0">
              <a:sym typeface="Symbol"/>
            </a:endParaRPr>
          </a:p>
        </p:txBody>
      </p:sp>
      <p:sp>
        <p:nvSpPr>
          <p:cNvPr id="4" name="Footer Placeholder 3"/>
          <p:cNvSpPr>
            <a:spLocks noGrp="1"/>
          </p:cNvSpPr>
          <p:nvPr>
            <p:ph type="ftr" sz="quarter" idx="10"/>
          </p:nvPr>
        </p:nvSpPr>
        <p:spPr/>
        <p:txBody>
          <a:bodyPr/>
          <a:lstStyle/>
          <a:p>
            <a:r>
              <a:rPr lang="en-US" smtClean="0"/>
              <a:t>SMBT </a:t>
            </a:r>
            <a:endParaRPr lang="en-US" dirty="0"/>
          </a:p>
        </p:txBody>
      </p:sp>
      <p:pic>
        <p:nvPicPr>
          <p:cNvPr id="7" name="Content Placeholder 7" descr="multiplier.jpg"/>
          <p:cNvPicPr>
            <a:picLocks noChangeAspect="1"/>
          </p:cNvPicPr>
          <p:nvPr/>
        </p:nvPicPr>
        <p:blipFill>
          <a:blip r:embed="rId2"/>
          <a:stretch>
            <a:fillRect/>
          </a:stretch>
        </p:blipFill>
        <p:spPr>
          <a:xfrm>
            <a:off x="553667" y="3668277"/>
            <a:ext cx="3574817" cy="2350686"/>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619465"/>
          </a:xfrm>
        </p:spPr>
        <p:txBody>
          <a:bodyPr/>
          <a:lstStyle/>
          <a:p>
            <a:r>
              <a:rPr sz="4400" smtClean="0"/>
              <a:t>Dynamic Symbolic Execution with </a:t>
            </a:r>
            <a:r>
              <a:rPr sz="4400" smtClean="0">
                <a:latin typeface="Magneto" pitchFamily="82" charset="0"/>
              </a:rPr>
              <a:t>Pex</a:t>
            </a:r>
            <a:endParaRPr lang="en-US" sz="4400" dirty="0">
              <a:latin typeface="Magneto" pitchFamily="82" charset="0"/>
            </a:endParaRPr>
          </a:p>
        </p:txBody>
      </p:sp>
      <p:sp>
        <p:nvSpPr>
          <p:cNvPr id="3" name="Content Placeholder 2"/>
          <p:cNvSpPr>
            <a:spLocks noGrp="1"/>
          </p:cNvSpPr>
          <p:nvPr>
            <p:ph idx="1"/>
          </p:nvPr>
        </p:nvSpPr>
        <p:spPr>
          <a:xfrm>
            <a:off x="310662" y="2064695"/>
            <a:ext cx="8382000" cy="3631763"/>
          </a:xfrm>
        </p:spPr>
        <p:txBody>
          <a:bodyPr/>
          <a:lstStyle/>
          <a:p>
            <a:r>
              <a:rPr lang="en-US" sz="2800" dirty="0" smtClean="0"/>
              <a:t>Test input generator</a:t>
            </a:r>
          </a:p>
          <a:p>
            <a:pPr lvl="1"/>
            <a:r>
              <a:rPr sz="2400" smtClean="0"/>
              <a:t>Pex starts from parameterized unit tests</a:t>
            </a:r>
          </a:p>
          <a:p>
            <a:pPr lvl="1"/>
            <a:r>
              <a:rPr sz="2400" smtClean="0"/>
              <a:t>Generated tests are emitted as traditional unit tests</a:t>
            </a:r>
          </a:p>
          <a:p>
            <a:pPr lvl="1"/>
            <a:endParaRPr sz="2400" smtClean="0"/>
          </a:p>
          <a:p>
            <a:r>
              <a:rPr lang="en-US" sz="2800" dirty="0" smtClean="0"/>
              <a:t>Dynamic symbolic execution framework</a:t>
            </a:r>
          </a:p>
          <a:p>
            <a:pPr lvl="1"/>
            <a:r>
              <a:rPr lang="en-US" sz="2400" dirty="0" smtClean="0"/>
              <a:t>Analysis of </a:t>
            </a:r>
            <a:r>
              <a:rPr sz="2400" smtClean="0"/>
              <a:t>.NET instructions (</a:t>
            </a:r>
            <a:r>
              <a:rPr lang="en-US" sz="2400" dirty="0" smtClean="0"/>
              <a:t>byte-code</a:t>
            </a:r>
            <a:r>
              <a:rPr sz="2400" smtClean="0"/>
              <a:t>)</a:t>
            </a:r>
            <a:endParaRPr lang="en-US" sz="2400" dirty="0" smtClean="0"/>
          </a:p>
          <a:p>
            <a:pPr lvl="1"/>
            <a:r>
              <a:rPr lang="en-US" sz="2400" dirty="0" smtClean="0"/>
              <a:t>Instrumentation happens automatically at JIT time</a:t>
            </a:r>
          </a:p>
          <a:p>
            <a:pPr lvl="1"/>
            <a:r>
              <a:rPr lang="en-US" sz="2400" dirty="0" smtClean="0"/>
              <a:t>Using SMT-solver Z3 to check </a:t>
            </a:r>
            <a:r>
              <a:rPr lang="en-US" sz="2400" dirty="0" err="1" smtClean="0"/>
              <a:t>satisfiability</a:t>
            </a:r>
            <a:r>
              <a:rPr lang="en-US" sz="2400" dirty="0" smtClean="0"/>
              <a:t> and generate models = test inputs</a:t>
            </a:r>
          </a:p>
        </p:txBody>
      </p:sp>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normAutofit/>
          </a:bodyPr>
          <a:lstStyle/>
          <a:p>
            <a:r>
              <a:rPr smtClean="0"/>
              <a:t>White box testing with </a:t>
            </a:r>
            <a:r>
              <a:rPr smtClean="0">
                <a:latin typeface="Magneto" pitchFamily="82" charset="0"/>
              </a:rPr>
              <a:t>Pex</a:t>
            </a:r>
            <a:r>
              <a:rPr smtClean="0"/>
              <a:t> </a:t>
            </a:r>
            <a:endParaRPr lang="en-US" b="1" dirty="0"/>
          </a:p>
        </p:txBody>
      </p:sp>
      <p:sp>
        <p:nvSpPr>
          <p:cNvPr id="3" name="Content Placeholder 2"/>
          <p:cNvSpPr>
            <a:spLocks noGrp="1"/>
          </p:cNvSpPr>
          <p:nvPr>
            <p:ph idx="1"/>
          </p:nvPr>
        </p:nvSpPr>
        <p:spPr>
          <a:xfrm>
            <a:off x="381000" y="1751538"/>
            <a:ext cx="8382000" cy="2210862"/>
          </a:xfrm>
        </p:spPr>
        <p:txBody>
          <a:bodyPr>
            <a:noAutofit/>
          </a:bodyPr>
          <a:lstStyle/>
          <a:p>
            <a:pPr>
              <a:buNone/>
            </a:pPr>
            <a:r>
              <a:rPr lang="en-US" sz="3600" b="1" dirty="0" smtClean="0"/>
              <a:t>How to test this code?</a:t>
            </a:r>
          </a:p>
          <a:p>
            <a:pPr>
              <a:buNone/>
            </a:pPr>
            <a:r>
              <a:rPr lang="en-US" sz="2800" dirty="0" smtClean="0"/>
              <a:t>(Real code from .NET base class libraries.)</a:t>
            </a:r>
          </a:p>
        </p:txBody>
      </p:sp>
      <p:sp>
        <p:nvSpPr>
          <p:cNvPr id="5" name="Slide Number Placeholder 4"/>
          <p:cNvSpPr>
            <a:spLocks noGrp="1"/>
          </p:cNvSpPr>
          <p:nvPr>
            <p:ph type="sldNum" sz="quarter" idx="4294967295"/>
          </p:nvPr>
        </p:nvSpPr>
        <p:spPr>
          <a:xfrm>
            <a:off x="7010400" y="6356350"/>
            <a:ext cx="2133600" cy="365125"/>
          </a:xfrm>
          <a:prstGeom prst="rect">
            <a:avLst/>
          </a:prstGeom>
        </p:spPr>
        <p:txBody>
          <a:bodyPr/>
          <a:lstStyle/>
          <a:p>
            <a:pPr>
              <a:defRPr/>
            </a:pPr>
            <a:fld id="{53B4BE8B-82E4-476B-B441-6BD86FD886FF}" type="slidenum">
              <a:rPr lang="en-US" smtClean="0"/>
              <a:pPr>
                <a:defRPr/>
              </a:pPr>
              <a:t>9</a:t>
            </a:fld>
            <a:endParaRPr lang="en-US" dirty="0"/>
          </a:p>
        </p:txBody>
      </p:sp>
      <p:pic>
        <p:nvPicPr>
          <p:cNvPr id="2050" name="Picture 2"/>
          <p:cNvPicPr>
            <a:picLocks noChangeAspect="1" noChangeArrowheads="1"/>
          </p:cNvPicPr>
          <p:nvPr/>
        </p:nvPicPr>
        <p:blipFill>
          <a:blip r:embed="rId3"/>
          <a:srcRect r="1067"/>
          <a:stretch>
            <a:fillRect/>
          </a:stretch>
        </p:blipFill>
        <p:spPr bwMode="auto">
          <a:xfrm>
            <a:off x="342900" y="3048000"/>
            <a:ext cx="8481060" cy="2638425"/>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
        <p:nvSpPr>
          <p:cNvPr id="9" name="Rounded Rectangle 8"/>
          <p:cNvSpPr/>
          <p:nvPr/>
        </p:nvSpPr>
        <p:spPr bwMode="auto">
          <a:xfrm>
            <a:off x="609600" y="5334000"/>
            <a:ext cx="1371600" cy="228600"/>
          </a:xfrm>
          <a:prstGeom prst="roundRect">
            <a:avLst/>
          </a:prstGeom>
          <a:noFill/>
          <a:ln w="25400">
            <a:solidFill>
              <a:srgbClr val="FF0000"/>
            </a:solidFill>
            <a:headEnd type="none" w="med" len="med"/>
            <a:tailEnd type="none" w="med" len="med"/>
          </a:ln>
        </p:spPr>
        <p:style>
          <a:lnRef idx="1">
            <a:schemeClr val="accent3"/>
          </a:lnRef>
          <a:fillRef idx="3">
            <a:schemeClr val="accent3"/>
          </a:fillRef>
          <a:effectRef idx="2">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8" name="Rounded Rectangle 7"/>
          <p:cNvSpPr/>
          <p:nvPr/>
        </p:nvSpPr>
        <p:spPr bwMode="auto">
          <a:xfrm>
            <a:off x="914400" y="3200400"/>
            <a:ext cx="2286000" cy="228600"/>
          </a:xfrm>
          <a:prstGeom prst="roundRect">
            <a:avLst/>
          </a:prstGeom>
          <a:noFill/>
          <a:ln w="25400">
            <a:solidFill>
              <a:srgbClr val="FF0000"/>
            </a:solidFill>
            <a:headEnd type="none" w="med" len="med"/>
            <a:tailEnd type="none" w="med" len="med"/>
          </a:ln>
        </p:spPr>
        <p:style>
          <a:lnRef idx="1">
            <a:schemeClr val="accent3"/>
          </a:lnRef>
          <a:fillRef idx="3">
            <a:schemeClr val="accent3"/>
          </a:fillRef>
          <a:effectRef idx="2">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hidden"/>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8" grpId="0" animBg="1"/>
    </p:bldLst>
  </p:timing>
</p:sld>
</file>

<file path=ppt/theme/theme1.xml><?xml version="1.0" encoding="utf-8"?>
<a:theme xmlns:a="http://schemas.openxmlformats.org/drawingml/2006/main" name="MSR PPT Template_07_light_w.footer">
  <a:themeElements>
    <a:clrScheme name="MSR 2007">
      <a:dk1>
        <a:srgbClr val="000000"/>
      </a:dk1>
      <a:lt1>
        <a:srgbClr val="FFFFFF"/>
      </a:lt1>
      <a:dk2>
        <a:srgbClr val="3F3F3F"/>
      </a:dk2>
      <a:lt2>
        <a:srgbClr val="FFFFFF"/>
      </a:lt2>
      <a:accent1>
        <a:srgbClr val="FFDF79"/>
      </a:accent1>
      <a:accent2>
        <a:srgbClr val="5782B5"/>
      </a:accent2>
      <a:accent3>
        <a:srgbClr val="E28A54"/>
      </a:accent3>
      <a:accent4>
        <a:srgbClr val="94D850"/>
      </a:accent4>
      <a:accent5>
        <a:srgbClr val="FFA94B"/>
      </a:accent5>
      <a:accent6>
        <a:srgbClr val="9047B9"/>
      </a:accent6>
      <a:hlink>
        <a:srgbClr val="009ED6"/>
      </a:hlink>
      <a:folHlink>
        <a:srgbClr val="DDD819"/>
      </a:folHlink>
    </a:clrScheme>
    <a:fontScheme name="Blue-Purple TT">
      <a:majorFont>
        <a:latin typeface="Segoe"/>
        <a:ea typeface=""/>
        <a:cs typeface=""/>
      </a:majorFont>
      <a:minorFont>
        <a:latin typeface="Segoe"/>
        <a:ea typeface=""/>
        <a:cs typeface=""/>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109728" tIns="54864" rIns="109728" bIns="54864" numCol="1" rtlCol="0" anchor="ctr" anchorCtr="0" compatLnSpc="1">
        <a:prstTxWarp prst="textNoShape">
          <a:avLst/>
        </a:prstTxWarp>
      </a:bodyPr>
      <a:lstStyle>
        <a:defPPr marL="0" marR="0" indent="0" algn="ctr" defTabSz="1096963" rtl="0" eaLnBrk="1" fontAlgn="base" latinLnBrk="0" hangingPunct="1">
          <a:lnSpc>
            <a:spcPct val="100000"/>
          </a:lnSpc>
          <a:spcBef>
            <a:spcPct val="0"/>
          </a:spcBef>
          <a:spcAft>
            <a:spcPct val="0"/>
          </a:spcAft>
          <a:buClrTx/>
          <a:buSzTx/>
          <a:buFontTx/>
          <a:buNone/>
          <a:tabLst/>
          <a:defRPr kumimoji="0"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txDef>
      <a:spPr>
        <a:noFill/>
      </a:spPr>
      <a:bodyPr wrap="none" rtlCol="0">
        <a:spAutoFit/>
      </a:bodyPr>
      <a:lstStyle>
        <a:defPPr>
          <a:defRPr dirty="0" err="1" smtClean="0">
            <a:solidFill>
              <a:schemeClr val="bg1"/>
            </a:solidFill>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documentManagement>
    <PublishingExpirationDate xmlns="http://schemas.microsoft.com/sharepoint/v3">2018-12-08T16:27:26+00:00</PublishingExpirationDate>
    <PublishingStartDate xmlns="http://schemas.microsoft.com/sharepoint/v3">2000-01-01T08:00:00+00:00</PublishingStartDat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8CC6EB42EF67047A278C6E580679852" ma:contentTypeVersion="4" ma:contentTypeDescription="Create a new document." ma:contentTypeScope="" ma:versionID="40f89ca09ab3369822c7be1a6d9ba351">
  <xsd:schema xmlns:xsd="http://www.w3.org/2001/XMLSchema" xmlns:p="http://schemas.microsoft.com/office/2006/metadata/properties" xmlns:ns1="http://schemas.microsoft.com/sharepoint/v3" targetNamespace="http://schemas.microsoft.com/office/2006/metadata/properties" ma:root="true" ma:fieldsID="b387f137bb906b7447443f1b7ddcb5f2" ns1:_="">
    <xsd:import namespace="http://schemas.microsoft.com/sharepoint/v3"/>
    <xsd:element name="properties">
      <xsd:complexType>
        <xsd:sequence>
          <xsd:element name="documentManagement">
            <xsd:complexType>
              <xsd:all>
                <xsd:element ref="ns1:PublishingExpirationDate" minOccurs="0"/>
                <xsd:element ref="ns1:PublishingStartDate" minOccurs="0"/>
              </xsd:all>
            </xsd:complexType>
          </xsd:element>
        </xsd:sequence>
      </xsd:complexType>
    </xsd:element>
  </xsd:schema>
  <xsd:schema xmlns:xsd="http://www.w3.org/2001/XMLSchema" xmlns:dms="http://schemas.microsoft.com/office/2006/documentManagement/types" targetNamespace="http://schemas.microsoft.com/sharepoint/v3" elementFormDefault="qualified">
    <xsd:import namespace="http://schemas.microsoft.com/office/2006/documentManagement/types"/>
    <xsd:element name="PublishingExpirationDate" ma:index="8" nillable="true" ma:displayName="Scheduling End Date" ma:internalName="PublishingExpirationDate">
      <xsd:simpleType>
        <xsd:restriction base="dms:Unknown"/>
      </xsd:simpleType>
    </xsd:element>
    <xsd:element name="PublishingStartDate" ma:index="9" nillable="true" ma:displayName="Scheduling Start Date" ma:internalName="PublishingStart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Props1.xml><?xml version="1.0" encoding="utf-8"?>
<ds:datastoreItem xmlns:ds="http://schemas.openxmlformats.org/officeDocument/2006/customXml" ds:itemID="{D9F50A16-2F0A-48CD-98C8-4E4AE3627974}"/>
</file>

<file path=customXml/itemProps2.xml><?xml version="1.0" encoding="utf-8"?>
<ds:datastoreItem xmlns:ds="http://schemas.openxmlformats.org/officeDocument/2006/customXml" ds:itemID="{E7F898CC-13F8-471E-88EA-EFAA80FECF4A}"/>
</file>

<file path=customXml/itemProps3.xml><?xml version="1.0" encoding="utf-8"?>
<ds:datastoreItem xmlns:ds="http://schemas.openxmlformats.org/officeDocument/2006/customXml" ds:itemID="{4D2A233E-D34A-4400-8948-E4F3B56646E2}"/>
</file>

<file path=docProps/app.xml><?xml version="1.0" encoding="utf-8"?>
<Properties xmlns="http://schemas.openxmlformats.org/officeDocument/2006/extended-properties" xmlns:vt="http://schemas.openxmlformats.org/officeDocument/2006/docPropsVTypes">
  <Template>MSR PPT Template_07_light_w.footer</Template>
  <TotalTime>3252</TotalTime>
  <Words>1144</Words>
  <Application>Microsoft Office PowerPoint</Application>
  <PresentationFormat>On-screen Show (4:3)</PresentationFormat>
  <Paragraphs>309</Paragraphs>
  <Slides>30</Slides>
  <Notes>5</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30</vt:i4>
      </vt:variant>
    </vt:vector>
  </HeadingPairs>
  <TitlesOfParts>
    <vt:vector size="32" baseType="lpstr">
      <vt:lpstr>MSR PPT Template_07_light_w.footer</vt:lpstr>
      <vt:lpstr>Equation</vt:lpstr>
      <vt:lpstr>Slide 1</vt:lpstr>
      <vt:lpstr>Satisfiability Modulo Theories  for Program Exploration</vt:lpstr>
      <vt:lpstr>Take-away</vt:lpstr>
      <vt:lpstr>Domains from programs</vt:lpstr>
      <vt:lpstr>Satisfiability Modulo Theories (SMT)</vt:lpstr>
      <vt:lpstr>Z3: Core System Components</vt:lpstr>
      <vt:lpstr>Bit-vector support in Z3</vt:lpstr>
      <vt:lpstr>Dynamic Symbolic Execution with Pex</vt:lpstr>
      <vt:lpstr>White box testing with Pex </vt:lpstr>
      <vt:lpstr>White box testing in practice</vt:lpstr>
      <vt:lpstr>The Resource Reader</vt:lpstr>
      <vt:lpstr>Slide 12</vt:lpstr>
      <vt:lpstr>Slide 13</vt:lpstr>
      <vt:lpstr>Slide 14</vt:lpstr>
      <vt:lpstr>Slide 15</vt:lpstr>
      <vt:lpstr>Slide 16</vt:lpstr>
      <vt:lpstr>Slide 17</vt:lpstr>
      <vt:lpstr>Slide 18</vt:lpstr>
      <vt:lpstr>Domains</vt:lpstr>
      <vt:lpstr>Bit-vectors</vt:lpstr>
      <vt:lpstr>Bit-vectors abound in CIL</vt:lpstr>
      <vt:lpstr>Arrays abound in CIL</vt:lpstr>
      <vt:lpstr>Tuples abound in CIL</vt:lpstr>
      <vt:lpstr>Integers – do not abound in CIL</vt:lpstr>
      <vt:lpstr>Quantifiers </vt:lpstr>
      <vt:lpstr>Minimization</vt:lpstr>
      <vt:lpstr>Minimization</vt:lpstr>
      <vt:lpstr>Constraint Solving: Z3</vt:lpstr>
      <vt:lpstr>Conclusions</vt:lpstr>
      <vt:lpstr>Slide 30</vt:lpstr>
    </vt:vector>
  </TitlesOfParts>
  <Manager>&lt;Content Manager Name Here&gt;</Manager>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SMT @ Microsoft</dc:title>
  <dc:subject>Name of Event</dc:subject>
  <dc:creator>Nikolaj Bjorner</dc:creator>
  <dc:description>Template: Mark Johnson, Silver Fox Productions Inc.
Formatting:
Event Date:
Event Location:
Audience:</dc:description>
  <cp:lastModifiedBy>Nikolaj Bjorner</cp:lastModifiedBy>
  <cp:revision>108</cp:revision>
  <dcterms:created xsi:type="dcterms:W3CDTF">2007-11-27T16:26:19Z</dcterms:created>
  <dcterms:modified xsi:type="dcterms:W3CDTF">2008-08-11T22:50:54Z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0x01010078CC6EB42EF67047A278C6E580679852</vt:lpwstr>
  </property>
</Properties>
</file>