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tags/tag12.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tags/tag3.xml" ContentType="application/vnd.openxmlformats-officedocument.presentationml.tags+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20.xml" ContentType="application/vnd.openxmlformats-officedocument.presentationml.notesSlide+xml"/>
  <Override PartName="/ppt/notesSlides/notesSlide6.xml" ContentType="application/vnd.openxmlformats-officedocument.presentationml.notesSlide+xml"/>
  <Override PartName="/ppt/tags/tag13.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sldIdLst>
    <p:sldId id="256" r:id="rId2"/>
    <p:sldId id="280" r:id="rId3"/>
    <p:sldId id="289" r:id="rId4"/>
    <p:sldId id="300" r:id="rId5"/>
    <p:sldId id="282" r:id="rId6"/>
    <p:sldId id="257" r:id="rId7"/>
    <p:sldId id="265" r:id="rId8"/>
    <p:sldId id="292" r:id="rId9"/>
    <p:sldId id="293" r:id="rId10"/>
    <p:sldId id="314" r:id="rId11"/>
    <p:sldId id="290" r:id="rId12"/>
    <p:sldId id="268" r:id="rId13"/>
    <p:sldId id="267" r:id="rId14"/>
    <p:sldId id="315" r:id="rId15"/>
    <p:sldId id="269" r:id="rId16"/>
    <p:sldId id="294" r:id="rId17"/>
    <p:sldId id="272" r:id="rId18"/>
    <p:sldId id="296" r:id="rId19"/>
    <p:sldId id="301" r:id="rId20"/>
    <p:sldId id="277" r:id="rId21"/>
    <p:sldId id="263" r:id="rId22"/>
    <p:sldId id="286" r:id="rId23"/>
    <p:sldId id="295" r:id="rId24"/>
    <p:sldId id="291" r:id="rId25"/>
    <p:sldId id="302" r:id="rId26"/>
    <p:sldId id="311" r:id="rId27"/>
    <p:sldId id="303" r:id="rId28"/>
    <p:sldId id="305" r:id="rId29"/>
    <p:sldId id="307" r:id="rId30"/>
    <p:sldId id="304" r:id="rId31"/>
    <p:sldId id="306" r:id="rId32"/>
    <p:sldId id="312" r:id="rId33"/>
    <p:sldId id="308" r:id="rId34"/>
    <p:sldId id="309" r:id="rId35"/>
    <p:sldId id="313"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FF6600"/>
    <a:srgbClr val="0066FF"/>
    <a:srgbClr val="FFCC99"/>
    <a:srgbClr val="B08600"/>
    <a:srgbClr val="00FF00"/>
    <a:srgbClr val="FFFF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0892" autoAdjust="0"/>
  </p:normalViewPr>
  <p:slideViewPr>
    <p:cSldViewPr>
      <p:cViewPr>
        <p:scale>
          <a:sx n="40" d="100"/>
          <a:sy n="40" d="100"/>
        </p:scale>
        <p:origin x="-1620" y="-258"/>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atul\Desktop\hotnets%20talks\netmedic-sigcomm-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atul\Desktop\hotnets%20talks\netmedic-sigcomm-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3886349275785104"/>
          <c:y val="5.1400554097404488E-2"/>
          <c:w val="0.80940261373578304"/>
          <c:h val="0.71209298785325359"/>
        </c:manualLayout>
      </c:layout>
      <c:scatterChart>
        <c:scatterStyle val="smoothMarker"/>
        <c:ser>
          <c:idx val="1"/>
          <c:order val="0"/>
          <c:tx>
            <c:v>NetMedic</c:v>
          </c:tx>
          <c:spPr>
            <a:ln w="76200">
              <a:solidFill>
                <a:srgbClr val="964B00"/>
              </a:solidFill>
            </a:ln>
          </c:spPr>
          <c:marker>
            <c:symbol val="circle"/>
            <c:size val="8"/>
            <c:spPr>
              <a:solidFill>
                <a:srgbClr val="663300"/>
              </a:solidFill>
              <a:ln>
                <a:noFill/>
              </a:ln>
            </c:spPr>
          </c:marker>
          <c:errBars>
            <c:errDir val="x"/>
            <c:errBarType val="both"/>
            <c:errValType val="fixedVal"/>
            <c:val val="1"/>
          </c:errBars>
          <c:xVal>
            <c:numRef>
              <c:f>baseline_pfx!$H$3:$H$29</c:f>
              <c:numCache>
                <c:formatCode>General</c:formatCode>
                <c:ptCount val="27"/>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2</c:v>
                </c:pt>
                <c:pt idx="22">
                  <c:v>3</c:v>
                </c:pt>
                <c:pt idx="23">
                  <c:v>4</c:v>
                </c:pt>
                <c:pt idx="24">
                  <c:v>5</c:v>
                </c:pt>
                <c:pt idx="25">
                  <c:v>6</c:v>
                </c:pt>
                <c:pt idx="26">
                  <c:v>16</c:v>
                </c:pt>
              </c:numCache>
            </c:numRef>
          </c:xVal>
          <c:yVal>
            <c:numRef>
              <c:f>baseline_pfx!$G$3:$G$29</c:f>
              <c:numCache>
                <c:formatCode>General</c:formatCode>
                <c:ptCount val="27"/>
                <c:pt idx="0">
                  <c:v>3.7037000000000013</c:v>
                </c:pt>
                <c:pt idx="1">
                  <c:v>7.4074099999999996</c:v>
                </c:pt>
                <c:pt idx="2">
                  <c:v>11.111099999999999</c:v>
                </c:pt>
                <c:pt idx="3">
                  <c:v>14.8148</c:v>
                </c:pt>
                <c:pt idx="4">
                  <c:v>18.5185</c:v>
                </c:pt>
                <c:pt idx="5">
                  <c:v>22.222199999999983</c:v>
                </c:pt>
                <c:pt idx="6">
                  <c:v>25.925899999999984</c:v>
                </c:pt>
                <c:pt idx="7">
                  <c:v>29.6296</c:v>
                </c:pt>
                <c:pt idx="8">
                  <c:v>33.333300000000001</c:v>
                </c:pt>
                <c:pt idx="9">
                  <c:v>37.037000000000006</c:v>
                </c:pt>
                <c:pt idx="10">
                  <c:v>40.740700000000011</c:v>
                </c:pt>
                <c:pt idx="11">
                  <c:v>44.444399999999995</c:v>
                </c:pt>
                <c:pt idx="12">
                  <c:v>48.148100000000021</c:v>
                </c:pt>
                <c:pt idx="13">
                  <c:v>51.851899999999979</c:v>
                </c:pt>
                <c:pt idx="14">
                  <c:v>55.555600000000005</c:v>
                </c:pt>
                <c:pt idx="15">
                  <c:v>59.259300000000003</c:v>
                </c:pt>
                <c:pt idx="16">
                  <c:v>62.963000000000001</c:v>
                </c:pt>
                <c:pt idx="17">
                  <c:v>66.666699999999992</c:v>
                </c:pt>
                <c:pt idx="18">
                  <c:v>70.370399999999989</c:v>
                </c:pt>
                <c:pt idx="19">
                  <c:v>74.074100000000001</c:v>
                </c:pt>
                <c:pt idx="20">
                  <c:v>77.777799999999999</c:v>
                </c:pt>
                <c:pt idx="21">
                  <c:v>81.481499999999997</c:v>
                </c:pt>
                <c:pt idx="22">
                  <c:v>85.18519999999998</c:v>
                </c:pt>
                <c:pt idx="23">
                  <c:v>88.888899999999978</c:v>
                </c:pt>
                <c:pt idx="24">
                  <c:v>92.592600000000004</c:v>
                </c:pt>
                <c:pt idx="25">
                  <c:v>96.296300000000002</c:v>
                </c:pt>
                <c:pt idx="26">
                  <c:v>100</c:v>
                </c:pt>
              </c:numCache>
            </c:numRef>
          </c:yVal>
          <c:smooth val="1"/>
        </c:ser>
        <c:ser>
          <c:idx val="0"/>
          <c:order val="1"/>
          <c:tx>
            <c:v>Coarse</c:v>
          </c:tx>
          <c:spPr>
            <a:ln w="76200">
              <a:solidFill>
                <a:srgbClr val="0066FF"/>
              </a:solidFill>
              <a:prstDash val="solid"/>
            </a:ln>
          </c:spPr>
          <c:marker>
            <c:symbol val="square"/>
            <c:size val="9"/>
            <c:spPr>
              <a:solidFill>
                <a:srgbClr val="0066FF"/>
              </a:solidFill>
              <a:ln>
                <a:noFill/>
              </a:ln>
            </c:spPr>
          </c:marker>
          <c:errBars>
            <c:errDir val="x"/>
            <c:errBarType val="both"/>
            <c:errValType val="fixedVal"/>
            <c:val val="1"/>
          </c:errBars>
          <c:xVal>
            <c:numRef>
              <c:f>baseline_pfx!$B$3:$B$29</c:f>
              <c:numCache>
                <c:formatCode>General</c:formatCode>
                <c:ptCount val="27"/>
                <c:pt idx="0">
                  <c:v>1</c:v>
                </c:pt>
                <c:pt idx="1">
                  <c:v>1</c:v>
                </c:pt>
                <c:pt idx="2">
                  <c:v>1</c:v>
                </c:pt>
                <c:pt idx="3">
                  <c:v>1</c:v>
                </c:pt>
                <c:pt idx="4">
                  <c:v>2</c:v>
                </c:pt>
                <c:pt idx="5">
                  <c:v>2</c:v>
                </c:pt>
                <c:pt idx="6">
                  <c:v>3</c:v>
                </c:pt>
                <c:pt idx="7">
                  <c:v>3</c:v>
                </c:pt>
                <c:pt idx="8">
                  <c:v>4</c:v>
                </c:pt>
                <c:pt idx="9">
                  <c:v>10</c:v>
                </c:pt>
                <c:pt idx="10">
                  <c:v>17</c:v>
                </c:pt>
                <c:pt idx="11">
                  <c:v>19</c:v>
                </c:pt>
                <c:pt idx="12">
                  <c:v>22</c:v>
                </c:pt>
                <c:pt idx="13">
                  <c:v>23</c:v>
                </c:pt>
                <c:pt idx="14">
                  <c:v>24</c:v>
                </c:pt>
                <c:pt idx="15">
                  <c:v>25</c:v>
                </c:pt>
                <c:pt idx="16">
                  <c:v>27</c:v>
                </c:pt>
                <c:pt idx="17">
                  <c:v>29</c:v>
                </c:pt>
                <c:pt idx="18">
                  <c:v>29</c:v>
                </c:pt>
                <c:pt idx="19">
                  <c:v>30</c:v>
                </c:pt>
                <c:pt idx="20">
                  <c:v>33</c:v>
                </c:pt>
                <c:pt idx="21">
                  <c:v>35</c:v>
                </c:pt>
                <c:pt idx="22">
                  <c:v>45</c:v>
                </c:pt>
                <c:pt idx="23">
                  <c:v>49</c:v>
                </c:pt>
                <c:pt idx="24">
                  <c:v>55</c:v>
                </c:pt>
                <c:pt idx="25">
                  <c:v>55</c:v>
                </c:pt>
                <c:pt idx="26">
                  <c:v>59</c:v>
                </c:pt>
              </c:numCache>
            </c:numRef>
          </c:xVal>
          <c:yVal>
            <c:numRef>
              <c:f>baseline_pfx!$A$3:$A$29</c:f>
              <c:numCache>
                <c:formatCode>General</c:formatCode>
                <c:ptCount val="27"/>
                <c:pt idx="0">
                  <c:v>3.7037000000000013</c:v>
                </c:pt>
                <c:pt idx="1">
                  <c:v>7.4074099999999996</c:v>
                </c:pt>
                <c:pt idx="2">
                  <c:v>11.111099999999999</c:v>
                </c:pt>
                <c:pt idx="3">
                  <c:v>14.8148</c:v>
                </c:pt>
                <c:pt idx="4">
                  <c:v>18.5185</c:v>
                </c:pt>
                <c:pt idx="5">
                  <c:v>22.222199999999983</c:v>
                </c:pt>
                <c:pt idx="6">
                  <c:v>25.925899999999984</c:v>
                </c:pt>
                <c:pt idx="7">
                  <c:v>29.6296</c:v>
                </c:pt>
                <c:pt idx="8">
                  <c:v>33.333300000000001</c:v>
                </c:pt>
                <c:pt idx="9">
                  <c:v>37.037000000000006</c:v>
                </c:pt>
                <c:pt idx="10">
                  <c:v>40.740700000000011</c:v>
                </c:pt>
                <c:pt idx="11">
                  <c:v>44.444399999999995</c:v>
                </c:pt>
                <c:pt idx="12">
                  <c:v>48.148100000000021</c:v>
                </c:pt>
                <c:pt idx="13">
                  <c:v>51.851899999999979</c:v>
                </c:pt>
                <c:pt idx="14">
                  <c:v>55.555600000000005</c:v>
                </c:pt>
                <c:pt idx="15">
                  <c:v>59.259300000000003</c:v>
                </c:pt>
                <c:pt idx="16">
                  <c:v>62.963000000000001</c:v>
                </c:pt>
                <c:pt idx="17">
                  <c:v>66.666699999999992</c:v>
                </c:pt>
                <c:pt idx="18">
                  <c:v>70.370399999999989</c:v>
                </c:pt>
                <c:pt idx="19">
                  <c:v>74.074100000000001</c:v>
                </c:pt>
                <c:pt idx="20">
                  <c:v>77.777799999999999</c:v>
                </c:pt>
                <c:pt idx="21">
                  <c:v>81.481499999999997</c:v>
                </c:pt>
                <c:pt idx="22">
                  <c:v>85.18519999999998</c:v>
                </c:pt>
                <c:pt idx="23">
                  <c:v>88.888899999999978</c:v>
                </c:pt>
                <c:pt idx="24">
                  <c:v>92.592600000000004</c:v>
                </c:pt>
                <c:pt idx="25">
                  <c:v>96.296300000000002</c:v>
                </c:pt>
                <c:pt idx="26">
                  <c:v>100</c:v>
                </c:pt>
              </c:numCache>
            </c:numRef>
          </c:yVal>
          <c:smooth val="1"/>
        </c:ser>
        <c:axId val="63146240"/>
        <c:axId val="63250816"/>
      </c:scatterChart>
      <c:valAx>
        <c:axId val="63146240"/>
        <c:scaling>
          <c:orientation val="minMax"/>
          <c:max val="100"/>
        </c:scaling>
        <c:axPos val="b"/>
        <c:title>
          <c:tx>
            <c:rich>
              <a:bodyPr/>
              <a:lstStyle/>
              <a:p>
                <a:pPr>
                  <a:defRPr sz="2400" b="0">
                    <a:latin typeface="Georgia" pitchFamily="18" charset="0"/>
                  </a:defRPr>
                </a:pPr>
                <a:r>
                  <a:rPr lang="en-US" sz="2400" b="0">
                    <a:latin typeface="Georgia" pitchFamily="18" charset="0"/>
                  </a:rPr>
                  <a:t>Rank of actual culprit</a:t>
                </a:r>
              </a:p>
            </c:rich>
          </c:tx>
          <c:layout>
            <c:manualLayout>
              <c:xMode val="edge"/>
              <c:yMode val="edge"/>
              <c:x val="0.33386908233693274"/>
              <c:y val="0.89394184279596889"/>
            </c:manualLayout>
          </c:layout>
        </c:title>
        <c:numFmt formatCode="General" sourceLinked="1"/>
        <c:tickLblPos val="nextTo"/>
        <c:spPr>
          <a:ln w="31750">
            <a:solidFill>
              <a:sysClr val="windowText" lastClr="000000">
                <a:lumMod val="65000"/>
                <a:lumOff val="35000"/>
              </a:sysClr>
            </a:solidFill>
          </a:ln>
        </c:spPr>
        <c:txPr>
          <a:bodyPr/>
          <a:lstStyle/>
          <a:p>
            <a:pPr>
              <a:defRPr sz="2000">
                <a:latin typeface="Gill Sans MT" pitchFamily="34" charset="0"/>
              </a:defRPr>
            </a:pPr>
            <a:endParaRPr lang="en-US"/>
          </a:p>
        </c:txPr>
        <c:crossAx val="63250816"/>
        <c:crosses val="autoZero"/>
        <c:crossBetween val="midCat"/>
        <c:majorUnit val="20"/>
      </c:valAx>
      <c:valAx>
        <c:axId val="63250816"/>
        <c:scaling>
          <c:orientation val="minMax"/>
          <c:max val="100"/>
        </c:scaling>
        <c:axPos val="l"/>
        <c:majorGridlines>
          <c:spPr>
            <a:ln w="12700">
              <a:prstDash val="lgDash"/>
            </a:ln>
          </c:spPr>
        </c:majorGridlines>
        <c:title>
          <c:tx>
            <c:rich>
              <a:bodyPr rot="-5400000" vert="horz"/>
              <a:lstStyle/>
              <a:p>
                <a:pPr>
                  <a:defRPr sz="2400" b="0">
                    <a:latin typeface="Georgia" pitchFamily="18" charset="0"/>
                  </a:defRPr>
                </a:pPr>
                <a:r>
                  <a:rPr lang="en-US" sz="2400" b="0" dirty="0">
                    <a:latin typeface="Georgia" pitchFamily="18" charset="0"/>
                  </a:rPr>
                  <a:t>Cumulative</a:t>
                </a:r>
                <a:r>
                  <a:rPr lang="en-US" sz="2400" b="0" baseline="0" dirty="0">
                    <a:latin typeface="Georgia" pitchFamily="18" charset="0"/>
                  </a:rPr>
                  <a:t> % of faults</a:t>
                </a:r>
                <a:endParaRPr lang="en-US" sz="2400" b="0" dirty="0">
                  <a:latin typeface="Georgia" pitchFamily="18" charset="0"/>
                </a:endParaRPr>
              </a:p>
            </c:rich>
          </c:tx>
          <c:layout>
            <c:manualLayout>
              <c:xMode val="edge"/>
              <c:yMode val="edge"/>
              <c:x val="9.5209310957342728E-3"/>
              <c:y val="7.4901950585051474E-2"/>
            </c:manualLayout>
          </c:layout>
        </c:title>
        <c:numFmt formatCode="General" sourceLinked="1"/>
        <c:tickLblPos val="nextTo"/>
        <c:spPr>
          <a:ln w="31750">
            <a:solidFill>
              <a:schemeClr val="tx1">
                <a:lumMod val="65000"/>
                <a:lumOff val="35000"/>
              </a:schemeClr>
            </a:solidFill>
          </a:ln>
        </c:spPr>
        <c:txPr>
          <a:bodyPr/>
          <a:lstStyle/>
          <a:p>
            <a:pPr>
              <a:defRPr sz="2000">
                <a:latin typeface="Gill Sans MT" pitchFamily="34" charset="0"/>
              </a:defRPr>
            </a:pPr>
            <a:endParaRPr lang="en-US"/>
          </a:p>
        </c:txPr>
        <c:crossAx val="63146240"/>
        <c:crosses val="autoZero"/>
        <c:crossBetween val="midCat"/>
        <c:majorUnit val="20"/>
      </c:valAx>
    </c:plotArea>
    <c:legend>
      <c:legendPos val="r"/>
      <c:layout>
        <c:manualLayout>
          <c:xMode val="edge"/>
          <c:yMode val="edge"/>
          <c:x val="0.59970181562356439"/>
          <c:y val="0.2556608879305049"/>
          <c:w val="0.26855278506853308"/>
          <c:h val="0.17021327836750041"/>
        </c:manualLayout>
      </c:layout>
      <c:spPr>
        <a:noFill/>
      </c:spPr>
      <c:txPr>
        <a:bodyPr/>
        <a:lstStyle/>
        <a:p>
          <a:pPr>
            <a:defRPr sz="2000">
              <a:latin typeface="Georgia" pitchFamily="18" charset="0"/>
            </a:defRPr>
          </a:pPr>
          <a:endParaRPr lang="en-US"/>
        </a:p>
      </c:txPr>
    </c:legend>
    <c:plotVisOnly val="1"/>
  </c:chart>
  <c:spPr>
    <a:solidFill>
      <a:schemeClr val="bg1"/>
    </a:solidFill>
    <a:ln>
      <a:no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4233470816147994"/>
          <c:y val="5.1400554097404488E-2"/>
          <c:w val="0.77294525684289883"/>
          <c:h val="0.70544765832155565"/>
        </c:manualLayout>
      </c:layout>
      <c:scatterChart>
        <c:scatterStyle val="smoothMarker"/>
        <c:ser>
          <c:idx val="1"/>
          <c:order val="0"/>
          <c:tx>
            <c:v>NetMedic</c:v>
          </c:tx>
          <c:spPr>
            <a:ln w="76200">
              <a:solidFill>
                <a:srgbClr val="964B00"/>
              </a:solidFill>
            </a:ln>
          </c:spPr>
          <c:marker>
            <c:symbol val="circle"/>
            <c:size val="8"/>
            <c:spPr>
              <a:solidFill>
                <a:schemeClr val="accent2">
                  <a:lumMod val="50000"/>
                </a:schemeClr>
              </a:solidFill>
              <a:ln>
                <a:noFill/>
              </a:ln>
            </c:spPr>
          </c:marker>
          <c:xVal>
            <c:numRef>
              <c:f>double_pfx!$H$3:$H$38</c:f>
              <c:numCache>
                <c:formatCode>General</c:formatCode>
                <c:ptCount val="36"/>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2</c:v>
                </c:pt>
                <c:pt idx="31">
                  <c:v>2</c:v>
                </c:pt>
                <c:pt idx="32">
                  <c:v>3</c:v>
                </c:pt>
                <c:pt idx="33">
                  <c:v>11</c:v>
                </c:pt>
                <c:pt idx="34">
                  <c:v>11</c:v>
                </c:pt>
                <c:pt idx="35">
                  <c:v>24</c:v>
                </c:pt>
              </c:numCache>
            </c:numRef>
          </c:xVal>
          <c:yVal>
            <c:numRef>
              <c:f>double_pfx!$G$3:$G$38</c:f>
              <c:numCache>
                <c:formatCode>General</c:formatCode>
                <c:ptCount val="36"/>
                <c:pt idx="0">
                  <c:v>2.7777799999999999</c:v>
                </c:pt>
                <c:pt idx="1">
                  <c:v>5.5555599999999972</c:v>
                </c:pt>
                <c:pt idx="2">
                  <c:v>8.3333300000000001</c:v>
                </c:pt>
                <c:pt idx="3">
                  <c:v>11.111099999999999</c:v>
                </c:pt>
                <c:pt idx="4">
                  <c:v>13.8889</c:v>
                </c:pt>
                <c:pt idx="5">
                  <c:v>16.666699999999985</c:v>
                </c:pt>
                <c:pt idx="6">
                  <c:v>19.444400000000002</c:v>
                </c:pt>
                <c:pt idx="7">
                  <c:v>22.222199999999983</c:v>
                </c:pt>
                <c:pt idx="8">
                  <c:v>25</c:v>
                </c:pt>
                <c:pt idx="9">
                  <c:v>27.777799999999989</c:v>
                </c:pt>
                <c:pt idx="10">
                  <c:v>30.555599999999981</c:v>
                </c:pt>
                <c:pt idx="11">
                  <c:v>33.333300000000001</c:v>
                </c:pt>
                <c:pt idx="12">
                  <c:v>36.1111</c:v>
                </c:pt>
                <c:pt idx="13">
                  <c:v>38.8889</c:v>
                </c:pt>
                <c:pt idx="14">
                  <c:v>41.666700000000013</c:v>
                </c:pt>
                <c:pt idx="15">
                  <c:v>44.444399999999995</c:v>
                </c:pt>
                <c:pt idx="16">
                  <c:v>47.222200000000022</c:v>
                </c:pt>
                <c:pt idx="17">
                  <c:v>50</c:v>
                </c:pt>
                <c:pt idx="18">
                  <c:v>52.777800000000006</c:v>
                </c:pt>
                <c:pt idx="19">
                  <c:v>55.555600000000005</c:v>
                </c:pt>
                <c:pt idx="20">
                  <c:v>58.333300000000001</c:v>
                </c:pt>
                <c:pt idx="21">
                  <c:v>61.1111</c:v>
                </c:pt>
                <c:pt idx="22">
                  <c:v>63.8889</c:v>
                </c:pt>
                <c:pt idx="23">
                  <c:v>66.666699999999992</c:v>
                </c:pt>
                <c:pt idx="24">
                  <c:v>69.444400000000044</c:v>
                </c:pt>
                <c:pt idx="25">
                  <c:v>72.222200000000001</c:v>
                </c:pt>
                <c:pt idx="26">
                  <c:v>75</c:v>
                </c:pt>
                <c:pt idx="27">
                  <c:v>77.777799999999999</c:v>
                </c:pt>
                <c:pt idx="28">
                  <c:v>80.555599999999998</c:v>
                </c:pt>
                <c:pt idx="29">
                  <c:v>83.333299999999994</c:v>
                </c:pt>
                <c:pt idx="30">
                  <c:v>86.111099999999993</c:v>
                </c:pt>
                <c:pt idx="31">
                  <c:v>88.888899999999978</c:v>
                </c:pt>
                <c:pt idx="32">
                  <c:v>91.666699999999992</c:v>
                </c:pt>
                <c:pt idx="33">
                  <c:v>94.444400000000044</c:v>
                </c:pt>
                <c:pt idx="34">
                  <c:v>97.222200000000001</c:v>
                </c:pt>
                <c:pt idx="35">
                  <c:v>100</c:v>
                </c:pt>
              </c:numCache>
            </c:numRef>
          </c:yVal>
          <c:smooth val="1"/>
        </c:ser>
        <c:ser>
          <c:idx val="0"/>
          <c:order val="1"/>
          <c:tx>
            <c:v>Coarse</c:v>
          </c:tx>
          <c:spPr>
            <a:ln w="76200">
              <a:solidFill>
                <a:srgbClr val="0066FF"/>
              </a:solidFill>
              <a:prstDash val="solid"/>
            </a:ln>
          </c:spPr>
          <c:marker>
            <c:symbol val="square"/>
            <c:size val="9"/>
            <c:spPr>
              <a:solidFill>
                <a:srgbClr val="0066FF"/>
              </a:solidFill>
              <a:ln>
                <a:noFill/>
              </a:ln>
            </c:spPr>
          </c:marker>
          <c:errBars>
            <c:errDir val="x"/>
            <c:errBarType val="both"/>
            <c:errValType val="fixedVal"/>
            <c:val val="1"/>
          </c:errBars>
          <c:xVal>
            <c:numRef>
              <c:f>double_pfx!$B$3:$B$38</c:f>
              <c:numCache>
                <c:formatCode>General</c:formatCode>
                <c:ptCount val="36"/>
                <c:pt idx="0">
                  <c:v>1</c:v>
                </c:pt>
                <c:pt idx="1">
                  <c:v>1</c:v>
                </c:pt>
                <c:pt idx="2">
                  <c:v>1</c:v>
                </c:pt>
                <c:pt idx="3">
                  <c:v>1</c:v>
                </c:pt>
                <c:pt idx="4">
                  <c:v>1</c:v>
                </c:pt>
                <c:pt idx="5">
                  <c:v>1</c:v>
                </c:pt>
                <c:pt idx="6">
                  <c:v>2</c:v>
                </c:pt>
                <c:pt idx="7">
                  <c:v>2</c:v>
                </c:pt>
                <c:pt idx="8">
                  <c:v>2</c:v>
                </c:pt>
                <c:pt idx="9">
                  <c:v>2</c:v>
                </c:pt>
                <c:pt idx="10">
                  <c:v>2</c:v>
                </c:pt>
                <c:pt idx="11">
                  <c:v>2</c:v>
                </c:pt>
                <c:pt idx="12">
                  <c:v>2</c:v>
                </c:pt>
                <c:pt idx="13">
                  <c:v>2</c:v>
                </c:pt>
                <c:pt idx="14">
                  <c:v>3</c:v>
                </c:pt>
                <c:pt idx="15">
                  <c:v>3</c:v>
                </c:pt>
                <c:pt idx="16">
                  <c:v>3</c:v>
                </c:pt>
                <c:pt idx="17">
                  <c:v>3</c:v>
                </c:pt>
                <c:pt idx="18">
                  <c:v>4</c:v>
                </c:pt>
                <c:pt idx="19">
                  <c:v>4</c:v>
                </c:pt>
                <c:pt idx="20">
                  <c:v>4</c:v>
                </c:pt>
                <c:pt idx="21">
                  <c:v>4</c:v>
                </c:pt>
                <c:pt idx="22">
                  <c:v>23</c:v>
                </c:pt>
                <c:pt idx="23">
                  <c:v>42</c:v>
                </c:pt>
                <c:pt idx="24">
                  <c:v>43</c:v>
                </c:pt>
                <c:pt idx="25">
                  <c:v>44</c:v>
                </c:pt>
                <c:pt idx="26">
                  <c:v>47</c:v>
                </c:pt>
                <c:pt idx="27">
                  <c:v>48</c:v>
                </c:pt>
                <c:pt idx="28">
                  <c:v>48</c:v>
                </c:pt>
                <c:pt idx="29">
                  <c:v>49</c:v>
                </c:pt>
                <c:pt idx="30">
                  <c:v>56</c:v>
                </c:pt>
                <c:pt idx="31">
                  <c:v>58</c:v>
                </c:pt>
                <c:pt idx="32">
                  <c:v>65</c:v>
                </c:pt>
                <c:pt idx="33">
                  <c:v>68</c:v>
                </c:pt>
                <c:pt idx="34">
                  <c:v>111</c:v>
                </c:pt>
                <c:pt idx="35">
                  <c:v>185</c:v>
                </c:pt>
              </c:numCache>
            </c:numRef>
          </c:xVal>
          <c:yVal>
            <c:numRef>
              <c:f>double_pfx!$A$3:$A$38</c:f>
              <c:numCache>
                <c:formatCode>General</c:formatCode>
                <c:ptCount val="36"/>
                <c:pt idx="0">
                  <c:v>2.7777799999999999</c:v>
                </c:pt>
                <c:pt idx="1">
                  <c:v>5.5555599999999972</c:v>
                </c:pt>
                <c:pt idx="2">
                  <c:v>8.3333300000000001</c:v>
                </c:pt>
                <c:pt idx="3">
                  <c:v>11.111099999999999</c:v>
                </c:pt>
                <c:pt idx="4">
                  <c:v>13.8889</c:v>
                </c:pt>
                <c:pt idx="5">
                  <c:v>16.666699999999985</c:v>
                </c:pt>
                <c:pt idx="6">
                  <c:v>19.444400000000002</c:v>
                </c:pt>
                <c:pt idx="7">
                  <c:v>22.222199999999983</c:v>
                </c:pt>
                <c:pt idx="8">
                  <c:v>25</c:v>
                </c:pt>
                <c:pt idx="9">
                  <c:v>27.777799999999989</c:v>
                </c:pt>
                <c:pt idx="10">
                  <c:v>30.555599999999981</c:v>
                </c:pt>
                <c:pt idx="11">
                  <c:v>33.333300000000001</c:v>
                </c:pt>
                <c:pt idx="12">
                  <c:v>36.1111</c:v>
                </c:pt>
                <c:pt idx="13">
                  <c:v>38.8889</c:v>
                </c:pt>
                <c:pt idx="14">
                  <c:v>41.666700000000013</c:v>
                </c:pt>
                <c:pt idx="15">
                  <c:v>44.444399999999995</c:v>
                </c:pt>
                <c:pt idx="16">
                  <c:v>47.222200000000022</c:v>
                </c:pt>
                <c:pt idx="17">
                  <c:v>50</c:v>
                </c:pt>
                <c:pt idx="18">
                  <c:v>52.777800000000006</c:v>
                </c:pt>
                <c:pt idx="19">
                  <c:v>55.555600000000005</c:v>
                </c:pt>
                <c:pt idx="20">
                  <c:v>58.333300000000001</c:v>
                </c:pt>
                <c:pt idx="21">
                  <c:v>61.1111</c:v>
                </c:pt>
                <c:pt idx="22">
                  <c:v>63.8889</c:v>
                </c:pt>
                <c:pt idx="23">
                  <c:v>66.666699999999992</c:v>
                </c:pt>
                <c:pt idx="24">
                  <c:v>69.444400000000044</c:v>
                </c:pt>
                <c:pt idx="25">
                  <c:v>72.222200000000001</c:v>
                </c:pt>
                <c:pt idx="26">
                  <c:v>75</c:v>
                </c:pt>
                <c:pt idx="27">
                  <c:v>77.777799999999999</c:v>
                </c:pt>
                <c:pt idx="28">
                  <c:v>80.555599999999998</c:v>
                </c:pt>
                <c:pt idx="29">
                  <c:v>83.333299999999994</c:v>
                </c:pt>
                <c:pt idx="30">
                  <c:v>86.111099999999993</c:v>
                </c:pt>
                <c:pt idx="31">
                  <c:v>88.888899999999978</c:v>
                </c:pt>
                <c:pt idx="32">
                  <c:v>91.666699999999992</c:v>
                </c:pt>
                <c:pt idx="33">
                  <c:v>94.444400000000044</c:v>
                </c:pt>
                <c:pt idx="34">
                  <c:v>97.222200000000001</c:v>
                </c:pt>
                <c:pt idx="35">
                  <c:v>100</c:v>
                </c:pt>
              </c:numCache>
            </c:numRef>
          </c:yVal>
          <c:smooth val="1"/>
        </c:ser>
        <c:axId val="63292928"/>
        <c:axId val="63294848"/>
      </c:scatterChart>
      <c:valAx>
        <c:axId val="63292928"/>
        <c:scaling>
          <c:orientation val="minMax"/>
          <c:max val="100"/>
        </c:scaling>
        <c:axPos val="b"/>
        <c:title>
          <c:tx>
            <c:rich>
              <a:bodyPr/>
              <a:lstStyle/>
              <a:p>
                <a:pPr>
                  <a:defRPr sz="2000" b="0">
                    <a:latin typeface="Georgia" pitchFamily="18" charset="0"/>
                  </a:defRPr>
                </a:pPr>
                <a:r>
                  <a:rPr lang="en-US" sz="2000" b="0">
                    <a:latin typeface="Georgia" pitchFamily="18" charset="0"/>
                  </a:rPr>
                  <a:t>Rank of actual culprit</a:t>
                </a:r>
              </a:p>
            </c:rich>
          </c:tx>
          <c:layout>
            <c:manualLayout>
              <c:xMode val="edge"/>
              <c:yMode val="edge"/>
              <c:x val="0.35185851768529064"/>
              <c:y val="0.89067652563664357"/>
            </c:manualLayout>
          </c:layout>
        </c:title>
        <c:numFmt formatCode="General" sourceLinked="1"/>
        <c:tickLblPos val="nextTo"/>
        <c:spPr>
          <a:ln w="31750">
            <a:solidFill>
              <a:schemeClr val="tx1">
                <a:lumMod val="65000"/>
                <a:lumOff val="35000"/>
              </a:schemeClr>
            </a:solidFill>
          </a:ln>
        </c:spPr>
        <c:txPr>
          <a:bodyPr/>
          <a:lstStyle/>
          <a:p>
            <a:pPr>
              <a:defRPr sz="1800">
                <a:latin typeface="Gill Sans MT" pitchFamily="34" charset="0"/>
              </a:defRPr>
            </a:pPr>
            <a:endParaRPr lang="en-US"/>
          </a:p>
        </c:txPr>
        <c:crossAx val="63294848"/>
        <c:crosses val="autoZero"/>
        <c:crossBetween val="midCat"/>
        <c:majorUnit val="20"/>
      </c:valAx>
      <c:valAx>
        <c:axId val="63294848"/>
        <c:scaling>
          <c:orientation val="minMax"/>
          <c:max val="100"/>
        </c:scaling>
        <c:axPos val="l"/>
        <c:majorGridlines>
          <c:spPr>
            <a:ln w="12700">
              <a:prstDash val="lgDash"/>
            </a:ln>
          </c:spPr>
        </c:majorGridlines>
        <c:title>
          <c:tx>
            <c:rich>
              <a:bodyPr rot="-5400000" vert="horz"/>
              <a:lstStyle/>
              <a:p>
                <a:pPr>
                  <a:defRPr sz="2000" b="0">
                    <a:latin typeface="Georgia" pitchFamily="18" charset="0"/>
                  </a:defRPr>
                </a:pPr>
                <a:r>
                  <a:rPr lang="en-US" sz="2000" b="0">
                    <a:latin typeface="Georgia" pitchFamily="18" charset="0"/>
                  </a:rPr>
                  <a:t>Cumulative</a:t>
                </a:r>
                <a:r>
                  <a:rPr lang="en-US" sz="2000" b="0" baseline="0">
                    <a:latin typeface="Georgia" pitchFamily="18" charset="0"/>
                  </a:rPr>
                  <a:t> % of faults</a:t>
                </a:r>
                <a:endParaRPr lang="en-US" sz="2000" b="0">
                  <a:latin typeface="Georgia" pitchFamily="18" charset="0"/>
                </a:endParaRPr>
              </a:p>
            </c:rich>
          </c:tx>
          <c:layout>
            <c:manualLayout>
              <c:xMode val="edge"/>
              <c:yMode val="edge"/>
              <c:x val="8.7769028871391205E-3"/>
              <c:y val="7.5306758530183732E-2"/>
            </c:manualLayout>
          </c:layout>
        </c:title>
        <c:numFmt formatCode="General" sourceLinked="1"/>
        <c:tickLblPos val="nextTo"/>
        <c:spPr>
          <a:ln w="31750">
            <a:solidFill>
              <a:schemeClr val="tx1">
                <a:lumMod val="65000"/>
                <a:lumOff val="35000"/>
              </a:schemeClr>
            </a:solidFill>
          </a:ln>
        </c:spPr>
        <c:txPr>
          <a:bodyPr/>
          <a:lstStyle/>
          <a:p>
            <a:pPr>
              <a:defRPr sz="1800">
                <a:latin typeface="Gill Sans MT" pitchFamily="34" charset="0"/>
              </a:defRPr>
            </a:pPr>
            <a:endParaRPr lang="en-US"/>
          </a:p>
        </c:txPr>
        <c:crossAx val="63292928"/>
        <c:crosses val="autoZero"/>
        <c:crossBetween val="midCat"/>
        <c:majorUnit val="20"/>
      </c:valAx>
    </c:plotArea>
    <c:legend>
      <c:legendPos val="r"/>
      <c:layout>
        <c:manualLayout>
          <c:xMode val="edge"/>
          <c:yMode val="edge"/>
          <c:x val="0.54353073053368361"/>
          <c:y val="0.39074494364675033"/>
          <c:w val="0.30141144856892876"/>
          <c:h val="0.22072178477690294"/>
        </c:manualLayout>
      </c:layout>
      <c:spPr>
        <a:solidFill>
          <a:schemeClr val="bg1"/>
        </a:solidFill>
      </c:spPr>
      <c:txPr>
        <a:bodyPr/>
        <a:lstStyle/>
        <a:p>
          <a:pPr>
            <a:defRPr sz="2000">
              <a:latin typeface="Georgia" pitchFamily="18" charset="0"/>
            </a:defRPr>
          </a:pPr>
          <a:endParaRPr lang="en-US"/>
        </a:p>
      </c:txPr>
    </c:legend>
    <c:plotVisOnly val="1"/>
  </c:chart>
  <c:spPr>
    <a:solidFill>
      <a:schemeClr val="bg1"/>
    </a:solidFill>
    <a:ln>
      <a:noFill/>
    </a:ln>
  </c:sp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86B28E-D221-4FCB-8B73-47B8357D7A27}" type="datetimeFigureOut">
              <a:rPr lang="en-US" smtClean="0"/>
              <a:pPr/>
              <a:t>10/15/2009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123EDD-E114-4164-8931-6B0357CA84B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None of us are strangers to network faults.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Modern networks have many components that interact in complex ways.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When something fails, diagnosing the fault, that is, explaining what went wrong can be a very frustrating experience for users and operators alike. </a:t>
            </a:r>
          </a:p>
        </p:txBody>
      </p:sp>
      <p:sp>
        <p:nvSpPr>
          <p:cNvPr id="4" name="Slide Number Placeholder 3"/>
          <p:cNvSpPr>
            <a:spLocks noGrp="1"/>
          </p:cNvSpPr>
          <p:nvPr>
            <p:ph type="sldNum" sz="quarter" idx="10"/>
          </p:nvPr>
        </p:nvSpPr>
        <p:spPr/>
        <p:txBody>
          <a:bodyPr/>
          <a:lstStyle/>
          <a:p>
            <a:fld id="{17123EDD-E114-4164-8931-6B0357CA84B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I’ll next explain using the same two example problems why this formulation cannot provide detailed diagnosis. I stress, however, this does not imply that the formulation is fundamentally broken. It’s just that it was designed for different environments and not for small enterprise networks.</a:t>
            </a:r>
          </a:p>
          <a:p>
            <a:endParaRPr lang="en-US" dirty="0" smtClean="0"/>
          </a:p>
          <a:p>
            <a:r>
              <a:rPr lang="en-US" dirty="0" smtClean="0"/>
              <a:t>…………</a:t>
            </a:r>
          </a:p>
          <a:p>
            <a:endParaRPr lang="en-US" dirty="0" smtClean="0"/>
          </a:p>
          <a:p>
            <a:r>
              <a:rPr lang="en-US" dirty="0" smtClean="0"/>
              <a:t>This degree of resolution may suffice</a:t>
            </a:r>
            <a:r>
              <a:rPr lang="en-US" baseline="0" dirty="0" smtClean="0"/>
              <a:t> in large enterprise networks that have dedicated servers, but will not be very useful for small enterprise operators.</a:t>
            </a:r>
            <a:endParaRPr lang="en-US" dirty="0" smtClean="0"/>
          </a:p>
        </p:txBody>
      </p:sp>
      <p:sp>
        <p:nvSpPr>
          <p:cNvPr id="4" name="Slide Number Placeholder 3"/>
          <p:cNvSpPr>
            <a:spLocks noGrp="1"/>
          </p:cNvSpPr>
          <p:nvPr>
            <p:ph type="sldNum" sz="quarter" idx="10"/>
          </p:nvPr>
        </p:nvSpPr>
        <p:spPr/>
        <p:txBody>
          <a:bodyPr/>
          <a:lstStyle/>
          <a:p>
            <a:fld id="{17123EDD-E114-4164-8931-6B0357CA84B7}"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17123EDD-E114-4164-8931-6B0357CA84B7}"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7123EDD-E114-4164-8931-6B0357CA84B7}"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Designing</a:t>
            </a:r>
            <a:r>
              <a:rPr lang="en-US" baseline="0" dirty="0" smtClean="0"/>
              <a:t> point solutions for the problems that I just described and other problems in our logs is easy. What is hard is having a common framework that can diagnose a wide range of the observed faults. Our goal is to design such a framework.</a:t>
            </a:r>
          </a:p>
          <a:p>
            <a:endParaRPr lang="en-US" baseline="0" dirty="0" smtClean="0"/>
          </a:p>
          <a:p>
            <a:r>
              <a:rPr lang="en-US" baseline="0" dirty="0" smtClean="0"/>
              <a:t>Towards that goal, we formulate detailed diagnosis as an inference problem that faithfully captures the dependencies and interactions in the network. </a:t>
            </a:r>
          </a:p>
          <a:p>
            <a:r>
              <a:rPr lang="en-US" baseline="0" dirty="0" smtClean="0"/>
              <a:t>  1. We model the network as a dependency graph of fine-grained components such as processes, OS, and various configuration entries. </a:t>
            </a:r>
          </a:p>
          <a:p>
            <a:r>
              <a:rPr lang="en-US" baseline="0" dirty="0" smtClean="0"/>
              <a:t>   </a:t>
            </a:r>
          </a:p>
          <a:p>
            <a:r>
              <a:rPr lang="en-US" baseline="0" dirty="0" smtClean="0"/>
              <a:t>  This detailed modeling is necessary if we are to identify culprits at a fine granularity.</a:t>
            </a:r>
          </a:p>
          <a:p>
            <a:endParaRPr lang="en-US" baseline="0" dirty="0" smtClean="0"/>
          </a:p>
          <a:p>
            <a:r>
              <a:rPr lang="en-US" baseline="0" dirty="0" smtClean="0"/>
              <a:t>  These components depend on each other as you might expect. For instance, a process depends on its OS and configuration of the application it is running. It also depends on the other processes that it communicates with.</a:t>
            </a:r>
          </a:p>
          <a:p>
            <a:r>
              <a:rPr lang="en-US" baseline="0" dirty="0" smtClean="0"/>
              <a:t>  </a:t>
            </a:r>
          </a:p>
          <a:p>
            <a:endParaRPr lang="en-US" baseline="0" dirty="0" smtClean="0"/>
          </a:p>
          <a:p>
            <a:r>
              <a:rPr lang="en-US" baseline="0" dirty="0" smtClean="0"/>
              <a:t>  2. We represent component state as a multi-dimensional vector. Each dimension captures some aspect of the component’s behavior.   For instance, a process’s state might include these variables. Some are application-independent, and some are application-specific. Including application-specific variables in the states lets us observe application specific faults.</a:t>
            </a:r>
          </a:p>
          <a:p>
            <a:endParaRPr lang="en-US" baseline="0" dirty="0" smtClean="0"/>
          </a:p>
          <a:p>
            <a:r>
              <a:rPr lang="en-US" baseline="0" dirty="0" smtClean="0"/>
              <a:t>This multi-dimensional view of component state allows for components to impact other components based on their state.  For example, a process might impact its machine when it is unhealthy in a way that consumes a lot of CPU but not when it observes too many connection failures.</a:t>
            </a:r>
          </a:p>
          <a:p>
            <a:endParaRPr lang="en-US" baseline="0" dirty="0" smtClean="0"/>
          </a:p>
          <a:p>
            <a:r>
              <a:rPr lang="en-US" baseline="0" dirty="0" smtClean="0"/>
              <a:t>I’d like to add that the rich view of component state needed for our formulation is already exposed by modern operating systems and applications. Our prototype uses the windows counter framework, but I believe similar information can be gleaned in </a:t>
            </a:r>
            <a:r>
              <a:rPr lang="en-US" baseline="0" dirty="0" err="1" smtClean="0"/>
              <a:t>unix</a:t>
            </a:r>
            <a:r>
              <a:rPr lang="en-US" baseline="0" dirty="0" smtClean="0"/>
              <a:t>-based </a:t>
            </a:r>
            <a:r>
              <a:rPr lang="en-US" baseline="0" dirty="0" err="1" smtClean="0"/>
              <a:t>Oses</a:t>
            </a:r>
            <a:r>
              <a:rPr lang="en-US" baseline="0" dirty="0" smtClean="0"/>
              <a:t>.</a:t>
            </a:r>
          </a:p>
        </p:txBody>
      </p:sp>
      <p:sp>
        <p:nvSpPr>
          <p:cNvPr id="4" name="Slide Number Placeholder 3"/>
          <p:cNvSpPr>
            <a:spLocks noGrp="1"/>
          </p:cNvSpPr>
          <p:nvPr>
            <p:ph type="sldNum" sz="quarter" idx="10"/>
          </p:nvPr>
        </p:nvSpPr>
        <p:spPr/>
        <p:txBody>
          <a:bodyPr/>
          <a:lstStyle/>
          <a:p>
            <a:fld id="{17123EDD-E114-4164-8931-6B0357CA84B7}"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goal in this formulation is to identify likely culprits</a:t>
            </a:r>
            <a:r>
              <a:rPr lang="en-US" baseline="0" dirty="0" smtClean="0"/>
              <a:t> that are responsible for the sickness of the component that we want to diagnose.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This culprit is impacting the component of interest, possibly through a series of other components in the dependency graph.</a:t>
            </a:r>
          </a:p>
          <a:p>
            <a:r>
              <a:rPr lang="en-US" sz="1200" kern="1200" baseline="0" dirty="0" smtClean="0">
                <a:solidFill>
                  <a:schemeClr val="tx1"/>
                </a:solidFill>
                <a:latin typeface="+mn-lt"/>
                <a:ea typeface="+mn-ea"/>
                <a:cs typeface="+mn-cs"/>
              </a:rPr>
              <a:t>   - So, if C2 impacts C1 through </a:t>
            </a:r>
            <a:r>
              <a:rPr lang="en-US" sz="1200" kern="1200" baseline="0" dirty="0" err="1" smtClean="0">
                <a:solidFill>
                  <a:schemeClr val="tx1"/>
                </a:solidFill>
                <a:latin typeface="+mn-lt"/>
                <a:ea typeface="+mn-ea"/>
                <a:cs typeface="+mn-cs"/>
              </a:rPr>
              <a:t>Svr</a:t>
            </a:r>
            <a:r>
              <a:rPr lang="en-US" sz="1200" kern="1200" baseline="0" dirty="0" smtClean="0">
                <a:solidFill>
                  <a:schemeClr val="tx1"/>
                </a:solidFill>
                <a:latin typeface="+mn-lt"/>
                <a:ea typeface="+mn-ea"/>
                <a:cs typeface="+mn-cs"/>
              </a:rPr>
              <a:t>, we want to identify C2 as the culprit when we diagnose C1.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basic primitive required for identifying such culprits is estimating when a component is impacting its neighbor. Once we have that information, we can use that to connect culprits to components of interest using a series of high impact edges.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Estimating when a component is impacting its neighbor is hard because whether components impact their neighbors depends on their state and we do not know a priori in which states a component impacts its neighbor.</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One way to make that impact estimation is to use the semantics of state variables themselves. For instance, if the variable corresponding to received error codes in a client processes state is high, the chances are that the server is currently impacting the client.</a:t>
            </a:r>
          </a:p>
          <a:p>
            <a:endParaRPr lang="en-US" sz="1200" kern="1200" baseline="0" dirty="0" smtClean="0">
              <a:solidFill>
                <a:schemeClr val="tx1"/>
              </a:solidFill>
              <a:latin typeface="+mn-lt"/>
              <a:ea typeface="+mn-ea"/>
              <a:cs typeface="+mn-cs"/>
            </a:endParaRPr>
          </a:p>
          <a:p>
            <a:r>
              <a:rPr lang="en-US" sz="1200" baseline="0" dirty="0" smtClean="0"/>
              <a:t>Using the semantics of state variables is intractable. </a:t>
            </a:r>
          </a:p>
          <a:p>
            <a:r>
              <a:rPr lang="en-US" sz="1200" baseline="0" dirty="0" smtClean="0"/>
              <a:t>  - For starters, there can be too many variables. The IIS server process, for instance, exports over a 100 state variables.</a:t>
            </a:r>
          </a:p>
          <a:p>
            <a:r>
              <a:rPr lang="en-US" sz="1200" baseline="0" dirty="0" smtClean="0"/>
              <a:t>  - What is more problematic is that the semantics are application dependent. Different applications processes export different state variables, and inferring impact based on them will require embedding deep application knowledge into the diagnostic system.</a:t>
            </a:r>
          </a:p>
          <a:p>
            <a:endParaRPr lang="en-US" sz="1200" baseline="0" dirty="0" smtClean="0"/>
          </a:p>
          <a:p>
            <a:r>
              <a:rPr lang="en-US" sz="1200" baseline="0" dirty="0" smtClean="0"/>
              <a:t>Because small enterprise networks run a range of applications, embedding knowledge of all possible applications is intractable.</a:t>
            </a:r>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7123EDD-E114-4164-8931-6B0357CA84B7}"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514350" indent="-514350">
              <a:buNone/>
            </a:pPr>
            <a:r>
              <a:rPr lang="en-US" dirty="0" smtClean="0"/>
              <a:t>We thus devised a technique that estimates</a:t>
            </a:r>
            <a:r>
              <a:rPr lang="en-US" baseline="0" dirty="0" smtClean="0"/>
              <a:t> impact without using the semantics of state variables. The key insight is that we can use the joint historical behavior of the two components.</a:t>
            </a:r>
          </a:p>
          <a:p>
            <a:pPr marL="514350" indent="-514350">
              <a:buNone/>
            </a:pPr>
            <a:endParaRPr lang="en-US" baseline="0" dirty="0" smtClean="0"/>
          </a:p>
          <a:p>
            <a:pPr marL="514350" indent="-514350">
              <a:buNone/>
            </a:pPr>
            <a:r>
              <a:rPr lang="en-US" baseline="0" dirty="0" smtClean="0"/>
              <a:t>Suppose we want to know if S is impacting D. Let the current states of S be S0 and D be D0, as shown.</a:t>
            </a:r>
          </a:p>
          <a:p>
            <a:pPr marL="514350" indent="-514350">
              <a:buNone/>
            </a:pPr>
            <a:r>
              <a:rPr lang="en-US" baseline="0" dirty="0" smtClean="0"/>
              <a:t>   - We look for historical periods in time where the state of S was similar to S0. State similarity is a measure of how close the values are for individual variables.</a:t>
            </a:r>
          </a:p>
          <a:p>
            <a:pPr marL="514350" indent="-514350">
              <a:buNone/>
            </a:pPr>
            <a:r>
              <a:rPr lang="en-US" baseline="0" dirty="0" smtClean="0"/>
              <a:t>   - We then check how similar on average the states of D are to D0.</a:t>
            </a:r>
          </a:p>
          <a:p>
            <a:pPr marL="514350" indent="-514350">
              <a:buNone/>
            </a:pPr>
            <a:endParaRPr lang="en-US" baseline="0" dirty="0" smtClean="0"/>
          </a:p>
          <a:p>
            <a:pPr marL="514350" indent="-514350">
              <a:buNone/>
            </a:pPr>
            <a:r>
              <a:rPr lang="en-US" baseline="0" dirty="0" smtClean="0"/>
              <a:t>The intuition behind this approach is simple. If every time S gets into a state similar to S0, D gets into a state similar to D0, the chances are high that S is currently impacting D.  If on the other hand, D’s state is usually dissimilar when S gets into state S0, then the chances are that S is not impacting D. </a:t>
            </a:r>
          </a:p>
          <a:p>
            <a:pPr marL="514350" indent="-514350">
              <a:buNone/>
            </a:pPr>
            <a:endParaRPr lang="en-US" dirty="0" smtClean="0"/>
          </a:p>
          <a:p>
            <a:pPr marL="514350" indent="-514350">
              <a:buNone/>
            </a:pPr>
            <a:r>
              <a:rPr lang="en-US" dirty="0" smtClean="0"/>
              <a:t>If </a:t>
            </a:r>
            <a:r>
              <a:rPr lang="en-US" baseline="0" dirty="0" smtClean="0"/>
              <a:t>S is in a state that was not seen before we conservatively estimate the impact to be high.</a:t>
            </a:r>
          </a:p>
          <a:p>
            <a:pPr marL="514350" indent="-514350">
              <a:buNone/>
            </a:pPr>
            <a:endParaRPr lang="en-US" baseline="0" dirty="0" smtClean="0"/>
          </a:p>
          <a:p>
            <a:pPr marL="514350" indent="-514350">
              <a:buNone/>
            </a:pPr>
            <a:r>
              <a:rPr lang="en-US" dirty="0" smtClean="0"/>
              <a:t>Lets</a:t>
            </a:r>
            <a:r>
              <a:rPr lang="en-US" baseline="0" dirty="0" smtClean="0"/>
              <a:t> see how this approach helps in this example that is based on the buggy SQL client example. Let these be the state variables of the three components. In the parenthesis, I show the current state of those variables.</a:t>
            </a:r>
          </a:p>
          <a:p>
            <a:pPr marL="514350" indent="-514350">
              <a:buNone/>
            </a:pPr>
            <a:r>
              <a:rPr lang="en-US" baseline="0" dirty="0" smtClean="0"/>
              <a:t>     - The impact from </a:t>
            </a:r>
            <a:r>
              <a:rPr lang="en-US" baseline="0" dirty="0" err="1" smtClean="0"/>
              <a:t>Svr</a:t>
            </a:r>
            <a:r>
              <a:rPr lang="en-US" baseline="0" dirty="0" smtClean="0"/>
              <a:t> to C1 will be estimated as high if every time </a:t>
            </a:r>
            <a:r>
              <a:rPr lang="en-US" baseline="0" dirty="0" err="1" smtClean="0"/>
              <a:t>svr</a:t>
            </a:r>
            <a:r>
              <a:rPr lang="en-US" baseline="0" dirty="0" smtClean="0"/>
              <a:t> has a high request rate, C1 has a high response time along with a normal request rate</a:t>
            </a:r>
          </a:p>
          <a:p>
            <a:pPr marL="514350" indent="-514350">
              <a:buNone/>
            </a:pPr>
            <a:r>
              <a:rPr lang="en-US" baseline="0" dirty="0" smtClean="0"/>
              <a:t>    - The impact from C2 to </a:t>
            </a:r>
            <a:r>
              <a:rPr lang="en-US" baseline="0" dirty="0" err="1" smtClean="0"/>
              <a:t>Svr</a:t>
            </a:r>
            <a:r>
              <a:rPr lang="en-US" baseline="0" dirty="0" smtClean="0"/>
              <a:t> will be high if C2 was never observed to have a high request rate in the past.</a:t>
            </a:r>
          </a:p>
          <a:p>
            <a:pPr marL="514350" indent="-514350">
              <a:buNone/>
            </a:pPr>
            <a:endParaRPr lang="en-US" baseline="0" dirty="0" smtClean="0"/>
          </a:p>
          <a:p>
            <a:pPr marL="514350" indent="-514350">
              <a:buNone/>
            </a:pPr>
            <a:r>
              <a:rPr lang="en-US" baseline="0" dirty="0" smtClean="0"/>
              <a:t>Thus, we get a high impact path from C2 to C1 through the Server, without having to interpret what those variables mean.</a:t>
            </a:r>
          </a:p>
          <a:p>
            <a:pPr marL="514350" indent="-514350">
              <a:buNone/>
            </a:pPr>
            <a:r>
              <a:rPr lang="en-US" baseline="0" dirty="0" smtClean="0"/>
              <a:t> </a:t>
            </a:r>
          </a:p>
          <a:p>
            <a:pPr marL="514350" indent="-514350">
              <a:buNone/>
            </a:pPr>
            <a:r>
              <a:rPr lang="en-US" baseline="0" dirty="0" smtClean="0"/>
              <a:t>   - At the same time, our technique will correctly estimate that the impact from </a:t>
            </a:r>
            <a:r>
              <a:rPr lang="en-US" baseline="0" dirty="0" err="1" smtClean="0"/>
              <a:t>Svr</a:t>
            </a:r>
            <a:r>
              <a:rPr lang="en-US" baseline="0" dirty="0" smtClean="0"/>
              <a:t> to C2 is low if every time </a:t>
            </a:r>
            <a:r>
              <a:rPr lang="en-US" baseline="0" dirty="0" err="1" smtClean="0"/>
              <a:t>svr</a:t>
            </a:r>
            <a:r>
              <a:rPr lang="en-US" baseline="0" dirty="0" smtClean="0"/>
              <a:t> had a high request rate, C2 did not necessarily have a high request rate. </a:t>
            </a:r>
          </a:p>
          <a:p>
            <a:pPr marL="514350" indent="-514350">
              <a:buNone/>
            </a:pPr>
            <a:endParaRPr lang="en-US" baseline="0" dirty="0" smtClean="0"/>
          </a:p>
          <a:p>
            <a:pPr marL="514350" indent="-514350">
              <a:buNone/>
            </a:pPr>
            <a:r>
              <a:rPr lang="en-US" baseline="0" dirty="0" smtClean="0"/>
              <a:t>This ability to correctly infer low impact turns out to be critical because it lets us more easily pick out the correct high impact path.</a:t>
            </a:r>
          </a:p>
        </p:txBody>
      </p:sp>
      <p:sp>
        <p:nvSpPr>
          <p:cNvPr id="4" name="Slide Number Placeholder 3"/>
          <p:cNvSpPr>
            <a:spLocks noGrp="1"/>
          </p:cNvSpPr>
          <p:nvPr>
            <p:ph type="sldNum" sz="quarter" idx="10"/>
          </p:nvPr>
        </p:nvSpPr>
        <p:spPr/>
        <p:txBody>
          <a:bodyPr/>
          <a:lstStyle/>
          <a:p>
            <a:fld id="{17123EDD-E114-4164-8931-6B0357CA84B7}"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514350" marR="0" indent="-51435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paper describes in detail how we implement this technique in a manner that is robust to components having a large number of state variables with arbitrary properties. </a:t>
            </a:r>
          </a:p>
          <a:p>
            <a:pPr marL="514350" marR="0" indent="-51435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514350" marR="0" indent="-514350" algn="l" defTabSz="914400" rtl="0" eaLnBrk="1" fontAlgn="auto" latinLnBrk="0" hangingPunct="1">
              <a:lnSpc>
                <a:spcPct val="100000"/>
              </a:lnSpc>
              <a:spcBef>
                <a:spcPts val="0"/>
              </a:spcBef>
              <a:spcAft>
                <a:spcPts val="0"/>
              </a:spcAft>
              <a:buClrTx/>
              <a:buSzTx/>
              <a:buFontTx/>
              <a:buNone/>
              <a:tabLst/>
              <a:defRPr/>
            </a:pPr>
            <a:r>
              <a:rPr lang="en-US" baseline="0" dirty="0" smtClean="0"/>
              <a:t>I’ll summarize a couple of things that we do.</a:t>
            </a:r>
          </a:p>
          <a:p>
            <a:pPr marL="514350" marR="0" indent="-51435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514350" marR="0" indent="-514350" algn="l" defTabSz="914400" rtl="0" eaLnBrk="1" fontAlgn="auto" latinLnBrk="0" hangingPunct="1">
              <a:lnSpc>
                <a:spcPct val="100000"/>
              </a:lnSpc>
              <a:spcBef>
                <a:spcPts val="0"/>
              </a:spcBef>
              <a:spcAft>
                <a:spcPts val="0"/>
              </a:spcAft>
              <a:buClrTx/>
              <a:buSzTx/>
              <a:buFontTx/>
              <a:buNone/>
              <a:tabLst/>
              <a:defRPr/>
            </a:pPr>
            <a:r>
              <a:rPr lang="en-US" baseline="0" dirty="0" smtClean="0"/>
              <a:t>While computing state similarity, we ignore state variables that represent information that is redundant to other information in the state. For instance, state of the OS may contain both memory used and memory available. Ignoring redundant dimensions produces a more representative measure of state similarity.</a:t>
            </a:r>
          </a:p>
          <a:p>
            <a:pPr marL="514350" marR="0" indent="-514350" algn="l" defTabSz="914400" rtl="0" eaLnBrk="1" fontAlgn="auto" latinLnBrk="0" hangingPunct="1">
              <a:lnSpc>
                <a:spcPct val="100000"/>
              </a:lnSpc>
              <a:spcBef>
                <a:spcPts val="0"/>
              </a:spcBef>
              <a:spcAft>
                <a:spcPts val="0"/>
              </a:spcAft>
              <a:buClrTx/>
              <a:buSzTx/>
              <a:buFontTx/>
              <a:buNone/>
              <a:tabLst/>
              <a:defRPr/>
            </a:pPr>
            <a:r>
              <a:rPr lang="en-US" baseline="0" dirty="0" smtClean="0"/>
              <a:t>	- we automatically infer which variables represent redundant information </a:t>
            </a:r>
          </a:p>
          <a:p>
            <a:pPr marL="514350" marR="0" indent="-514350" algn="l" defTabSz="914400" rtl="0" eaLnBrk="1" fontAlgn="auto" latinLnBrk="0" hangingPunct="1">
              <a:lnSpc>
                <a:spcPct val="100000"/>
              </a:lnSpc>
              <a:spcBef>
                <a:spcPts val="0"/>
              </a:spcBef>
              <a:spcAft>
                <a:spcPts val="0"/>
              </a:spcAft>
              <a:buClrTx/>
              <a:buSzTx/>
              <a:buFontTx/>
              <a:buNone/>
              <a:tabLst/>
              <a:defRPr/>
            </a:pPr>
            <a:r>
              <a:rPr lang="en-US" baseline="0" dirty="0" smtClean="0"/>
              <a:t> </a:t>
            </a:r>
          </a:p>
          <a:p>
            <a:pPr marL="514350" marR="0" indent="-514350" algn="l" defTabSz="914400" rtl="0" eaLnBrk="1" fontAlgn="auto" latinLnBrk="0" hangingPunct="1">
              <a:lnSpc>
                <a:spcPct val="100000"/>
              </a:lnSpc>
              <a:spcBef>
                <a:spcPts val="0"/>
              </a:spcBef>
              <a:spcAft>
                <a:spcPts val="0"/>
              </a:spcAft>
              <a:buClrTx/>
              <a:buSzTx/>
              <a:buFontTx/>
              <a:buNone/>
              <a:tabLst/>
              <a:defRPr/>
            </a:pPr>
            <a:r>
              <a:rPr lang="en-US" baseline="0" dirty="0" smtClean="0"/>
              <a:t>We also place a higher weight on state variables that are likely related to fault being diagnoses. Such variables are identified as those that currently have statistically abnormal values. For instance, when a fault is related to high CPU usage the state variables impacted by CPU usage will more likely be abnormal.</a:t>
            </a:r>
          </a:p>
          <a:p>
            <a:pPr marL="514350" marR="0" indent="-514350" algn="l" defTabSz="914400" rtl="0" eaLnBrk="1" fontAlgn="auto" latinLnBrk="0" hangingPunct="1">
              <a:lnSpc>
                <a:spcPct val="100000"/>
              </a:lnSpc>
              <a:spcBef>
                <a:spcPts val="0"/>
              </a:spcBef>
              <a:spcAft>
                <a:spcPts val="0"/>
              </a:spcAft>
              <a:buClrTx/>
              <a:buSzTx/>
              <a:buFontTx/>
              <a:buNone/>
              <a:tabLst/>
              <a:defRPr/>
            </a:pPr>
            <a:r>
              <a:rPr lang="en-US" baseline="0" dirty="0" smtClean="0"/>
              <a:t>           - placing higher weight on such variables when computing state similarity lets us focus state similarity on variables that are currently more important</a:t>
            </a:r>
          </a:p>
        </p:txBody>
      </p:sp>
      <p:sp>
        <p:nvSpPr>
          <p:cNvPr id="4" name="Slide Number Placeholder 3"/>
          <p:cNvSpPr>
            <a:spLocks noGrp="1"/>
          </p:cNvSpPr>
          <p:nvPr>
            <p:ph type="sldNum" sz="quarter" idx="10"/>
          </p:nvPr>
        </p:nvSpPr>
        <p:spPr/>
        <p:txBody>
          <a:bodyPr/>
          <a:lstStyle/>
          <a:p>
            <a:fld id="{17123EDD-E114-4164-8931-6B0357CA84B7}" type="slidenum">
              <a:rPr lang="en-US" smtClean="0"/>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edge weights</a:t>
            </a:r>
            <a:r>
              <a:rPr lang="en-US" baseline="0" dirty="0" smtClean="0"/>
              <a:t> help by </a:t>
            </a:r>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implementation</a:t>
            </a:r>
            <a:r>
              <a:rPr lang="en-US" baseline="0" dirty="0" smtClean="0"/>
              <a:t> of </a:t>
            </a:r>
            <a:r>
              <a:rPr lang="en-US" baseline="0" dirty="0" err="1" smtClean="0"/>
              <a:t>NetMedic</a:t>
            </a:r>
            <a:r>
              <a:rPr lang="en-US" baseline="0" dirty="0" smtClean="0"/>
              <a:t> has two parts.</a:t>
            </a:r>
          </a:p>
          <a:p>
            <a:endParaRPr lang="en-US" baseline="0" dirty="0" smtClean="0"/>
          </a:p>
          <a:p>
            <a:r>
              <a:rPr lang="en-US" baseline="0" dirty="0" smtClean="0"/>
              <a:t>One part monitors various components and periodically logs their state.</a:t>
            </a:r>
          </a:p>
          <a:p>
            <a:endParaRPr lang="en-US" baseline="0" dirty="0" smtClean="0"/>
          </a:p>
          <a:p>
            <a:r>
              <a:rPr lang="en-US" baseline="0" dirty="0" smtClean="0"/>
              <a:t>The other part is responsible for diagnosis. It takes as input the log of components states, the component of interest, the time period to diagnose, and the time period to use as reference.</a:t>
            </a:r>
          </a:p>
          <a:p>
            <a:endParaRPr lang="en-US" baseline="0" dirty="0" smtClean="0"/>
          </a:p>
          <a:p>
            <a:r>
              <a:rPr lang="en-US" baseline="0" dirty="0" smtClean="0"/>
              <a:t>It produces a list of likely culprits that is ranked from most likely to least likely.</a:t>
            </a:r>
          </a:p>
          <a:p>
            <a:endParaRPr lang="en-US" baseline="0" dirty="0" smtClean="0"/>
          </a:p>
          <a:p>
            <a:r>
              <a:rPr lang="en-US" baseline="0" dirty="0" smtClean="0"/>
              <a:t>The idea is that the operator can look at the top few culprit in the list and decide which one is the real culprit based on the states of components. </a:t>
            </a:r>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evaluated </a:t>
            </a:r>
            <a:r>
              <a:rPr lang="en-US" dirty="0" err="1" smtClean="0"/>
              <a:t>netmedic</a:t>
            </a:r>
            <a:r>
              <a:rPr lang="en-US" dirty="0" smtClean="0"/>
              <a:t> in a setting that</a:t>
            </a:r>
            <a:r>
              <a:rPr lang="en-US" baseline="0" dirty="0" smtClean="0"/>
              <a:t> mimics a small enterprise network.</a:t>
            </a:r>
          </a:p>
          <a:p>
            <a:endParaRPr lang="en-US" baseline="0" dirty="0" smtClean="0"/>
          </a:p>
          <a:p>
            <a:r>
              <a:rPr lang="en-US" dirty="0" smtClean="0"/>
              <a:t>We set up a server machine</a:t>
            </a:r>
            <a:r>
              <a:rPr lang="en-US" baseline="0" dirty="0" smtClean="0"/>
              <a:t> that hosted multiple, unmodified application servers. As client machines we use desktops of our colleagues that have all the noise and </a:t>
            </a:r>
            <a:r>
              <a:rPr lang="en-US" baseline="0" dirty="0" err="1" smtClean="0"/>
              <a:t>bursty</a:t>
            </a:r>
            <a:r>
              <a:rPr lang="en-US" baseline="0" dirty="0" smtClean="0"/>
              <a:t> activity that you expect from actively used desktops. On these desktops we ran custom client processes that communicated with the server.</a:t>
            </a:r>
          </a:p>
          <a:p>
            <a:endParaRPr lang="en-US" baseline="0" dirty="0" smtClean="0"/>
          </a:p>
          <a:p>
            <a:r>
              <a:rPr lang="en-US" baseline="0" dirty="0" smtClean="0"/>
              <a:t>To give you a sense of the detail in which we observe this network, this 11-machine network has roughly 1000 components and there are 35 state variables per component on average.</a:t>
            </a:r>
          </a:p>
          <a:p>
            <a:endParaRPr lang="en-US" baseline="0" dirty="0" smtClean="0"/>
          </a:p>
          <a:p>
            <a:r>
              <a:rPr lang="en-US" baseline="0" dirty="0" smtClean="0"/>
              <a:t>Into this network, we injected 10 diverse set of faults that we observed in our logs. We measure the effectiveness of </a:t>
            </a:r>
            <a:r>
              <a:rPr lang="en-US" baseline="0" dirty="0" err="1" smtClean="0"/>
              <a:t>netmedic</a:t>
            </a:r>
            <a:r>
              <a:rPr lang="en-US" baseline="0" dirty="0" smtClean="0"/>
              <a:t> using the rank assigned to the actual culprit. The best case value of this rank is 1.</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As a result, network diagnosis has been the subject of much research and commercial activity.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One way to characterize this activity is through the lens of network size. On one end you have big networks with thousands of computers, such as those that belong to large ISPs or enterprises.  On the other end you have small networks with tens of computers, such those inside homes and small enterprises.  And of course, this is a spectrum rather than a dichotomy.</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It turns out that most of the research and commercial activity has focused on one end of the spectrum. And little work has focused on the small network end.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Our work aims to correct this imbalance.</a:t>
            </a:r>
          </a:p>
        </p:txBody>
      </p:sp>
      <p:sp>
        <p:nvSpPr>
          <p:cNvPr id="4" name="Slide Number Placeholder 3"/>
          <p:cNvSpPr>
            <a:spLocks noGrp="1"/>
          </p:cNvSpPr>
          <p:nvPr>
            <p:ph type="sldNum" sz="quarter" idx="10"/>
          </p:nvPr>
        </p:nvSpPr>
        <p:spPr/>
        <p:txBody>
          <a:bodyPr/>
          <a:lstStyle/>
          <a:p>
            <a:fld id="{17123EDD-E114-4164-8931-6B0357CA84B7}"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We see that </a:t>
            </a:r>
            <a:r>
              <a:rPr lang="en-US" dirty="0" err="1" smtClean="0"/>
              <a:t>netmedic</a:t>
            </a:r>
            <a:r>
              <a:rPr lang="en-US" dirty="0" smtClean="0"/>
              <a:t> does quite well. For</a:t>
            </a:r>
            <a:r>
              <a:rPr lang="en-US" baseline="0" dirty="0" smtClean="0"/>
              <a:t> 80% of faults, </a:t>
            </a:r>
            <a:r>
              <a:rPr lang="en-US" baseline="0" dirty="0" err="1" smtClean="0"/>
              <a:t>netmedic</a:t>
            </a:r>
            <a:r>
              <a:rPr lang="en-US" baseline="0" dirty="0" smtClean="0"/>
              <a:t> infers the actual culprit as the most likely one. The ranks of the remaining 20% are low as well.</a:t>
            </a:r>
            <a:endParaRPr lang="en-US" dirty="0" smtClean="0"/>
          </a:p>
          <a:p>
            <a:endParaRPr lang="en-US" dirty="0" smtClean="0"/>
          </a:p>
          <a:p>
            <a:r>
              <a:rPr lang="en-US" dirty="0" smtClean="0"/>
              <a:t>In contrast</a:t>
            </a:r>
            <a:r>
              <a:rPr lang="en-US" baseline="0" dirty="0" smtClean="0"/>
              <a:t> a diagnostic scheme modeled after </a:t>
            </a:r>
            <a:r>
              <a:rPr lang="en-US" dirty="0" smtClean="0"/>
              <a:t>current</a:t>
            </a:r>
            <a:r>
              <a:rPr lang="en-US" baseline="0" dirty="0" smtClean="0"/>
              <a:t> coarse formulations does poorly. This formulations uses a single state variable as an abstract measure of overall component health and used that variable to decide if a component is impacting its neighbor.</a:t>
            </a:r>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 shows that </a:t>
            </a:r>
            <a:r>
              <a:rPr lang="en-US" dirty="0" err="1" smtClean="0"/>
              <a:t>NetMedic</a:t>
            </a:r>
            <a:r>
              <a:rPr lang="en-US" baseline="0" dirty="0" smtClean="0"/>
              <a:t> can handle well even the more challenging case of concurrent faults. In this experiment, we injected two simultaneous faults and measure the ability of </a:t>
            </a:r>
            <a:r>
              <a:rPr lang="en-US" baseline="0" dirty="0" err="1" smtClean="0"/>
              <a:t>netmedic</a:t>
            </a:r>
            <a:r>
              <a:rPr lang="en-US" baseline="0" dirty="0" smtClean="0"/>
              <a:t> to identify </a:t>
            </a:r>
            <a:r>
              <a:rPr lang="en-US" baseline="0" dirty="0" err="1" smtClean="0"/>
              <a:t>actualy</a:t>
            </a:r>
            <a:r>
              <a:rPr lang="en-US" baseline="0" dirty="0" smtClean="0"/>
              <a:t> culprits starting from the respective symptoms.</a:t>
            </a:r>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other results in the paper that I do not have time to discuss.</a:t>
            </a:r>
          </a:p>
          <a:p>
            <a:endParaRPr lang="en-US" dirty="0" smtClean="0"/>
          </a:p>
          <a:p>
            <a:r>
              <a:rPr lang="en-US" dirty="0" smtClean="0"/>
              <a:t>We show that </a:t>
            </a:r>
            <a:r>
              <a:rPr lang="en-US" dirty="0" err="1" smtClean="0"/>
              <a:t>netmedic</a:t>
            </a:r>
            <a:r>
              <a:rPr lang="en-US" dirty="0" smtClean="0"/>
              <a:t> requires only a modest</a:t>
            </a:r>
            <a:r>
              <a:rPr lang="en-US" baseline="0" dirty="0" smtClean="0"/>
              <a:t> amount of history. The experiments I showed in previous slides used only an hour’s worth of history.</a:t>
            </a:r>
          </a:p>
          <a:p>
            <a:endParaRPr lang="en-US" baseline="0" dirty="0" smtClean="0"/>
          </a:p>
          <a:p>
            <a:r>
              <a:rPr lang="en-US" baseline="0" dirty="0" smtClean="0"/>
              <a:t>We also show that even though </a:t>
            </a:r>
            <a:r>
              <a:rPr lang="en-US" baseline="0" dirty="0" err="1" smtClean="0"/>
              <a:t>netmedic</a:t>
            </a:r>
            <a:r>
              <a:rPr lang="en-US" baseline="0" dirty="0" smtClean="0"/>
              <a:t> does not know the semantics of state variables, it compares favorably to a method that understands variable semantics.</a:t>
            </a:r>
          </a:p>
          <a:p>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24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So, in our research cocoons, we were pretty</a:t>
            </a:r>
            <a:r>
              <a:rPr lang="en-US" baseline="0" dirty="0" smtClean="0"/>
              <a:t> pleased with how well </a:t>
            </a:r>
            <a:r>
              <a:rPr lang="en-US" baseline="0" dirty="0" err="1" smtClean="0"/>
              <a:t>NetMedic</a:t>
            </a:r>
            <a:r>
              <a:rPr lang="en-US" baseline="0" dirty="0" smtClean="0"/>
              <a:t> was performing. We started talking to various people inside and outside Microsoft, including a few field engineers.</a:t>
            </a:r>
          </a:p>
          <a:p>
            <a:endParaRPr lang="en-US" baseline="0" dirty="0" smtClean="0"/>
          </a:p>
          <a:p>
            <a:r>
              <a:rPr lang="en-US" baseline="0" dirty="0" smtClean="0"/>
              <a:t>We quickly learned that we had a new problem at our hand. We didn’t know how to present the results of </a:t>
            </a:r>
            <a:r>
              <a:rPr lang="en-US" baseline="0" dirty="0" err="1" smtClean="0"/>
              <a:t>NetMedic</a:t>
            </a:r>
            <a:r>
              <a:rPr lang="en-US" baseline="0" dirty="0" smtClean="0"/>
              <a:t> to </a:t>
            </a:r>
            <a:r>
              <a:rPr lang="en-US" baseline="0" dirty="0" err="1" smtClean="0"/>
              <a:t>admins</a:t>
            </a:r>
            <a:r>
              <a:rPr lang="en-US" baseline="0" dirty="0" smtClean="0"/>
              <a:t>. The central problem was that the system could sometimes be wrong, which meant that the </a:t>
            </a:r>
            <a:r>
              <a:rPr lang="en-US" baseline="0" dirty="0" err="1" smtClean="0"/>
              <a:t>admins</a:t>
            </a:r>
            <a:r>
              <a:rPr lang="en-US" baseline="0" dirty="0" smtClean="0"/>
              <a:t> should be able to verify its output before acting on it. This is not an easy task because the eventual output is the result of a series of complicated computations. It is also complicated by our focus on small enterprise networks that tend to have less sophisticated </a:t>
            </a:r>
            <a:r>
              <a:rPr lang="en-US" baseline="0" dirty="0" err="1" smtClean="0"/>
              <a:t>admins</a:t>
            </a:r>
            <a:r>
              <a:rPr lang="en-US" baseline="0" dirty="0" smtClean="0"/>
              <a:t>.</a:t>
            </a:r>
          </a:p>
          <a:p>
            <a:endParaRPr lang="en-US" baseline="0" dirty="0" smtClean="0"/>
          </a:p>
          <a:p>
            <a:r>
              <a:rPr lang="en-US" baseline="0" dirty="0" smtClean="0"/>
              <a:t>We also realized that this problem is not unique to </a:t>
            </a:r>
            <a:r>
              <a:rPr lang="en-US" baseline="0" dirty="0" err="1" smtClean="0"/>
              <a:t>NetMedic</a:t>
            </a:r>
            <a:r>
              <a:rPr lang="en-US" baseline="0" dirty="0" smtClean="0"/>
              <a:t> but is shared by all inference based diagnostic systems. In general, there appears to be a trade-off between accuracy and the fraction of faults covered by a diagnostic system. This trade-off appears to be fundamental, though no one has proved it to my knowledge. </a:t>
            </a:r>
          </a:p>
          <a:p>
            <a:endParaRPr lang="en-US" baseline="0" dirty="0" smtClean="0"/>
          </a:p>
          <a:p>
            <a:r>
              <a:rPr lang="en-US" baseline="0" dirty="0" smtClean="0"/>
              <a:t>The research and commercial worlds currently seem split on this trade-off. Most deployed diagnostic systems that I am aware of use a rule-based approach. In this approach, rules or signatures encode common faults. An accurate diagnosis is provided when these faults occur but nothing is done for the remaining faults.  This approach tends to cover a small subset of the faults. Because of this, much recent research has been exploring an inference-based approach. This approach covers a wider range of faults but is less accurate. </a:t>
            </a:r>
          </a:p>
          <a:p>
            <a:endParaRPr lang="en-US" baseline="0" dirty="0" smtClean="0"/>
          </a:p>
          <a:p>
            <a:r>
              <a:rPr lang="en-US" baseline="0" dirty="0" smtClean="0"/>
              <a:t>I find that engineers are very skeptical about this approach because they do not want to output possibly incorrect results that their users cannot verify. They thus feel more comfortable with rule-based approaches. </a:t>
            </a:r>
          </a:p>
          <a:p>
            <a:endParaRPr lang="en-US" baseline="0" dirty="0" smtClean="0"/>
          </a:p>
          <a:p>
            <a:r>
              <a:rPr lang="en-US" baseline="0" dirty="0" smtClean="0"/>
              <a:t>In our work, we have begun exploring if we can improve the understandability of inference-based systems, in an effort to improve the chances of them being adopted.</a:t>
            </a:r>
          </a:p>
        </p:txBody>
      </p:sp>
      <p:sp>
        <p:nvSpPr>
          <p:cNvPr id="4" name="Slide Number Placeholder 3"/>
          <p:cNvSpPr>
            <a:spLocks noGrp="1"/>
          </p:cNvSpPr>
          <p:nvPr>
            <p:ph type="sldNum" sz="quarter" idx="10"/>
          </p:nvPr>
        </p:nvSpPr>
        <p:spPr/>
        <p:txBody>
          <a:bodyPr/>
          <a:lstStyle/>
          <a:p>
            <a:fld id="{17123EDD-E114-4164-8931-6B0357CA84B7}" type="slidenum">
              <a:rPr lang="en-US" smtClean="0"/>
              <a:pPr/>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what we mean by understandability is simple. That </a:t>
            </a:r>
            <a:r>
              <a:rPr lang="en-US" dirty="0" err="1" smtClean="0"/>
              <a:t>admins</a:t>
            </a:r>
            <a:r>
              <a:rPr lang="en-US" dirty="0" smtClean="0"/>
              <a:t> should be able</a:t>
            </a:r>
            <a:r>
              <a:rPr lang="en-US" baseline="0" dirty="0" smtClean="0"/>
              <a:t> to ……..</a:t>
            </a:r>
          </a:p>
          <a:p>
            <a:endParaRPr lang="en-US" baseline="0" dirty="0" smtClean="0"/>
          </a:p>
          <a:p>
            <a:r>
              <a:rPr lang="en-US" dirty="0" smtClean="0"/>
              <a:t>I see this problem as</a:t>
            </a:r>
            <a:r>
              <a:rPr lang="en-US" baseline="0" dirty="0" smtClean="0"/>
              <a:t> having two components, both of which are at the intersection of systems and HCI. The first one is visualizing complex analysis. In this sense, this task can be bucketed into the growing field of visual analytics. But the focus of existing work in visual analytics is on compact representation of large amounts of data, not so much on providing users an ability to verify sophisticated analysis. We have developed a system called </a:t>
            </a:r>
            <a:r>
              <a:rPr lang="en-US" baseline="0" dirty="0" err="1" smtClean="0"/>
              <a:t>NetClinic</a:t>
            </a:r>
            <a:r>
              <a:rPr lang="en-US" baseline="0" dirty="0" smtClean="0"/>
              <a:t> that I’ll describe next.</a:t>
            </a:r>
          </a:p>
          <a:p>
            <a:endParaRPr lang="en-US" baseline="0" dirty="0" smtClean="0"/>
          </a:p>
          <a:p>
            <a:r>
              <a:rPr lang="en-US" baseline="0" dirty="0" smtClean="0"/>
              <a:t>The second one is if there is a way to modify the analysis itself such that its more intuitive and easy to explain. </a:t>
            </a:r>
            <a:r>
              <a:rPr lang="en-US" baseline="0" dirty="0" smtClean="0"/>
              <a:t>This problem is  more speculative and subject of ongoing work. I’ll share my thoughts on it.</a:t>
            </a:r>
            <a:endParaRPr lang="en-US" baseline="0" dirty="0" smtClean="0"/>
          </a:p>
        </p:txBody>
      </p:sp>
      <p:sp>
        <p:nvSpPr>
          <p:cNvPr id="4" name="Slide Number Placeholder 3"/>
          <p:cNvSpPr>
            <a:spLocks noGrp="1"/>
          </p:cNvSpPr>
          <p:nvPr>
            <p:ph type="sldNum" sz="quarter" idx="10"/>
          </p:nvPr>
        </p:nvSpPr>
        <p:spPr/>
        <p:txBody>
          <a:bodyPr/>
          <a:lstStyle/>
          <a:p>
            <a:fld id="{17123EDD-E114-4164-8931-6B0357CA84B7}" type="slidenum">
              <a:rPr lang="en-US" smtClean="0"/>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A non-traditional dimension of system effectiveness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33</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conclude,</a:t>
            </a:r>
            <a:r>
              <a:rPr lang="en-US" baseline="0" dirty="0" smtClean="0"/>
              <a:t> I described a system called </a:t>
            </a:r>
            <a:r>
              <a:rPr lang="en-US" baseline="0" dirty="0" err="1" smtClean="0"/>
              <a:t>NetMedic</a:t>
            </a:r>
            <a:r>
              <a:rPr lang="en-US" baseline="0" dirty="0" smtClean="0"/>
              <a:t> to enable detailed diagnosis in small enterprise networks. </a:t>
            </a:r>
          </a:p>
          <a:p>
            <a:r>
              <a:rPr lang="en-US" baseline="0" dirty="0" smtClean="0"/>
              <a:t>  - </a:t>
            </a:r>
            <a:r>
              <a:rPr lang="en-US" baseline="0" dirty="0" err="1" smtClean="0"/>
              <a:t>NetMedic</a:t>
            </a:r>
            <a:r>
              <a:rPr lang="en-US" baseline="0" dirty="0" smtClean="0"/>
              <a:t> can diagnose application specific faults without application knowledge</a:t>
            </a:r>
          </a:p>
          <a:p>
            <a:endParaRPr lang="en-US" baseline="0" dirty="0" smtClean="0"/>
          </a:p>
          <a:p>
            <a:r>
              <a:rPr lang="en-US" baseline="0" dirty="0" smtClean="0"/>
              <a:t>More broadly, our work makes the case that small enterprise networks deserve more attention because solutions designed for large enterprises may not be effective this setting.</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Through this work, we learned another reason to study small networks.  Large network methods are designed with scalability as a first order concern.  Small networks let us put scalability concerns to one side and ask how we might address some of the harder challenges related to network diagnosis. Very different solutions emerge from this perspective. This investigation is one of the directions where we are headed.</a:t>
            </a:r>
          </a:p>
          <a:p>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35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Now, you might wonder why small networks deserve special attention.  Presumably, if a problem has been addressed in the more complex case of large networks, wouldn’t it automatically apply to the simpler case of small networks?</a:t>
            </a:r>
          </a:p>
          <a:p>
            <a:endParaRPr lang="en-US" baseline="0" dirty="0" smtClean="0"/>
          </a:p>
          <a:p>
            <a:r>
              <a:rPr lang="en-US" baseline="0" dirty="0" smtClean="0"/>
              <a:t>That turns out to be a wrong presumption because of qualitative differences between the two extremes. </a:t>
            </a:r>
          </a:p>
          <a:p>
            <a:r>
              <a:rPr lang="en-US" baseline="0" dirty="0" smtClean="0"/>
              <a:t>   - The small networks have less sophisticated </a:t>
            </a:r>
            <a:r>
              <a:rPr lang="en-US" baseline="0" dirty="0" err="1" smtClean="0"/>
              <a:t>admins</a:t>
            </a:r>
            <a:r>
              <a:rPr lang="en-US" baseline="0" dirty="0" smtClean="0"/>
              <a:t> that need more precise information from the diagnostic tools.</a:t>
            </a:r>
          </a:p>
          <a:p>
            <a:endParaRPr lang="en-US" baseline="0" dirty="0" smtClean="0"/>
          </a:p>
          <a:p>
            <a:r>
              <a:rPr lang="en-US" baseline="0" dirty="0" smtClean="0"/>
              <a:t>   - The small enterprise networks also have less rich connectivity and have many shared components. For instance, a small enterprise might have only one subnet and one server machine that hosts a range of application servers. In contrast, a large enterprises tend to have many subnets, switches, and dedicated application servers. This richness of connectivity is exploited by diagnostic approaches for large enterprise networks. </a:t>
            </a:r>
          </a:p>
          <a:p>
            <a:endParaRPr lang="en-US" baseline="0" dirty="0" smtClean="0"/>
          </a:p>
          <a:p>
            <a:r>
              <a:rPr lang="en-US" baseline="0" dirty="0" smtClean="0"/>
              <a:t>These differences mean that techniques designed for large networks may not directly translate to small networks.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Its with</a:t>
            </a:r>
            <a:r>
              <a:rPr lang="en-US" baseline="0" dirty="0" smtClean="0"/>
              <a:t> these observations that </a:t>
            </a:r>
            <a:r>
              <a:rPr lang="en-US" dirty="0" smtClean="0"/>
              <a:t>we started our work.</a:t>
            </a:r>
          </a:p>
        </p:txBody>
      </p:sp>
      <p:sp>
        <p:nvSpPr>
          <p:cNvPr id="4" name="Slide Number Placeholder 3"/>
          <p:cNvSpPr>
            <a:spLocks noGrp="1"/>
          </p:cNvSpPr>
          <p:nvPr>
            <p:ph type="sldNum" sz="quarter" idx="10"/>
          </p:nvPr>
        </p:nvSpPr>
        <p:spPr/>
        <p:txBody>
          <a:bodyPr/>
          <a:lstStyle/>
          <a:p>
            <a:fld id="{17123EDD-E114-4164-8931-6B0357CA84B7}"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show that they need detailed</a:t>
            </a:r>
            <a:r>
              <a:rPr lang="en-US" baseline="0" dirty="0" smtClean="0"/>
              <a:t> diagnosis. I will explain what I mean by that and why systems designed for large networks are incapable of it.</a:t>
            </a:r>
          </a:p>
          <a:p>
            <a:endParaRPr lang="en-US" sz="1200" kern="1200" baseline="0" dirty="0" smtClean="0">
              <a:solidFill>
                <a:schemeClr val="tx1"/>
              </a:solidFill>
              <a:latin typeface="+mn-lt"/>
              <a:ea typeface="+mn-ea"/>
              <a:cs typeface="+mn-cs"/>
            </a:endParaRPr>
          </a:p>
          <a:p>
            <a:r>
              <a:rPr lang="en-US" baseline="0" dirty="0" smtClean="0"/>
              <a:t>We then build </a:t>
            </a:r>
            <a:r>
              <a:rPr lang="en-US" baseline="0" dirty="0" err="1" smtClean="0"/>
              <a:t>NetMedic</a:t>
            </a:r>
            <a:r>
              <a:rPr lang="en-US" baseline="0" dirty="0" smtClean="0"/>
              <a:t>, a system for detailed diagnosis. A key feature of </a:t>
            </a:r>
            <a:r>
              <a:rPr lang="en-US" baseline="0" dirty="0" err="1" smtClean="0"/>
              <a:t>netmedic</a:t>
            </a:r>
            <a:r>
              <a:rPr lang="en-US" baseline="0" dirty="0" smtClean="0"/>
              <a:t> is that is able to diagnose application-specific failures in a way that does not require application knowledge. </a:t>
            </a: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So lets get started.</a:t>
            </a:r>
            <a:endParaRPr lang="en-US" baseline="0" dirty="0" smtClean="0"/>
          </a:p>
        </p:txBody>
      </p:sp>
      <p:sp>
        <p:nvSpPr>
          <p:cNvPr id="4" name="Slide Number Placeholder 3"/>
          <p:cNvSpPr>
            <a:spLocks noGrp="1"/>
          </p:cNvSpPr>
          <p:nvPr>
            <p:ph type="sldNum" sz="quarter" idx="10"/>
          </p:nvPr>
        </p:nvSpPr>
        <p:spPr/>
        <p:txBody>
          <a:bodyPr/>
          <a:lstStyle/>
          <a:p>
            <a:fld id="{17123EDD-E114-4164-8931-6B0357CA84B7}"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characterize problems</a:t>
            </a:r>
            <a:r>
              <a:rPr lang="en-US" baseline="0" dirty="0" smtClean="0"/>
              <a:t> inside small enterprise networks using support transcripts from an unnamed company that provides technical support to small enterprises. Operators of small enterprises contact this company over e-mail or over the phone and describe the symptoms of their problems. The support person helps them debug the network and identify the root causes of the problem.</a:t>
            </a:r>
          </a:p>
          <a:p>
            <a:endParaRPr lang="en-US" baseline="0" dirty="0" smtClean="0"/>
          </a:p>
          <a:p>
            <a:r>
              <a:rPr lang="en-US" baseline="0" dirty="0" smtClean="0"/>
              <a:t>We got transcripts for an entire month. We randomly selected a small sample and read them. This enabled us to </a:t>
            </a:r>
            <a:r>
              <a:rPr lang="en-US" sz="1200" kern="1200" baseline="0" dirty="0" smtClean="0">
                <a:solidFill>
                  <a:schemeClr val="tx1"/>
                </a:solidFill>
                <a:latin typeface="+mn-lt"/>
                <a:ea typeface="+mn-ea"/>
                <a:cs typeface="+mn-cs"/>
              </a:rPr>
              <a:t>understand in detail what was going on in each of these instances.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After discarding cases that were incomplete or contained non-faults we were left with 150 cases.  We classify these cases based on their symptoms and root causes.</a:t>
            </a:r>
          </a:p>
        </p:txBody>
      </p:sp>
      <p:sp>
        <p:nvSpPr>
          <p:cNvPr id="4" name="Slide Number Placeholder 3"/>
          <p:cNvSpPr>
            <a:spLocks noGrp="1"/>
          </p:cNvSpPr>
          <p:nvPr>
            <p:ph type="sldNum" sz="quarter" idx="10"/>
          </p:nvPr>
        </p:nvSpPr>
        <p:spPr/>
        <p:txBody>
          <a:bodyPr/>
          <a:lstStyle/>
          <a:p>
            <a:fld id="{17123EDD-E114-4164-8931-6B0357CA84B7}"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slides shows</a:t>
            </a:r>
            <a:r>
              <a:rPr lang="en-US" baseline="0" dirty="0" smtClean="0"/>
              <a:t> the overall categorization of symptoms and root causes. I’ll describe a couple of example faults in two slides. I don’t have time to go through the individual categories, so I will focus on the main points that I took away from this analysis.</a:t>
            </a:r>
          </a:p>
          <a:p>
            <a:endParaRPr lang="en-US" baseline="0" dirty="0" smtClean="0"/>
          </a:p>
          <a:p>
            <a:r>
              <a:rPr lang="en-US" baseline="0" dirty="0" smtClean="0"/>
              <a:t>Focusing on the symptoms, we see that they are all over the place from </a:t>
            </a:r>
            <a:r>
              <a:rPr lang="en-US" baseline="0" dirty="0" err="1" smtClean="0"/>
              <a:t>unreachability</a:t>
            </a:r>
            <a:r>
              <a:rPr lang="en-US" baseline="0" dirty="0" smtClean="0"/>
              <a:t> to crashes to poor performance. </a:t>
            </a:r>
          </a:p>
          <a:p>
            <a:endParaRPr lang="en-US" baseline="0" dirty="0" smtClean="0"/>
          </a:p>
          <a:p>
            <a:r>
              <a:rPr lang="en-US" baseline="0" dirty="0" smtClean="0"/>
              <a:t>The biggest one, however, is app-specific faults such as error codes or certain features not working. Unlike other generic faults, with app-specific faults, the application appears functional when observed superficially. But a detailed view of its operation reveals the faults. </a:t>
            </a:r>
          </a:p>
          <a:p>
            <a:endParaRPr lang="en-US" baseline="0" dirty="0" smtClean="0"/>
          </a:p>
          <a:p>
            <a:r>
              <a:rPr lang="en-US" baseline="0" dirty="0" smtClean="0"/>
              <a:t>The implication for the diagnostic system is that it should be able to handle both application-specific and generic faults. </a:t>
            </a:r>
          </a:p>
          <a:p>
            <a:endParaRPr lang="en-US" baseline="0" dirty="0" smtClean="0"/>
          </a:p>
          <a:p>
            <a:r>
              <a:rPr lang="en-US" dirty="0" smtClean="0"/>
              <a:t>Now, focusing on</a:t>
            </a:r>
            <a:r>
              <a:rPr lang="en-US" baseline="0" dirty="0" smtClean="0"/>
              <a:t> the identified causes, we again see a range of them, from configuration to buggy processes to overload. </a:t>
            </a:r>
          </a:p>
          <a:p>
            <a:endParaRPr lang="en-US" baseline="0" dirty="0" smtClean="0"/>
          </a:p>
          <a:p>
            <a:r>
              <a:rPr lang="en-US" baseline="0" dirty="0" smtClean="0"/>
              <a:t>One interesting aspect that we find in the logs is that the operators often knew which machine had the fault. But they needed help figuring out what aspect of the machine was faulty.</a:t>
            </a:r>
          </a:p>
          <a:p>
            <a:endParaRPr lang="en-US" baseline="0" dirty="0" smtClean="0"/>
          </a:p>
          <a:p>
            <a:r>
              <a:rPr lang="en-US" baseline="0" dirty="0" smtClean="0"/>
              <a:t>This implies that we should identify culprits at a fine granularity.</a:t>
            </a:r>
          </a:p>
          <a:p>
            <a:endParaRPr lang="en-US" baseline="0" dirty="0" smtClean="0"/>
          </a:p>
          <a:p>
            <a:r>
              <a:rPr lang="en-US" dirty="0" smtClean="0"/>
              <a:t>It is the combination of these two properties</a:t>
            </a:r>
            <a:r>
              <a:rPr lang="en-US" baseline="0" dirty="0" smtClean="0"/>
              <a:t> that we call detailed diagnosis, for lack of a better word.</a:t>
            </a:r>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third</a:t>
            </a:r>
            <a:r>
              <a:rPr lang="en-US" baseline="0" dirty="0" smtClean="0"/>
              <a:t> problem concerned email.</a:t>
            </a:r>
            <a:endParaRPr lang="en-US" dirty="0"/>
          </a:p>
        </p:txBody>
      </p:sp>
      <p:sp>
        <p:nvSpPr>
          <p:cNvPr id="4" name="Slide Number Placeholder 3"/>
          <p:cNvSpPr>
            <a:spLocks noGrp="1"/>
          </p:cNvSpPr>
          <p:nvPr>
            <p:ph type="sldNum" sz="quarter" idx="10"/>
          </p:nvPr>
        </p:nvSpPr>
        <p:spPr/>
        <p:txBody>
          <a:bodyPr/>
          <a:lstStyle/>
          <a:p>
            <a:fld id="{17123EDD-E114-4164-8931-6B0357CA84B7}"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There are several approaches to building a diagnostic system. The paper discusses why we prefer dependency graphs based approach. The short version is that unlike signature-based approaches such an approach is capable of diagnosing a wider range of failures.</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That is the reason that dependency graph based solutions have been proposed for large networks. A recent example being Sherlock. But the dependency graph formulation that current solutions, Sherlock as well as others, use are incapable of detailed diagnosis.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Current formulations model the network at a coarse level, for instance, at the level of machines. They then construct a dependency graph such as this one. A dependency edge means that the destination of the edge relies on the source for correct operation.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 The health of a node in the dependency graph is modeled using a single abstract variable. This simplifications treats all kinds of sicknesses as equivalent.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But the model of this dependency is a simple one. There are two simplifications: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 First, whenever a node is deemed unhealthy, it is assumed that it will make its dependent components unhealthy regardless of the nature of the sickness.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 Second, the dependency graph itself is simple in that does not allow for cycles, by which nodes are mutually dependent on each other. So, in this example, a sick client cannot make the server sick.</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Once you see unhealthy nodes in the network, the goal of the diagnosis is to identify a small number of nodes whose sickness can explain all unhealthy nodes in the network.</a:t>
            </a:r>
          </a:p>
        </p:txBody>
      </p:sp>
      <p:sp>
        <p:nvSpPr>
          <p:cNvPr id="4" name="Slide Number Placeholder 3"/>
          <p:cNvSpPr>
            <a:spLocks noGrp="1"/>
          </p:cNvSpPr>
          <p:nvPr>
            <p:ph type="sldNum" sz="quarter" idx="10"/>
          </p:nvPr>
        </p:nvSpPr>
        <p:spPr/>
        <p:txBody>
          <a:bodyPr/>
          <a:lstStyle/>
          <a:p>
            <a:fld id="{17123EDD-E114-4164-8931-6B0357CA84B7}"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accent6">
                    <a:lumMod val="60000"/>
                    <a:lumOff val="40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r>
              <a:rPr lang="en-US" smtClean="0"/>
              <a:t>ratul | gatech | '09</a:t>
            </a:r>
            <a:endParaRPr lang="en-US" dirty="0"/>
          </a:p>
        </p:txBody>
      </p:sp>
      <p:sp>
        <p:nvSpPr>
          <p:cNvPr id="5" name="Footer Placeholder 4"/>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5" name="Footer Placeholder 4"/>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5" name="Footer Placeholder 4"/>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868363"/>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341438"/>
            <a:ext cx="8229600" cy="4525962"/>
          </a:xfrm>
        </p:spPr>
        <p:txBody>
          <a:bodyPr/>
          <a:lstStyle/>
          <a:p>
            <a:r>
              <a:rPr lang="en-US" smtClean="0"/>
              <a:t>Click icon to add chart</a:t>
            </a:r>
            <a:endParaRPr lang="en-US" dirty="0"/>
          </a:p>
        </p:txBody>
      </p:sp>
      <p:sp>
        <p:nvSpPr>
          <p:cNvPr id="4" name="Date Placeholder 3"/>
          <p:cNvSpPr>
            <a:spLocks noGrp="1"/>
          </p:cNvSpPr>
          <p:nvPr>
            <p:ph type="dt" sz="half" idx="10"/>
          </p:nvPr>
        </p:nvSpPr>
        <p:spPr>
          <a:xfrm>
            <a:off x="350838" y="6245225"/>
            <a:ext cx="3681412" cy="476250"/>
          </a:xfrm>
        </p:spPr>
        <p:txBody>
          <a:bodyPr/>
          <a:lstStyle>
            <a:lvl1pPr>
              <a:defRPr/>
            </a:lvl1pPr>
          </a:lstStyle>
          <a:p>
            <a:r>
              <a:rPr lang="en-US" smtClean="0"/>
              <a:t>ratul | gatech | '09</a:t>
            </a:r>
            <a:endParaRPr lang="en-US" dirty="0"/>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6" name="Slide Number Placeholder 5"/>
          <p:cNvSpPr>
            <a:spLocks noGrp="1"/>
          </p:cNvSpPr>
          <p:nvPr>
            <p:ph type="sldNum" sz="quarter" idx="12"/>
          </p:nvPr>
        </p:nvSpPr>
        <p:spPr>
          <a:xfrm>
            <a:off x="6659563" y="6245225"/>
            <a:ext cx="2133600" cy="476250"/>
          </a:xfrm>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60000"/>
                    <a:lumOff val="40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None/>
              <a:defRPr>
                <a:solidFill>
                  <a:schemeClr val="bg1"/>
                </a:solidFill>
              </a:defRPr>
            </a:lvl1pPr>
            <a:lvl2pPr>
              <a:buNone/>
              <a:defRPr>
                <a:solidFill>
                  <a:schemeClr val="bg1"/>
                </a:solidFill>
              </a:defRPr>
            </a:lvl2pPr>
            <a:lvl3pPr>
              <a:buFont typeface="Courier New" pitchFamily="49" charset="0"/>
              <a:buChar char="o"/>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356350"/>
            <a:ext cx="2819400" cy="365125"/>
          </a:xfrm>
        </p:spPr>
        <p:txBody>
          <a:bodyPr/>
          <a:lstStyle/>
          <a:p>
            <a:r>
              <a:rPr lang="en-US" smtClean="0"/>
              <a:t>ratul | gatech | '09</a:t>
            </a:r>
            <a:endParaRPr lang="en-US" dirty="0"/>
          </a:p>
        </p:txBody>
      </p:sp>
      <p:sp>
        <p:nvSpPr>
          <p:cNvPr id="5" name="Footer Placeholder 4"/>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5" name="Footer Placeholder 4"/>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60000"/>
                    <a:lumOff val="40000"/>
                  </a:schemeClr>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ratul | gatech | '09</a:t>
            </a:r>
            <a:endParaRPr lang="en-US" dirty="0"/>
          </a:p>
        </p:txBody>
      </p:sp>
      <p:sp>
        <p:nvSpPr>
          <p:cNvPr id="6" name="Footer Placeholder 5"/>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ratul | gatech | '09</a:t>
            </a:r>
            <a:endParaRPr lang="en-US" dirty="0"/>
          </a:p>
        </p:txBody>
      </p:sp>
      <p:sp>
        <p:nvSpPr>
          <p:cNvPr id="8" name="Footer Placeholder 7"/>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ratul | gatech | '09</a:t>
            </a:r>
            <a:endParaRPr lang="en-US" dirty="0"/>
          </a:p>
        </p:txBody>
      </p:sp>
      <p:sp>
        <p:nvSpPr>
          <p:cNvPr id="4" name="Footer Placeholder 3"/>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ratul | gatech | '09</a:t>
            </a:r>
            <a:endParaRPr lang="en-US" dirty="0"/>
          </a:p>
        </p:txBody>
      </p:sp>
      <p:sp>
        <p:nvSpPr>
          <p:cNvPr id="3" name="Footer Placeholder 2"/>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ratul | gatech | '09</a:t>
            </a:r>
            <a:endParaRPr lang="en-US" dirty="0"/>
          </a:p>
        </p:txBody>
      </p:sp>
      <p:sp>
        <p:nvSpPr>
          <p:cNvPr id="6" name="Footer Placeholder 5"/>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ratul | gatech | '09</a:t>
            </a:r>
            <a:endParaRPr lang="en-US" dirty="0"/>
          </a:p>
        </p:txBody>
      </p:sp>
      <p:sp>
        <p:nvSpPr>
          <p:cNvPr id="6" name="Footer Placeholder 5"/>
          <p:cNvSpPr>
            <a:spLocks noGrp="1"/>
          </p:cNvSpPr>
          <p:nvPr>
            <p:ph type="ftr" sz="quarter" idx="11"/>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30480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ratul | gatech | '09</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6.wmf"/><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9.png"/><Relationship Id="rId5" Type="http://schemas.openxmlformats.org/officeDocument/2006/relationships/image" Target="../media/image16.wmf"/><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9.png"/><Relationship Id="rId5" Type="http://schemas.openxmlformats.org/officeDocument/2006/relationships/image" Target="../media/image16.wmf"/><Relationship Id="rId4" Type="http://schemas.openxmlformats.org/officeDocument/2006/relationships/image" Target="../media/image17.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9.png"/><Relationship Id="rId5" Type="http://schemas.openxmlformats.org/officeDocument/2006/relationships/image" Target="../media/image16.wmf"/><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9.png"/><Relationship Id="rId4" Type="http://schemas.openxmlformats.org/officeDocument/2006/relationships/image" Target="../media/image20.w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20.wmf"/><Relationship Id="rId4" Type="http://schemas.openxmlformats.org/officeDocument/2006/relationships/image" Target="../media/image16.w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19.png"/><Relationship Id="rId5" Type="http://schemas.openxmlformats.org/officeDocument/2006/relationships/image" Target="../media/image16.wmf"/><Relationship Id="rId4" Type="http://schemas.openxmlformats.org/officeDocument/2006/relationships/image" Target="../media/image20.wmf"/></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1.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 Id="rId9" Type="http://schemas.openxmlformats.org/officeDocument/2006/relationships/image" Target="../media/image6.w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notesSlide" Target="../notesSlides/notesSlide5.xml"/><Relationship Id="rId7" Type="http://schemas.openxmlformats.org/officeDocument/2006/relationships/image" Target="../media/image3.wmf"/><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wmf"/><Relationship Id="rId5" Type="http://schemas.openxmlformats.org/officeDocument/2006/relationships/image" Target="../media/image10.wmf"/><Relationship Id="rId10" Type="http://schemas.openxmlformats.org/officeDocument/2006/relationships/image" Target="../media/image12.wmf"/><Relationship Id="rId4" Type="http://schemas.openxmlformats.org/officeDocument/2006/relationships/image" Target="../media/image9.wmf"/><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14.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6.wmf"/><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92175"/>
            <a:ext cx="7772400" cy="1470025"/>
          </a:xfrm>
        </p:spPr>
        <p:txBody>
          <a:bodyPr>
            <a:normAutofit/>
          </a:bodyPr>
          <a:lstStyle/>
          <a:p>
            <a:r>
              <a:rPr lang="en-US" dirty="0" smtClean="0"/>
              <a:t>Detailed and understandable network diagnosis</a:t>
            </a:r>
            <a:endParaRPr lang="en-US" dirty="0"/>
          </a:p>
        </p:txBody>
      </p:sp>
      <p:sp>
        <p:nvSpPr>
          <p:cNvPr id="3" name="Subtitle 2"/>
          <p:cNvSpPr>
            <a:spLocks noGrp="1"/>
          </p:cNvSpPr>
          <p:nvPr>
            <p:ph type="subTitle" idx="1"/>
          </p:nvPr>
        </p:nvSpPr>
        <p:spPr>
          <a:xfrm>
            <a:off x="533400" y="2895600"/>
            <a:ext cx="8077200" cy="1295400"/>
          </a:xfrm>
        </p:spPr>
        <p:txBody>
          <a:bodyPr>
            <a:normAutofit/>
          </a:bodyPr>
          <a:lstStyle/>
          <a:p>
            <a:r>
              <a:rPr lang="en-US" sz="2800" dirty="0" smtClean="0">
                <a:solidFill>
                  <a:srgbClr val="FFC000"/>
                </a:solidFill>
              </a:rPr>
              <a:t>Ratul </a:t>
            </a:r>
            <a:r>
              <a:rPr lang="en-US" sz="2800" dirty="0" smtClean="0">
                <a:solidFill>
                  <a:srgbClr val="FFC000"/>
                </a:solidFill>
              </a:rPr>
              <a:t>Mahajan</a:t>
            </a:r>
          </a:p>
        </p:txBody>
      </p:sp>
      <p:grpSp>
        <p:nvGrpSpPr>
          <p:cNvPr id="10" name="Group 9"/>
          <p:cNvGrpSpPr>
            <a:grpSpLocks noChangeAspect="1"/>
          </p:cNvGrpSpPr>
          <p:nvPr/>
        </p:nvGrpSpPr>
        <p:grpSpPr>
          <a:xfrm>
            <a:off x="3124200" y="3707892"/>
            <a:ext cx="2895600" cy="810768"/>
            <a:chOff x="2743200" y="4876800"/>
            <a:chExt cx="3810000" cy="1066800"/>
          </a:xfrm>
        </p:grpSpPr>
        <p:sp>
          <p:nvSpPr>
            <p:cNvPr id="8" name="Rectangle 7"/>
            <p:cNvSpPr/>
            <p:nvPr/>
          </p:nvSpPr>
          <p:spPr>
            <a:xfrm>
              <a:off x="2743200" y="4876800"/>
              <a:ext cx="3810000" cy="1066800"/>
            </a:xfrm>
            <a:prstGeom prst="rect">
              <a:avLst/>
            </a:prstGeom>
            <a:solidFill>
              <a:schemeClr val="bg1"/>
            </a:solidFill>
            <a:ln w="25400">
              <a:solidFill>
                <a:schemeClr val="bg1"/>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dirty="0" smtClean="0"/>
            </a:p>
          </p:txBody>
        </p:sp>
        <p:pic>
          <p:nvPicPr>
            <p:cNvPr id="7" name="Picture 6" descr="image005.png"/>
            <p:cNvPicPr>
              <a:picLocks noChangeAspect="1"/>
            </p:cNvPicPr>
            <p:nvPr/>
          </p:nvPicPr>
          <p:blipFill>
            <a:blip r:embed="rId2" cstate="print"/>
            <a:stretch>
              <a:fillRect/>
            </a:stretch>
          </p:blipFill>
          <p:spPr>
            <a:xfrm>
              <a:off x="2895600" y="5015865"/>
              <a:ext cx="3486150" cy="851535"/>
            </a:xfrm>
            <a:prstGeom prst="rect">
              <a:avLst/>
            </a:prstGeom>
          </p:spPr>
        </p:pic>
      </p:grpSp>
      <p:sp>
        <p:nvSpPr>
          <p:cNvPr id="9" name="Subtitle 2"/>
          <p:cNvSpPr txBox="1">
            <a:spLocks/>
          </p:cNvSpPr>
          <p:nvPr/>
        </p:nvSpPr>
        <p:spPr>
          <a:xfrm>
            <a:off x="685800" y="5029200"/>
            <a:ext cx="8077200" cy="1371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smtClean="0">
                <a:ln>
                  <a:noFill/>
                </a:ln>
                <a:solidFill>
                  <a:schemeClr val="bg2"/>
                </a:solidFill>
                <a:effectLst/>
                <a:uLnTx/>
                <a:uFillTx/>
                <a:latin typeface="+mn-lt"/>
                <a:ea typeface="+mn-ea"/>
                <a:cs typeface="+mn-cs"/>
              </a:rPr>
              <a:t>With Srikanth Kandula, Bongshin Lee, </a:t>
            </a:r>
            <a:br>
              <a:rPr kumimoji="0" lang="en-US" sz="2400" b="0" i="0" u="none" strike="noStrike" kern="1200" cap="none" spc="0" normalizeH="0" baseline="0" noProof="0" dirty="0" smtClean="0">
                <a:ln>
                  <a:noFill/>
                </a:ln>
                <a:solidFill>
                  <a:schemeClr val="bg2"/>
                </a:solidFill>
                <a:effectLst/>
                <a:uLnTx/>
                <a:uFillTx/>
                <a:latin typeface="+mn-lt"/>
                <a:ea typeface="+mn-ea"/>
                <a:cs typeface="+mn-cs"/>
              </a:rPr>
            </a:br>
            <a:r>
              <a:rPr kumimoji="0" lang="en-US" sz="2400" b="0" i="0" u="none" strike="noStrike" kern="1200" cap="none" spc="0" normalizeH="0" baseline="0" noProof="0" dirty="0" smtClean="0">
                <a:ln>
                  <a:noFill/>
                </a:ln>
                <a:solidFill>
                  <a:schemeClr val="bg2"/>
                </a:solidFill>
                <a:effectLst/>
                <a:uLnTx/>
                <a:uFillTx/>
                <a:latin typeface="+mn-lt"/>
                <a:ea typeface="+mn-ea"/>
                <a:cs typeface="+mn-cs"/>
              </a:rPr>
              <a:t>Zhicheng Liu </a:t>
            </a:r>
            <a:r>
              <a:rPr kumimoji="0" lang="en-US" sz="2400" b="0" i="1" u="none" strike="noStrike" kern="1200" cap="none" spc="0" normalizeH="0" baseline="0" noProof="0" dirty="0" smtClean="0">
                <a:ln>
                  <a:noFill/>
                </a:ln>
                <a:solidFill>
                  <a:schemeClr val="bg1">
                    <a:lumMod val="65000"/>
                  </a:schemeClr>
                </a:solidFill>
                <a:effectLst/>
                <a:uLnTx/>
                <a:uFillTx/>
                <a:latin typeface="+mn-lt"/>
                <a:ea typeface="+mn-ea"/>
                <a:cs typeface="+mn-cs"/>
              </a:rPr>
              <a:t>(</a:t>
            </a:r>
            <a:r>
              <a:rPr kumimoji="0" lang="en-US" sz="2400" b="0" i="1" u="none" strike="noStrike" kern="1200" cap="none" spc="0" normalizeH="0" baseline="0" noProof="0" dirty="0" err="1" smtClean="0">
                <a:ln>
                  <a:noFill/>
                </a:ln>
                <a:solidFill>
                  <a:schemeClr val="bg1">
                    <a:lumMod val="65000"/>
                  </a:schemeClr>
                </a:solidFill>
                <a:effectLst/>
                <a:uLnTx/>
                <a:uFillTx/>
                <a:latin typeface="+mn-lt"/>
                <a:ea typeface="+mn-ea"/>
                <a:cs typeface="+mn-cs"/>
              </a:rPr>
              <a:t>GaTech</a:t>
            </a:r>
            <a:r>
              <a:rPr kumimoji="0" lang="en-US" sz="2400" b="0" i="1" u="none" strike="noStrike" kern="1200" cap="none" spc="0" normalizeH="0" baseline="0" noProof="0" dirty="0" smtClean="0">
                <a:ln>
                  <a:noFill/>
                </a:ln>
                <a:solidFill>
                  <a:schemeClr val="bg1">
                    <a:lumMod val="65000"/>
                  </a:schemeClr>
                </a:solidFill>
                <a:effectLst/>
                <a:uLnTx/>
                <a:uFillTx/>
                <a:latin typeface="+mn-lt"/>
                <a:ea typeface="+mn-ea"/>
                <a:cs typeface="+mn-cs"/>
              </a:rPr>
              <a:t>), </a:t>
            </a:r>
            <a:r>
              <a:rPr kumimoji="0" lang="en-US" sz="2400" b="0" i="0" u="none" strike="noStrike" kern="1200" cap="none" spc="0" normalizeH="0" baseline="0" noProof="0" dirty="0" smtClean="0">
                <a:ln>
                  <a:noFill/>
                </a:ln>
                <a:solidFill>
                  <a:schemeClr val="bg2"/>
                </a:solidFill>
                <a:effectLst/>
                <a:uLnTx/>
                <a:uFillTx/>
                <a:latin typeface="+mn-lt"/>
                <a:ea typeface="+mn-ea"/>
                <a:cs typeface="+mn-cs"/>
              </a:rPr>
              <a:t>Patrick Verkaik </a:t>
            </a:r>
            <a:r>
              <a:rPr kumimoji="0" lang="en-US" sz="2400" b="0" i="1" u="none" strike="noStrike" kern="1200" cap="none" spc="0" normalizeH="0" baseline="0" noProof="0" dirty="0" smtClean="0">
                <a:ln>
                  <a:noFill/>
                </a:ln>
                <a:solidFill>
                  <a:schemeClr val="bg1">
                    <a:lumMod val="75000"/>
                  </a:schemeClr>
                </a:solidFill>
                <a:effectLst/>
                <a:uLnTx/>
                <a:uFillTx/>
                <a:latin typeface="+mn-lt"/>
                <a:ea typeface="+mn-ea"/>
                <a:cs typeface="+mn-cs"/>
              </a:rPr>
              <a:t>(UCSD)</a:t>
            </a:r>
            <a:r>
              <a:rPr kumimoji="0" lang="en-US" sz="2400" b="0" i="0" u="none" strike="noStrike" kern="1200" cap="none" spc="0" normalizeH="0" baseline="0" noProof="0" dirty="0" smtClean="0">
                <a:ln>
                  <a:noFill/>
                </a:ln>
                <a:solidFill>
                  <a:schemeClr val="bg2"/>
                </a:solidFill>
                <a:effectLst/>
                <a:uLnTx/>
                <a:uFillTx/>
                <a:latin typeface="+mn-lt"/>
                <a:ea typeface="+mn-ea"/>
                <a:cs typeface="+mn-cs"/>
              </a:rPr>
              <a:t>,  </a:t>
            </a:r>
            <a:br>
              <a:rPr kumimoji="0" lang="en-US" sz="2400" b="0" i="0" u="none" strike="noStrike" kern="1200" cap="none" spc="0" normalizeH="0" baseline="0" noProof="0" dirty="0" smtClean="0">
                <a:ln>
                  <a:noFill/>
                </a:ln>
                <a:solidFill>
                  <a:schemeClr val="bg2"/>
                </a:solidFill>
                <a:effectLst/>
                <a:uLnTx/>
                <a:uFillTx/>
                <a:latin typeface="+mn-lt"/>
                <a:ea typeface="+mn-ea"/>
                <a:cs typeface="+mn-cs"/>
              </a:rPr>
            </a:br>
            <a:r>
              <a:rPr kumimoji="0" lang="en-US" sz="2400" b="0" i="0" u="none" strike="noStrike" kern="1200" cap="none" spc="0" normalizeH="0" baseline="0" noProof="0" dirty="0" smtClean="0">
                <a:ln>
                  <a:noFill/>
                </a:ln>
                <a:solidFill>
                  <a:schemeClr val="bg2"/>
                </a:solidFill>
                <a:effectLst/>
                <a:uLnTx/>
                <a:uFillTx/>
                <a:latin typeface="+mn-lt"/>
                <a:ea typeface="+mn-ea"/>
                <a:cs typeface="+mn-cs"/>
              </a:rPr>
              <a:t>Sharad Agarwal, Jitu Padhye, Victor Bahl</a:t>
            </a:r>
          </a:p>
        </p:txBody>
      </p:sp>
    </p:spTree>
  </p:cSld>
  <p:clrMapOvr>
    <a:masterClrMapping/>
  </p:clrMapOvr>
  <p:transition advTm="20202"/>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Example problem </a:t>
            </a:r>
            <a:r>
              <a:rPr lang="en-US" sz="3600" dirty="0" smtClean="0"/>
              <a:t>3: </a:t>
            </a:r>
            <a:r>
              <a:rPr lang="en-US" sz="3600" dirty="0" smtClean="0"/>
              <a:t>Client </a:t>
            </a:r>
            <a:r>
              <a:rPr lang="en-US" sz="3600" dirty="0" err="1" smtClean="0"/>
              <a:t>misconfig</a:t>
            </a:r>
            <a:endParaRPr lang="en-US" sz="3600" dirty="0"/>
          </a:p>
        </p:txBody>
      </p:sp>
      <p:sp>
        <p:nvSpPr>
          <p:cNvPr id="5" name="Rectangle 4"/>
          <p:cNvSpPr/>
          <p:nvPr/>
        </p:nvSpPr>
        <p:spPr>
          <a:xfrm>
            <a:off x="5562600" y="2667000"/>
            <a:ext cx="2514600" cy="1219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5867400" y="3276600"/>
            <a:ext cx="19050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Exchange server</a:t>
            </a:r>
            <a:endParaRPr lang="en-US" sz="2000" dirty="0">
              <a:solidFill>
                <a:schemeClr val="tx1"/>
              </a:solidFill>
            </a:endParaRPr>
          </a:p>
        </p:txBody>
      </p:sp>
      <p:cxnSp>
        <p:nvCxnSpPr>
          <p:cNvPr id="14" name="Straight Arrow Connector 13"/>
          <p:cNvCxnSpPr>
            <a:stCxn id="88" idx="3"/>
            <a:endCxn id="8" idx="1"/>
          </p:cNvCxnSpPr>
          <p:nvPr/>
        </p:nvCxnSpPr>
        <p:spPr>
          <a:xfrm flipV="1">
            <a:off x="3276600" y="3467100"/>
            <a:ext cx="2590800" cy="723900"/>
          </a:xfrm>
          <a:prstGeom prst="straightConnector1">
            <a:avLst/>
          </a:prstGeom>
          <a:ln w="25400">
            <a:solidFill>
              <a:schemeClr val="accent3">
                <a:lumMod val="7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5791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33" name="Rounded Rectangle 32"/>
          <p:cNvSpPr/>
          <p:nvPr/>
        </p:nvSpPr>
        <p:spPr>
          <a:xfrm>
            <a:off x="6172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34" name="Rounded Rectangle 33"/>
          <p:cNvSpPr/>
          <p:nvPr/>
        </p:nvSpPr>
        <p:spPr>
          <a:xfrm>
            <a:off x="6553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35" name="Rounded Rectangle 34"/>
          <p:cNvSpPr/>
          <p:nvPr/>
        </p:nvSpPr>
        <p:spPr>
          <a:xfrm>
            <a:off x="6934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5" name="Rectangle 44"/>
          <p:cNvSpPr/>
          <p:nvPr/>
        </p:nvSpPr>
        <p:spPr>
          <a:xfrm>
            <a:off x="1219200" y="2133600"/>
            <a:ext cx="22098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2362200" y="2209800"/>
            <a:ext cx="914400" cy="4572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Outlook</a:t>
            </a:r>
            <a:endParaRPr lang="en-US" sz="2000" dirty="0">
              <a:solidFill>
                <a:schemeClr val="tx1"/>
              </a:solidFill>
            </a:endParaRPr>
          </a:p>
        </p:txBody>
      </p:sp>
      <p:sp>
        <p:nvSpPr>
          <p:cNvPr id="48" name="Rounded Rectangle 47"/>
          <p:cNvSpPr/>
          <p:nvPr/>
        </p:nvSpPr>
        <p:spPr>
          <a:xfrm>
            <a:off x="15240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9" name="Rounded Rectangle 48"/>
          <p:cNvSpPr/>
          <p:nvPr/>
        </p:nvSpPr>
        <p:spPr>
          <a:xfrm>
            <a:off x="18288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50" name="Straight Arrow Connector 49"/>
          <p:cNvCxnSpPr>
            <a:stCxn id="46" idx="3"/>
            <a:endCxn id="8" idx="1"/>
          </p:cNvCxnSpPr>
          <p:nvPr/>
        </p:nvCxnSpPr>
        <p:spPr>
          <a:xfrm>
            <a:off x="3276600" y="2438400"/>
            <a:ext cx="2590800" cy="1028700"/>
          </a:xfrm>
          <a:prstGeom prst="straightConnector1">
            <a:avLst/>
          </a:prstGeom>
          <a:ln w="25400">
            <a:solidFill>
              <a:schemeClr val="accent3">
                <a:lumMod val="7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53" name="Rounded Rectangle 52"/>
          <p:cNvSpPr/>
          <p:nvPr/>
        </p:nvSpPr>
        <p:spPr>
          <a:xfrm>
            <a:off x="7315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3" name="Date Placeholder 62"/>
          <p:cNvSpPr>
            <a:spLocks noGrp="1"/>
          </p:cNvSpPr>
          <p:nvPr>
            <p:ph type="dt" sz="half" idx="10"/>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grpSp>
        <p:nvGrpSpPr>
          <p:cNvPr id="3" name="Group 66"/>
          <p:cNvGrpSpPr/>
          <p:nvPr/>
        </p:nvGrpSpPr>
        <p:grpSpPr>
          <a:xfrm>
            <a:off x="2590800" y="1828800"/>
            <a:ext cx="533400" cy="533400"/>
            <a:chOff x="3352800" y="5486400"/>
            <a:chExt cx="533400" cy="533400"/>
          </a:xfrm>
        </p:grpSpPr>
        <p:pic>
          <p:nvPicPr>
            <p:cNvPr id="68" name="Picture 10" descr="C:\Documents and Settings\ratul\Local Settings\Temporary Internet Files\Content.IE5\WRPY2P70\MCj04414920000[1].png"/>
            <p:cNvPicPr>
              <a:picLocks noChangeAspect="1" noChangeArrowheads="1"/>
            </p:cNvPicPr>
            <p:nvPr/>
          </p:nvPicPr>
          <p:blipFill>
            <a:blip r:embed="rId4" cstate="print"/>
            <a:srcRect/>
            <a:stretch>
              <a:fillRect/>
            </a:stretch>
          </p:blipFill>
          <p:spPr bwMode="auto">
            <a:xfrm>
              <a:off x="3352800" y="5486400"/>
              <a:ext cx="533400" cy="533400"/>
            </a:xfrm>
            <a:prstGeom prst="rect">
              <a:avLst/>
            </a:prstGeom>
            <a:noFill/>
          </p:spPr>
        </p:pic>
        <p:grpSp>
          <p:nvGrpSpPr>
            <p:cNvPr id="4" name="Group 64"/>
            <p:cNvGrpSpPr/>
            <p:nvPr/>
          </p:nvGrpSpPr>
          <p:grpSpPr>
            <a:xfrm>
              <a:off x="3505200" y="5562600"/>
              <a:ext cx="228600" cy="228600"/>
              <a:chOff x="4495800" y="5562600"/>
              <a:chExt cx="228600" cy="228600"/>
            </a:xfrm>
          </p:grpSpPr>
          <p:cxnSp>
            <p:nvCxnSpPr>
              <p:cNvPr id="70" name="Straight Connector 69"/>
              <p:cNvCxnSpPr/>
              <p:nvPr/>
            </p:nvCxnSpPr>
            <p:spPr>
              <a:xfrm rot="16200000" flipH="1">
                <a:off x="4495800" y="5562600"/>
                <a:ext cx="228600" cy="228600"/>
              </a:xfrm>
              <a:prstGeom prst="line">
                <a:avLst/>
              </a:prstGeom>
              <a:ln w="38100">
                <a:solidFill>
                  <a:srgbClr val="C00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flipH="1" flipV="1">
                <a:off x="4495800" y="5562600"/>
                <a:ext cx="228600" cy="228600"/>
              </a:xfrm>
              <a:prstGeom prst="line">
                <a:avLst/>
              </a:prstGeom>
              <a:ln w="38100">
                <a:solidFill>
                  <a:srgbClr val="C00000"/>
                </a:solidFill>
                <a:prstDash val="solid"/>
                <a:tailEnd type="none"/>
              </a:ln>
            </p:spPr>
            <p:style>
              <a:lnRef idx="1">
                <a:schemeClr val="accent1"/>
              </a:lnRef>
              <a:fillRef idx="0">
                <a:schemeClr val="accent1"/>
              </a:fillRef>
              <a:effectRef idx="0">
                <a:schemeClr val="accent1"/>
              </a:effectRef>
              <a:fontRef idx="minor">
                <a:schemeClr val="tx1"/>
              </a:fontRef>
            </p:style>
          </p:cxnSp>
        </p:grpSp>
      </p:grpSp>
      <p:sp>
        <p:nvSpPr>
          <p:cNvPr id="78" name="Snip Single Corner Rectangle 77"/>
          <p:cNvSpPr/>
          <p:nvPr/>
        </p:nvSpPr>
        <p:spPr>
          <a:xfrm>
            <a:off x="1371600" y="2286000"/>
            <a:ext cx="609600" cy="304800"/>
          </a:xfrm>
          <a:prstGeom prst="snip1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dirty="0" err="1" smtClean="0">
                <a:solidFill>
                  <a:schemeClr val="tx1"/>
                </a:solidFill>
              </a:rPr>
              <a:t>config</a:t>
            </a:r>
            <a:endParaRPr lang="en-US" sz="1600" dirty="0">
              <a:solidFill>
                <a:schemeClr val="tx1"/>
              </a:solidFill>
            </a:endParaRPr>
          </a:p>
        </p:txBody>
      </p:sp>
      <p:sp>
        <p:nvSpPr>
          <p:cNvPr id="79" name="Rounded Rectangle 78"/>
          <p:cNvSpPr/>
          <p:nvPr/>
        </p:nvSpPr>
        <p:spPr>
          <a:xfrm>
            <a:off x="22098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80" name="Straight Arrow Connector 79"/>
          <p:cNvCxnSpPr>
            <a:stCxn id="46" idx="1"/>
            <a:endCxn id="78" idx="0"/>
          </p:cNvCxnSpPr>
          <p:nvPr/>
        </p:nvCxnSpPr>
        <p:spPr>
          <a:xfrm rot="10800000">
            <a:off x="1981200" y="2438400"/>
            <a:ext cx="381000" cy="1588"/>
          </a:xfrm>
          <a:prstGeom prst="straightConnector1">
            <a:avLst/>
          </a:prstGeom>
          <a:ln w="254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86" name="Rounded Rectangle 85"/>
          <p:cNvSpPr/>
          <p:nvPr/>
        </p:nvSpPr>
        <p:spPr>
          <a:xfrm>
            <a:off x="25146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87" name="Rectangle 86"/>
          <p:cNvSpPr/>
          <p:nvPr/>
        </p:nvSpPr>
        <p:spPr>
          <a:xfrm>
            <a:off x="1219200" y="3886200"/>
            <a:ext cx="22098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ed Rectangle 87"/>
          <p:cNvSpPr/>
          <p:nvPr/>
        </p:nvSpPr>
        <p:spPr>
          <a:xfrm>
            <a:off x="2362200" y="3962400"/>
            <a:ext cx="914400" cy="4572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Outlook</a:t>
            </a:r>
            <a:endParaRPr lang="en-US" sz="2000" dirty="0">
              <a:solidFill>
                <a:schemeClr val="tx1"/>
              </a:solidFill>
            </a:endParaRPr>
          </a:p>
        </p:txBody>
      </p:sp>
      <p:sp>
        <p:nvSpPr>
          <p:cNvPr id="89" name="Rounded Rectangle 88"/>
          <p:cNvSpPr/>
          <p:nvPr/>
        </p:nvSpPr>
        <p:spPr>
          <a:xfrm>
            <a:off x="15240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90" name="Rounded Rectangle 89"/>
          <p:cNvSpPr/>
          <p:nvPr/>
        </p:nvSpPr>
        <p:spPr>
          <a:xfrm>
            <a:off x="18288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grpSp>
        <p:nvGrpSpPr>
          <p:cNvPr id="6" name="Group 90"/>
          <p:cNvGrpSpPr/>
          <p:nvPr/>
        </p:nvGrpSpPr>
        <p:grpSpPr>
          <a:xfrm>
            <a:off x="2743200" y="3581400"/>
            <a:ext cx="533400" cy="533400"/>
            <a:chOff x="3352800" y="5486400"/>
            <a:chExt cx="533400" cy="533400"/>
          </a:xfrm>
        </p:grpSpPr>
        <p:pic>
          <p:nvPicPr>
            <p:cNvPr id="92" name="Picture 10" descr="C:\Documents and Settings\ratul\Local Settings\Temporary Internet Files\Content.IE5\WRPY2P70\MCj04414920000[1].png"/>
            <p:cNvPicPr>
              <a:picLocks noChangeAspect="1" noChangeArrowheads="1"/>
            </p:cNvPicPr>
            <p:nvPr/>
          </p:nvPicPr>
          <p:blipFill>
            <a:blip r:embed="rId4" cstate="print"/>
            <a:srcRect/>
            <a:stretch>
              <a:fillRect/>
            </a:stretch>
          </p:blipFill>
          <p:spPr bwMode="auto">
            <a:xfrm>
              <a:off x="3352800" y="5486400"/>
              <a:ext cx="533400" cy="533400"/>
            </a:xfrm>
            <a:prstGeom prst="rect">
              <a:avLst/>
            </a:prstGeom>
            <a:noFill/>
          </p:spPr>
        </p:pic>
        <p:grpSp>
          <p:nvGrpSpPr>
            <p:cNvPr id="7" name="Group 64"/>
            <p:cNvGrpSpPr/>
            <p:nvPr/>
          </p:nvGrpSpPr>
          <p:grpSpPr>
            <a:xfrm>
              <a:off x="3505200" y="5562600"/>
              <a:ext cx="228600" cy="228600"/>
              <a:chOff x="4495800" y="5562600"/>
              <a:chExt cx="228600" cy="228600"/>
            </a:xfrm>
          </p:grpSpPr>
          <p:cxnSp>
            <p:nvCxnSpPr>
              <p:cNvPr id="94" name="Straight Connector 93"/>
              <p:cNvCxnSpPr/>
              <p:nvPr/>
            </p:nvCxnSpPr>
            <p:spPr>
              <a:xfrm rot="16200000" flipH="1">
                <a:off x="4495800" y="5562600"/>
                <a:ext cx="228600" cy="228600"/>
              </a:xfrm>
              <a:prstGeom prst="line">
                <a:avLst/>
              </a:prstGeom>
              <a:ln w="38100">
                <a:solidFill>
                  <a:srgbClr val="C00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5400000" flipH="1" flipV="1">
                <a:off x="4495800" y="5562600"/>
                <a:ext cx="228600" cy="228600"/>
              </a:xfrm>
              <a:prstGeom prst="line">
                <a:avLst/>
              </a:prstGeom>
              <a:ln w="38100">
                <a:solidFill>
                  <a:srgbClr val="C00000"/>
                </a:solidFill>
                <a:prstDash val="solid"/>
                <a:tailEnd type="none"/>
              </a:ln>
            </p:spPr>
            <p:style>
              <a:lnRef idx="1">
                <a:schemeClr val="accent1"/>
              </a:lnRef>
              <a:fillRef idx="0">
                <a:schemeClr val="accent1"/>
              </a:fillRef>
              <a:effectRef idx="0">
                <a:schemeClr val="accent1"/>
              </a:effectRef>
              <a:fontRef idx="minor">
                <a:schemeClr val="tx1"/>
              </a:fontRef>
            </p:style>
          </p:cxnSp>
        </p:grpSp>
      </p:grpSp>
      <p:sp>
        <p:nvSpPr>
          <p:cNvPr id="96" name="Snip Single Corner Rectangle 95"/>
          <p:cNvSpPr/>
          <p:nvPr/>
        </p:nvSpPr>
        <p:spPr>
          <a:xfrm>
            <a:off x="1371600" y="4038600"/>
            <a:ext cx="609600" cy="304800"/>
          </a:xfrm>
          <a:prstGeom prst="snip1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dirty="0" err="1" smtClean="0">
                <a:solidFill>
                  <a:schemeClr val="tx1"/>
                </a:solidFill>
              </a:rPr>
              <a:t>config</a:t>
            </a:r>
            <a:endParaRPr lang="en-US" sz="1600" dirty="0">
              <a:solidFill>
                <a:schemeClr val="tx1"/>
              </a:solidFill>
            </a:endParaRPr>
          </a:p>
        </p:txBody>
      </p:sp>
      <p:sp>
        <p:nvSpPr>
          <p:cNvPr id="97" name="Rounded Rectangle 96"/>
          <p:cNvSpPr/>
          <p:nvPr/>
        </p:nvSpPr>
        <p:spPr>
          <a:xfrm>
            <a:off x="22098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98" name="Straight Arrow Connector 97"/>
          <p:cNvCxnSpPr>
            <a:stCxn id="88" idx="1"/>
            <a:endCxn id="96" idx="0"/>
          </p:cNvCxnSpPr>
          <p:nvPr/>
        </p:nvCxnSpPr>
        <p:spPr>
          <a:xfrm rot="10800000">
            <a:off x="1981200" y="4191000"/>
            <a:ext cx="381000" cy="1588"/>
          </a:xfrm>
          <a:prstGeom prst="straightConnector1">
            <a:avLst/>
          </a:prstGeom>
          <a:ln w="254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99" name="Rounded Rectangle 98"/>
          <p:cNvSpPr/>
          <p:nvPr/>
        </p:nvSpPr>
        <p:spPr>
          <a:xfrm>
            <a:off x="25146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pic>
        <p:nvPicPr>
          <p:cNvPr id="101" name="Picture 2" descr="C:\Documents and Settings\ratul\Local Settings\Temporary Internet Files\Content.IE5\VVXDGZBC\MCj04238480000[1].wmf"/>
          <p:cNvPicPr>
            <a:picLocks noChangeAspect="1" noChangeArrowheads="1"/>
          </p:cNvPicPr>
          <p:nvPr/>
        </p:nvPicPr>
        <p:blipFill>
          <a:blip r:embed="rId5" cstate="print"/>
          <a:srcRect/>
          <a:stretch>
            <a:fillRect/>
          </a:stretch>
        </p:blipFill>
        <p:spPr bwMode="auto">
          <a:xfrm>
            <a:off x="1447800" y="1981200"/>
            <a:ext cx="346807" cy="381000"/>
          </a:xfrm>
          <a:prstGeom prst="rect">
            <a:avLst/>
          </a:prstGeom>
          <a:noFill/>
        </p:spPr>
      </p:pic>
      <p:pic>
        <p:nvPicPr>
          <p:cNvPr id="102" name="Picture 2" descr="C:\Documents and Settings\ratul\Local Settings\Temporary Internet Files\Content.IE5\VVXDGZBC\MCj04238480000[1].wmf"/>
          <p:cNvPicPr>
            <a:picLocks noChangeAspect="1" noChangeArrowheads="1"/>
          </p:cNvPicPr>
          <p:nvPr/>
        </p:nvPicPr>
        <p:blipFill>
          <a:blip r:embed="rId5" cstate="print"/>
          <a:srcRect/>
          <a:stretch>
            <a:fillRect/>
          </a:stretch>
        </p:blipFill>
        <p:spPr bwMode="auto">
          <a:xfrm>
            <a:off x="1524000" y="3733800"/>
            <a:ext cx="346807" cy="381000"/>
          </a:xfrm>
          <a:prstGeom prst="rect">
            <a:avLst/>
          </a:prstGeom>
          <a:noFill/>
        </p:spPr>
      </p:pic>
    </p:spTree>
    <p:custDataLst>
      <p:tags r:id="rId1"/>
    </p:custDataLst>
  </p:cSld>
  <p:clrMapOvr>
    <a:masterClrMapping/>
  </p:clrMapOvr>
  <p:transition advTm="89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checkerboard(across)">
                                      <p:cBhvr>
                                        <p:cTn id="7" dur="500"/>
                                        <p:tgtEl>
                                          <p:spTgt spid="101"/>
                                        </p:tgtEl>
                                      </p:cBhvr>
                                    </p:animEffect>
                                  </p:childTnLst>
                                </p:cTn>
                              </p:par>
                              <p:par>
                                <p:cTn id="8" presetID="5" presetClass="entr" presetSubtype="10" fill="hold"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checkerboard(across)">
                                      <p:cBhvr>
                                        <p:cTn id="10"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rmAutofit fontScale="90000"/>
          </a:bodyPr>
          <a:lstStyle/>
          <a:p>
            <a:r>
              <a:rPr lang="en-US" sz="3600" dirty="0" smtClean="0"/>
              <a:t>Current formulations sacrifice detail (to scale)</a:t>
            </a:r>
            <a:endParaRPr lang="en-US" sz="3600" dirty="0"/>
          </a:p>
        </p:txBody>
      </p:sp>
      <p:sp>
        <p:nvSpPr>
          <p:cNvPr id="3" name="Content Placeholder 2"/>
          <p:cNvSpPr>
            <a:spLocks noGrp="1"/>
          </p:cNvSpPr>
          <p:nvPr>
            <p:ph idx="1"/>
          </p:nvPr>
        </p:nvSpPr>
        <p:spPr>
          <a:xfrm>
            <a:off x="381000" y="1447800"/>
            <a:ext cx="8382000" cy="1828800"/>
          </a:xfrm>
        </p:spPr>
        <p:txBody>
          <a:bodyPr>
            <a:normAutofit/>
          </a:bodyPr>
          <a:lstStyle/>
          <a:p>
            <a:pPr lvl="0">
              <a:defRPr/>
            </a:pPr>
            <a:r>
              <a:rPr lang="en-US" sz="2400" dirty="0" smtClean="0">
                <a:solidFill>
                  <a:prstClr val="white"/>
                </a:solidFill>
              </a:rPr>
              <a:t>Dependency graph based formulations </a:t>
            </a:r>
            <a:r>
              <a:rPr lang="en-US" sz="2000" dirty="0" smtClean="0">
                <a:solidFill>
                  <a:prstClr val="white"/>
                </a:solidFill>
              </a:rPr>
              <a:t>(e.g., Sherlock [SIGCOMM2007])</a:t>
            </a:r>
            <a:endParaRPr lang="en-US" sz="2400" dirty="0" smtClean="0">
              <a:solidFill>
                <a:prstClr val="white"/>
              </a:solidFill>
            </a:endParaRPr>
          </a:p>
          <a:p>
            <a:pPr lvl="0">
              <a:buFont typeface="Arial" pitchFamily="34" charset="0"/>
              <a:buChar char="•"/>
              <a:defRPr/>
            </a:pPr>
            <a:r>
              <a:rPr lang="en-US" sz="2400" dirty="0" smtClean="0">
                <a:solidFill>
                  <a:prstClr val="white"/>
                </a:solidFill>
              </a:rPr>
              <a:t>Model the network as a dependency graph at a coarse level</a:t>
            </a:r>
          </a:p>
          <a:p>
            <a:pPr lvl="0">
              <a:buFont typeface="Arial" pitchFamily="34" charset="0"/>
              <a:buChar char="•"/>
              <a:defRPr/>
            </a:pPr>
            <a:r>
              <a:rPr lang="en-US" sz="2400" dirty="0" smtClean="0">
                <a:solidFill>
                  <a:prstClr val="white"/>
                </a:solidFill>
              </a:rPr>
              <a:t>Simple dependency model</a:t>
            </a:r>
          </a:p>
          <a:p>
            <a:endParaRPr lang="en-US" sz="2800" dirty="0" smtClean="0"/>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13" name="Oval 12"/>
          <p:cNvSpPr/>
          <p:nvPr/>
        </p:nvSpPr>
        <p:spPr>
          <a:xfrm>
            <a:off x="5562601" y="4267200"/>
            <a:ext cx="1295400" cy="9906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p:cNvSpPr/>
          <p:nvPr/>
        </p:nvSpPr>
        <p:spPr>
          <a:xfrm>
            <a:off x="3200400" y="3581400"/>
            <a:ext cx="1447800" cy="9144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Oval 14"/>
          <p:cNvSpPr/>
          <p:nvPr/>
        </p:nvSpPr>
        <p:spPr>
          <a:xfrm>
            <a:off x="3352800" y="5257800"/>
            <a:ext cx="1447800" cy="9144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7" name="Straight Arrow Connector 16"/>
          <p:cNvCxnSpPr>
            <a:stCxn id="32" idx="1"/>
            <a:endCxn id="35" idx="6"/>
          </p:cNvCxnSpPr>
          <p:nvPr/>
        </p:nvCxnSpPr>
        <p:spPr>
          <a:xfrm rot="16200000" flipV="1">
            <a:off x="5013419" y="3673381"/>
            <a:ext cx="373670" cy="110410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3" idx="3"/>
            <a:endCxn id="36" idx="6"/>
          </p:cNvCxnSpPr>
          <p:nvPr/>
        </p:nvCxnSpPr>
        <p:spPr>
          <a:xfrm rot="5400000">
            <a:off x="4975319" y="4938011"/>
            <a:ext cx="602270" cy="95170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5562601" y="4267200"/>
            <a:ext cx="1295400" cy="9906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34" name="Straight Arrow Connector 33"/>
          <p:cNvCxnSpPr/>
          <p:nvPr/>
        </p:nvCxnSpPr>
        <p:spPr>
          <a:xfrm rot="10800000">
            <a:off x="5029200" y="4038599"/>
            <a:ext cx="609600" cy="152401"/>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3200400" y="3581400"/>
            <a:ext cx="1447800" cy="914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6" name="Oval 35"/>
          <p:cNvSpPr/>
          <p:nvPr/>
        </p:nvSpPr>
        <p:spPr>
          <a:xfrm>
            <a:off x="3352800" y="5257800"/>
            <a:ext cx="1447800" cy="914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37" name="Straight Arrow Connector 36"/>
          <p:cNvCxnSpPr/>
          <p:nvPr/>
        </p:nvCxnSpPr>
        <p:spPr>
          <a:xfrm rot="10800000" flipV="1">
            <a:off x="5257802" y="5257799"/>
            <a:ext cx="533399" cy="304799"/>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4800600" y="5181599"/>
            <a:ext cx="457200" cy="2286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 45"/>
          <p:cNvGrpSpPr/>
          <p:nvPr/>
        </p:nvGrpSpPr>
        <p:grpSpPr>
          <a:xfrm rot="20191680">
            <a:off x="4857561" y="5104487"/>
            <a:ext cx="457200" cy="381000"/>
            <a:chOff x="7772400" y="3657600"/>
            <a:chExt cx="457200" cy="381000"/>
          </a:xfrm>
        </p:grpSpPr>
        <p:cxnSp>
          <p:nvCxnSpPr>
            <p:cNvPr id="43" name="Straight Connector 42"/>
            <p:cNvCxnSpPr/>
            <p:nvPr/>
          </p:nvCxnSpPr>
          <p:spPr>
            <a:xfrm>
              <a:off x="7772400" y="3657600"/>
              <a:ext cx="457200" cy="38100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7772400" y="3657600"/>
              <a:ext cx="457200" cy="30480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grpSp>
      <p:sp>
        <p:nvSpPr>
          <p:cNvPr id="3077" name="computr1"/>
          <p:cNvSpPr>
            <a:spLocks noEditPoints="1" noChangeArrowheads="1"/>
          </p:cNvSpPr>
          <p:nvPr/>
        </p:nvSpPr>
        <p:spPr bwMode="auto">
          <a:xfrm>
            <a:off x="3581400" y="3733800"/>
            <a:ext cx="685800" cy="6096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3076" name="server"/>
          <p:cNvSpPr>
            <a:spLocks noEditPoints="1" noChangeArrowheads="1"/>
          </p:cNvSpPr>
          <p:nvPr/>
        </p:nvSpPr>
        <p:spPr bwMode="auto">
          <a:xfrm>
            <a:off x="5943601" y="4419600"/>
            <a:ext cx="533400" cy="6858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computr1"/>
          <p:cNvSpPr>
            <a:spLocks noEditPoints="1" noChangeArrowheads="1"/>
          </p:cNvSpPr>
          <p:nvPr/>
        </p:nvSpPr>
        <p:spPr bwMode="auto">
          <a:xfrm>
            <a:off x="3733800" y="5486400"/>
            <a:ext cx="685800" cy="5334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Tree>
    <p:custDataLst>
      <p:tags r:id="rId1"/>
    </p:custDataLst>
  </p:cSld>
  <p:clrMapOvr>
    <a:masterClrMapping/>
  </p:clrMapOvr>
  <p:transition advTm="13774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checkerboard(across)">
                                      <p:cBhvr>
                                        <p:cTn id="25" dur="500"/>
                                        <p:tgtEl>
                                          <p:spTgt spid="37"/>
                                        </p:tgtEl>
                                      </p:cBhvr>
                                    </p:animEffect>
                                  </p:childTnLst>
                                </p:cTn>
                              </p:par>
                              <p:par>
                                <p:cTn id="26" presetID="5" presetClass="entr" presetSubtype="10"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heckerboard(across)">
                                      <p:cBhvr>
                                        <p:cTn id="28" dur="500"/>
                                        <p:tgtEl>
                                          <p:spTgt spid="34"/>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checkerboard(across)">
                                      <p:cBhvr>
                                        <p:cTn id="31" dur="500"/>
                                        <p:tgtEl>
                                          <p:spTgt spid="35"/>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checkerboard(across)">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3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4"/>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37"/>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36"/>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3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grpId="2" nodeType="click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checkerboard(across)">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checkerboard(across)">
                                      <p:cBhvr>
                                        <p:cTn id="56" dur="500"/>
                                        <p:tgtEl>
                                          <p:spTgt spid="39"/>
                                        </p:tgtEl>
                                      </p:cBhvr>
                                    </p:animEffect>
                                  </p:childTnLst>
                                </p:cTn>
                              </p:par>
                              <p:par>
                                <p:cTn id="57" presetID="1" presetClass="entr" presetSubtype="0" fill="hold" nodeType="withEffect">
                                  <p:stCondLst>
                                    <p:cond delay="0"/>
                                  </p:stCondLst>
                                  <p:childTnLst>
                                    <p:set>
                                      <p:cBhvr>
                                        <p:cTn id="5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32" grpId="0" animBg="1"/>
      <p:bldP spid="32" grpId="1" animBg="1"/>
      <p:bldP spid="35" grpId="0" animBg="1"/>
      <p:bldP spid="35" grpId="1" animBg="1"/>
      <p:bldP spid="36" grpId="0" animBg="1"/>
      <p:bldP spid="36" grpId="1" animBg="1"/>
      <p:bldP spid="36" grpId="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Oval 70"/>
          <p:cNvSpPr/>
          <p:nvPr/>
        </p:nvSpPr>
        <p:spPr>
          <a:xfrm>
            <a:off x="5029200" y="2286000"/>
            <a:ext cx="3581400" cy="1981200"/>
          </a:xfrm>
          <a:prstGeom prst="ellipse">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1143000" y="1676400"/>
            <a:ext cx="2819400" cy="1828800"/>
          </a:xfrm>
          <a:prstGeom prst="ellipse">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1066800" y="3581400"/>
            <a:ext cx="2819400" cy="1828800"/>
          </a:xfrm>
          <a:prstGeom prst="ellipse">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600" dirty="0" smtClean="0"/>
              <a:t>Example problem 1: Server </a:t>
            </a:r>
            <a:r>
              <a:rPr lang="en-US" sz="3600" dirty="0" err="1" smtClean="0"/>
              <a:t>misconfig</a:t>
            </a:r>
            <a:endParaRPr lang="en-US" sz="3600" dirty="0"/>
          </a:p>
        </p:txBody>
      </p:sp>
      <p:sp>
        <p:nvSpPr>
          <p:cNvPr id="63" name="Date Placeholder 62"/>
          <p:cNvSpPr>
            <a:spLocks noGrp="1"/>
          </p:cNvSpPr>
          <p:nvPr>
            <p:ph type="dt" sz="half" idx="10"/>
          </p:nvPr>
        </p:nvSpPr>
        <p:spPr/>
        <p:txBody>
          <a:bodyPr/>
          <a:lstStyle/>
          <a:p>
            <a:r>
              <a:rPr lang="en-US" smtClean="0"/>
              <a:t>ratul | gatech | '09</a:t>
            </a:r>
            <a:endParaRPr lang="en-US" dirty="0"/>
          </a:p>
        </p:txBody>
      </p:sp>
      <p:sp>
        <p:nvSpPr>
          <p:cNvPr id="28" name="Rectangle 27"/>
          <p:cNvSpPr/>
          <p:nvPr/>
        </p:nvSpPr>
        <p:spPr>
          <a:xfrm>
            <a:off x="1752600" y="3886200"/>
            <a:ext cx="16764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5562600" y="2667000"/>
            <a:ext cx="2514600" cy="1219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867400" y="3200400"/>
            <a:ext cx="762000" cy="6096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Web server</a:t>
            </a:r>
            <a:endParaRPr lang="en-US" sz="2000" dirty="0">
              <a:solidFill>
                <a:schemeClr val="tx1"/>
              </a:solidFill>
            </a:endParaRPr>
          </a:p>
        </p:txBody>
      </p:sp>
      <p:sp>
        <p:nvSpPr>
          <p:cNvPr id="32" name="Rounded Rectangle 31"/>
          <p:cNvSpPr/>
          <p:nvPr/>
        </p:nvSpPr>
        <p:spPr>
          <a:xfrm>
            <a:off x="2133600" y="3962400"/>
            <a:ext cx="914400" cy="4572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Browser </a:t>
            </a:r>
            <a:endParaRPr lang="en-US" sz="2000" dirty="0">
              <a:solidFill>
                <a:schemeClr val="tx1"/>
              </a:solidFill>
            </a:endParaRPr>
          </a:p>
        </p:txBody>
      </p:sp>
      <p:cxnSp>
        <p:nvCxnSpPr>
          <p:cNvPr id="36" name="Straight Arrow Connector 35"/>
          <p:cNvCxnSpPr>
            <a:stCxn id="32" idx="3"/>
            <a:endCxn id="30" idx="1"/>
          </p:cNvCxnSpPr>
          <p:nvPr/>
        </p:nvCxnSpPr>
        <p:spPr>
          <a:xfrm flipV="1">
            <a:off x="3048000" y="3505200"/>
            <a:ext cx="2819400" cy="685800"/>
          </a:xfrm>
          <a:prstGeom prst="straightConnector1">
            <a:avLst/>
          </a:prstGeom>
          <a:ln w="25400">
            <a:solidFill>
              <a:schemeClr val="accent3">
                <a:lumMod val="7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40" name="Rounded Rectangle 39"/>
          <p:cNvSpPr/>
          <p:nvPr/>
        </p:nvSpPr>
        <p:spPr>
          <a:xfrm>
            <a:off x="5791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1" name="Rounded Rectangle 40"/>
          <p:cNvSpPr/>
          <p:nvPr/>
        </p:nvSpPr>
        <p:spPr>
          <a:xfrm>
            <a:off x="6172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2" name="Rounded Rectangle 41"/>
          <p:cNvSpPr/>
          <p:nvPr/>
        </p:nvSpPr>
        <p:spPr>
          <a:xfrm>
            <a:off x="6553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3" name="Rounded Rectangle 42"/>
          <p:cNvSpPr/>
          <p:nvPr/>
        </p:nvSpPr>
        <p:spPr>
          <a:xfrm>
            <a:off x="6934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4" name="Rounded Rectangle 43"/>
          <p:cNvSpPr/>
          <p:nvPr/>
        </p:nvSpPr>
        <p:spPr>
          <a:xfrm>
            <a:off x="19050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2" name="Rounded Rectangle 51"/>
          <p:cNvSpPr/>
          <p:nvPr/>
        </p:nvSpPr>
        <p:spPr>
          <a:xfrm>
            <a:off x="22860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4" name="Rounded Rectangle 53"/>
          <p:cNvSpPr/>
          <p:nvPr/>
        </p:nvSpPr>
        <p:spPr>
          <a:xfrm>
            <a:off x="26670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5" name="Rectangle 54"/>
          <p:cNvSpPr/>
          <p:nvPr/>
        </p:nvSpPr>
        <p:spPr>
          <a:xfrm>
            <a:off x="1752600" y="2133600"/>
            <a:ext cx="16764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a:off x="2133600" y="2209800"/>
            <a:ext cx="914400" cy="4572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Browser</a:t>
            </a:r>
            <a:endParaRPr lang="en-US" sz="2000" dirty="0">
              <a:solidFill>
                <a:schemeClr val="tx1"/>
              </a:solidFill>
            </a:endParaRPr>
          </a:p>
        </p:txBody>
      </p:sp>
      <p:sp>
        <p:nvSpPr>
          <p:cNvPr id="58" name="Rounded Rectangle 57"/>
          <p:cNvSpPr/>
          <p:nvPr/>
        </p:nvSpPr>
        <p:spPr>
          <a:xfrm>
            <a:off x="18288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9" name="Rounded Rectangle 58"/>
          <p:cNvSpPr/>
          <p:nvPr/>
        </p:nvSpPr>
        <p:spPr>
          <a:xfrm>
            <a:off x="22098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0" name="Rounded Rectangle 59"/>
          <p:cNvSpPr/>
          <p:nvPr/>
        </p:nvSpPr>
        <p:spPr>
          <a:xfrm>
            <a:off x="25908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61" name="Straight Arrow Connector 60"/>
          <p:cNvCxnSpPr>
            <a:stCxn id="56" idx="3"/>
            <a:endCxn id="30" idx="1"/>
          </p:cNvCxnSpPr>
          <p:nvPr/>
        </p:nvCxnSpPr>
        <p:spPr>
          <a:xfrm>
            <a:off x="3048000" y="2438400"/>
            <a:ext cx="2819400" cy="1066800"/>
          </a:xfrm>
          <a:prstGeom prst="straightConnector1">
            <a:avLst/>
          </a:prstGeom>
          <a:ln w="25400">
            <a:solidFill>
              <a:schemeClr val="accent3">
                <a:lumMod val="7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62" name="Snip Single Corner Rectangle 61"/>
          <p:cNvSpPr/>
          <p:nvPr/>
        </p:nvSpPr>
        <p:spPr>
          <a:xfrm>
            <a:off x="7086600" y="3276600"/>
            <a:ext cx="685800" cy="457200"/>
          </a:xfrm>
          <a:prstGeom prst="snip1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dirty="0" smtClean="0">
                <a:solidFill>
                  <a:schemeClr val="tx1"/>
                </a:solidFill>
              </a:rPr>
              <a:t>Server </a:t>
            </a:r>
            <a:r>
              <a:rPr lang="en-US" sz="1600" dirty="0" err="1" smtClean="0">
                <a:solidFill>
                  <a:schemeClr val="tx1"/>
                </a:solidFill>
              </a:rPr>
              <a:t>config</a:t>
            </a:r>
            <a:endParaRPr lang="en-US" sz="1600" dirty="0">
              <a:solidFill>
                <a:schemeClr val="tx1"/>
              </a:solidFill>
            </a:endParaRPr>
          </a:p>
        </p:txBody>
      </p:sp>
      <p:sp>
        <p:nvSpPr>
          <p:cNvPr id="64" name="Rounded Rectangle 63"/>
          <p:cNvSpPr/>
          <p:nvPr/>
        </p:nvSpPr>
        <p:spPr>
          <a:xfrm>
            <a:off x="7315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65" name="Straight Arrow Connector 64"/>
          <p:cNvCxnSpPr>
            <a:stCxn id="30" idx="3"/>
            <a:endCxn id="62" idx="2"/>
          </p:cNvCxnSpPr>
          <p:nvPr/>
        </p:nvCxnSpPr>
        <p:spPr>
          <a:xfrm>
            <a:off x="6629400" y="3505200"/>
            <a:ext cx="457200" cy="1588"/>
          </a:xfrm>
          <a:prstGeom prst="straightConnector1">
            <a:avLst/>
          </a:prstGeom>
          <a:ln w="254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pic>
        <p:nvPicPr>
          <p:cNvPr id="66" name="Picture 4"/>
          <p:cNvPicPr>
            <a:picLocks noChangeAspect="1" noChangeArrowheads="1"/>
          </p:cNvPicPr>
          <p:nvPr/>
        </p:nvPicPr>
        <p:blipFill>
          <a:blip r:embed="rId4" cstate="print"/>
          <a:srcRect/>
          <a:stretch>
            <a:fillRect/>
          </a:stretch>
        </p:blipFill>
        <p:spPr bwMode="auto">
          <a:xfrm>
            <a:off x="1371600" y="3962400"/>
            <a:ext cx="685800" cy="470042"/>
          </a:xfrm>
          <a:prstGeom prst="rect">
            <a:avLst/>
          </a:prstGeom>
          <a:noFill/>
          <a:ln w="9525">
            <a:noFill/>
            <a:miter lim="800000"/>
            <a:headEnd/>
            <a:tailEnd/>
          </a:ln>
        </p:spPr>
      </p:pic>
      <p:pic>
        <p:nvPicPr>
          <p:cNvPr id="67" name="Picture 4"/>
          <p:cNvPicPr>
            <a:picLocks noChangeAspect="1" noChangeArrowheads="1"/>
          </p:cNvPicPr>
          <p:nvPr/>
        </p:nvPicPr>
        <p:blipFill>
          <a:blip r:embed="rId4" cstate="print"/>
          <a:srcRect/>
          <a:stretch>
            <a:fillRect/>
          </a:stretch>
        </p:blipFill>
        <p:spPr bwMode="auto">
          <a:xfrm>
            <a:off x="1371600" y="2209800"/>
            <a:ext cx="685800" cy="470042"/>
          </a:xfrm>
          <a:prstGeom prst="rect">
            <a:avLst/>
          </a:prstGeom>
          <a:noFill/>
          <a:ln w="9525">
            <a:noFill/>
            <a:miter lim="800000"/>
            <a:headEnd/>
            <a:tailEnd/>
          </a:ln>
        </p:spPr>
      </p:pic>
      <p:pic>
        <p:nvPicPr>
          <p:cNvPr id="68" name="Picture 2" descr="C:\Documents and Settings\ratul\Local Settings\Temporary Internet Files\Content.IE5\VVXDGZBC\MCj04238480000[1].wmf"/>
          <p:cNvPicPr>
            <a:picLocks noChangeAspect="1" noChangeArrowheads="1"/>
          </p:cNvPicPr>
          <p:nvPr/>
        </p:nvPicPr>
        <p:blipFill>
          <a:blip r:embed="rId5" cstate="print"/>
          <a:srcRect/>
          <a:stretch>
            <a:fillRect/>
          </a:stretch>
        </p:blipFill>
        <p:spPr bwMode="auto">
          <a:xfrm>
            <a:off x="7696200" y="3352800"/>
            <a:ext cx="346807" cy="381000"/>
          </a:xfrm>
          <a:prstGeom prst="rect">
            <a:avLst/>
          </a:prstGeom>
          <a:noFill/>
        </p:spPr>
      </p:pic>
      <p:cxnSp>
        <p:nvCxnSpPr>
          <p:cNvPr id="72" name="Straight Arrow Connector 71"/>
          <p:cNvCxnSpPr>
            <a:endCxn id="69" idx="6"/>
          </p:cNvCxnSpPr>
          <p:nvPr/>
        </p:nvCxnSpPr>
        <p:spPr>
          <a:xfrm rot="10800000">
            <a:off x="3962400" y="2590800"/>
            <a:ext cx="1143000" cy="381000"/>
          </a:xfrm>
          <a:prstGeom prst="straightConnector1">
            <a:avLst/>
          </a:prstGeom>
          <a:ln w="508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rot="10800000" flipV="1">
            <a:off x="3886200" y="3886200"/>
            <a:ext cx="1447800" cy="381000"/>
          </a:xfrm>
          <a:prstGeom prst="straightConnector1">
            <a:avLst/>
          </a:prstGeom>
          <a:ln w="50800">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74" name="Picture 10" descr="C:\Documents and Settings\ratul\Local Settings\Temporary Internet Files\Content.IE5\U3T2JBVL\MCj04370790000[1].png"/>
          <p:cNvPicPr>
            <a:picLocks noChangeAspect="1" noChangeArrowheads="1"/>
          </p:cNvPicPr>
          <p:nvPr/>
        </p:nvPicPr>
        <p:blipFill>
          <a:blip r:embed="rId6" cstate="print">
            <a:grayscl/>
          </a:blip>
          <a:srcRect/>
          <a:stretch>
            <a:fillRect/>
          </a:stretch>
        </p:blipFill>
        <p:spPr bwMode="auto">
          <a:xfrm>
            <a:off x="6705600" y="1905000"/>
            <a:ext cx="1371600" cy="1371600"/>
          </a:xfrm>
          <a:prstGeom prst="rect">
            <a:avLst/>
          </a:prstGeom>
          <a:noFill/>
        </p:spPr>
      </p:pic>
      <p:sp>
        <p:nvSpPr>
          <p:cNvPr id="34" name="TextBox 33"/>
          <p:cNvSpPr txBox="1"/>
          <p:nvPr/>
        </p:nvSpPr>
        <p:spPr>
          <a:xfrm>
            <a:off x="4038600" y="4876800"/>
            <a:ext cx="4724400" cy="954107"/>
          </a:xfrm>
          <a:prstGeom prst="rect">
            <a:avLst/>
          </a:prstGeom>
          <a:noFill/>
          <a:ln>
            <a:solidFill>
              <a:schemeClr val="tx2">
                <a:lumMod val="20000"/>
                <a:lumOff val="80000"/>
              </a:schemeClr>
            </a:solidFill>
          </a:ln>
        </p:spPr>
        <p:txBody>
          <a:bodyPr wrap="square" rtlCol="0">
            <a:spAutoFit/>
          </a:bodyPr>
          <a:lstStyle/>
          <a:p>
            <a:pPr algn="ctr"/>
            <a:r>
              <a:rPr lang="en-US" sz="2800" dirty="0" smtClean="0">
                <a:solidFill>
                  <a:srgbClr val="FFC000"/>
                </a:solidFill>
              </a:rPr>
              <a:t>The network model is too coarse in current formulations</a:t>
            </a:r>
            <a:endParaRPr lang="en-US" sz="2800" dirty="0">
              <a:solidFill>
                <a:srgbClr val="FFC000"/>
              </a:solidFill>
            </a:endParaRPr>
          </a:p>
        </p:txBody>
      </p:sp>
    </p:spTree>
    <p:custDataLst>
      <p:tags r:id="rId1"/>
    </p:custDataLst>
  </p:cSld>
  <p:clrMapOvr>
    <a:masterClrMapping/>
  </p:clrMapOvr>
  <p:transition advTm="7112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checkerboard(across)">
                                      <p:cBhvr>
                                        <p:cTn id="7" dur="500"/>
                                        <p:tgtEl>
                                          <p:spTgt spid="6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checkerboard(across)">
                                      <p:cBhvr>
                                        <p:cTn id="10" dur="500"/>
                                        <p:tgtEl>
                                          <p:spTgt spid="70"/>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animEffect transition="in" filter="checkerboard(across)">
                                      <p:cBhvr>
                                        <p:cTn id="13" dur="500"/>
                                        <p:tgtEl>
                                          <p:spTgt spid="71"/>
                                        </p:tgtEl>
                                      </p:cBhvr>
                                    </p:animEffect>
                                  </p:childTnLst>
                                </p:cTn>
                              </p:par>
                              <p:par>
                                <p:cTn id="14" presetID="5" presetClass="entr" presetSubtype="10" fill="hold" nodeType="withEffect">
                                  <p:stCondLst>
                                    <p:cond delay="0"/>
                                  </p:stCondLst>
                                  <p:childTnLst>
                                    <p:set>
                                      <p:cBhvr>
                                        <p:cTn id="15" dur="1" fill="hold">
                                          <p:stCondLst>
                                            <p:cond delay="0"/>
                                          </p:stCondLst>
                                        </p:cTn>
                                        <p:tgtEl>
                                          <p:spTgt spid="73"/>
                                        </p:tgtEl>
                                        <p:attrNameLst>
                                          <p:attrName>style.visibility</p:attrName>
                                        </p:attrNameLst>
                                      </p:cBhvr>
                                      <p:to>
                                        <p:strVal val="visible"/>
                                      </p:to>
                                    </p:set>
                                    <p:animEffect transition="in" filter="checkerboard(across)">
                                      <p:cBhvr>
                                        <p:cTn id="16" dur="500"/>
                                        <p:tgtEl>
                                          <p:spTgt spid="73"/>
                                        </p:tgtEl>
                                      </p:cBhvr>
                                    </p:animEffect>
                                  </p:childTnLst>
                                </p:cTn>
                              </p:par>
                              <p:par>
                                <p:cTn id="17" presetID="5" presetClass="entr" presetSubtype="10" fill="hold" nodeType="withEffect">
                                  <p:stCondLst>
                                    <p:cond delay="0"/>
                                  </p:stCondLst>
                                  <p:childTnLst>
                                    <p:set>
                                      <p:cBhvr>
                                        <p:cTn id="18" dur="1" fill="hold">
                                          <p:stCondLst>
                                            <p:cond delay="0"/>
                                          </p:stCondLst>
                                        </p:cTn>
                                        <p:tgtEl>
                                          <p:spTgt spid="72"/>
                                        </p:tgtEl>
                                        <p:attrNameLst>
                                          <p:attrName>style.visibility</p:attrName>
                                        </p:attrNameLst>
                                      </p:cBhvr>
                                      <p:to>
                                        <p:strVal val="visible"/>
                                      </p:to>
                                    </p:set>
                                    <p:animEffect transition="in" filter="checkerboard(across)">
                                      <p:cBhvr>
                                        <p:cTn id="19" dur="500"/>
                                        <p:tgtEl>
                                          <p:spTgt spid="72"/>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p:cBhvr>
                                        <p:cTn id="23" dur="500" fill="hold"/>
                                        <p:tgtEl>
                                          <p:spTgt spid="69"/>
                                        </p:tgtEl>
                                        <p:attrNameLst>
                                          <p:attrName>fillcolor</p:attrName>
                                        </p:attrNameLst>
                                      </p:cBhvr>
                                      <p:to>
                                        <a:srgbClr val="FF3300"/>
                                      </p:to>
                                    </p:animClr>
                                    <p:set>
                                      <p:cBhvr>
                                        <p:cTn id="24" dur="500" fill="hold"/>
                                        <p:tgtEl>
                                          <p:spTgt spid="69"/>
                                        </p:tgtEl>
                                        <p:attrNameLst>
                                          <p:attrName>fill.type</p:attrName>
                                        </p:attrNameLst>
                                      </p:cBhvr>
                                      <p:to>
                                        <p:strVal val="solid"/>
                                      </p:to>
                                    </p:set>
                                    <p:set>
                                      <p:cBhvr>
                                        <p:cTn id="25" dur="500" fill="hold"/>
                                        <p:tgtEl>
                                          <p:spTgt spid="69"/>
                                        </p:tgtEl>
                                        <p:attrNameLst>
                                          <p:attrName>fill.on</p:attrName>
                                        </p:attrNameLst>
                                      </p:cBhvr>
                                      <p:to>
                                        <p:strVal val="true"/>
                                      </p:to>
                                    </p:set>
                                  </p:childTnLst>
                                </p:cTn>
                              </p:par>
                              <p:par>
                                <p:cTn id="26" presetID="1" presetClass="emph" presetSubtype="2" fill="hold" nodeType="withEffect">
                                  <p:stCondLst>
                                    <p:cond delay="0"/>
                                  </p:stCondLst>
                                  <p:childTnLst>
                                    <p:animClr clrSpc="rgb">
                                      <p:cBhvr>
                                        <p:cTn id="27" dur="500" fill="hold"/>
                                        <p:tgtEl>
                                          <p:spTgt spid="70"/>
                                        </p:tgtEl>
                                        <p:attrNameLst>
                                          <p:attrName>fillcolor</p:attrName>
                                        </p:attrNameLst>
                                      </p:cBhvr>
                                      <p:to>
                                        <a:srgbClr val="FF3300"/>
                                      </p:to>
                                    </p:animClr>
                                    <p:set>
                                      <p:cBhvr>
                                        <p:cTn id="28" dur="500" fill="hold"/>
                                        <p:tgtEl>
                                          <p:spTgt spid="70"/>
                                        </p:tgtEl>
                                        <p:attrNameLst>
                                          <p:attrName>fill.type</p:attrName>
                                        </p:attrNameLst>
                                      </p:cBhvr>
                                      <p:to>
                                        <p:strVal val="solid"/>
                                      </p:to>
                                    </p:set>
                                    <p:set>
                                      <p:cBhvr>
                                        <p:cTn id="29" dur="500" fill="hold"/>
                                        <p:tgtEl>
                                          <p:spTgt spid="70"/>
                                        </p:tgtEl>
                                        <p:attrNameLst>
                                          <p:attrName>fill.on</p:attrName>
                                        </p:attrNameLst>
                                      </p:cBhvr>
                                      <p:to>
                                        <p:strVal val="tru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4"/>
                                        </p:tgtEl>
                                        <p:attrNameLst>
                                          <p:attrName>style.visibility</p:attrName>
                                        </p:attrNameLst>
                                      </p:cBhvr>
                                      <p:to>
                                        <p:strVal val="visible"/>
                                      </p:to>
                                    </p:set>
                                  </p:childTnLst>
                                </p:cTn>
                              </p:par>
                              <p:par>
                                <p:cTn id="34" presetID="1" presetClass="emph" presetSubtype="2" fill="hold" nodeType="withEffect">
                                  <p:stCondLst>
                                    <p:cond delay="0"/>
                                  </p:stCondLst>
                                  <p:childTnLst>
                                    <p:animClr clrSpc="rgb">
                                      <p:cBhvr>
                                        <p:cTn id="35" dur="500" fill="hold"/>
                                        <p:tgtEl>
                                          <p:spTgt spid="71"/>
                                        </p:tgtEl>
                                        <p:attrNameLst>
                                          <p:attrName>fillcolor</p:attrName>
                                        </p:attrNameLst>
                                      </p:cBhvr>
                                      <p:to>
                                        <a:srgbClr val="FF3300"/>
                                      </p:to>
                                    </p:animClr>
                                    <p:set>
                                      <p:cBhvr>
                                        <p:cTn id="36" dur="500" fill="hold"/>
                                        <p:tgtEl>
                                          <p:spTgt spid="71"/>
                                        </p:tgtEl>
                                        <p:attrNameLst>
                                          <p:attrName>fill.type</p:attrName>
                                        </p:attrNameLst>
                                      </p:cBhvr>
                                      <p:to>
                                        <p:strVal val="solid"/>
                                      </p:to>
                                    </p:set>
                                    <p:set>
                                      <p:cBhvr>
                                        <p:cTn id="37" dur="500" fill="hold"/>
                                        <p:tgtEl>
                                          <p:spTgt spid="71"/>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69" grpId="0" animBg="1"/>
      <p:bldP spid="70" grpId="0" animBg="1"/>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Oval 76"/>
          <p:cNvSpPr/>
          <p:nvPr/>
        </p:nvSpPr>
        <p:spPr>
          <a:xfrm>
            <a:off x="1066800" y="1828800"/>
            <a:ext cx="2819400" cy="1828800"/>
          </a:xfrm>
          <a:prstGeom prst="ellipse">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1066800" y="3886200"/>
            <a:ext cx="2819400" cy="1828800"/>
          </a:xfrm>
          <a:prstGeom prst="ellipse">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4953000" y="2590800"/>
            <a:ext cx="2819400" cy="1981200"/>
          </a:xfrm>
          <a:prstGeom prst="ellipse">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dirty="0" smtClean="0"/>
              <a:t>Example problem 2: Buggy client</a:t>
            </a:r>
            <a:endParaRPr lang="en-US" dirty="0"/>
          </a:p>
        </p:txBody>
      </p:sp>
      <p:sp>
        <p:nvSpPr>
          <p:cNvPr id="54" name="Date Placeholder 53"/>
          <p:cNvSpPr>
            <a:spLocks noGrp="1"/>
          </p:cNvSpPr>
          <p:nvPr>
            <p:ph type="dt" sz="half" idx="10"/>
          </p:nvPr>
        </p:nvSpPr>
        <p:spPr/>
        <p:txBody>
          <a:bodyPr/>
          <a:lstStyle/>
          <a:p>
            <a:r>
              <a:rPr lang="en-US" smtClean="0"/>
              <a:t>ratul | gatech | '09</a:t>
            </a:r>
            <a:endParaRPr lang="en-US" dirty="0"/>
          </a:p>
        </p:txBody>
      </p:sp>
      <p:sp>
        <p:nvSpPr>
          <p:cNvPr id="40" name="Rectangle 39"/>
          <p:cNvSpPr/>
          <p:nvPr/>
        </p:nvSpPr>
        <p:spPr>
          <a:xfrm>
            <a:off x="1600200" y="4191000"/>
            <a:ext cx="16764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334000" y="2971800"/>
            <a:ext cx="1981200" cy="1219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p:nvSpPr>
        <p:spPr>
          <a:xfrm>
            <a:off x="5943600" y="3505200"/>
            <a:ext cx="762000" cy="6096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SQL server</a:t>
            </a:r>
            <a:endParaRPr lang="en-US" sz="2000" dirty="0">
              <a:solidFill>
                <a:schemeClr val="tx1"/>
              </a:solidFill>
            </a:endParaRPr>
          </a:p>
        </p:txBody>
      </p:sp>
      <p:sp>
        <p:nvSpPr>
          <p:cNvPr id="55" name="Rounded Rectangle 54"/>
          <p:cNvSpPr/>
          <p:nvPr/>
        </p:nvSpPr>
        <p:spPr>
          <a:xfrm>
            <a:off x="1981200" y="4267200"/>
            <a:ext cx="990600" cy="53340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SQL client C2 </a:t>
            </a:r>
            <a:endParaRPr lang="en-US" sz="2000" dirty="0">
              <a:solidFill>
                <a:schemeClr val="tx1"/>
              </a:solidFill>
            </a:endParaRPr>
          </a:p>
        </p:txBody>
      </p:sp>
      <p:sp>
        <p:nvSpPr>
          <p:cNvPr id="56" name="Rounded Rectangle 55"/>
          <p:cNvSpPr/>
          <p:nvPr/>
        </p:nvSpPr>
        <p:spPr>
          <a:xfrm>
            <a:off x="5486400" y="3048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7" name="Rounded Rectangle 56"/>
          <p:cNvSpPr/>
          <p:nvPr/>
        </p:nvSpPr>
        <p:spPr>
          <a:xfrm>
            <a:off x="5867400" y="3048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8" name="Rounded Rectangle 57"/>
          <p:cNvSpPr/>
          <p:nvPr/>
        </p:nvSpPr>
        <p:spPr>
          <a:xfrm>
            <a:off x="6248400" y="3048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9" name="Rounded Rectangle 58"/>
          <p:cNvSpPr/>
          <p:nvPr/>
        </p:nvSpPr>
        <p:spPr>
          <a:xfrm>
            <a:off x="6629400" y="3048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0" name="Rounded Rectangle 59"/>
          <p:cNvSpPr/>
          <p:nvPr/>
        </p:nvSpPr>
        <p:spPr>
          <a:xfrm>
            <a:off x="1752600" y="48768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1" name="Rounded Rectangle 60"/>
          <p:cNvSpPr/>
          <p:nvPr/>
        </p:nvSpPr>
        <p:spPr>
          <a:xfrm>
            <a:off x="2133600" y="48768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2" name="Rounded Rectangle 61"/>
          <p:cNvSpPr/>
          <p:nvPr/>
        </p:nvSpPr>
        <p:spPr>
          <a:xfrm>
            <a:off x="2514600" y="48768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3" name="Rectangle 62"/>
          <p:cNvSpPr/>
          <p:nvPr/>
        </p:nvSpPr>
        <p:spPr>
          <a:xfrm>
            <a:off x="1600200" y="2133600"/>
            <a:ext cx="16764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p:cNvSpPr/>
          <p:nvPr/>
        </p:nvSpPr>
        <p:spPr>
          <a:xfrm>
            <a:off x="1905000" y="2209800"/>
            <a:ext cx="1066800" cy="53340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SQL client C1 </a:t>
            </a:r>
            <a:endParaRPr lang="en-US" sz="2000" dirty="0">
              <a:solidFill>
                <a:schemeClr val="tx1"/>
              </a:solidFill>
            </a:endParaRPr>
          </a:p>
        </p:txBody>
      </p:sp>
      <p:sp>
        <p:nvSpPr>
          <p:cNvPr id="65" name="Rounded Rectangle 64"/>
          <p:cNvSpPr/>
          <p:nvPr/>
        </p:nvSpPr>
        <p:spPr>
          <a:xfrm>
            <a:off x="16764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6" name="Rounded Rectangle 65"/>
          <p:cNvSpPr/>
          <p:nvPr/>
        </p:nvSpPr>
        <p:spPr>
          <a:xfrm>
            <a:off x="20574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7" name="Rounded Rectangle 66"/>
          <p:cNvSpPr/>
          <p:nvPr/>
        </p:nvSpPr>
        <p:spPr>
          <a:xfrm>
            <a:off x="24384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pic>
        <p:nvPicPr>
          <p:cNvPr id="68" name="Picture 2" descr="C:\Documents and Settings\ratul\Local Settings\Temporary Internet Files\Content.IE5\ZSA3IJOT\MCj03236840000[1].wmf"/>
          <p:cNvPicPr>
            <a:picLocks noChangeAspect="1" noChangeArrowheads="1"/>
          </p:cNvPicPr>
          <p:nvPr/>
        </p:nvPicPr>
        <p:blipFill>
          <a:blip r:embed="rId4" cstate="print"/>
          <a:srcRect/>
          <a:stretch>
            <a:fillRect/>
          </a:stretch>
        </p:blipFill>
        <p:spPr bwMode="auto">
          <a:xfrm>
            <a:off x="1523801" y="2285202"/>
            <a:ext cx="457399" cy="457998"/>
          </a:xfrm>
          <a:prstGeom prst="rect">
            <a:avLst/>
          </a:prstGeom>
          <a:noFill/>
        </p:spPr>
      </p:pic>
      <p:cxnSp>
        <p:nvCxnSpPr>
          <p:cNvPr id="69" name="Straight Connector 68"/>
          <p:cNvCxnSpPr>
            <a:stCxn id="64" idx="3"/>
            <a:endCxn id="53" idx="1"/>
          </p:cNvCxnSpPr>
          <p:nvPr/>
        </p:nvCxnSpPr>
        <p:spPr>
          <a:xfrm>
            <a:off x="2971800" y="2476500"/>
            <a:ext cx="2971800" cy="1333500"/>
          </a:xfrm>
          <a:prstGeom prst="line">
            <a:avLst/>
          </a:prstGeom>
          <a:ln w="25400">
            <a:solidFill>
              <a:schemeClr val="accent3"/>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stCxn id="55" idx="3"/>
            <a:endCxn id="53" idx="1"/>
          </p:cNvCxnSpPr>
          <p:nvPr/>
        </p:nvCxnSpPr>
        <p:spPr>
          <a:xfrm flipV="1">
            <a:off x="2971800" y="3810000"/>
            <a:ext cx="2971800" cy="723900"/>
          </a:xfrm>
          <a:prstGeom prst="line">
            <a:avLst/>
          </a:prstGeom>
          <a:ln w="25400">
            <a:solidFill>
              <a:schemeClr val="accent3"/>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pic>
        <p:nvPicPr>
          <p:cNvPr id="71" name="Picture 2" descr="C:\Documents and Settings\ratul\Local Settings\Temporary Internet Files\Content.IE5\VVXDGZBC\MCj04238480000[1].wmf"/>
          <p:cNvPicPr>
            <a:picLocks noChangeAspect="1" noChangeArrowheads="1"/>
          </p:cNvPicPr>
          <p:nvPr/>
        </p:nvPicPr>
        <p:blipFill>
          <a:blip r:embed="rId5" cstate="print"/>
          <a:srcRect/>
          <a:stretch>
            <a:fillRect/>
          </a:stretch>
        </p:blipFill>
        <p:spPr bwMode="auto">
          <a:xfrm>
            <a:off x="1676400" y="4343400"/>
            <a:ext cx="380999" cy="418563"/>
          </a:xfrm>
          <a:prstGeom prst="rect">
            <a:avLst/>
          </a:prstGeom>
          <a:noFill/>
        </p:spPr>
      </p:pic>
      <p:cxnSp>
        <p:nvCxnSpPr>
          <p:cNvPr id="81" name="Straight Arrow Connector 80"/>
          <p:cNvCxnSpPr>
            <a:endCxn id="77" idx="6"/>
          </p:cNvCxnSpPr>
          <p:nvPr/>
        </p:nvCxnSpPr>
        <p:spPr>
          <a:xfrm rot="10800000">
            <a:off x="3886200" y="2743200"/>
            <a:ext cx="1219200" cy="457200"/>
          </a:xfrm>
          <a:prstGeom prst="straightConnector1">
            <a:avLst/>
          </a:prstGeom>
          <a:ln w="508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a:stCxn id="79" idx="3"/>
          </p:cNvCxnSpPr>
          <p:nvPr/>
        </p:nvCxnSpPr>
        <p:spPr>
          <a:xfrm rot="5400000">
            <a:off x="4442876" y="3725184"/>
            <a:ext cx="366340" cy="1479692"/>
          </a:xfrm>
          <a:prstGeom prst="straightConnector1">
            <a:avLst/>
          </a:prstGeom>
          <a:ln w="50800">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32" name="Picture 10" descr="C:\Documents and Settings\ratul\Local Settings\Temporary Internet Files\Content.IE5\U3T2JBVL\MCj04370790000[1].png"/>
          <p:cNvPicPr>
            <a:picLocks noChangeAspect="1" noChangeArrowheads="1"/>
          </p:cNvPicPr>
          <p:nvPr/>
        </p:nvPicPr>
        <p:blipFill>
          <a:blip r:embed="rId6" cstate="print">
            <a:grayscl/>
          </a:blip>
          <a:srcRect/>
          <a:stretch>
            <a:fillRect/>
          </a:stretch>
        </p:blipFill>
        <p:spPr bwMode="auto">
          <a:xfrm>
            <a:off x="6172200" y="2133600"/>
            <a:ext cx="1295400" cy="1295400"/>
          </a:xfrm>
          <a:prstGeom prst="rect">
            <a:avLst/>
          </a:prstGeom>
          <a:noFill/>
        </p:spPr>
      </p:pic>
      <p:cxnSp>
        <p:nvCxnSpPr>
          <p:cNvPr id="86" name="Straight Arrow Connector 85"/>
          <p:cNvCxnSpPr/>
          <p:nvPr/>
        </p:nvCxnSpPr>
        <p:spPr>
          <a:xfrm flipV="1">
            <a:off x="3429000" y="4114800"/>
            <a:ext cx="685800" cy="152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3429000" y="3962400"/>
            <a:ext cx="685800" cy="152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flipV="1">
            <a:off x="3429000" y="4038600"/>
            <a:ext cx="685800" cy="152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2895600" y="3657600"/>
            <a:ext cx="1066800" cy="369332"/>
          </a:xfrm>
          <a:prstGeom prst="rect">
            <a:avLst/>
          </a:prstGeom>
          <a:noFill/>
        </p:spPr>
        <p:txBody>
          <a:bodyPr wrap="square" rtlCol="0">
            <a:spAutoFit/>
          </a:bodyPr>
          <a:lstStyle/>
          <a:p>
            <a:r>
              <a:rPr lang="en-US" dirty="0" smtClean="0">
                <a:solidFill>
                  <a:schemeClr val="bg1"/>
                </a:solidFill>
              </a:rPr>
              <a:t>Requests</a:t>
            </a:r>
            <a:endParaRPr lang="en-US" dirty="0">
              <a:solidFill>
                <a:schemeClr val="bg1"/>
              </a:solidFill>
            </a:endParaRPr>
          </a:p>
        </p:txBody>
      </p:sp>
      <p:sp>
        <p:nvSpPr>
          <p:cNvPr id="35" name="TextBox 34"/>
          <p:cNvSpPr txBox="1"/>
          <p:nvPr/>
        </p:nvSpPr>
        <p:spPr>
          <a:xfrm>
            <a:off x="4267200" y="5181600"/>
            <a:ext cx="4572000" cy="954107"/>
          </a:xfrm>
          <a:prstGeom prst="rect">
            <a:avLst/>
          </a:prstGeom>
          <a:noFill/>
          <a:ln>
            <a:solidFill>
              <a:schemeClr val="tx2">
                <a:lumMod val="20000"/>
                <a:lumOff val="80000"/>
              </a:schemeClr>
            </a:solidFill>
          </a:ln>
        </p:spPr>
        <p:txBody>
          <a:bodyPr wrap="square" rtlCol="0">
            <a:spAutoFit/>
          </a:bodyPr>
          <a:lstStyle/>
          <a:p>
            <a:pPr algn="ctr"/>
            <a:r>
              <a:rPr lang="en-US" sz="2800" dirty="0" smtClean="0">
                <a:solidFill>
                  <a:srgbClr val="FFC000"/>
                </a:solidFill>
              </a:rPr>
              <a:t>The dependency  model is too simple in current formulations</a:t>
            </a:r>
            <a:endParaRPr lang="en-US" sz="2800" dirty="0">
              <a:solidFill>
                <a:srgbClr val="FFC000"/>
              </a:solidFill>
            </a:endParaRPr>
          </a:p>
        </p:txBody>
      </p:sp>
    </p:spTree>
    <p:custDataLst>
      <p:tags r:id="rId1"/>
    </p:custDataLst>
  </p:cSld>
  <p:clrMapOvr>
    <a:masterClrMapping/>
  </p:clrMapOvr>
  <p:transition advTm="4967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checkerboard(across)">
                                      <p:cBhvr>
                                        <p:cTn id="7" dur="500"/>
                                        <p:tgtEl>
                                          <p:spTgt spid="7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checkerboard(across)">
                                      <p:cBhvr>
                                        <p:cTn id="10" dur="500"/>
                                        <p:tgtEl>
                                          <p:spTgt spid="7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checkerboard(across)">
                                      <p:cBhvr>
                                        <p:cTn id="13" dur="500"/>
                                        <p:tgtEl>
                                          <p:spTgt spid="79"/>
                                        </p:tgtEl>
                                      </p:cBhvr>
                                    </p:animEffect>
                                  </p:childTnLst>
                                </p:cTn>
                              </p:par>
                              <p:par>
                                <p:cTn id="14" presetID="5" presetClass="entr" presetSubtype="10" fill="hold" nodeType="withEffect">
                                  <p:stCondLst>
                                    <p:cond delay="0"/>
                                  </p:stCondLst>
                                  <p:childTnLst>
                                    <p:set>
                                      <p:cBhvr>
                                        <p:cTn id="15" dur="1" fill="hold">
                                          <p:stCondLst>
                                            <p:cond delay="0"/>
                                          </p:stCondLst>
                                        </p:cTn>
                                        <p:tgtEl>
                                          <p:spTgt spid="82"/>
                                        </p:tgtEl>
                                        <p:attrNameLst>
                                          <p:attrName>style.visibility</p:attrName>
                                        </p:attrNameLst>
                                      </p:cBhvr>
                                      <p:to>
                                        <p:strVal val="visible"/>
                                      </p:to>
                                    </p:set>
                                    <p:animEffect transition="in" filter="checkerboard(across)">
                                      <p:cBhvr>
                                        <p:cTn id="16" dur="500"/>
                                        <p:tgtEl>
                                          <p:spTgt spid="82"/>
                                        </p:tgtEl>
                                      </p:cBhvr>
                                    </p:animEffect>
                                  </p:childTnLst>
                                </p:cTn>
                              </p:par>
                              <p:par>
                                <p:cTn id="17" presetID="5" presetClass="entr" presetSubtype="10" fill="hold" nodeType="with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checkerboard(across)">
                                      <p:cBhvr>
                                        <p:cTn id="19" dur="500"/>
                                        <p:tgtEl>
                                          <p:spTgt spid="8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p:cBhvr>
                                        <p:cTn id="23" dur="500" fill="hold"/>
                                        <p:tgtEl>
                                          <p:spTgt spid="78"/>
                                        </p:tgtEl>
                                        <p:attrNameLst>
                                          <p:attrName>fillcolor</p:attrName>
                                        </p:attrNameLst>
                                      </p:cBhvr>
                                      <p:to>
                                        <a:srgbClr val="FF3300"/>
                                      </p:to>
                                    </p:animClr>
                                    <p:set>
                                      <p:cBhvr>
                                        <p:cTn id="24" dur="500" fill="hold"/>
                                        <p:tgtEl>
                                          <p:spTgt spid="78"/>
                                        </p:tgtEl>
                                        <p:attrNameLst>
                                          <p:attrName>fill.type</p:attrName>
                                        </p:attrNameLst>
                                      </p:cBhvr>
                                      <p:to>
                                        <p:strVal val="solid"/>
                                      </p:to>
                                    </p:set>
                                    <p:set>
                                      <p:cBhvr>
                                        <p:cTn id="25" dur="500" fill="hold"/>
                                        <p:tgtEl>
                                          <p:spTgt spid="78"/>
                                        </p:tgtEl>
                                        <p:attrNameLst>
                                          <p:attrName>fill.on</p:attrName>
                                        </p:attrNameLst>
                                      </p:cBhvr>
                                      <p:to>
                                        <p:strVal val="true"/>
                                      </p:to>
                                    </p:set>
                                  </p:childTnLst>
                                </p:cTn>
                              </p:par>
                              <p:par>
                                <p:cTn id="26" presetID="1" presetClass="emph" presetSubtype="2" fill="hold" nodeType="withEffect">
                                  <p:stCondLst>
                                    <p:cond delay="0"/>
                                  </p:stCondLst>
                                  <p:childTnLst>
                                    <p:animClr clrSpc="rgb">
                                      <p:cBhvr>
                                        <p:cTn id="27" dur="500" fill="hold"/>
                                        <p:tgtEl>
                                          <p:spTgt spid="77"/>
                                        </p:tgtEl>
                                        <p:attrNameLst>
                                          <p:attrName>fillcolor</p:attrName>
                                        </p:attrNameLst>
                                      </p:cBhvr>
                                      <p:to>
                                        <a:srgbClr val="FF3300"/>
                                      </p:to>
                                    </p:animClr>
                                    <p:set>
                                      <p:cBhvr>
                                        <p:cTn id="28" dur="500" fill="hold"/>
                                        <p:tgtEl>
                                          <p:spTgt spid="77"/>
                                        </p:tgtEl>
                                        <p:attrNameLst>
                                          <p:attrName>fill.type</p:attrName>
                                        </p:attrNameLst>
                                      </p:cBhvr>
                                      <p:to>
                                        <p:strVal val="solid"/>
                                      </p:to>
                                    </p:set>
                                    <p:set>
                                      <p:cBhvr>
                                        <p:cTn id="29" dur="500" fill="hold"/>
                                        <p:tgtEl>
                                          <p:spTgt spid="77"/>
                                        </p:tgtEl>
                                        <p:attrNameLst>
                                          <p:attrName>fill.on</p:attrName>
                                        </p:attrNameLst>
                                      </p:cBhvr>
                                      <p:to>
                                        <p:strVal val="tru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mph" presetSubtype="2" fill="hold" nodeType="withEffect">
                                  <p:stCondLst>
                                    <p:cond delay="0"/>
                                  </p:stCondLst>
                                  <p:childTnLst>
                                    <p:animClr clrSpc="rgb">
                                      <p:cBhvr>
                                        <p:cTn id="35" dur="500" fill="hold"/>
                                        <p:tgtEl>
                                          <p:spTgt spid="79"/>
                                        </p:tgtEl>
                                        <p:attrNameLst>
                                          <p:attrName>fillcolor</p:attrName>
                                        </p:attrNameLst>
                                      </p:cBhvr>
                                      <p:to>
                                        <a:srgbClr val="FF3300"/>
                                      </p:to>
                                    </p:animClr>
                                    <p:set>
                                      <p:cBhvr>
                                        <p:cTn id="36" dur="500" fill="hold"/>
                                        <p:tgtEl>
                                          <p:spTgt spid="79"/>
                                        </p:tgtEl>
                                        <p:attrNameLst>
                                          <p:attrName>fill.type</p:attrName>
                                        </p:attrNameLst>
                                      </p:cBhvr>
                                      <p:to>
                                        <p:strVal val="solid"/>
                                      </p:to>
                                    </p:set>
                                    <p:set>
                                      <p:cBhvr>
                                        <p:cTn id="37" dur="500" fill="hold"/>
                                        <p:tgtEl>
                                          <p:spTgt spid="79"/>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8" grpId="0" animBg="1"/>
      <p:bldP spid="79" grpId="0" animBg="1"/>
      <p:bldP spid="3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Oval 42"/>
          <p:cNvSpPr/>
          <p:nvPr/>
        </p:nvSpPr>
        <p:spPr>
          <a:xfrm>
            <a:off x="609600" y="3581400"/>
            <a:ext cx="3276600" cy="1828800"/>
          </a:xfrm>
          <a:prstGeom prst="ellipse">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685800" y="1676400"/>
            <a:ext cx="3276600" cy="1828800"/>
          </a:xfrm>
          <a:prstGeom prst="ellipse">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5029200" y="2286000"/>
            <a:ext cx="3581400" cy="1981200"/>
          </a:xfrm>
          <a:prstGeom prst="ellipse">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274638"/>
            <a:ext cx="8686800" cy="1143000"/>
          </a:xfrm>
        </p:spPr>
        <p:txBody>
          <a:bodyPr>
            <a:normAutofit/>
          </a:bodyPr>
          <a:lstStyle/>
          <a:p>
            <a:r>
              <a:rPr lang="en-US" dirty="0" smtClean="0"/>
              <a:t>Example problem 3: Client </a:t>
            </a:r>
            <a:r>
              <a:rPr lang="en-US" dirty="0" err="1" smtClean="0"/>
              <a:t>misconfig</a:t>
            </a:r>
            <a:endParaRPr lang="en-US" dirty="0"/>
          </a:p>
        </p:txBody>
      </p:sp>
      <p:sp>
        <p:nvSpPr>
          <p:cNvPr id="5" name="Rectangle 4"/>
          <p:cNvSpPr/>
          <p:nvPr/>
        </p:nvSpPr>
        <p:spPr>
          <a:xfrm>
            <a:off x="5562600" y="2667000"/>
            <a:ext cx="2514600" cy="1219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5867400" y="3276600"/>
            <a:ext cx="19050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Exchange server</a:t>
            </a:r>
            <a:endParaRPr lang="en-US" sz="2000" dirty="0">
              <a:solidFill>
                <a:schemeClr val="tx1"/>
              </a:solidFill>
            </a:endParaRPr>
          </a:p>
        </p:txBody>
      </p:sp>
      <p:cxnSp>
        <p:nvCxnSpPr>
          <p:cNvPr id="14" name="Straight Arrow Connector 13"/>
          <p:cNvCxnSpPr>
            <a:stCxn id="88" idx="3"/>
            <a:endCxn id="8" idx="1"/>
          </p:cNvCxnSpPr>
          <p:nvPr/>
        </p:nvCxnSpPr>
        <p:spPr>
          <a:xfrm flipV="1">
            <a:off x="3276600" y="3467100"/>
            <a:ext cx="2590800" cy="723900"/>
          </a:xfrm>
          <a:prstGeom prst="straightConnector1">
            <a:avLst/>
          </a:prstGeom>
          <a:ln w="25400">
            <a:solidFill>
              <a:schemeClr val="accent3">
                <a:lumMod val="7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5791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33" name="Rounded Rectangle 32"/>
          <p:cNvSpPr/>
          <p:nvPr/>
        </p:nvSpPr>
        <p:spPr>
          <a:xfrm>
            <a:off x="6172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34" name="Rounded Rectangle 33"/>
          <p:cNvSpPr/>
          <p:nvPr/>
        </p:nvSpPr>
        <p:spPr>
          <a:xfrm>
            <a:off x="6553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35" name="Rounded Rectangle 34"/>
          <p:cNvSpPr/>
          <p:nvPr/>
        </p:nvSpPr>
        <p:spPr>
          <a:xfrm>
            <a:off x="6934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5" name="Rectangle 44"/>
          <p:cNvSpPr/>
          <p:nvPr/>
        </p:nvSpPr>
        <p:spPr>
          <a:xfrm>
            <a:off x="1219200" y="1981200"/>
            <a:ext cx="22098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p:cNvSpPr/>
          <p:nvPr/>
        </p:nvSpPr>
        <p:spPr>
          <a:xfrm>
            <a:off x="2362200" y="2057400"/>
            <a:ext cx="914400" cy="4572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Outlook</a:t>
            </a:r>
            <a:endParaRPr lang="en-US" sz="2000" dirty="0">
              <a:solidFill>
                <a:schemeClr val="tx1"/>
              </a:solidFill>
            </a:endParaRPr>
          </a:p>
        </p:txBody>
      </p:sp>
      <p:sp>
        <p:nvSpPr>
          <p:cNvPr id="48" name="Rounded Rectangle 47"/>
          <p:cNvSpPr/>
          <p:nvPr/>
        </p:nvSpPr>
        <p:spPr>
          <a:xfrm>
            <a:off x="1524000" y="2667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9" name="Rounded Rectangle 48"/>
          <p:cNvSpPr/>
          <p:nvPr/>
        </p:nvSpPr>
        <p:spPr>
          <a:xfrm>
            <a:off x="1828800" y="2667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50" name="Straight Arrow Connector 49"/>
          <p:cNvCxnSpPr>
            <a:stCxn id="46" idx="3"/>
            <a:endCxn id="8" idx="1"/>
          </p:cNvCxnSpPr>
          <p:nvPr/>
        </p:nvCxnSpPr>
        <p:spPr>
          <a:xfrm>
            <a:off x="3276600" y="2286000"/>
            <a:ext cx="2590800" cy="1181100"/>
          </a:xfrm>
          <a:prstGeom prst="straightConnector1">
            <a:avLst/>
          </a:prstGeom>
          <a:ln w="25400">
            <a:solidFill>
              <a:schemeClr val="accent3">
                <a:lumMod val="7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53" name="Rounded Rectangle 52"/>
          <p:cNvSpPr/>
          <p:nvPr/>
        </p:nvSpPr>
        <p:spPr>
          <a:xfrm>
            <a:off x="7315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3" name="Date Placeholder 62"/>
          <p:cNvSpPr>
            <a:spLocks noGrp="1"/>
          </p:cNvSpPr>
          <p:nvPr>
            <p:ph type="dt" sz="half" idx="10"/>
          </p:nvPr>
        </p:nvSpPr>
        <p:spPr/>
        <p:txBody>
          <a:bodyPr/>
          <a:lstStyle/>
          <a:p>
            <a:r>
              <a:rPr lang="en-US" dirty="0" err="1" smtClean="0"/>
              <a:t>ratul</a:t>
            </a:r>
            <a:r>
              <a:rPr lang="en-US" dirty="0" smtClean="0"/>
              <a:t> | </a:t>
            </a:r>
            <a:r>
              <a:rPr lang="en-US" dirty="0" err="1" smtClean="0"/>
              <a:t>sigcomm</a:t>
            </a:r>
            <a:r>
              <a:rPr lang="en-US" dirty="0" smtClean="0"/>
              <a:t> </a:t>
            </a:r>
            <a:r>
              <a:rPr lang="en-US" smtClean="0"/>
              <a:t>| '09</a:t>
            </a:r>
            <a:endParaRPr lang="en-US" dirty="0"/>
          </a:p>
        </p:txBody>
      </p:sp>
      <p:grpSp>
        <p:nvGrpSpPr>
          <p:cNvPr id="3" name="Group 66"/>
          <p:cNvGrpSpPr/>
          <p:nvPr/>
        </p:nvGrpSpPr>
        <p:grpSpPr>
          <a:xfrm>
            <a:off x="2590800" y="1676400"/>
            <a:ext cx="533400" cy="533400"/>
            <a:chOff x="3352800" y="5486400"/>
            <a:chExt cx="533400" cy="533400"/>
          </a:xfrm>
        </p:grpSpPr>
        <p:pic>
          <p:nvPicPr>
            <p:cNvPr id="68" name="Picture 10" descr="C:\Documents and Settings\ratul\Local Settings\Temporary Internet Files\Content.IE5\WRPY2P70\MCj04414920000[1].png"/>
            <p:cNvPicPr>
              <a:picLocks noChangeAspect="1" noChangeArrowheads="1"/>
            </p:cNvPicPr>
            <p:nvPr/>
          </p:nvPicPr>
          <p:blipFill>
            <a:blip r:embed="rId4" cstate="print"/>
            <a:srcRect/>
            <a:stretch>
              <a:fillRect/>
            </a:stretch>
          </p:blipFill>
          <p:spPr bwMode="auto">
            <a:xfrm>
              <a:off x="3352800" y="5486400"/>
              <a:ext cx="533400" cy="533400"/>
            </a:xfrm>
            <a:prstGeom prst="rect">
              <a:avLst/>
            </a:prstGeom>
            <a:noFill/>
          </p:spPr>
        </p:pic>
        <p:grpSp>
          <p:nvGrpSpPr>
            <p:cNvPr id="4" name="Group 64"/>
            <p:cNvGrpSpPr/>
            <p:nvPr/>
          </p:nvGrpSpPr>
          <p:grpSpPr>
            <a:xfrm>
              <a:off x="3505200" y="5562600"/>
              <a:ext cx="228600" cy="228600"/>
              <a:chOff x="4495800" y="5562600"/>
              <a:chExt cx="228600" cy="228600"/>
            </a:xfrm>
          </p:grpSpPr>
          <p:cxnSp>
            <p:nvCxnSpPr>
              <p:cNvPr id="70" name="Straight Connector 69"/>
              <p:cNvCxnSpPr/>
              <p:nvPr/>
            </p:nvCxnSpPr>
            <p:spPr>
              <a:xfrm rot="16200000" flipH="1">
                <a:off x="4495800" y="5562600"/>
                <a:ext cx="228600" cy="228600"/>
              </a:xfrm>
              <a:prstGeom prst="line">
                <a:avLst/>
              </a:prstGeom>
              <a:ln w="38100">
                <a:solidFill>
                  <a:srgbClr val="C00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flipH="1" flipV="1">
                <a:off x="4495800" y="5562600"/>
                <a:ext cx="228600" cy="228600"/>
              </a:xfrm>
              <a:prstGeom prst="line">
                <a:avLst/>
              </a:prstGeom>
              <a:ln w="38100">
                <a:solidFill>
                  <a:srgbClr val="C00000"/>
                </a:solidFill>
                <a:prstDash val="solid"/>
                <a:tailEnd type="none"/>
              </a:ln>
            </p:spPr>
            <p:style>
              <a:lnRef idx="1">
                <a:schemeClr val="accent1"/>
              </a:lnRef>
              <a:fillRef idx="0">
                <a:schemeClr val="accent1"/>
              </a:fillRef>
              <a:effectRef idx="0">
                <a:schemeClr val="accent1"/>
              </a:effectRef>
              <a:fontRef idx="minor">
                <a:schemeClr val="tx1"/>
              </a:fontRef>
            </p:style>
          </p:cxnSp>
        </p:grpSp>
      </p:grpSp>
      <p:sp>
        <p:nvSpPr>
          <p:cNvPr id="78" name="Snip Single Corner Rectangle 77"/>
          <p:cNvSpPr/>
          <p:nvPr/>
        </p:nvSpPr>
        <p:spPr>
          <a:xfrm>
            <a:off x="1371600" y="2133600"/>
            <a:ext cx="609600" cy="304800"/>
          </a:xfrm>
          <a:prstGeom prst="snip1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dirty="0" err="1" smtClean="0">
                <a:solidFill>
                  <a:schemeClr val="tx1"/>
                </a:solidFill>
              </a:rPr>
              <a:t>config</a:t>
            </a:r>
            <a:endParaRPr lang="en-US" sz="1600" dirty="0">
              <a:solidFill>
                <a:schemeClr val="tx1"/>
              </a:solidFill>
            </a:endParaRPr>
          </a:p>
        </p:txBody>
      </p:sp>
      <p:sp>
        <p:nvSpPr>
          <p:cNvPr id="79" name="Rounded Rectangle 78"/>
          <p:cNvSpPr/>
          <p:nvPr/>
        </p:nvSpPr>
        <p:spPr>
          <a:xfrm>
            <a:off x="2209800" y="2667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80" name="Straight Arrow Connector 79"/>
          <p:cNvCxnSpPr>
            <a:stCxn id="46" idx="1"/>
            <a:endCxn id="78" idx="0"/>
          </p:cNvCxnSpPr>
          <p:nvPr/>
        </p:nvCxnSpPr>
        <p:spPr>
          <a:xfrm rot="10800000">
            <a:off x="1981200" y="2286000"/>
            <a:ext cx="381000" cy="1588"/>
          </a:xfrm>
          <a:prstGeom prst="straightConnector1">
            <a:avLst/>
          </a:prstGeom>
          <a:ln w="254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86" name="Rounded Rectangle 85"/>
          <p:cNvSpPr/>
          <p:nvPr/>
        </p:nvSpPr>
        <p:spPr>
          <a:xfrm>
            <a:off x="2514600" y="2667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87" name="Rectangle 86"/>
          <p:cNvSpPr/>
          <p:nvPr/>
        </p:nvSpPr>
        <p:spPr>
          <a:xfrm>
            <a:off x="1219200" y="3886200"/>
            <a:ext cx="22098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ed Rectangle 87"/>
          <p:cNvSpPr/>
          <p:nvPr/>
        </p:nvSpPr>
        <p:spPr>
          <a:xfrm>
            <a:off x="2362200" y="3962400"/>
            <a:ext cx="914400" cy="4572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Outlook</a:t>
            </a:r>
            <a:endParaRPr lang="en-US" sz="2000" dirty="0">
              <a:solidFill>
                <a:schemeClr val="tx1"/>
              </a:solidFill>
            </a:endParaRPr>
          </a:p>
        </p:txBody>
      </p:sp>
      <p:sp>
        <p:nvSpPr>
          <p:cNvPr id="89" name="Rounded Rectangle 88"/>
          <p:cNvSpPr/>
          <p:nvPr/>
        </p:nvSpPr>
        <p:spPr>
          <a:xfrm>
            <a:off x="15240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90" name="Rounded Rectangle 89"/>
          <p:cNvSpPr/>
          <p:nvPr/>
        </p:nvSpPr>
        <p:spPr>
          <a:xfrm>
            <a:off x="18288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grpSp>
        <p:nvGrpSpPr>
          <p:cNvPr id="6" name="Group 90"/>
          <p:cNvGrpSpPr/>
          <p:nvPr/>
        </p:nvGrpSpPr>
        <p:grpSpPr>
          <a:xfrm>
            <a:off x="2743200" y="3581400"/>
            <a:ext cx="533400" cy="533400"/>
            <a:chOff x="3352800" y="5486400"/>
            <a:chExt cx="533400" cy="533400"/>
          </a:xfrm>
        </p:grpSpPr>
        <p:pic>
          <p:nvPicPr>
            <p:cNvPr id="92" name="Picture 10" descr="C:\Documents and Settings\ratul\Local Settings\Temporary Internet Files\Content.IE5\WRPY2P70\MCj04414920000[1].png"/>
            <p:cNvPicPr>
              <a:picLocks noChangeAspect="1" noChangeArrowheads="1"/>
            </p:cNvPicPr>
            <p:nvPr/>
          </p:nvPicPr>
          <p:blipFill>
            <a:blip r:embed="rId4" cstate="print"/>
            <a:srcRect/>
            <a:stretch>
              <a:fillRect/>
            </a:stretch>
          </p:blipFill>
          <p:spPr bwMode="auto">
            <a:xfrm>
              <a:off x="3352800" y="5486400"/>
              <a:ext cx="533400" cy="533400"/>
            </a:xfrm>
            <a:prstGeom prst="rect">
              <a:avLst/>
            </a:prstGeom>
            <a:noFill/>
          </p:spPr>
        </p:pic>
        <p:grpSp>
          <p:nvGrpSpPr>
            <p:cNvPr id="7" name="Group 64"/>
            <p:cNvGrpSpPr/>
            <p:nvPr/>
          </p:nvGrpSpPr>
          <p:grpSpPr>
            <a:xfrm>
              <a:off x="3505200" y="5562600"/>
              <a:ext cx="228600" cy="228600"/>
              <a:chOff x="4495800" y="5562600"/>
              <a:chExt cx="228600" cy="228600"/>
            </a:xfrm>
          </p:grpSpPr>
          <p:cxnSp>
            <p:nvCxnSpPr>
              <p:cNvPr id="94" name="Straight Connector 93"/>
              <p:cNvCxnSpPr/>
              <p:nvPr/>
            </p:nvCxnSpPr>
            <p:spPr>
              <a:xfrm rot="16200000" flipH="1">
                <a:off x="4495800" y="5562600"/>
                <a:ext cx="228600" cy="228600"/>
              </a:xfrm>
              <a:prstGeom prst="line">
                <a:avLst/>
              </a:prstGeom>
              <a:ln w="38100">
                <a:solidFill>
                  <a:srgbClr val="C00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5400000" flipH="1" flipV="1">
                <a:off x="4495800" y="5562600"/>
                <a:ext cx="228600" cy="228600"/>
              </a:xfrm>
              <a:prstGeom prst="line">
                <a:avLst/>
              </a:prstGeom>
              <a:ln w="38100">
                <a:solidFill>
                  <a:srgbClr val="C00000"/>
                </a:solidFill>
                <a:prstDash val="solid"/>
                <a:tailEnd type="none"/>
              </a:ln>
            </p:spPr>
            <p:style>
              <a:lnRef idx="1">
                <a:schemeClr val="accent1"/>
              </a:lnRef>
              <a:fillRef idx="0">
                <a:schemeClr val="accent1"/>
              </a:fillRef>
              <a:effectRef idx="0">
                <a:schemeClr val="accent1"/>
              </a:effectRef>
              <a:fontRef idx="minor">
                <a:schemeClr val="tx1"/>
              </a:fontRef>
            </p:style>
          </p:cxnSp>
        </p:grpSp>
      </p:grpSp>
      <p:sp>
        <p:nvSpPr>
          <p:cNvPr id="96" name="Snip Single Corner Rectangle 95"/>
          <p:cNvSpPr/>
          <p:nvPr/>
        </p:nvSpPr>
        <p:spPr>
          <a:xfrm>
            <a:off x="1371600" y="4038600"/>
            <a:ext cx="609600" cy="304800"/>
          </a:xfrm>
          <a:prstGeom prst="snip1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dirty="0" err="1" smtClean="0">
                <a:solidFill>
                  <a:schemeClr val="tx1"/>
                </a:solidFill>
              </a:rPr>
              <a:t>config</a:t>
            </a:r>
            <a:endParaRPr lang="en-US" sz="1600" dirty="0">
              <a:solidFill>
                <a:schemeClr val="tx1"/>
              </a:solidFill>
            </a:endParaRPr>
          </a:p>
        </p:txBody>
      </p:sp>
      <p:sp>
        <p:nvSpPr>
          <p:cNvPr id="97" name="Rounded Rectangle 96"/>
          <p:cNvSpPr/>
          <p:nvPr/>
        </p:nvSpPr>
        <p:spPr>
          <a:xfrm>
            <a:off x="22098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98" name="Straight Arrow Connector 97"/>
          <p:cNvCxnSpPr>
            <a:stCxn id="88" idx="1"/>
            <a:endCxn id="96" idx="0"/>
          </p:cNvCxnSpPr>
          <p:nvPr/>
        </p:nvCxnSpPr>
        <p:spPr>
          <a:xfrm rot="10800000">
            <a:off x="1981200" y="4191000"/>
            <a:ext cx="381000" cy="1588"/>
          </a:xfrm>
          <a:prstGeom prst="straightConnector1">
            <a:avLst/>
          </a:prstGeom>
          <a:ln w="254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99" name="Rounded Rectangle 98"/>
          <p:cNvSpPr/>
          <p:nvPr/>
        </p:nvSpPr>
        <p:spPr>
          <a:xfrm>
            <a:off x="25146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pic>
        <p:nvPicPr>
          <p:cNvPr id="101" name="Picture 2" descr="C:\Documents and Settings\ratul\Local Settings\Temporary Internet Files\Content.IE5\VVXDGZBC\MCj04238480000[1].wmf"/>
          <p:cNvPicPr>
            <a:picLocks noChangeAspect="1" noChangeArrowheads="1"/>
          </p:cNvPicPr>
          <p:nvPr/>
        </p:nvPicPr>
        <p:blipFill>
          <a:blip r:embed="rId5" cstate="print"/>
          <a:srcRect/>
          <a:stretch>
            <a:fillRect/>
          </a:stretch>
        </p:blipFill>
        <p:spPr bwMode="auto">
          <a:xfrm>
            <a:off x="1447800" y="1828800"/>
            <a:ext cx="346807" cy="381000"/>
          </a:xfrm>
          <a:prstGeom prst="rect">
            <a:avLst/>
          </a:prstGeom>
          <a:noFill/>
        </p:spPr>
      </p:pic>
      <p:pic>
        <p:nvPicPr>
          <p:cNvPr id="102" name="Picture 2" descr="C:\Documents and Settings\ratul\Local Settings\Temporary Internet Files\Content.IE5\VVXDGZBC\MCj04238480000[1].wmf"/>
          <p:cNvPicPr>
            <a:picLocks noChangeAspect="1" noChangeArrowheads="1"/>
          </p:cNvPicPr>
          <p:nvPr/>
        </p:nvPicPr>
        <p:blipFill>
          <a:blip r:embed="rId5" cstate="print"/>
          <a:srcRect/>
          <a:stretch>
            <a:fillRect/>
          </a:stretch>
        </p:blipFill>
        <p:spPr bwMode="auto">
          <a:xfrm>
            <a:off x="1524000" y="3733800"/>
            <a:ext cx="346807" cy="381000"/>
          </a:xfrm>
          <a:prstGeom prst="rect">
            <a:avLst/>
          </a:prstGeom>
          <a:noFill/>
        </p:spPr>
      </p:pic>
      <p:cxnSp>
        <p:nvCxnSpPr>
          <p:cNvPr id="44" name="Straight Arrow Connector 43"/>
          <p:cNvCxnSpPr/>
          <p:nvPr/>
        </p:nvCxnSpPr>
        <p:spPr>
          <a:xfrm rot="10800000">
            <a:off x="3962400" y="2438400"/>
            <a:ext cx="1143000" cy="533400"/>
          </a:xfrm>
          <a:prstGeom prst="straightConnector1">
            <a:avLst/>
          </a:prstGeom>
          <a:ln w="508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rot="10800000" flipV="1">
            <a:off x="3886200" y="3886199"/>
            <a:ext cx="1447800" cy="381000"/>
          </a:xfrm>
          <a:prstGeom prst="straightConnector1">
            <a:avLst/>
          </a:prstGeom>
          <a:ln w="50800">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52" name="Picture 10" descr="C:\Documents and Settings\ratul\Local Settings\Temporary Internet Files\Content.IE5\U3T2JBVL\MCj04370790000[1].png"/>
          <p:cNvPicPr>
            <a:picLocks noChangeAspect="1" noChangeArrowheads="1"/>
          </p:cNvPicPr>
          <p:nvPr/>
        </p:nvPicPr>
        <p:blipFill>
          <a:blip r:embed="rId6" cstate="print">
            <a:grayscl/>
          </a:blip>
          <a:srcRect/>
          <a:stretch>
            <a:fillRect/>
          </a:stretch>
        </p:blipFill>
        <p:spPr bwMode="auto">
          <a:xfrm>
            <a:off x="6705600" y="1981200"/>
            <a:ext cx="1066800" cy="1066800"/>
          </a:xfrm>
          <a:prstGeom prst="rect">
            <a:avLst/>
          </a:prstGeom>
          <a:noFill/>
        </p:spPr>
      </p:pic>
      <p:sp>
        <p:nvSpPr>
          <p:cNvPr id="51" name="TextBox 50"/>
          <p:cNvSpPr txBox="1"/>
          <p:nvPr/>
        </p:nvSpPr>
        <p:spPr>
          <a:xfrm>
            <a:off x="4038600" y="4953000"/>
            <a:ext cx="4648200" cy="954107"/>
          </a:xfrm>
          <a:prstGeom prst="rect">
            <a:avLst/>
          </a:prstGeom>
          <a:noFill/>
          <a:ln>
            <a:solidFill>
              <a:schemeClr val="tx2">
                <a:lumMod val="20000"/>
                <a:lumOff val="80000"/>
              </a:schemeClr>
            </a:solidFill>
          </a:ln>
        </p:spPr>
        <p:txBody>
          <a:bodyPr wrap="square" rtlCol="0">
            <a:spAutoFit/>
          </a:bodyPr>
          <a:lstStyle/>
          <a:p>
            <a:pPr algn="ctr"/>
            <a:r>
              <a:rPr lang="en-US" sz="2800" dirty="0" smtClean="0">
                <a:solidFill>
                  <a:srgbClr val="FFC000"/>
                </a:solidFill>
              </a:rPr>
              <a:t>The failure model is too </a:t>
            </a:r>
            <a:r>
              <a:rPr lang="en-US" sz="2800" dirty="0" smtClean="0">
                <a:solidFill>
                  <a:srgbClr val="FFC000"/>
                </a:solidFill>
              </a:rPr>
              <a:t>simple in current formulations</a:t>
            </a:r>
            <a:endParaRPr lang="en-US" sz="2800" dirty="0">
              <a:solidFill>
                <a:srgbClr val="FFC000"/>
              </a:solidFill>
            </a:endParaRPr>
          </a:p>
        </p:txBody>
      </p:sp>
    </p:spTree>
    <p:custDataLst>
      <p:tags r:id="rId1"/>
    </p:custDataLst>
  </p:cSld>
  <p:clrMapOvr>
    <a:masterClrMapping/>
  </p:clrMapOvr>
  <p:transition advTm="311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checkerboard(across)">
                                      <p:cBhvr>
                                        <p:cTn id="7" dur="500"/>
                                        <p:tgtEl>
                                          <p:spTgt spid="4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checkerboard(across)">
                                      <p:cBhvr>
                                        <p:cTn id="10" dur="500"/>
                                        <p:tgtEl>
                                          <p:spTgt spid="4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checkerboard(across)">
                                      <p:cBhvr>
                                        <p:cTn id="13" dur="500"/>
                                        <p:tgtEl>
                                          <p:spTgt spid="41"/>
                                        </p:tgtEl>
                                      </p:cBhvr>
                                    </p:animEffect>
                                  </p:childTnLst>
                                </p:cTn>
                              </p:par>
                              <p:par>
                                <p:cTn id="14" presetID="5" presetClass="entr" presetSubtype="10" fill="hold" nodeType="with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checkerboard(across)">
                                      <p:cBhvr>
                                        <p:cTn id="16" dur="500"/>
                                        <p:tgtEl>
                                          <p:spTgt spid="47"/>
                                        </p:tgtEl>
                                      </p:cBhvr>
                                    </p:animEffect>
                                  </p:childTnLst>
                                </p:cTn>
                              </p:par>
                              <p:par>
                                <p:cTn id="17" presetID="5" presetClass="entr" presetSubtype="10" fill="hold"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checkerboard(across)">
                                      <p:cBhvr>
                                        <p:cTn id="19" dur="500"/>
                                        <p:tgtEl>
                                          <p:spTgt spid="4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p:cBhvr>
                                        <p:cTn id="23" dur="500" fill="hold"/>
                                        <p:tgtEl>
                                          <p:spTgt spid="42"/>
                                        </p:tgtEl>
                                        <p:attrNameLst>
                                          <p:attrName>fillcolor</p:attrName>
                                        </p:attrNameLst>
                                      </p:cBhvr>
                                      <p:to>
                                        <a:srgbClr val="FF3300"/>
                                      </p:to>
                                    </p:animClr>
                                    <p:set>
                                      <p:cBhvr>
                                        <p:cTn id="24" dur="500" fill="hold"/>
                                        <p:tgtEl>
                                          <p:spTgt spid="42"/>
                                        </p:tgtEl>
                                        <p:attrNameLst>
                                          <p:attrName>fill.type</p:attrName>
                                        </p:attrNameLst>
                                      </p:cBhvr>
                                      <p:to>
                                        <p:strVal val="solid"/>
                                      </p:to>
                                    </p:set>
                                    <p:set>
                                      <p:cBhvr>
                                        <p:cTn id="25" dur="500" fill="hold"/>
                                        <p:tgtEl>
                                          <p:spTgt spid="42"/>
                                        </p:tgtEl>
                                        <p:attrNameLst>
                                          <p:attrName>fill.on</p:attrName>
                                        </p:attrNameLst>
                                      </p:cBhvr>
                                      <p:to>
                                        <p:strVal val="true"/>
                                      </p:to>
                                    </p:set>
                                  </p:childTnLst>
                                </p:cTn>
                              </p:par>
                              <p:par>
                                <p:cTn id="26" presetID="1" presetClass="emph" presetSubtype="2" fill="hold" nodeType="withEffect">
                                  <p:stCondLst>
                                    <p:cond delay="0"/>
                                  </p:stCondLst>
                                  <p:childTnLst>
                                    <p:animClr clrSpc="rgb">
                                      <p:cBhvr>
                                        <p:cTn id="27" dur="500" fill="hold"/>
                                        <p:tgtEl>
                                          <p:spTgt spid="43"/>
                                        </p:tgtEl>
                                        <p:attrNameLst>
                                          <p:attrName>fillcolor</p:attrName>
                                        </p:attrNameLst>
                                      </p:cBhvr>
                                      <p:to>
                                        <a:srgbClr val="FF3300"/>
                                      </p:to>
                                    </p:animClr>
                                    <p:set>
                                      <p:cBhvr>
                                        <p:cTn id="28" dur="500" fill="hold"/>
                                        <p:tgtEl>
                                          <p:spTgt spid="43"/>
                                        </p:tgtEl>
                                        <p:attrNameLst>
                                          <p:attrName>fill.type</p:attrName>
                                        </p:attrNameLst>
                                      </p:cBhvr>
                                      <p:to>
                                        <p:strVal val="solid"/>
                                      </p:to>
                                    </p:set>
                                    <p:set>
                                      <p:cBhvr>
                                        <p:cTn id="29" dur="500" fill="hold"/>
                                        <p:tgtEl>
                                          <p:spTgt spid="43"/>
                                        </p:tgtEl>
                                        <p:attrNameLst>
                                          <p:attrName>fill.on</p:attrName>
                                        </p:attrNameLst>
                                      </p:cBhvr>
                                      <p:to>
                                        <p:strVal val="true"/>
                                      </p:to>
                                    </p:set>
                                  </p:childTnLst>
                                </p:cTn>
                              </p:par>
                            </p:childTnLst>
                          </p:cTn>
                        </p:par>
                      </p:childTnLst>
                    </p:cTn>
                  </p:par>
                  <p:par>
                    <p:cTn id="30" fill="hold">
                      <p:stCondLst>
                        <p:cond delay="indefinite"/>
                      </p:stCondLst>
                      <p:childTnLst>
                        <p:par>
                          <p:cTn id="31" fill="hold">
                            <p:stCondLst>
                              <p:cond delay="0"/>
                            </p:stCondLst>
                            <p:childTnLst>
                              <p:par>
                                <p:cTn id="32" presetID="1" presetClass="emph" presetSubtype="2" fill="hold" nodeType="clickEffect">
                                  <p:stCondLst>
                                    <p:cond delay="0"/>
                                  </p:stCondLst>
                                  <p:childTnLst>
                                    <p:animClr clrSpc="rgb">
                                      <p:cBhvr>
                                        <p:cTn id="33" dur="500" fill="hold"/>
                                        <p:tgtEl>
                                          <p:spTgt spid="41"/>
                                        </p:tgtEl>
                                        <p:attrNameLst>
                                          <p:attrName>fillcolor</p:attrName>
                                        </p:attrNameLst>
                                      </p:cBhvr>
                                      <p:to>
                                        <a:srgbClr val="FF3300"/>
                                      </p:to>
                                    </p:animClr>
                                    <p:set>
                                      <p:cBhvr>
                                        <p:cTn id="34" dur="500" fill="hold"/>
                                        <p:tgtEl>
                                          <p:spTgt spid="41"/>
                                        </p:tgtEl>
                                        <p:attrNameLst>
                                          <p:attrName>fill.type</p:attrName>
                                        </p:attrNameLst>
                                      </p:cBhvr>
                                      <p:to>
                                        <p:strVal val="solid"/>
                                      </p:to>
                                    </p:set>
                                    <p:set>
                                      <p:cBhvr>
                                        <p:cTn id="35" dur="500" fill="hold"/>
                                        <p:tgtEl>
                                          <p:spTgt spid="41"/>
                                        </p:tgtEl>
                                        <p:attrNameLst>
                                          <p:attrName>fill.on</p:attrName>
                                        </p:attrNameLst>
                                      </p:cBhvr>
                                      <p:to>
                                        <p:strVal val="true"/>
                                      </p:to>
                                    </p:set>
                                  </p:childTnLst>
                                </p:cTn>
                              </p:par>
                              <p:par>
                                <p:cTn id="36" presetID="1" presetClass="entr" presetSubtype="0" fill="hold" nodeType="withEffect">
                                  <p:stCondLst>
                                    <p:cond delay="0"/>
                                  </p:stCondLst>
                                  <p:childTnLst>
                                    <p:set>
                                      <p:cBhvr>
                                        <p:cTn id="37" dur="1" fill="hold">
                                          <p:stCondLst>
                                            <p:cond delay="0"/>
                                          </p:stCondLst>
                                        </p:cTn>
                                        <p:tgtEl>
                                          <p:spTgt spid="5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2" grpId="0" animBg="1"/>
      <p:bldP spid="41" grpId="0" animBg="1"/>
      <p:bldP spid="5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formulation for detailed diagnosis</a:t>
            </a:r>
            <a:endParaRPr lang="en-US" dirty="0"/>
          </a:p>
        </p:txBody>
      </p:sp>
      <p:sp>
        <p:nvSpPr>
          <p:cNvPr id="134" name="Content Placeholder 133"/>
          <p:cNvSpPr>
            <a:spLocks noGrp="1"/>
          </p:cNvSpPr>
          <p:nvPr>
            <p:ph sz="half" idx="1"/>
          </p:nvPr>
        </p:nvSpPr>
        <p:spPr>
          <a:xfrm>
            <a:off x="152400" y="2590800"/>
            <a:ext cx="3505200" cy="2743200"/>
          </a:xfrm>
        </p:spPr>
        <p:txBody>
          <a:bodyPr>
            <a:noAutofit/>
          </a:bodyPr>
          <a:lstStyle/>
          <a:p>
            <a:pPr>
              <a:buNone/>
            </a:pPr>
            <a:r>
              <a:rPr lang="en-US" sz="2400" dirty="0" smtClean="0">
                <a:solidFill>
                  <a:srgbClr val="FFC000"/>
                </a:solidFill>
              </a:rPr>
              <a:t>Dependency graph of</a:t>
            </a:r>
          </a:p>
          <a:p>
            <a:pPr>
              <a:buNone/>
            </a:pPr>
            <a:r>
              <a:rPr lang="en-US" sz="2400" dirty="0" smtClean="0">
                <a:solidFill>
                  <a:srgbClr val="FFC000"/>
                </a:solidFill>
              </a:rPr>
              <a:t>fine-grained components</a:t>
            </a:r>
          </a:p>
          <a:p>
            <a:pPr>
              <a:buNone/>
            </a:pPr>
            <a:endParaRPr lang="en-US" sz="1400" dirty="0" smtClean="0">
              <a:solidFill>
                <a:srgbClr val="FFC000"/>
              </a:solidFill>
            </a:endParaRPr>
          </a:p>
          <a:p>
            <a:pPr>
              <a:buNone/>
            </a:pPr>
            <a:endParaRPr lang="en-US" sz="1400" dirty="0" smtClean="0">
              <a:solidFill>
                <a:srgbClr val="FFC000"/>
              </a:solidFill>
            </a:endParaRPr>
          </a:p>
          <a:p>
            <a:pPr>
              <a:buNone/>
            </a:pPr>
            <a:r>
              <a:rPr lang="en-US" sz="2400" dirty="0" smtClean="0">
                <a:solidFill>
                  <a:srgbClr val="FFC000"/>
                </a:solidFill>
              </a:rPr>
              <a:t>Component state is a </a:t>
            </a:r>
          </a:p>
          <a:p>
            <a:pPr>
              <a:buNone/>
            </a:pPr>
            <a:r>
              <a:rPr lang="en-US" sz="2400" dirty="0" smtClean="0">
                <a:solidFill>
                  <a:srgbClr val="FFC000"/>
                </a:solidFill>
              </a:rPr>
              <a:t>multi-dimensional vector</a:t>
            </a:r>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6" name="server"/>
          <p:cNvSpPr>
            <a:spLocks noEditPoints="1" noChangeArrowheads="1"/>
          </p:cNvSpPr>
          <p:nvPr/>
        </p:nvSpPr>
        <p:spPr bwMode="auto">
          <a:xfrm>
            <a:off x="7391400" y="3505200"/>
            <a:ext cx="762000" cy="8382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 name="computr1"/>
          <p:cNvSpPr>
            <a:spLocks noEditPoints="1" noChangeArrowheads="1"/>
          </p:cNvSpPr>
          <p:nvPr/>
        </p:nvSpPr>
        <p:spPr bwMode="auto">
          <a:xfrm>
            <a:off x="4267200" y="2209800"/>
            <a:ext cx="990600" cy="7620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8" name="computr1"/>
          <p:cNvSpPr>
            <a:spLocks noEditPoints="1" noChangeArrowheads="1"/>
          </p:cNvSpPr>
          <p:nvPr/>
        </p:nvSpPr>
        <p:spPr bwMode="auto">
          <a:xfrm>
            <a:off x="4343400" y="4572000"/>
            <a:ext cx="990600" cy="7620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9" name="Rounded Rectangle 8"/>
          <p:cNvSpPr/>
          <p:nvPr/>
        </p:nvSpPr>
        <p:spPr>
          <a:xfrm>
            <a:off x="7467600" y="3657600"/>
            <a:ext cx="609600" cy="457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400800" y="3276600"/>
            <a:ext cx="762000" cy="5334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SQL </a:t>
            </a:r>
            <a:r>
              <a:rPr lang="en-US" dirty="0" err="1" smtClean="0">
                <a:solidFill>
                  <a:schemeClr val="tx1"/>
                </a:solidFill>
              </a:rPr>
              <a:t>svr</a:t>
            </a:r>
            <a:endParaRPr lang="en-US" dirty="0">
              <a:solidFill>
                <a:schemeClr val="tx1"/>
              </a:solidFill>
            </a:endParaRPr>
          </a:p>
        </p:txBody>
      </p:sp>
      <p:sp>
        <p:nvSpPr>
          <p:cNvPr id="12" name="Oval 11"/>
          <p:cNvSpPr/>
          <p:nvPr/>
        </p:nvSpPr>
        <p:spPr>
          <a:xfrm>
            <a:off x="7162800" y="2819400"/>
            <a:ext cx="990600" cy="5334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Exch.svr</a:t>
            </a:r>
            <a:endParaRPr lang="en-US" dirty="0">
              <a:solidFill>
                <a:schemeClr val="tx1"/>
              </a:solidFill>
            </a:endParaRPr>
          </a:p>
        </p:txBody>
      </p:sp>
      <p:sp>
        <p:nvSpPr>
          <p:cNvPr id="13" name="Oval 12"/>
          <p:cNvSpPr/>
          <p:nvPr/>
        </p:nvSpPr>
        <p:spPr>
          <a:xfrm>
            <a:off x="8305800" y="3124200"/>
            <a:ext cx="685800" cy="6096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IIS </a:t>
            </a:r>
            <a:r>
              <a:rPr lang="en-US" dirty="0" err="1" smtClean="0">
                <a:solidFill>
                  <a:schemeClr val="tx1"/>
                </a:solidFill>
              </a:rPr>
              <a:t>svr</a:t>
            </a:r>
            <a:endParaRPr lang="en-US" dirty="0">
              <a:solidFill>
                <a:schemeClr val="tx1"/>
              </a:solidFill>
            </a:endParaRPr>
          </a:p>
        </p:txBody>
      </p:sp>
      <p:sp>
        <p:nvSpPr>
          <p:cNvPr id="14" name="Snip Single Corner Rectangle 13"/>
          <p:cNvSpPr/>
          <p:nvPr/>
        </p:nvSpPr>
        <p:spPr>
          <a:xfrm>
            <a:off x="7467600" y="44958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nip Single Corner Rectangle 14"/>
          <p:cNvSpPr/>
          <p:nvPr/>
        </p:nvSpPr>
        <p:spPr>
          <a:xfrm>
            <a:off x="8153400" y="4191000"/>
            <a:ext cx="914400" cy="6096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IIS </a:t>
            </a:r>
            <a:r>
              <a:rPr lang="en-US" dirty="0" err="1" smtClean="0">
                <a:solidFill>
                  <a:schemeClr val="tx1"/>
                </a:solidFill>
              </a:rPr>
              <a:t>config</a:t>
            </a:r>
            <a:endParaRPr lang="en-US" dirty="0">
              <a:solidFill>
                <a:schemeClr val="tx1"/>
              </a:solidFill>
            </a:endParaRPr>
          </a:p>
        </p:txBody>
      </p:sp>
      <p:sp>
        <p:nvSpPr>
          <p:cNvPr id="16" name="Snip Single Corner Rectangle 15"/>
          <p:cNvSpPr/>
          <p:nvPr/>
        </p:nvSpPr>
        <p:spPr>
          <a:xfrm>
            <a:off x="6629400" y="41910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p:cNvCxnSpPr>
            <a:endCxn id="13" idx="2"/>
          </p:cNvCxnSpPr>
          <p:nvPr/>
        </p:nvCxnSpPr>
        <p:spPr>
          <a:xfrm rot="5400000" flipH="1" flipV="1">
            <a:off x="8049302" y="3456898"/>
            <a:ext cx="284396" cy="2286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3" idx="3"/>
            <a:endCxn id="9" idx="3"/>
          </p:cNvCxnSpPr>
          <p:nvPr/>
        </p:nvCxnSpPr>
        <p:spPr>
          <a:xfrm rot="5400000">
            <a:off x="8120880" y="3600847"/>
            <a:ext cx="241674" cy="329033"/>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flipH="1" flipV="1">
            <a:off x="7440661" y="3476347"/>
            <a:ext cx="360595" cy="1913"/>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16200000" flipH="1">
            <a:off x="7669261" y="3476343"/>
            <a:ext cx="360596" cy="1917"/>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11" idx="6"/>
          </p:cNvCxnSpPr>
          <p:nvPr/>
        </p:nvCxnSpPr>
        <p:spPr>
          <a:xfrm>
            <a:off x="7162800" y="3543300"/>
            <a:ext cx="302884" cy="1524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9" idx="1"/>
            <a:endCxn id="11" idx="5"/>
          </p:cNvCxnSpPr>
          <p:nvPr/>
        </p:nvCxnSpPr>
        <p:spPr>
          <a:xfrm rot="10800000">
            <a:off x="7051208" y="3731886"/>
            <a:ext cx="416392" cy="154315"/>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6" idx="3"/>
            <a:endCxn id="11" idx="4"/>
          </p:cNvCxnSpPr>
          <p:nvPr/>
        </p:nvCxnSpPr>
        <p:spPr>
          <a:xfrm rot="16200000" flipV="1">
            <a:off x="6648450" y="3943350"/>
            <a:ext cx="381000" cy="1143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15" idx="3"/>
            <a:endCxn id="13" idx="4"/>
          </p:cNvCxnSpPr>
          <p:nvPr/>
        </p:nvCxnSpPr>
        <p:spPr>
          <a:xfrm rot="5400000" flipH="1" flipV="1">
            <a:off x="8401050" y="3943350"/>
            <a:ext cx="457200" cy="381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14" idx="3"/>
            <a:endCxn id="9" idx="2"/>
          </p:cNvCxnSpPr>
          <p:nvPr/>
        </p:nvCxnSpPr>
        <p:spPr>
          <a:xfrm rot="5400000" flipH="1" flipV="1">
            <a:off x="7562850" y="4286250"/>
            <a:ext cx="381000" cy="381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grpSp>
        <p:nvGrpSpPr>
          <p:cNvPr id="69" name="Group 68"/>
          <p:cNvGrpSpPr/>
          <p:nvPr/>
        </p:nvGrpSpPr>
        <p:grpSpPr>
          <a:xfrm>
            <a:off x="6477000" y="5193268"/>
            <a:ext cx="1327113" cy="1055132"/>
            <a:chOff x="7283487" y="2057400"/>
            <a:chExt cx="1327113" cy="1055132"/>
          </a:xfrm>
        </p:grpSpPr>
        <p:sp>
          <p:nvSpPr>
            <p:cNvPr id="61" name="Oval 60"/>
            <p:cNvSpPr/>
            <p:nvPr/>
          </p:nvSpPr>
          <p:spPr>
            <a:xfrm>
              <a:off x="7283487" y="2057400"/>
              <a:ext cx="412713" cy="3048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7716316" y="2057400"/>
              <a:ext cx="894284" cy="369332"/>
            </a:xfrm>
            <a:prstGeom prst="rect">
              <a:avLst/>
            </a:prstGeom>
            <a:noFill/>
          </p:spPr>
          <p:txBody>
            <a:bodyPr wrap="none" rtlCol="0">
              <a:spAutoFit/>
            </a:bodyPr>
            <a:lstStyle/>
            <a:p>
              <a:r>
                <a:rPr lang="en-US" dirty="0" smtClean="0">
                  <a:solidFill>
                    <a:schemeClr val="bg1"/>
                  </a:solidFill>
                </a:rPr>
                <a:t>Process</a:t>
              </a:r>
              <a:endParaRPr lang="en-US" dirty="0">
                <a:solidFill>
                  <a:schemeClr val="bg1"/>
                </a:solidFill>
              </a:endParaRPr>
            </a:p>
          </p:txBody>
        </p:sp>
        <p:sp>
          <p:nvSpPr>
            <p:cNvPr id="63" name="Rounded Rectangle 62"/>
            <p:cNvSpPr/>
            <p:nvPr/>
          </p:nvSpPr>
          <p:spPr>
            <a:xfrm>
              <a:off x="7315200" y="2438400"/>
              <a:ext cx="336513" cy="228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7696200" y="2373868"/>
              <a:ext cx="442750" cy="369332"/>
            </a:xfrm>
            <a:prstGeom prst="rect">
              <a:avLst/>
            </a:prstGeom>
            <a:noFill/>
          </p:spPr>
          <p:txBody>
            <a:bodyPr wrap="none" rtlCol="0">
              <a:spAutoFit/>
            </a:bodyPr>
            <a:lstStyle/>
            <a:p>
              <a:r>
                <a:rPr lang="en-US" dirty="0" smtClean="0">
                  <a:solidFill>
                    <a:schemeClr val="bg1"/>
                  </a:solidFill>
                </a:rPr>
                <a:t>OS</a:t>
              </a:r>
              <a:endParaRPr lang="en-US" dirty="0">
                <a:solidFill>
                  <a:schemeClr val="bg1"/>
                </a:solidFill>
              </a:endParaRPr>
            </a:p>
          </p:txBody>
        </p:sp>
        <p:sp>
          <p:nvSpPr>
            <p:cNvPr id="66" name="Snip Single Corner Rectangle 65"/>
            <p:cNvSpPr/>
            <p:nvPr/>
          </p:nvSpPr>
          <p:spPr>
            <a:xfrm>
              <a:off x="7315200" y="2807732"/>
              <a:ext cx="381000" cy="2286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p:cNvSpPr txBox="1"/>
            <p:nvPr/>
          </p:nvSpPr>
          <p:spPr>
            <a:xfrm>
              <a:off x="7696200" y="2743200"/>
              <a:ext cx="782843" cy="369332"/>
            </a:xfrm>
            <a:prstGeom prst="rect">
              <a:avLst/>
            </a:prstGeom>
            <a:noFill/>
          </p:spPr>
          <p:txBody>
            <a:bodyPr wrap="none" rtlCol="0">
              <a:spAutoFit/>
            </a:bodyPr>
            <a:lstStyle/>
            <a:p>
              <a:r>
                <a:rPr lang="en-US" dirty="0" err="1" smtClean="0">
                  <a:solidFill>
                    <a:schemeClr val="bg1"/>
                  </a:solidFill>
                </a:rPr>
                <a:t>Config</a:t>
              </a:r>
              <a:endParaRPr lang="en-US" dirty="0">
                <a:solidFill>
                  <a:schemeClr val="bg1"/>
                </a:solidFill>
              </a:endParaRPr>
            </a:p>
          </p:txBody>
        </p:sp>
      </p:grpSp>
      <p:sp>
        <p:nvSpPr>
          <p:cNvPr id="70" name="Rounded Rectangle 69"/>
          <p:cNvSpPr/>
          <p:nvPr/>
        </p:nvSpPr>
        <p:spPr>
          <a:xfrm>
            <a:off x="4495800" y="2362200"/>
            <a:ext cx="609600" cy="457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3657600" y="20574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4495800" y="16764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5181600" y="1752600"/>
            <a:ext cx="990600" cy="8382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SQL client C1</a:t>
            </a:r>
            <a:endParaRPr lang="en-US" dirty="0">
              <a:solidFill>
                <a:schemeClr val="tx1"/>
              </a:solidFill>
            </a:endParaRPr>
          </a:p>
        </p:txBody>
      </p:sp>
      <p:sp>
        <p:nvSpPr>
          <p:cNvPr id="74" name="Snip Single Corner Rectangle 73"/>
          <p:cNvSpPr/>
          <p:nvPr/>
        </p:nvSpPr>
        <p:spPr>
          <a:xfrm>
            <a:off x="4572000" y="32004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nip Single Corner Rectangle 74"/>
          <p:cNvSpPr/>
          <p:nvPr/>
        </p:nvSpPr>
        <p:spPr>
          <a:xfrm>
            <a:off x="5410200" y="28956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nip Single Corner Rectangle 75"/>
          <p:cNvSpPr/>
          <p:nvPr/>
        </p:nvSpPr>
        <p:spPr>
          <a:xfrm>
            <a:off x="3657600" y="28956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Arrow Connector 76"/>
          <p:cNvCxnSpPr>
            <a:endCxn id="73" idx="2"/>
          </p:cNvCxnSpPr>
          <p:nvPr/>
        </p:nvCxnSpPr>
        <p:spPr>
          <a:xfrm rot="5400000" flipH="1" flipV="1">
            <a:off x="4867952" y="2256748"/>
            <a:ext cx="398696" cy="2286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stCxn id="73" idx="3"/>
            <a:endCxn id="70" idx="3"/>
          </p:cNvCxnSpPr>
          <p:nvPr/>
        </p:nvCxnSpPr>
        <p:spPr>
          <a:xfrm rot="5400000">
            <a:off x="5154660" y="2418789"/>
            <a:ext cx="122751" cy="22127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rot="5400000" flipH="1" flipV="1">
            <a:off x="4468861" y="2180947"/>
            <a:ext cx="360595" cy="1913"/>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rot="16200000" flipH="1">
            <a:off x="4697461" y="2180943"/>
            <a:ext cx="360596" cy="1917"/>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71" idx="6"/>
          </p:cNvCxnSpPr>
          <p:nvPr/>
        </p:nvCxnSpPr>
        <p:spPr>
          <a:xfrm>
            <a:off x="4191000" y="2247900"/>
            <a:ext cx="302884" cy="1524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a:stCxn id="70" idx="1"/>
            <a:endCxn id="71" idx="5"/>
          </p:cNvCxnSpPr>
          <p:nvPr/>
        </p:nvCxnSpPr>
        <p:spPr>
          <a:xfrm rot="10800000">
            <a:off x="4112886" y="2382604"/>
            <a:ext cx="382915" cy="20819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a:stCxn id="76" idx="3"/>
            <a:endCxn id="71" idx="4"/>
          </p:cNvCxnSpPr>
          <p:nvPr/>
        </p:nvCxnSpPr>
        <p:spPr>
          <a:xfrm rot="5400000" flipH="1" flipV="1">
            <a:off x="3695700" y="2667000"/>
            <a:ext cx="4572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a:stCxn id="75" idx="3"/>
            <a:endCxn id="73" idx="4"/>
          </p:cNvCxnSpPr>
          <p:nvPr/>
        </p:nvCxnSpPr>
        <p:spPr>
          <a:xfrm rot="5400000" flipH="1" flipV="1">
            <a:off x="5524500" y="2743200"/>
            <a:ext cx="3048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74" idx="3"/>
            <a:endCxn id="70" idx="2"/>
          </p:cNvCxnSpPr>
          <p:nvPr/>
        </p:nvCxnSpPr>
        <p:spPr>
          <a:xfrm rot="16200000" flipV="1">
            <a:off x="4629150" y="2990850"/>
            <a:ext cx="381000" cy="381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02" name="Rounded Rectangle 101"/>
          <p:cNvSpPr/>
          <p:nvPr/>
        </p:nvSpPr>
        <p:spPr>
          <a:xfrm>
            <a:off x="4572000" y="4724400"/>
            <a:ext cx="609600" cy="457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3733800" y="44196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4572000" y="40386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5334000" y="4191000"/>
            <a:ext cx="990600" cy="8382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SQL client C2</a:t>
            </a:r>
            <a:endParaRPr lang="en-US" dirty="0">
              <a:solidFill>
                <a:schemeClr val="tx1"/>
              </a:solidFill>
            </a:endParaRPr>
          </a:p>
        </p:txBody>
      </p:sp>
      <p:sp>
        <p:nvSpPr>
          <p:cNvPr id="106" name="Snip Single Corner Rectangle 105"/>
          <p:cNvSpPr/>
          <p:nvPr/>
        </p:nvSpPr>
        <p:spPr>
          <a:xfrm>
            <a:off x="4648200" y="55626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Snip Single Corner Rectangle 106"/>
          <p:cNvSpPr/>
          <p:nvPr/>
        </p:nvSpPr>
        <p:spPr>
          <a:xfrm>
            <a:off x="5486400" y="52578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Snip Single Corner Rectangle 107"/>
          <p:cNvSpPr/>
          <p:nvPr/>
        </p:nvSpPr>
        <p:spPr>
          <a:xfrm>
            <a:off x="3733800" y="52578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9" name="Straight Arrow Connector 108"/>
          <p:cNvCxnSpPr>
            <a:endCxn id="105" idx="2"/>
          </p:cNvCxnSpPr>
          <p:nvPr/>
        </p:nvCxnSpPr>
        <p:spPr>
          <a:xfrm rot="5400000" flipH="1" flipV="1">
            <a:off x="4982252" y="4657048"/>
            <a:ext cx="398696" cy="3048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105" idx="3"/>
            <a:endCxn id="102" idx="3"/>
          </p:cNvCxnSpPr>
          <p:nvPr/>
        </p:nvCxnSpPr>
        <p:spPr>
          <a:xfrm rot="5400000">
            <a:off x="5307060" y="4780989"/>
            <a:ext cx="46551" cy="29747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rot="5400000" flipH="1" flipV="1">
            <a:off x="4545061" y="4543147"/>
            <a:ext cx="360595" cy="1913"/>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rot="16200000" flipH="1">
            <a:off x="4773661" y="4543143"/>
            <a:ext cx="360596" cy="1917"/>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103" idx="6"/>
          </p:cNvCxnSpPr>
          <p:nvPr/>
        </p:nvCxnSpPr>
        <p:spPr>
          <a:xfrm>
            <a:off x="4267200" y="4610100"/>
            <a:ext cx="302884" cy="1524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102" idx="1"/>
            <a:endCxn id="103" idx="5"/>
          </p:cNvCxnSpPr>
          <p:nvPr/>
        </p:nvCxnSpPr>
        <p:spPr>
          <a:xfrm rot="10800000">
            <a:off x="4189086" y="4744804"/>
            <a:ext cx="382915" cy="20819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a:stCxn id="108" idx="3"/>
            <a:endCxn id="103" idx="4"/>
          </p:cNvCxnSpPr>
          <p:nvPr/>
        </p:nvCxnSpPr>
        <p:spPr>
          <a:xfrm rot="5400000" flipH="1" flipV="1">
            <a:off x="3771900" y="5029200"/>
            <a:ext cx="4572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stCxn id="107" idx="3"/>
            <a:endCxn id="105" idx="4"/>
          </p:cNvCxnSpPr>
          <p:nvPr/>
        </p:nvCxnSpPr>
        <p:spPr>
          <a:xfrm rot="5400000" flipH="1" flipV="1">
            <a:off x="5676900" y="5105400"/>
            <a:ext cx="228600" cy="762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106" idx="3"/>
            <a:endCxn id="102" idx="2"/>
          </p:cNvCxnSpPr>
          <p:nvPr/>
        </p:nvCxnSpPr>
        <p:spPr>
          <a:xfrm rot="16200000" flipV="1">
            <a:off x="4705350" y="5353050"/>
            <a:ext cx="381000" cy="381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a:stCxn id="11" idx="0"/>
            <a:endCxn id="73" idx="6"/>
          </p:cNvCxnSpPr>
          <p:nvPr/>
        </p:nvCxnSpPr>
        <p:spPr>
          <a:xfrm rot="16200000" flipV="1">
            <a:off x="5924550" y="2419350"/>
            <a:ext cx="1104900" cy="6096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a:stCxn id="73" idx="5"/>
            <a:endCxn id="11" idx="1"/>
          </p:cNvCxnSpPr>
          <p:nvPr/>
        </p:nvCxnSpPr>
        <p:spPr>
          <a:xfrm rot="16200000" flipH="1">
            <a:off x="5826428" y="2668751"/>
            <a:ext cx="886666" cy="485262"/>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a:stCxn id="11" idx="2"/>
            <a:endCxn id="105" idx="0"/>
          </p:cNvCxnSpPr>
          <p:nvPr/>
        </p:nvCxnSpPr>
        <p:spPr>
          <a:xfrm rot="10800000" flipV="1">
            <a:off x="5829300" y="3543300"/>
            <a:ext cx="571500" cy="6477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a:stCxn id="105" idx="7"/>
            <a:endCxn id="11" idx="3"/>
          </p:cNvCxnSpPr>
          <p:nvPr/>
        </p:nvCxnSpPr>
        <p:spPr>
          <a:xfrm rot="5400000" flipH="1" flipV="1">
            <a:off x="6055028" y="3856387"/>
            <a:ext cx="581866" cy="332862"/>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86" name="Table 85"/>
          <p:cNvGraphicFramePr>
            <a:graphicFrameLocks noGrp="1"/>
          </p:cNvGraphicFramePr>
          <p:nvPr/>
        </p:nvGraphicFramePr>
        <p:xfrm>
          <a:off x="6781800" y="1493520"/>
          <a:ext cx="1676400" cy="1097280"/>
        </p:xfrm>
        <a:graphic>
          <a:graphicData uri="http://schemas.openxmlformats.org/drawingml/2006/table">
            <a:tbl>
              <a:tblPr>
                <a:tableStyleId>{5C22544A-7EE6-4342-B048-85BDC9FD1C3A}</a:tableStyleId>
              </a:tblPr>
              <a:tblGrid>
                <a:gridCol w="1676400"/>
              </a:tblGrid>
              <a:tr h="243840">
                <a:tc>
                  <a:txBody>
                    <a:bodyPr/>
                    <a:lstStyle/>
                    <a:p>
                      <a:pPr algn="ctr"/>
                      <a:r>
                        <a:rPr lang="en-US" dirty="0" smtClean="0"/>
                        <a:t>% CPU time</a:t>
                      </a:r>
                      <a:endParaRPr lang="en-US" dirty="0"/>
                    </a:p>
                  </a:txBody>
                  <a:tcPr marL="0" marR="0" marT="0" marB="0">
                    <a:lnB w="12700" cap="flat" cmpd="sng" algn="ctr">
                      <a:solidFill>
                        <a:schemeClr val="tx1"/>
                      </a:solidFill>
                      <a:prstDash val="solid"/>
                      <a:round/>
                      <a:headEnd type="none" w="med" len="med"/>
                      <a:tailEnd type="none" w="med" len="med"/>
                    </a:lnB>
                  </a:tcPr>
                </a:tc>
              </a:tr>
              <a:tr h="243840">
                <a:tc>
                  <a:txBody>
                    <a:bodyPr/>
                    <a:lstStyle/>
                    <a:p>
                      <a:pPr algn="ctr"/>
                      <a:r>
                        <a:rPr lang="en-US" dirty="0" smtClean="0"/>
                        <a:t>IO bytes/sec</a:t>
                      </a:r>
                      <a:endParaRPr lang="en-US" dirty="0"/>
                    </a:p>
                  </a:txBody>
                  <a:tcPr marL="0" marR="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3840">
                <a:tc>
                  <a:txBody>
                    <a:bodyPr/>
                    <a:lstStyle/>
                    <a:p>
                      <a:pPr algn="ctr"/>
                      <a:r>
                        <a:rPr lang="en-US" dirty="0" smtClean="0"/>
                        <a:t>Connections/sec</a:t>
                      </a:r>
                      <a:endParaRPr lang="en-US" dirty="0"/>
                    </a:p>
                  </a:txBody>
                  <a:tcPr marL="0" marR="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3840">
                <a:tc>
                  <a:txBody>
                    <a:bodyPr/>
                    <a:lstStyle/>
                    <a:p>
                      <a:pPr algn="ctr"/>
                      <a:r>
                        <a:rPr lang="en-US" dirty="0" smtClean="0"/>
                        <a:t>404 errors/sec</a:t>
                      </a:r>
                      <a:endParaRPr lang="en-US" dirty="0"/>
                    </a:p>
                  </a:txBody>
                  <a:tcPr marL="0" marR="0" marT="0" marB="0">
                    <a:lnT w="12700" cap="flat" cmpd="sng" algn="ctr">
                      <a:solidFill>
                        <a:schemeClr val="tx1"/>
                      </a:solidFill>
                      <a:prstDash val="solid"/>
                      <a:round/>
                      <a:headEnd type="none" w="med" len="med"/>
                      <a:tailEnd type="none" w="med" len="med"/>
                    </a:lnT>
                  </a:tcPr>
                </a:tc>
              </a:tr>
            </a:tbl>
          </a:graphicData>
        </a:graphic>
      </p:graphicFrame>
      <p:cxnSp>
        <p:nvCxnSpPr>
          <p:cNvPr id="90" name="Elbow Connector 89"/>
          <p:cNvCxnSpPr>
            <a:endCxn id="13" idx="0"/>
          </p:cNvCxnSpPr>
          <p:nvPr/>
        </p:nvCxnSpPr>
        <p:spPr>
          <a:xfrm>
            <a:off x="8153400" y="2667000"/>
            <a:ext cx="495300" cy="457200"/>
          </a:xfrm>
          <a:prstGeom prst="bentConnector2">
            <a:avLst/>
          </a:prstGeom>
          <a:ln w="47625">
            <a:solidFill>
              <a:schemeClr val="bg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88" name="Rectangle 87"/>
          <p:cNvSpPr/>
          <p:nvPr/>
        </p:nvSpPr>
        <p:spPr>
          <a:xfrm>
            <a:off x="6629400" y="2057400"/>
            <a:ext cx="1981200" cy="609600"/>
          </a:xfrm>
          <a:prstGeom prst="rect">
            <a:avLst/>
          </a:prstGeom>
          <a:solidFill>
            <a:srgbClr val="FFCC99">
              <a:alpha val="2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6629400" y="1371600"/>
            <a:ext cx="1981200" cy="685800"/>
          </a:xfrm>
          <a:prstGeom prst="rect">
            <a:avLst/>
          </a:prstGeom>
          <a:solidFill>
            <a:srgbClr val="FFCC99">
              <a:alpha val="23922"/>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transition advTm="15032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4">
                                            <p:txEl>
                                              <p:pRg st="0" end="0"/>
                                            </p:txEl>
                                          </p:spTgt>
                                        </p:tgtEl>
                                        <p:attrNameLst>
                                          <p:attrName>style.visibility</p:attrName>
                                        </p:attrNameLst>
                                      </p:cBhvr>
                                      <p:to>
                                        <p:strVal val="visible"/>
                                      </p:to>
                                    </p:set>
                                    <p:animEffect transition="in" filter="checkerboard(across)">
                                      <p:cBhvr>
                                        <p:cTn id="7" dur="500"/>
                                        <p:tgtEl>
                                          <p:spTgt spid="134">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34">
                                            <p:txEl>
                                              <p:pRg st="1" end="1"/>
                                            </p:txEl>
                                          </p:spTgt>
                                        </p:tgtEl>
                                        <p:attrNameLst>
                                          <p:attrName>style.visibility</p:attrName>
                                        </p:attrNameLst>
                                      </p:cBhvr>
                                      <p:to>
                                        <p:strVal val="visible"/>
                                      </p:to>
                                    </p:set>
                                    <p:animEffect transition="in" filter="checkerboard(across)">
                                      <p:cBhvr>
                                        <p:cTn id="10" dur="500"/>
                                        <p:tgtEl>
                                          <p:spTgt spid="134">
                                            <p:txEl>
                                              <p:pRg st="1" end="1"/>
                                            </p:txEl>
                                          </p:spTgt>
                                        </p:tgtEl>
                                      </p:cBhvr>
                                    </p:animEffect>
                                  </p:childTnLst>
                                </p:cTn>
                              </p:par>
                              <p:par>
                                <p:cTn id="11" presetID="5" presetClass="exit" presetSubtype="10" fill="hold" nodeType="withEffect">
                                  <p:stCondLst>
                                    <p:cond delay="0"/>
                                  </p:stCondLst>
                                  <p:childTnLst>
                                    <p:animEffect transition="out" filter="checkerboard(across)">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par>
                                <p:cTn id="14" presetID="5" presetClass="exit" presetSubtype="10" fill="hold" nodeType="withEffect">
                                  <p:stCondLst>
                                    <p:cond delay="0"/>
                                  </p:stCondLst>
                                  <p:childTnLst>
                                    <p:animEffect transition="out" filter="checkerboard(across)">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par>
                                <p:cTn id="17" presetID="5" presetClass="exit" presetSubtype="10" fill="hold" nodeType="withEffect">
                                  <p:stCondLst>
                                    <p:cond delay="0"/>
                                  </p:stCondLst>
                                  <p:childTnLst>
                                    <p:animEffect transition="out" filter="checkerboard(across)">
                                      <p:cBhvr>
                                        <p:cTn id="18" dur="500"/>
                                        <p:tgtEl>
                                          <p:spTgt spid="8"/>
                                        </p:tgtEl>
                                      </p:cBhvr>
                                    </p:animEffect>
                                    <p:set>
                                      <p:cBhvr>
                                        <p:cTn id="19" dur="1" fill="hold">
                                          <p:stCondLst>
                                            <p:cond delay="499"/>
                                          </p:stCondLst>
                                        </p:cTn>
                                        <p:tgtEl>
                                          <p:spTgt spid="8"/>
                                        </p:tgtEl>
                                        <p:attrNameLst>
                                          <p:attrName>style.visibility</p:attrName>
                                        </p:attrNameLst>
                                      </p:cBhvr>
                                      <p:to>
                                        <p:strVal val="hidden"/>
                                      </p:to>
                                    </p:set>
                                  </p:childTnLst>
                                </p:cTn>
                              </p:par>
                              <p:par>
                                <p:cTn id="20" presetID="5"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cTn>
                              </p:par>
                              <p:par>
                                <p:cTn id="26" presetID="5" presetClass="entr" presetSubtype="1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heckerboard(across)">
                                      <p:cBhvr>
                                        <p:cTn id="28" dur="500"/>
                                        <p:tgtEl>
                                          <p:spTgt spid="9"/>
                                        </p:tgtEl>
                                      </p:cBhvr>
                                    </p:animEffect>
                                  </p:childTnLst>
                                </p:cTn>
                              </p:par>
                              <p:par>
                                <p:cTn id="29" presetID="5" presetClass="entr" presetSubtype="1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checkerboard(across)">
                                      <p:cBhvr>
                                        <p:cTn id="31" dur="500"/>
                                        <p:tgtEl>
                                          <p:spTgt spid="13"/>
                                        </p:tgtEl>
                                      </p:cBhvr>
                                    </p:animEffect>
                                  </p:childTnLst>
                                </p:cTn>
                              </p:par>
                              <p:par>
                                <p:cTn id="32" presetID="5" presetClass="entr" presetSubtype="1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checkerboard(across)">
                                      <p:cBhvr>
                                        <p:cTn id="34" dur="500"/>
                                        <p:tgtEl>
                                          <p:spTgt spid="15"/>
                                        </p:tgtEl>
                                      </p:cBhvr>
                                    </p:animEffect>
                                  </p:childTnLst>
                                </p:cTn>
                              </p:par>
                              <p:par>
                                <p:cTn id="35" presetID="5" presetClass="entr" presetSubtype="1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heckerboard(across)">
                                      <p:cBhvr>
                                        <p:cTn id="37" dur="500"/>
                                        <p:tgtEl>
                                          <p:spTgt spid="14"/>
                                        </p:tgtEl>
                                      </p:cBhvr>
                                    </p:animEffect>
                                  </p:childTnLst>
                                </p:cTn>
                              </p:par>
                              <p:par>
                                <p:cTn id="38" presetID="5" presetClass="entr" presetSubtype="1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heckerboard(across)">
                                      <p:cBhvr>
                                        <p:cTn id="40" dur="500"/>
                                        <p:tgtEl>
                                          <p:spTgt spid="16"/>
                                        </p:tgtEl>
                                      </p:cBhvr>
                                    </p:animEffect>
                                  </p:childTnLst>
                                </p:cTn>
                              </p:par>
                              <p:par>
                                <p:cTn id="41" presetID="5" presetClass="entr" presetSubtype="10" fill="hold"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checkerboard(across)">
                                      <p:cBhvr>
                                        <p:cTn id="43" dur="500"/>
                                        <p:tgtEl>
                                          <p:spTgt spid="71"/>
                                        </p:tgtEl>
                                      </p:cBhvr>
                                    </p:animEffect>
                                  </p:childTnLst>
                                </p:cTn>
                              </p:par>
                              <p:par>
                                <p:cTn id="44" presetID="5" presetClass="entr" presetSubtype="10" fill="hold" nodeType="withEffect">
                                  <p:stCondLst>
                                    <p:cond delay="0"/>
                                  </p:stCondLst>
                                  <p:childTnLst>
                                    <p:set>
                                      <p:cBhvr>
                                        <p:cTn id="45" dur="1" fill="hold">
                                          <p:stCondLst>
                                            <p:cond delay="0"/>
                                          </p:stCondLst>
                                        </p:cTn>
                                        <p:tgtEl>
                                          <p:spTgt spid="72"/>
                                        </p:tgtEl>
                                        <p:attrNameLst>
                                          <p:attrName>style.visibility</p:attrName>
                                        </p:attrNameLst>
                                      </p:cBhvr>
                                      <p:to>
                                        <p:strVal val="visible"/>
                                      </p:to>
                                    </p:set>
                                    <p:animEffect transition="in" filter="checkerboard(across)">
                                      <p:cBhvr>
                                        <p:cTn id="46" dur="500"/>
                                        <p:tgtEl>
                                          <p:spTgt spid="72"/>
                                        </p:tgtEl>
                                      </p:cBhvr>
                                    </p:animEffect>
                                  </p:childTnLst>
                                </p:cTn>
                              </p:par>
                              <p:par>
                                <p:cTn id="47" presetID="5" presetClass="entr" presetSubtype="10" fill="hold" nodeType="with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checkerboard(across)">
                                      <p:cBhvr>
                                        <p:cTn id="49" dur="500"/>
                                        <p:tgtEl>
                                          <p:spTgt spid="70"/>
                                        </p:tgtEl>
                                      </p:cBhvr>
                                    </p:animEffect>
                                  </p:childTnLst>
                                </p:cTn>
                              </p:par>
                              <p:par>
                                <p:cTn id="50" presetID="5" presetClass="entr" presetSubtype="10" fill="hold" nodeType="withEffect">
                                  <p:stCondLst>
                                    <p:cond delay="0"/>
                                  </p:stCondLst>
                                  <p:childTnLst>
                                    <p:set>
                                      <p:cBhvr>
                                        <p:cTn id="51" dur="1" fill="hold">
                                          <p:stCondLst>
                                            <p:cond delay="0"/>
                                          </p:stCondLst>
                                        </p:cTn>
                                        <p:tgtEl>
                                          <p:spTgt spid="73"/>
                                        </p:tgtEl>
                                        <p:attrNameLst>
                                          <p:attrName>style.visibility</p:attrName>
                                        </p:attrNameLst>
                                      </p:cBhvr>
                                      <p:to>
                                        <p:strVal val="visible"/>
                                      </p:to>
                                    </p:set>
                                    <p:animEffect transition="in" filter="checkerboard(across)">
                                      <p:cBhvr>
                                        <p:cTn id="52" dur="500"/>
                                        <p:tgtEl>
                                          <p:spTgt spid="73"/>
                                        </p:tgtEl>
                                      </p:cBhvr>
                                    </p:animEffect>
                                  </p:childTnLst>
                                </p:cTn>
                              </p:par>
                              <p:par>
                                <p:cTn id="53" presetID="5" presetClass="entr" presetSubtype="10" fill="hold" nodeType="withEffect">
                                  <p:stCondLst>
                                    <p:cond delay="0"/>
                                  </p:stCondLst>
                                  <p:childTnLst>
                                    <p:set>
                                      <p:cBhvr>
                                        <p:cTn id="54" dur="1" fill="hold">
                                          <p:stCondLst>
                                            <p:cond delay="0"/>
                                          </p:stCondLst>
                                        </p:cTn>
                                        <p:tgtEl>
                                          <p:spTgt spid="75"/>
                                        </p:tgtEl>
                                        <p:attrNameLst>
                                          <p:attrName>style.visibility</p:attrName>
                                        </p:attrNameLst>
                                      </p:cBhvr>
                                      <p:to>
                                        <p:strVal val="visible"/>
                                      </p:to>
                                    </p:set>
                                    <p:animEffect transition="in" filter="checkerboard(across)">
                                      <p:cBhvr>
                                        <p:cTn id="55" dur="500"/>
                                        <p:tgtEl>
                                          <p:spTgt spid="75"/>
                                        </p:tgtEl>
                                      </p:cBhvr>
                                    </p:animEffect>
                                  </p:childTnLst>
                                </p:cTn>
                              </p:par>
                              <p:par>
                                <p:cTn id="56" presetID="5" presetClass="entr" presetSubtype="10" fill="hold" nodeType="withEffect">
                                  <p:stCondLst>
                                    <p:cond delay="0"/>
                                  </p:stCondLst>
                                  <p:childTnLst>
                                    <p:set>
                                      <p:cBhvr>
                                        <p:cTn id="57" dur="1" fill="hold">
                                          <p:stCondLst>
                                            <p:cond delay="0"/>
                                          </p:stCondLst>
                                        </p:cTn>
                                        <p:tgtEl>
                                          <p:spTgt spid="74"/>
                                        </p:tgtEl>
                                        <p:attrNameLst>
                                          <p:attrName>style.visibility</p:attrName>
                                        </p:attrNameLst>
                                      </p:cBhvr>
                                      <p:to>
                                        <p:strVal val="visible"/>
                                      </p:to>
                                    </p:set>
                                    <p:animEffect transition="in" filter="checkerboard(across)">
                                      <p:cBhvr>
                                        <p:cTn id="58" dur="500"/>
                                        <p:tgtEl>
                                          <p:spTgt spid="74"/>
                                        </p:tgtEl>
                                      </p:cBhvr>
                                    </p:animEffect>
                                  </p:childTnLst>
                                </p:cTn>
                              </p:par>
                              <p:par>
                                <p:cTn id="59" presetID="5" presetClass="entr" presetSubtype="10" fill="hold" nodeType="withEffect">
                                  <p:stCondLst>
                                    <p:cond delay="0"/>
                                  </p:stCondLst>
                                  <p:childTnLst>
                                    <p:set>
                                      <p:cBhvr>
                                        <p:cTn id="60" dur="1" fill="hold">
                                          <p:stCondLst>
                                            <p:cond delay="0"/>
                                          </p:stCondLst>
                                        </p:cTn>
                                        <p:tgtEl>
                                          <p:spTgt spid="76"/>
                                        </p:tgtEl>
                                        <p:attrNameLst>
                                          <p:attrName>style.visibility</p:attrName>
                                        </p:attrNameLst>
                                      </p:cBhvr>
                                      <p:to>
                                        <p:strVal val="visible"/>
                                      </p:to>
                                    </p:set>
                                    <p:animEffect transition="in" filter="checkerboard(across)">
                                      <p:cBhvr>
                                        <p:cTn id="61" dur="500"/>
                                        <p:tgtEl>
                                          <p:spTgt spid="76"/>
                                        </p:tgtEl>
                                      </p:cBhvr>
                                    </p:animEffect>
                                  </p:childTnLst>
                                </p:cTn>
                              </p:par>
                              <p:par>
                                <p:cTn id="62" presetID="5" presetClass="entr" presetSubtype="10" fill="hold" nodeType="withEffect">
                                  <p:stCondLst>
                                    <p:cond delay="0"/>
                                  </p:stCondLst>
                                  <p:childTnLst>
                                    <p:set>
                                      <p:cBhvr>
                                        <p:cTn id="63" dur="1" fill="hold">
                                          <p:stCondLst>
                                            <p:cond delay="0"/>
                                          </p:stCondLst>
                                        </p:cTn>
                                        <p:tgtEl>
                                          <p:spTgt spid="103"/>
                                        </p:tgtEl>
                                        <p:attrNameLst>
                                          <p:attrName>style.visibility</p:attrName>
                                        </p:attrNameLst>
                                      </p:cBhvr>
                                      <p:to>
                                        <p:strVal val="visible"/>
                                      </p:to>
                                    </p:set>
                                    <p:animEffect transition="in" filter="checkerboard(across)">
                                      <p:cBhvr>
                                        <p:cTn id="64" dur="500"/>
                                        <p:tgtEl>
                                          <p:spTgt spid="103"/>
                                        </p:tgtEl>
                                      </p:cBhvr>
                                    </p:animEffect>
                                  </p:childTnLst>
                                </p:cTn>
                              </p:par>
                              <p:par>
                                <p:cTn id="65" presetID="5" presetClass="entr" presetSubtype="10" fill="hold" nodeType="withEffect">
                                  <p:stCondLst>
                                    <p:cond delay="0"/>
                                  </p:stCondLst>
                                  <p:childTnLst>
                                    <p:set>
                                      <p:cBhvr>
                                        <p:cTn id="66" dur="1" fill="hold">
                                          <p:stCondLst>
                                            <p:cond delay="0"/>
                                          </p:stCondLst>
                                        </p:cTn>
                                        <p:tgtEl>
                                          <p:spTgt spid="104"/>
                                        </p:tgtEl>
                                        <p:attrNameLst>
                                          <p:attrName>style.visibility</p:attrName>
                                        </p:attrNameLst>
                                      </p:cBhvr>
                                      <p:to>
                                        <p:strVal val="visible"/>
                                      </p:to>
                                    </p:set>
                                    <p:animEffect transition="in" filter="checkerboard(across)">
                                      <p:cBhvr>
                                        <p:cTn id="67" dur="500"/>
                                        <p:tgtEl>
                                          <p:spTgt spid="104"/>
                                        </p:tgtEl>
                                      </p:cBhvr>
                                    </p:animEffect>
                                  </p:childTnLst>
                                </p:cTn>
                              </p:par>
                              <p:par>
                                <p:cTn id="68" presetID="5" presetClass="entr" presetSubtype="10" fill="hold" nodeType="withEffect">
                                  <p:stCondLst>
                                    <p:cond delay="0"/>
                                  </p:stCondLst>
                                  <p:childTnLst>
                                    <p:set>
                                      <p:cBhvr>
                                        <p:cTn id="69" dur="1" fill="hold">
                                          <p:stCondLst>
                                            <p:cond delay="0"/>
                                          </p:stCondLst>
                                        </p:cTn>
                                        <p:tgtEl>
                                          <p:spTgt spid="102"/>
                                        </p:tgtEl>
                                        <p:attrNameLst>
                                          <p:attrName>style.visibility</p:attrName>
                                        </p:attrNameLst>
                                      </p:cBhvr>
                                      <p:to>
                                        <p:strVal val="visible"/>
                                      </p:to>
                                    </p:set>
                                    <p:animEffect transition="in" filter="checkerboard(across)">
                                      <p:cBhvr>
                                        <p:cTn id="70" dur="500"/>
                                        <p:tgtEl>
                                          <p:spTgt spid="102"/>
                                        </p:tgtEl>
                                      </p:cBhvr>
                                    </p:animEffect>
                                  </p:childTnLst>
                                </p:cTn>
                              </p:par>
                              <p:par>
                                <p:cTn id="71" presetID="5" presetClass="entr" presetSubtype="10" fill="hold" nodeType="withEffect">
                                  <p:stCondLst>
                                    <p:cond delay="0"/>
                                  </p:stCondLst>
                                  <p:childTnLst>
                                    <p:set>
                                      <p:cBhvr>
                                        <p:cTn id="72" dur="1" fill="hold">
                                          <p:stCondLst>
                                            <p:cond delay="0"/>
                                          </p:stCondLst>
                                        </p:cTn>
                                        <p:tgtEl>
                                          <p:spTgt spid="105"/>
                                        </p:tgtEl>
                                        <p:attrNameLst>
                                          <p:attrName>style.visibility</p:attrName>
                                        </p:attrNameLst>
                                      </p:cBhvr>
                                      <p:to>
                                        <p:strVal val="visible"/>
                                      </p:to>
                                    </p:set>
                                    <p:animEffect transition="in" filter="checkerboard(across)">
                                      <p:cBhvr>
                                        <p:cTn id="73" dur="500"/>
                                        <p:tgtEl>
                                          <p:spTgt spid="105"/>
                                        </p:tgtEl>
                                      </p:cBhvr>
                                    </p:animEffect>
                                  </p:childTnLst>
                                </p:cTn>
                              </p:par>
                              <p:par>
                                <p:cTn id="74" presetID="5" presetClass="entr" presetSubtype="10" fill="hold" nodeType="withEffect">
                                  <p:stCondLst>
                                    <p:cond delay="0"/>
                                  </p:stCondLst>
                                  <p:childTnLst>
                                    <p:set>
                                      <p:cBhvr>
                                        <p:cTn id="75" dur="1" fill="hold">
                                          <p:stCondLst>
                                            <p:cond delay="0"/>
                                          </p:stCondLst>
                                        </p:cTn>
                                        <p:tgtEl>
                                          <p:spTgt spid="107"/>
                                        </p:tgtEl>
                                        <p:attrNameLst>
                                          <p:attrName>style.visibility</p:attrName>
                                        </p:attrNameLst>
                                      </p:cBhvr>
                                      <p:to>
                                        <p:strVal val="visible"/>
                                      </p:to>
                                    </p:set>
                                    <p:animEffect transition="in" filter="checkerboard(across)">
                                      <p:cBhvr>
                                        <p:cTn id="76" dur="500"/>
                                        <p:tgtEl>
                                          <p:spTgt spid="107"/>
                                        </p:tgtEl>
                                      </p:cBhvr>
                                    </p:animEffect>
                                  </p:childTnLst>
                                </p:cTn>
                              </p:par>
                              <p:par>
                                <p:cTn id="77" presetID="5" presetClass="entr" presetSubtype="10" fill="hold" nodeType="withEffect">
                                  <p:stCondLst>
                                    <p:cond delay="0"/>
                                  </p:stCondLst>
                                  <p:childTnLst>
                                    <p:set>
                                      <p:cBhvr>
                                        <p:cTn id="78" dur="1" fill="hold">
                                          <p:stCondLst>
                                            <p:cond delay="0"/>
                                          </p:stCondLst>
                                        </p:cTn>
                                        <p:tgtEl>
                                          <p:spTgt spid="106"/>
                                        </p:tgtEl>
                                        <p:attrNameLst>
                                          <p:attrName>style.visibility</p:attrName>
                                        </p:attrNameLst>
                                      </p:cBhvr>
                                      <p:to>
                                        <p:strVal val="visible"/>
                                      </p:to>
                                    </p:set>
                                    <p:animEffect transition="in" filter="checkerboard(across)">
                                      <p:cBhvr>
                                        <p:cTn id="79" dur="500"/>
                                        <p:tgtEl>
                                          <p:spTgt spid="106"/>
                                        </p:tgtEl>
                                      </p:cBhvr>
                                    </p:animEffect>
                                  </p:childTnLst>
                                </p:cTn>
                              </p:par>
                              <p:par>
                                <p:cTn id="80" presetID="5" presetClass="entr" presetSubtype="10" fill="hold" nodeType="withEffect">
                                  <p:stCondLst>
                                    <p:cond delay="0"/>
                                  </p:stCondLst>
                                  <p:childTnLst>
                                    <p:set>
                                      <p:cBhvr>
                                        <p:cTn id="81" dur="1" fill="hold">
                                          <p:stCondLst>
                                            <p:cond delay="0"/>
                                          </p:stCondLst>
                                        </p:cTn>
                                        <p:tgtEl>
                                          <p:spTgt spid="108"/>
                                        </p:tgtEl>
                                        <p:attrNameLst>
                                          <p:attrName>style.visibility</p:attrName>
                                        </p:attrNameLst>
                                      </p:cBhvr>
                                      <p:to>
                                        <p:strVal val="visible"/>
                                      </p:to>
                                    </p:set>
                                    <p:animEffect transition="in" filter="checkerboard(across)">
                                      <p:cBhvr>
                                        <p:cTn id="82" dur="500"/>
                                        <p:tgtEl>
                                          <p:spTgt spid="108"/>
                                        </p:tgtEl>
                                      </p:cBhvr>
                                    </p:animEffect>
                                  </p:childTnLst>
                                </p:cTn>
                              </p:par>
                              <p:par>
                                <p:cTn id="83" presetID="1" presetClass="entr" presetSubtype="0" fill="hold" nodeType="withEffect">
                                  <p:stCondLst>
                                    <p:cond delay="0"/>
                                  </p:stCondLst>
                                  <p:childTnLst>
                                    <p:set>
                                      <p:cBhvr>
                                        <p:cTn id="84" dur="1" fill="hold">
                                          <p:stCondLst>
                                            <p:cond delay="0"/>
                                          </p:stCondLst>
                                        </p:cTn>
                                        <p:tgtEl>
                                          <p:spTgt spid="69"/>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5" presetClass="entr" presetSubtype="10" fill="hold" nodeType="clickEffect">
                                  <p:stCondLst>
                                    <p:cond delay="0"/>
                                  </p:stCondLst>
                                  <p:childTnLst>
                                    <p:set>
                                      <p:cBhvr>
                                        <p:cTn id="88" dur="1" fill="hold">
                                          <p:stCondLst>
                                            <p:cond delay="0"/>
                                          </p:stCondLst>
                                        </p:cTn>
                                        <p:tgtEl>
                                          <p:spTgt spid="55"/>
                                        </p:tgtEl>
                                        <p:attrNameLst>
                                          <p:attrName>style.visibility</p:attrName>
                                        </p:attrNameLst>
                                      </p:cBhvr>
                                      <p:to>
                                        <p:strVal val="visible"/>
                                      </p:to>
                                    </p:set>
                                    <p:animEffect transition="in" filter="checkerboard(across)">
                                      <p:cBhvr>
                                        <p:cTn id="89" dur="500"/>
                                        <p:tgtEl>
                                          <p:spTgt spid="55"/>
                                        </p:tgtEl>
                                      </p:cBhvr>
                                    </p:animEffect>
                                  </p:childTnLst>
                                </p:cTn>
                              </p:par>
                              <p:par>
                                <p:cTn id="90" presetID="5" presetClass="entr" presetSubtype="10" fill="hold" nodeType="with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checkerboard(across)">
                                      <p:cBhvr>
                                        <p:cTn id="92" dur="500"/>
                                        <p:tgtEl>
                                          <p:spTgt spid="30"/>
                                        </p:tgtEl>
                                      </p:cBhvr>
                                    </p:animEffect>
                                  </p:childTnLst>
                                </p:cTn>
                              </p:par>
                              <p:par>
                                <p:cTn id="93" presetID="5" presetClass="entr" presetSubtype="10" fill="hold" nodeType="with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checkerboard(across)">
                                      <p:cBhvr>
                                        <p:cTn id="95" dur="500"/>
                                        <p:tgtEl>
                                          <p:spTgt spid="29"/>
                                        </p:tgtEl>
                                      </p:cBhvr>
                                    </p:animEffect>
                                  </p:childTnLst>
                                </p:cTn>
                              </p:par>
                              <p:par>
                                <p:cTn id="96" presetID="5" presetClass="entr" presetSubtype="10" fill="hold" nodeType="withEffect">
                                  <p:stCondLst>
                                    <p:cond delay="0"/>
                                  </p:stCondLst>
                                  <p:childTnLst>
                                    <p:set>
                                      <p:cBhvr>
                                        <p:cTn id="97" dur="1" fill="hold">
                                          <p:stCondLst>
                                            <p:cond delay="0"/>
                                          </p:stCondLst>
                                        </p:cTn>
                                        <p:tgtEl>
                                          <p:spTgt spid="37"/>
                                        </p:tgtEl>
                                        <p:attrNameLst>
                                          <p:attrName>style.visibility</p:attrName>
                                        </p:attrNameLst>
                                      </p:cBhvr>
                                      <p:to>
                                        <p:strVal val="visible"/>
                                      </p:to>
                                    </p:set>
                                    <p:animEffect transition="in" filter="checkerboard(across)">
                                      <p:cBhvr>
                                        <p:cTn id="98" dur="500"/>
                                        <p:tgtEl>
                                          <p:spTgt spid="37"/>
                                        </p:tgtEl>
                                      </p:cBhvr>
                                    </p:animEffect>
                                  </p:childTnLst>
                                </p:cTn>
                              </p:par>
                              <p:par>
                                <p:cTn id="99" presetID="5" presetClass="entr" presetSubtype="10" fill="hold" nodeType="withEffect">
                                  <p:stCondLst>
                                    <p:cond delay="0"/>
                                  </p:stCondLst>
                                  <p:childTnLst>
                                    <p:set>
                                      <p:cBhvr>
                                        <p:cTn id="100" dur="1" fill="hold">
                                          <p:stCondLst>
                                            <p:cond delay="0"/>
                                          </p:stCondLst>
                                        </p:cTn>
                                        <p:tgtEl>
                                          <p:spTgt spid="36"/>
                                        </p:tgtEl>
                                        <p:attrNameLst>
                                          <p:attrName>style.visibility</p:attrName>
                                        </p:attrNameLst>
                                      </p:cBhvr>
                                      <p:to>
                                        <p:strVal val="visible"/>
                                      </p:to>
                                    </p:set>
                                    <p:animEffect transition="in" filter="checkerboard(across)">
                                      <p:cBhvr>
                                        <p:cTn id="101" dur="500"/>
                                        <p:tgtEl>
                                          <p:spTgt spid="36"/>
                                        </p:tgtEl>
                                      </p:cBhvr>
                                    </p:animEffect>
                                  </p:childTnLst>
                                </p:cTn>
                              </p:par>
                              <p:par>
                                <p:cTn id="102" presetID="5" presetClass="entr" presetSubtype="10" fill="hold" nodeType="withEffect">
                                  <p:stCondLst>
                                    <p:cond delay="0"/>
                                  </p:stCondLst>
                                  <p:childTnLst>
                                    <p:set>
                                      <p:cBhvr>
                                        <p:cTn id="103" dur="1" fill="hold">
                                          <p:stCondLst>
                                            <p:cond delay="0"/>
                                          </p:stCondLst>
                                        </p:cTn>
                                        <p:tgtEl>
                                          <p:spTgt spid="48"/>
                                        </p:tgtEl>
                                        <p:attrNameLst>
                                          <p:attrName>style.visibility</p:attrName>
                                        </p:attrNameLst>
                                      </p:cBhvr>
                                      <p:to>
                                        <p:strVal val="visible"/>
                                      </p:to>
                                    </p:set>
                                    <p:animEffect transition="in" filter="checkerboard(across)">
                                      <p:cBhvr>
                                        <p:cTn id="104" dur="500"/>
                                        <p:tgtEl>
                                          <p:spTgt spid="48"/>
                                        </p:tgtEl>
                                      </p:cBhvr>
                                    </p:animEffect>
                                  </p:childTnLst>
                                </p:cTn>
                              </p:par>
                              <p:par>
                                <p:cTn id="105" presetID="5" presetClass="entr" presetSubtype="10" fill="hold" nodeType="withEffect">
                                  <p:stCondLst>
                                    <p:cond delay="0"/>
                                  </p:stCondLst>
                                  <p:childTnLst>
                                    <p:set>
                                      <p:cBhvr>
                                        <p:cTn id="106" dur="1" fill="hold">
                                          <p:stCondLst>
                                            <p:cond delay="0"/>
                                          </p:stCondLst>
                                        </p:cTn>
                                        <p:tgtEl>
                                          <p:spTgt spid="49"/>
                                        </p:tgtEl>
                                        <p:attrNameLst>
                                          <p:attrName>style.visibility</p:attrName>
                                        </p:attrNameLst>
                                      </p:cBhvr>
                                      <p:to>
                                        <p:strVal val="visible"/>
                                      </p:to>
                                    </p:set>
                                    <p:animEffect transition="in" filter="checkerboard(across)">
                                      <p:cBhvr>
                                        <p:cTn id="107" dur="500"/>
                                        <p:tgtEl>
                                          <p:spTgt spid="49"/>
                                        </p:tgtEl>
                                      </p:cBhvr>
                                    </p:animEffect>
                                  </p:childTnLst>
                                </p:cTn>
                              </p:par>
                              <p:par>
                                <p:cTn id="108" presetID="5" presetClass="entr" presetSubtype="10" fill="hold" nodeType="withEffect">
                                  <p:stCondLst>
                                    <p:cond delay="0"/>
                                  </p:stCondLst>
                                  <p:childTnLst>
                                    <p:set>
                                      <p:cBhvr>
                                        <p:cTn id="109" dur="1" fill="hold">
                                          <p:stCondLst>
                                            <p:cond delay="0"/>
                                          </p:stCondLst>
                                        </p:cTn>
                                        <p:tgtEl>
                                          <p:spTgt spid="54"/>
                                        </p:tgtEl>
                                        <p:attrNameLst>
                                          <p:attrName>style.visibility</p:attrName>
                                        </p:attrNameLst>
                                      </p:cBhvr>
                                      <p:to>
                                        <p:strVal val="visible"/>
                                      </p:to>
                                    </p:set>
                                    <p:animEffect transition="in" filter="checkerboard(across)">
                                      <p:cBhvr>
                                        <p:cTn id="110" dur="500"/>
                                        <p:tgtEl>
                                          <p:spTgt spid="54"/>
                                        </p:tgtEl>
                                      </p:cBhvr>
                                    </p:animEffect>
                                  </p:childTnLst>
                                </p:cTn>
                              </p:par>
                              <p:par>
                                <p:cTn id="111" presetID="5" presetClass="entr" presetSubtype="10" fill="hold" nodeType="withEffect">
                                  <p:stCondLst>
                                    <p:cond delay="0"/>
                                  </p:stCondLst>
                                  <p:childTnLst>
                                    <p:set>
                                      <p:cBhvr>
                                        <p:cTn id="112" dur="1" fill="hold">
                                          <p:stCondLst>
                                            <p:cond delay="0"/>
                                          </p:stCondLst>
                                        </p:cTn>
                                        <p:tgtEl>
                                          <p:spTgt spid="58"/>
                                        </p:tgtEl>
                                        <p:attrNameLst>
                                          <p:attrName>style.visibility</p:attrName>
                                        </p:attrNameLst>
                                      </p:cBhvr>
                                      <p:to>
                                        <p:strVal val="visible"/>
                                      </p:to>
                                    </p:set>
                                    <p:animEffect transition="in" filter="checkerboard(across)">
                                      <p:cBhvr>
                                        <p:cTn id="113" dur="500"/>
                                        <p:tgtEl>
                                          <p:spTgt spid="58"/>
                                        </p:tgtEl>
                                      </p:cBhvr>
                                    </p:animEffect>
                                  </p:childTnLst>
                                </p:cTn>
                              </p:par>
                              <p:par>
                                <p:cTn id="114" presetID="5" presetClass="entr" presetSubtype="10" fill="hold" nodeType="withEffect">
                                  <p:stCondLst>
                                    <p:cond delay="0"/>
                                  </p:stCondLst>
                                  <p:childTnLst>
                                    <p:set>
                                      <p:cBhvr>
                                        <p:cTn id="115" dur="1" fill="hold">
                                          <p:stCondLst>
                                            <p:cond delay="0"/>
                                          </p:stCondLst>
                                        </p:cTn>
                                        <p:tgtEl>
                                          <p:spTgt spid="84"/>
                                        </p:tgtEl>
                                        <p:attrNameLst>
                                          <p:attrName>style.visibility</p:attrName>
                                        </p:attrNameLst>
                                      </p:cBhvr>
                                      <p:to>
                                        <p:strVal val="visible"/>
                                      </p:to>
                                    </p:set>
                                    <p:animEffect transition="in" filter="checkerboard(across)">
                                      <p:cBhvr>
                                        <p:cTn id="116" dur="500"/>
                                        <p:tgtEl>
                                          <p:spTgt spid="84"/>
                                        </p:tgtEl>
                                      </p:cBhvr>
                                    </p:animEffect>
                                  </p:childTnLst>
                                </p:cTn>
                              </p:par>
                              <p:par>
                                <p:cTn id="117" presetID="5" presetClass="entr" presetSubtype="10" fill="hold" nodeType="withEffect">
                                  <p:stCondLst>
                                    <p:cond delay="0"/>
                                  </p:stCondLst>
                                  <p:childTnLst>
                                    <p:set>
                                      <p:cBhvr>
                                        <p:cTn id="118" dur="1" fill="hold">
                                          <p:stCondLst>
                                            <p:cond delay="0"/>
                                          </p:stCondLst>
                                        </p:cTn>
                                        <p:tgtEl>
                                          <p:spTgt spid="78"/>
                                        </p:tgtEl>
                                        <p:attrNameLst>
                                          <p:attrName>style.visibility</p:attrName>
                                        </p:attrNameLst>
                                      </p:cBhvr>
                                      <p:to>
                                        <p:strVal val="visible"/>
                                      </p:to>
                                    </p:set>
                                    <p:animEffect transition="in" filter="checkerboard(across)">
                                      <p:cBhvr>
                                        <p:cTn id="119" dur="500"/>
                                        <p:tgtEl>
                                          <p:spTgt spid="78"/>
                                        </p:tgtEl>
                                      </p:cBhvr>
                                    </p:animEffect>
                                  </p:childTnLst>
                                </p:cTn>
                              </p:par>
                              <p:par>
                                <p:cTn id="120" presetID="5" presetClass="entr" presetSubtype="10" fill="hold" nodeType="withEffect">
                                  <p:stCondLst>
                                    <p:cond delay="0"/>
                                  </p:stCondLst>
                                  <p:childTnLst>
                                    <p:set>
                                      <p:cBhvr>
                                        <p:cTn id="121" dur="1" fill="hold">
                                          <p:stCondLst>
                                            <p:cond delay="0"/>
                                          </p:stCondLst>
                                        </p:cTn>
                                        <p:tgtEl>
                                          <p:spTgt spid="77"/>
                                        </p:tgtEl>
                                        <p:attrNameLst>
                                          <p:attrName>style.visibility</p:attrName>
                                        </p:attrNameLst>
                                      </p:cBhvr>
                                      <p:to>
                                        <p:strVal val="visible"/>
                                      </p:to>
                                    </p:set>
                                    <p:animEffect transition="in" filter="checkerboard(across)">
                                      <p:cBhvr>
                                        <p:cTn id="122" dur="500"/>
                                        <p:tgtEl>
                                          <p:spTgt spid="77"/>
                                        </p:tgtEl>
                                      </p:cBhvr>
                                    </p:animEffect>
                                  </p:childTnLst>
                                </p:cTn>
                              </p:par>
                              <p:par>
                                <p:cTn id="123" presetID="5" presetClass="entr" presetSubtype="10" fill="hold" nodeType="withEffect">
                                  <p:stCondLst>
                                    <p:cond delay="0"/>
                                  </p:stCondLst>
                                  <p:childTnLst>
                                    <p:set>
                                      <p:cBhvr>
                                        <p:cTn id="124" dur="1" fill="hold">
                                          <p:stCondLst>
                                            <p:cond delay="0"/>
                                          </p:stCondLst>
                                        </p:cTn>
                                        <p:tgtEl>
                                          <p:spTgt spid="80"/>
                                        </p:tgtEl>
                                        <p:attrNameLst>
                                          <p:attrName>style.visibility</p:attrName>
                                        </p:attrNameLst>
                                      </p:cBhvr>
                                      <p:to>
                                        <p:strVal val="visible"/>
                                      </p:to>
                                    </p:set>
                                    <p:animEffect transition="in" filter="checkerboard(across)">
                                      <p:cBhvr>
                                        <p:cTn id="125" dur="500"/>
                                        <p:tgtEl>
                                          <p:spTgt spid="80"/>
                                        </p:tgtEl>
                                      </p:cBhvr>
                                    </p:animEffect>
                                  </p:childTnLst>
                                </p:cTn>
                              </p:par>
                              <p:par>
                                <p:cTn id="126" presetID="5" presetClass="entr" presetSubtype="10" fill="hold" nodeType="withEffect">
                                  <p:stCondLst>
                                    <p:cond delay="0"/>
                                  </p:stCondLst>
                                  <p:childTnLst>
                                    <p:set>
                                      <p:cBhvr>
                                        <p:cTn id="127" dur="1" fill="hold">
                                          <p:stCondLst>
                                            <p:cond delay="0"/>
                                          </p:stCondLst>
                                        </p:cTn>
                                        <p:tgtEl>
                                          <p:spTgt spid="79"/>
                                        </p:tgtEl>
                                        <p:attrNameLst>
                                          <p:attrName>style.visibility</p:attrName>
                                        </p:attrNameLst>
                                      </p:cBhvr>
                                      <p:to>
                                        <p:strVal val="visible"/>
                                      </p:to>
                                    </p:set>
                                    <p:animEffect transition="in" filter="checkerboard(across)">
                                      <p:cBhvr>
                                        <p:cTn id="128" dur="500"/>
                                        <p:tgtEl>
                                          <p:spTgt spid="79"/>
                                        </p:tgtEl>
                                      </p:cBhvr>
                                    </p:animEffect>
                                  </p:childTnLst>
                                </p:cTn>
                              </p:par>
                              <p:par>
                                <p:cTn id="129" presetID="5" presetClass="entr" presetSubtype="10" fill="hold" nodeType="withEffect">
                                  <p:stCondLst>
                                    <p:cond delay="0"/>
                                  </p:stCondLst>
                                  <p:childTnLst>
                                    <p:set>
                                      <p:cBhvr>
                                        <p:cTn id="130" dur="1" fill="hold">
                                          <p:stCondLst>
                                            <p:cond delay="0"/>
                                          </p:stCondLst>
                                        </p:cTn>
                                        <p:tgtEl>
                                          <p:spTgt spid="81"/>
                                        </p:tgtEl>
                                        <p:attrNameLst>
                                          <p:attrName>style.visibility</p:attrName>
                                        </p:attrNameLst>
                                      </p:cBhvr>
                                      <p:to>
                                        <p:strVal val="visible"/>
                                      </p:to>
                                    </p:set>
                                    <p:animEffect transition="in" filter="checkerboard(across)">
                                      <p:cBhvr>
                                        <p:cTn id="131" dur="500"/>
                                        <p:tgtEl>
                                          <p:spTgt spid="81"/>
                                        </p:tgtEl>
                                      </p:cBhvr>
                                    </p:animEffect>
                                  </p:childTnLst>
                                </p:cTn>
                              </p:par>
                              <p:par>
                                <p:cTn id="132" presetID="5" presetClass="entr" presetSubtype="10" fill="hold" nodeType="withEffect">
                                  <p:stCondLst>
                                    <p:cond delay="0"/>
                                  </p:stCondLst>
                                  <p:childTnLst>
                                    <p:set>
                                      <p:cBhvr>
                                        <p:cTn id="133" dur="1" fill="hold">
                                          <p:stCondLst>
                                            <p:cond delay="0"/>
                                          </p:stCondLst>
                                        </p:cTn>
                                        <p:tgtEl>
                                          <p:spTgt spid="82"/>
                                        </p:tgtEl>
                                        <p:attrNameLst>
                                          <p:attrName>style.visibility</p:attrName>
                                        </p:attrNameLst>
                                      </p:cBhvr>
                                      <p:to>
                                        <p:strVal val="visible"/>
                                      </p:to>
                                    </p:set>
                                    <p:animEffect transition="in" filter="checkerboard(across)">
                                      <p:cBhvr>
                                        <p:cTn id="134" dur="500"/>
                                        <p:tgtEl>
                                          <p:spTgt spid="82"/>
                                        </p:tgtEl>
                                      </p:cBhvr>
                                    </p:animEffect>
                                  </p:childTnLst>
                                </p:cTn>
                              </p:par>
                              <p:par>
                                <p:cTn id="135" presetID="5" presetClass="entr" presetSubtype="10" fill="hold" nodeType="withEffect">
                                  <p:stCondLst>
                                    <p:cond delay="0"/>
                                  </p:stCondLst>
                                  <p:childTnLst>
                                    <p:set>
                                      <p:cBhvr>
                                        <p:cTn id="136" dur="1" fill="hold">
                                          <p:stCondLst>
                                            <p:cond delay="0"/>
                                          </p:stCondLst>
                                        </p:cTn>
                                        <p:tgtEl>
                                          <p:spTgt spid="83"/>
                                        </p:tgtEl>
                                        <p:attrNameLst>
                                          <p:attrName>style.visibility</p:attrName>
                                        </p:attrNameLst>
                                      </p:cBhvr>
                                      <p:to>
                                        <p:strVal val="visible"/>
                                      </p:to>
                                    </p:set>
                                    <p:animEffect transition="in" filter="checkerboard(across)">
                                      <p:cBhvr>
                                        <p:cTn id="137" dur="500"/>
                                        <p:tgtEl>
                                          <p:spTgt spid="83"/>
                                        </p:tgtEl>
                                      </p:cBhvr>
                                    </p:animEffect>
                                  </p:childTnLst>
                                </p:cTn>
                              </p:par>
                              <p:par>
                                <p:cTn id="138" presetID="5" presetClass="entr" presetSubtype="10" fill="hold" nodeType="withEffect">
                                  <p:stCondLst>
                                    <p:cond delay="0"/>
                                  </p:stCondLst>
                                  <p:childTnLst>
                                    <p:set>
                                      <p:cBhvr>
                                        <p:cTn id="139" dur="1" fill="hold">
                                          <p:stCondLst>
                                            <p:cond delay="0"/>
                                          </p:stCondLst>
                                        </p:cTn>
                                        <p:tgtEl>
                                          <p:spTgt spid="85"/>
                                        </p:tgtEl>
                                        <p:attrNameLst>
                                          <p:attrName>style.visibility</p:attrName>
                                        </p:attrNameLst>
                                      </p:cBhvr>
                                      <p:to>
                                        <p:strVal val="visible"/>
                                      </p:to>
                                    </p:set>
                                    <p:animEffect transition="in" filter="checkerboard(across)">
                                      <p:cBhvr>
                                        <p:cTn id="140" dur="500"/>
                                        <p:tgtEl>
                                          <p:spTgt spid="85"/>
                                        </p:tgtEl>
                                      </p:cBhvr>
                                    </p:animEffect>
                                  </p:childTnLst>
                                </p:cTn>
                              </p:par>
                              <p:par>
                                <p:cTn id="141" presetID="5" presetClass="entr" presetSubtype="10" fill="hold" nodeType="withEffect">
                                  <p:stCondLst>
                                    <p:cond delay="0"/>
                                  </p:stCondLst>
                                  <p:childTnLst>
                                    <p:set>
                                      <p:cBhvr>
                                        <p:cTn id="142" dur="1" fill="hold">
                                          <p:stCondLst>
                                            <p:cond delay="0"/>
                                          </p:stCondLst>
                                        </p:cTn>
                                        <p:tgtEl>
                                          <p:spTgt spid="116"/>
                                        </p:tgtEl>
                                        <p:attrNameLst>
                                          <p:attrName>style.visibility</p:attrName>
                                        </p:attrNameLst>
                                      </p:cBhvr>
                                      <p:to>
                                        <p:strVal val="visible"/>
                                      </p:to>
                                    </p:set>
                                    <p:animEffect transition="in" filter="checkerboard(across)">
                                      <p:cBhvr>
                                        <p:cTn id="143" dur="500"/>
                                        <p:tgtEl>
                                          <p:spTgt spid="116"/>
                                        </p:tgtEl>
                                      </p:cBhvr>
                                    </p:animEffect>
                                  </p:childTnLst>
                                </p:cTn>
                              </p:par>
                              <p:par>
                                <p:cTn id="144" presetID="5" presetClass="entr" presetSubtype="10" fill="hold" nodeType="withEffect">
                                  <p:stCondLst>
                                    <p:cond delay="0"/>
                                  </p:stCondLst>
                                  <p:childTnLst>
                                    <p:set>
                                      <p:cBhvr>
                                        <p:cTn id="145" dur="1" fill="hold">
                                          <p:stCondLst>
                                            <p:cond delay="0"/>
                                          </p:stCondLst>
                                        </p:cTn>
                                        <p:tgtEl>
                                          <p:spTgt spid="110"/>
                                        </p:tgtEl>
                                        <p:attrNameLst>
                                          <p:attrName>style.visibility</p:attrName>
                                        </p:attrNameLst>
                                      </p:cBhvr>
                                      <p:to>
                                        <p:strVal val="visible"/>
                                      </p:to>
                                    </p:set>
                                    <p:animEffect transition="in" filter="checkerboard(across)">
                                      <p:cBhvr>
                                        <p:cTn id="146" dur="500"/>
                                        <p:tgtEl>
                                          <p:spTgt spid="110"/>
                                        </p:tgtEl>
                                      </p:cBhvr>
                                    </p:animEffect>
                                  </p:childTnLst>
                                </p:cTn>
                              </p:par>
                              <p:par>
                                <p:cTn id="147" presetID="5" presetClass="entr" presetSubtype="10" fill="hold" nodeType="withEffect">
                                  <p:stCondLst>
                                    <p:cond delay="0"/>
                                  </p:stCondLst>
                                  <p:childTnLst>
                                    <p:set>
                                      <p:cBhvr>
                                        <p:cTn id="148" dur="1" fill="hold">
                                          <p:stCondLst>
                                            <p:cond delay="0"/>
                                          </p:stCondLst>
                                        </p:cTn>
                                        <p:tgtEl>
                                          <p:spTgt spid="109"/>
                                        </p:tgtEl>
                                        <p:attrNameLst>
                                          <p:attrName>style.visibility</p:attrName>
                                        </p:attrNameLst>
                                      </p:cBhvr>
                                      <p:to>
                                        <p:strVal val="visible"/>
                                      </p:to>
                                    </p:set>
                                    <p:animEffect transition="in" filter="checkerboard(across)">
                                      <p:cBhvr>
                                        <p:cTn id="149" dur="500"/>
                                        <p:tgtEl>
                                          <p:spTgt spid="109"/>
                                        </p:tgtEl>
                                      </p:cBhvr>
                                    </p:animEffect>
                                  </p:childTnLst>
                                </p:cTn>
                              </p:par>
                              <p:par>
                                <p:cTn id="150" presetID="5" presetClass="entr" presetSubtype="10" fill="hold" nodeType="withEffect">
                                  <p:stCondLst>
                                    <p:cond delay="0"/>
                                  </p:stCondLst>
                                  <p:childTnLst>
                                    <p:set>
                                      <p:cBhvr>
                                        <p:cTn id="151" dur="1" fill="hold">
                                          <p:stCondLst>
                                            <p:cond delay="0"/>
                                          </p:stCondLst>
                                        </p:cTn>
                                        <p:tgtEl>
                                          <p:spTgt spid="112"/>
                                        </p:tgtEl>
                                        <p:attrNameLst>
                                          <p:attrName>style.visibility</p:attrName>
                                        </p:attrNameLst>
                                      </p:cBhvr>
                                      <p:to>
                                        <p:strVal val="visible"/>
                                      </p:to>
                                    </p:set>
                                    <p:animEffect transition="in" filter="checkerboard(across)">
                                      <p:cBhvr>
                                        <p:cTn id="152" dur="500"/>
                                        <p:tgtEl>
                                          <p:spTgt spid="112"/>
                                        </p:tgtEl>
                                      </p:cBhvr>
                                    </p:animEffect>
                                  </p:childTnLst>
                                </p:cTn>
                              </p:par>
                              <p:par>
                                <p:cTn id="153" presetID="5" presetClass="entr" presetSubtype="10" fill="hold" nodeType="withEffect">
                                  <p:stCondLst>
                                    <p:cond delay="0"/>
                                  </p:stCondLst>
                                  <p:childTnLst>
                                    <p:set>
                                      <p:cBhvr>
                                        <p:cTn id="154" dur="1" fill="hold">
                                          <p:stCondLst>
                                            <p:cond delay="0"/>
                                          </p:stCondLst>
                                        </p:cTn>
                                        <p:tgtEl>
                                          <p:spTgt spid="111"/>
                                        </p:tgtEl>
                                        <p:attrNameLst>
                                          <p:attrName>style.visibility</p:attrName>
                                        </p:attrNameLst>
                                      </p:cBhvr>
                                      <p:to>
                                        <p:strVal val="visible"/>
                                      </p:to>
                                    </p:set>
                                    <p:animEffect transition="in" filter="checkerboard(across)">
                                      <p:cBhvr>
                                        <p:cTn id="155" dur="500"/>
                                        <p:tgtEl>
                                          <p:spTgt spid="111"/>
                                        </p:tgtEl>
                                      </p:cBhvr>
                                    </p:animEffect>
                                  </p:childTnLst>
                                </p:cTn>
                              </p:par>
                              <p:par>
                                <p:cTn id="156" presetID="5" presetClass="entr" presetSubtype="10" fill="hold" nodeType="withEffect">
                                  <p:stCondLst>
                                    <p:cond delay="0"/>
                                  </p:stCondLst>
                                  <p:childTnLst>
                                    <p:set>
                                      <p:cBhvr>
                                        <p:cTn id="157" dur="1" fill="hold">
                                          <p:stCondLst>
                                            <p:cond delay="0"/>
                                          </p:stCondLst>
                                        </p:cTn>
                                        <p:tgtEl>
                                          <p:spTgt spid="113"/>
                                        </p:tgtEl>
                                        <p:attrNameLst>
                                          <p:attrName>style.visibility</p:attrName>
                                        </p:attrNameLst>
                                      </p:cBhvr>
                                      <p:to>
                                        <p:strVal val="visible"/>
                                      </p:to>
                                    </p:set>
                                    <p:animEffect transition="in" filter="checkerboard(across)">
                                      <p:cBhvr>
                                        <p:cTn id="158" dur="500"/>
                                        <p:tgtEl>
                                          <p:spTgt spid="113"/>
                                        </p:tgtEl>
                                      </p:cBhvr>
                                    </p:animEffect>
                                  </p:childTnLst>
                                </p:cTn>
                              </p:par>
                              <p:par>
                                <p:cTn id="159" presetID="5" presetClass="entr" presetSubtype="10" fill="hold" nodeType="withEffect">
                                  <p:stCondLst>
                                    <p:cond delay="0"/>
                                  </p:stCondLst>
                                  <p:childTnLst>
                                    <p:set>
                                      <p:cBhvr>
                                        <p:cTn id="160" dur="1" fill="hold">
                                          <p:stCondLst>
                                            <p:cond delay="0"/>
                                          </p:stCondLst>
                                        </p:cTn>
                                        <p:tgtEl>
                                          <p:spTgt spid="114"/>
                                        </p:tgtEl>
                                        <p:attrNameLst>
                                          <p:attrName>style.visibility</p:attrName>
                                        </p:attrNameLst>
                                      </p:cBhvr>
                                      <p:to>
                                        <p:strVal val="visible"/>
                                      </p:to>
                                    </p:set>
                                    <p:animEffect transition="in" filter="checkerboard(across)">
                                      <p:cBhvr>
                                        <p:cTn id="161" dur="500"/>
                                        <p:tgtEl>
                                          <p:spTgt spid="114"/>
                                        </p:tgtEl>
                                      </p:cBhvr>
                                    </p:animEffect>
                                  </p:childTnLst>
                                </p:cTn>
                              </p:par>
                              <p:par>
                                <p:cTn id="162" presetID="5" presetClass="entr" presetSubtype="10" fill="hold" nodeType="withEffect">
                                  <p:stCondLst>
                                    <p:cond delay="0"/>
                                  </p:stCondLst>
                                  <p:childTnLst>
                                    <p:set>
                                      <p:cBhvr>
                                        <p:cTn id="163" dur="1" fill="hold">
                                          <p:stCondLst>
                                            <p:cond delay="0"/>
                                          </p:stCondLst>
                                        </p:cTn>
                                        <p:tgtEl>
                                          <p:spTgt spid="115"/>
                                        </p:tgtEl>
                                        <p:attrNameLst>
                                          <p:attrName>style.visibility</p:attrName>
                                        </p:attrNameLst>
                                      </p:cBhvr>
                                      <p:to>
                                        <p:strVal val="visible"/>
                                      </p:to>
                                    </p:set>
                                    <p:animEffect transition="in" filter="checkerboard(across)">
                                      <p:cBhvr>
                                        <p:cTn id="164" dur="500"/>
                                        <p:tgtEl>
                                          <p:spTgt spid="115"/>
                                        </p:tgtEl>
                                      </p:cBhvr>
                                    </p:animEffect>
                                  </p:childTnLst>
                                </p:cTn>
                              </p:par>
                              <p:par>
                                <p:cTn id="165" presetID="5" presetClass="entr" presetSubtype="10" fill="hold" nodeType="withEffect">
                                  <p:stCondLst>
                                    <p:cond delay="0"/>
                                  </p:stCondLst>
                                  <p:childTnLst>
                                    <p:set>
                                      <p:cBhvr>
                                        <p:cTn id="166" dur="1" fill="hold">
                                          <p:stCondLst>
                                            <p:cond delay="0"/>
                                          </p:stCondLst>
                                        </p:cTn>
                                        <p:tgtEl>
                                          <p:spTgt spid="117"/>
                                        </p:tgtEl>
                                        <p:attrNameLst>
                                          <p:attrName>style.visibility</p:attrName>
                                        </p:attrNameLst>
                                      </p:cBhvr>
                                      <p:to>
                                        <p:strVal val="visible"/>
                                      </p:to>
                                    </p:set>
                                    <p:animEffect transition="in" filter="checkerboard(across)">
                                      <p:cBhvr>
                                        <p:cTn id="167" dur="500"/>
                                        <p:tgtEl>
                                          <p:spTgt spid="117"/>
                                        </p:tgtEl>
                                      </p:cBhvr>
                                    </p:animEffect>
                                  </p:childTnLst>
                                </p:cTn>
                              </p:par>
                            </p:childTnLst>
                          </p:cTn>
                        </p:par>
                      </p:childTnLst>
                    </p:cTn>
                  </p:par>
                  <p:par>
                    <p:cTn id="168" fill="hold">
                      <p:stCondLst>
                        <p:cond delay="indefinite"/>
                      </p:stCondLst>
                      <p:childTnLst>
                        <p:par>
                          <p:cTn id="169" fill="hold">
                            <p:stCondLst>
                              <p:cond delay="0"/>
                            </p:stCondLst>
                            <p:childTnLst>
                              <p:par>
                                <p:cTn id="170" presetID="5" presetClass="entr" presetSubtype="10" fill="hold" nodeType="clickEffect">
                                  <p:stCondLst>
                                    <p:cond delay="0"/>
                                  </p:stCondLst>
                                  <p:childTnLst>
                                    <p:set>
                                      <p:cBhvr>
                                        <p:cTn id="171" dur="1" fill="hold">
                                          <p:stCondLst>
                                            <p:cond delay="0"/>
                                          </p:stCondLst>
                                        </p:cTn>
                                        <p:tgtEl>
                                          <p:spTgt spid="118"/>
                                        </p:tgtEl>
                                        <p:attrNameLst>
                                          <p:attrName>style.visibility</p:attrName>
                                        </p:attrNameLst>
                                      </p:cBhvr>
                                      <p:to>
                                        <p:strVal val="visible"/>
                                      </p:to>
                                    </p:set>
                                    <p:animEffect transition="in" filter="checkerboard(across)">
                                      <p:cBhvr>
                                        <p:cTn id="172" dur="500"/>
                                        <p:tgtEl>
                                          <p:spTgt spid="118"/>
                                        </p:tgtEl>
                                      </p:cBhvr>
                                    </p:animEffect>
                                  </p:childTnLst>
                                </p:cTn>
                              </p:par>
                              <p:par>
                                <p:cTn id="173" presetID="5" presetClass="entr" presetSubtype="10" fill="hold" nodeType="withEffect">
                                  <p:stCondLst>
                                    <p:cond delay="0"/>
                                  </p:stCondLst>
                                  <p:childTnLst>
                                    <p:set>
                                      <p:cBhvr>
                                        <p:cTn id="174" dur="1" fill="hold">
                                          <p:stCondLst>
                                            <p:cond delay="0"/>
                                          </p:stCondLst>
                                        </p:cTn>
                                        <p:tgtEl>
                                          <p:spTgt spid="121"/>
                                        </p:tgtEl>
                                        <p:attrNameLst>
                                          <p:attrName>style.visibility</p:attrName>
                                        </p:attrNameLst>
                                      </p:cBhvr>
                                      <p:to>
                                        <p:strVal val="visible"/>
                                      </p:to>
                                    </p:set>
                                    <p:animEffect transition="in" filter="checkerboard(across)">
                                      <p:cBhvr>
                                        <p:cTn id="175" dur="500"/>
                                        <p:tgtEl>
                                          <p:spTgt spid="121"/>
                                        </p:tgtEl>
                                      </p:cBhvr>
                                    </p:animEffect>
                                  </p:childTnLst>
                                </p:cTn>
                              </p:par>
                              <p:par>
                                <p:cTn id="176" presetID="5" presetClass="entr" presetSubtype="10" fill="hold" nodeType="withEffect">
                                  <p:stCondLst>
                                    <p:cond delay="0"/>
                                  </p:stCondLst>
                                  <p:childTnLst>
                                    <p:set>
                                      <p:cBhvr>
                                        <p:cTn id="177" dur="1" fill="hold">
                                          <p:stCondLst>
                                            <p:cond delay="0"/>
                                          </p:stCondLst>
                                        </p:cTn>
                                        <p:tgtEl>
                                          <p:spTgt spid="128"/>
                                        </p:tgtEl>
                                        <p:attrNameLst>
                                          <p:attrName>style.visibility</p:attrName>
                                        </p:attrNameLst>
                                      </p:cBhvr>
                                      <p:to>
                                        <p:strVal val="visible"/>
                                      </p:to>
                                    </p:set>
                                    <p:animEffect transition="in" filter="checkerboard(across)">
                                      <p:cBhvr>
                                        <p:cTn id="178" dur="500"/>
                                        <p:tgtEl>
                                          <p:spTgt spid="128"/>
                                        </p:tgtEl>
                                      </p:cBhvr>
                                    </p:animEffect>
                                  </p:childTnLst>
                                </p:cTn>
                              </p:par>
                              <p:par>
                                <p:cTn id="179" presetID="5" presetClass="entr" presetSubtype="10" fill="hold" nodeType="withEffect">
                                  <p:stCondLst>
                                    <p:cond delay="0"/>
                                  </p:stCondLst>
                                  <p:childTnLst>
                                    <p:set>
                                      <p:cBhvr>
                                        <p:cTn id="180" dur="1" fill="hold">
                                          <p:stCondLst>
                                            <p:cond delay="0"/>
                                          </p:stCondLst>
                                        </p:cTn>
                                        <p:tgtEl>
                                          <p:spTgt spid="129"/>
                                        </p:tgtEl>
                                        <p:attrNameLst>
                                          <p:attrName>style.visibility</p:attrName>
                                        </p:attrNameLst>
                                      </p:cBhvr>
                                      <p:to>
                                        <p:strVal val="visible"/>
                                      </p:to>
                                    </p:set>
                                    <p:animEffect transition="in" filter="checkerboard(across)">
                                      <p:cBhvr>
                                        <p:cTn id="181" dur="500"/>
                                        <p:tgtEl>
                                          <p:spTgt spid="129"/>
                                        </p:tgtEl>
                                      </p:cBhvr>
                                    </p:animEffect>
                                  </p:childTnLst>
                                </p:cTn>
                              </p:par>
                            </p:childTnLst>
                          </p:cTn>
                        </p:par>
                      </p:childTnLst>
                    </p:cTn>
                  </p:par>
                  <p:par>
                    <p:cTn id="182" fill="hold">
                      <p:stCondLst>
                        <p:cond delay="indefinite"/>
                      </p:stCondLst>
                      <p:childTnLst>
                        <p:par>
                          <p:cTn id="183" fill="hold">
                            <p:stCondLst>
                              <p:cond delay="0"/>
                            </p:stCondLst>
                            <p:childTnLst>
                              <p:par>
                                <p:cTn id="184" presetID="5" presetClass="entr" presetSubtype="10" fill="hold" grpId="0" nodeType="clickEffect">
                                  <p:stCondLst>
                                    <p:cond delay="0"/>
                                  </p:stCondLst>
                                  <p:childTnLst>
                                    <p:set>
                                      <p:cBhvr>
                                        <p:cTn id="185" dur="1" fill="hold">
                                          <p:stCondLst>
                                            <p:cond delay="0"/>
                                          </p:stCondLst>
                                        </p:cTn>
                                        <p:tgtEl>
                                          <p:spTgt spid="134">
                                            <p:txEl>
                                              <p:pRg st="4" end="4"/>
                                            </p:txEl>
                                          </p:spTgt>
                                        </p:tgtEl>
                                        <p:attrNameLst>
                                          <p:attrName>style.visibility</p:attrName>
                                        </p:attrNameLst>
                                      </p:cBhvr>
                                      <p:to>
                                        <p:strVal val="visible"/>
                                      </p:to>
                                    </p:set>
                                    <p:animEffect transition="in" filter="checkerboard(across)">
                                      <p:cBhvr>
                                        <p:cTn id="186" dur="500"/>
                                        <p:tgtEl>
                                          <p:spTgt spid="134">
                                            <p:txEl>
                                              <p:pRg st="4" end="4"/>
                                            </p:txEl>
                                          </p:spTgt>
                                        </p:tgtEl>
                                      </p:cBhvr>
                                    </p:animEffect>
                                  </p:childTnLst>
                                </p:cTn>
                              </p:par>
                              <p:par>
                                <p:cTn id="187" presetID="5" presetClass="entr" presetSubtype="10" fill="hold" grpId="0" nodeType="withEffect">
                                  <p:stCondLst>
                                    <p:cond delay="0"/>
                                  </p:stCondLst>
                                  <p:childTnLst>
                                    <p:set>
                                      <p:cBhvr>
                                        <p:cTn id="188" dur="1" fill="hold">
                                          <p:stCondLst>
                                            <p:cond delay="0"/>
                                          </p:stCondLst>
                                        </p:cTn>
                                        <p:tgtEl>
                                          <p:spTgt spid="134">
                                            <p:txEl>
                                              <p:pRg st="5" end="5"/>
                                            </p:txEl>
                                          </p:spTgt>
                                        </p:tgtEl>
                                        <p:attrNameLst>
                                          <p:attrName>style.visibility</p:attrName>
                                        </p:attrNameLst>
                                      </p:cBhvr>
                                      <p:to>
                                        <p:strVal val="visible"/>
                                      </p:to>
                                    </p:set>
                                    <p:animEffect transition="in" filter="checkerboard(across)">
                                      <p:cBhvr>
                                        <p:cTn id="189" dur="500"/>
                                        <p:tgtEl>
                                          <p:spTgt spid="134">
                                            <p:txEl>
                                              <p:pRg st="5" end="5"/>
                                            </p:txEl>
                                          </p:spTgt>
                                        </p:tgtEl>
                                      </p:cBhvr>
                                    </p:animEffect>
                                  </p:childTnLst>
                                </p:cTn>
                              </p:par>
                            </p:childTnLst>
                          </p:cTn>
                        </p:par>
                      </p:childTnLst>
                    </p:cTn>
                  </p:par>
                  <p:par>
                    <p:cTn id="190" fill="hold">
                      <p:stCondLst>
                        <p:cond delay="indefinite"/>
                      </p:stCondLst>
                      <p:childTnLst>
                        <p:par>
                          <p:cTn id="191" fill="hold">
                            <p:stCondLst>
                              <p:cond delay="0"/>
                            </p:stCondLst>
                            <p:childTnLst>
                              <p:par>
                                <p:cTn id="192" presetID="5" presetClass="entr" presetSubtype="10" fill="hold" nodeType="clickEffect">
                                  <p:stCondLst>
                                    <p:cond delay="0"/>
                                  </p:stCondLst>
                                  <p:childTnLst>
                                    <p:set>
                                      <p:cBhvr>
                                        <p:cTn id="193" dur="1" fill="hold">
                                          <p:stCondLst>
                                            <p:cond delay="0"/>
                                          </p:stCondLst>
                                        </p:cTn>
                                        <p:tgtEl>
                                          <p:spTgt spid="86"/>
                                        </p:tgtEl>
                                        <p:attrNameLst>
                                          <p:attrName>style.visibility</p:attrName>
                                        </p:attrNameLst>
                                      </p:cBhvr>
                                      <p:to>
                                        <p:strVal val="visible"/>
                                      </p:to>
                                    </p:set>
                                    <p:animEffect transition="in" filter="checkerboard(across)">
                                      <p:cBhvr>
                                        <p:cTn id="194" dur="500"/>
                                        <p:tgtEl>
                                          <p:spTgt spid="86"/>
                                        </p:tgtEl>
                                      </p:cBhvr>
                                    </p:animEffect>
                                  </p:childTnLst>
                                </p:cTn>
                              </p:par>
                              <p:par>
                                <p:cTn id="195" presetID="5" presetClass="entr" presetSubtype="10" fill="hold" nodeType="withEffect">
                                  <p:stCondLst>
                                    <p:cond delay="0"/>
                                  </p:stCondLst>
                                  <p:childTnLst>
                                    <p:set>
                                      <p:cBhvr>
                                        <p:cTn id="196" dur="1" fill="hold">
                                          <p:stCondLst>
                                            <p:cond delay="0"/>
                                          </p:stCondLst>
                                        </p:cTn>
                                        <p:tgtEl>
                                          <p:spTgt spid="90"/>
                                        </p:tgtEl>
                                        <p:attrNameLst>
                                          <p:attrName>style.visibility</p:attrName>
                                        </p:attrNameLst>
                                      </p:cBhvr>
                                      <p:to>
                                        <p:strVal val="visible"/>
                                      </p:to>
                                    </p:set>
                                    <p:animEffect transition="in" filter="checkerboard(across)">
                                      <p:cBhvr>
                                        <p:cTn id="197" dur="500"/>
                                        <p:tgtEl>
                                          <p:spTgt spid="90"/>
                                        </p:tgtEl>
                                      </p:cBhvr>
                                    </p:animEffect>
                                  </p:childTnLst>
                                </p:cTn>
                              </p:par>
                            </p:childTnLst>
                          </p:cTn>
                        </p:par>
                      </p:childTnLst>
                    </p:cTn>
                  </p:par>
                  <p:par>
                    <p:cTn id="198" fill="hold">
                      <p:stCondLst>
                        <p:cond delay="indefinite"/>
                      </p:stCondLst>
                      <p:childTnLst>
                        <p:par>
                          <p:cTn id="199" fill="hold">
                            <p:stCondLst>
                              <p:cond delay="0"/>
                            </p:stCondLst>
                            <p:childTnLst>
                              <p:par>
                                <p:cTn id="200" presetID="1" presetClass="entr" presetSubtype="0" fill="hold" grpId="0" nodeType="clickEffect">
                                  <p:stCondLst>
                                    <p:cond delay="0"/>
                                  </p:stCondLst>
                                  <p:childTnLst>
                                    <p:set>
                                      <p:cBhvr>
                                        <p:cTn id="201" dur="1" fill="hold">
                                          <p:stCondLst>
                                            <p:cond delay="0"/>
                                          </p:stCondLst>
                                        </p:cTn>
                                        <p:tgtEl>
                                          <p:spTgt spid="87"/>
                                        </p:tgtEl>
                                        <p:attrNameLst>
                                          <p:attrName>style.visibility</p:attrName>
                                        </p:attrNameLst>
                                      </p:cBhvr>
                                      <p:to>
                                        <p:strVal val="visible"/>
                                      </p:to>
                                    </p:set>
                                  </p:childTnLst>
                                </p:cTn>
                              </p:par>
                            </p:childTnLst>
                          </p:cTn>
                        </p:par>
                      </p:childTnLst>
                    </p:cTn>
                  </p:par>
                  <p:par>
                    <p:cTn id="202" fill="hold">
                      <p:stCondLst>
                        <p:cond delay="indefinite"/>
                      </p:stCondLst>
                      <p:childTnLst>
                        <p:par>
                          <p:cTn id="203" fill="hold">
                            <p:stCondLst>
                              <p:cond delay="0"/>
                            </p:stCondLst>
                            <p:childTnLst>
                              <p:par>
                                <p:cTn id="204" presetID="1" presetClass="entr" presetSubtype="0" fill="hold" grpId="0" nodeType="clickEffect">
                                  <p:stCondLst>
                                    <p:cond delay="0"/>
                                  </p:stCondLst>
                                  <p:childTnLst>
                                    <p:set>
                                      <p:cBhvr>
                                        <p:cTn id="205" dur="1" fill="hold">
                                          <p:stCondLst>
                                            <p:cond delay="0"/>
                                          </p:stCondLst>
                                        </p:cTn>
                                        <p:tgtEl>
                                          <p:spTgt spid="88"/>
                                        </p:tgtEl>
                                        <p:attrNameLst>
                                          <p:attrName>style.visibility</p:attrName>
                                        </p:attrNameLst>
                                      </p:cBhvr>
                                      <p:to>
                                        <p:strVal val="visible"/>
                                      </p:to>
                                    </p:set>
                                  </p:childTnLst>
                                </p:cTn>
                              </p:par>
                              <p:par>
                                <p:cTn id="206" presetID="1" presetClass="exit" presetSubtype="0" fill="hold" grpId="1" nodeType="withEffect">
                                  <p:stCondLst>
                                    <p:cond delay="0"/>
                                  </p:stCondLst>
                                  <p:childTnLst>
                                    <p:set>
                                      <p:cBhvr>
                                        <p:cTn id="207" dur="1" fill="hold">
                                          <p:stCondLst>
                                            <p:cond delay="0"/>
                                          </p:stCondLst>
                                        </p:cTn>
                                        <p:tgtEl>
                                          <p:spTgt spid="87"/>
                                        </p:tgtEl>
                                        <p:attrNameLst>
                                          <p:attrName>style.visibility</p:attrName>
                                        </p:attrNameLst>
                                      </p:cBhvr>
                                      <p:to>
                                        <p:strVal val="hidden"/>
                                      </p:to>
                                    </p:set>
                                  </p:childTnLst>
                                </p:cTn>
                              </p:par>
                            </p:childTnLst>
                          </p:cTn>
                        </p:par>
                      </p:childTnLst>
                    </p:cTn>
                  </p:par>
                  <p:par>
                    <p:cTn id="208" fill="hold">
                      <p:stCondLst>
                        <p:cond delay="indefinite"/>
                      </p:stCondLst>
                      <p:childTnLst>
                        <p:par>
                          <p:cTn id="209" fill="hold">
                            <p:stCondLst>
                              <p:cond delay="0"/>
                            </p:stCondLst>
                            <p:childTnLst>
                              <p:par>
                                <p:cTn id="210" presetID="1" presetClass="exit" presetSubtype="0" fill="hold" grpId="1" nodeType="clickEffect">
                                  <p:stCondLst>
                                    <p:cond delay="0"/>
                                  </p:stCondLst>
                                  <p:childTnLst>
                                    <p:set>
                                      <p:cBhvr>
                                        <p:cTn id="211" dur="1" fill="hold">
                                          <p:stCondLst>
                                            <p:cond delay="0"/>
                                          </p:stCondLst>
                                        </p:cTn>
                                        <p:tgtEl>
                                          <p:spTgt spid="8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uiExpand="1" build="p"/>
      <p:bldP spid="88" grpId="0" uiExpand="1" animBg="1"/>
      <p:bldP spid="88" grpId="1" uiExpand="1" animBg="1"/>
      <p:bldP spid="87" grpId="0" uiExpand="1" animBg="1"/>
      <p:bldP spid="87" grpId="1" uiExpan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The goal of diagnosis</a:t>
            </a:r>
            <a:endParaRPr lang="en-US" dirty="0"/>
          </a:p>
        </p:txBody>
      </p:sp>
      <p:sp>
        <p:nvSpPr>
          <p:cNvPr id="5" name="Date Placeholder 4"/>
          <p:cNvSpPr>
            <a:spLocks noGrp="1"/>
          </p:cNvSpPr>
          <p:nvPr>
            <p:ph type="dt" sz="half" idx="10"/>
          </p:nvPr>
        </p:nvSpPr>
        <p:spPr/>
        <p:txBody>
          <a:bodyPr/>
          <a:lstStyle/>
          <a:p>
            <a:r>
              <a:rPr lang="en-US" smtClean="0"/>
              <a:t>ratul | gatech | '09</a:t>
            </a:r>
            <a:endParaRPr lang="en-US" dirty="0"/>
          </a:p>
        </p:txBody>
      </p:sp>
      <p:sp>
        <p:nvSpPr>
          <p:cNvPr id="11" name="Rounded Rectangle 10"/>
          <p:cNvSpPr/>
          <p:nvPr/>
        </p:nvSpPr>
        <p:spPr>
          <a:xfrm>
            <a:off x="7239000" y="3657600"/>
            <a:ext cx="609600" cy="457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324600" y="3352800"/>
            <a:ext cx="6858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Svr</a:t>
            </a:r>
            <a:endParaRPr lang="en-US" dirty="0">
              <a:solidFill>
                <a:schemeClr val="tx1"/>
              </a:solidFill>
            </a:endParaRPr>
          </a:p>
        </p:txBody>
      </p:sp>
      <p:sp>
        <p:nvSpPr>
          <p:cNvPr id="13" name="Oval 12"/>
          <p:cNvSpPr/>
          <p:nvPr/>
        </p:nvSpPr>
        <p:spPr>
          <a:xfrm>
            <a:off x="7239000" y="29718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8153400" y="33528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nip Single Corner Rectangle 14"/>
          <p:cNvSpPr/>
          <p:nvPr/>
        </p:nvSpPr>
        <p:spPr>
          <a:xfrm>
            <a:off x="7315200" y="44958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nip Single Corner Rectangle 15"/>
          <p:cNvSpPr/>
          <p:nvPr/>
        </p:nvSpPr>
        <p:spPr>
          <a:xfrm>
            <a:off x="8153400" y="41910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nip Single Corner Rectangle 16"/>
          <p:cNvSpPr/>
          <p:nvPr/>
        </p:nvSpPr>
        <p:spPr>
          <a:xfrm>
            <a:off x="6400800" y="41910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a:endCxn id="14" idx="2"/>
          </p:cNvCxnSpPr>
          <p:nvPr/>
        </p:nvCxnSpPr>
        <p:spPr>
          <a:xfrm flipV="1">
            <a:off x="7848600" y="3543300"/>
            <a:ext cx="304800" cy="17009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4" idx="3"/>
            <a:endCxn id="11" idx="3"/>
          </p:cNvCxnSpPr>
          <p:nvPr/>
        </p:nvCxnSpPr>
        <p:spPr>
          <a:xfrm rot="5400000">
            <a:off x="7935960" y="3590645"/>
            <a:ext cx="208196" cy="382915"/>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flipH="1" flipV="1">
            <a:off x="7212061" y="3476347"/>
            <a:ext cx="360595" cy="1913"/>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6200000" flipH="1">
            <a:off x="7440661" y="3476343"/>
            <a:ext cx="360596" cy="1917"/>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2" idx="6"/>
          </p:cNvCxnSpPr>
          <p:nvPr/>
        </p:nvCxnSpPr>
        <p:spPr>
          <a:xfrm>
            <a:off x="7010400" y="3543300"/>
            <a:ext cx="226684" cy="1524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1" idx="1"/>
            <a:endCxn id="12" idx="5"/>
          </p:cNvCxnSpPr>
          <p:nvPr/>
        </p:nvCxnSpPr>
        <p:spPr>
          <a:xfrm rot="10800000">
            <a:off x="6909968" y="3678004"/>
            <a:ext cx="329033" cy="20819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7" idx="3"/>
            <a:endCxn id="12" idx="4"/>
          </p:cNvCxnSpPr>
          <p:nvPr/>
        </p:nvCxnSpPr>
        <p:spPr>
          <a:xfrm rot="5400000" flipH="1" flipV="1">
            <a:off x="6438900" y="3962400"/>
            <a:ext cx="4572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6" idx="3"/>
            <a:endCxn id="14" idx="4"/>
          </p:cNvCxnSpPr>
          <p:nvPr/>
        </p:nvCxnSpPr>
        <p:spPr>
          <a:xfrm rot="5400000" flipH="1" flipV="1">
            <a:off x="8191500" y="3962400"/>
            <a:ext cx="4572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5" idx="3"/>
            <a:endCxn id="11" idx="2"/>
          </p:cNvCxnSpPr>
          <p:nvPr/>
        </p:nvCxnSpPr>
        <p:spPr>
          <a:xfrm rot="16200000" flipV="1">
            <a:off x="7372350" y="4286250"/>
            <a:ext cx="381000" cy="381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4267200" y="2362200"/>
            <a:ext cx="609600" cy="457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3429000" y="20574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267200" y="16764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181600" y="2057400"/>
            <a:ext cx="6096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C1</a:t>
            </a:r>
            <a:endParaRPr lang="en-US" dirty="0">
              <a:solidFill>
                <a:schemeClr val="tx1"/>
              </a:solidFill>
            </a:endParaRPr>
          </a:p>
        </p:txBody>
      </p:sp>
      <p:sp>
        <p:nvSpPr>
          <p:cNvPr id="31" name="Snip Single Corner Rectangle 30"/>
          <p:cNvSpPr/>
          <p:nvPr/>
        </p:nvSpPr>
        <p:spPr>
          <a:xfrm>
            <a:off x="4343400" y="32004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nip Single Corner Rectangle 31"/>
          <p:cNvSpPr/>
          <p:nvPr/>
        </p:nvSpPr>
        <p:spPr>
          <a:xfrm>
            <a:off x="5181600" y="28956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nip Single Corner Rectangle 32"/>
          <p:cNvSpPr/>
          <p:nvPr/>
        </p:nvSpPr>
        <p:spPr>
          <a:xfrm>
            <a:off x="3429000" y="28956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p:cNvCxnSpPr>
            <a:endCxn id="30" idx="2"/>
          </p:cNvCxnSpPr>
          <p:nvPr/>
        </p:nvCxnSpPr>
        <p:spPr>
          <a:xfrm flipV="1">
            <a:off x="4876800" y="2247900"/>
            <a:ext cx="304800" cy="17009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30" idx="3"/>
            <a:endCxn id="27" idx="3"/>
          </p:cNvCxnSpPr>
          <p:nvPr/>
        </p:nvCxnSpPr>
        <p:spPr>
          <a:xfrm rot="5400000">
            <a:off x="4969739" y="2289665"/>
            <a:ext cx="208196" cy="394074"/>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flipH="1" flipV="1">
            <a:off x="4240261" y="2180947"/>
            <a:ext cx="360595" cy="1913"/>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16200000" flipH="1">
            <a:off x="4468861" y="2180943"/>
            <a:ext cx="360596" cy="1917"/>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8" idx="6"/>
          </p:cNvCxnSpPr>
          <p:nvPr/>
        </p:nvCxnSpPr>
        <p:spPr>
          <a:xfrm>
            <a:off x="3962400" y="2247900"/>
            <a:ext cx="302884" cy="1524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27" idx="1"/>
            <a:endCxn id="28" idx="5"/>
          </p:cNvCxnSpPr>
          <p:nvPr/>
        </p:nvCxnSpPr>
        <p:spPr>
          <a:xfrm rot="10800000">
            <a:off x="3884286" y="2382604"/>
            <a:ext cx="382915" cy="20819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33" idx="3"/>
            <a:endCxn id="28" idx="4"/>
          </p:cNvCxnSpPr>
          <p:nvPr/>
        </p:nvCxnSpPr>
        <p:spPr>
          <a:xfrm rot="5400000" flipH="1" flipV="1">
            <a:off x="3467100" y="2667000"/>
            <a:ext cx="4572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2" idx="3"/>
            <a:endCxn id="30" idx="4"/>
          </p:cNvCxnSpPr>
          <p:nvPr/>
        </p:nvCxnSpPr>
        <p:spPr>
          <a:xfrm rot="5400000" flipH="1" flipV="1">
            <a:off x="5238750" y="2647950"/>
            <a:ext cx="457200" cy="381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1" idx="3"/>
            <a:endCxn id="27" idx="2"/>
          </p:cNvCxnSpPr>
          <p:nvPr/>
        </p:nvCxnSpPr>
        <p:spPr>
          <a:xfrm rot="16200000" flipV="1">
            <a:off x="4400550" y="2990850"/>
            <a:ext cx="381000" cy="381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43" name="Rounded Rectangle 42"/>
          <p:cNvSpPr/>
          <p:nvPr/>
        </p:nvSpPr>
        <p:spPr>
          <a:xfrm>
            <a:off x="4343400" y="4724400"/>
            <a:ext cx="609600" cy="457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3505200" y="44196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343400" y="403860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5257800" y="4419600"/>
            <a:ext cx="6858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C2</a:t>
            </a:r>
            <a:endParaRPr lang="en-US" dirty="0">
              <a:solidFill>
                <a:schemeClr val="tx1"/>
              </a:solidFill>
            </a:endParaRPr>
          </a:p>
        </p:txBody>
      </p:sp>
      <p:sp>
        <p:nvSpPr>
          <p:cNvPr id="47" name="Snip Single Corner Rectangle 46"/>
          <p:cNvSpPr/>
          <p:nvPr/>
        </p:nvSpPr>
        <p:spPr>
          <a:xfrm>
            <a:off x="4419600" y="55626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nip Single Corner Rectangle 47"/>
          <p:cNvSpPr/>
          <p:nvPr/>
        </p:nvSpPr>
        <p:spPr>
          <a:xfrm>
            <a:off x="5257800" y="52578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Snip Single Corner Rectangle 48"/>
          <p:cNvSpPr/>
          <p:nvPr/>
        </p:nvSpPr>
        <p:spPr>
          <a:xfrm>
            <a:off x="3505200" y="5257800"/>
            <a:ext cx="533400" cy="3810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Arrow Connector 49"/>
          <p:cNvCxnSpPr>
            <a:endCxn id="46" idx="2"/>
          </p:cNvCxnSpPr>
          <p:nvPr/>
        </p:nvCxnSpPr>
        <p:spPr>
          <a:xfrm flipV="1">
            <a:off x="4953000" y="4610100"/>
            <a:ext cx="304800" cy="17009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6" idx="3"/>
            <a:endCxn id="43" idx="3"/>
          </p:cNvCxnSpPr>
          <p:nvPr/>
        </p:nvCxnSpPr>
        <p:spPr>
          <a:xfrm rot="5400000">
            <a:off x="5051519" y="4646286"/>
            <a:ext cx="208196" cy="405233"/>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5400000" flipH="1" flipV="1">
            <a:off x="4316461" y="4543147"/>
            <a:ext cx="360595" cy="1913"/>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16200000" flipH="1">
            <a:off x="4545061" y="4543143"/>
            <a:ext cx="360596" cy="1917"/>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44" idx="6"/>
          </p:cNvCxnSpPr>
          <p:nvPr/>
        </p:nvCxnSpPr>
        <p:spPr>
          <a:xfrm>
            <a:off x="4038600" y="4610100"/>
            <a:ext cx="302884" cy="1524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43" idx="1"/>
            <a:endCxn id="44" idx="5"/>
          </p:cNvCxnSpPr>
          <p:nvPr/>
        </p:nvCxnSpPr>
        <p:spPr>
          <a:xfrm rot="10800000">
            <a:off x="3960486" y="4744804"/>
            <a:ext cx="382915" cy="20819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49" idx="3"/>
            <a:endCxn id="44" idx="4"/>
          </p:cNvCxnSpPr>
          <p:nvPr/>
        </p:nvCxnSpPr>
        <p:spPr>
          <a:xfrm rot="5400000" flipH="1" flipV="1">
            <a:off x="3543300" y="5029200"/>
            <a:ext cx="4572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48" idx="3"/>
            <a:endCxn id="46" idx="4"/>
          </p:cNvCxnSpPr>
          <p:nvPr/>
        </p:nvCxnSpPr>
        <p:spPr>
          <a:xfrm rot="5400000" flipH="1" flipV="1">
            <a:off x="5334000" y="4991100"/>
            <a:ext cx="457200" cy="762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47" idx="3"/>
            <a:endCxn id="43" idx="2"/>
          </p:cNvCxnSpPr>
          <p:nvPr/>
        </p:nvCxnSpPr>
        <p:spPr>
          <a:xfrm rot="16200000" flipV="1">
            <a:off x="4476750" y="5353050"/>
            <a:ext cx="381000" cy="381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12" idx="0"/>
            <a:endCxn id="30" idx="6"/>
          </p:cNvCxnSpPr>
          <p:nvPr/>
        </p:nvCxnSpPr>
        <p:spPr>
          <a:xfrm rot="16200000" flipV="1">
            <a:off x="5676900" y="2362200"/>
            <a:ext cx="1104900" cy="8763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30" idx="5"/>
            <a:endCxn id="12" idx="1"/>
          </p:cNvCxnSpPr>
          <p:nvPr/>
        </p:nvCxnSpPr>
        <p:spPr>
          <a:xfrm rot="16200000" flipH="1">
            <a:off x="5550483" y="2534046"/>
            <a:ext cx="1025992" cy="723107"/>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12" idx="2"/>
            <a:endCxn id="46" idx="0"/>
          </p:cNvCxnSpPr>
          <p:nvPr/>
        </p:nvCxnSpPr>
        <p:spPr>
          <a:xfrm rot="10800000" flipV="1">
            <a:off x="5600700" y="3543300"/>
            <a:ext cx="723900" cy="8763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46" idx="7"/>
            <a:endCxn id="12" idx="3"/>
          </p:cNvCxnSpPr>
          <p:nvPr/>
        </p:nvCxnSpPr>
        <p:spPr>
          <a:xfrm rot="5400000" flipH="1" flipV="1">
            <a:off x="5735404" y="3785767"/>
            <a:ext cx="797392" cy="58186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1029" name="Picture 5" descr="C:\Documents and Settings\ratul\Local Settings\Temporary Internet Files\Content.IE5\ZSA3IJOT\MCj04077340000[1].wmf"/>
          <p:cNvPicPr>
            <a:picLocks noChangeAspect="1" noChangeArrowheads="1"/>
          </p:cNvPicPr>
          <p:nvPr/>
        </p:nvPicPr>
        <p:blipFill>
          <a:blip r:embed="rId4" cstate="print"/>
          <a:srcRect/>
          <a:stretch>
            <a:fillRect/>
          </a:stretch>
        </p:blipFill>
        <p:spPr bwMode="auto">
          <a:xfrm>
            <a:off x="5638800" y="2057400"/>
            <a:ext cx="228600" cy="228600"/>
          </a:xfrm>
          <a:prstGeom prst="rect">
            <a:avLst/>
          </a:prstGeom>
          <a:noFill/>
        </p:spPr>
      </p:pic>
      <p:pic>
        <p:nvPicPr>
          <p:cNvPr id="77" name="Picture 10" descr="C:\Documents and Settings\ratul\Local Settings\Temporary Internet Files\Content.IE5\U3T2JBVL\MCj04370790000[1].png"/>
          <p:cNvPicPr>
            <a:picLocks noChangeAspect="1" noChangeArrowheads="1"/>
          </p:cNvPicPr>
          <p:nvPr/>
        </p:nvPicPr>
        <p:blipFill>
          <a:blip r:embed="rId5" cstate="print">
            <a:grayscl/>
          </a:blip>
          <a:srcRect/>
          <a:stretch>
            <a:fillRect/>
          </a:stretch>
        </p:blipFill>
        <p:spPr bwMode="auto">
          <a:xfrm>
            <a:off x="5791200" y="4419600"/>
            <a:ext cx="457200" cy="457200"/>
          </a:xfrm>
          <a:prstGeom prst="rect">
            <a:avLst/>
          </a:prstGeom>
          <a:noFill/>
        </p:spPr>
      </p:pic>
      <p:sp>
        <p:nvSpPr>
          <p:cNvPr id="80" name="TextBox 79"/>
          <p:cNvSpPr txBox="1"/>
          <p:nvPr/>
        </p:nvSpPr>
        <p:spPr>
          <a:xfrm>
            <a:off x="228600" y="2057400"/>
            <a:ext cx="3124200" cy="3416320"/>
          </a:xfrm>
          <a:prstGeom prst="rect">
            <a:avLst/>
          </a:prstGeom>
          <a:noFill/>
        </p:spPr>
        <p:txBody>
          <a:bodyPr wrap="square" rtlCol="0">
            <a:spAutoFit/>
          </a:bodyPr>
          <a:lstStyle/>
          <a:p>
            <a:r>
              <a:rPr lang="en-US" sz="2400" dirty="0" smtClean="0">
                <a:solidFill>
                  <a:srgbClr val="FFC000"/>
                </a:solidFill>
              </a:rPr>
              <a:t>Identify likely culprits for components of interest</a:t>
            </a:r>
          </a:p>
          <a:p>
            <a:endParaRPr lang="en-US" sz="2400" dirty="0" smtClean="0">
              <a:solidFill>
                <a:srgbClr val="FFC000"/>
              </a:solidFill>
            </a:endParaRPr>
          </a:p>
          <a:p>
            <a:r>
              <a:rPr lang="en-US" sz="2400" dirty="0" smtClean="0">
                <a:solidFill>
                  <a:srgbClr val="FFC000"/>
                </a:solidFill>
              </a:rPr>
              <a:t>Without using semantics of state variables</a:t>
            </a:r>
          </a:p>
          <a:p>
            <a:r>
              <a:rPr lang="en-US" sz="2400" dirty="0" smtClean="0">
                <a:solidFill>
                  <a:srgbClr val="FFC000"/>
                </a:solidFill>
                <a:sym typeface="Wingdings" pitchFamily="2" charset="2"/>
              </a:rPr>
              <a:t> </a:t>
            </a:r>
            <a:r>
              <a:rPr lang="en-US" sz="2400" dirty="0" smtClean="0">
                <a:solidFill>
                  <a:srgbClr val="FFC000"/>
                </a:solidFill>
              </a:rPr>
              <a:t>No application knowledge</a:t>
            </a:r>
          </a:p>
        </p:txBody>
      </p:sp>
      <p:sp>
        <p:nvSpPr>
          <p:cNvPr id="66" name="Freeform 65"/>
          <p:cNvSpPr/>
          <p:nvPr/>
        </p:nvSpPr>
        <p:spPr>
          <a:xfrm>
            <a:off x="5486400" y="2667000"/>
            <a:ext cx="682625" cy="1581150"/>
          </a:xfrm>
          <a:custGeom>
            <a:avLst/>
            <a:gdLst>
              <a:gd name="connsiteX0" fmla="*/ 0 w 682625"/>
              <a:gd name="connsiteY0" fmla="*/ 1581150 h 1581150"/>
              <a:gd name="connsiteX1" fmla="*/ 647700 w 682625"/>
              <a:gd name="connsiteY1" fmla="*/ 819150 h 1581150"/>
              <a:gd name="connsiteX2" fmla="*/ 209550 w 682625"/>
              <a:gd name="connsiteY2" fmla="*/ 0 h 1581150"/>
            </a:gdLst>
            <a:ahLst/>
            <a:cxnLst>
              <a:cxn ang="0">
                <a:pos x="connsiteX0" y="connsiteY0"/>
              </a:cxn>
              <a:cxn ang="0">
                <a:pos x="connsiteX1" y="connsiteY1"/>
              </a:cxn>
              <a:cxn ang="0">
                <a:pos x="connsiteX2" y="connsiteY2"/>
              </a:cxn>
            </a:cxnLst>
            <a:rect l="l" t="t" r="r" b="b"/>
            <a:pathLst>
              <a:path w="682625" h="1581150">
                <a:moveTo>
                  <a:pt x="0" y="1581150"/>
                </a:moveTo>
                <a:cubicBezTo>
                  <a:pt x="306387" y="1331912"/>
                  <a:pt x="612775" y="1082675"/>
                  <a:pt x="647700" y="819150"/>
                </a:cubicBezTo>
                <a:cubicBezTo>
                  <a:pt x="682625" y="555625"/>
                  <a:pt x="209550" y="0"/>
                  <a:pt x="209550" y="0"/>
                </a:cubicBezTo>
              </a:path>
            </a:pathLst>
          </a:custGeom>
          <a:ln w="38100">
            <a:solidFill>
              <a:schemeClr val="bg1"/>
            </a:solidFill>
            <a:prstDash val="sysDash"/>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86" name="Group 85"/>
          <p:cNvGrpSpPr/>
          <p:nvPr/>
        </p:nvGrpSpPr>
        <p:grpSpPr>
          <a:xfrm>
            <a:off x="6477000" y="5193268"/>
            <a:ext cx="1327113" cy="1055132"/>
            <a:chOff x="7283487" y="2057400"/>
            <a:chExt cx="1327113" cy="1055132"/>
          </a:xfrm>
        </p:grpSpPr>
        <p:sp>
          <p:nvSpPr>
            <p:cNvPr id="87" name="Oval 86"/>
            <p:cNvSpPr/>
            <p:nvPr/>
          </p:nvSpPr>
          <p:spPr>
            <a:xfrm>
              <a:off x="7283487" y="2057400"/>
              <a:ext cx="412713" cy="3048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p:cNvSpPr txBox="1"/>
            <p:nvPr/>
          </p:nvSpPr>
          <p:spPr>
            <a:xfrm>
              <a:off x="7716316" y="2057400"/>
              <a:ext cx="894284" cy="369332"/>
            </a:xfrm>
            <a:prstGeom prst="rect">
              <a:avLst/>
            </a:prstGeom>
            <a:noFill/>
          </p:spPr>
          <p:txBody>
            <a:bodyPr wrap="none" rtlCol="0">
              <a:spAutoFit/>
            </a:bodyPr>
            <a:lstStyle/>
            <a:p>
              <a:r>
                <a:rPr lang="en-US" dirty="0" smtClean="0">
                  <a:solidFill>
                    <a:schemeClr val="bg1"/>
                  </a:solidFill>
                </a:rPr>
                <a:t>Process</a:t>
              </a:r>
              <a:endParaRPr lang="en-US" dirty="0">
                <a:solidFill>
                  <a:schemeClr val="bg1"/>
                </a:solidFill>
              </a:endParaRPr>
            </a:p>
          </p:txBody>
        </p:sp>
        <p:sp>
          <p:nvSpPr>
            <p:cNvPr id="89" name="Rounded Rectangle 88"/>
            <p:cNvSpPr/>
            <p:nvPr/>
          </p:nvSpPr>
          <p:spPr>
            <a:xfrm>
              <a:off x="7315200" y="2438400"/>
              <a:ext cx="336513" cy="228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p:cNvSpPr txBox="1"/>
            <p:nvPr/>
          </p:nvSpPr>
          <p:spPr>
            <a:xfrm>
              <a:off x="7696200" y="2373868"/>
              <a:ext cx="442750" cy="369332"/>
            </a:xfrm>
            <a:prstGeom prst="rect">
              <a:avLst/>
            </a:prstGeom>
            <a:noFill/>
          </p:spPr>
          <p:txBody>
            <a:bodyPr wrap="none" rtlCol="0">
              <a:spAutoFit/>
            </a:bodyPr>
            <a:lstStyle/>
            <a:p>
              <a:r>
                <a:rPr lang="en-US" dirty="0" smtClean="0">
                  <a:solidFill>
                    <a:schemeClr val="bg1"/>
                  </a:solidFill>
                </a:rPr>
                <a:t>OS</a:t>
              </a:r>
              <a:endParaRPr lang="en-US" dirty="0">
                <a:solidFill>
                  <a:schemeClr val="bg1"/>
                </a:solidFill>
              </a:endParaRPr>
            </a:p>
          </p:txBody>
        </p:sp>
        <p:sp>
          <p:nvSpPr>
            <p:cNvPr id="91" name="Snip Single Corner Rectangle 90"/>
            <p:cNvSpPr/>
            <p:nvPr/>
          </p:nvSpPr>
          <p:spPr>
            <a:xfrm>
              <a:off x="7315200" y="2807732"/>
              <a:ext cx="381000" cy="228600"/>
            </a:xfrm>
            <a:prstGeom prst="snip1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p:cNvSpPr txBox="1"/>
            <p:nvPr/>
          </p:nvSpPr>
          <p:spPr>
            <a:xfrm>
              <a:off x="7696200" y="2743200"/>
              <a:ext cx="782843" cy="369332"/>
            </a:xfrm>
            <a:prstGeom prst="rect">
              <a:avLst/>
            </a:prstGeom>
            <a:noFill/>
          </p:spPr>
          <p:txBody>
            <a:bodyPr wrap="none" rtlCol="0">
              <a:spAutoFit/>
            </a:bodyPr>
            <a:lstStyle/>
            <a:p>
              <a:r>
                <a:rPr lang="en-US" dirty="0" err="1" smtClean="0">
                  <a:solidFill>
                    <a:schemeClr val="bg1"/>
                  </a:solidFill>
                </a:rPr>
                <a:t>Config</a:t>
              </a:r>
              <a:endParaRPr lang="en-US" dirty="0">
                <a:solidFill>
                  <a:schemeClr val="bg1"/>
                </a:solidFill>
              </a:endParaRPr>
            </a:p>
          </p:txBody>
        </p:sp>
      </p:grpSp>
    </p:spTree>
    <p:custDataLst>
      <p:tags r:id="rId1"/>
    </p:custDataLst>
  </p:cSld>
  <p:clrMapOvr>
    <a:masterClrMapping/>
  </p:clrMapOvr>
  <p:transition advTm="8389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checkerboard(across)">
                                      <p:cBhvr>
                                        <p:cTn id="7" dur="500"/>
                                        <p:tgtEl>
                                          <p:spTgt spid="102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checkerboard(across)">
                                      <p:cBhvr>
                                        <p:cTn id="12" dur="500"/>
                                        <p:tgtEl>
                                          <p:spTgt spid="77"/>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checkerboard(across)">
                                      <p:cBhvr>
                                        <p:cTn id="15" dur="500"/>
                                        <p:tgtEl>
                                          <p:spTgt spid="66"/>
                                        </p:tgtEl>
                                      </p:cBhvr>
                                    </p:animEffect>
                                  </p:childTnLst>
                                </p:cTn>
                              </p:par>
                            </p:childTnLst>
                          </p:cTn>
                        </p:par>
                      </p:childTnLst>
                    </p:cTn>
                  </p:par>
                  <p:par>
                    <p:cTn id="16" fill="hold">
                      <p:stCondLst>
                        <p:cond delay="indefinite"/>
                      </p:stCondLst>
                      <p:childTnLst>
                        <p:par>
                          <p:cTn id="17" fill="hold">
                            <p:stCondLst>
                              <p:cond delay="0"/>
                            </p:stCondLst>
                            <p:childTnLst>
                              <p:par>
                                <p:cTn id="18" presetID="7" presetClass="emph" presetSubtype="2" fill="hold" nodeType="clickEffect">
                                  <p:stCondLst>
                                    <p:cond delay="0"/>
                                  </p:stCondLst>
                                  <p:childTnLst>
                                    <p:animClr clrSpc="rgb">
                                      <p:cBhvr>
                                        <p:cTn id="19" dur="500" fill="hold"/>
                                        <p:tgtEl>
                                          <p:spTgt spid="62"/>
                                        </p:tgtEl>
                                        <p:attrNameLst>
                                          <p:attrName>stroke.color</p:attrName>
                                        </p:attrNameLst>
                                      </p:cBhvr>
                                      <p:to>
                                        <a:srgbClr val="FF3300"/>
                                      </p:to>
                                    </p:animClr>
                                    <p:set>
                                      <p:cBhvr>
                                        <p:cTn id="20" dur="500" fill="hold"/>
                                        <p:tgtEl>
                                          <p:spTgt spid="62"/>
                                        </p:tgtEl>
                                        <p:attrNameLst>
                                          <p:attrName>stroke.on</p:attrName>
                                        </p:attrNameLst>
                                      </p:cBhvr>
                                      <p:to>
                                        <p:strVal val="true"/>
                                      </p:to>
                                    </p:set>
                                  </p:childTnLst>
                                </p:cTn>
                              </p:par>
                            </p:childTnLst>
                          </p:cTn>
                        </p:par>
                      </p:childTnLst>
                    </p:cTn>
                  </p:par>
                  <p:par>
                    <p:cTn id="21" fill="hold">
                      <p:stCondLst>
                        <p:cond delay="indefinite"/>
                      </p:stCondLst>
                      <p:childTnLst>
                        <p:par>
                          <p:cTn id="22" fill="hold">
                            <p:stCondLst>
                              <p:cond delay="0"/>
                            </p:stCondLst>
                            <p:childTnLst>
                              <p:par>
                                <p:cTn id="23" presetID="7" presetClass="emph" presetSubtype="2" fill="hold" nodeType="clickEffect">
                                  <p:stCondLst>
                                    <p:cond delay="0"/>
                                  </p:stCondLst>
                                  <p:childTnLst>
                                    <p:animClr clrSpc="rgb">
                                      <p:cBhvr>
                                        <p:cTn id="24" dur="500" fill="hold"/>
                                        <p:tgtEl>
                                          <p:spTgt spid="59"/>
                                        </p:tgtEl>
                                        <p:attrNameLst>
                                          <p:attrName>stroke.color</p:attrName>
                                        </p:attrNameLst>
                                      </p:cBhvr>
                                      <p:to>
                                        <a:srgbClr val="FF3300"/>
                                      </p:to>
                                    </p:animClr>
                                    <p:set>
                                      <p:cBhvr>
                                        <p:cTn id="25" dur="500" fill="hold"/>
                                        <p:tgtEl>
                                          <p:spTgt spid="59"/>
                                        </p:tgtEl>
                                        <p:attrNameLst>
                                          <p:attrName>stroke.on</p:attrName>
                                        </p:attrNameLst>
                                      </p:cBhvr>
                                      <p:to>
                                        <p:strVal val="true"/>
                                      </p:to>
                                    </p:set>
                                  </p:childTnLst>
                                </p:cTn>
                              </p:par>
                              <p:par>
                                <p:cTn id="26" presetID="1" presetClass="entr" presetSubtype="0" fill="hold" nodeType="withEffect">
                                  <p:stCondLst>
                                    <p:cond delay="0"/>
                                  </p:stCondLst>
                                  <p:childTnLst>
                                    <p:set>
                                      <p:cBhvr>
                                        <p:cTn id="27"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1143000"/>
          </a:xfrm>
        </p:spPr>
        <p:txBody>
          <a:bodyPr>
            <a:noAutofit/>
          </a:bodyPr>
          <a:lstStyle/>
          <a:p>
            <a:r>
              <a:rPr lang="en-US" sz="3200" dirty="0" smtClean="0"/>
              <a:t>Using joint historical behavior to estimate impact</a:t>
            </a:r>
            <a:endParaRPr lang="en-US" sz="3200" dirty="0"/>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5" name="Oval 4"/>
          <p:cNvSpPr/>
          <p:nvPr/>
        </p:nvSpPr>
        <p:spPr>
          <a:xfrm>
            <a:off x="3200400" y="338328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
            </a:r>
            <a:endParaRPr lang="en-US" dirty="0">
              <a:solidFill>
                <a:schemeClr val="tx1"/>
              </a:solidFill>
            </a:endParaRPr>
          </a:p>
        </p:txBody>
      </p:sp>
      <p:sp>
        <p:nvSpPr>
          <p:cNvPr id="6" name="Oval 5"/>
          <p:cNvSpPr/>
          <p:nvPr/>
        </p:nvSpPr>
        <p:spPr>
          <a:xfrm>
            <a:off x="5486400" y="3383280"/>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a:t>
            </a:r>
            <a:endParaRPr lang="en-US" dirty="0">
              <a:solidFill>
                <a:schemeClr val="tx1"/>
              </a:solidFill>
            </a:endParaRPr>
          </a:p>
        </p:txBody>
      </p:sp>
      <p:cxnSp>
        <p:nvCxnSpPr>
          <p:cNvPr id="8" name="Straight Arrow Connector 7"/>
          <p:cNvCxnSpPr>
            <a:stCxn id="6" idx="2"/>
            <a:endCxn id="5" idx="6"/>
          </p:cNvCxnSpPr>
          <p:nvPr/>
        </p:nvCxnSpPr>
        <p:spPr>
          <a:xfrm rot="10800000">
            <a:off x="3733800" y="3573780"/>
            <a:ext cx="17526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0" name="Table 9"/>
          <p:cNvGraphicFramePr>
            <a:graphicFrameLocks noGrp="1"/>
          </p:cNvGraphicFramePr>
          <p:nvPr/>
        </p:nvGraphicFramePr>
        <p:xfrm>
          <a:off x="2895600" y="3916680"/>
          <a:ext cx="1295400" cy="274320"/>
        </p:xfrm>
        <a:graphic>
          <a:graphicData uri="http://schemas.openxmlformats.org/drawingml/2006/table">
            <a:tbl>
              <a:tblPr>
                <a:tableStyleId>{5C22544A-7EE6-4342-B048-85BDC9FD1C3A}</a:tableStyleId>
              </a:tblPr>
              <a:tblGrid>
                <a:gridCol w="431800"/>
                <a:gridCol w="431800"/>
                <a:gridCol w="431800"/>
              </a:tblGrid>
              <a:tr h="228600">
                <a:tc>
                  <a:txBody>
                    <a:bodyPr/>
                    <a:lstStyle/>
                    <a:p>
                      <a:pPr algn="ctr"/>
                      <a:r>
                        <a:rPr lang="en-US" sz="1800" dirty="0" smtClean="0"/>
                        <a:t>d</a:t>
                      </a:r>
                      <a:r>
                        <a:rPr lang="en-US" sz="1800" baseline="-25000" dirty="0" smtClean="0"/>
                        <a:t>0</a:t>
                      </a:r>
                      <a:r>
                        <a:rPr lang="en-US" sz="1800" baseline="30000" dirty="0" smtClean="0"/>
                        <a:t>a</a:t>
                      </a:r>
                      <a:endParaRPr lang="en-US" sz="1800" baseline="30000" dirty="0"/>
                    </a:p>
                  </a:txBody>
                  <a:tcPr marL="0" marR="0" marT="0" marB="0">
                    <a:lnR w="12700" cap="flat" cmpd="sng" algn="ctr">
                      <a:solidFill>
                        <a:schemeClr val="tx1"/>
                      </a:solidFill>
                      <a:prstDash val="solid"/>
                      <a:round/>
                      <a:headEnd type="none" w="med" len="med"/>
                      <a:tailEnd type="none" w="med" len="med"/>
                    </a:lnR>
                  </a:tcPr>
                </a:tc>
                <a:tc>
                  <a:txBody>
                    <a:bodyPr/>
                    <a:lstStyle/>
                    <a:p>
                      <a:pPr algn="ctr"/>
                      <a:r>
                        <a:rPr lang="en-US" sz="1800" dirty="0" smtClean="0"/>
                        <a:t>d</a:t>
                      </a:r>
                      <a:r>
                        <a:rPr lang="en-US" sz="1800" baseline="-25000" dirty="0" smtClean="0"/>
                        <a:t>0</a:t>
                      </a:r>
                      <a:r>
                        <a:rPr lang="en-US" sz="1800" baseline="30000" dirty="0" smtClean="0"/>
                        <a:t>b</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dirty="0" smtClean="0"/>
                        <a:t>d</a:t>
                      </a:r>
                      <a:r>
                        <a:rPr lang="en-US" sz="1800" baseline="-25000" dirty="0" smtClean="0"/>
                        <a:t>0</a:t>
                      </a:r>
                      <a:r>
                        <a:rPr lang="en-US" sz="1800" baseline="30000" dirty="0" smtClean="0"/>
                        <a:t>c</a:t>
                      </a:r>
                      <a:endParaRPr lang="en-US" sz="1800" dirty="0"/>
                    </a:p>
                  </a:txBody>
                  <a:tcPr marL="0" marR="0" marT="0" marB="0">
                    <a:lnL w="12700" cap="flat" cmpd="sng" algn="ctr">
                      <a:solidFill>
                        <a:schemeClr val="tx1"/>
                      </a:solidFill>
                      <a:prstDash val="solid"/>
                      <a:round/>
                      <a:headEnd type="none" w="med" len="med"/>
                      <a:tailEnd type="none" w="med" len="med"/>
                    </a:lnL>
                  </a:tcPr>
                </a:tc>
              </a:tr>
            </a:tbl>
          </a:graphicData>
        </a:graphic>
      </p:graphicFrame>
      <p:graphicFrame>
        <p:nvGraphicFramePr>
          <p:cNvPr id="11" name="Table 10"/>
          <p:cNvGraphicFramePr>
            <a:graphicFrameLocks noGrp="1"/>
          </p:cNvGraphicFramePr>
          <p:nvPr/>
        </p:nvGraphicFramePr>
        <p:xfrm>
          <a:off x="4953000" y="3916680"/>
          <a:ext cx="1346200" cy="274320"/>
        </p:xfrm>
        <a:graphic>
          <a:graphicData uri="http://schemas.openxmlformats.org/drawingml/2006/table">
            <a:tbl>
              <a:tblPr>
                <a:tableStyleId>{5C22544A-7EE6-4342-B048-85BDC9FD1C3A}</a:tableStyleId>
              </a:tblPr>
              <a:tblGrid>
                <a:gridCol w="336550"/>
                <a:gridCol w="336550"/>
                <a:gridCol w="336550"/>
                <a:gridCol w="336550"/>
              </a:tblGrid>
              <a:tr h="228600">
                <a:tc>
                  <a:txBody>
                    <a:bodyPr/>
                    <a:lstStyle/>
                    <a:p>
                      <a:pPr algn="ctr"/>
                      <a:r>
                        <a:rPr lang="en-US" sz="1800" baseline="0" dirty="0" smtClean="0"/>
                        <a:t>s</a:t>
                      </a:r>
                      <a:r>
                        <a:rPr lang="en-US" sz="1800" baseline="-25000" dirty="0" smtClean="0"/>
                        <a:t>0</a:t>
                      </a:r>
                      <a:r>
                        <a:rPr lang="en-US" sz="1800" baseline="30000" dirty="0" smtClean="0"/>
                        <a:t>a</a:t>
                      </a:r>
                      <a:endParaRPr lang="en-US" sz="1800" baseline="30000" dirty="0"/>
                    </a:p>
                  </a:txBody>
                  <a:tcPr marL="0" marR="0" marT="0" marB="0">
                    <a:lnR w="12700" cap="flat" cmpd="sng" algn="ctr">
                      <a:solidFill>
                        <a:schemeClr val="tx1"/>
                      </a:solidFill>
                      <a:prstDash val="solid"/>
                      <a:round/>
                      <a:headEnd type="none" w="med" len="med"/>
                      <a:tailEnd type="none" w="med" len="med"/>
                    </a:lnR>
                  </a:tcPr>
                </a:tc>
                <a:tc>
                  <a:txBody>
                    <a:bodyPr/>
                    <a:lstStyle/>
                    <a:p>
                      <a:pPr algn="ctr"/>
                      <a:r>
                        <a:rPr lang="en-US" sz="1800" baseline="0" dirty="0" smtClean="0"/>
                        <a:t>s</a:t>
                      </a:r>
                      <a:r>
                        <a:rPr lang="en-US" sz="1800" baseline="-25000" dirty="0" smtClean="0"/>
                        <a:t>0</a:t>
                      </a:r>
                      <a:r>
                        <a:rPr lang="en-US" sz="1800" baseline="30000" dirty="0" smtClean="0"/>
                        <a:t>b</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baseline="0" dirty="0" smtClean="0"/>
                        <a:t>s</a:t>
                      </a:r>
                      <a:r>
                        <a:rPr lang="en-US" sz="1800" baseline="-25000" dirty="0" smtClean="0"/>
                        <a:t>0</a:t>
                      </a:r>
                      <a:r>
                        <a:rPr lang="en-US" sz="1800" baseline="30000" dirty="0" smtClean="0"/>
                        <a:t>c</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baseline="0" dirty="0" smtClean="0"/>
                        <a:t>s</a:t>
                      </a:r>
                      <a:r>
                        <a:rPr lang="en-US" sz="1800" baseline="-25000" dirty="0" smtClean="0"/>
                        <a:t>0</a:t>
                      </a:r>
                      <a:r>
                        <a:rPr lang="en-US" sz="1800" baseline="30000" dirty="0" smtClean="0"/>
                        <a:t>d</a:t>
                      </a:r>
                      <a:endParaRPr lang="en-US" sz="1800" dirty="0"/>
                    </a:p>
                  </a:txBody>
                  <a:tcPr marL="0" marR="0" marT="0" marB="0">
                    <a:lnL w="12700" cap="flat" cmpd="sng" algn="ctr">
                      <a:solidFill>
                        <a:schemeClr val="tx1"/>
                      </a:solidFill>
                      <a:prstDash val="solid"/>
                      <a:round/>
                      <a:headEnd type="none" w="med" len="med"/>
                      <a:tailEnd type="none" w="med" len="med"/>
                    </a:lnL>
                  </a:tcPr>
                </a:tc>
              </a:tr>
            </a:tbl>
          </a:graphicData>
        </a:graphic>
      </p:graphicFrame>
      <p:graphicFrame>
        <p:nvGraphicFramePr>
          <p:cNvPr id="32" name="Table 31"/>
          <p:cNvGraphicFramePr>
            <a:graphicFrameLocks noGrp="1"/>
          </p:cNvGraphicFramePr>
          <p:nvPr/>
        </p:nvGraphicFramePr>
        <p:xfrm>
          <a:off x="2819400" y="1310640"/>
          <a:ext cx="1295400" cy="1920240"/>
        </p:xfrm>
        <a:graphic>
          <a:graphicData uri="http://schemas.openxmlformats.org/drawingml/2006/table">
            <a:tbl>
              <a:tblPr>
                <a:tableStyleId>{5C22544A-7EE6-4342-B048-85BDC9FD1C3A}</a:tableStyleId>
              </a:tblPr>
              <a:tblGrid>
                <a:gridCol w="431800"/>
                <a:gridCol w="431800"/>
                <a:gridCol w="431800"/>
              </a:tblGrid>
              <a:tr h="228600">
                <a:tc>
                  <a:txBody>
                    <a:bodyPr/>
                    <a:lstStyle/>
                    <a:p>
                      <a:pPr algn="ctr"/>
                      <a:r>
                        <a:rPr lang="en-US" sz="1800" dirty="0" err="1" smtClean="0"/>
                        <a:t>d</a:t>
                      </a:r>
                      <a:r>
                        <a:rPr lang="en-US" sz="1800" baseline="-25000" dirty="0" err="1" smtClean="0"/>
                        <a:t>n</a:t>
                      </a:r>
                      <a:r>
                        <a:rPr lang="en-US" sz="1800" baseline="30000" dirty="0" err="1" smtClean="0"/>
                        <a:t>a</a:t>
                      </a:r>
                      <a:endParaRPr lang="en-US" sz="1800" baseline="30000" dirty="0"/>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800" baseline="0" dirty="0" err="1" smtClean="0"/>
                        <a:t>d</a:t>
                      </a:r>
                      <a:r>
                        <a:rPr lang="en-US" sz="1800" baseline="-25000" dirty="0" err="1" smtClean="0"/>
                        <a:t>n</a:t>
                      </a:r>
                      <a:r>
                        <a:rPr lang="en-US" sz="1800" baseline="30000" dirty="0" err="1" smtClean="0"/>
                        <a:t>b</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800" dirty="0" err="1" smtClean="0"/>
                        <a:t>d</a:t>
                      </a:r>
                      <a:r>
                        <a:rPr lang="en-US" sz="1800" baseline="-25000" dirty="0" err="1" smtClean="0"/>
                        <a:t>n</a:t>
                      </a:r>
                      <a:r>
                        <a:rPr lang="en-US" sz="1800" baseline="30000" dirty="0" err="1" smtClean="0"/>
                        <a:t>c</a:t>
                      </a:r>
                      <a:endParaRPr lang="en-US" sz="1800" dirty="0"/>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228600">
                <a:tc>
                  <a:txBody>
                    <a:bodyPr/>
                    <a:lstStyle/>
                    <a:p>
                      <a:pPr algn="ctr"/>
                      <a:r>
                        <a:rPr lang="en-US" sz="1800" baseline="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baseline="0" dirty="0" smtClean="0"/>
                        <a:t>d</a:t>
                      </a:r>
                      <a:r>
                        <a:rPr lang="en-US" sz="1800" baseline="-25000" dirty="0" smtClean="0"/>
                        <a:t>1</a:t>
                      </a:r>
                      <a:r>
                        <a:rPr lang="en-US" sz="1800" baseline="30000" dirty="0" smtClean="0"/>
                        <a:t>a</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800" dirty="0" smtClean="0"/>
                        <a:t>d</a:t>
                      </a:r>
                      <a:r>
                        <a:rPr lang="en-US" sz="1800" baseline="-25000" dirty="0" smtClean="0"/>
                        <a:t>1</a:t>
                      </a:r>
                      <a:r>
                        <a:rPr lang="en-US" sz="1800" baseline="30000" dirty="0" smtClean="0"/>
                        <a:t>b</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800" dirty="0" smtClean="0"/>
                        <a:t>d</a:t>
                      </a:r>
                      <a:r>
                        <a:rPr lang="en-US" sz="1800" baseline="-25000" dirty="0" smtClean="0"/>
                        <a:t>1</a:t>
                      </a:r>
                      <a:r>
                        <a:rPr lang="en-US" sz="1800" baseline="30000" dirty="0" smtClean="0"/>
                        <a:t>c</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graphicFrame>
        <p:nvGraphicFramePr>
          <p:cNvPr id="33" name="Table 32"/>
          <p:cNvGraphicFramePr>
            <a:graphicFrameLocks noGrp="1"/>
          </p:cNvGraphicFramePr>
          <p:nvPr/>
        </p:nvGraphicFramePr>
        <p:xfrm>
          <a:off x="4953000" y="1295400"/>
          <a:ext cx="1524000" cy="1920240"/>
        </p:xfrm>
        <a:graphic>
          <a:graphicData uri="http://schemas.openxmlformats.org/drawingml/2006/table">
            <a:tbl>
              <a:tblPr>
                <a:tableStyleId>{5C22544A-7EE6-4342-B048-85BDC9FD1C3A}</a:tableStyleId>
              </a:tblPr>
              <a:tblGrid>
                <a:gridCol w="381000"/>
                <a:gridCol w="381000"/>
                <a:gridCol w="381000"/>
                <a:gridCol w="381000"/>
              </a:tblGrid>
              <a:tr h="228600">
                <a:tc>
                  <a:txBody>
                    <a:bodyPr/>
                    <a:lstStyle/>
                    <a:p>
                      <a:pPr algn="ctr"/>
                      <a:r>
                        <a:rPr lang="en-US" sz="1800" baseline="0" dirty="0" err="1" smtClean="0"/>
                        <a:t>s</a:t>
                      </a:r>
                      <a:r>
                        <a:rPr lang="en-US" sz="1800" baseline="-25000" dirty="0" err="1" smtClean="0"/>
                        <a:t>n</a:t>
                      </a:r>
                      <a:r>
                        <a:rPr lang="en-US" sz="1800" baseline="30000" dirty="0" err="1" smtClean="0"/>
                        <a:t>a</a:t>
                      </a:r>
                      <a:endParaRPr lang="en-US" sz="1800" baseline="30000" dirty="0"/>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800" baseline="0" dirty="0" err="1" smtClean="0"/>
                        <a:t>s</a:t>
                      </a:r>
                      <a:r>
                        <a:rPr lang="en-US" sz="1800" baseline="-25000" dirty="0" err="1" smtClean="0"/>
                        <a:t>n</a:t>
                      </a:r>
                      <a:r>
                        <a:rPr lang="en-US" sz="1800" baseline="30000" dirty="0" err="1" smtClean="0"/>
                        <a:t>b</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800" baseline="0" dirty="0" err="1" smtClean="0"/>
                        <a:t>s</a:t>
                      </a:r>
                      <a:r>
                        <a:rPr lang="en-US" sz="1800" baseline="-25000" dirty="0" err="1" smtClean="0"/>
                        <a:t>n</a:t>
                      </a:r>
                      <a:r>
                        <a:rPr lang="en-US" sz="1800" baseline="30000" dirty="0" err="1" smtClean="0"/>
                        <a:t>c</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1800" baseline="0" dirty="0" err="1" smtClean="0"/>
                        <a:t>s</a:t>
                      </a:r>
                      <a:r>
                        <a:rPr lang="en-US" sz="1800" baseline="-25000" dirty="0" err="1" smtClean="0"/>
                        <a:t>n</a:t>
                      </a:r>
                      <a:r>
                        <a:rPr lang="en-US" sz="1800" baseline="30000" dirty="0" err="1" smtClean="0"/>
                        <a:t>d</a:t>
                      </a:r>
                      <a:endParaRPr lang="en-US" sz="1800" dirty="0"/>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228600">
                <a:tc>
                  <a:txBody>
                    <a:bodyPr/>
                    <a:lstStyle/>
                    <a:p>
                      <a:pPr algn="ctr"/>
                      <a:r>
                        <a:rPr lang="en-US" sz="1800" baseline="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baseline="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baseline="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baseline="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baseline="0" dirty="0" smtClean="0"/>
                        <a:t>.</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aseline="0" dirty="0" smtClean="0"/>
                        <a:t>.</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8600">
                <a:tc>
                  <a:txBody>
                    <a:bodyPr/>
                    <a:lstStyle/>
                    <a:p>
                      <a:pPr algn="ctr"/>
                      <a:r>
                        <a:rPr lang="en-US" sz="1800" baseline="0" dirty="0" smtClean="0"/>
                        <a:t>s</a:t>
                      </a:r>
                      <a:r>
                        <a:rPr lang="en-US" sz="1800" baseline="-25000" dirty="0" smtClean="0"/>
                        <a:t>1</a:t>
                      </a:r>
                      <a:r>
                        <a:rPr lang="en-US" sz="1800" baseline="30000" dirty="0" smtClean="0"/>
                        <a:t>a</a:t>
                      </a:r>
                      <a:endParaRPr lang="en-US" sz="1800" baseline="30000" dirty="0"/>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800" baseline="0" dirty="0" smtClean="0"/>
                        <a:t>s</a:t>
                      </a:r>
                      <a:r>
                        <a:rPr lang="en-US" sz="1800" baseline="-25000" dirty="0" smtClean="0"/>
                        <a:t>1</a:t>
                      </a:r>
                      <a:r>
                        <a:rPr lang="en-US" sz="1800" baseline="30000" dirty="0" smtClean="0"/>
                        <a:t>b</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800" baseline="0" dirty="0" smtClean="0"/>
                        <a:t>s</a:t>
                      </a:r>
                      <a:r>
                        <a:rPr lang="en-US" sz="1800" baseline="-25000" dirty="0" smtClean="0"/>
                        <a:t>1</a:t>
                      </a:r>
                      <a:r>
                        <a:rPr lang="en-US" sz="1800" baseline="30000" dirty="0" smtClean="0"/>
                        <a:t>c</a:t>
                      </a:r>
                      <a:endParaRPr lang="en-US" sz="18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1800" baseline="0" dirty="0" smtClean="0"/>
                        <a:t>s</a:t>
                      </a:r>
                      <a:r>
                        <a:rPr lang="en-US" sz="1800" baseline="-25000" dirty="0" smtClean="0"/>
                        <a:t>1</a:t>
                      </a:r>
                      <a:r>
                        <a:rPr lang="en-US" sz="1800" baseline="30000" dirty="0" smtClean="0"/>
                        <a:t>d</a:t>
                      </a:r>
                      <a:endParaRPr lang="en-US" sz="1800" dirty="0"/>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cxnSp>
        <p:nvCxnSpPr>
          <p:cNvPr id="53" name="Elbow Connector 52"/>
          <p:cNvCxnSpPr/>
          <p:nvPr/>
        </p:nvCxnSpPr>
        <p:spPr>
          <a:xfrm rot="5400000" flipH="1" flipV="1">
            <a:off x="5341620" y="2446020"/>
            <a:ext cx="2575560" cy="609600"/>
          </a:xfrm>
          <a:prstGeom prst="bentConnector3">
            <a:avLst>
              <a:gd name="adj1" fmla="val 33"/>
            </a:avLst>
          </a:prstGeom>
          <a:ln w="38100">
            <a:solidFill>
              <a:srgbClr val="FFC000"/>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rot="10800000">
            <a:off x="6477000" y="1463040"/>
            <a:ext cx="457200" cy="1588"/>
          </a:xfrm>
          <a:prstGeom prst="straightConnector1">
            <a:avLst/>
          </a:prstGeom>
          <a:ln w="38100">
            <a:solidFill>
              <a:srgbClr val="FFC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rot="10800000">
            <a:off x="6477000" y="1996440"/>
            <a:ext cx="457200" cy="1588"/>
          </a:xfrm>
          <a:prstGeom prst="straightConnector1">
            <a:avLst/>
          </a:prstGeom>
          <a:ln w="38100">
            <a:solidFill>
              <a:srgbClr val="FFC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rot="10800000">
            <a:off x="6477000" y="2833051"/>
            <a:ext cx="457200" cy="1588"/>
          </a:xfrm>
          <a:prstGeom prst="straightConnector1">
            <a:avLst/>
          </a:prstGeom>
          <a:ln w="38100">
            <a:solidFill>
              <a:srgbClr val="FFC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rot="10800000">
            <a:off x="4267200" y="1508760"/>
            <a:ext cx="457200" cy="1588"/>
          </a:xfrm>
          <a:prstGeom prst="straightConnector1">
            <a:avLst/>
          </a:prstGeom>
          <a:ln w="38100">
            <a:solidFill>
              <a:srgbClr val="FFC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rot="10800000">
            <a:off x="4267200" y="2042160"/>
            <a:ext cx="457200" cy="1588"/>
          </a:xfrm>
          <a:prstGeom prst="straightConnector1">
            <a:avLst/>
          </a:prstGeom>
          <a:ln w="38100">
            <a:solidFill>
              <a:srgbClr val="FFC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rot="10800000">
            <a:off x="4267200" y="2804160"/>
            <a:ext cx="533400" cy="1588"/>
          </a:xfrm>
          <a:prstGeom prst="straightConnector1">
            <a:avLst/>
          </a:prstGeom>
          <a:ln w="38100">
            <a:solidFill>
              <a:srgbClr val="FFC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73" name="Elbow Connector 72"/>
          <p:cNvCxnSpPr/>
          <p:nvPr/>
        </p:nvCxnSpPr>
        <p:spPr>
          <a:xfrm rot="16200000" flipV="1">
            <a:off x="1341120" y="2484120"/>
            <a:ext cx="2575560" cy="533400"/>
          </a:xfrm>
          <a:prstGeom prst="bentConnector3">
            <a:avLst>
              <a:gd name="adj1" fmla="val -844"/>
            </a:avLst>
          </a:prstGeom>
          <a:ln w="38100">
            <a:solidFill>
              <a:srgbClr val="FFC000"/>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rot="10800000">
            <a:off x="2362200" y="1463040"/>
            <a:ext cx="457200" cy="1588"/>
          </a:xfrm>
          <a:prstGeom prst="straightConnector1">
            <a:avLst/>
          </a:prstGeom>
          <a:ln w="38100">
            <a:solidFill>
              <a:srgbClr val="FFC000"/>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rot="10800000">
            <a:off x="2362200" y="1996440"/>
            <a:ext cx="457200" cy="1588"/>
          </a:xfrm>
          <a:prstGeom prst="straightConnector1">
            <a:avLst/>
          </a:prstGeom>
          <a:ln w="38100">
            <a:solidFill>
              <a:srgbClr val="FFC000"/>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rot="10800000">
            <a:off x="2362200" y="2833052"/>
            <a:ext cx="457200" cy="1588"/>
          </a:xfrm>
          <a:prstGeom prst="straightConnector1">
            <a:avLst/>
          </a:prstGeom>
          <a:ln w="38100">
            <a:solidFill>
              <a:srgbClr val="FFC000"/>
            </a:solidFill>
            <a:prstDash val="sysDot"/>
            <a:headEnd type="none"/>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086600" y="1923871"/>
            <a:ext cx="1752600" cy="1323439"/>
          </a:xfrm>
          <a:prstGeom prst="rect">
            <a:avLst/>
          </a:prstGeom>
          <a:noFill/>
        </p:spPr>
        <p:txBody>
          <a:bodyPr wrap="square" rtlCol="0">
            <a:spAutoFit/>
          </a:bodyPr>
          <a:lstStyle/>
          <a:p>
            <a:r>
              <a:rPr lang="en-US" sz="2000" dirty="0" smtClean="0">
                <a:solidFill>
                  <a:srgbClr val="FFC000"/>
                </a:solidFill>
              </a:rPr>
              <a:t>Identify time periods when state of S was “similar”</a:t>
            </a:r>
            <a:endParaRPr lang="en-US" sz="2000" baseline="-25000" dirty="0">
              <a:solidFill>
                <a:srgbClr val="FFC000"/>
              </a:solidFill>
            </a:endParaRPr>
          </a:p>
        </p:txBody>
      </p:sp>
      <p:sp>
        <p:nvSpPr>
          <p:cNvPr id="26" name="TextBox 25"/>
          <p:cNvSpPr txBox="1"/>
          <p:nvPr/>
        </p:nvSpPr>
        <p:spPr>
          <a:xfrm>
            <a:off x="381000" y="1923871"/>
            <a:ext cx="1905000" cy="1323439"/>
          </a:xfrm>
          <a:prstGeom prst="rect">
            <a:avLst/>
          </a:prstGeom>
          <a:noFill/>
        </p:spPr>
        <p:txBody>
          <a:bodyPr wrap="square" rtlCol="0">
            <a:spAutoFit/>
          </a:bodyPr>
          <a:lstStyle/>
          <a:p>
            <a:r>
              <a:rPr lang="en-US" sz="2000" dirty="0" smtClean="0">
                <a:solidFill>
                  <a:srgbClr val="FFC000"/>
                </a:solidFill>
              </a:rPr>
              <a:t>How “similar” on average states of D are at those times</a:t>
            </a:r>
          </a:p>
        </p:txBody>
      </p:sp>
      <p:sp>
        <p:nvSpPr>
          <p:cNvPr id="65" name="Oval 64"/>
          <p:cNvSpPr/>
          <p:nvPr/>
        </p:nvSpPr>
        <p:spPr>
          <a:xfrm>
            <a:off x="4114800" y="5017532"/>
            <a:ext cx="6858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Svr</a:t>
            </a:r>
            <a:endParaRPr lang="en-US" dirty="0">
              <a:solidFill>
                <a:schemeClr val="tx1"/>
              </a:solidFill>
            </a:endParaRPr>
          </a:p>
        </p:txBody>
      </p:sp>
      <p:sp>
        <p:nvSpPr>
          <p:cNvPr id="66" name="Oval 65"/>
          <p:cNvSpPr/>
          <p:nvPr/>
        </p:nvSpPr>
        <p:spPr>
          <a:xfrm>
            <a:off x="2971800" y="4648200"/>
            <a:ext cx="6858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C1</a:t>
            </a:r>
            <a:endParaRPr lang="en-US" dirty="0">
              <a:solidFill>
                <a:schemeClr val="tx1"/>
              </a:solidFill>
            </a:endParaRPr>
          </a:p>
        </p:txBody>
      </p:sp>
      <p:sp>
        <p:nvSpPr>
          <p:cNvPr id="70" name="Oval 69"/>
          <p:cNvSpPr/>
          <p:nvPr/>
        </p:nvSpPr>
        <p:spPr>
          <a:xfrm>
            <a:off x="3048000" y="5562600"/>
            <a:ext cx="6096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C2</a:t>
            </a:r>
            <a:endParaRPr lang="en-US" dirty="0">
              <a:solidFill>
                <a:schemeClr val="tx1"/>
              </a:solidFill>
            </a:endParaRPr>
          </a:p>
        </p:txBody>
      </p:sp>
      <p:cxnSp>
        <p:nvCxnSpPr>
          <p:cNvPr id="71" name="Straight Arrow Connector 70"/>
          <p:cNvCxnSpPr>
            <a:stCxn id="65" idx="1"/>
            <a:endCxn id="66" idx="6"/>
          </p:cNvCxnSpPr>
          <p:nvPr/>
        </p:nvCxnSpPr>
        <p:spPr>
          <a:xfrm rot="16200000" flipV="1">
            <a:off x="3819103" y="4677197"/>
            <a:ext cx="234628" cy="557633"/>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66" idx="5"/>
            <a:endCxn id="65" idx="2"/>
          </p:cNvCxnSpPr>
          <p:nvPr/>
        </p:nvCxnSpPr>
        <p:spPr>
          <a:xfrm rot="16200000" flipH="1">
            <a:off x="3718669" y="4811901"/>
            <a:ext cx="234628" cy="557633"/>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a:stCxn id="65" idx="4"/>
            <a:endCxn id="70" idx="6"/>
          </p:cNvCxnSpPr>
          <p:nvPr/>
        </p:nvCxnSpPr>
        <p:spPr>
          <a:xfrm rot="5400000">
            <a:off x="3880366" y="5175766"/>
            <a:ext cx="354568" cy="80010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stCxn id="70" idx="7"/>
            <a:endCxn id="65" idx="3"/>
          </p:cNvCxnSpPr>
          <p:nvPr/>
        </p:nvCxnSpPr>
        <p:spPr>
          <a:xfrm rot="5400000" flipH="1" flipV="1">
            <a:off x="3753949" y="5157113"/>
            <a:ext cx="275660" cy="646907"/>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79" name="Picture 2" descr="C:\Documents and Settings\ratul\Local Settings\Temporary Internet Files\Content.IE5\VVXDGZBC\MCj04238480000[1].wmf"/>
          <p:cNvPicPr>
            <a:picLocks noChangeAspect="1" noChangeArrowheads="1"/>
          </p:cNvPicPr>
          <p:nvPr/>
        </p:nvPicPr>
        <p:blipFill>
          <a:blip r:embed="rId4" cstate="print"/>
          <a:srcRect/>
          <a:stretch>
            <a:fillRect/>
          </a:stretch>
        </p:blipFill>
        <p:spPr bwMode="auto">
          <a:xfrm>
            <a:off x="3048000" y="5791200"/>
            <a:ext cx="346807" cy="381000"/>
          </a:xfrm>
          <a:prstGeom prst="rect">
            <a:avLst/>
          </a:prstGeom>
          <a:noFill/>
        </p:spPr>
      </p:pic>
      <p:graphicFrame>
        <p:nvGraphicFramePr>
          <p:cNvPr id="80" name="Table 79"/>
          <p:cNvGraphicFramePr>
            <a:graphicFrameLocks noGrp="1"/>
          </p:cNvGraphicFramePr>
          <p:nvPr/>
        </p:nvGraphicFramePr>
        <p:xfrm>
          <a:off x="609600" y="4697492"/>
          <a:ext cx="2133600" cy="548640"/>
        </p:xfrm>
        <a:graphic>
          <a:graphicData uri="http://schemas.openxmlformats.org/drawingml/2006/table">
            <a:tbl>
              <a:tblPr>
                <a:tableStyleId>{5C22544A-7EE6-4342-B048-85BDC9FD1C3A}</a:tableStyleId>
              </a:tblPr>
              <a:tblGrid>
                <a:gridCol w="2133600"/>
              </a:tblGrid>
              <a:tr h="266700">
                <a:tc>
                  <a:txBody>
                    <a:bodyPr/>
                    <a:lstStyle/>
                    <a:p>
                      <a:pPr algn="ctr"/>
                      <a:r>
                        <a:rPr lang="en-US" dirty="0" smtClean="0"/>
                        <a:t>Request rate (low)</a:t>
                      </a:r>
                      <a:endParaRPr lang="en-US" dirty="0"/>
                    </a:p>
                  </a:txBody>
                  <a:tcPr marL="0" marR="0" marT="0" marB="0">
                    <a:lnB w="12700" cap="flat" cmpd="sng" algn="ctr">
                      <a:solidFill>
                        <a:schemeClr val="tx1"/>
                      </a:solidFill>
                      <a:prstDash val="solid"/>
                      <a:round/>
                      <a:headEnd type="none" w="med" len="med"/>
                      <a:tailEnd type="none" w="med" len="med"/>
                    </a:lnB>
                  </a:tcPr>
                </a:tc>
              </a:tr>
              <a:tr h="266700">
                <a:tc>
                  <a:txBody>
                    <a:bodyPr/>
                    <a:lstStyle/>
                    <a:p>
                      <a:pPr algn="ctr"/>
                      <a:r>
                        <a:rPr lang="en-US" dirty="0" smtClean="0"/>
                        <a:t>Response time (high)</a:t>
                      </a:r>
                      <a:endParaRPr lang="en-US" dirty="0"/>
                    </a:p>
                  </a:txBody>
                  <a:tcPr marL="0" marR="0" marT="0" marB="0">
                    <a:lnT w="12700" cap="flat" cmpd="sng" algn="ctr">
                      <a:solidFill>
                        <a:schemeClr val="tx1"/>
                      </a:solidFill>
                      <a:prstDash val="solid"/>
                      <a:round/>
                      <a:headEnd type="none" w="med" len="med"/>
                      <a:tailEnd type="none" w="med" len="med"/>
                    </a:lnT>
                  </a:tcPr>
                </a:tc>
              </a:tr>
            </a:tbl>
          </a:graphicData>
        </a:graphic>
      </p:graphicFrame>
      <p:graphicFrame>
        <p:nvGraphicFramePr>
          <p:cNvPr id="81" name="Table 80"/>
          <p:cNvGraphicFramePr>
            <a:graphicFrameLocks noGrp="1"/>
          </p:cNvGraphicFramePr>
          <p:nvPr/>
        </p:nvGraphicFramePr>
        <p:xfrm>
          <a:off x="609600" y="5429012"/>
          <a:ext cx="2133600" cy="579120"/>
        </p:xfrm>
        <a:graphic>
          <a:graphicData uri="http://schemas.openxmlformats.org/drawingml/2006/table">
            <a:tbl>
              <a:tblPr>
                <a:tableStyleId>{5C22544A-7EE6-4342-B048-85BDC9FD1C3A}</a:tableStyleId>
              </a:tblPr>
              <a:tblGrid>
                <a:gridCol w="2133600"/>
              </a:tblGrid>
              <a:tr h="289560">
                <a:tc>
                  <a:txBody>
                    <a:bodyPr/>
                    <a:lstStyle/>
                    <a:p>
                      <a:pPr algn="ctr"/>
                      <a:r>
                        <a:rPr lang="en-US" dirty="0" smtClean="0"/>
                        <a:t>Request rate (high)</a:t>
                      </a:r>
                      <a:endParaRPr lang="en-US" dirty="0"/>
                    </a:p>
                  </a:txBody>
                  <a:tcPr marL="0" marR="0" marT="0" marB="0">
                    <a:lnB w="12700" cap="flat" cmpd="sng" algn="ctr">
                      <a:solidFill>
                        <a:schemeClr val="tx1"/>
                      </a:solidFill>
                      <a:prstDash val="solid"/>
                      <a:round/>
                      <a:headEnd type="none" w="med" len="med"/>
                      <a:tailEnd type="none" w="med" len="med"/>
                    </a:lnB>
                  </a:tcPr>
                </a:tc>
              </a:tr>
              <a:tr h="289560">
                <a:tc>
                  <a:txBody>
                    <a:bodyPr/>
                    <a:lstStyle/>
                    <a:p>
                      <a:pPr algn="ctr"/>
                      <a:r>
                        <a:rPr lang="en-US" dirty="0" smtClean="0"/>
                        <a:t>Response time (high)</a:t>
                      </a:r>
                      <a:endParaRPr lang="en-US" dirty="0"/>
                    </a:p>
                  </a:txBody>
                  <a:tcPr marL="0" marR="0" marT="0" marB="0">
                    <a:lnT w="12700" cap="flat" cmpd="sng" algn="ctr">
                      <a:solidFill>
                        <a:schemeClr val="tx1"/>
                      </a:solidFill>
                      <a:prstDash val="solid"/>
                      <a:round/>
                      <a:headEnd type="none" w="med" len="med"/>
                      <a:tailEnd type="none" w="med" len="med"/>
                    </a:lnT>
                  </a:tcPr>
                </a:tc>
              </a:tr>
            </a:tbl>
          </a:graphicData>
        </a:graphic>
      </p:graphicFrame>
      <p:graphicFrame>
        <p:nvGraphicFramePr>
          <p:cNvPr id="82" name="Table 81"/>
          <p:cNvGraphicFramePr>
            <a:graphicFrameLocks noGrp="1"/>
          </p:cNvGraphicFramePr>
          <p:nvPr/>
        </p:nvGraphicFramePr>
        <p:xfrm>
          <a:off x="4953000" y="5093732"/>
          <a:ext cx="1828800" cy="294640"/>
        </p:xfrm>
        <a:graphic>
          <a:graphicData uri="http://schemas.openxmlformats.org/drawingml/2006/table">
            <a:tbl>
              <a:tblPr>
                <a:tableStyleId>{5C22544A-7EE6-4342-B048-85BDC9FD1C3A}</a:tableStyleId>
              </a:tblPr>
              <a:tblGrid>
                <a:gridCol w="1828800"/>
              </a:tblGrid>
              <a:tr h="294640">
                <a:tc>
                  <a:txBody>
                    <a:bodyPr/>
                    <a:lstStyle/>
                    <a:p>
                      <a:pPr algn="ctr"/>
                      <a:r>
                        <a:rPr lang="en-US" dirty="0" smtClean="0"/>
                        <a:t>Request rate (high)</a:t>
                      </a:r>
                      <a:endParaRPr lang="en-US" dirty="0"/>
                    </a:p>
                  </a:txBody>
                  <a:tcPr marL="0" marR="0" marT="0" marB="0"/>
                </a:tc>
              </a:tr>
            </a:tbl>
          </a:graphicData>
        </a:graphic>
      </p:graphicFrame>
      <p:sp>
        <p:nvSpPr>
          <p:cNvPr id="83" name="TextBox 82"/>
          <p:cNvSpPr txBox="1"/>
          <p:nvPr/>
        </p:nvSpPr>
        <p:spPr>
          <a:xfrm>
            <a:off x="3810000" y="4648200"/>
            <a:ext cx="304800" cy="369332"/>
          </a:xfrm>
          <a:prstGeom prst="rect">
            <a:avLst/>
          </a:prstGeom>
          <a:noFill/>
        </p:spPr>
        <p:txBody>
          <a:bodyPr wrap="square" rtlCol="0">
            <a:spAutoFit/>
          </a:bodyPr>
          <a:lstStyle/>
          <a:p>
            <a:r>
              <a:rPr lang="en-US" dirty="0" smtClean="0">
                <a:solidFill>
                  <a:srgbClr val="FF0000"/>
                </a:solidFill>
              </a:rPr>
              <a:t>H</a:t>
            </a:r>
            <a:endParaRPr lang="en-US" dirty="0">
              <a:solidFill>
                <a:srgbClr val="FF0000"/>
              </a:solidFill>
            </a:endParaRPr>
          </a:p>
        </p:txBody>
      </p:sp>
      <p:sp>
        <p:nvSpPr>
          <p:cNvPr id="84" name="TextBox 83"/>
          <p:cNvSpPr txBox="1"/>
          <p:nvPr/>
        </p:nvSpPr>
        <p:spPr>
          <a:xfrm>
            <a:off x="3429000" y="5269468"/>
            <a:ext cx="304800" cy="369332"/>
          </a:xfrm>
          <a:prstGeom prst="rect">
            <a:avLst/>
          </a:prstGeom>
          <a:noFill/>
        </p:spPr>
        <p:txBody>
          <a:bodyPr wrap="square" rtlCol="0">
            <a:spAutoFit/>
          </a:bodyPr>
          <a:lstStyle/>
          <a:p>
            <a:r>
              <a:rPr lang="en-US" dirty="0" smtClean="0">
                <a:solidFill>
                  <a:srgbClr val="FF0000"/>
                </a:solidFill>
              </a:rPr>
              <a:t>H</a:t>
            </a:r>
            <a:endParaRPr lang="en-US" dirty="0">
              <a:solidFill>
                <a:srgbClr val="FF0000"/>
              </a:solidFill>
            </a:endParaRPr>
          </a:p>
        </p:txBody>
      </p:sp>
      <p:sp>
        <p:nvSpPr>
          <p:cNvPr id="86" name="TextBox 85"/>
          <p:cNvSpPr txBox="1"/>
          <p:nvPr/>
        </p:nvSpPr>
        <p:spPr>
          <a:xfrm>
            <a:off x="3962400" y="5550932"/>
            <a:ext cx="228600" cy="369332"/>
          </a:xfrm>
          <a:prstGeom prst="rect">
            <a:avLst/>
          </a:prstGeom>
          <a:noFill/>
        </p:spPr>
        <p:txBody>
          <a:bodyPr wrap="square" rtlCol="0">
            <a:spAutoFit/>
          </a:bodyPr>
          <a:lstStyle/>
          <a:p>
            <a:r>
              <a:rPr lang="en-US" dirty="0" smtClean="0">
                <a:solidFill>
                  <a:srgbClr val="00FF00"/>
                </a:solidFill>
              </a:rPr>
              <a:t>L</a:t>
            </a:r>
            <a:endParaRPr lang="en-US" dirty="0">
              <a:solidFill>
                <a:srgbClr val="00FF00"/>
              </a:solidFill>
            </a:endParaRPr>
          </a:p>
        </p:txBody>
      </p:sp>
      <p:pic>
        <p:nvPicPr>
          <p:cNvPr id="43" name="Picture 5" descr="C:\Documents and Settings\ratul\Local Settings\Temporary Internet Files\Content.IE5\ZSA3IJOT\MCj04077340000[1].wmf"/>
          <p:cNvPicPr>
            <a:picLocks noChangeAspect="1" noChangeArrowheads="1"/>
          </p:cNvPicPr>
          <p:nvPr/>
        </p:nvPicPr>
        <p:blipFill>
          <a:blip r:embed="rId5" cstate="print"/>
          <a:srcRect/>
          <a:stretch>
            <a:fillRect/>
          </a:stretch>
        </p:blipFill>
        <p:spPr bwMode="auto">
          <a:xfrm>
            <a:off x="2819400" y="4648200"/>
            <a:ext cx="381000" cy="381000"/>
          </a:xfrm>
          <a:prstGeom prst="rect">
            <a:avLst/>
          </a:prstGeom>
          <a:noFill/>
        </p:spPr>
      </p:pic>
    </p:spTree>
    <p:custDataLst>
      <p:tags r:id="rId1"/>
    </p:custDataLst>
  </p:cSld>
  <p:clrMapOvr>
    <a:masterClrMapping/>
  </p:clrMapOvr>
  <p:transition advTm="20069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checkerboard(across)">
                                      <p:cBhvr>
                                        <p:cTn id="7" dur="500"/>
                                        <p:tgtEl>
                                          <p:spTgt spid="32"/>
                                        </p:tgtEl>
                                      </p:cBhvr>
                                    </p:animEffect>
                                  </p:childTnLst>
                                </p:cTn>
                              </p:par>
                              <p:par>
                                <p:cTn id="8" presetID="5" presetClass="entr" presetSubtype="1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checkerboard(across)">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diamond(in)">
                                      <p:cBhvr>
                                        <p:cTn id="15" dur="500"/>
                                        <p:tgtEl>
                                          <p:spTgt spid="53"/>
                                        </p:tgtEl>
                                      </p:cBhvr>
                                    </p:animEffect>
                                  </p:childTnLst>
                                </p:cTn>
                              </p:par>
                              <p:par>
                                <p:cTn id="16" presetID="8" presetClass="entr" presetSubtype="16" fill="hold" nodeType="withEffect">
                                  <p:stCondLst>
                                    <p:cond delay="0"/>
                                  </p:stCondLst>
                                  <p:childTnLst>
                                    <p:set>
                                      <p:cBhvr>
                                        <p:cTn id="17" dur="1" fill="hold">
                                          <p:stCondLst>
                                            <p:cond delay="0"/>
                                          </p:stCondLst>
                                        </p:cTn>
                                        <p:tgtEl>
                                          <p:spTgt spid="60"/>
                                        </p:tgtEl>
                                        <p:attrNameLst>
                                          <p:attrName>style.visibility</p:attrName>
                                        </p:attrNameLst>
                                      </p:cBhvr>
                                      <p:to>
                                        <p:strVal val="visible"/>
                                      </p:to>
                                    </p:set>
                                    <p:animEffect transition="in" filter="diamond(in)">
                                      <p:cBhvr>
                                        <p:cTn id="18" dur="500"/>
                                        <p:tgtEl>
                                          <p:spTgt spid="60"/>
                                        </p:tgtEl>
                                      </p:cBhvr>
                                    </p:animEffect>
                                  </p:childTnLst>
                                </p:cTn>
                              </p:par>
                              <p:par>
                                <p:cTn id="19" presetID="8" presetClass="entr" presetSubtype="16" fill="hold" nodeType="withEffect">
                                  <p:stCondLst>
                                    <p:cond delay="0"/>
                                  </p:stCondLst>
                                  <p:childTnLst>
                                    <p:set>
                                      <p:cBhvr>
                                        <p:cTn id="20" dur="1" fill="hold">
                                          <p:stCondLst>
                                            <p:cond delay="0"/>
                                          </p:stCondLst>
                                        </p:cTn>
                                        <p:tgtEl>
                                          <p:spTgt spid="62"/>
                                        </p:tgtEl>
                                        <p:attrNameLst>
                                          <p:attrName>style.visibility</p:attrName>
                                        </p:attrNameLst>
                                      </p:cBhvr>
                                      <p:to>
                                        <p:strVal val="visible"/>
                                      </p:to>
                                    </p:set>
                                    <p:animEffect transition="in" filter="diamond(in)">
                                      <p:cBhvr>
                                        <p:cTn id="21" dur="500"/>
                                        <p:tgtEl>
                                          <p:spTgt spid="62"/>
                                        </p:tgtEl>
                                      </p:cBhvr>
                                    </p:animEffect>
                                  </p:childTnLst>
                                </p:cTn>
                              </p:par>
                              <p:par>
                                <p:cTn id="22" presetID="8" presetClass="entr" presetSubtype="16" fill="hold" nodeType="with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diamond(in)">
                                      <p:cBhvr>
                                        <p:cTn id="24" dur="500"/>
                                        <p:tgtEl>
                                          <p:spTgt spid="64"/>
                                        </p:tgtEl>
                                      </p:cBhvr>
                                    </p:animEffec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nodeType="click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diamond(in)">
                                      <p:cBhvr>
                                        <p:cTn id="31" dur="500"/>
                                        <p:tgtEl>
                                          <p:spTgt spid="67"/>
                                        </p:tgtEl>
                                      </p:cBhvr>
                                    </p:animEffect>
                                  </p:childTnLst>
                                </p:cTn>
                              </p:par>
                              <p:par>
                                <p:cTn id="32" presetID="8" presetClass="entr" presetSubtype="16" fill="hold" nodeType="with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diamond(in)">
                                      <p:cBhvr>
                                        <p:cTn id="34" dur="500"/>
                                        <p:tgtEl>
                                          <p:spTgt spid="68"/>
                                        </p:tgtEl>
                                      </p:cBhvr>
                                    </p:animEffect>
                                  </p:childTnLst>
                                </p:cTn>
                              </p:par>
                              <p:par>
                                <p:cTn id="35" presetID="8" presetClass="entr" presetSubtype="16" fill="hold"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diamond(in)">
                                      <p:cBhvr>
                                        <p:cTn id="37" dur="500"/>
                                        <p:tgtEl>
                                          <p:spTgt spid="69"/>
                                        </p:tgtEl>
                                      </p:cBhvr>
                                    </p:animEffect>
                                  </p:childTnLst>
                                </p:cTn>
                              </p:par>
                              <p:par>
                                <p:cTn id="38" presetID="8" presetClass="entr" presetSubtype="16" fill="hold" nodeType="withEffect">
                                  <p:stCondLst>
                                    <p:cond delay="0"/>
                                  </p:stCondLst>
                                  <p:childTnLst>
                                    <p:set>
                                      <p:cBhvr>
                                        <p:cTn id="39" dur="1" fill="hold">
                                          <p:stCondLst>
                                            <p:cond delay="0"/>
                                          </p:stCondLst>
                                        </p:cTn>
                                        <p:tgtEl>
                                          <p:spTgt spid="73"/>
                                        </p:tgtEl>
                                        <p:attrNameLst>
                                          <p:attrName>style.visibility</p:attrName>
                                        </p:attrNameLst>
                                      </p:cBhvr>
                                      <p:to>
                                        <p:strVal val="visible"/>
                                      </p:to>
                                    </p:set>
                                    <p:animEffect transition="in" filter="diamond(in)">
                                      <p:cBhvr>
                                        <p:cTn id="40" dur="500"/>
                                        <p:tgtEl>
                                          <p:spTgt spid="73"/>
                                        </p:tgtEl>
                                      </p:cBhvr>
                                    </p:animEffect>
                                  </p:childTnLst>
                                </p:cTn>
                              </p:par>
                              <p:par>
                                <p:cTn id="41" presetID="8" presetClass="entr" presetSubtype="16" fill="hold" nodeType="withEffect">
                                  <p:stCondLst>
                                    <p:cond delay="0"/>
                                  </p:stCondLst>
                                  <p:childTnLst>
                                    <p:set>
                                      <p:cBhvr>
                                        <p:cTn id="42" dur="1" fill="hold">
                                          <p:stCondLst>
                                            <p:cond delay="0"/>
                                          </p:stCondLst>
                                        </p:cTn>
                                        <p:tgtEl>
                                          <p:spTgt spid="76"/>
                                        </p:tgtEl>
                                        <p:attrNameLst>
                                          <p:attrName>style.visibility</p:attrName>
                                        </p:attrNameLst>
                                      </p:cBhvr>
                                      <p:to>
                                        <p:strVal val="visible"/>
                                      </p:to>
                                    </p:set>
                                    <p:animEffect transition="in" filter="diamond(in)">
                                      <p:cBhvr>
                                        <p:cTn id="43" dur="500"/>
                                        <p:tgtEl>
                                          <p:spTgt spid="76"/>
                                        </p:tgtEl>
                                      </p:cBhvr>
                                    </p:animEffect>
                                  </p:childTnLst>
                                </p:cTn>
                              </p:par>
                              <p:par>
                                <p:cTn id="44" presetID="8" presetClass="entr" presetSubtype="16" fill="hold" nodeType="withEffect">
                                  <p:stCondLst>
                                    <p:cond delay="0"/>
                                  </p:stCondLst>
                                  <p:childTnLst>
                                    <p:set>
                                      <p:cBhvr>
                                        <p:cTn id="45" dur="1" fill="hold">
                                          <p:stCondLst>
                                            <p:cond delay="0"/>
                                          </p:stCondLst>
                                        </p:cTn>
                                        <p:tgtEl>
                                          <p:spTgt spid="75"/>
                                        </p:tgtEl>
                                        <p:attrNameLst>
                                          <p:attrName>style.visibility</p:attrName>
                                        </p:attrNameLst>
                                      </p:cBhvr>
                                      <p:to>
                                        <p:strVal val="visible"/>
                                      </p:to>
                                    </p:set>
                                    <p:animEffect transition="in" filter="diamond(in)">
                                      <p:cBhvr>
                                        <p:cTn id="46" dur="500"/>
                                        <p:tgtEl>
                                          <p:spTgt spid="75"/>
                                        </p:tgtEl>
                                      </p:cBhvr>
                                    </p:animEffect>
                                  </p:childTnLst>
                                </p:cTn>
                              </p:par>
                              <p:par>
                                <p:cTn id="47" presetID="8" presetClass="entr" presetSubtype="16" fill="hold" nodeType="withEffect">
                                  <p:stCondLst>
                                    <p:cond delay="0"/>
                                  </p:stCondLst>
                                  <p:childTnLst>
                                    <p:set>
                                      <p:cBhvr>
                                        <p:cTn id="48" dur="1" fill="hold">
                                          <p:stCondLst>
                                            <p:cond delay="0"/>
                                          </p:stCondLst>
                                        </p:cTn>
                                        <p:tgtEl>
                                          <p:spTgt spid="74"/>
                                        </p:tgtEl>
                                        <p:attrNameLst>
                                          <p:attrName>style.visibility</p:attrName>
                                        </p:attrNameLst>
                                      </p:cBhvr>
                                      <p:to>
                                        <p:strVal val="visible"/>
                                      </p:to>
                                    </p:set>
                                    <p:animEffect transition="in" filter="diamond(in)">
                                      <p:cBhvr>
                                        <p:cTn id="49" dur="500"/>
                                        <p:tgtEl>
                                          <p:spTgt spid="74"/>
                                        </p:tgtEl>
                                      </p:cBhvr>
                                    </p:animEffect>
                                  </p:childTnLst>
                                </p:cTn>
                              </p:par>
                              <p:par>
                                <p:cTn id="50" presetID="1"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65"/>
                                        </p:tgtEl>
                                        <p:attrNameLst>
                                          <p:attrName>style.visibility</p:attrName>
                                        </p:attrNameLst>
                                      </p:cBhvr>
                                      <p:to>
                                        <p:strVal val="visible"/>
                                      </p:to>
                                    </p:set>
                                    <p:animEffect transition="in" filter="checkerboard(across)">
                                      <p:cBhvr>
                                        <p:cTn id="56" dur="500"/>
                                        <p:tgtEl>
                                          <p:spTgt spid="65"/>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checkerboard(across)">
                                      <p:cBhvr>
                                        <p:cTn id="59" dur="500"/>
                                        <p:tgtEl>
                                          <p:spTgt spid="66"/>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70"/>
                                        </p:tgtEl>
                                        <p:attrNameLst>
                                          <p:attrName>style.visibility</p:attrName>
                                        </p:attrNameLst>
                                      </p:cBhvr>
                                      <p:to>
                                        <p:strVal val="visible"/>
                                      </p:to>
                                    </p:set>
                                    <p:animEffect transition="in" filter="checkerboard(across)">
                                      <p:cBhvr>
                                        <p:cTn id="62" dur="500"/>
                                        <p:tgtEl>
                                          <p:spTgt spid="70"/>
                                        </p:tgtEl>
                                      </p:cBhvr>
                                    </p:animEffect>
                                  </p:childTnLst>
                                </p:cTn>
                              </p:par>
                              <p:par>
                                <p:cTn id="63" presetID="5" presetClass="entr" presetSubtype="10" fill="hold" nodeType="withEffect">
                                  <p:stCondLst>
                                    <p:cond delay="0"/>
                                  </p:stCondLst>
                                  <p:childTnLst>
                                    <p:set>
                                      <p:cBhvr>
                                        <p:cTn id="64" dur="1" fill="hold">
                                          <p:stCondLst>
                                            <p:cond delay="0"/>
                                          </p:stCondLst>
                                        </p:cTn>
                                        <p:tgtEl>
                                          <p:spTgt spid="71"/>
                                        </p:tgtEl>
                                        <p:attrNameLst>
                                          <p:attrName>style.visibility</p:attrName>
                                        </p:attrNameLst>
                                      </p:cBhvr>
                                      <p:to>
                                        <p:strVal val="visible"/>
                                      </p:to>
                                    </p:set>
                                    <p:animEffect transition="in" filter="checkerboard(across)">
                                      <p:cBhvr>
                                        <p:cTn id="65" dur="500"/>
                                        <p:tgtEl>
                                          <p:spTgt spid="71"/>
                                        </p:tgtEl>
                                      </p:cBhvr>
                                    </p:animEffect>
                                  </p:childTnLst>
                                </p:cTn>
                              </p:par>
                              <p:par>
                                <p:cTn id="66" presetID="5" presetClass="entr" presetSubtype="10" fill="hold" nodeType="withEffect">
                                  <p:stCondLst>
                                    <p:cond delay="0"/>
                                  </p:stCondLst>
                                  <p:childTnLst>
                                    <p:set>
                                      <p:cBhvr>
                                        <p:cTn id="67" dur="1" fill="hold">
                                          <p:stCondLst>
                                            <p:cond delay="0"/>
                                          </p:stCondLst>
                                        </p:cTn>
                                        <p:tgtEl>
                                          <p:spTgt spid="72"/>
                                        </p:tgtEl>
                                        <p:attrNameLst>
                                          <p:attrName>style.visibility</p:attrName>
                                        </p:attrNameLst>
                                      </p:cBhvr>
                                      <p:to>
                                        <p:strVal val="visible"/>
                                      </p:to>
                                    </p:set>
                                    <p:animEffect transition="in" filter="checkerboard(across)">
                                      <p:cBhvr>
                                        <p:cTn id="68" dur="500"/>
                                        <p:tgtEl>
                                          <p:spTgt spid="72"/>
                                        </p:tgtEl>
                                      </p:cBhvr>
                                    </p:animEffect>
                                  </p:childTnLst>
                                </p:cTn>
                              </p:par>
                              <p:par>
                                <p:cTn id="69" presetID="5" presetClass="entr" presetSubtype="10" fill="hold" nodeType="withEffect">
                                  <p:stCondLst>
                                    <p:cond delay="0"/>
                                  </p:stCondLst>
                                  <p:childTnLst>
                                    <p:set>
                                      <p:cBhvr>
                                        <p:cTn id="70" dur="1" fill="hold">
                                          <p:stCondLst>
                                            <p:cond delay="0"/>
                                          </p:stCondLst>
                                        </p:cTn>
                                        <p:tgtEl>
                                          <p:spTgt spid="77"/>
                                        </p:tgtEl>
                                        <p:attrNameLst>
                                          <p:attrName>style.visibility</p:attrName>
                                        </p:attrNameLst>
                                      </p:cBhvr>
                                      <p:to>
                                        <p:strVal val="visible"/>
                                      </p:to>
                                    </p:set>
                                    <p:animEffect transition="in" filter="checkerboard(across)">
                                      <p:cBhvr>
                                        <p:cTn id="71" dur="500"/>
                                        <p:tgtEl>
                                          <p:spTgt spid="77"/>
                                        </p:tgtEl>
                                      </p:cBhvr>
                                    </p:animEffect>
                                  </p:childTnLst>
                                </p:cTn>
                              </p:par>
                              <p:par>
                                <p:cTn id="72" presetID="5" presetClass="entr" presetSubtype="10" fill="hold" nodeType="withEffect">
                                  <p:stCondLst>
                                    <p:cond delay="0"/>
                                  </p:stCondLst>
                                  <p:childTnLst>
                                    <p:set>
                                      <p:cBhvr>
                                        <p:cTn id="73" dur="1" fill="hold">
                                          <p:stCondLst>
                                            <p:cond delay="0"/>
                                          </p:stCondLst>
                                        </p:cTn>
                                        <p:tgtEl>
                                          <p:spTgt spid="78"/>
                                        </p:tgtEl>
                                        <p:attrNameLst>
                                          <p:attrName>style.visibility</p:attrName>
                                        </p:attrNameLst>
                                      </p:cBhvr>
                                      <p:to>
                                        <p:strVal val="visible"/>
                                      </p:to>
                                    </p:set>
                                    <p:animEffect transition="in" filter="checkerboard(across)">
                                      <p:cBhvr>
                                        <p:cTn id="74" dur="500"/>
                                        <p:tgtEl>
                                          <p:spTgt spid="78"/>
                                        </p:tgtEl>
                                      </p:cBhvr>
                                    </p:animEffect>
                                  </p:childTnLst>
                                </p:cTn>
                              </p:par>
                              <p:par>
                                <p:cTn id="75" presetID="5" presetClass="entr" presetSubtype="10" fill="hold" nodeType="withEffect">
                                  <p:stCondLst>
                                    <p:cond delay="0"/>
                                  </p:stCondLst>
                                  <p:childTnLst>
                                    <p:set>
                                      <p:cBhvr>
                                        <p:cTn id="76" dur="1" fill="hold">
                                          <p:stCondLst>
                                            <p:cond delay="0"/>
                                          </p:stCondLst>
                                        </p:cTn>
                                        <p:tgtEl>
                                          <p:spTgt spid="79"/>
                                        </p:tgtEl>
                                        <p:attrNameLst>
                                          <p:attrName>style.visibility</p:attrName>
                                        </p:attrNameLst>
                                      </p:cBhvr>
                                      <p:to>
                                        <p:strVal val="visible"/>
                                      </p:to>
                                    </p:set>
                                    <p:animEffect transition="in" filter="checkerboard(across)">
                                      <p:cBhvr>
                                        <p:cTn id="77" dur="500"/>
                                        <p:tgtEl>
                                          <p:spTgt spid="79"/>
                                        </p:tgtEl>
                                      </p:cBhvr>
                                    </p:animEffect>
                                  </p:childTnLst>
                                </p:cTn>
                              </p:par>
                              <p:par>
                                <p:cTn id="78" presetID="5" presetClass="entr" presetSubtype="10" fill="hold" nodeType="withEffect">
                                  <p:stCondLst>
                                    <p:cond delay="0"/>
                                  </p:stCondLst>
                                  <p:childTnLst>
                                    <p:set>
                                      <p:cBhvr>
                                        <p:cTn id="79" dur="1" fill="hold">
                                          <p:stCondLst>
                                            <p:cond delay="0"/>
                                          </p:stCondLst>
                                        </p:cTn>
                                        <p:tgtEl>
                                          <p:spTgt spid="81"/>
                                        </p:tgtEl>
                                        <p:attrNameLst>
                                          <p:attrName>style.visibility</p:attrName>
                                        </p:attrNameLst>
                                      </p:cBhvr>
                                      <p:to>
                                        <p:strVal val="visible"/>
                                      </p:to>
                                    </p:set>
                                    <p:animEffect transition="in" filter="checkerboard(across)">
                                      <p:cBhvr>
                                        <p:cTn id="80" dur="500"/>
                                        <p:tgtEl>
                                          <p:spTgt spid="81"/>
                                        </p:tgtEl>
                                      </p:cBhvr>
                                    </p:animEffect>
                                  </p:childTnLst>
                                </p:cTn>
                              </p:par>
                              <p:par>
                                <p:cTn id="81" presetID="5" presetClass="entr" presetSubtype="10" fill="hold" nodeType="withEffect">
                                  <p:stCondLst>
                                    <p:cond delay="0"/>
                                  </p:stCondLst>
                                  <p:childTnLst>
                                    <p:set>
                                      <p:cBhvr>
                                        <p:cTn id="82" dur="1" fill="hold">
                                          <p:stCondLst>
                                            <p:cond delay="0"/>
                                          </p:stCondLst>
                                        </p:cTn>
                                        <p:tgtEl>
                                          <p:spTgt spid="80"/>
                                        </p:tgtEl>
                                        <p:attrNameLst>
                                          <p:attrName>style.visibility</p:attrName>
                                        </p:attrNameLst>
                                      </p:cBhvr>
                                      <p:to>
                                        <p:strVal val="visible"/>
                                      </p:to>
                                    </p:set>
                                    <p:animEffect transition="in" filter="checkerboard(across)">
                                      <p:cBhvr>
                                        <p:cTn id="83" dur="500"/>
                                        <p:tgtEl>
                                          <p:spTgt spid="80"/>
                                        </p:tgtEl>
                                      </p:cBhvr>
                                    </p:animEffect>
                                  </p:childTnLst>
                                </p:cTn>
                              </p:par>
                              <p:par>
                                <p:cTn id="84" presetID="5" presetClass="entr" presetSubtype="10" fill="hold" nodeType="withEffect">
                                  <p:stCondLst>
                                    <p:cond delay="0"/>
                                  </p:stCondLst>
                                  <p:childTnLst>
                                    <p:set>
                                      <p:cBhvr>
                                        <p:cTn id="85" dur="1" fill="hold">
                                          <p:stCondLst>
                                            <p:cond delay="0"/>
                                          </p:stCondLst>
                                        </p:cTn>
                                        <p:tgtEl>
                                          <p:spTgt spid="82"/>
                                        </p:tgtEl>
                                        <p:attrNameLst>
                                          <p:attrName>style.visibility</p:attrName>
                                        </p:attrNameLst>
                                      </p:cBhvr>
                                      <p:to>
                                        <p:strVal val="visible"/>
                                      </p:to>
                                    </p:set>
                                    <p:animEffect transition="in" filter="checkerboard(across)">
                                      <p:cBhvr>
                                        <p:cTn id="86" dur="500"/>
                                        <p:tgtEl>
                                          <p:spTgt spid="82"/>
                                        </p:tgtEl>
                                      </p:cBhvr>
                                    </p:animEffect>
                                  </p:childTnLst>
                                </p:cTn>
                              </p:par>
                              <p:par>
                                <p:cTn id="87" presetID="5" presetClass="entr" presetSubtype="10" fill="hold" nodeType="withEffect">
                                  <p:stCondLst>
                                    <p:cond delay="0"/>
                                  </p:stCondLst>
                                  <p:childTnLst>
                                    <p:set>
                                      <p:cBhvr>
                                        <p:cTn id="88" dur="1" fill="hold">
                                          <p:stCondLst>
                                            <p:cond delay="0"/>
                                          </p:stCondLst>
                                        </p:cTn>
                                        <p:tgtEl>
                                          <p:spTgt spid="43"/>
                                        </p:tgtEl>
                                        <p:attrNameLst>
                                          <p:attrName>style.visibility</p:attrName>
                                        </p:attrNameLst>
                                      </p:cBhvr>
                                      <p:to>
                                        <p:strVal val="visible"/>
                                      </p:to>
                                    </p:set>
                                    <p:animEffect transition="in" filter="checkerboard(across)">
                                      <p:cBhvr>
                                        <p:cTn id="89" dur="500"/>
                                        <p:tgtEl>
                                          <p:spTgt spid="43"/>
                                        </p:tgtEl>
                                      </p:cBhvr>
                                    </p:animEffect>
                                  </p:childTnLst>
                                </p:cTn>
                              </p:par>
                            </p:childTnLst>
                          </p:cTn>
                        </p:par>
                      </p:childTnLst>
                    </p:cTn>
                  </p:par>
                  <p:par>
                    <p:cTn id="90" fill="hold">
                      <p:stCondLst>
                        <p:cond delay="indefinite"/>
                      </p:stCondLst>
                      <p:childTnLst>
                        <p:par>
                          <p:cTn id="91" fill="hold">
                            <p:stCondLst>
                              <p:cond delay="0"/>
                            </p:stCondLst>
                            <p:childTnLst>
                              <p:par>
                                <p:cTn id="92" presetID="7" presetClass="emph" presetSubtype="2" fill="hold" nodeType="clickEffect">
                                  <p:stCondLst>
                                    <p:cond delay="0"/>
                                  </p:stCondLst>
                                  <p:childTnLst>
                                    <p:animClr clrSpc="rgb">
                                      <p:cBhvr>
                                        <p:cTn id="93" dur="500" fill="hold"/>
                                        <p:tgtEl>
                                          <p:spTgt spid="71"/>
                                        </p:tgtEl>
                                        <p:attrNameLst>
                                          <p:attrName>stroke.color</p:attrName>
                                        </p:attrNameLst>
                                      </p:cBhvr>
                                      <p:to>
                                        <a:srgbClr val="FF3300"/>
                                      </p:to>
                                    </p:animClr>
                                    <p:set>
                                      <p:cBhvr>
                                        <p:cTn id="94" dur="500" fill="hold"/>
                                        <p:tgtEl>
                                          <p:spTgt spid="71"/>
                                        </p:tgtEl>
                                        <p:attrNameLst>
                                          <p:attrName>stroke.on</p:attrName>
                                        </p:attrNameLst>
                                      </p:cBhvr>
                                      <p:to>
                                        <p:strVal val="true"/>
                                      </p:to>
                                    </p:set>
                                  </p:childTnLst>
                                </p:cTn>
                              </p:par>
                              <p:par>
                                <p:cTn id="95" presetID="5" presetClass="entr" presetSubtype="10" fill="hold" grpId="0" nodeType="withEffect">
                                  <p:stCondLst>
                                    <p:cond delay="0"/>
                                  </p:stCondLst>
                                  <p:childTnLst>
                                    <p:set>
                                      <p:cBhvr>
                                        <p:cTn id="96" dur="1" fill="hold">
                                          <p:stCondLst>
                                            <p:cond delay="0"/>
                                          </p:stCondLst>
                                        </p:cTn>
                                        <p:tgtEl>
                                          <p:spTgt spid="83"/>
                                        </p:tgtEl>
                                        <p:attrNameLst>
                                          <p:attrName>style.visibility</p:attrName>
                                        </p:attrNameLst>
                                      </p:cBhvr>
                                      <p:to>
                                        <p:strVal val="visible"/>
                                      </p:to>
                                    </p:set>
                                    <p:animEffect transition="in" filter="checkerboard(across)">
                                      <p:cBhvr>
                                        <p:cTn id="97" dur="500"/>
                                        <p:tgtEl>
                                          <p:spTgt spid="83"/>
                                        </p:tgtEl>
                                      </p:cBhvr>
                                    </p:animEffect>
                                  </p:childTnLst>
                                </p:cTn>
                              </p:par>
                            </p:childTnLst>
                          </p:cTn>
                        </p:par>
                      </p:childTnLst>
                    </p:cTn>
                  </p:par>
                  <p:par>
                    <p:cTn id="98" fill="hold">
                      <p:stCondLst>
                        <p:cond delay="indefinite"/>
                      </p:stCondLst>
                      <p:childTnLst>
                        <p:par>
                          <p:cTn id="99" fill="hold">
                            <p:stCondLst>
                              <p:cond delay="0"/>
                            </p:stCondLst>
                            <p:childTnLst>
                              <p:par>
                                <p:cTn id="100" presetID="7" presetClass="emph" presetSubtype="2" fill="hold" nodeType="clickEffect">
                                  <p:stCondLst>
                                    <p:cond delay="0"/>
                                  </p:stCondLst>
                                  <p:childTnLst>
                                    <p:animClr clrSpc="rgb">
                                      <p:cBhvr>
                                        <p:cTn id="101" dur="500" fill="hold"/>
                                        <p:tgtEl>
                                          <p:spTgt spid="78"/>
                                        </p:tgtEl>
                                        <p:attrNameLst>
                                          <p:attrName>stroke.color</p:attrName>
                                        </p:attrNameLst>
                                      </p:cBhvr>
                                      <p:to>
                                        <a:srgbClr val="FF3300"/>
                                      </p:to>
                                    </p:animClr>
                                    <p:set>
                                      <p:cBhvr>
                                        <p:cTn id="102" dur="500" fill="hold"/>
                                        <p:tgtEl>
                                          <p:spTgt spid="78"/>
                                        </p:tgtEl>
                                        <p:attrNameLst>
                                          <p:attrName>stroke.on</p:attrName>
                                        </p:attrNameLst>
                                      </p:cBhvr>
                                      <p:to>
                                        <p:strVal val="true"/>
                                      </p:to>
                                    </p:set>
                                  </p:childTnLst>
                                </p:cTn>
                              </p:par>
                              <p:par>
                                <p:cTn id="103" presetID="5" presetClass="entr" presetSubtype="10" fill="hold" grpId="0" nodeType="withEffect">
                                  <p:stCondLst>
                                    <p:cond delay="0"/>
                                  </p:stCondLst>
                                  <p:childTnLst>
                                    <p:set>
                                      <p:cBhvr>
                                        <p:cTn id="104" dur="1" fill="hold">
                                          <p:stCondLst>
                                            <p:cond delay="0"/>
                                          </p:stCondLst>
                                        </p:cTn>
                                        <p:tgtEl>
                                          <p:spTgt spid="84"/>
                                        </p:tgtEl>
                                        <p:attrNameLst>
                                          <p:attrName>style.visibility</p:attrName>
                                        </p:attrNameLst>
                                      </p:cBhvr>
                                      <p:to>
                                        <p:strVal val="visible"/>
                                      </p:to>
                                    </p:set>
                                    <p:animEffect transition="in" filter="checkerboard(across)">
                                      <p:cBhvr>
                                        <p:cTn id="105" dur="500"/>
                                        <p:tgtEl>
                                          <p:spTgt spid="84"/>
                                        </p:tgtEl>
                                      </p:cBhvr>
                                    </p:animEffect>
                                  </p:childTnLst>
                                </p:cTn>
                              </p:par>
                            </p:childTnLst>
                          </p:cTn>
                        </p:par>
                      </p:childTnLst>
                    </p:cTn>
                  </p:par>
                  <p:par>
                    <p:cTn id="106" fill="hold">
                      <p:stCondLst>
                        <p:cond delay="indefinite"/>
                      </p:stCondLst>
                      <p:childTnLst>
                        <p:par>
                          <p:cTn id="107" fill="hold">
                            <p:stCondLst>
                              <p:cond delay="0"/>
                            </p:stCondLst>
                            <p:childTnLst>
                              <p:par>
                                <p:cTn id="108" presetID="7" presetClass="emph" presetSubtype="2" fill="hold" nodeType="clickEffect">
                                  <p:stCondLst>
                                    <p:cond delay="0"/>
                                  </p:stCondLst>
                                  <p:childTnLst>
                                    <p:animClr clrSpc="rgb">
                                      <p:cBhvr>
                                        <p:cTn id="109" dur="2000" fill="hold"/>
                                        <p:tgtEl>
                                          <p:spTgt spid="77"/>
                                        </p:tgtEl>
                                        <p:attrNameLst>
                                          <p:attrName>stroke.color</p:attrName>
                                        </p:attrNameLst>
                                      </p:cBhvr>
                                      <p:to>
                                        <a:srgbClr val="00FF00"/>
                                      </p:to>
                                    </p:animClr>
                                    <p:set>
                                      <p:cBhvr>
                                        <p:cTn id="110" dur="2000" fill="hold"/>
                                        <p:tgtEl>
                                          <p:spTgt spid="77"/>
                                        </p:tgtEl>
                                        <p:attrNameLst>
                                          <p:attrName>stroke.on</p:attrName>
                                        </p:attrNameLst>
                                      </p:cBhvr>
                                      <p:to>
                                        <p:strVal val="true"/>
                                      </p:to>
                                    </p:set>
                                  </p:childTnLst>
                                </p:cTn>
                              </p:par>
                              <p:par>
                                <p:cTn id="111" presetID="5" presetClass="entr" presetSubtype="10" fill="hold" grpId="0" nodeType="withEffect">
                                  <p:stCondLst>
                                    <p:cond delay="0"/>
                                  </p:stCondLst>
                                  <p:childTnLst>
                                    <p:set>
                                      <p:cBhvr>
                                        <p:cTn id="112" dur="1" fill="hold">
                                          <p:stCondLst>
                                            <p:cond delay="0"/>
                                          </p:stCondLst>
                                        </p:cTn>
                                        <p:tgtEl>
                                          <p:spTgt spid="86"/>
                                        </p:tgtEl>
                                        <p:attrNameLst>
                                          <p:attrName>style.visibility</p:attrName>
                                        </p:attrNameLst>
                                      </p:cBhvr>
                                      <p:to>
                                        <p:strVal val="visible"/>
                                      </p:to>
                                    </p:set>
                                    <p:animEffect transition="in" filter="checkerboard(across)">
                                      <p:cBhvr>
                                        <p:cTn id="113"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65" grpId="0" animBg="1"/>
      <p:bldP spid="66" grpId="0" animBg="1"/>
      <p:bldP spid="70" grpId="0" animBg="1"/>
      <p:bldP spid="83" grpId="0"/>
      <p:bldP spid="84" grpId="0"/>
      <p:bldP spid="8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Autofit/>
          </a:bodyPr>
          <a:lstStyle/>
          <a:p>
            <a:r>
              <a:rPr lang="en-US" sz="3600" dirty="0" smtClean="0"/>
              <a:t>Robust </a:t>
            </a:r>
            <a:r>
              <a:rPr lang="en-US" sz="3600" dirty="0" smtClean="0"/>
              <a:t>impact </a:t>
            </a:r>
            <a:r>
              <a:rPr lang="en-US" sz="3600" dirty="0" smtClean="0"/>
              <a:t>estimation</a:t>
            </a:r>
            <a:endParaRPr lang="en-US" sz="3600" dirty="0"/>
          </a:p>
        </p:txBody>
      </p:sp>
      <p:sp>
        <p:nvSpPr>
          <p:cNvPr id="3" name="Content Placeholder 2"/>
          <p:cNvSpPr>
            <a:spLocks noGrp="1"/>
          </p:cNvSpPr>
          <p:nvPr>
            <p:ph idx="1"/>
          </p:nvPr>
        </p:nvSpPr>
        <p:spPr/>
        <p:txBody>
          <a:bodyPr>
            <a:normAutofit/>
          </a:bodyPr>
          <a:lstStyle/>
          <a:p>
            <a:pPr marL="514350" indent="-514350">
              <a:buFont typeface="Arial" pitchFamily="34" charset="0"/>
              <a:buChar char="•"/>
            </a:pPr>
            <a:r>
              <a:rPr lang="en-US" sz="2800" dirty="0" smtClean="0"/>
              <a:t>Ignore state variables that represent redundant info</a:t>
            </a:r>
          </a:p>
          <a:p>
            <a:pPr marL="514350" indent="-514350">
              <a:buFont typeface="Arial" pitchFamily="34" charset="0"/>
              <a:buChar char="•"/>
            </a:pPr>
            <a:r>
              <a:rPr lang="en-US" sz="2800" dirty="0" smtClean="0"/>
              <a:t>Place higher weight on state variables likely related to </a:t>
            </a:r>
            <a:r>
              <a:rPr lang="en-US" sz="2800" dirty="0" smtClean="0"/>
              <a:t>fault </a:t>
            </a:r>
            <a:r>
              <a:rPr lang="en-US" sz="2800" dirty="0" smtClean="0"/>
              <a:t>being diagnosed</a:t>
            </a:r>
          </a:p>
          <a:p>
            <a:pPr marL="514350" indent="-514350">
              <a:buFont typeface="Arial" pitchFamily="34" charset="0"/>
              <a:buChar char="•"/>
            </a:pPr>
            <a:r>
              <a:rPr lang="en-US" sz="2800" dirty="0" smtClean="0">
                <a:solidFill>
                  <a:schemeClr val="bg1">
                    <a:lumMod val="65000"/>
                  </a:schemeClr>
                </a:solidFill>
              </a:rPr>
              <a:t>Ignore state variables irrelevant to interaction with neighbor</a:t>
            </a:r>
          </a:p>
          <a:p>
            <a:pPr marL="514350" indent="-514350">
              <a:buFont typeface="Arial" pitchFamily="34" charset="0"/>
              <a:buChar char="•"/>
            </a:pPr>
            <a:r>
              <a:rPr lang="en-US" sz="2800" dirty="0" smtClean="0">
                <a:solidFill>
                  <a:schemeClr val="bg1">
                    <a:lumMod val="65000"/>
                  </a:schemeClr>
                </a:solidFill>
              </a:rPr>
              <a:t>Account for aggregate relationships  among state variables of neighboring components</a:t>
            </a:r>
          </a:p>
          <a:p>
            <a:pPr marL="514350" indent="-514350">
              <a:buFont typeface="Arial" pitchFamily="34" charset="0"/>
              <a:buChar char="•"/>
            </a:pPr>
            <a:r>
              <a:rPr lang="en-US" sz="2800" dirty="0" smtClean="0">
                <a:solidFill>
                  <a:schemeClr val="bg1">
                    <a:lumMod val="65000"/>
                  </a:schemeClr>
                </a:solidFill>
              </a:rPr>
              <a:t>Account for disparate ranges of state variables</a:t>
            </a:r>
          </a:p>
        </p:txBody>
      </p:sp>
      <p:sp>
        <p:nvSpPr>
          <p:cNvPr id="4" name="Date Placeholder 3"/>
          <p:cNvSpPr>
            <a:spLocks noGrp="1"/>
          </p:cNvSpPr>
          <p:nvPr>
            <p:ph type="dt" sz="half" idx="10"/>
          </p:nvPr>
        </p:nvSpPr>
        <p:spPr/>
        <p:txBody>
          <a:bodyPr/>
          <a:lstStyle/>
          <a:p>
            <a:r>
              <a:rPr lang="en-US" smtClean="0"/>
              <a:t>ratul | gatech | '09</a:t>
            </a:r>
            <a:endParaRPr lang="en-US" dirty="0"/>
          </a:p>
        </p:txBody>
      </p:sp>
    </p:spTree>
  </p:cSld>
  <p:clrMapOvr>
    <a:masterClrMapping/>
  </p:clrMapOvr>
  <p:transition advTm="52728"/>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Ranking likely culprits</a:t>
            </a:r>
            <a:endParaRPr lang="en-US" dirty="0"/>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5" name="Oval 4"/>
          <p:cNvSpPr/>
          <p:nvPr/>
        </p:nvSpPr>
        <p:spPr>
          <a:xfrm>
            <a:off x="2238462" y="2111929"/>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sp>
        <p:nvSpPr>
          <p:cNvPr id="6" name="Oval 5"/>
          <p:cNvSpPr/>
          <p:nvPr/>
        </p:nvSpPr>
        <p:spPr>
          <a:xfrm>
            <a:off x="638262" y="2111929"/>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a:t>
            </a:r>
            <a:endParaRPr lang="en-US" dirty="0">
              <a:solidFill>
                <a:schemeClr val="tx1"/>
              </a:solidFill>
            </a:endParaRPr>
          </a:p>
        </p:txBody>
      </p:sp>
      <p:cxnSp>
        <p:nvCxnSpPr>
          <p:cNvPr id="7" name="Straight Arrow Connector 6"/>
          <p:cNvCxnSpPr>
            <a:stCxn id="6" idx="6"/>
            <a:endCxn id="5" idx="2"/>
          </p:cNvCxnSpPr>
          <p:nvPr/>
        </p:nvCxnSpPr>
        <p:spPr>
          <a:xfrm>
            <a:off x="1171662" y="2302429"/>
            <a:ext cx="10668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638262" y="3178729"/>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a:t>
            </a:r>
            <a:endParaRPr lang="en-US" dirty="0">
              <a:solidFill>
                <a:schemeClr val="tx1"/>
              </a:solidFill>
            </a:endParaRPr>
          </a:p>
        </p:txBody>
      </p:sp>
      <p:cxnSp>
        <p:nvCxnSpPr>
          <p:cNvPr id="12" name="Straight Arrow Connector 11"/>
          <p:cNvCxnSpPr>
            <a:stCxn id="11" idx="1"/>
            <a:endCxn id="6" idx="3"/>
          </p:cNvCxnSpPr>
          <p:nvPr/>
        </p:nvCxnSpPr>
        <p:spPr>
          <a:xfrm rot="5400000" flipH="1" flipV="1">
            <a:off x="317681" y="2835829"/>
            <a:ext cx="797392"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2238462" y="3178729"/>
            <a:ext cx="533400" cy="3810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
            </a:r>
            <a:endParaRPr lang="en-US" dirty="0">
              <a:solidFill>
                <a:schemeClr val="tx1"/>
              </a:solidFill>
            </a:endParaRPr>
          </a:p>
        </p:txBody>
      </p:sp>
      <p:pic>
        <p:nvPicPr>
          <p:cNvPr id="23" name="Picture 5" descr="C:\Documents and Settings\ratul\Local Settings\Temporary Internet Files\Content.IE5\ZSA3IJOT\MCj04077340000[1].wmf"/>
          <p:cNvPicPr>
            <a:picLocks noChangeAspect="1" noChangeArrowheads="1"/>
          </p:cNvPicPr>
          <p:nvPr/>
        </p:nvPicPr>
        <p:blipFill>
          <a:blip r:embed="rId4" cstate="print"/>
          <a:srcRect/>
          <a:stretch>
            <a:fillRect/>
          </a:stretch>
        </p:blipFill>
        <p:spPr bwMode="auto">
          <a:xfrm>
            <a:off x="2619462" y="2226229"/>
            <a:ext cx="228600" cy="228600"/>
          </a:xfrm>
          <a:prstGeom prst="rect">
            <a:avLst/>
          </a:prstGeom>
          <a:noFill/>
        </p:spPr>
      </p:pic>
      <p:pic>
        <p:nvPicPr>
          <p:cNvPr id="24" name="Picture 2" descr="C:\Documents and Settings\ratul\Local Settings\Temporary Internet Files\Content.IE5\VVXDGZBC\MCj04238480000[1].wmf"/>
          <p:cNvPicPr>
            <a:picLocks noChangeAspect="1" noChangeArrowheads="1"/>
          </p:cNvPicPr>
          <p:nvPr/>
        </p:nvPicPr>
        <p:blipFill>
          <a:blip r:embed="rId5" cstate="print"/>
          <a:srcRect/>
          <a:stretch>
            <a:fillRect/>
          </a:stretch>
        </p:blipFill>
        <p:spPr bwMode="auto">
          <a:xfrm>
            <a:off x="485862" y="3254929"/>
            <a:ext cx="277446" cy="304800"/>
          </a:xfrm>
          <a:prstGeom prst="rect">
            <a:avLst/>
          </a:prstGeom>
          <a:noFill/>
        </p:spPr>
      </p:pic>
      <p:cxnSp>
        <p:nvCxnSpPr>
          <p:cNvPr id="30" name="Straight Arrow Connector 29"/>
          <p:cNvCxnSpPr>
            <a:stCxn id="15" idx="0"/>
            <a:endCxn id="5" idx="4"/>
          </p:cNvCxnSpPr>
          <p:nvPr/>
        </p:nvCxnSpPr>
        <p:spPr>
          <a:xfrm rot="5400000" flipH="1" flipV="1">
            <a:off x="2162262" y="2835829"/>
            <a:ext cx="6858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6" idx="5"/>
            <a:endCxn id="11" idx="7"/>
          </p:cNvCxnSpPr>
          <p:nvPr/>
        </p:nvCxnSpPr>
        <p:spPr>
          <a:xfrm rot="5400000">
            <a:off x="694851" y="2835829"/>
            <a:ext cx="797392"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9" name="Oval 88"/>
          <p:cNvSpPr/>
          <p:nvPr/>
        </p:nvSpPr>
        <p:spPr>
          <a:xfrm>
            <a:off x="7086600" y="240018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sp>
        <p:nvSpPr>
          <p:cNvPr id="90" name="Oval 89"/>
          <p:cNvSpPr/>
          <p:nvPr/>
        </p:nvSpPr>
        <p:spPr>
          <a:xfrm>
            <a:off x="7086600" y="331458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a:t>
            </a:r>
            <a:endParaRPr lang="en-US" dirty="0">
              <a:solidFill>
                <a:schemeClr val="tx1"/>
              </a:solidFill>
            </a:endParaRPr>
          </a:p>
        </p:txBody>
      </p:sp>
      <p:cxnSp>
        <p:nvCxnSpPr>
          <p:cNvPr id="91" name="Straight Arrow Connector 90"/>
          <p:cNvCxnSpPr>
            <a:stCxn id="90" idx="7"/>
            <a:endCxn id="95" idx="2"/>
          </p:cNvCxnSpPr>
          <p:nvPr/>
        </p:nvCxnSpPr>
        <p:spPr>
          <a:xfrm rot="5400000" flipH="1" flipV="1">
            <a:off x="7648294" y="3170071"/>
            <a:ext cx="93896" cy="306715"/>
          </a:xfrm>
          <a:prstGeom prst="straightConnector1">
            <a:avLst/>
          </a:prstGeom>
          <a:ln w="254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95" name="Oval 94"/>
          <p:cNvSpPr/>
          <p:nvPr/>
        </p:nvSpPr>
        <p:spPr>
          <a:xfrm>
            <a:off x="7848600" y="308598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sp>
        <p:nvSpPr>
          <p:cNvPr id="97" name="Oval 96"/>
          <p:cNvSpPr/>
          <p:nvPr/>
        </p:nvSpPr>
        <p:spPr>
          <a:xfrm>
            <a:off x="7848600" y="354318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a:t>
            </a:r>
            <a:endParaRPr lang="en-US" dirty="0">
              <a:solidFill>
                <a:schemeClr val="tx1"/>
              </a:solidFill>
            </a:endParaRPr>
          </a:p>
        </p:txBody>
      </p:sp>
      <p:cxnSp>
        <p:nvCxnSpPr>
          <p:cNvPr id="98" name="Straight Arrow Connector 97"/>
          <p:cNvCxnSpPr>
            <a:stCxn id="90" idx="5"/>
            <a:endCxn id="97" idx="2"/>
          </p:cNvCxnSpPr>
          <p:nvPr/>
        </p:nvCxnSpPr>
        <p:spPr>
          <a:xfrm rot="16200000" flipH="1">
            <a:off x="7648294" y="3533374"/>
            <a:ext cx="93896" cy="306715"/>
          </a:xfrm>
          <a:prstGeom prst="straightConnector1">
            <a:avLst/>
          </a:prstGeom>
          <a:ln w="25400">
            <a:solidFill>
              <a:srgbClr val="00FF0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113" idx="6"/>
            <a:endCxn id="114" idx="2"/>
          </p:cNvCxnSpPr>
          <p:nvPr/>
        </p:nvCxnSpPr>
        <p:spPr>
          <a:xfrm>
            <a:off x="7696200" y="5714880"/>
            <a:ext cx="304800" cy="1588"/>
          </a:xfrm>
          <a:prstGeom prst="straightConnector1">
            <a:avLst/>
          </a:prstGeom>
          <a:ln w="25400">
            <a:solidFill>
              <a:srgbClr val="00FF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05" name="Oval 104"/>
          <p:cNvSpPr/>
          <p:nvPr/>
        </p:nvSpPr>
        <p:spPr>
          <a:xfrm>
            <a:off x="7162800" y="445758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a:t>
            </a:r>
            <a:endParaRPr lang="en-US" dirty="0">
              <a:solidFill>
                <a:schemeClr val="tx1"/>
              </a:solidFill>
            </a:endParaRPr>
          </a:p>
        </p:txBody>
      </p:sp>
      <p:cxnSp>
        <p:nvCxnSpPr>
          <p:cNvPr id="106" name="Straight Arrow Connector 105"/>
          <p:cNvCxnSpPr>
            <a:stCxn id="105" idx="5"/>
            <a:endCxn id="107" idx="2"/>
          </p:cNvCxnSpPr>
          <p:nvPr/>
        </p:nvCxnSpPr>
        <p:spPr>
          <a:xfrm rot="16200000" flipH="1">
            <a:off x="7724494" y="4676374"/>
            <a:ext cx="93896" cy="306715"/>
          </a:xfrm>
          <a:prstGeom prst="straightConnector1">
            <a:avLst/>
          </a:prstGeom>
          <a:ln w="254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07" name="Oval 106"/>
          <p:cNvSpPr/>
          <p:nvPr/>
        </p:nvSpPr>
        <p:spPr>
          <a:xfrm>
            <a:off x="7924800" y="468618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sp>
        <p:nvSpPr>
          <p:cNvPr id="108" name="Oval 107"/>
          <p:cNvSpPr/>
          <p:nvPr/>
        </p:nvSpPr>
        <p:spPr>
          <a:xfrm>
            <a:off x="7924800" y="422898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a:t>
            </a:r>
            <a:endParaRPr lang="en-US" dirty="0">
              <a:solidFill>
                <a:schemeClr val="tx1"/>
              </a:solidFill>
            </a:endParaRPr>
          </a:p>
        </p:txBody>
      </p:sp>
      <p:cxnSp>
        <p:nvCxnSpPr>
          <p:cNvPr id="110" name="Straight Arrow Connector 109"/>
          <p:cNvCxnSpPr>
            <a:stCxn id="105" idx="7"/>
            <a:endCxn id="108" idx="2"/>
          </p:cNvCxnSpPr>
          <p:nvPr/>
        </p:nvCxnSpPr>
        <p:spPr>
          <a:xfrm rot="5400000" flipH="1" flipV="1">
            <a:off x="7724494" y="4313071"/>
            <a:ext cx="93896" cy="306715"/>
          </a:xfrm>
          <a:prstGeom prst="straightConnector1">
            <a:avLst/>
          </a:prstGeom>
          <a:ln w="254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13" name="Oval 112"/>
          <p:cNvSpPr/>
          <p:nvPr/>
        </p:nvSpPr>
        <p:spPr>
          <a:xfrm>
            <a:off x="7162800" y="5524380"/>
            <a:ext cx="533400" cy="381000"/>
          </a:xfrm>
          <a:prstGeom prst="ellipse">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
            </a:r>
            <a:endParaRPr lang="en-US" dirty="0">
              <a:solidFill>
                <a:schemeClr val="tx1"/>
              </a:solidFill>
            </a:endParaRPr>
          </a:p>
        </p:txBody>
      </p:sp>
      <p:sp>
        <p:nvSpPr>
          <p:cNvPr id="114" name="Oval 113"/>
          <p:cNvSpPr/>
          <p:nvPr/>
        </p:nvSpPr>
        <p:spPr>
          <a:xfrm>
            <a:off x="8001000" y="552438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sp>
        <p:nvSpPr>
          <p:cNvPr id="118" name="TextBox 117"/>
          <p:cNvSpPr txBox="1"/>
          <p:nvPr/>
        </p:nvSpPr>
        <p:spPr>
          <a:xfrm>
            <a:off x="104862" y="2645329"/>
            <a:ext cx="533400" cy="400110"/>
          </a:xfrm>
          <a:prstGeom prst="rect">
            <a:avLst/>
          </a:prstGeom>
          <a:noFill/>
        </p:spPr>
        <p:txBody>
          <a:bodyPr wrap="square" rtlCol="0">
            <a:spAutoFit/>
          </a:bodyPr>
          <a:lstStyle/>
          <a:p>
            <a:r>
              <a:rPr lang="en-US" sz="2000" dirty="0" smtClean="0">
                <a:solidFill>
                  <a:schemeClr val="bg1"/>
                </a:solidFill>
              </a:rPr>
              <a:t>0.8</a:t>
            </a:r>
            <a:endParaRPr lang="en-US" sz="2000" dirty="0">
              <a:solidFill>
                <a:schemeClr val="bg1"/>
              </a:solidFill>
            </a:endParaRPr>
          </a:p>
        </p:txBody>
      </p:sp>
      <p:sp>
        <p:nvSpPr>
          <p:cNvPr id="119" name="Freeform 118"/>
          <p:cNvSpPr/>
          <p:nvPr/>
        </p:nvSpPr>
        <p:spPr>
          <a:xfrm>
            <a:off x="1143000" y="2362200"/>
            <a:ext cx="1037438" cy="1030448"/>
          </a:xfrm>
          <a:custGeom>
            <a:avLst/>
            <a:gdLst>
              <a:gd name="connsiteX0" fmla="*/ 148205 w 1037438"/>
              <a:gd name="connsiteY0" fmla="*/ 1030448 h 1030448"/>
              <a:gd name="connsiteX1" fmla="*/ 148205 w 1037438"/>
              <a:gd name="connsiteY1" fmla="*/ 149604 h 1030448"/>
              <a:gd name="connsiteX2" fmla="*/ 1037438 w 1037438"/>
              <a:gd name="connsiteY2" fmla="*/ 132826 h 1030448"/>
            </a:gdLst>
            <a:ahLst/>
            <a:cxnLst>
              <a:cxn ang="0">
                <a:pos x="connsiteX0" y="connsiteY0"/>
              </a:cxn>
              <a:cxn ang="0">
                <a:pos x="connsiteX1" y="connsiteY1"/>
              </a:cxn>
              <a:cxn ang="0">
                <a:pos x="connsiteX2" y="connsiteY2"/>
              </a:cxn>
            </a:cxnLst>
            <a:rect l="l" t="t" r="r" b="b"/>
            <a:pathLst>
              <a:path w="1037438" h="1030448">
                <a:moveTo>
                  <a:pt x="148205" y="1030448"/>
                </a:moveTo>
                <a:cubicBezTo>
                  <a:pt x="74102" y="664828"/>
                  <a:pt x="0" y="299208"/>
                  <a:pt x="148205" y="149604"/>
                </a:cubicBezTo>
                <a:cubicBezTo>
                  <a:pt x="296410" y="0"/>
                  <a:pt x="666924" y="66413"/>
                  <a:pt x="1037438" y="132826"/>
                </a:cubicBezTo>
              </a:path>
            </a:pathLst>
          </a:custGeom>
          <a:ln w="38100">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0" name="TextBox 119"/>
          <p:cNvSpPr txBox="1"/>
          <p:nvPr/>
        </p:nvSpPr>
        <p:spPr>
          <a:xfrm>
            <a:off x="1400262" y="1883329"/>
            <a:ext cx="533400" cy="400110"/>
          </a:xfrm>
          <a:prstGeom prst="rect">
            <a:avLst/>
          </a:prstGeom>
          <a:noFill/>
        </p:spPr>
        <p:txBody>
          <a:bodyPr wrap="square" rtlCol="0">
            <a:spAutoFit/>
          </a:bodyPr>
          <a:lstStyle/>
          <a:p>
            <a:r>
              <a:rPr lang="en-US" sz="2000" dirty="0" smtClean="0">
                <a:solidFill>
                  <a:schemeClr val="bg1"/>
                </a:solidFill>
              </a:rPr>
              <a:t>0.8</a:t>
            </a:r>
            <a:endParaRPr lang="en-US" sz="2000" dirty="0">
              <a:solidFill>
                <a:schemeClr val="bg1"/>
              </a:solidFill>
            </a:endParaRPr>
          </a:p>
        </p:txBody>
      </p:sp>
      <p:sp>
        <p:nvSpPr>
          <p:cNvPr id="121" name="TextBox 120"/>
          <p:cNvSpPr txBox="1"/>
          <p:nvPr/>
        </p:nvSpPr>
        <p:spPr>
          <a:xfrm>
            <a:off x="1171662" y="2645329"/>
            <a:ext cx="533400" cy="400110"/>
          </a:xfrm>
          <a:prstGeom prst="rect">
            <a:avLst/>
          </a:prstGeom>
          <a:noFill/>
        </p:spPr>
        <p:txBody>
          <a:bodyPr wrap="square" rtlCol="0">
            <a:spAutoFit/>
          </a:bodyPr>
          <a:lstStyle/>
          <a:p>
            <a:r>
              <a:rPr lang="en-US" sz="2000" dirty="0" smtClean="0">
                <a:solidFill>
                  <a:schemeClr val="bg1"/>
                </a:solidFill>
              </a:rPr>
              <a:t>0.2</a:t>
            </a:r>
            <a:endParaRPr lang="en-US" sz="2000" dirty="0">
              <a:solidFill>
                <a:schemeClr val="bg1"/>
              </a:solidFill>
            </a:endParaRPr>
          </a:p>
        </p:txBody>
      </p:sp>
      <p:sp>
        <p:nvSpPr>
          <p:cNvPr id="122" name="TextBox 121"/>
          <p:cNvSpPr txBox="1"/>
          <p:nvPr/>
        </p:nvSpPr>
        <p:spPr>
          <a:xfrm>
            <a:off x="2543262" y="2645329"/>
            <a:ext cx="533400" cy="400110"/>
          </a:xfrm>
          <a:prstGeom prst="rect">
            <a:avLst/>
          </a:prstGeom>
          <a:noFill/>
        </p:spPr>
        <p:txBody>
          <a:bodyPr wrap="square" rtlCol="0">
            <a:spAutoFit/>
          </a:bodyPr>
          <a:lstStyle/>
          <a:p>
            <a:r>
              <a:rPr lang="en-US" sz="2000" dirty="0" smtClean="0">
                <a:solidFill>
                  <a:schemeClr val="bg1"/>
                </a:solidFill>
              </a:rPr>
              <a:t>0.2</a:t>
            </a:r>
            <a:endParaRPr lang="en-US" sz="2000" dirty="0">
              <a:solidFill>
                <a:schemeClr val="bg1"/>
              </a:solidFill>
            </a:endParaRPr>
          </a:p>
        </p:txBody>
      </p:sp>
      <p:sp>
        <p:nvSpPr>
          <p:cNvPr id="126" name="Oval 125"/>
          <p:cNvSpPr/>
          <p:nvPr/>
        </p:nvSpPr>
        <p:spPr>
          <a:xfrm>
            <a:off x="4267200" y="241929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sp>
        <p:nvSpPr>
          <p:cNvPr id="127" name="Oval 126"/>
          <p:cNvSpPr/>
          <p:nvPr/>
        </p:nvSpPr>
        <p:spPr>
          <a:xfrm>
            <a:off x="4267200" y="333369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a:t>
            </a:r>
            <a:endParaRPr lang="en-US" dirty="0">
              <a:solidFill>
                <a:schemeClr val="tx1"/>
              </a:solidFill>
            </a:endParaRPr>
          </a:p>
        </p:txBody>
      </p:sp>
      <p:sp>
        <p:nvSpPr>
          <p:cNvPr id="128" name="Oval 127"/>
          <p:cNvSpPr/>
          <p:nvPr/>
        </p:nvSpPr>
        <p:spPr>
          <a:xfrm>
            <a:off x="4267200" y="441960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a:t>
            </a:r>
            <a:endParaRPr lang="en-US" dirty="0">
              <a:solidFill>
                <a:schemeClr val="tx1"/>
              </a:solidFill>
            </a:endParaRPr>
          </a:p>
        </p:txBody>
      </p:sp>
      <p:sp>
        <p:nvSpPr>
          <p:cNvPr id="130" name="Oval 129"/>
          <p:cNvSpPr/>
          <p:nvPr/>
        </p:nvSpPr>
        <p:spPr>
          <a:xfrm>
            <a:off x="4267200" y="5543490"/>
            <a:ext cx="533400" cy="381000"/>
          </a:xfrm>
          <a:prstGeom prst="ellipse">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
            </a:r>
            <a:endParaRPr lang="en-US" dirty="0">
              <a:solidFill>
                <a:schemeClr val="tx1"/>
              </a:solidFill>
            </a:endParaRPr>
          </a:p>
        </p:txBody>
      </p:sp>
      <p:sp>
        <p:nvSpPr>
          <p:cNvPr id="131" name="Oval 130"/>
          <p:cNvSpPr/>
          <p:nvPr/>
        </p:nvSpPr>
        <p:spPr>
          <a:xfrm>
            <a:off x="5181600" y="241929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cxnSp>
        <p:nvCxnSpPr>
          <p:cNvPr id="132" name="Straight Arrow Connector 131"/>
          <p:cNvCxnSpPr>
            <a:stCxn id="126" idx="6"/>
            <a:endCxn id="131" idx="2"/>
          </p:cNvCxnSpPr>
          <p:nvPr/>
        </p:nvCxnSpPr>
        <p:spPr>
          <a:xfrm>
            <a:off x="4800600" y="2609790"/>
            <a:ext cx="381000" cy="1588"/>
          </a:xfrm>
          <a:prstGeom prst="straightConnector1">
            <a:avLst/>
          </a:prstGeom>
          <a:ln w="254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35" name="Oval 134"/>
          <p:cNvSpPr/>
          <p:nvPr/>
        </p:nvSpPr>
        <p:spPr>
          <a:xfrm>
            <a:off x="5105400" y="333369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cxnSp>
        <p:nvCxnSpPr>
          <p:cNvPr id="136" name="Straight Arrow Connector 135"/>
          <p:cNvCxnSpPr>
            <a:stCxn id="127" idx="6"/>
            <a:endCxn id="135" idx="2"/>
          </p:cNvCxnSpPr>
          <p:nvPr/>
        </p:nvCxnSpPr>
        <p:spPr>
          <a:xfrm>
            <a:off x="4800600" y="3524190"/>
            <a:ext cx="304800" cy="1588"/>
          </a:xfrm>
          <a:prstGeom prst="straightConnector1">
            <a:avLst/>
          </a:prstGeom>
          <a:ln w="254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37" name="Oval 136"/>
          <p:cNvSpPr/>
          <p:nvPr/>
        </p:nvSpPr>
        <p:spPr>
          <a:xfrm>
            <a:off x="5105400" y="441960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cxnSp>
        <p:nvCxnSpPr>
          <p:cNvPr id="138" name="Straight Arrow Connector 137"/>
          <p:cNvCxnSpPr>
            <a:stCxn id="128" idx="6"/>
            <a:endCxn id="137" idx="2"/>
          </p:cNvCxnSpPr>
          <p:nvPr/>
        </p:nvCxnSpPr>
        <p:spPr>
          <a:xfrm>
            <a:off x="4800600" y="4610100"/>
            <a:ext cx="304800" cy="1588"/>
          </a:xfrm>
          <a:prstGeom prst="straightConnector1">
            <a:avLst/>
          </a:prstGeom>
          <a:ln w="254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39" name="Oval 138"/>
          <p:cNvSpPr/>
          <p:nvPr/>
        </p:nvSpPr>
        <p:spPr>
          <a:xfrm>
            <a:off x="5105400" y="554349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cxnSp>
        <p:nvCxnSpPr>
          <p:cNvPr id="140" name="Straight Arrow Connector 139"/>
          <p:cNvCxnSpPr>
            <a:stCxn id="130" idx="6"/>
            <a:endCxn id="139" idx="2"/>
          </p:cNvCxnSpPr>
          <p:nvPr/>
        </p:nvCxnSpPr>
        <p:spPr>
          <a:xfrm>
            <a:off x="4800600" y="5733990"/>
            <a:ext cx="304800" cy="1588"/>
          </a:xfrm>
          <a:prstGeom prst="straightConnector1">
            <a:avLst/>
          </a:prstGeom>
          <a:ln w="25400">
            <a:solidFill>
              <a:srgbClr val="00FF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44" name="TextBox 143"/>
          <p:cNvSpPr txBox="1"/>
          <p:nvPr/>
        </p:nvSpPr>
        <p:spPr>
          <a:xfrm>
            <a:off x="3810000" y="2419290"/>
            <a:ext cx="533400" cy="400110"/>
          </a:xfrm>
          <a:prstGeom prst="rect">
            <a:avLst/>
          </a:prstGeom>
          <a:noFill/>
        </p:spPr>
        <p:txBody>
          <a:bodyPr wrap="square" rtlCol="0">
            <a:spAutoFit/>
          </a:bodyPr>
          <a:lstStyle/>
          <a:p>
            <a:r>
              <a:rPr lang="en-US" sz="2000" dirty="0" smtClean="0">
                <a:solidFill>
                  <a:schemeClr val="bg1"/>
                </a:solidFill>
              </a:rPr>
              <a:t>0.8</a:t>
            </a:r>
            <a:endParaRPr lang="en-US" sz="2000" dirty="0">
              <a:solidFill>
                <a:schemeClr val="bg1"/>
              </a:solidFill>
            </a:endParaRPr>
          </a:p>
        </p:txBody>
      </p:sp>
      <p:sp>
        <p:nvSpPr>
          <p:cNvPr id="145" name="TextBox 144"/>
          <p:cNvSpPr txBox="1"/>
          <p:nvPr/>
        </p:nvSpPr>
        <p:spPr>
          <a:xfrm>
            <a:off x="3810000" y="3333690"/>
            <a:ext cx="533400" cy="400110"/>
          </a:xfrm>
          <a:prstGeom prst="rect">
            <a:avLst/>
          </a:prstGeom>
          <a:noFill/>
        </p:spPr>
        <p:txBody>
          <a:bodyPr wrap="square" rtlCol="0">
            <a:spAutoFit/>
          </a:bodyPr>
          <a:lstStyle/>
          <a:p>
            <a:r>
              <a:rPr lang="en-US" sz="2000" dirty="0" smtClean="0">
                <a:solidFill>
                  <a:schemeClr val="bg1"/>
                </a:solidFill>
              </a:rPr>
              <a:t>0.8</a:t>
            </a:r>
            <a:endParaRPr lang="en-US" sz="2000" dirty="0">
              <a:solidFill>
                <a:schemeClr val="bg1"/>
              </a:solidFill>
            </a:endParaRPr>
          </a:p>
        </p:txBody>
      </p:sp>
      <p:sp>
        <p:nvSpPr>
          <p:cNvPr id="146" name="TextBox 145"/>
          <p:cNvSpPr txBox="1"/>
          <p:nvPr/>
        </p:nvSpPr>
        <p:spPr>
          <a:xfrm>
            <a:off x="3810000" y="4419600"/>
            <a:ext cx="533400" cy="400110"/>
          </a:xfrm>
          <a:prstGeom prst="rect">
            <a:avLst/>
          </a:prstGeom>
          <a:noFill/>
        </p:spPr>
        <p:txBody>
          <a:bodyPr wrap="square" rtlCol="0">
            <a:spAutoFit/>
          </a:bodyPr>
          <a:lstStyle/>
          <a:p>
            <a:r>
              <a:rPr lang="en-US" sz="2000" dirty="0" smtClean="0">
                <a:solidFill>
                  <a:schemeClr val="bg1"/>
                </a:solidFill>
              </a:rPr>
              <a:t>0.8</a:t>
            </a:r>
            <a:endParaRPr lang="en-US" sz="2000" dirty="0">
              <a:solidFill>
                <a:schemeClr val="bg1"/>
              </a:solidFill>
            </a:endParaRPr>
          </a:p>
        </p:txBody>
      </p:sp>
      <p:sp>
        <p:nvSpPr>
          <p:cNvPr id="147" name="TextBox 146"/>
          <p:cNvSpPr txBox="1"/>
          <p:nvPr/>
        </p:nvSpPr>
        <p:spPr>
          <a:xfrm>
            <a:off x="3810000" y="5543490"/>
            <a:ext cx="533400" cy="400110"/>
          </a:xfrm>
          <a:prstGeom prst="rect">
            <a:avLst/>
          </a:prstGeom>
          <a:noFill/>
        </p:spPr>
        <p:txBody>
          <a:bodyPr wrap="square" rtlCol="0">
            <a:spAutoFit/>
          </a:bodyPr>
          <a:lstStyle/>
          <a:p>
            <a:r>
              <a:rPr lang="en-US" sz="2000" dirty="0" smtClean="0">
                <a:solidFill>
                  <a:schemeClr val="bg1"/>
                </a:solidFill>
              </a:rPr>
              <a:t>0.2</a:t>
            </a:r>
            <a:endParaRPr lang="en-US" sz="2000" dirty="0">
              <a:solidFill>
                <a:schemeClr val="bg1"/>
              </a:solidFill>
            </a:endParaRPr>
          </a:p>
        </p:txBody>
      </p:sp>
      <p:sp>
        <p:nvSpPr>
          <p:cNvPr id="169" name="TextBox 168"/>
          <p:cNvSpPr txBox="1"/>
          <p:nvPr/>
        </p:nvSpPr>
        <p:spPr>
          <a:xfrm>
            <a:off x="6629400" y="3314580"/>
            <a:ext cx="533400" cy="400110"/>
          </a:xfrm>
          <a:prstGeom prst="rect">
            <a:avLst/>
          </a:prstGeom>
          <a:noFill/>
        </p:spPr>
        <p:txBody>
          <a:bodyPr wrap="square" rtlCol="0">
            <a:spAutoFit/>
          </a:bodyPr>
          <a:lstStyle/>
          <a:p>
            <a:r>
              <a:rPr lang="en-US" sz="2000" dirty="0" smtClean="0">
                <a:solidFill>
                  <a:schemeClr val="bg1"/>
                </a:solidFill>
              </a:rPr>
              <a:t>1.8</a:t>
            </a:r>
            <a:endParaRPr lang="en-US" sz="2000" dirty="0">
              <a:solidFill>
                <a:schemeClr val="bg1"/>
              </a:solidFill>
            </a:endParaRPr>
          </a:p>
        </p:txBody>
      </p:sp>
      <p:sp>
        <p:nvSpPr>
          <p:cNvPr id="170" name="TextBox 169"/>
          <p:cNvSpPr txBox="1"/>
          <p:nvPr/>
        </p:nvSpPr>
        <p:spPr>
          <a:xfrm>
            <a:off x="6629400" y="2400180"/>
            <a:ext cx="533400" cy="400110"/>
          </a:xfrm>
          <a:prstGeom prst="rect">
            <a:avLst/>
          </a:prstGeom>
          <a:noFill/>
        </p:spPr>
        <p:txBody>
          <a:bodyPr wrap="square" rtlCol="0">
            <a:spAutoFit/>
          </a:bodyPr>
          <a:lstStyle/>
          <a:p>
            <a:r>
              <a:rPr lang="en-US" sz="2000" dirty="0" smtClean="0">
                <a:solidFill>
                  <a:schemeClr val="bg1"/>
                </a:solidFill>
              </a:rPr>
              <a:t>0.8</a:t>
            </a:r>
            <a:endParaRPr lang="en-US" sz="2000" dirty="0">
              <a:solidFill>
                <a:schemeClr val="bg1"/>
              </a:solidFill>
            </a:endParaRPr>
          </a:p>
        </p:txBody>
      </p:sp>
      <p:sp>
        <p:nvSpPr>
          <p:cNvPr id="171" name="TextBox 170"/>
          <p:cNvSpPr txBox="1"/>
          <p:nvPr/>
        </p:nvSpPr>
        <p:spPr>
          <a:xfrm>
            <a:off x="6705600" y="4457580"/>
            <a:ext cx="533400" cy="400110"/>
          </a:xfrm>
          <a:prstGeom prst="rect">
            <a:avLst/>
          </a:prstGeom>
          <a:noFill/>
        </p:spPr>
        <p:txBody>
          <a:bodyPr wrap="square" rtlCol="0">
            <a:spAutoFit/>
          </a:bodyPr>
          <a:lstStyle/>
          <a:p>
            <a:r>
              <a:rPr lang="en-US" sz="2000" dirty="0" smtClean="0">
                <a:solidFill>
                  <a:schemeClr val="bg1"/>
                </a:solidFill>
              </a:rPr>
              <a:t>2.6</a:t>
            </a:r>
            <a:endParaRPr lang="en-US" sz="2000" dirty="0">
              <a:solidFill>
                <a:schemeClr val="bg1"/>
              </a:solidFill>
            </a:endParaRPr>
          </a:p>
        </p:txBody>
      </p:sp>
      <p:sp>
        <p:nvSpPr>
          <p:cNvPr id="173" name="TextBox 172"/>
          <p:cNvSpPr txBox="1"/>
          <p:nvPr/>
        </p:nvSpPr>
        <p:spPr>
          <a:xfrm>
            <a:off x="6705600" y="5524380"/>
            <a:ext cx="533400" cy="400110"/>
          </a:xfrm>
          <a:prstGeom prst="rect">
            <a:avLst/>
          </a:prstGeom>
          <a:noFill/>
        </p:spPr>
        <p:txBody>
          <a:bodyPr wrap="square" rtlCol="0">
            <a:spAutoFit/>
          </a:bodyPr>
          <a:lstStyle/>
          <a:p>
            <a:r>
              <a:rPr lang="en-US" sz="2000" dirty="0" smtClean="0">
                <a:solidFill>
                  <a:schemeClr val="bg1"/>
                </a:solidFill>
              </a:rPr>
              <a:t>0.4</a:t>
            </a:r>
            <a:endParaRPr lang="en-US" sz="2000" dirty="0">
              <a:solidFill>
                <a:schemeClr val="bg1"/>
              </a:solidFill>
            </a:endParaRPr>
          </a:p>
        </p:txBody>
      </p:sp>
      <p:sp>
        <p:nvSpPr>
          <p:cNvPr id="177" name="TextBox 176"/>
          <p:cNvSpPr txBox="1"/>
          <p:nvPr/>
        </p:nvSpPr>
        <p:spPr>
          <a:xfrm>
            <a:off x="4114800" y="1752600"/>
            <a:ext cx="1752600" cy="461665"/>
          </a:xfrm>
          <a:prstGeom prst="rect">
            <a:avLst/>
          </a:prstGeom>
          <a:noFill/>
        </p:spPr>
        <p:txBody>
          <a:bodyPr wrap="square" rtlCol="0">
            <a:spAutoFit/>
          </a:bodyPr>
          <a:lstStyle/>
          <a:p>
            <a:r>
              <a:rPr lang="en-US" sz="2400" dirty="0" smtClean="0">
                <a:solidFill>
                  <a:srgbClr val="FFC000"/>
                </a:solidFill>
              </a:rPr>
              <a:t>Path weight</a:t>
            </a:r>
            <a:endParaRPr lang="en-US" sz="2400" dirty="0">
              <a:solidFill>
                <a:srgbClr val="FFC000"/>
              </a:solidFill>
            </a:endParaRPr>
          </a:p>
        </p:txBody>
      </p:sp>
      <p:sp>
        <p:nvSpPr>
          <p:cNvPr id="178" name="TextBox 177"/>
          <p:cNvSpPr txBox="1"/>
          <p:nvPr/>
        </p:nvSpPr>
        <p:spPr>
          <a:xfrm>
            <a:off x="6858000" y="1752600"/>
            <a:ext cx="1905000" cy="461665"/>
          </a:xfrm>
          <a:prstGeom prst="rect">
            <a:avLst/>
          </a:prstGeom>
          <a:noFill/>
        </p:spPr>
        <p:txBody>
          <a:bodyPr wrap="square" rtlCol="0">
            <a:spAutoFit/>
          </a:bodyPr>
          <a:lstStyle/>
          <a:p>
            <a:r>
              <a:rPr lang="en-US" sz="2400" dirty="0" smtClean="0">
                <a:solidFill>
                  <a:srgbClr val="FFC000"/>
                </a:solidFill>
              </a:rPr>
              <a:t>Global impact</a:t>
            </a:r>
            <a:endParaRPr lang="en-US" sz="2400" dirty="0">
              <a:solidFill>
                <a:srgbClr val="FFC000"/>
              </a:solidFill>
            </a:endParaRPr>
          </a:p>
        </p:txBody>
      </p:sp>
      <p:graphicFrame>
        <p:nvGraphicFramePr>
          <p:cNvPr id="179" name="Table 178"/>
          <p:cNvGraphicFramePr>
            <a:graphicFrameLocks noGrp="1"/>
          </p:cNvGraphicFramePr>
          <p:nvPr/>
        </p:nvGraphicFramePr>
        <p:xfrm>
          <a:off x="762000" y="4267200"/>
          <a:ext cx="1143000" cy="1981200"/>
        </p:xfrm>
        <a:graphic>
          <a:graphicData uri="http://schemas.openxmlformats.org/drawingml/2006/table">
            <a:tbl>
              <a:tblPr>
                <a:tableStyleId>{5C22544A-7EE6-4342-B048-85BDC9FD1C3A}</a:tableStyleId>
              </a:tblPr>
              <a:tblGrid>
                <a:gridCol w="1143000"/>
              </a:tblGrid>
              <a:tr h="495300">
                <a:tc>
                  <a:txBody>
                    <a:bodyPr/>
                    <a:lstStyle/>
                    <a:p>
                      <a:endParaRPr lang="en-US" dirty="0"/>
                    </a:p>
                  </a:txBody>
                  <a:tcPr/>
                </a:tc>
              </a:tr>
              <a:tr h="495300">
                <a:tc>
                  <a:txBody>
                    <a:bodyPr/>
                    <a:lstStyle/>
                    <a:p>
                      <a:endParaRPr lang="en-US" dirty="0"/>
                    </a:p>
                  </a:txBody>
                  <a:tcPr/>
                </a:tc>
              </a:tr>
              <a:tr h="495300">
                <a:tc>
                  <a:txBody>
                    <a:bodyPr/>
                    <a:lstStyle/>
                    <a:p>
                      <a:endParaRPr lang="en-US" dirty="0"/>
                    </a:p>
                  </a:txBody>
                  <a:tcPr/>
                </a:tc>
              </a:tr>
              <a:tr h="495300">
                <a:tc>
                  <a:txBody>
                    <a:bodyPr/>
                    <a:lstStyle/>
                    <a:p>
                      <a:endParaRPr lang="en-US" dirty="0"/>
                    </a:p>
                  </a:txBody>
                  <a:tcPr/>
                </a:tc>
              </a:tr>
            </a:tbl>
          </a:graphicData>
        </a:graphic>
      </p:graphicFrame>
      <p:pic>
        <p:nvPicPr>
          <p:cNvPr id="180" name="Picture 10" descr="C:\Documents and Settings\ratul\Local Settings\Temporary Internet Files\Content.IE5\U3T2JBVL\MCj04370790000[1].png"/>
          <p:cNvPicPr>
            <a:picLocks noChangeAspect="1" noChangeArrowheads="1"/>
          </p:cNvPicPr>
          <p:nvPr/>
        </p:nvPicPr>
        <p:blipFill>
          <a:blip r:embed="rId6" cstate="print">
            <a:grayscl/>
          </a:blip>
          <a:srcRect/>
          <a:stretch>
            <a:fillRect/>
          </a:stretch>
        </p:blipFill>
        <p:spPr bwMode="auto">
          <a:xfrm>
            <a:off x="1676400" y="4038600"/>
            <a:ext cx="762000" cy="762000"/>
          </a:xfrm>
          <a:prstGeom prst="rect">
            <a:avLst/>
          </a:prstGeom>
          <a:noFill/>
        </p:spPr>
      </p:pic>
      <p:sp>
        <p:nvSpPr>
          <p:cNvPr id="181" name="Oval 180"/>
          <p:cNvSpPr/>
          <p:nvPr/>
        </p:nvSpPr>
        <p:spPr>
          <a:xfrm>
            <a:off x="1066800" y="434340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a:t>
            </a:r>
            <a:endParaRPr lang="en-US" dirty="0">
              <a:solidFill>
                <a:schemeClr val="tx1"/>
              </a:solidFill>
            </a:endParaRPr>
          </a:p>
        </p:txBody>
      </p:sp>
      <p:sp>
        <p:nvSpPr>
          <p:cNvPr id="182" name="Oval 181"/>
          <p:cNvSpPr/>
          <p:nvPr/>
        </p:nvSpPr>
        <p:spPr>
          <a:xfrm>
            <a:off x="1066800" y="480060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a:t>
            </a:r>
            <a:endParaRPr lang="en-US" dirty="0">
              <a:solidFill>
                <a:schemeClr val="tx1"/>
              </a:solidFill>
            </a:endParaRPr>
          </a:p>
        </p:txBody>
      </p:sp>
      <p:sp>
        <p:nvSpPr>
          <p:cNvPr id="183" name="Oval 182"/>
          <p:cNvSpPr/>
          <p:nvPr/>
        </p:nvSpPr>
        <p:spPr>
          <a:xfrm>
            <a:off x="1066800" y="5334000"/>
            <a:ext cx="533400" cy="381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a:t>
            </a:r>
            <a:endParaRPr lang="en-US" dirty="0">
              <a:solidFill>
                <a:schemeClr val="tx1"/>
              </a:solidFill>
            </a:endParaRPr>
          </a:p>
        </p:txBody>
      </p:sp>
      <p:sp>
        <p:nvSpPr>
          <p:cNvPr id="184" name="Oval 183"/>
          <p:cNvSpPr/>
          <p:nvPr/>
        </p:nvSpPr>
        <p:spPr>
          <a:xfrm>
            <a:off x="1066800" y="5791200"/>
            <a:ext cx="533400" cy="381000"/>
          </a:xfrm>
          <a:prstGeom prst="ellipse">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
            </a:r>
            <a:endParaRPr lang="en-US" dirty="0">
              <a:solidFill>
                <a:schemeClr val="tx1"/>
              </a:solidFill>
            </a:endParaRPr>
          </a:p>
        </p:txBody>
      </p:sp>
    </p:spTree>
    <p:custDataLst>
      <p:tags r:id="rId1"/>
    </p:custDataLst>
  </p:cSld>
  <p:clrMapOvr>
    <a:masterClrMapping/>
  </p:clrMapOvr>
  <p:transition advTm="13244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1" nodeType="click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checkerboard(across)">
                                      <p:cBhvr>
                                        <p:cTn id="7" dur="500"/>
                                        <p:tgtEl>
                                          <p:spTgt spid="1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p:cBhvr>
                                        <p:cTn id="11" dur="500" fill="hold"/>
                                        <p:tgtEl>
                                          <p:spTgt spid="11"/>
                                        </p:tgtEl>
                                        <p:attrNameLst>
                                          <p:attrName>fillcolor</p:attrName>
                                        </p:attrNameLst>
                                      </p:cBhvr>
                                      <p:to>
                                        <a:srgbClr val="FF3300"/>
                                      </p:to>
                                    </p:animClr>
                                    <p:set>
                                      <p:cBhvr>
                                        <p:cTn id="12" dur="500" fill="hold"/>
                                        <p:tgtEl>
                                          <p:spTgt spid="11"/>
                                        </p:tgtEl>
                                        <p:attrNameLst>
                                          <p:attrName>fill.type</p:attrName>
                                        </p:attrNameLst>
                                      </p:cBhvr>
                                      <p:to>
                                        <p:strVal val="solid"/>
                                      </p:to>
                                    </p:set>
                                    <p:set>
                                      <p:cBhvr>
                                        <p:cTn id="13" dur="500" fill="hold"/>
                                        <p:tgtEl>
                                          <p:spTgt spid="11"/>
                                        </p:tgtEl>
                                        <p:attrNameLst>
                                          <p:attrName>fill.on</p:attrName>
                                        </p:attrNameLst>
                                      </p:cBhvr>
                                      <p:to>
                                        <p:strVal val="true"/>
                                      </p:to>
                                    </p:set>
                                  </p:childTnLst>
                                </p:cTn>
                              </p:par>
                              <p:par>
                                <p:cTn id="14" presetID="1" presetClass="emph" presetSubtype="2" fill="hold" nodeType="withEffect">
                                  <p:stCondLst>
                                    <p:cond delay="0"/>
                                  </p:stCondLst>
                                  <p:childTnLst>
                                    <p:animClr clrSpc="rgb">
                                      <p:cBhvr>
                                        <p:cTn id="15" dur="500" fill="hold"/>
                                        <p:tgtEl>
                                          <p:spTgt spid="6"/>
                                        </p:tgtEl>
                                        <p:attrNameLst>
                                          <p:attrName>fillcolor</p:attrName>
                                        </p:attrNameLst>
                                      </p:cBhvr>
                                      <p:to>
                                        <a:srgbClr val="FF3300"/>
                                      </p:to>
                                    </p:animClr>
                                    <p:set>
                                      <p:cBhvr>
                                        <p:cTn id="16" dur="500" fill="hold"/>
                                        <p:tgtEl>
                                          <p:spTgt spid="6"/>
                                        </p:tgtEl>
                                        <p:attrNameLst>
                                          <p:attrName>fill.type</p:attrName>
                                        </p:attrNameLst>
                                      </p:cBhvr>
                                      <p:to>
                                        <p:strVal val="solid"/>
                                      </p:to>
                                    </p:set>
                                    <p:set>
                                      <p:cBhvr>
                                        <p:cTn id="17" dur="500" fill="hold"/>
                                        <p:tgtEl>
                                          <p:spTgt spid="6"/>
                                        </p:tgtEl>
                                        <p:attrNameLst>
                                          <p:attrName>fill.on</p:attrName>
                                        </p:attrNameLst>
                                      </p:cBhvr>
                                      <p:to>
                                        <p:strVal val="true"/>
                                      </p:to>
                                    </p:set>
                                  </p:childTnLst>
                                </p:cTn>
                              </p:par>
                              <p:par>
                                <p:cTn id="18" presetID="1" presetClass="emph" presetSubtype="2" fill="hold" nodeType="withEffect">
                                  <p:stCondLst>
                                    <p:cond delay="0"/>
                                  </p:stCondLst>
                                  <p:childTnLst>
                                    <p:animClr clrSpc="rgb">
                                      <p:cBhvr>
                                        <p:cTn id="19" dur="500" fill="hold"/>
                                        <p:tgtEl>
                                          <p:spTgt spid="5"/>
                                        </p:tgtEl>
                                        <p:attrNameLst>
                                          <p:attrName>fillcolor</p:attrName>
                                        </p:attrNameLst>
                                      </p:cBhvr>
                                      <p:to>
                                        <a:srgbClr val="FF3300"/>
                                      </p:to>
                                    </p:animClr>
                                    <p:set>
                                      <p:cBhvr>
                                        <p:cTn id="20" dur="500" fill="hold"/>
                                        <p:tgtEl>
                                          <p:spTgt spid="5"/>
                                        </p:tgtEl>
                                        <p:attrNameLst>
                                          <p:attrName>fill.type</p:attrName>
                                        </p:attrNameLst>
                                      </p:cBhvr>
                                      <p:to>
                                        <p:strVal val="solid"/>
                                      </p:to>
                                    </p:set>
                                    <p:set>
                                      <p:cBhvr>
                                        <p:cTn id="21" dur="500" fill="hold"/>
                                        <p:tgtEl>
                                          <p:spTgt spid="5"/>
                                        </p:tgtEl>
                                        <p:attrNameLst>
                                          <p:attrName>fill.on</p:attrName>
                                        </p:attrNameLst>
                                      </p:cBhvr>
                                      <p:to>
                                        <p:strVal val="true"/>
                                      </p:to>
                                    </p:set>
                                  </p:childTnLst>
                                </p:cTn>
                              </p:par>
                              <p:par>
                                <p:cTn id="22" presetID="1" presetClass="emph" presetSubtype="2" fill="hold" nodeType="withEffect">
                                  <p:stCondLst>
                                    <p:cond delay="0"/>
                                  </p:stCondLst>
                                  <p:childTnLst>
                                    <p:animClr clrSpc="rgb">
                                      <p:cBhvr>
                                        <p:cTn id="23" dur="500" fill="hold"/>
                                        <p:tgtEl>
                                          <p:spTgt spid="15"/>
                                        </p:tgtEl>
                                        <p:attrNameLst>
                                          <p:attrName>fillcolor</p:attrName>
                                        </p:attrNameLst>
                                      </p:cBhvr>
                                      <p:to>
                                        <a:srgbClr val="00FF00"/>
                                      </p:to>
                                    </p:animClr>
                                    <p:set>
                                      <p:cBhvr>
                                        <p:cTn id="24" dur="500" fill="hold"/>
                                        <p:tgtEl>
                                          <p:spTgt spid="15"/>
                                        </p:tgtEl>
                                        <p:attrNameLst>
                                          <p:attrName>fill.type</p:attrName>
                                        </p:attrNameLst>
                                      </p:cBhvr>
                                      <p:to>
                                        <p:strVal val="solid"/>
                                      </p:to>
                                    </p:set>
                                    <p:set>
                                      <p:cBhvr>
                                        <p:cTn id="25" dur="500" fill="hold"/>
                                        <p:tgtEl>
                                          <p:spTgt spid="15"/>
                                        </p:tgtEl>
                                        <p:attrNameLst>
                                          <p:attrName>fill.on</p:attrName>
                                        </p:attrNameLst>
                                      </p:cBhvr>
                                      <p:to>
                                        <p:strVal val="true"/>
                                      </p:to>
                                    </p:set>
                                  </p:childTnLst>
                                </p:cTn>
                              </p:par>
                              <p:par>
                                <p:cTn id="26" presetID="7" presetClass="emph" presetSubtype="2" fill="hold" nodeType="withEffect">
                                  <p:stCondLst>
                                    <p:cond delay="0"/>
                                  </p:stCondLst>
                                  <p:childTnLst>
                                    <p:animClr clrSpc="rgb">
                                      <p:cBhvr>
                                        <p:cTn id="27" dur="500" fill="hold"/>
                                        <p:tgtEl>
                                          <p:spTgt spid="12"/>
                                        </p:tgtEl>
                                        <p:attrNameLst>
                                          <p:attrName>stroke.color</p:attrName>
                                        </p:attrNameLst>
                                      </p:cBhvr>
                                      <p:to>
                                        <a:srgbClr val="FF3300"/>
                                      </p:to>
                                    </p:animClr>
                                    <p:set>
                                      <p:cBhvr>
                                        <p:cTn id="28" dur="500" fill="hold"/>
                                        <p:tgtEl>
                                          <p:spTgt spid="12"/>
                                        </p:tgtEl>
                                        <p:attrNameLst>
                                          <p:attrName>stroke.on</p:attrName>
                                        </p:attrNameLst>
                                      </p:cBhvr>
                                      <p:to>
                                        <p:strVal val="true"/>
                                      </p:to>
                                    </p:set>
                                  </p:childTnLst>
                                </p:cTn>
                              </p:par>
                              <p:par>
                                <p:cTn id="29" presetID="7" presetClass="emph" presetSubtype="2" fill="hold" nodeType="withEffect">
                                  <p:stCondLst>
                                    <p:cond delay="0"/>
                                  </p:stCondLst>
                                  <p:childTnLst>
                                    <p:animClr clrSpc="rgb">
                                      <p:cBhvr>
                                        <p:cTn id="30" dur="500" fill="hold"/>
                                        <p:tgtEl>
                                          <p:spTgt spid="7"/>
                                        </p:tgtEl>
                                        <p:attrNameLst>
                                          <p:attrName>stroke.color</p:attrName>
                                        </p:attrNameLst>
                                      </p:cBhvr>
                                      <p:to>
                                        <a:srgbClr val="FF3300"/>
                                      </p:to>
                                    </p:animClr>
                                    <p:set>
                                      <p:cBhvr>
                                        <p:cTn id="31" dur="500" fill="hold"/>
                                        <p:tgtEl>
                                          <p:spTgt spid="7"/>
                                        </p:tgtEl>
                                        <p:attrNameLst>
                                          <p:attrName>stroke.on</p:attrName>
                                        </p:attrNameLst>
                                      </p:cBhvr>
                                      <p:to>
                                        <p:strVal val="true"/>
                                      </p:to>
                                    </p:set>
                                  </p:childTnLst>
                                </p:cTn>
                              </p:par>
                              <p:par>
                                <p:cTn id="32" presetID="7" presetClass="emph" presetSubtype="2" fill="hold" nodeType="withEffect">
                                  <p:stCondLst>
                                    <p:cond delay="0"/>
                                  </p:stCondLst>
                                  <p:childTnLst>
                                    <p:animClr clrSpc="rgb">
                                      <p:cBhvr>
                                        <p:cTn id="33" dur="500" fill="hold"/>
                                        <p:tgtEl>
                                          <p:spTgt spid="30"/>
                                        </p:tgtEl>
                                        <p:attrNameLst>
                                          <p:attrName>stroke.color</p:attrName>
                                        </p:attrNameLst>
                                      </p:cBhvr>
                                      <p:to>
                                        <a:srgbClr val="00FF00"/>
                                      </p:to>
                                    </p:animClr>
                                    <p:set>
                                      <p:cBhvr>
                                        <p:cTn id="34" dur="500" fill="hold"/>
                                        <p:tgtEl>
                                          <p:spTgt spid="30"/>
                                        </p:tgtEl>
                                        <p:attrNameLst>
                                          <p:attrName>stroke.on</p:attrName>
                                        </p:attrNameLst>
                                      </p:cBhvr>
                                      <p:to>
                                        <p:strVal val="true"/>
                                      </p:to>
                                    </p:set>
                                  </p:childTnLst>
                                </p:cTn>
                              </p:par>
                              <p:par>
                                <p:cTn id="35" presetID="7" presetClass="emph" presetSubtype="2" fill="hold" nodeType="withEffect">
                                  <p:stCondLst>
                                    <p:cond delay="0"/>
                                  </p:stCondLst>
                                  <p:childTnLst>
                                    <p:animClr clrSpc="rgb">
                                      <p:cBhvr>
                                        <p:cTn id="36" dur="500" fill="hold"/>
                                        <p:tgtEl>
                                          <p:spTgt spid="85"/>
                                        </p:tgtEl>
                                        <p:attrNameLst>
                                          <p:attrName>stroke.color</p:attrName>
                                        </p:attrNameLst>
                                      </p:cBhvr>
                                      <p:to>
                                        <a:srgbClr val="00FF00"/>
                                      </p:to>
                                    </p:animClr>
                                    <p:set>
                                      <p:cBhvr>
                                        <p:cTn id="37" dur="500" fill="hold"/>
                                        <p:tgtEl>
                                          <p:spTgt spid="85"/>
                                        </p:tgtEl>
                                        <p:attrNameLst>
                                          <p:attrName>stroke.on</p:attrName>
                                        </p:attrNameLst>
                                      </p:cBhvr>
                                      <p:to>
                                        <p:strVal val="true"/>
                                      </p:to>
                                    </p:set>
                                  </p:childTnLst>
                                </p:cTn>
                              </p:par>
                              <p:par>
                                <p:cTn id="38" presetID="1" presetClass="exit" presetSubtype="0" fill="hold" grpId="0" nodeType="withEffect">
                                  <p:stCondLst>
                                    <p:cond delay="0"/>
                                  </p:stCondLst>
                                  <p:childTnLst>
                                    <p:set>
                                      <p:cBhvr>
                                        <p:cTn id="39" dur="1" fill="hold">
                                          <p:stCondLst>
                                            <p:cond delay="0"/>
                                          </p:stCondLst>
                                        </p:cTn>
                                        <p:tgtEl>
                                          <p:spTgt spid="119"/>
                                        </p:tgtEl>
                                        <p:attrNameLst>
                                          <p:attrName>style.visibility</p:attrName>
                                        </p:attrNameLst>
                                      </p:cBhvr>
                                      <p:to>
                                        <p:strVal val="hidden"/>
                                      </p:to>
                                    </p:set>
                                  </p:childTnLst>
                                </p:cTn>
                              </p:par>
                              <p:par>
                                <p:cTn id="40" presetID="5" presetClass="entr" presetSubtype="10" fill="hold" grpId="0" nodeType="withEffect">
                                  <p:stCondLst>
                                    <p:cond delay="0"/>
                                  </p:stCondLst>
                                  <p:childTnLst>
                                    <p:set>
                                      <p:cBhvr>
                                        <p:cTn id="41" dur="1" fill="hold">
                                          <p:stCondLst>
                                            <p:cond delay="0"/>
                                          </p:stCondLst>
                                        </p:cTn>
                                        <p:tgtEl>
                                          <p:spTgt spid="118"/>
                                        </p:tgtEl>
                                        <p:attrNameLst>
                                          <p:attrName>style.visibility</p:attrName>
                                        </p:attrNameLst>
                                      </p:cBhvr>
                                      <p:to>
                                        <p:strVal val="visible"/>
                                      </p:to>
                                    </p:set>
                                    <p:animEffect transition="in" filter="checkerboard(across)">
                                      <p:cBhvr>
                                        <p:cTn id="42" dur="500"/>
                                        <p:tgtEl>
                                          <p:spTgt spid="118"/>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122"/>
                                        </p:tgtEl>
                                        <p:attrNameLst>
                                          <p:attrName>style.visibility</p:attrName>
                                        </p:attrNameLst>
                                      </p:cBhvr>
                                      <p:to>
                                        <p:strVal val="visible"/>
                                      </p:to>
                                    </p:set>
                                    <p:animEffect transition="in" filter="checkerboard(across)">
                                      <p:cBhvr>
                                        <p:cTn id="45" dur="500"/>
                                        <p:tgtEl>
                                          <p:spTgt spid="122"/>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120"/>
                                        </p:tgtEl>
                                        <p:attrNameLst>
                                          <p:attrName>style.visibility</p:attrName>
                                        </p:attrNameLst>
                                      </p:cBhvr>
                                      <p:to>
                                        <p:strVal val="visible"/>
                                      </p:to>
                                    </p:set>
                                    <p:animEffect transition="in" filter="checkerboard(across)">
                                      <p:cBhvr>
                                        <p:cTn id="48" dur="500"/>
                                        <p:tgtEl>
                                          <p:spTgt spid="120"/>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121"/>
                                        </p:tgtEl>
                                        <p:attrNameLst>
                                          <p:attrName>style.visibility</p:attrName>
                                        </p:attrNameLst>
                                      </p:cBhvr>
                                      <p:to>
                                        <p:strVal val="visible"/>
                                      </p:to>
                                    </p:set>
                                    <p:animEffect transition="in" filter="checkerboard(across)">
                                      <p:cBhvr>
                                        <p:cTn id="51" dur="500"/>
                                        <p:tgtEl>
                                          <p:spTgt spid="121"/>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126"/>
                                        </p:tgtEl>
                                        <p:attrNameLst>
                                          <p:attrName>style.visibility</p:attrName>
                                        </p:attrNameLst>
                                      </p:cBhvr>
                                      <p:to>
                                        <p:strVal val="visible"/>
                                      </p:to>
                                    </p:set>
                                    <p:animEffect transition="in" filter="checkerboard(across)">
                                      <p:cBhvr>
                                        <p:cTn id="56" dur="500"/>
                                        <p:tgtEl>
                                          <p:spTgt spid="126"/>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127"/>
                                        </p:tgtEl>
                                        <p:attrNameLst>
                                          <p:attrName>style.visibility</p:attrName>
                                        </p:attrNameLst>
                                      </p:cBhvr>
                                      <p:to>
                                        <p:strVal val="visible"/>
                                      </p:to>
                                    </p:set>
                                    <p:animEffect transition="in" filter="checkerboard(across)">
                                      <p:cBhvr>
                                        <p:cTn id="59" dur="500"/>
                                        <p:tgtEl>
                                          <p:spTgt spid="127"/>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128"/>
                                        </p:tgtEl>
                                        <p:attrNameLst>
                                          <p:attrName>style.visibility</p:attrName>
                                        </p:attrNameLst>
                                      </p:cBhvr>
                                      <p:to>
                                        <p:strVal val="visible"/>
                                      </p:to>
                                    </p:set>
                                    <p:animEffect transition="in" filter="checkerboard(across)">
                                      <p:cBhvr>
                                        <p:cTn id="62" dur="500"/>
                                        <p:tgtEl>
                                          <p:spTgt spid="128"/>
                                        </p:tgtEl>
                                      </p:cBhvr>
                                    </p:animEffect>
                                  </p:childTnLst>
                                </p:cTn>
                              </p:par>
                              <p:par>
                                <p:cTn id="63" presetID="5" presetClass="entr" presetSubtype="10" fill="hold" grpId="0" nodeType="withEffect">
                                  <p:stCondLst>
                                    <p:cond delay="0"/>
                                  </p:stCondLst>
                                  <p:childTnLst>
                                    <p:set>
                                      <p:cBhvr>
                                        <p:cTn id="64" dur="1" fill="hold">
                                          <p:stCondLst>
                                            <p:cond delay="0"/>
                                          </p:stCondLst>
                                        </p:cTn>
                                        <p:tgtEl>
                                          <p:spTgt spid="130"/>
                                        </p:tgtEl>
                                        <p:attrNameLst>
                                          <p:attrName>style.visibility</p:attrName>
                                        </p:attrNameLst>
                                      </p:cBhvr>
                                      <p:to>
                                        <p:strVal val="visible"/>
                                      </p:to>
                                    </p:set>
                                    <p:animEffect transition="in" filter="checkerboard(across)">
                                      <p:cBhvr>
                                        <p:cTn id="65" dur="500"/>
                                        <p:tgtEl>
                                          <p:spTgt spid="130"/>
                                        </p:tgtEl>
                                      </p:cBhvr>
                                    </p:animEffect>
                                  </p:childTnLst>
                                </p:cTn>
                              </p:par>
                              <p:par>
                                <p:cTn id="66" presetID="5" presetClass="entr" presetSubtype="10" fill="hold" grpId="0" nodeType="withEffect">
                                  <p:stCondLst>
                                    <p:cond delay="0"/>
                                  </p:stCondLst>
                                  <p:childTnLst>
                                    <p:set>
                                      <p:cBhvr>
                                        <p:cTn id="67" dur="1" fill="hold">
                                          <p:stCondLst>
                                            <p:cond delay="0"/>
                                          </p:stCondLst>
                                        </p:cTn>
                                        <p:tgtEl>
                                          <p:spTgt spid="131"/>
                                        </p:tgtEl>
                                        <p:attrNameLst>
                                          <p:attrName>style.visibility</p:attrName>
                                        </p:attrNameLst>
                                      </p:cBhvr>
                                      <p:to>
                                        <p:strVal val="visible"/>
                                      </p:to>
                                    </p:set>
                                    <p:animEffect transition="in" filter="checkerboard(across)">
                                      <p:cBhvr>
                                        <p:cTn id="68" dur="500"/>
                                        <p:tgtEl>
                                          <p:spTgt spid="131"/>
                                        </p:tgtEl>
                                      </p:cBhvr>
                                    </p:animEffect>
                                  </p:childTnLst>
                                </p:cTn>
                              </p:par>
                              <p:par>
                                <p:cTn id="69" presetID="5" presetClass="entr" presetSubtype="10" fill="hold" nodeType="withEffect">
                                  <p:stCondLst>
                                    <p:cond delay="0"/>
                                  </p:stCondLst>
                                  <p:childTnLst>
                                    <p:set>
                                      <p:cBhvr>
                                        <p:cTn id="70" dur="1" fill="hold">
                                          <p:stCondLst>
                                            <p:cond delay="0"/>
                                          </p:stCondLst>
                                        </p:cTn>
                                        <p:tgtEl>
                                          <p:spTgt spid="132"/>
                                        </p:tgtEl>
                                        <p:attrNameLst>
                                          <p:attrName>style.visibility</p:attrName>
                                        </p:attrNameLst>
                                      </p:cBhvr>
                                      <p:to>
                                        <p:strVal val="visible"/>
                                      </p:to>
                                    </p:set>
                                    <p:animEffect transition="in" filter="checkerboard(across)">
                                      <p:cBhvr>
                                        <p:cTn id="71" dur="500"/>
                                        <p:tgtEl>
                                          <p:spTgt spid="132"/>
                                        </p:tgtEl>
                                      </p:cBhvr>
                                    </p:animEffect>
                                  </p:childTnLst>
                                </p:cTn>
                              </p:par>
                              <p:par>
                                <p:cTn id="72" presetID="5" presetClass="entr" presetSubtype="10" fill="hold" grpId="0" nodeType="withEffect">
                                  <p:stCondLst>
                                    <p:cond delay="0"/>
                                  </p:stCondLst>
                                  <p:childTnLst>
                                    <p:set>
                                      <p:cBhvr>
                                        <p:cTn id="73" dur="1" fill="hold">
                                          <p:stCondLst>
                                            <p:cond delay="0"/>
                                          </p:stCondLst>
                                        </p:cTn>
                                        <p:tgtEl>
                                          <p:spTgt spid="135"/>
                                        </p:tgtEl>
                                        <p:attrNameLst>
                                          <p:attrName>style.visibility</p:attrName>
                                        </p:attrNameLst>
                                      </p:cBhvr>
                                      <p:to>
                                        <p:strVal val="visible"/>
                                      </p:to>
                                    </p:set>
                                    <p:animEffect transition="in" filter="checkerboard(across)">
                                      <p:cBhvr>
                                        <p:cTn id="74" dur="500"/>
                                        <p:tgtEl>
                                          <p:spTgt spid="135"/>
                                        </p:tgtEl>
                                      </p:cBhvr>
                                    </p:animEffect>
                                  </p:childTnLst>
                                </p:cTn>
                              </p:par>
                              <p:par>
                                <p:cTn id="75" presetID="5" presetClass="entr" presetSubtype="10" fill="hold" nodeType="withEffect">
                                  <p:stCondLst>
                                    <p:cond delay="0"/>
                                  </p:stCondLst>
                                  <p:childTnLst>
                                    <p:set>
                                      <p:cBhvr>
                                        <p:cTn id="76" dur="1" fill="hold">
                                          <p:stCondLst>
                                            <p:cond delay="0"/>
                                          </p:stCondLst>
                                        </p:cTn>
                                        <p:tgtEl>
                                          <p:spTgt spid="136"/>
                                        </p:tgtEl>
                                        <p:attrNameLst>
                                          <p:attrName>style.visibility</p:attrName>
                                        </p:attrNameLst>
                                      </p:cBhvr>
                                      <p:to>
                                        <p:strVal val="visible"/>
                                      </p:to>
                                    </p:set>
                                    <p:animEffect transition="in" filter="checkerboard(across)">
                                      <p:cBhvr>
                                        <p:cTn id="77" dur="500"/>
                                        <p:tgtEl>
                                          <p:spTgt spid="136"/>
                                        </p:tgtEl>
                                      </p:cBhvr>
                                    </p:animEffect>
                                  </p:childTnLst>
                                </p:cTn>
                              </p:par>
                              <p:par>
                                <p:cTn id="78" presetID="5" presetClass="entr" presetSubtype="10" fill="hold" grpId="0" nodeType="withEffect">
                                  <p:stCondLst>
                                    <p:cond delay="0"/>
                                  </p:stCondLst>
                                  <p:childTnLst>
                                    <p:set>
                                      <p:cBhvr>
                                        <p:cTn id="79" dur="1" fill="hold">
                                          <p:stCondLst>
                                            <p:cond delay="0"/>
                                          </p:stCondLst>
                                        </p:cTn>
                                        <p:tgtEl>
                                          <p:spTgt spid="137"/>
                                        </p:tgtEl>
                                        <p:attrNameLst>
                                          <p:attrName>style.visibility</p:attrName>
                                        </p:attrNameLst>
                                      </p:cBhvr>
                                      <p:to>
                                        <p:strVal val="visible"/>
                                      </p:to>
                                    </p:set>
                                    <p:animEffect transition="in" filter="checkerboard(across)">
                                      <p:cBhvr>
                                        <p:cTn id="80" dur="500"/>
                                        <p:tgtEl>
                                          <p:spTgt spid="137"/>
                                        </p:tgtEl>
                                      </p:cBhvr>
                                    </p:animEffect>
                                  </p:childTnLst>
                                </p:cTn>
                              </p:par>
                              <p:par>
                                <p:cTn id="81" presetID="5" presetClass="entr" presetSubtype="10" fill="hold" nodeType="withEffect">
                                  <p:stCondLst>
                                    <p:cond delay="0"/>
                                  </p:stCondLst>
                                  <p:childTnLst>
                                    <p:set>
                                      <p:cBhvr>
                                        <p:cTn id="82" dur="1" fill="hold">
                                          <p:stCondLst>
                                            <p:cond delay="0"/>
                                          </p:stCondLst>
                                        </p:cTn>
                                        <p:tgtEl>
                                          <p:spTgt spid="138"/>
                                        </p:tgtEl>
                                        <p:attrNameLst>
                                          <p:attrName>style.visibility</p:attrName>
                                        </p:attrNameLst>
                                      </p:cBhvr>
                                      <p:to>
                                        <p:strVal val="visible"/>
                                      </p:to>
                                    </p:set>
                                    <p:animEffect transition="in" filter="checkerboard(across)">
                                      <p:cBhvr>
                                        <p:cTn id="83" dur="500"/>
                                        <p:tgtEl>
                                          <p:spTgt spid="138"/>
                                        </p:tgtEl>
                                      </p:cBhvr>
                                    </p:animEffect>
                                  </p:childTnLst>
                                </p:cTn>
                              </p:par>
                              <p:par>
                                <p:cTn id="84" presetID="5" presetClass="entr" presetSubtype="10" fill="hold" grpId="0" nodeType="withEffect">
                                  <p:stCondLst>
                                    <p:cond delay="0"/>
                                  </p:stCondLst>
                                  <p:childTnLst>
                                    <p:set>
                                      <p:cBhvr>
                                        <p:cTn id="85" dur="1" fill="hold">
                                          <p:stCondLst>
                                            <p:cond delay="0"/>
                                          </p:stCondLst>
                                        </p:cTn>
                                        <p:tgtEl>
                                          <p:spTgt spid="139"/>
                                        </p:tgtEl>
                                        <p:attrNameLst>
                                          <p:attrName>style.visibility</p:attrName>
                                        </p:attrNameLst>
                                      </p:cBhvr>
                                      <p:to>
                                        <p:strVal val="visible"/>
                                      </p:to>
                                    </p:set>
                                    <p:animEffect transition="in" filter="checkerboard(across)">
                                      <p:cBhvr>
                                        <p:cTn id="86" dur="500"/>
                                        <p:tgtEl>
                                          <p:spTgt spid="139"/>
                                        </p:tgtEl>
                                      </p:cBhvr>
                                    </p:animEffect>
                                  </p:childTnLst>
                                </p:cTn>
                              </p:par>
                              <p:par>
                                <p:cTn id="87" presetID="5" presetClass="entr" presetSubtype="10" fill="hold" nodeType="withEffect">
                                  <p:stCondLst>
                                    <p:cond delay="0"/>
                                  </p:stCondLst>
                                  <p:childTnLst>
                                    <p:set>
                                      <p:cBhvr>
                                        <p:cTn id="88" dur="1" fill="hold">
                                          <p:stCondLst>
                                            <p:cond delay="0"/>
                                          </p:stCondLst>
                                        </p:cTn>
                                        <p:tgtEl>
                                          <p:spTgt spid="140"/>
                                        </p:tgtEl>
                                        <p:attrNameLst>
                                          <p:attrName>style.visibility</p:attrName>
                                        </p:attrNameLst>
                                      </p:cBhvr>
                                      <p:to>
                                        <p:strVal val="visible"/>
                                      </p:to>
                                    </p:set>
                                    <p:animEffect transition="in" filter="checkerboard(across)">
                                      <p:cBhvr>
                                        <p:cTn id="89" dur="500"/>
                                        <p:tgtEl>
                                          <p:spTgt spid="140"/>
                                        </p:tgtEl>
                                      </p:cBhvr>
                                    </p:animEffect>
                                  </p:childTnLst>
                                </p:cTn>
                              </p:par>
                              <p:par>
                                <p:cTn id="90" presetID="5" presetClass="entr" presetSubtype="10" fill="hold" grpId="0" nodeType="withEffect">
                                  <p:stCondLst>
                                    <p:cond delay="0"/>
                                  </p:stCondLst>
                                  <p:childTnLst>
                                    <p:set>
                                      <p:cBhvr>
                                        <p:cTn id="91" dur="1" fill="hold">
                                          <p:stCondLst>
                                            <p:cond delay="0"/>
                                          </p:stCondLst>
                                        </p:cTn>
                                        <p:tgtEl>
                                          <p:spTgt spid="144"/>
                                        </p:tgtEl>
                                        <p:attrNameLst>
                                          <p:attrName>style.visibility</p:attrName>
                                        </p:attrNameLst>
                                      </p:cBhvr>
                                      <p:to>
                                        <p:strVal val="visible"/>
                                      </p:to>
                                    </p:set>
                                    <p:animEffect transition="in" filter="checkerboard(across)">
                                      <p:cBhvr>
                                        <p:cTn id="92" dur="500"/>
                                        <p:tgtEl>
                                          <p:spTgt spid="144"/>
                                        </p:tgtEl>
                                      </p:cBhvr>
                                    </p:animEffect>
                                  </p:childTnLst>
                                </p:cTn>
                              </p:par>
                              <p:par>
                                <p:cTn id="93" presetID="5" presetClass="entr" presetSubtype="10" fill="hold" grpId="0" nodeType="withEffect">
                                  <p:stCondLst>
                                    <p:cond delay="0"/>
                                  </p:stCondLst>
                                  <p:childTnLst>
                                    <p:set>
                                      <p:cBhvr>
                                        <p:cTn id="94" dur="1" fill="hold">
                                          <p:stCondLst>
                                            <p:cond delay="0"/>
                                          </p:stCondLst>
                                        </p:cTn>
                                        <p:tgtEl>
                                          <p:spTgt spid="145"/>
                                        </p:tgtEl>
                                        <p:attrNameLst>
                                          <p:attrName>style.visibility</p:attrName>
                                        </p:attrNameLst>
                                      </p:cBhvr>
                                      <p:to>
                                        <p:strVal val="visible"/>
                                      </p:to>
                                    </p:set>
                                    <p:animEffect transition="in" filter="checkerboard(across)">
                                      <p:cBhvr>
                                        <p:cTn id="95" dur="500"/>
                                        <p:tgtEl>
                                          <p:spTgt spid="145"/>
                                        </p:tgtEl>
                                      </p:cBhvr>
                                    </p:animEffect>
                                  </p:childTnLst>
                                </p:cTn>
                              </p:par>
                              <p:par>
                                <p:cTn id="96" presetID="5" presetClass="entr" presetSubtype="10" fill="hold" grpId="0" nodeType="withEffect">
                                  <p:stCondLst>
                                    <p:cond delay="0"/>
                                  </p:stCondLst>
                                  <p:childTnLst>
                                    <p:set>
                                      <p:cBhvr>
                                        <p:cTn id="97" dur="1" fill="hold">
                                          <p:stCondLst>
                                            <p:cond delay="0"/>
                                          </p:stCondLst>
                                        </p:cTn>
                                        <p:tgtEl>
                                          <p:spTgt spid="146"/>
                                        </p:tgtEl>
                                        <p:attrNameLst>
                                          <p:attrName>style.visibility</p:attrName>
                                        </p:attrNameLst>
                                      </p:cBhvr>
                                      <p:to>
                                        <p:strVal val="visible"/>
                                      </p:to>
                                    </p:set>
                                    <p:animEffect transition="in" filter="checkerboard(across)">
                                      <p:cBhvr>
                                        <p:cTn id="98" dur="500"/>
                                        <p:tgtEl>
                                          <p:spTgt spid="146"/>
                                        </p:tgtEl>
                                      </p:cBhvr>
                                    </p:animEffect>
                                  </p:childTnLst>
                                </p:cTn>
                              </p:par>
                              <p:par>
                                <p:cTn id="99" presetID="5" presetClass="entr" presetSubtype="10" fill="hold" grpId="0" nodeType="withEffect">
                                  <p:stCondLst>
                                    <p:cond delay="0"/>
                                  </p:stCondLst>
                                  <p:childTnLst>
                                    <p:set>
                                      <p:cBhvr>
                                        <p:cTn id="100" dur="1" fill="hold">
                                          <p:stCondLst>
                                            <p:cond delay="0"/>
                                          </p:stCondLst>
                                        </p:cTn>
                                        <p:tgtEl>
                                          <p:spTgt spid="147"/>
                                        </p:tgtEl>
                                        <p:attrNameLst>
                                          <p:attrName>style.visibility</p:attrName>
                                        </p:attrNameLst>
                                      </p:cBhvr>
                                      <p:to>
                                        <p:strVal val="visible"/>
                                      </p:to>
                                    </p:set>
                                    <p:animEffect transition="in" filter="checkerboard(across)">
                                      <p:cBhvr>
                                        <p:cTn id="101" dur="500"/>
                                        <p:tgtEl>
                                          <p:spTgt spid="147"/>
                                        </p:tgtEl>
                                      </p:cBhvr>
                                    </p:animEffect>
                                  </p:childTnLst>
                                </p:cTn>
                              </p:par>
                              <p:par>
                                <p:cTn id="102" presetID="5" presetClass="entr" presetSubtype="10" fill="hold" grpId="0" nodeType="withEffect">
                                  <p:stCondLst>
                                    <p:cond delay="0"/>
                                  </p:stCondLst>
                                  <p:childTnLst>
                                    <p:set>
                                      <p:cBhvr>
                                        <p:cTn id="103" dur="1" fill="hold">
                                          <p:stCondLst>
                                            <p:cond delay="0"/>
                                          </p:stCondLst>
                                        </p:cTn>
                                        <p:tgtEl>
                                          <p:spTgt spid="177"/>
                                        </p:tgtEl>
                                        <p:attrNameLst>
                                          <p:attrName>style.visibility</p:attrName>
                                        </p:attrNameLst>
                                      </p:cBhvr>
                                      <p:to>
                                        <p:strVal val="visible"/>
                                      </p:to>
                                    </p:set>
                                    <p:animEffect transition="in" filter="checkerboard(across)">
                                      <p:cBhvr>
                                        <p:cTn id="104" dur="500"/>
                                        <p:tgtEl>
                                          <p:spTgt spid="177"/>
                                        </p:tgtEl>
                                      </p:cBhvr>
                                    </p:animEffect>
                                  </p:childTnLst>
                                </p:cTn>
                              </p:par>
                            </p:childTnLst>
                          </p:cTn>
                        </p:par>
                      </p:childTnLst>
                    </p:cTn>
                  </p:par>
                  <p:par>
                    <p:cTn id="105" fill="hold">
                      <p:stCondLst>
                        <p:cond delay="indefinite"/>
                      </p:stCondLst>
                      <p:childTnLst>
                        <p:par>
                          <p:cTn id="106" fill="hold">
                            <p:stCondLst>
                              <p:cond delay="0"/>
                            </p:stCondLst>
                            <p:childTnLst>
                              <p:par>
                                <p:cTn id="107" presetID="5" presetClass="entr" presetSubtype="10" fill="hold" grpId="0" nodeType="clickEffect">
                                  <p:stCondLst>
                                    <p:cond delay="0"/>
                                  </p:stCondLst>
                                  <p:childTnLst>
                                    <p:set>
                                      <p:cBhvr>
                                        <p:cTn id="108" dur="1" fill="hold">
                                          <p:stCondLst>
                                            <p:cond delay="0"/>
                                          </p:stCondLst>
                                        </p:cTn>
                                        <p:tgtEl>
                                          <p:spTgt spid="89"/>
                                        </p:tgtEl>
                                        <p:attrNameLst>
                                          <p:attrName>style.visibility</p:attrName>
                                        </p:attrNameLst>
                                      </p:cBhvr>
                                      <p:to>
                                        <p:strVal val="visible"/>
                                      </p:to>
                                    </p:set>
                                    <p:animEffect transition="in" filter="checkerboard(across)">
                                      <p:cBhvr>
                                        <p:cTn id="109" dur="500"/>
                                        <p:tgtEl>
                                          <p:spTgt spid="89"/>
                                        </p:tgtEl>
                                      </p:cBhvr>
                                    </p:animEffect>
                                  </p:childTnLst>
                                </p:cTn>
                              </p:par>
                              <p:par>
                                <p:cTn id="110" presetID="5" presetClass="entr" presetSubtype="10" fill="hold" grpId="0" nodeType="withEffect">
                                  <p:stCondLst>
                                    <p:cond delay="0"/>
                                  </p:stCondLst>
                                  <p:childTnLst>
                                    <p:set>
                                      <p:cBhvr>
                                        <p:cTn id="111" dur="1" fill="hold">
                                          <p:stCondLst>
                                            <p:cond delay="0"/>
                                          </p:stCondLst>
                                        </p:cTn>
                                        <p:tgtEl>
                                          <p:spTgt spid="90"/>
                                        </p:tgtEl>
                                        <p:attrNameLst>
                                          <p:attrName>style.visibility</p:attrName>
                                        </p:attrNameLst>
                                      </p:cBhvr>
                                      <p:to>
                                        <p:strVal val="visible"/>
                                      </p:to>
                                    </p:set>
                                    <p:animEffect transition="in" filter="checkerboard(across)">
                                      <p:cBhvr>
                                        <p:cTn id="112" dur="500"/>
                                        <p:tgtEl>
                                          <p:spTgt spid="90"/>
                                        </p:tgtEl>
                                      </p:cBhvr>
                                    </p:animEffect>
                                  </p:childTnLst>
                                </p:cTn>
                              </p:par>
                              <p:par>
                                <p:cTn id="113" presetID="5" presetClass="entr" presetSubtype="10" fill="hold" nodeType="withEffect">
                                  <p:stCondLst>
                                    <p:cond delay="0"/>
                                  </p:stCondLst>
                                  <p:childTnLst>
                                    <p:set>
                                      <p:cBhvr>
                                        <p:cTn id="114" dur="1" fill="hold">
                                          <p:stCondLst>
                                            <p:cond delay="0"/>
                                          </p:stCondLst>
                                        </p:cTn>
                                        <p:tgtEl>
                                          <p:spTgt spid="91"/>
                                        </p:tgtEl>
                                        <p:attrNameLst>
                                          <p:attrName>style.visibility</p:attrName>
                                        </p:attrNameLst>
                                      </p:cBhvr>
                                      <p:to>
                                        <p:strVal val="visible"/>
                                      </p:to>
                                    </p:set>
                                    <p:animEffect transition="in" filter="checkerboard(across)">
                                      <p:cBhvr>
                                        <p:cTn id="115" dur="500"/>
                                        <p:tgtEl>
                                          <p:spTgt spid="91"/>
                                        </p:tgtEl>
                                      </p:cBhvr>
                                    </p:animEffect>
                                  </p:childTnLst>
                                </p:cTn>
                              </p:par>
                              <p:par>
                                <p:cTn id="116" presetID="5" presetClass="entr" presetSubtype="10" fill="hold" grpId="0" nodeType="withEffect">
                                  <p:stCondLst>
                                    <p:cond delay="0"/>
                                  </p:stCondLst>
                                  <p:childTnLst>
                                    <p:set>
                                      <p:cBhvr>
                                        <p:cTn id="117" dur="1" fill="hold">
                                          <p:stCondLst>
                                            <p:cond delay="0"/>
                                          </p:stCondLst>
                                        </p:cTn>
                                        <p:tgtEl>
                                          <p:spTgt spid="95"/>
                                        </p:tgtEl>
                                        <p:attrNameLst>
                                          <p:attrName>style.visibility</p:attrName>
                                        </p:attrNameLst>
                                      </p:cBhvr>
                                      <p:to>
                                        <p:strVal val="visible"/>
                                      </p:to>
                                    </p:set>
                                    <p:animEffect transition="in" filter="checkerboard(across)">
                                      <p:cBhvr>
                                        <p:cTn id="118" dur="500"/>
                                        <p:tgtEl>
                                          <p:spTgt spid="95"/>
                                        </p:tgtEl>
                                      </p:cBhvr>
                                    </p:animEffect>
                                  </p:childTnLst>
                                </p:cTn>
                              </p:par>
                              <p:par>
                                <p:cTn id="119" presetID="5" presetClass="entr" presetSubtype="10" fill="hold" grpId="0" nodeType="withEffect">
                                  <p:stCondLst>
                                    <p:cond delay="0"/>
                                  </p:stCondLst>
                                  <p:childTnLst>
                                    <p:set>
                                      <p:cBhvr>
                                        <p:cTn id="120" dur="1" fill="hold">
                                          <p:stCondLst>
                                            <p:cond delay="0"/>
                                          </p:stCondLst>
                                        </p:cTn>
                                        <p:tgtEl>
                                          <p:spTgt spid="97"/>
                                        </p:tgtEl>
                                        <p:attrNameLst>
                                          <p:attrName>style.visibility</p:attrName>
                                        </p:attrNameLst>
                                      </p:cBhvr>
                                      <p:to>
                                        <p:strVal val="visible"/>
                                      </p:to>
                                    </p:set>
                                    <p:animEffect transition="in" filter="checkerboard(across)">
                                      <p:cBhvr>
                                        <p:cTn id="121" dur="500"/>
                                        <p:tgtEl>
                                          <p:spTgt spid="97"/>
                                        </p:tgtEl>
                                      </p:cBhvr>
                                    </p:animEffect>
                                  </p:childTnLst>
                                </p:cTn>
                              </p:par>
                              <p:par>
                                <p:cTn id="122" presetID="5" presetClass="entr" presetSubtype="10" fill="hold" nodeType="withEffect">
                                  <p:stCondLst>
                                    <p:cond delay="0"/>
                                  </p:stCondLst>
                                  <p:childTnLst>
                                    <p:set>
                                      <p:cBhvr>
                                        <p:cTn id="123" dur="1" fill="hold">
                                          <p:stCondLst>
                                            <p:cond delay="0"/>
                                          </p:stCondLst>
                                        </p:cTn>
                                        <p:tgtEl>
                                          <p:spTgt spid="98"/>
                                        </p:tgtEl>
                                        <p:attrNameLst>
                                          <p:attrName>style.visibility</p:attrName>
                                        </p:attrNameLst>
                                      </p:cBhvr>
                                      <p:to>
                                        <p:strVal val="visible"/>
                                      </p:to>
                                    </p:set>
                                    <p:animEffect transition="in" filter="checkerboard(across)">
                                      <p:cBhvr>
                                        <p:cTn id="124" dur="500"/>
                                        <p:tgtEl>
                                          <p:spTgt spid="98"/>
                                        </p:tgtEl>
                                      </p:cBhvr>
                                    </p:animEffect>
                                  </p:childTnLst>
                                </p:cTn>
                              </p:par>
                              <p:par>
                                <p:cTn id="125" presetID="5" presetClass="entr" presetSubtype="10" fill="hold" nodeType="withEffect">
                                  <p:stCondLst>
                                    <p:cond delay="0"/>
                                  </p:stCondLst>
                                  <p:childTnLst>
                                    <p:set>
                                      <p:cBhvr>
                                        <p:cTn id="126" dur="1" fill="hold">
                                          <p:stCondLst>
                                            <p:cond delay="0"/>
                                          </p:stCondLst>
                                        </p:cTn>
                                        <p:tgtEl>
                                          <p:spTgt spid="101"/>
                                        </p:tgtEl>
                                        <p:attrNameLst>
                                          <p:attrName>style.visibility</p:attrName>
                                        </p:attrNameLst>
                                      </p:cBhvr>
                                      <p:to>
                                        <p:strVal val="visible"/>
                                      </p:to>
                                    </p:set>
                                    <p:animEffect transition="in" filter="checkerboard(across)">
                                      <p:cBhvr>
                                        <p:cTn id="127" dur="500"/>
                                        <p:tgtEl>
                                          <p:spTgt spid="101"/>
                                        </p:tgtEl>
                                      </p:cBhvr>
                                    </p:animEffect>
                                  </p:childTnLst>
                                </p:cTn>
                              </p:par>
                              <p:par>
                                <p:cTn id="128" presetID="5" presetClass="entr" presetSubtype="10" fill="hold" grpId="0" nodeType="withEffect">
                                  <p:stCondLst>
                                    <p:cond delay="0"/>
                                  </p:stCondLst>
                                  <p:childTnLst>
                                    <p:set>
                                      <p:cBhvr>
                                        <p:cTn id="129" dur="1" fill="hold">
                                          <p:stCondLst>
                                            <p:cond delay="0"/>
                                          </p:stCondLst>
                                        </p:cTn>
                                        <p:tgtEl>
                                          <p:spTgt spid="105"/>
                                        </p:tgtEl>
                                        <p:attrNameLst>
                                          <p:attrName>style.visibility</p:attrName>
                                        </p:attrNameLst>
                                      </p:cBhvr>
                                      <p:to>
                                        <p:strVal val="visible"/>
                                      </p:to>
                                    </p:set>
                                    <p:animEffect transition="in" filter="checkerboard(across)">
                                      <p:cBhvr>
                                        <p:cTn id="130" dur="500"/>
                                        <p:tgtEl>
                                          <p:spTgt spid="105"/>
                                        </p:tgtEl>
                                      </p:cBhvr>
                                    </p:animEffect>
                                  </p:childTnLst>
                                </p:cTn>
                              </p:par>
                              <p:par>
                                <p:cTn id="131" presetID="5" presetClass="entr" presetSubtype="10" fill="hold" nodeType="withEffect">
                                  <p:stCondLst>
                                    <p:cond delay="0"/>
                                  </p:stCondLst>
                                  <p:childTnLst>
                                    <p:set>
                                      <p:cBhvr>
                                        <p:cTn id="132" dur="1" fill="hold">
                                          <p:stCondLst>
                                            <p:cond delay="0"/>
                                          </p:stCondLst>
                                        </p:cTn>
                                        <p:tgtEl>
                                          <p:spTgt spid="106"/>
                                        </p:tgtEl>
                                        <p:attrNameLst>
                                          <p:attrName>style.visibility</p:attrName>
                                        </p:attrNameLst>
                                      </p:cBhvr>
                                      <p:to>
                                        <p:strVal val="visible"/>
                                      </p:to>
                                    </p:set>
                                    <p:animEffect transition="in" filter="checkerboard(across)">
                                      <p:cBhvr>
                                        <p:cTn id="133" dur="500"/>
                                        <p:tgtEl>
                                          <p:spTgt spid="106"/>
                                        </p:tgtEl>
                                      </p:cBhvr>
                                    </p:animEffect>
                                  </p:childTnLst>
                                </p:cTn>
                              </p:par>
                              <p:par>
                                <p:cTn id="134" presetID="5" presetClass="entr" presetSubtype="10" fill="hold" grpId="0" nodeType="withEffect">
                                  <p:stCondLst>
                                    <p:cond delay="0"/>
                                  </p:stCondLst>
                                  <p:childTnLst>
                                    <p:set>
                                      <p:cBhvr>
                                        <p:cTn id="135" dur="1" fill="hold">
                                          <p:stCondLst>
                                            <p:cond delay="0"/>
                                          </p:stCondLst>
                                        </p:cTn>
                                        <p:tgtEl>
                                          <p:spTgt spid="107"/>
                                        </p:tgtEl>
                                        <p:attrNameLst>
                                          <p:attrName>style.visibility</p:attrName>
                                        </p:attrNameLst>
                                      </p:cBhvr>
                                      <p:to>
                                        <p:strVal val="visible"/>
                                      </p:to>
                                    </p:set>
                                    <p:animEffect transition="in" filter="checkerboard(across)">
                                      <p:cBhvr>
                                        <p:cTn id="136" dur="500"/>
                                        <p:tgtEl>
                                          <p:spTgt spid="107"/>
                                        </p:tgtEl>
                                      </p:cBhvr>
                                    </p:animEffect>
                                  </p:childTnLst>
                                </p:cTn>
                              </p:par>
                              <p:par>
                                <p:cTn id="137" presetID="5" presetClass="entr" presetSubtype="10" fill="hold" grpId="0" nodeType="withEffect">
                                  <p:stCondLst>
                                    <p:cond delay="0"/>
                                  </p:stCondLst>
                                  <p:childTnLst>
                                    <p:set>
                                      <p:cBhvr>
                                        <p:cTn id="138" dur="1" fill="hold">
                                          <p:stCondLst>
                                            <p:cond delay="0"/>
                                          </p:stCondLst>
                                        </p:cTn>
                                        <p:tgtEl>
                                          <p:spTgt spid="108"/>
                                        </p:tgtEl>
                                        <p:attrNameLst>
                                          <p:attrName>style.visibility</p:attrName>
                                        </p:attrNameLst>
                                      </p:cBhvr>
                                      <p:to>
                                        <p:strVal val="visible"/>
                                      </p:to>
                                    </p:set>
                                    <p:animEffect transition="in" filter="checkerboard(across)">
                                      <p:cBhvr>
                                        <p:cTn id="139" dur="500"/>
                                        <p:tgtEl>
                                          <p:spTgt spid="108"/>
                                        </p:tgtEl>
                                      </p:cBhvr>
                                    </p:animEffect>
                                  </p:childTnLst>
                                </p:cTn>
                              </p:par>
                              <p:par>
                                <p:cTn id="140" presetID="5" presetClass="entr" presetSubtype="10" fill="hold" nodeType="withEffect">
                                  <p:stCondLst>
                                    <p:cond delay="0"/>
                                  </p:stCondLst>
                                  <p:childTnLst>
                                    <p:set>
                                      <p:cBhvr>
                                        <p:cTn id="141" dur="1" fill="hold">
                                          <p:stCondLst>
                                            <p:cond delay="0"/>
                                          </p:stCondLst>
                                        </p:cTn>
                                        <p:tgtEl>
                                          <p:spTgt spid="110"/>
                                        </p:tgtEl>
                                        <p:attrNameLst>
                                          <p:attrName>style.visibility</p:attrName>
                                        </p:attrNameLst>
                                      </p:cBhvr>
                                      <p:to>
                                        <p:strVal val="visible"/>
                                      </p:to>
                                    </p:set>
                                    <p:animEffect transition="in" filter="checkerboard(across)">
                                      <p:cBhvr>
                                        <p:cTn id="142" dur="500"/>
                                        <p:tgtEl>
                                          <p:spTgt spid="110"/>
                                        </p:tgtEl>
                                      </p:cBhvr>
                                    </p:animEffect>
                                  </p:childTnLst>
                                </p:cTn>
                              </p:par>
                              <p:par>
                                <p:cTn id="143" presetID="5" presetClass="entr" presetSubtype="10" fill="hold" grpId="0" nodeType="withEffect">
                                  <p:stCondLst>
                                    <p:cond delay="0"/>
                                  </p:stCondLst>
                                  <p:childTnLst>
                                    <p:set>
                                      <p:cBhvr>
                                        <p:cTn id="144" dur="1" fill="hold">
                                          <p:stCondLst>
                                            <p:cond delay="0"/>
                                          </p:stCondLst>
                                        </p:cTn>
                                        <p:tgtEl>
                                          <p:spTgt spid="113"/>
                                        </p:tgtEl>
                                        <p:attrNameLst>
                                          <p:attrName>style.visibility</p:attrName>
                                        </p:attrNameLst>
                                      </p:cBhvr>
                                      <p:to>
                                        <p:strVal val="visible"/>
                                      </p:to>
                                    </p:set>
                                    <p:animEffect transition="in" filter="checkerboard(across)">
                                      <p:cBhvr>
                                        <p:cTn id="145" dur="500"/>
                                        <p:tgtEl>
                                          <p:spTgt spid="113"/>
                                        </p:tgtEl>
                                      </p:cBhvr>
                                    </p:animEffect>
                                  </p:childTnLst>
                                </p:cTn>
                              </p:par>
                              <p:par>
                                <p:cTn id="146" presetID="5" presetClass="entr" presetSubtype="10" fill="hold" grpId="0" nodeType="withEffect">
                                  <p:stCondLst>
                                    <p:cond delay="0"/>
                                  </p:stCondLst>
                                  <p:childTnLst>
                                    <p:set>
                                      <p:cBhvr>
                                        <p:cTn id="147" dur="1" fill="hold">
                                          <p:stCondLst>
                                            <p:cond delay="0"/>
                                          </p:stCondLst>
                                        </p:cTn>
                                        <p:tgtEl>
                                          <p:spTgt spid="114"/>
                                        </p:tgtEl>
                                        <p:attrNameLst>
                                          <p:attrName>style.visibility</p:attrName>
                                        </p:attrNameLst>
                                      </p:cBhvr>
                                      <p:to>
                                        <p:strVal val="visible"/>
                                      </p:to>
                                    </p:set>
                                    <p:animEffect transition="in" filter="checkerboard(across)">
                                      <p:cBhvr>
                                        <p:cTn id="148" dur="500"/>
                                        <p:tgtEl>
                                          <p:spTgt spid="114"/>
                                        </p:tgtEl>
                                      </p:cBhvr>
                                    </p:animEffect>
                                  </p:childTnLst>
                                </p:cTn>
                              </p:par>
                              <p:par>
                                <p:cTn id="149" presetID="5" presetClass="entr" presetSubtype="10" fill="hold" grpId="0" nodeType="withEffect">
                                  <p:stCondLst>
                                    <p:cond delay="0"/>
                                  </p:stCondLst>
                                  <p:childTnLst>
                                    <p:set>
                                      <p:cBhvr>
                                        <p:cTn id="150" dur="1" fill="hold">
                                          <p:stCondLst>
                                            <p:cond delay="0"/>
                                          </p:stCondLst>
                                        </p:cTn>
                                        <p:tgtEl>
                                          <p:spTgt spid="169"/>
                                        </p:tgtEl>
                                        <p:attrNameLst>
                                          <p:attrName>style.visibility</p:attrName>
                                        </p:attrNameLst>
                                      </p:cBhvr>
                                      <p:to>
                                        <p:strVal val="visible"/>
                                      </p:to>
                                    </p:set>
                                    <p:animEffect transition="in" filter="checkerboard(across)">
                                      <p:cBhvr>
                                        <p:cTn id="151" dur="500"/>
                                        <p:tgtEl>
                                          <p:spTgt spid="169"/>
                                        </p:tgtEl>
                                      </p:cBhvr>
                                    </p:animEffect>
                                  </p:childTnLst>
                                </p:cTn>
                              </p:par>
                              <p:par>
                                <p:cTn id="152" presetID="5" presetClass="entr" presetSubtype="10" fill="hold" grpId="0" nodeType="withEffect">
                                  <p:stCondLst>
                                    <p:cond delay="0"/>
                                  </p:stCondLst>
                                  <p:childTnLst>
                                    <p:set>
                                      <p:cBhvr>
                                        <p:cTn id="153" dur="1" fill="hold">
                                          <p:stCondLst>
                                            <p:cond delay="0"/>
                                          </p:stCondLst>
                                        </p:cTn>
                                        <p:tgtEl>
                                          <p:spTgt spid="170"/>
                                        </p:tgtEl>
                                        <p:attrNameLst>
                                          <p:attrName>style.visibility</p:attrName>
                                        </p:attrNameLst>
                                      </p:cBhvr>
                                      <p:to>
                                        <p:strVal val="visible"/>
                                      </p:to>
                                    </p:set>
                                    <p:animEffect transition="in" filter="checkerboard(across)">
                                      <p:cBhvr>
                                        <p:cTn id="154" dur="500"/>
                                        <p:tgtEl>
                                          <p:spTgt spid="170"/>
                                        </p:tgtEl>
                                      </p:cBhvr>
                                    </p:animEffect>
                                  </p:childTnLst>
                                </p:cTn>
                              </p:par>
                              <p:par>
                                <p:cTn id="155" presetID="5" presetClass="entr" presetSubtype="10" fill="hold" grpId="0" nodeType="withEffect">
                                  <p:stCondLst>
                                    <p:cond delay="0"/>
                                  </p:stCondLst>
                                  <p:childTnLst>
                                    <p:set>
                                      <p:cBhvr>
                                        <p:cTn id="156" dur="1" fill="hold">
                                          <p:stCondLst>
                                            <p:cond delay="0"/>
                                          </p:stCondLst>
                                        </p:cTn>
                                        <p:tgtEl>
                                          <p:spTgt spid="171"/>
                                        </p:tgtEl>
                                        <p:attrNameLst>
                                          <p:attrName>style.visibility</p:attrName>
                                        </p:attrNameLst>
                                      </p:cBhvr>
                                      <p:to>
                                        <p:strVal val="visible"/>
                                      </p:to>
                                    </p:set>
                                    <p:animEffect transition="in" filter="checkerboard(across)">
                                      <p:cBhvr>
                                        <p:cTn id="157" dur="500"/>
                                        <p:tgtEl>
                                          <p:spTgt spid="171"/>
                                        </p:tgtEl>
                                      </p:cBhvr>
                                    </p:animEffect>
                                  </p:childTnLst>
                                </p:cTn>
                              </p:par>
                              <p:par>
                                <p:cTn id="158" presetID="5" presetClass="entr" presetSubtype="10" fill="hold" grpId="0" nodeType="withEffect">
                                  <p:stCondLst>
                                    <p:cond delay="0"/>
                                  </p:stCondLst>
                                  <p:childTnLst>
                                    <p:set>
                                      <p:cBhvr>
                                        <p:cTn id="159" dur="1" fill="hold">
                                          <p:stCondLst>
                                            <p:cond delay="0"/>
                                          </p:stCondLst>
                                        </p:cTn>
                                        <p:tgtEl>
                                          <p:spTgt spid="173"/>
                                        </p:tgtEl>
                                        <p:attrNameLst>
                                          <p:attrName>style.visibility</p:attrName>
                                        </p:attrNameLst>
                                      </p:cBhvr>
                                      <p:to>
                                        <p:strVal val="visible"/>
                                      </p:to>
                                    </p:set>
                                    <p:animEffect transition="in" filter="checkerboard(across)">
                                      <p:cBhvr>
                                        <p:cTn id="160" dur="500"/>
                                        <p:tgtEl>
                                          <p:spTgt spid="173"/>
                                        </p:tgtEl>
                                      </p:cBhvr>
                                    </p:animEffect>
                                  </p:childTnLst>
                                </p:cTn>
                              </p:par>
                              <p:par>
                                <p:cTn id="161" presetID="1" presetClass="entr" presetSubtype="0" fill="hold" grpId="0" nodeType="withEffect">
                                  <p:stCondLst>
                                    <p:cond delay="0"/>
                                  </p:stCondLst>
                                  <p:childTnLst>
                                    <p:set>
                                      <p:cBhvr>
                                        <p:cTn id="162" dur="1" fill="hold">
                                          <p:stCondLst>
                                            <p:cond delay="0"/>
                                          </p:stCondLst>
                                        </p:cTn>
                                        <p:tgtEl>
                                          <p:spTgt spid="178"/>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5" presetClass="entr" presetSubtype="10" fill="hold" nodeType="clickEffect">
                                  <p:stCondLst>
                                    <p:cond delay="0"/>
                                  </p:stCondLst>
                                  <p:childTnLst>
                                    <p:set>
                                      <p:cBhvr>
                                        <p:cTn id="166" dur="1" fill="hold">
                                          <p:stCondLst>
                                            <p:cond delay="0"/>
                                          </p:stCondLst>
                                        </p:cTn>
                                        <p:tgtEl>
                                          <p:spTgt spid="179"/>
                                        </p:tgtEl>
                                        <p:attrNameLst>
                                          <p:attrName>style.visibility</p:attrName>
                                        </p:attrNameLst>
                                      </p:cBhvr>
                                      <p:to>
                                        <p:strVal val="visible"/>
                                      </p:to>
                                    </p:set>
                                    <p:animEffect transition="in" filter="checkerboard(across)">
                                      <p:cBhvr>
                                        <p:cTn id="167" dur="500"/>
                                        <p:tgtEl>
                                          <p:spTgt spid="179"/>
                                        </p:tgtEl>
                                      </p:cBhvr>
                                    </p:animEffect>
                                  </p:childTnLst>
                                </p:cTn>
                              </p:par>
                              <p:par>
                                <p:cTn id="168" presetID="5" presetClass="entr" presetSubtype="10" fill="hold" nodeType="withEffect">
                                  <p:stCondLst>
                                    <p:cond delay="0"/>
                                  </p:stCondLst>
                                  <p:childTnLst>
                                    <p:set>
                                      <p:cBhvr>
                                        <p:cTn id="169" dur="1" fill="hold">
                                          <p:stCondLst>
                                            <p:cond delay="0"/>
                                          </p:stCondLst>
                                        </p:cTn>
                                        <p:tgtEl>
                                          <p:spTgt spid="180"/>
                                        </p:tgtEl>
                                        <p:attrNameLst>
                                          <p:attrName>style.visibility</p:attrName>
                                        </p:attrNameLst>
                                      </p:cBhvr>
                                      <p:to>
                                        <p:strVal val="visible"/>
                                      </p:to>
                                    </p:set>
                                    <p:animEffect transition="in" filter="checkerboard(across)">
                                      <p:cBhvr>
                                        <p:cTn id="170" dur="500"/>
                                        <p:tgtEl>
                                          <p:spTgt spid="180"/>
                                        </p:tgtEl>
                                      </p:cBhvr>
                                    </p:animEffect>
                                  </p:childTnLst>
                                </p:cTn>
                              </p:par>
                              <p:par>
                                <p:cTn id="171" presetID="5" presetClass="entr" presetSubtype="10" fill="hold" grpId="0" nodeType="withEffect">
                                  <p:stCondLst>
                                    <p:cond delay="0"/>
                                  </p:stCondLst>
                                  <p:childTnLst>
                                    <p:set>
                                      <p:cBhvr>
                                        <p:cTn id="172" dur="1" fill="hold">
                                          <p:stCondLst>
                                            <p:cond delay="0"/>
                                          </p:stCondLst>
                                        </p:cTn>
                                        <p:tgtEl>
                                          <p:spTgt spid="181"/>
                                        </p:tgtEl>
                                        <p:attrNameLst>
                                          <p:attrName>style.visibility</p:attrName>
                                        </p:attrNameLst>
                                      </p:cBhvr>
                                      <p:to>
                                        <p:strVal val="visible"/>
                                      </p:to>
                                    </p:set>
                                    <p:animEffect transition="in" filter="checkerboard(across)">
                                      <p:cBhvr>
                                        <p:cTn id="173" dur="500"/>
                                        <p:tgtEl>
                                          <p:spTgt spid="181"/>
                                        </p:tgtEl>
                                      </p:cBhvr>
                                    </p:animEffect>
                                  </p:childTnLst>
                                </p:cTn>
                              </p:par>
                              <p:par>
                                <p:cTn id="174" presetID="5" presetClass="entr" presetSubtype="10" fill="hold" grpId="0" nodeType="withEffect">
                                  <p:stCondLst>
                                    <p:cond delay="0"/>
                                  </p:stCondLst>
                                  <p:childTnLst>
                                    <p:set>
                                      <p:cBhvr>
                                        <p:cTn id="175" dur="1" fill="hold">
                                          <p:stCondLst>
                                            <p:cond delay="0"/>
                                          </p:stCondLst>
                                        </p:cTn>
                                        <p:tgtEl>
                                          <p:spTgt spid="182"/>
                                        </p:tgtEl>
                                        <p:attrNameLst>
                                          <p:attrName>style.visibility</p:attrName>
                                        </p:attrNameLst>
                                      </p:cBhvr>
                                      <p:to>
                                        <p:strVal val="visible"/>
                                      </p:to>
                                    </p:set>
                                    <p:animEffect transition="in" filter="checkerboard(across)">
                                      <p:cBhvr>
                                        <p:cTn id="176" dur="500"/>
                                        <p:tgtEl>
                                          <p:spTgt spid="182"/>
                                        </p:tgtEl>
                                      </p:cBhvr>
                                    </p:animEffect>
                                  </p:childTnLst>
                                </p:cTn>
                              </p:par>
                              <p:par>
                                <p:cTn id="177" presetID="5" presetClass="entr" presetSubtype="10" fill="hold" grpId="0" nodeType="withEffect">
                                  <p:stCondLst>
                                    <p:cond delay="0"/>
                                  </p:stCondLst>
                                  <p:childTnLst>
                                    <p:set>
                                      <p:cBhvr>
                                        <p:cTn id="178" dur="1" fill="hold">
                                          <p:stCondLst>
                                            <p:cond delay="0"/>
                                          </p:stCondLst>
                                        </p:cTn>
                                        <p:tgtEl>
                                          <p:spTgt spid="183"/>
                                        </p:tgtEl>
                                        <p:attrNameLst>
                                          <p:attrName>style.visibility</p:attrName>
                                        </p:attrNameLst>
                                      </p:cBhvr>
                                      <p:to>
                                        <p:strVal val="visible"/>
                                      </p:to>
                                    </p:set>
                                    <p:animEffect transition="in" filter="checkerboard(across)">
                                      <p:cBhvr>
                                        <p:cTn id="179" dur="500"/>
                                        <p:tgtEl>
                                          <p:spTgt spid="183"/>
                                        </p:tgtEl>
                                      </p:cBhvr>
                                    </p:animEffect>
                                  </p:childTnLst>
                                </p:cTn>
                              </p:par>
                              <p:par>
                                <p:cTn id="180" presetID="5" presetClass="entr" presetSubtype="10" fill="hold" grpId="0" nodeType="withEffect">
                                  <p:stCondLst>
                                    <p:cond delay="0"/>
                                  </p:stCondLst>
                                  <p:childTnLst>
                                    <p:set>
                                      <p:cBhvr>
                                        <p:cTn id="181" dur="1" fill="hold">
                                          <p:stCondLst>
                                            <p:cond delay="0"/>
                                          </p:stCondLst>
                                        </p:cTn>
                                        <p:tgtEl>
                                          <p:spTgt spid="184"/>
                                        </p:tgtEl>
                                        <p:attrNameLst>
                                          <p:attrName>style.visibility</p:attrName>
                                        </p:attrNameLst>
                                      </p:cBhvr>
                                      <p:to>
                                        <p:strVal val="visible"/>
                                      </p:to>
                                    </p:set>
                                    <p:animEffect transition="in" filter="checkerboard(across)">
                                      <p:cBhvr>
                                        <p:cTn id="182"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5" grpId="0" animBg="1"/>
      <p:bldP spid="97" grpId="0" animBg="1"/>
      <p:bldP spid="105" grpId="0" animBg="1"/>
      <p:bldP spid="107" grpId="0" animBg="1"/>
      <p:bldP spid="108" grpId="0" animBg="1"/>
      <p:bldP spid="113" grpId="0" animBg="1"/>
      <p:bldP spid="114" grpId="0" animBg="1"/>
      <p:bldP spid="118" grpId="0"/>
      <p:bldP spid="119" grpId="0" animBg="1"/>
      <p:bldP spid="119" grpId="1" animBg="1"/>
      <p:bldP spid="120" grpId="0"/>
      <p:bldP spid="121" grpId="0"/>
      <p:bldP spid="122" grpId="0"/>
      <p:bldP spid="126" grpId="0" animBg="1"/>
      <p:bldP spid="127" grpId="0" animBg="1"/>
      <p:bldP spid="128" grpId="0" animBg="1"/>
      <p:bldP spid="130" grpId="0" animBg="1"/>
      <p:bldP spid="131" grpId="0" animBg="1"/>
      <p:bldP spid="135" grpId="0" animBg="1"/>
      <p:bldP spid="137" grpId="0" animBg="1"/>
      <p:bldP spid="139" grpId="0" animBg="1"/>
      <p:bldP spid="144" grpId="0"/>
      <p:bldP spid="145" grpId="0"/>
      <p:bldP spid="146" grpId="0"/>
      <p:bldP spid="147" grpId="0"/>
      <p:bldP spid="169" grpId="0"/>
      <p:bldP spid="170" grpId="0"/>
      <p:bldP spid="171" grpId="0"/>
      <p:bldP spid="173" grpId="0"/>
      <p:bldP spid="177" grpId="0"/>
      <p:bldP spid="178" grpId="0"/>
      <p:bldP spid="181" grpId="0" animBg="1"/>
      <p:bldP spid="182" grpId="0" animBg="1"/>
      <p:bldP spid="183" grpId="0" animBg="1"/>
      <p:bldP spid="18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Network </a:t>
            </a:r>
            <a:r>
              <a:rPr lang="en-US" sz="3600" dirty="0" smtClean="0"/>
              <a:t>diagnosis explains faulty behavior</a:t>
            </a:r>
            <a:endParaRPr lang="en-US" sz="3600" dirty="0"/>
          </a:p>
        </p:txBody>
      </p:sp>
      <p:sp>
        <p:nvSpPr>
          <p:cNvPr id="4" name="Date Placeholder 3"/>
          <p:cNvSpPr>
            <a:spLocks noGrp="1"/>
          </p:cNvSpPr>
          <p:nvPr>
            <p:ph type="dt" sz="half" idx="10"/>
          </p:nvPr>
        </p:nvSpPr>
        <p:spPr/>
        <p:txBody>
          <a:bodyPr/>
          <a:lstStyle/>
          <a:p>
            <a:r>
              <a:rPr lang="en-US" smtClean="0"/>
              <a:t>ratul | gatech | '09</a:t>
            </a:r>
            <a:endParaRPr lang="en-US" dirty="0"/>
          </a:p>
        </p:txBody>
      </p:sp>
      <p:pic>
        <p:nvPicPr>
          <p:cNvPr id="5" name="Picture 10" descr="C:\Documents and Settings\ratul\Local Settings\Temporary Internet Files\Content.IE5\VVXDGZBC\MCj03118440000[1].wmf"/>
          <p:cNvPicPr>
            <a:picLocks noChangeAspect="1" noChangeArrowheads="1"/>
          </p:cNvPicPr>
          <p:nvPr/>
        </p:nvPicPr>
        <p:blipFill>
          <a:blip r:embed="rId4" cstate="print"/>
          <a:srcRect/>
          <a:stretch>
            <a:fillRect/>
          </a:stretch>
        </p:blipFill>
        <p:spPr bwMode="auto">
          <a:xfrm>
            <a:off x="5334000" y="5029200"/>
            <a:ext cx="1618426" cy="1295400"/>
          </a:xfrm>
          <a:prstGeom prst="rect">
            <a:avLst/>
          </a:prstGeom>
          <a:noFill/>
        </p:spPr>
      </p:pic>
      <p:pic>
        <p:nvPicPr>
          <p:cNvPr id="6" name="Picture 2" descr="C:\Documents and Settings\ratul\Local Settings\Temporary Internet Files\Content.IE5\5AM956F1\MCj04415130000[1].wmf"/>
          <p:cNvPicPr>
            <a:picLocks noChangeAspect="1" noChangeArrowheads="1"/>
          </p:cNvPicPr>
          <p:nvPr/>
        </p:nvPicPr>
        <p:blipFill>
          <a:blip r:embed="rId5" cstate="print"/>
          <a:srcRect/>
          <a:stretch>
            <a:fillRect/>
          </a:stretch>
        </p:blipFill>
        <p:spPr bwMode="auto">
          <a:xfrm>
            <a:off x="2209800" y="5105400"/>
            <a:ext cx="1828800" cy="1058460"/>
          </a:xfrm>
          <a:prstGeom prst="rect">
            <a:avLst/>
          </a:prstGeom>
          <a:noFill/>
        </p:spPr>
      </p:pic>
      <p:pic>
        <p:nvPicPr>
          <p:cNvPr id="7" name="Picture 4" descr="C:\Documents and Settings\ratul\Local Settings\Temporary Internet Files\Content.IE5\6B2X1A4K\MCPE01487_0000[1].wmf"/>
          <p:cNvPicPr>
            <a:picLocks noChangeAspect="1" noChangeArrowheads="1"/>
          </p:cNvPicPr>
          <p:nvPr/>
        </p:nvPicPr>
        <p:blipFill>
          <a:blip r:embed="rId6" cstate="print"/>
          <a:srcRect/>
          <a:stretch>
            <a:fillRect/>
          </a:stretch>
        </p:blipFill>
        <p:spPr bwMode="auto">
          <a:xfrm>
            <a:off x="3886200" y="4953000"/>
            <a:ext cx="1606994" cy="1295400"/>
          </a:xfrm>
          <a:prstGeom prst="rect">
            <a:avLst/>
          </a:prstGeom>
          <a:noFill/>
        </p:spPr>
      </p:pic>
      <p:sp>
        <p:nvSpPr>
          <p:cNvPr id="8" name="Content Placeholder 2"/>
          <p:cNvSpPr txBox="1">
            <a:spLocks/>
          </p:cNvSpPr>
          <p:nvPr/>
        </p:nvSpPr>
        <p:spPr>
          <a:xfrm>
            <a:off x="457200" y="1600201"/>
            <a:ext cx="8458200" cy="609599"/>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bg1"/>
                </a:solidFill>
                <a:effectLst/>
                <a:uLnTx/>
                <a:uFillTx/>
                <a:latin typeface="+mn-lt"/>
                <a:ea typeface="+mn-ea"/>
                <a:cs typeface="+mn-cs"/>
              </a:rPr>
              <a:t>Starts with problem symptoms and ends at likely culprits</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Folded Corner 8"/>
          <p:cNvSpPr/>
          <p:nvPr/>
        </p:nvSpPr>
        <p:spPr bwMode="auto">
          <a:xfrm>
            <a:off x="381000" y="3255020"/>
            <a:ext cx="1472750" cy="533400"/>
          </a:xfrm>
          <a:prstGeom prst="foldedCorner">
            <a:avLst/>
          </a:prstGeom>
          <a:solidFill>
            <a:schemeClr val="accent1">
              <a:lumMod val="50000"/>
            </a:schemeClr>
          </a:solidFill>
          <a:ln w="12700" cap="flat" cmpd="sng" algn="ctr">
            <a:solidFill>
              <a:schemeClr val="tx1"/>
            </a:solidFill>
            <a:prstDash val="solid"/>
            <a:round/>
            <a:headEnd type="none" w="med" len="med"/>
            <a:tailEnd type="none" w="med" len="med"/>
          </a:ln>
          <a:effectLst/>
        </p:spPr>
        <p:txBody>
          <a:bodyPr vert="horz" wrap="none" lIns="91440" tIns="45720" rIns="91440" bIns="45720" rtlCol="0" anchor="t" compatLnSpc="1"/>
          <a:lstStyle/>
          <a:p>
            <a:pPr marL="0" marR="0" indent="0" algn="ctr" defTabSz="914400" rtl="0" eaLnBrk="1" fontAlgn="base" latinLnBrk="0" hangingPunct="1">
              <a:lnSpc>
                <a:spcPct val="100000"/>
              </a:lnSpc>
              <a:spcBef>
                <a:spcPct val="0"/>
              </a:spcBef>
              <a:spcAft>
                <a:spcPct val="0"/>
              </a:spcAft>
              <a:buNone/>
              <a:tabLst/>
            </a:pPr>
            <a:r>
              <a:rPr kumimoji="0" lang="en-US" sz="1800" b="0" i="0" u="none" strike="noStrike" baseline="0" dirty="0" smtClean="0">
                <a:solidFill>
                  <a:schemeClr val="bg1"/>
                </a:solidFill>
                <a:effectLst/>
                <a:latin typeface="Gill Sans MT" pitchFamily="34" charset="0"/>
                <a:cs typeface="Times New Roman"/>
              </a:rPr>
              <a:t>Configuration</a:t>
            </a:r>
          </a:p>
        </p:txBody>
      </p:sp>
      <p:graphicFrame>
        <p:nvGraphicFramePr>
          <p:cNvPr id="10" name="Object 7"/>
          <p:cNvGraphicFramePr>
            <a:graphicFrameLocks noChangeAspect="1"/>
          </p:cNvGraphicFramePr>
          <p:nvPr/>
        </p:nvGraphicFramePr>
        <p:xfrm>
          <a:off x="2971800" y="2721620"/>
          <a:ext cx="696454" cy="990600"/>
        </p:xfrm>
        <a:graphic>
          <a:graphicData uri="http://schemas.openxmlformats.org/presentationml/2006/ole">
            <p:oleObj spid="_x0000_s1026" name="Visio" r:id="rId7" imgW="2333625" imgH="3313176" progId="">
              <p:embed/>
            </p:oleObj>
          </a:graphicData>
        </a:graphic>
      </p:graphicFrame>
      <p:sp>
        <p:nvSpPr>
          <p:cNvPr id="11" name="Oval 10"/>
          <p:cNvSpPr/>
          <p:nvPr/>
        </p:nvSpPr>
        <p:spPr>
          <a:xfrm>
            <a:off x="1295400" y="2340620"/>
            <a:ext cx="1374299" cy="618366"/>
          </a:xfrm>
          <a:prstGeom prst="ellipse">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800" dirty="0" smtClean="0">
                <a:latin typeface="Gill Sans MT" pitchFamily="34" charset="0"/>
              </a:rPr>
              <a:t>File server</a:t>
            </a:r>
            <a:endParaRPr lang="en-US" sz="1800" dirty="0">
              <a:latin typeface="Gill Sans MT" pitchFamily="34" charset="0"/>
            </a:endParaRPr>
          </a:p>
        </p:txBody>
      </p:sp>
      <p:graphicFrame>
        <p:nvGraphicFramePr>
          <p:cNvPr id="12" name="Object 7"/>
          <p:cNvGraphicFramePr>
            <a:graphicFrameLocks noChangeAspect="1"/>
          </p:cNvGraphicFramePr>
          <p:nvPr/>
        </p:nvGraphicFramePr>
        <p:xfrm>
          <a:off x="4572000" y="2645420"/>
          <a:ext cx="750027" cy="1066800"/>
        </p:xfrm>
        <a:graphic>
          <a:graphicData uri="http://schemas.openxmlformats.org/presentationml/2006/ole">
            <p:oleObj spid="_x0000_s1027" name="Visio" r:id="rId8" imgW="2333625" imgH="3313176" progId="">
              <p:embed/>
            </p:oleObj>
          </a:graphicData>
        </a:graphic>
      </p:graphicFrame>
      <p:pic>
        <p:nvPicPr>
          <p:cNvPr id="13" name="Picture 13" descr="C:\Users\srkandul\AppData\Local\Microsoft\Windows\Temporary Internet Files\Content.IE5\ZS4DOQGA\MCj02308110000[1].wmf"/>
          <p:cNvPicPr>
            <a:picLocks noChangeAspect="1" noChangeArrowheads="1"/>
          </p:cNvPicPr>
          <p:nvPr/>
        </p:nvPicPr>
        <p:blipFill>
          <a:blip r:embed="rId9" cstate="print"/>
          <a:srcRect/>
          <a:stretch>
            <a:fillRect/>
          </a:stretch>
        </p:blipFill>
        <p:spPr bwMode="auto">
          <a:xfrm>
            <a:off x="7493606" y="2569220"/>
            <a:ext cx="1040794" cy="942763"/>
          </a:xfrm>
          <a:prstGeom prst="rect">
            <a:avLst/>
          </a:prstGeom>
          <a:noFill/>
        </p:spPr>
      </p:pic>
      <p:sp>
        <p:nvSpPr>
          <p:cNvPr id="14" name="Rounded Rectangle 13"/>
          <p:cNvSpPr/>
          <p:nvPr/>
        </p:nvSpPr>
        <p:spPr bwMode="auto">
          <a:xfrm>
            <a:off x="6171525" y="3733800"/>
            <a:ext cx="1905675" cy="631180"/>
          </a:xfrm>
          <a:prstGeom prst="roundRect">
            <a:avLst/>
          </a:prstGeom>
          <a:solidFill>
            <a:schemeClr val="bg1">
              <a:lumMod val="85000"/>
            </a:schemeClr>
          </a:solidFill>
          <a:ln w="25400" cap="flat" cmpd="sng" algn="ctr">
            <a:noFill/>
            <a:prstDash val="solid"/>
            <a:round/>
            <a:headEnd type="none" w="med" len="med"/>
            <a:tailEnd type="none" w="med" len="med"/>
          </a:ln>
          <a:effectLst/>
        </p:spPr>
        <p:txBody>
          <a:bodyPr vert="horz" wrap="none" lIns="0" tIns="0" rIns="0" bIns="0" rtlCol="0" anchor="t" compatLnSpc="1"/>
          <a:lstStyle/>
          <a:p>
            <a:pPr marL="0" marR="0" indent="0" algn="ctr" defTabSz="914400" rtl="0" eaLnBrk="1" fontAlgn="base" latinLnBrk="0" hangingPunct="1">
              <a:lnSpc>
                <a:spcPct val="100000"/>
              </a:lnSpc>
              <a:spcBef>
                <a:spcPct val="0"/>
              </a:spcBef>
              <a:spcAft>
                <a:spcPct val="0"/>
              </a:spcAft>
              <a:buNone/>
              <a:tabLst/>
            </a:pPr>
            <a:r>
              <a:rPr kumimoji="0" lang="en-US" sz="1800" b="0" i="0" u="none" strike="noStrike" baseline="0" dirty="0" smtClean="0">
                <a:solidFill>
                  <a:schemeClr val="tx1">
                    <a:alpha val="100000"/>
                  </a:schemeClr>
                </a:solidFill>
                <a:effectLst/>
                <a:latin typeface="Gill Sans MT" pitchFamily="34" charset="0"/>
                <a:cs typeface="Times New Roman"/>
              </a:rPr>
              <a:t>User cannot access</a:t>
            </a:r>
            <a:br>
              <a:rPr kumimoji="0" lang="en-US" sz="1800" b="0" i="0" u="none" strike="noStrike" baseline="0" dirty="0" smtClean="0">
                <a:solidFill>
                  <a:schemeClr val="tx1">
                    <a:alpha val="100000"/>
                  </a:schemeClr>
                </a:solidFill>
                <a:effectLst/>
                <a:latin typeface="Gill Sans MT" pitchFamily="34" charset="0"/>
                <a:cs typeface="Times New Roman"/>
              </a:rPr>
            </a:br>
            <a:r>
              <a:rPr kumimoji="0" lang="en-US" sz="1800" b="0" i="0" u="none" strike="noStrike" baseline="0" dirty="0" smtClean="0">
                <a:solidFill>
                  <a:schemeClr val="tx1">
                    <a:alpha val="100000"/>
                  </a:schemeClr>
                </a:solidFill>
                <a:effectLst/>
                <a:latin typeface="Gill Sans MT" pitchFamily="34" charset="0"/>
                <a:cs typeface="Times New Roman"/>
              </a:rPr>
              <a:t>a remote folder</a:t>
            </a:r>
            <a:endParaRPr kumimoji="0" lang="en-US" sz="1800" b="0" i="0" u="none" strike="noStrike" baseline="0" dirty="0">
              <a:solidFill>
                <a:schemeClr val="tx1">
                  <a:alpha val="100000"/>
                </a:schemeClr>
              </a:solidFill>
              <a:effectLst/>
              <a:latin typeface="Gill Sans MT" pitchFamily="34" charset="0"/>
              <a:cs typeface="Times New Roman"/>
            </a:endParaRPr>
          </a:p>
        </p:txBody>
      </p:sp>
      <p:sp>
        <p:nvSpPr>
          <p:cNvPr id="15" name="Rounded Rectangle 14"/>
          <p:cNvSpPr/>
          <p:nvPr/>
        </p:nvSpPr>
        <p:spPr bwMode="auto">
          <a:xfrm>
            <a:off x="609600" y="3962400"/>
            <a:ext cx="2133600" cy="631180"/>
          </a:xfrm>
          <a:prstGeom prst="roundRect">
            <a:avLst/>
          </a:prstGeom>
          <a:solidFill>
            <a:schemeClr val="bg1">
              <a:lumMod val="85000"/>
            </a:schemeClr>
          </a:solidFill>
          <a:ln w="25400" cap="flat" cmpd="sng" algn="ctr">
            <a:noFill/>
            <a:prstDash val="solid"/>
            <a:round/>
            <a:headEnd type="none" w="med" len="med"/>
            <a:tailEnd type="none" w="med" len="med"/>
          </a:ln>
          <a:effectLst/>
        </p:spPr>
        <p:txBody>
          <a:bodyPr vert="horz" wrap="none" lIns="0" tIns="0" rIns="0" bIns="0" rtlCol="0" anchor="t" compatLnSpc="1"/>
          <a:lstStyle/>
          <a:p>
            <a:pPr marL="0" marR="0" indent="0" algn="ctr" defTabSz="914400" rtl="0" eaLnBrk="1" fontAlgn="base" latinLnBrk="0" hangingPunct="1">
              <a:lnSpc>
                <a:spcPct val="100000"/>
              </a:lnSpc>
              <a:spcBef>
                <a:spcPct val="0"/>
              </a:spcBef>
              <a:spcAft>
                <a:spcPct val="0"/>
              </a:spcAft>
              <a:buNone/>
              <a:tabLst/>
            </a:pPr>
            <a:r>
              <a:rPr kumimoji="0" lang="en-US" sz="1800" b="0" i="0" u="none" strike="noStrike" baseline="0" dirty="0" smtClean="0">
                <a:solidFill>
                  <a:schemeClr val="tx1">
                    <a:alpha val="100000"/>
                  </a:schemeClr>
                </a:solidFill>
                <a:effectLst/>
                <a:latin typeface="Gill Sans MT" pitchFamily="34" charset="0"/>
                <a:cs typeface="Times New Roman"/>
              </a:rPr>
              <a:t>Configuration</a:t>
            </a:r>
            <a:r>
              <a:rPr kumimoji="0" lang="en-US" sz="1800" b="0" i="0" u="none" strike="noStrike" dirty="0" smtClean="0">
                <a:solidFill>
                  <a:schemeClr val="tx1">
                    <a:alpha val="100000"/>
                  </a:schemeClr>
                </a:solidFill>
                <a:effectLst/>
                <a:latin typeface="Gill Sans MT" pitchFamily="34" charset="0"/>
                <a:cs typeface="Times New Roman"/>
              </a:rPr>
              <a:t> change </a:t>
            </a:r>
            <a:br>
              <a:rPr kumimoji="0" lang="en-US" sz="1800" b="0" i="0" u="none" strike="noStrike" dirty="0" smtClean="0">
                <a:solidFill>
                  <a:schemeClr val="tx1">
                    <a:alpha val="100000"/>
                  </a:schemeClr>
                </a:solidFill>
                <a:effectLst/>
                <a:latin typeface="Gill Sans MT" pitchFamily="34" charset="0"/>
                <a:cs typeface="Times New Roman"/>
              </a:rPr>
            </a:br>
            <a:r>
              <a:rPr kumimoji="0" lang="en-US" sz="1800" b="0" i="0" u="none" strike="noStrike" dirty="0" smtClean="0">
                <a:solidFill>
                  <a:schemeClr val="tx1">
                    <a:alpha val="100000"/>
                  </a:schemeClr>
                </a:solidFill>
                <a:effectLst/>
                <a:latin typeface="Gill Sans MT" pitchFamily="34" charset="0"/>
                <a:cs typeface="Times New Roman"/>
              </a:rPr>
              <a:t>denies permission</a:t>
            </a:r>
            <a:endParaRPr kumimoji="0" lang="en-US" sz="1800" b="0" i="0" u="none" strike="noStrike" baseline="0" dirty="0">
              <a:solidFill>
                <a:schemeClr val="tx1">
                  <a:alpha val="100000"/>
                </a:schemeClr>
              </a:solidFill>
              <a:effectLst/>
              <a:latin typeface="Gill Sans MT" pitchFamily="34" charset="0"/>
              <a:cs typeface="Times New Roman"/>
            </a:endParaRPr>
          </a:p>
        </p:txBody>
      </p:sp>
      <p:sp>
        <p:nvSpPr>
          <p:cNvPr id="16" name="Oval 15"/>
          <p:cNvSpPr/>
          <p:nvPr/>
        </p:nvSpPr>
        <p:spPr>
          <a:xfrm>
            <a:off x="5638800" y="2797820"/>
            <a:ext cx="1524000" cy="685800"/>
          </a:xfrm>
          <a:prstGeom prst="ellipse">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800" dirty="0" smtClean="0">
                <a:latin typeface="Gill Sans MT" pitchFamily="34" charset="0"/>
              </a:rPr>
              <a:t>Photo viewer</a:t>
            </a:r>
            <a:endParaRPr lang="en-US" sz="1800" dirty="0">
              <a:latin typeface="Gill Sans MT" pitchFamily="34" charset="0"/>
            </a:endParaRPr>
          </a:p>
        </p:txBody>
      </p:sp>
      <p:cxnSp>
        <p:nvCxnSpPr>
          <p:cNvPr id="18" name="Straight Arrow Connector 17"/>
          <p:cNvCxnSpPr>
            <a:stCxn id="9" idx="0"/>
            <a:endCxn id="11" idx="3"/>
          </p:cNvCxnSpPr>
          <p:nvPr/>
        </p:nvCxnSpPr>
        <p:spPr>
          <a:xfrm rot="5400000" flipH="1" flipV="1">
            <a:off x="1113722" y="2872081"/>
            <a:ext cx="386592" cy="379287"/>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 idx="6"/>
          </p:cNvCxnSpPr>
          <p:nvPr/>
        </p:nvCxnSpPr>
        <p:spPr>
          <a:xfrm>
            <a:off x="2669699" y="2649803"/>
            <a:ext cx="302101" cy="300417"/>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657600" y="3026420"/>
            <a:ext cx="914400" cy="1588"/>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334000" y="2874020"/>
            <a:ext cx="304800" cy="1905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7162800" y="2797820"/>
            <a:ext cx="304800" cy="2667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flipH="1" flipV="1">
            <a:off x="1521204" y="2947426"/>
            <a:ext cx="310392" cy="304797"/>
          </a:xfrm>
          <a:prstGeom prst="straightConnector1">
            <a:avLst/>
          </a:prstGeom>
          <a:ln w="25400">
            <a:solidFill>
              <a:srgbClr val="FF0000"/>
            </a:solidFill>
            <a:prstDash val="sysDot"/>
            <a:headEnd type="arrow"/>
            <a:tailEnd type="non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593499" y="2878403"/>
            <a:ext cx="302101" cy="300417"/>
          </a:xfrm>
          <a:prstGeom prst="straightConnector1">
            <a:avLst/>
          </a:prstGeom>
          <a:ln w="25400">
            <a:solidFill>
              <a:srgbClr val="FF0000"/>
            </a:solidFill>
            <a:prstDash val="sysDot"/>
            <a:headEnd type="arrow"/>
            <a:tailEnd type="non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657600" y="3276600"/>
            <a:ext cx="914400" cy="1588"/>
          </a:xfrm>
          <a:prstGeom prst="straightConnector1">
            <a:avLst/>
          </a:prstGeom>
          <a:ln w="25400">
            <a:solidFill>
              <a:srgbClr val="FF0000"/>
            </a:solidFill>
            <a:prstDash val="sysDot"/>
            <a:headEnd type="arrow"/>
            <a:tailEnd type="non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334000" y="3102620"/>
            <a:ext cx="304800" cy="190500"/>
          </a:xfrm>
          <a:prstGeom prst="straightConnector1">
            <a:avLst/>
          </a:prstGeom>
          <a:ln w="25400">
            <a:solidFill>
              <a:srgbClr val="FF0000"/>
            </a:solidFill>
            <a:prstDash val="sysDot"/>
            <a:headEnd type="arrow"/>
            <a:tailEnd type="non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7188426" y="3026420"/>
            <a:ext cx="304800" cy="266700"/>
          </a:xfrm>
          <a:prstGeom prst="straightConnector1">
            <a:avLst/>
          </a:prstGeom>
          <a:ln w="25400">
            <a:solidFill>
              <a:srgbClr val="FF0000"/>
            </a:solidFill>
            <a:prstDash val="sysDot"/>
            <a:headEnd type="arrow"/>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ransition advTm="2734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checkerboard(across)">
                                      <p:cBhvr>
                                        <p:cTn id="11" dur="500"/>
                                        <p:tgtEl>
                                          <p:spTgt spid="18"/>
                                        </p:tgtEl>
                                      </p:cBhvr>
                                    </p:animEffect>
                                  </p:childTnLst>
                                </p:cTn>
                              </p:par>
                            </p:childTnLst>
                          </p:cTn>
                        </p:par>
                        <p:par>
                          <p:cTn id="12" fill="hold">
                            <p:stCondLst>
                              <p:cond delay="500"/>
                            </p:stCondLst>
                            <p:childTnLst>
                              <p:par>
                                <p:cTn id="13" presetID="5" presetClass="entr" presetSubtype="1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heckerboard(across)">
                                      <p:cBhvr>
                                        <p:cTn id="15" dur="500"/>
                                        <p:tgtEl>
                                          <p:spTgt spid="19"/>
                                        </p:tgtEl>
                                      </p:cBhvr>
                                    </p:animEffect>
                                  </p:childTnLst>
                                </p:cTn>
                              </p:par>
                            </p:childTnLst>
                          </p:cTn>
                        </p:par>
                        <p:par>
                          <p:cTn id="16" fill="hold">
                            <p:stCondLst>
                              <p:cond delay="1000"/>
                            </p:stCondLst>
                            <p:childTnLst>
                              <p:par>
                                <p:cTn id="17" presetID="5" presetClass="entr" presetSubtype="10"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heckerboard(across)">
                                      <p:cBhvr>
                                        <p:cTn id="19" dur="500"/>
                                        <p:tgtEl>
                                          <p:spTgt spid="20"/>
                                        </p:tgtEl>
                                      </p:cBhvr>
                                    </p:animEffect>
                                  </p:childTnLst>
                                </p:cTn>
                              </p:par>
                            </p:childTnLst>
                          </p:cTn>
                        </p:par>
                        <p:par>
                          <p:cTn id="20" fill="hold">
                            <p:stCondLst>
                              <p:cond delay="1500"/>
                            </p:stCondLst>
                            <p:childTnLst>
                              <p:par>
                                <p:cTn id="21" presetID="5" presetClass="entr" presetSubtype="10"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heckerboard(across)">
                                      <p:cBhvr>
                                        <p:cTn id="23" dur="500"/>
                                        <p:tgtEl>
                                          <p:spTgt spid="21"/>
                                        </p:tgtEl>
                                      </p:cBhvr>
                                    </p:animEffect>
                                  </p:childTnLst>
                                </p:cTn>
                              </p:par>
                            </p:childTnLst>
                          </p:cTn>
                        </p:par>
                        <p:par>
                          <p:cTn id="24" fill="hold">
                            <p:stCondLst>
                              <p:cond delay="2000"/>
                            </p:stCondLst>
                            <p:childTnLst>
                              <p:par>
                                <p:cTn id="25" presetID="5" presetClass="entr" presetSubtype="10"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checkerboard(across)">
                                      <p:cBhvr>
                                        <p:cTn id="27" dur="500"/>
                                        <p:tgtEl>
                                          <p:spTgt spid="22"/>
                                        </p:tgtEl>
                                      </p:cBhvr>
                                    </p:animEffect>
                                  </p:childTnLst>
                                </p:cTn>
                              </p:par>
                            </p:childTnLst>
                          </p:cTn>
                        </p:par>
                        <p:par>
                          <p:cTn id="28" fill="hold">
                            <p:stCondLst>
                              <p:cond delay="2500"/>
                            </p:stCondLst>
                            <p:childTnLst>
                              <p:par>
                                <p:cTn id="29" presetID="5" presetClass="entr" presetSubtype="1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heckerboard(across)">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checkerboard(across)">
                                      <p:cBhvr>
                                        <p:cTn id="36" dur="500"/>
                                        <p:tgtEl>
                                          <p:spTgt spid="27"/>
                                        </p:tgtEl>
                                      </p:cBhvr>
                                    </p:animEffect>
                                  </p:childTnLst>
                                </p:cTn>
                              </p:par>
                            </p:childTnLst>
                          </p:cTn>
                        </p:par>
                        <p:par>
                          <p:cTn id="37" fill="hold">
                            <p:stCondLst>
                              <p:cond delay="500"/>
                            </p:stCondLst>
                            <p:childTnLst>
                              <p:par>
                                <p:cTn id="38" presetID="5" presetClass="entr" presetSubtype="10"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checkerboard(across)">
                                      <p:cBhvr>
                                        <p:cTn id="40" dur="500"/>
                                        <p:tgtEl>
                                          <p:spTgt spid="26"/>
                                        </p:tgtEl>
                                      </p:cBhvr>
                                    </p:animEffect>
                                  </p:childTnLst>
                                </p:cTn>
                              </p:par>
                            </p:childTnLst>
                          </p:cTn>
                        </p:par>
                        <p:par>
                          <p:cTn id="41" fill="hold">
                            <p:stCondLst>
                              <p:cond delay="1000"/>
                            </p:stCondLst>
                            <p:childTnLst>
                              <p:par>
                                <p:cTn id="42" presetID="5" presetClass="entr" presetSubtype="10" fill="hold"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checkerboard(across)">
                                      <p:cBhvr>
                                        <p:cTn id="44" dur="500"/>
                                        <p:tgtEl>
                                          <p:spTgt spid="25"/>
                                        </p:tgtEl>
                                      </p:cBhvr>
                                    </p:animEffect>
                                  </p:childTnLst>
                                </p:cTn>
                              </p:par>
                            </p:childTnLst>
                          </p:cTn>
                        </p:par>
                        <p:par>
                          <p:cTn id="45" fill="hold">
                            <p:stCondLst>
                              <p:cond delay="1500"/>
                            </p:stCondLst>
                            <p:childTnLst>
                              <p:par>
                                <p:cTn id="46" presetID="5" presetClass="entr" presetSubtype="1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checkerboard(across)">
                                      <p:cBhvr>
                                        <p:cTn id="48" dur="500"/>
                                        <p:tgtEl>
                                          <p:spTgt spid="24"/>
                                        </p:tgtEl>
                                      </p:cBhvr>
                                    </p:animEffect>
                                  </p:childTnLst>
                                </p:cTn>
                              </p:par>
                            </p:childTnLst>
                          </p:cTn>
                        </p:par>
                        <p:par>
                          <p:cTn id="49" fill="hold">
                            <p:stCondLst>
                              <p:cond delay="2000"/>
                            </p:stCondLst>
                            <p:childTnLst>
                              <p:par>
                                <p:cTn id="50" presetID="5" presetClass="entr" presetSubtype="10" fill="hold" nodeType="after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checkerboard(across)">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667000" y="2819400"/>
            <a:ext cx="3200400" cy="1219200"/>
          </a:xfrm>
          <a:prstGeom prst="roundRect">
            <a:avLst/>
          </a:prstGeom>
          <a:solidFill>
            <a:srgbClr val="FFC000"/>
          </a:solidFill>
          <a:ln w="25400">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457200" indent="-457200"/>
            <a:r>
              <a:rPr lang="en-US" sz="2400" u="sng" dirty="0" smtClean="0"/>
              <a:t>Diagnose</a:t>
            </a:r>
            <a:r>
              <a:rPr lang="en-US" sz="2400" dirty="0" smtClean="0"/>
              <a:t> </a:t>
            </a:r>
          </a:p>
          <a:p>
            <a:pPr marL="457200" indent="-457200">
              <a:buFont typeface="+mj-lt"/>
              <a:buAutoNum type="alphaLcPeriod"/>
            </a:pPr>
            <a:r>
              <a:rPr lang="en-US" sz="2400" dirty="0" smtClean="0"/>
              <a:t>edge impact</a:t>
            </a:r>
          </a:p>
          <a:p>
            <a:pPr marL="457200" indent="-457200">
              <a:buFont typeface="+mj-lt"/>
              <a:buAutoNum type="alphaLcPeriod"/>
            </a:pPr>
            <a:r>
              <a:rPr lang="en-US" sz="2400" dirty="0" smtClean="0"/>
              <a:t>path impact</a:t>
            </a:r>
          </a:p>
        </p:txBody>
      </p:sp>
      <p:sp>
        <p:nvSpPr>
          <p:cNvPr id="2" name="Title 1"/>
          <p:cNvSpPr>
            <a:spLocks noGrp="1"/>
          </p:cNvSpPr>
          <p:nvPr>
            <p:ph type="title"/>
          </p:nvPr>
        </p:nvSpPr>
        <p:spPr>
          <a:xfrm>
            <a:off x="457200" y="76200"/>
            <a:ext cx="8229600" cy="1143000"/>
          </a:xfrm>
        </p:spPr>
        <p:txBody>
          <a:bodyPr/>
          <a:lstStyle/>
          <a:p>
            <a:r>
              <a:rPr lang="en-US" dirty="0" smtClean="0"/>
              <a:t>Implementation of NetMedic</a:t>
            </a:r>
            <a:endParaRPr lang="en-US" dirty="0"/>
          </a:p>
        </p:txBody>
      </p:sp>
      <p:sp>
        <p:nvSpPr>
          <p:cNvPr id="4" name="Date Placeholder 3"/>
          <p:cNvSpPr>
            <a:spLocks noGrp="1"/>
          </p:cNvSpPr>
          <p:nvPr>
            <p:ph type="dt" sz="half" idx="10"/>
          </p:nvPr>
        </p:nvSpPr>
        <p:spPr>
          <a:xfrm>
            <a:off x="457200" y="6340475"/>
            <a:ext cx="2819400" cy="365125"/>
          </a:xfrm>
        </p:spPr>
        <p:txBody>
          <a:bodyPr/>
          <a:lstStyle/>
          <a:p>
            <a:r>
              <a:rPr lang="en-US" smtClean="0"/>
              <a:t>ratul | gatech | '09</a:t>
            </a:r>
            <a:endParaRPr lang="en-US" dirty="0"/>
          </a:p>
        </p:txBody>
      </p:sp>
      <p:sp>
        <p:nvSpPr>
          <p:cNvPr id="7" name="Parallelogram 6"/>
          <p:cNvSpPr/>
          <p:nvPr/>
        </p:nvSpPr>
        <p:spPr>
          <a:xfrm>
            <a:off x="6248400" y="2819400"/>
            <a:ext cx="2743200" cy="1219200"/>
          </a:xfrm>
          <a:prstGeom prst="parallelogram">
            <a:avLst/>
          </a:prstGeom>
          <a:solidFill>
            <a:schemeClr val="accent3">
              <a:lumMod val="20000"/>
              <a:lumOff val="80000"/>
            </a:schemeClr>
          </a:solidFill>
          <a:ln w="25400">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marL="342900" indent="-342900"/>
            <a:r>
              <a:rPr lang="en-US" sz="2000" dirty="0" smtClean="0"/>
              <a:t>Target components</a:t>
            </a:r>
          </a:p>
          <a:p>
            <a:pPr marL="342900" indent="-342900"/>
            <a:r>
              <a:rPr lang="en-US" sz="2000" dirty="0" smtClean="0"/>
              <a:t>Diagnosis time</a:t>
            </a:r>
          </a:p>
          <a:p>
            <a:pPr marL="342900" indent="-342900"/>
            <a:r>
              <a:rPr lang="en-US" sz="2000" dirty="0" smtClean="0"/>
              <a:t>Reference time</a:t>
            </a:r>
          </a:p>
        </p:txBody>
      </p:sp>
      <p:sp>
        <p:nvSpPr>
          <p:cNvPr id="8" name="Rounded Rectangle 7"/>
          <p:cNvSpPr/>
          <p:nvPr/>
        </p:nvSpPr>
        <p:spPr>
          <a:xfrm>
            <a:off x="304800" y="1524000"/>
            <a:ext cx="1981200" cy="914400"/>
          </a:xfrm>
          <a:prstGeom prst="roundRect">
            <a:avLst/>
          </a:prstGeom>
          <a:solidFill>
            <a:srgbClr val="FFC000"/>
          </a:solidFill>
          <a:ln w="25400">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2400" dirty="0" smtClean="0"/>
              <a:t>Monitor components</a:t>
            </a:r>
            <a:endParaRPr lang="en-US" sz="2400" dirty="0"/>
          </a:p>
        </p:txBody>
      </p:sp>
      <p:sp>
        <p:nvSpPr>
          <p:cNvPr id="13" name="Flowchart: Stored Data 12"/>
          <p:cNvSpPr/>
          <p:nvPr/>
        </p:nvSpPr>
        <p:spPr>
          <a:xfrm>
            <a:off x="381000" y="3048000"/>
            <a:ext cx="1828800" cy="762000"/>
          </a:xfrm>
          <a:prstGeom prst="flowChartOnlineStorage">
            <a:avLst/>
          </a:prstGeom>
          <a:solidFill>
            <a:schemeClr val="accent1">
              <a:lumMod val="20000"/>
              <a:lumOff val="80000"/>
            </a:schemeClr>
          </a:solidFill>
          <a:ln w="25400">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algn="ctr"/>
            <a:r>
              <a:rPr lang="en-US" sz="2000" dirty="0" smtClean="0"/>
              <a:t>Component states</a:t>
            </a:r>
            <a:endParaRPr lang="en-US" sz="2000" dirty="0"/>
          </a:p>
        </p:txBody>
      </p:sp>
      <p:sp>
        <p:nvSpPr>
          <p:cNvPr id="15" name="Flowchart: Multidocument 14"/>
          <p:cNvSpPr/>
          <p:nvPr/>
        </p:nvSpPr>
        <p:spPr>
          <a:xfrm>
            <a:off x="3048000" y="4572000"/>
            <a:ext cx="2133600" cy="1371600"/>
          </a:xfrm>
          <a:prstGeom prst="flowChartMultidocument">
            <a:avLst/>
          </a:prstGeom>
          <a:solidFill>
            <a:schemeClr val="accent1">
              <a:lumMod val="20000"/>
              <a:lumOff val="80000"/>
            </a:schemeClr>
          </a:solidFill>
          <a:ln w="25400">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algn="ctr"/>
            <a:r>
              <a:rPr lang="en-US" sz="2400" dirty="0" smtClean="0"/>
              <a:t>Ranked list of likely culprits</a:t>
            </a:r>
            <a:endParaRPr lang="en-US" sz="2400" dirty="0"/>
          </a:p>
        </p:txBody>
      </p:sp>
      <p:cxnSp>
        <p:nvCxnSpPr>
          <p:cNvPr id="21" name="Shape 20"/>
          <p:cNvCxnSpPr>
            <a:stCxn id="7" idx="5"/>
            <a:endCxn id="9" idx="3"/>
          </p:cNvCxnSpPr>
          <p:nvPr/>
        </p:nvCxnSpPr>
        <p:spPr>
          <a:xfrm rot="10800000">
            <a:off x="5867400" y="3429000"/>
            <a:ext cx="533400" cy="1588"/>
          </a:xfrm>
          <a:prstGeom prst="bentConnector3">
            <a:avLst>
              <a:gd name="adj1" fmla="val 50000"/>
            </a:avLst>
          </a:prstGeom>
          <a:ln w="50800">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p:cNvCxnSpPr>
            <a:stCxn id="8" idx="2"/>
            <a:endCxn id="13" idx="0"/>
          </p:cNvCxnSpPr>
          <p:nvPr/>
        </p:nvCxnSpPr>
        <p:spPr>
          <a:xfrm rot="5400000">
            <a:off x="990600" y="2743200"/>
            <a:ext cx="609600" cy="1588"/>
          </a:xfrm>
          <a:prstGeom prst="bentConnector3">
            <a:avLst>
              <a:gd name="adj1" fmla="val 50000"/>
            </a:avLst>
          </a:prstGeom>
          <a:ln w="50800">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a:stCxn id="9" idx="2"/>
            <a:endCxn id="15" idx="0"/>
          </p:cNvCxnSpPr>
          <p:nvPr/>
        </p:nvCxnSpPr>
        <p:spPr>
          <a:xfrm rot="5400000">
            <a:off x="3997692" y="4302492"/>
            <a:ext cx="533400" cy="5616"/>
          </a:xfrm>
          <a:prstGeom prst="bentConnector3">
            <a:avLst>
              <a:gd name="adj1" fmla="val 50000"/>
            </a:avLst>
          </a:prstGeom>
          <a:ln w="50800">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34"/>
          <p:cNvCxnSpPr>
            <a:stCxn id="13" idx="3"/>
            <a:endCxn id="9" idx="1"/>
          </p:cNvCxnSpPr>
          <p:nvPr/>
        </p:nvCxnSpPr>
        <p:spPr>
          <a:xfrm>
            <a:off x="1905000" y="3429000"/>
            <a:ext cx="762000" cy="1588"/>
          </a:xfrm>
          <a:prstGeom prst="bentConnector3">
            <a:avLst>
              <a:gd name="adj1" fmla="val 50000"/>
            </a:avLst>
          </a:prstGeom>
          <a:ln w="50800">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55" name="Picture 10" descr="C:\Documents and Settings\ratul\Local Settings\Temporary Internet Files\Content.IE5\U3T2JBVL\MCj04370790000[1].png"/>
          <p:cNvPicPr>
            <a:picLocks noChangeAspect="1" noChangeArrowheads="1"/>
          </p:cNvPicPr>
          <p:nvPr/>
        </p:nvPicPr>
        <p:blipFill>
          <a:blip r:embed="rId4" cstate="print">
            <a:grayscl/>
          </a:blip>
          <a:srcRect/>
          <a:stretch>
            <a:fillRect/>
          </a:stretch>
        </p:blipFill>
        <p:spPr bwMode="auto">
          <a:xfrm>
            <a:off x="4572000" y="4343400"/>
            <a:ext cx="762000" cy="762000"/>
          </a:xfrm>
          <a:prstGeom prst="rect">
            <a:avLst/>
          </a:prstGeom>
          <a:noFill/>
        </p:spPr>
      </p:pic>
    </p:spTree>
    <p:custDataLst>
      <p:tags r:id="rId1"/>
    </p:custDataLst>
  </p:cSld>
  <p:clrMapOvr>
    <a:masterClrMapping/>
  </p:clrMapOvr>
  <p:transition advTm="5213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par>
                                <p:cTn id="11" presetID="5" presetClass="entr" presetSubtype="1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checkerboard(across)">
                                      <p:cBhvr>
                                        <p:cTn id="13" dur="500"/>
                                        <p:tgtEl>
                                          <p:spTgt spid="35"/>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heckerboard(across)">
                                      <p:cBhvr>
                                        <p:cTn id="16" dur="500"/>
                                        <p:tgtEl>
                                          <p:spTgt spid="9"/>
                                        </p:tgtEl>
                                      </p:cBhvr>
                                    </p:animEffect>
                                  </p:childTnLst>
                                </p:cTn>
                              </p:par>
                              <p:par>
                                <p:cTn id="17" presetID="7" presetClass="emph" presetSubtype="2" fill="hold" nodeType="withEffect">
                                  <p:stCondLst>
                                    <p:cond delay="0"/>
                                  </p:stCondLst>
                                  <p:childTnLst>
                                    <p:animClr clrSpc="rgb">
                                      <p:cBhvr>
                                        <p:cTn id="18" dur="500" fill="hold"/>
                                        <p:tgtEl>
                                          <p:spTgt spid="27"/>
                                        </p:tgtEl>
                                        <p:attrNameLst>
                                          <p:attrName>stroke.color</p:attrName>
                                        </p:attrNameLst>
                                      </p:cBhvr>
                                      <p:to>
                                        <a:srgbClr val="666699"/>
                                      </p:to>
                                    </p:animClr>
                                    <p:set>
                                      <p:cBhvr>
                                        <p:cTn id="19" dur="500" fill="hold"/>
                                        <p:tgtEl>
                                          <p:spTgt spid="27"/>
                                        </p:tgtEl>
                                        <p:attrNameLst>
                                          <p:attrName>stroke.on</p:attrName>
                                        </p:attrNameLst>
                                      </p:cBhvr>
                                      <p:to>
                                        <p:strVal val="true"/>
                                      </p:to>
                                    </p:set>
                                  </p:childTnLst>
                                </p:cTn>
                              </p:par>
                              <p:par>
                                <p:cTn id="20" presetID="1" presetClass="entr" presetSubtype="0"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setup</a:t>
            </a:r>
            <a:endParaRPr lang="en-US" dirty="0"/>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6" name="TextBox 5"/>
          <p:cNvSpPr txBox="1"/>
          <p:nvPr/>
        </p:nvSpPr>
        <p:spPr>
          <a:xfrm>
            <a:off x="3657600" y="1905000"/>
            <a:ext cx="1752600" cy="830997"/>
          </a:xfrm>
          <a:prstGeom prst="rect">
            <a:avLst/>
          </a:prstGeom>
          <a:noFill/>
        </p:spPr>
        <p:txBody>
          <a:bodyPr wrap="square" rtlCol="0">
            <a:spAutoFit/>
          </a:bodyPr>
          <a:lstStyle/>
          <a:p>
            <a:r>
              <a:rPr lang="en-US" sz="2400" dirty="0" smtClean="0">
                <a:solidFill>
                  <a:srgbClr val="FFC000"/>
                </a:solidFill>
              </a:rPr>
              <a:t>IIS, SQL, Exchange, …</a:t>
            </a:r>
            <a:endParaRPr lang="en-US" sz="2400" dirty="0">
              <a:solidFill>
                <a:srgbClr val="FFC000"/>
              </a:solidFill>
            </a:endParaRPr>
          </a:p>
        </p:txBody>
      </p:sp>
      <p:sp>
        <p:nvSpPr>
          <p:cNvPr id="8" name="computr1"/>
          <p:cNvSpPr>
            <a:spLocks noEditPoints="1" noChangeArrowheads="1"/>
          </p:cNvSpPr>
          <p:nvPr/>
        </p:nvSpPr>
        <p:spPr bwMode="auto">
          <a:xfrm>
            <a:off x="1905000" y="3886200"/>
            <a:ext cx="990600" cy="7620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0" name="TextBox 9"/>
          <p:cNvSpPr txBox="1"/>
          <p:nvPr/>
        </p:nvSpPr>
        <p:spPr>
          <a:xfrm>
            <a:off x="2262706" y="2577405"/>
            <a:ext cx="228600" cy="1384995"/>
          </a:xfrm>
          <a:prstGeom prst="rect">
            <a:avLst/>
          </a:prstGeom>
          <a:noFill/>
        </p:spPr>
        <p:txBody>
          <a:bodyPr wrap="square" rtlCol="0">
            <a:spAutoFit/>
          </a:bodyPr>
          <a:lstStyle/>
          <a:p>
            <a:r>
              <a:rPr lang="en-US" sz="2800" dirty="0" smtClean="0">
                <a:solidFill>
                  <a:srgbClr val="FFFFCC"/>
                </a:solidFill>
              </a:rPr>
              <a:t>.</a:t>
            </a:r>
          </a:p>
          <a:p>
            <a:r>
              <a:rPr lang="en-US" sz="2800" dirty="0" smtClean="0">
                <a:solidFill>
                  <a:srgbClr val="FFFFCC"/>
                </a:solidFill>
              </a:rPr>
              <a:t>.</a:t>
            </a:r>
          </a:p>
          <a:p>
            <a:r>
              <a:rPr lang="en-US" sz="2800" dirty="0" smtClean="0">
                <a:solidFill>
                  <a:srgbClr val="FFFFCC"/>
                </a:solidFill>
              </a:rPr>
              <a:t>.</a:t>
            </a:r>
            <a:endParaRPr lang="en-US" sz="2800" dirty="0">
              <a:solidFill>
                <a:srgbClr val="FFFFCC"/>
              </a:solidFill>
            </a:endParaRPr>
          </a:p>
        </p:txBody>
      </p:sp>
      <p:sp>
        <p:nvSpPr>
          <p:cNvPr id="2050" name="Cloud"/>
          <p:cNvSpPr>
            <a:spLocks noChangeAspect="1" noEditPoints="1" noChangeArrowheads="1"/>
          </p:cNvSpPr>
          <p:nvPr/>
        </p:nvSpPr>
        <p:spPr bwMode="auto">
          <a:xfrm>
            <a:off x="304800" y="1600200"/>
            <a:ext cx="5257800" cy="355467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noFill/>
          <a:ln w="9525">
            <a:solidFill>
              <a:srgbClr val="FFC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a:p>
        </p:txBody>
      </p:sp>
      <p:sp>
        <p:nvSpPr>
          <p:cNvPr id="12" name="computr1"/>
          <p:cNvSpPr>
            <a:spLocks noEditPoints="1" noChangeArrowheads="1"/>
          </p:cNvSpPr>
          <p:nvPr/>
        </p:nvSpPr>
        <p:spPr bwMode="auto">
          <a:xfrm>
            <a:off x="685800" y="2819400"/>
            <a:ext cx="990600" cy="7620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3" name="TextBox 12"/>
          <p:cNvSpPr txBox="1"/>
          <p:nvPr/>
        </p:nvSpPr>
        <p:spPr>
          <a:xfrm>
            <a:off x="1805506" y="2895600"/>
            <a:ext cx="1981200" cy="830997"/>
          </a:xfrm>
          <a:prstGeom prst="rect">
            <a:avLst/>
          </a:prstGeom>
          <a:noFill/>
        </p:spPr>
        <p:txBody>
          <a:bodyPr wrap="square" rtlCol="0">
            <a:spAutoFit/>
          </a:bodyPr>
          <a:lstStyle/>
          <a:p>
            <a:r>
              <a:rPr lang="en-US" sz="2400" dirty="0" smtClean="0">
                <a:solidFill>
                  <a:srgbClr val="FFC000"/>
                </a:solidFill>
              </a:rPr>
              <a:t>10 actively used desktops</a:t>
            </a:r>
            <a:endParaRPr lang="en-US" sz="2400" dirty="0">
              <a:solidFill>
                <a:srgbClr val="FFC000"/>
              </a:solidFill>
            </a:endParaRPr>
          </a:p>
        </p:txBody>
      </p:sp>
      <p:pic>
        <p:nvPicPr>
          <p:cNvPr id="2051" name="Picture 3" descr="C:\Documents and Settings\ratul\Local Settings\Temporary Internet Files\Content.IE5\ZSA3IJOT\MCj04417350000[1].png"/>
          <p:cNvPicPr>
            <a:picLocks noChangeAspect="1" noChangeArrowheads="1"/>
          </p:cNvPicPr>
          <p:nvPr/>
        </p:nvPicPr>
        <p:blipFill>
          <a:blip r:embed="rId4" cstate="print"/>
          <a:srcRect/>
          <a:stretch>
            <a:fillRect/>
          </a:stretch>
        </p:blipFill>
        <p:spPr bwMode="auto">
          <a:xfrm rot="17072367">
            <a:off x="3503443" y="3960643"/>
            <a:ext cx="1375597" cy="1375597"/>
          </a:xfrm>
          <a:prstGeom prst="rect">
            <a:avLst/>
          </a:prstGeom>
          <a:noFill/>
        </p:spPr>
      </p:pic>
      <p:sp>
        <p:nvSpPr>
          <p:cNvPr id="16" name="TextBox 15"/>
          <p:cNvSpPr txBox="1"/>
          <p:nvPr/>
        </p:nvSpPr>
        <p:spPr>
          <a:xfrm>
            <a:off x="1905000" y="5257800"/>
            <a:ext cx="5257800" cy="461665"/>
          </a:xfrm>
          <a:prstGeom prst="rect">
            <a:avLst/>
          </a:prstGeom>
          <a:noFill/>
        </p:spPr>
        <p:txBody>
          <a:bodyPr wrap="square" rtlCol="0">
            <a:spAutoFit/>
          </a:bodyPr>
          <a:lstStyle/>
          <a:p>
            <a:r>
              <a:rPr lang="en-US" sz="2400" dirty="0" smtClean="0">
                <a:solidFill>
                  <a:srgbClr val="FFC000"/>
                </a:solidFill>
              </a:rPr>
              <a:t>Diverse set of faults observed in the logs</a:t>
            </a:r>
            <a:endParaRPr lang="en-US" sz="2400" dirty="0">
              <a:solidFill>
                <a:srgbClr val="FFC000"/>
              </a:solidFill>
            </a:endParaRPr>
          </a:p>
        </p:txBody>
      </p:sp>
      <p:sp>
        <p:nvSpPr>
          <p:cNvPr id="5" name="server"/>
          <p:cNvSpPr>
            <a:spLocks noEditPoints="1" noChangeArrowheads="1"/>
          </p:cNvSpPr>
          <p:nvPr/>
        </p:nvSpPr>
        <p:spPr bwMode="auto">
          <a:xfrm>
            <a:off x="4167706" y="2819400"/>
            <a:ext cx="838200" cy="9144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 name="computr1"/>
          <p:cNvSpPr>
            <a:spLocks noEditPoints="1" noChangeArrowheads="1"/>
          </p:cNvSpPr>
          <p:nvPr/>
        </p:nvSpPr>
        <p:spPr bwMode="auto">
          <a:xfrm>
            <a:off x="1905000" y="2057400"/>
            <a:ext cx="990600" cy="7620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graphicFrame>
        <p:nvGraphicFramePr>
          <p:cNvPr id="14" name="Table 13"/>
          <p:cNvGraphicFramePr>
            <a:graphicFrameLocks noGrp="1"/>
          </p:cNvGraphicFramePr>
          <p:nvPr/>
        </p:nvGraphicFramePr>
        <p:xfrm>
          <a:off x="5791200" y="2651760"/>
          <a:ext cx="3124200" cy="1158240"/>
        </p:xfrm>
        <a:graphic>
          <a:graphicData uri="http://schemas.openxmlformats.org/drawingml/2006/table">
            <a:tbl>
              <a:tblPr bandRow="1">
                <a:tableStyleId>{5C22544A-7EE6-4342-B048-85BDC9FD1C3A}</a:tableStyleId>
              </a:tblPr>
              <a:tblGrid>
                <a:gridCol w="2279822"/>
                <a:gridCol w="844378"/>
              </a:tblGrid>
              <a:tr h="457200">
                <a:tc>
                  <a:txBody>
                    <a:bodyPr/>
                    <a:lstStyle/>
                    <a:p>
                      <a:r>
                        <a:rPr lang="en-US" sz="2000" dirty="0" smtClean="0"/>
                        <a:t>#components</a:t>
                      </a:r>
                      <a:endParaRPr lang="en-US" sz="2000" dirty="0"/>
                    </a:p>
                  </a:txBody>
                  <a:tcPr/>
                </a:tc>
                <a:tc>
                  <a:txBody>
                    <a:bodyPr/>
                    <a:lstStyle/>
                    <a:p>
                      <a:pPr algn="r"/>
                      <a:r>
                        <a:rPr lang="en-US" sz="2000" dirty="0" smtClean="0"/>
                        <a:t>~1000</a:t>
                      </a:r>
                      <a:endParaRPr lang="en-US" sz="2000" dirty="0"/>
                    </a:p>
                  </a:txBody>
                  <a:tcPr/>
                </a:tc>
              </a:tr>
              <a:tr h="548640">
                <a:tc>
                  <a:txBody>
                    <a:bodyPr/>
                    <a:lstStyle/>
                    <a:p>
                      <a:r>
                        <a:rPr lang="en-US" sz="2000" dirty="0" smtClean="0"/>
                        <a:t>#dimensions per</a:t>
                      </a:r>
                      <a:r>
                        <a:rPr lang="en-US" sz="2000" baseline="0" dirty="0" smtClean="0"/>
                        <a:t> component (</a:t>
                      </a:r>
                      <a:r>
                        <a:rPr lang="en-US" sz="2000" baseline="0" dirty="0" err="1" smtClean="0"/>
                        <a:t>avg</a:t>
                      </a:r>
                      <a:r>
                        <a:rPr lang="en-US" sz="2000" baseline="0" dirty="0" smtClean="0"/>
                        <a:t>)</a:t>
                      </a:r>
                      <a:endParaRPr lang="en-US" sz="2000" dirty="0"/>
                    </a:p>
                  </a:txBody>
                  <a:tcPr/>
                </a:tc>
                <a:tc>
                  <a:txBody>
                    <a:bodyPr/>
                    <a:lstStyle/>
                    <a:p>
                      <a:pPr algn="r"/>
                      <a:r>
                        <a:rPr lang="en-US" sz="2000" dirty="0" smtClean="0"/>
                        <a:t>35</a:t>
                      </a:r>
                      <a:endParaRPr lang="en-US" sz="2000" dirty="0"/>
                    </a:p>
                  </a:txBody>
                  <a:tcPr/>
                </a:tc>
              </a:tr>
            </a:tbl>
          </a:graphicData>
        </a:graphic>
      </p:graphicFrame>
    </p:spTree>
    <p:custDataLst>
      <p:tags r:id="rId1"/>
    </p:custDataLst>
  </p:cSld>
  <p:clrMapOvr>
    <a:masterClrMapping/>
  </p:clrMapOvr>
  <p:transition advTm="8711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checkerboard(across)">
                                      <p:cBhvr>
                                        <p:cTn id="7" dur="500"/>
                                        <p:tgtEl>
                                          <p:spTgt spid="205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heckerboard(across)">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NetMedic assigns low ranks to actual culprits</a:t>
            </a:r>
            <a:endParaRPr lang="en-US" sz="3600" dirty="0"/>
          </a:p>
        </p:txBody>
      </p:sp>
      <p:sp>
        <p:nvSpPr>
          <p:cNvPr id="4" name="Date Placeholder 3"/>
          <p:cNvSpPr>
            <a:spLocks noGrp="1"/>
          </p:cNvSpPr>
          <p:nvPr>
            <p:ph type="dt" sz="half" idx="10"/>
          </p:nvPr>
        </p:nvSpPr>
        <p:spPr/>
        <p:txBody>
          <a:bodyPr/>
          <a:lstStyle/>
          <a:p>
            <a:r>
              <a:rPr lang="en-US" smtClean="0"/>
              <a:t>ratul | gatech | '09</a:t>
            </a:r>
            <a:endParaRPr lang="en-US" dirty="0"/>
          </a:p>
        </p:txBody>
      </p:sp>
      <p:cxnSp>
        <p:nvCxnSpPr>
          <p:cNvPr id="6" name="Straight Connector 5"/>
          <p:cNvCxnSpPr/>
          <p:nvPr/>
        </p:nvCxnSpPr>
        <p:spPr>
          <a:xfrm rot="16200000" flipH="1">
            <a:off x="4914901" y="3467100"/>
            <a:ext cx="3124198" cy="1"/>
          </a:xfrm>
          <a:prstGeom prst="line">
            <a:avLst/>
          </a:prstGeom>
          <a:ln w="44450">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graphicFrame>
        <p:nvGraphicFramePr>
          <p:cNvPr id="9" name="Content Placeholder 4"/>
          <p:cNvGraphicFramePr>
            <a:graphicFrameLocks noGrp="1"/>
          </p:cNvGraphicFramePr>
          <p:nvPr>
            <p:ph idx="1"/>
          </p:nvPr>
        </p:nvGraphicFramePr>
        <p:xfrm>
          <a:off x="990600" y="1752599"/>
          <a:ext cx="7162800" cy="411480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advTm="58142"/>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04800" y="274638"/>
            <a:ext cx="8534400" cy="1143000"/>
          </a:xfrm>
        </p:spPr>
        <p:txBody>
          <a:bodyPr>
            <a:normAutofit fontScale="90000"/>
          </a:bodyPr>
          <a:lstStyle/>
          <a:p>
            <a:r>
              <a:rPr lang="en-US" dirty="0" err="1" smtClean="0"/>
              <a:t>NetMedic</a:t>
            </a:r>
            <a:r>
              <a:rPr lang="en-US" dirty="0" smtClean="0"/>
              <a:t> handles concurrent faults well</a:t>
            </a:r>
            <a:endParaRPr lang="en-US" dirty="0"/>
          </a:p>
        </p:txBody>
      </p:sp>
      <p:sp>
        <p:nvSpPr>
          <p:cNvPr id="7" name="Date Placeholder 6"/>
          <p:cNvSpPr>
            <a:spLocks noGrp="1"/>
          </p:cNvSpPr>
          <p:nvPr>
            <p:ph type="dt" sz="half" idx="10"/>
          </p:nvPr>
        </p:nvSpPr>
        <p:spPr/>
        <p:txBody>
          <a:bodyPr/>
          <a:lstStyle/>
          <a:p>
            <a:r>
              <a:rPr lang="en-US" smtClean="0"/>
              <a:t>ratul | gatech | '09</a:t>
            </a:r>
            <a:endParaRPr lang="en-US" dirty="0"/>
          </a:p>
        </p:txBody>
      </p:sp>
      <p:sp>
        <p:nvSpPr>
          <p:cNvPr id="5" name="TextBox 4"/>
          <p:cNvSpPr txBox="1"/>
          <p:nvPr/>
        </p:nvSpPr>
        <p:spPr>
          <a:xfrm>
            <a:off x="3124200" y="5710535"/>
            <a:ext cx="3048000" cy="461665"/>
          </a:xfrm>
          <a:prstGeom prst="rect">
            <a:avLst/>
          </a:prstGeom>
          <a:noFill/>
        </p:spPr>
        <p:txBody>
          <a:bodyPr wrap="square" rtlCol="0">
            <a:spAutoFit/>
          </a:bodyPr>
          <a:lstStyle/>
          <a:p>
            <a:r>
              <a:rPr lang="en-US" sz="2400" dirty="0" smtClean="0">
                <a:solidFill>
                  <a:srgbClr val="FFC000"/>
                </a:solidFill>
              </a:rPr>
              <a:t>2 simultaneous faults</a:t>
            </a:r>
            <a:endParaRPr lang="en-US" sz="2400" dirty="0">
              <a:solidFill>
                <a:srgbClr val="FFC000"/>
              </a:solidFill>
            </a:endParaRPr>
          </a:p>
        </p:txBody>
      </p:sp>
      <p:graphicFrame>
        <p:nvGraphicFramePr>
          <p:cNvPr id="9" name="Content Placeholder 9"/>
          <p:cNvGraphicFramePr>
            <a:graphicFrameLocks noGrp="1"/>
          </p:cNvGraphicFramePr>
          <p:nvPr>
            <p:ph idx="1"/>
          </p:nvPr>
        </p:nvGraphicFramePr>
        <p:xfrm>
          <a:off x="1066800" y="1752599"/>
          <a:ext cx="7010400" cy="396240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advTm="21684"/>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Other </a:t>
            </a:r>
            <a:r>
              <a:rPr lang="en-US" dirty="0" smtClean="0"/>
              <a:t>empirical results</a:t>
            </a:r>
            <a:endParaRPr lang="en-US" dirty="0"/>
          </a:p>
        </p:txBody>
      </p:sp>
      <p:sp>
        <p:nvSpPr>
          <p:cNvPr id="9" name="Content Placeholder 8"/>
          <p:cNvSpPr>
            <a:spLocks noGrp="1"/>
          </p:cNvSpPr>
          <p:nvPr>
            <p:ph idx="1"/>
          </p:nvPr>
        </p:nvSpPr>
        <p:spPr>
          <a:xfrm>
            <a:off x="457200" y="1600201"/>
            <a:ext cx="8229600" cy="3733800"/>
          </a:xfrm>
        </p:spPr>
        <p:txBody>
          <a:bodyPr>
            <a:normAutofit/>
          </a:bodyPr>
          <a:lstStyle/>
          <a:p>
            <a:r>
              <a:rPr lang="en-US" sz="2800" dirty="0" err="1" smtClean="0"/>
              <a:t>Netmedic</a:t>
            </a:r>
            <a:r>
              <a:rPr lang="en-US" sz="2800" dirty="0" smtClean="0"/>
              <a:t> needs a modest amount (~60 </a:t>
            </a:r>
            <a:r>
              <a:rPr lang="en-US" sz="2800" dirty="0" err="1" smtClean="0"/>
              <a:t>mins</a:t>
            </a:r>
            <a:r>
              <a:rPr lang="en-US" sz="2800" dirty="0" smtClean="0"/>
              <a:t>) of history </a:t>
            </a:r>
          </a:p>
          <a:p>
            <a:endParaRPr lang="en-US" sz="2800" dirty="0" smtClean="0"/>
          </a:p>
          <a:p>
            <a:r>
              <a:rPr lang="en-US" sz="2800" dirty="0" smtClean="0"/>
              <a:t>The key to effectiveness is correctly identifying many low impact edges</a:t>
            </a:r>
          </a:p>
          <a:p>
            <a:endParaRPr lang="en-US" sz="2800" dirty="0" smtClean="0"/>
          </a:p>
          <a:p>
            <a:r>
              <a:rPr lang="en-US" sz="2800" dirty="0" smtClean="0"/>
              <a:t>It compares favorably with a method that understands variable </a:t>
            </a:r>
            <a:r>
              <a:rPr lang="en-US" sz="2800" dirty="0" smtClean="0"/>
              <a:t>semantics</a:t>
            </a:r>
          </a:p>
          <a:p>
            <a:endParaRPr lang="en-US" sz="2800" dirty="0" smtClean="0"/>
          </a:p>
        </p:txBody>
      </p:sp>
      <p:sp>
        <p:nvSpPr>
          <p:cNvPr id="7" name="Date Placeholder 6"/>
          <p:cNvSpPr>
            <a:spLocks noGrp="1"/>
          </p:cNvSpPr>
          <p:nvPr>
            <p:ph type="dt" sz="half" idx="10"/>
          </p:nvPr>
        </p:nvSpPr>
        <p:spPr/>
        <p:txBody>
          <a:bodyPr/>
          <a:lstStyle/>
          <a:p>
            <a:r>
              <a:rPr lang="en-US" smtClean="0"/>
              <a:t>ratul | gatech | '09</a:t>
            </a:r>
            <a:endParaRPr lang="en-US" dirty="0"/>
          </a:p>
        </p:txBody>
      </p:sp>
    </p:spTree>
  </p:cSld>
  <p:clrMapOvr>
    <a:masterClrMapping/>
  </p:clrMapOvr>
  <p:transition advTm="50232"/>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Unleashing </a:t>
            </a:r>
            <a:r>
              <a:rPr lang="en-US" sz="3600" dirty="0" smtClean="0"/>
              <a:t>(systems like) </a:t>
            </a:r>
            <a:r>
              <a:rPr lang="en-US" sz="3600" dirty="0" err="1" smtClean="0"/>
              <a:t>NetMedic</a:t>
            </a:r>
            <a:r>
              <a:rPr lang="en-US" sz="3600" dirty="0" smtClean="0"/>
              <a:t> </a:t>
            </a:r>
            <a:r>
              <a:rPr lang="en-US" sz="3600" dirty="0" smtClean="0"/>
              <a:t>on </a:t>
            </a:r>
            <a:r>
              <a:rPr lang="en-US" sz="3600" dirty="0" err="1" smtClean="0"/>
              <a:t>admins</a:t>
            </a:r>
            <a:endParaRPr lang="en-US" sz="3600" dirty="0"/>
          </a:p>
        </p:txBody>
      </p:sp>
      <p:sp>
        <p:nvSpPr>
          <p:cNvPr id="3" name="Content Placeholder 2"/>
          <p:cNvSpPr>
            <a:spLocks noGrp="1"/>
          </p:cNvSpPr>
          <p:nvPr>
            <p:ph idx="1"/>
          </p:nvPr>
        </p:nvSpPr>
        <p:spPr>
          <a:xfrm>
            <a:off x="381000" y="1600200"/>
            <a:ext cx="8458200" cy="4525963"/>
          </a:xfrm>
        </p:spPr>
        <p:txBody>
          <a:bodyPr>
            <a:normAutofit/>
          </a:bodyPr>
          <a:lstStyle/>
          <a:p>
            <a:r>
              <a:rPr lang="en-US" dirty="0" smtClean="0"/>
              <a:t>How </a:t>
            </a:r>
            <a:r>
              <a:rPr lang="en-US" dirty="0" smtClean="0"/>
              <a:t>to present the </a:t>
            </a:r>
            <a:r>
              <a:rPr lang="en-US" dirty="0" smtClean="0"/>
              <a:t>analysis results</a:t>
            </a:r>
            <a:r>
              <a:rPr lang="en-US" dirty="0" smtClean="0"/>
              <a:t>?</a:t>
            </a:r>
            <a:endParaRPr lang="en-US" dirty="0" smtClean="0"/>
          </a:p>
          <a:p>
            <a:pPr lvl="1">
              <a:buFont typeface="Arial" pitchFamily="34" charset="0"/>
              <a:buChar char="•"/>
            </a:pPr>
            <a:r>
              <a:rPr lang="en-US" dirty="0" smtClean="0"/>
              <a:t>Need human verification</a:t>
            </a:r>
          </a:p>
          <a:p>
            <a:r>
              <a:rPr lang="en-US" dirty="0" smtClean="0"/>
              <a:t>(</a:t>
            </a:r>
            <a:r>
              <a:rPr lang="en-US" dirty="0" smtClean="0"/>
              <a:t>F</a:t>
            </a:r>
            <a:r>
              <a:rPr lang="en-US" dirty="0" smtClean="0"/>
              <a:t>undamental?) trade-off between coverage and accuracy</a:t>
            </a:r>
            <a:endParaRPr lang="en-US" dirty="0" smtClean="0"/>
          </a:p>
        </p:txBody>
      </p:sp>
      <p:sp>
        <p:nvSpPr>
          <p:cNvPr id="4" name="Date Placeholder 3"/>
          <p:cNvSpPr>
            <a:spLocks noGrp="1"/>
          </p:cNvSpPr>
          <p:nvPr>
            <p:ph type="dt" sz="half" idx="10"/>
          </p:nvPr>
        </p:nvSpPr>
        <p:spPr/>
        <p:txBody>
          <a:bodyPr/>
          <a:lstStyle/>
          <a:p>
            <a:r>
              <a:rPr lang="en-US" dirty="0" err="1" smtClean="0"/>
              <a:t>ratul</a:t>
            </a:r>
            <a:r>
              <a:rPr lang="en-US" dirty="0" smtClean="0"/>
              <a:t> | </a:t>
            </a:r>
            <a:r>
              <a:rPr lang="en-US" dirty="0" err="1" smtClean="0"/>
              <a:t>gatech</a:t>
            </a:r>
            <a:r>
              <a:rPr lang="en-US" dirty="0" smtClean="0"/>
              <a:t> | '09</a:t>
            </a:r>
            <a:endParaRPr lang="en-US" dirty="0"/>
          </a:p>
        </p:txBody>
      </p:sp>
      <p:grpSp>
        <p:nvGrpSpPr>
          <p:cNvPr id="9" name="Group 8"/>
          <p:cNvGrpSpPr/>
          <p:nvPr/>
        </p:nvGrpSpPr>
        <p:grpSpPr>
          <a:xfrm>
            <a:off x="2743200" y="3352800"/>
            <a:ext cx="3448110" cy="2838511"/>
            <a:chOff x="5162490" y="1219200"/>
            <a:chExt cx="3448110" cy="2838511"/>
          </a:xfrm>
        </p:grpSpPr>
        <p:cxnSp>
          <p:nvCxnSpPr>
            <p:cNvPr id="10" name="Straight Arrow Connector 9"/>
            <p:cNvCxnSpPr/>
            <p:nvPr/>
          </p:nvCxnSpPr>
          <p:spPr>
            <a:xfrm rot="5400000" flipH="1" flipV="1">
              <a:off x="4420394" y="2436812"/>
              <a:ext cx="2436812" cy="158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638800" y="3655218"/>
              <a:ext cx="2971800" cy="158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6200000">
              <a:off x="4714845" y="2199452"/>
              <a:ext cx="1295400" cy="400110"/>
            </a:xfrm>
            <a:prstGeom prst="rect">
              <a:avLst/>
            </a:prstGeom>
            <a:noFill/>
          </p:spPr>
          <p:txBody>
            <a:bodyPr wrap="square" rtlCol="0">
              <a:spAutoFit/>
            </a:bodyPr>
            <a:lstStyle/>
            <a:p>
              <a:r>
                <a:rPr lang="en-US" sz="2000" dirty="0" smtClean="0">
                  <a:solidFill>
                    <a:srgbClr val="FFC000"/>
                  </a:solidFill>
                </a:rPr>
                <a:t>Accuracy</a:t>
              </a:r>
              <a:endParaRPr lang="en-US" sz="2000" dirty="0">
                <a:solidFill>
                  <a:srgbClr val="FFC000"/>
                </a:solidFill>
              </a:endParaRPr>
            </a:p>
          </p:txBody>
        </p:sp>
        <p:sp>
          <p:nvSpPr>
            <p:cNvPr id="13" name="TextBox 12"/>
            <p:cNvSpPr txBox="1"/>
            <p:nvPr/>
          </p:nvSpPr>
          <p:spPr>
            <a:xfrm>
              <a:off x="6172200" y="3657601"/>
              <a:ext cx="1752600" cy="400110"/>
            </a:xfrm>
            <a:prstGeom prst="rect">
              <a:avLst/>
            </a:prstGeom>
            <a:noFill/>
          </p:spPr>
          <p:txBody>
            <a:bodyPr wrap="square" rtlCol="0">
              <a:spAutoFit/>
            </a:bodyPr>
            <a:lstStyle/>
            <a:p>
              <a:r>
                <a:rPr lang="en-US" sz="2000" dirty="0" smtClean="0">
                  <a:solidFill>
                    <a:srgbClr val="FFC000"/>
                  </a:solidFill>
                </a:rPr>
                <a:t>Fault coverage</a:t>
              </a:r>
              <a:endParaRPr lang="en-US" sz="2000" dirty="0">
                <a:solidFill>
                  <a:srgbClr val="FFC000"/>
                </a:solidFill>
              </a:endParaRPr>
            </a:p>
          </p:txBody>
        </p:sp>
        <p:sp>
          <p:nvSpPr>
            <p:cNvPr id="14" name="TextBox 13"/>
            <p:cNvSpPr txBox="1"/>
            <p:nvPr/>
          </p:nvSpPr>
          <p:spPr>
            <a:xfrm>
              <a:off x="5867400" y="1371601"/>
              <a:ext cx="533400" cy="492443"/>
            </a:xfrm>
            <a:prstGeom prst="rect">
              <a:avLst/>
            </a:prstGeom>
            <a:solidFill>
              <a:schemeClr val="accent6"/>
            </a:solidFill>
            <a:ln>
              <a:solidFill>
                <a:schemeClr val="tx2"/>
              </a:solidFill>
            </a:ln>
          </p:spPr>
          <p:txBody>
            <a:bodyPr wrap="square" lIns="0" tIns="0" rIns="0" bIns="0" rtlCol="0">
              <a:spAutoFit/>
            </a:bodyPr>
            <a:lstStyle/>
            <a:p>
              <a:pPr algn="ctr"/>
              <a:r>
                <a:rPr lang="en-US" sz="1600" dirty="0" smtClean="0"/>
                <a:t>Rule based </a:t>
              </a:r>
              <a:endParaRPr lang="en-US" sz="1600" dirty="0"/>
            </a:p>
          </p:txBody>
        </p:sp>
        <p:sp>
          <p:nvSpPr>
            <p:cNvPr id="15" name="TextBox 14"/>
            <p:cNvSpPr txBox="1"/>
            <p:nvPr/>
          </p:nvSpPr>
          <p:spPr>
            <a:xfrm>
              <a:off x="7296090" y="1828007"/>
              <a:ext cx="838200" cy="492443"/>
            </a:xfrm>
            <a:prstGeom prst="rect">
              <a:avLst/>
            </a:prstGeom>
            <a:solidFill>
              <a:schemeClr val="accent6"/>
            </a:solidFill>
            <a:ln>
              <a:solidFill>
                <a:schemeClr val="tx2"/>
              </a:solidFill>
            </a:ln>
          </p:spPr>
          <p:txBody>
            <a:bodyPr wrap="square" lIns="0" tIns="0" rIns="0" bIns="0" rtlCol="0">
              <a:spAutoFit/>
            </a:bodyPr>
            <a:lstStyle/>
            <a:p>
              <a:pPr algn="ctr"/>
              <a:r>
                <a:rPr lang="en-US" sz="1600" dirty="0" smtClean="0"/>
                <a:t>Inference based</a:t>
              </a:r>
              <a:endParaRPr lang="en-US" sz="1600" dirty="0"/>
            </a:p>
          </p:txBody>
        </p:sp>
        <p:sp>
          <p:nvSpPr>
            <p:cNvPr id="17" name="TextBox 16"/>
            <p:cNvSpPr txBox="1"/>
            <p:nvPr/>
          </p:nvSpPr>
          <p:spPr>
            <a:xfrm>
              <a:off x="5715000" y="2438400"/>
              <a:ext cx="934134" cy="923330"/>
            </a:xfrm>
            <a:prstGeom prst="rect">
              <a:avLst/>
            </a:prstGeom>
            <a:noFill/>
          </p:spPr>
          <p:txBody>
            <a:bodyPr wrap="square" rtlCol="0">
              <a:spAutoFit/>
            </a:bodyPr>
            <a:lstStyle/>
            <a:p>
              <a:pPr algn="ctr"/>
              <a:r>
                <a:rPr lang="en-US" dirty="0" smtClean="0">
                  <a:solidFill>
                    <a:schemeClr val="bg1"/>
                  </a:solidFill>
                </a:rPr>
                <a:t>State </a:t>
              </a:r>
              <a:br>
                <a:rPr lang="en-US" dirty="0" smtClean="0">
                  <a:solidFill>
                    <a:schemeClr val="bg1"/>
                  </a:solidFill>
                </a:rPr>
              </a:br>
              <a:r>
                <a:rPr lang="en-US" dirty="0" smtClean="0">
                  <a:solidFill>
                    <a:schemeClr val="bg1"/>
                  </a:solidFill>
                </a:rPr>
                <a:t>of the practice</a:t>
              </a:r>
              <a:endParaRPr lang="en-US" dirty="0">
                <a:solidFill>
                  <a:schemeClr val="bg1"/>
                </a:solidFill>
              </a:endParaRPr>
            </a:p>
          </p:txBody>
        </p:sp>
        <p:sp>
          <p:nvSpPr>
            <p:cNvPr id="18" name="TextBox 17"/>
            <p:cNvSpPr txBox="1"/>
            <p:nvPr/>
          </p:nvSpPr>
          <p:spPr>
            <a:xfrm>
              <a:off x="6858000" y="2602468"/>
              <a:ext cx="1752600" cy="646331"/>
            </a:xfrm>
            <a:prstGeom prst="rect">
              <a:avLst/>
            </a:prstGeom>
            <a:noFill/>
          </p:spPr>
          <p:txBody>
            <a:bodyPr wrap="square" rtlCol="0">
              <a:spAutoFit/>
            </a:bodyPr>
            <a:lstStyle/>
            <a:p>
              <a:pPr algn="ctr"/>
              <a:r>
                <a:rPr lang="en-US" dirty="0" smtClean="0">
                  <a:solidFill>
                    <a:schemeClr val="bg1"/>
                  </a:solidFill>
                </a:rPr>
                <a:t>Research </a:t>
              </a:r>
              <a:endParaRPr lang="en-US" dirty="0" smtClean="0">
                <a:solidFill>
                  <a:schemeClr val="bg1"/>
                </a:solidFill>
              </a:endParaRPr>
            </a:p>
            <a:p>
              <a:pPr algn="ctr"/>
              <a:r>
                <a:rPr lang="en-US" dirty="0" smtClean="0">
                  <a:solidFill>
                    <a:schemeClr val="bg1"/>
                  </a:solidFill>
                </a:rPr>
                <a:t>a</a:t>
              </a:r>
              <a:r>
                <a:rPr lang="en-US" dirty="0" smtClean="0">
                  <a:solidFill>
                    <a:schemeClr val="bg1"/>
                  </a:solidFill>
                </a:rPr>
                <a:t>ctivity</a:t>
              </a:r>
              <a:endParaRPr lang="en-US"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understandability challenge</a:t>
            </a:r>
            <a:endParaRPr lang="en-US" dirty="0"/>
          </a:p>
        </p:txBody>
      </p:sp>
      <p:sp>
        <p:nvSpPr>
          <p:cNvPr id="3" name="Content Placeholder 2"/>
          <p:cNvSpPr>
            <a:spLocks noGrp="1"/>
          </p:cNvSpPr>
          <p:nvPr>
            <p:ph idx="1"/>
          </p:nvPr>
        </p:nvSpPr>
        <p:spPr>
          <a:xfrm>
            <a:off x="457200" y="1676401"/>
            <a:ext cx="8458200" cy="4572000"/>
          </a:xfrm>
        </p:spPr>
        <p:txBody>
          <a:bodyPr>
            <a:noAutofit/>
          </a:bodyPr>
          <a:lstStyle/>
          <a:p>
            <a:r>
              <a:rPr lang="en-US" dirty="0" err="1" smtClean="0"/>
              <a:t>Admins</a:t>
            </a:r>
            <a:r>
              <a:rPr lang="en-US" dirty="0" smtClean="0"/>
              <a:t> should be able to verify the correctness of the analysis</a:t>
            </a:r>
          </a:p>
          <a:p>
            <a:pPr lvl="1">
              <a:buFont typeface="Arial" pitchFamily="34" charset="0"/>
              <a:buChar char="•"/>
            </a:pPr>
            <a:r>
              <a:rPr lang="en-US" dirty="0" smtClean="0"/>
              <a:t>Identify culprits themselves if analysis is incorrect</a:t>
            </a:r>
            <a:r>
              <a:rPr lang="en-US" sz="3200" dirty="0" smtClean="0"/>
              <a:t> </a:t>
            </a:r>
          </a:p>
          <a:p>
            <a:pPr lvl="3">
              <a:buFont typeface="Arial" pitchFamily="34" charset="0"/>
              <a:buChar char="•"/>
            </a:pPr>
            <a:endParaRPr lang="en-US" dirty="0" smtClean="0"/>
          </a:p>
          <a:p>
            <a:r>
              <a:rPr lang="en-US" dirty="0" smtClean="0"/>
              <a:t>Two </a:t>
            </a:r>
            <a:r>
              <a:rPr lang="en-US" dirty="0" smtClean="0"/>
              <a:t>sub-problems at the intersection </a:t>
            </a:r>
            <a:r>
              <a:rPr lang="en-US" dirty="0" smtClean="0"/>
              <a:t>with HCI</a:t>
            </a:r>
            <a:endParaRPr lang="en-US" dirty="0" smtClean="0"/>
          </a:p>
          <a:p>
            <a:pPr lvl="1">
              <a:buFont typeface="Arial" pitchFamily="34" charset="0"/>
              <a:buChar char="•"/>
            </a:pPr>
            <a:r>
              <a:rPr lang="en-US" dirty="0" smtClean="0"/>
              <a:t>Visualizing complex analysis (</a:t>
            </a:r>
            <a:r>
              <a:rPr lang="en-US" dirty="0" err="1" smtClean="0"/>
              <a:t>NetClinic</a:t>
            </a:r>
            <a:r>
              <a:rPr lang="en-US" dirty="0" smtClean="0"/>
              <a:t>)</a:t>
            </a:r>
            <a:endParaRPr lang="en-US" dirty="0" smtClean="0"/>
          </a:p>
          <a:p>
            <a:pPr lvl="1">
              <a:buFont typeface="Arial" pitchFamily="34" charset="0"/>
              <a:buChar char="•"/>
            </a:pPr>
            <a:r>
              <a:rPr lang="en-US" dirty="0" smtClean="0"/>
              <a:t>Intuitiveness of </a:t>
            </a:r>
            <a:r>
              <a:rPr lang="en-US" dirty="0" smtClean="0"/>
              <a:t>analysis (ongoing work)</a:t>
            </a:r>
            <a:endParaRPr lang="en-US" dirty="0" smtClean="0"/>
          </a:p>
        </p:txBody>
      </p:sp>
      <p:sp>
        <p:nvSpPr>
          <p:cNvPr id="4" name="Date Placeholder 3"/>
          <p:cNvSpPr>
            <a:spLocks noGrp="1"/>
          </p:cNvSpPr>
          <p:nvPr>
            <p:ph type="dt" sz="half" idx="10"/>
          </p:nvPr>
        </p:nvSpPr>
        <p:spPr/>
        <p:txBody>
          <a:bodyPr/>
          <a:lstStyle/>
          <a:p>
            <a:r>
              <a:rPr lang="en-US" smtClean="0"/>
              <a:t>ratul | gatech | '09</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smtClean="0"/>
              <a:t>NetClinic</a:t>
            </a:r>
            <a:r>
              <a:rPr lang="en-US" sz="3600" dirty="0" smtClean="0"/>
              <a:t>: Visualizing diagnostic analysis</a:t>
            </a:r>
            <a:endParaRPr lang="en-US" sz="3600" dirty="0"/>
          </a:p>
        </p:txBody>
      </p:sp>
      <p:sp>
        <p:nvSpPr>
          <p:cNvPr id="3" name="Content Placeholder 2"/>
          <p:cNvSpPr>
            <a:spLocks noGrp="1"/>
          </p:cNvSpPr>
          <p:nvPr>
            <p:ph idx="1"/>
          </p:nvPr>
        </p:nvSpPr>
        <p:spPr/>
        <p:txBody>
          <a:bodyPr>
            <a:normAutofit/>
          </a:bodyPr>
          <a:lstStyle/>
          <a:p>
            <a:pPr marL="342900" lvl="1" indent="-342900"/>
            <a:r>
              <a:rPr lang="en-US" dirty="0" smtClean="0"/>
              <a:t>Underlying </a:t>
            </a:r>
            <a:r>
              <a:rPr lang="en-US" dirty="0" smtClean="0"/>
              <a:t>assumption: </a:t>
            </a:r>
            <a:r>
              <a:rPr lang="en-US" dirty="0" err="1" smtClean="0"/>
              <a:t>A</a:t>
            </a:r>
            <a:r>
              <a:rPr lang="en-US" dirty="0" err="1" smtClean="0"/>
              <a:t>dmins</a:t>
            </a:r>
            <a:r>
              <a:rPr lang="en-US" dirty="0" smtClean="0"/>
              <a:t> </a:t>
            </a:r>
            <a:r>
              <a:rPr lang="en-US" dirty="0" smtClean="0"/>
              <a:t>can </a:t>
            </a:r>
            <a:r>
              <a:rPr lang="en-US" dirty="0" smtClean="0"/>
              <a:t>verify </a:t>
            </a:r>
            <a:r>
              <a:rPr lang="en-US" dirty="0" smtClean="0"/>
              <a:t>analysis if information is presented </a:t>
            </a:r>
            <a:r>
              <a:rPr lang="en-US" dirty="0" smtClean="0"/>
              <a:t>appropriately</a:t>
            </a:r>
          </a:p>
          <a:p>
            <a:pPr marL="742950" lvl="2" indent="-342900">
              <a:buFont typeface="Arial" pitchFamily="34" charset="0"/>
              <a:buChar char="•"/>
            </a:pPr>
            <a:r>
              <a:rPr lang="en-US" dirty="0" smtClean="0"/>
              <a:t>They have expert, out-of-band information</a:t>
            </a:r>
          </a:p>
          <a:p>
            <a:pPr marL="1200150" lvl="3" indent="-342900">
              <a:buFont typeface="Arial" pitchFamily="34" charset="0"/>
              <a:buChar char="•"/>
            </a:pPr>
            <a:endParaRPr lang="en-US" dirty="0" smtClean="0"/>
          </a:p>
          <a:p>
            <a:r>
              <a:rPr lang="en-US" sz="2800" dirty="0" smtClean="0"/>
              <a:t>Views diagnosis as multi-level analysis</a:t>
            </a:r>
            <a:endParaRPr lang="en-US" sz="2400" dirty="0" smtClean="0"/>
          </a:p>
          <a:p>
            <a:r>
              <a:rPr lang="en-US" sz="2800" dirty="0" smtClean="0"/>
              <a:t>Makes results at all levels accessible on top of a semantic graph layout</a:t>
            </a:r>
          </a:p>
          <a:p>
            <a:r>
              <a:rPr lang="en-US" sz="2800" dirty="0" smtClean="0"/>
              <a:t>Allows top-down and bottom-up navigation across levels while retaining context</a:t>
            </a:r>
          </a:p>
        </p:txBody>
      </p:sp>
      <p:sp>
        <p:nvSpPr>
          <p:cNvPr id="4" name="Date Placeholder 3"/>
          <p:cNvSpPr>
            <a:spLocks noGrp="1"/>
          </p:cNvSpPr>
          <p:nvPr>
            <p:ph type="dt" sz="half" idx="10"/>
          </p:nvPr>
        </p:nvSpPr>
        <p:spPr/>
        <p:txBody>
          <a:bodyPr/>
          <a:lstStyle/>
          <a:p>
            <a:r>
              <a:rPr lang="en-US" dirty="0" err="1" smtClean="0"/>
              <a:t>ratul</a:t>
            </a:r>
            <a:r>
              <a:rPr lang="en-US" dirty="0" smtClean="0"/>
              <a:t> | </a:t>
            </a:r>
            <a:r>
              <a:rPr lang="en-US" dirty="0" err="1" smtClean="0"/>
              <a:t>gatech</a:t>
            </a:r>
            <a:r>
              <a:rPr lang="en-US" dirty="0" smtClean="0"/>
              <a:t> | '09</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r>
              <a:rPr lang="en-US" smtClean="0"/>
              <a:t>ratul | gatech | '09</a:t>
            </a:r>
            <a:endParaRPr lang="en-US" dirty="0"/>
          </a:p>
        </p:txBody>
      </p:sp>
      <p:pic>
        <p:nvPicPr>
          <p:cNvPr id="18434" name="Picture 2"/>
          <p:cNvPicPr>
            <a:picLocks noChangeAspect="1" noChangeArrowheads="1"/>
          </p:cNvPicPr>
          <p:nvPr/>
        </p:nvPicPr>
        <p:blipFill>
          <a:blip r:embed="rId2" cstate="print"/>
          <a:srcRect/>
          <a:stretch>
            <a:fillRect/>
          </a:stretch>
        </p:blipFill>
        <p:spPr bwMode="auto">
          <a:xfrm>
            <a:off x="381000" y="160020"/>
            <a:ext cx="8458200" cy="618505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ratul | gatech | '09</a:t>
            </a:r>
            <a:endParaRPr lang="en-US"/>
          </a:p>
        </p:txBody>
      </p:sp>
      <p:pic>
        <p:nvPicPr>
          <p:cNvPr id="19458" name="Picture 2"/>
          <p:cNvPicPr>
            <a:picLocks noChangeAspect="1" noChangeArrowheads="1"/>
          </p:cNvPicPr>
          <p:nvPr/>
        </p:nvPicPr>
        <p:blipFill>
          <a:blip r:embed="rId2" cstate="print"/>
          <a:srcRect/>
          <a:stretch>
            <a:fillRect/>
          </a:stretch>
        </p:blipFill>
        <p:spPr bwMode="auto">
          <a:xfrm>
            <a:off x="381000" y="160020"/>
            <a:ext cx="8534400" cy="62407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Autofit/>
          </a:bodyPr>
          <a:lstStyle/>
          <a:p>
            <a:r>
              <a:rPr lang="en-US" dirty="0" smtClean="0"/>
              <a:t>Current landscape of </a:t>
            </a:r>
            <a:br>
              <a:rPr lang="en-US" dirty="0" smtClean="0"/>
            </a:br>
            <a:r>
              <a:rPr lang="en-US" dirty="0" smtClean="0"/>
              <a:t>network diagnosis systems</a:t>
            </a:r>
            <a:endParaRPr lang="en-US" dirty="0"/>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18" name="Cloud"/>
          <p:cNvSpPr>
            <a:spLocks noChangeAspect="1" noEditPoints="1" noChangeArrowheads="1"/>
          </p:cNvSpPr>
          <p:nvPr/>
        </p:nvSpPr>
        <p:spPr bwMode="auto">
          <a:xfrm>
            <a:off x="228600" y="2246293"/>
            <a:ext cx="3352800" cy="209364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60000"/>
              <a:lumOff val="40000"/>
            </a:schemeClr>
          </a:solidFill>
          <a:ln w="9525">
            <a:solidFill>
              <a:srgbClr val="000000"/>
            </a:solidFill>
            <a:miter lim="800000"/>
            <a:headEnd/>
            <a:tailEnd/>
          </a:ln>
          <a:effectLst>
            <a:outerShdw dist="107763" dir="2700000" algn="ctr" rotWithShape="0">
              <a:srgbClr val="808080"/>
            </a:outerShdw>
          </a:effectLst>
        </p:spPr>
        <p:txBody>
          <a:bodyPr vert="horz" wrap="square" lIns="0" tIns="0" rIns="0" bIns="0" numCol="1" anchor="ctr" anchorCtr="0" compatLnSpc="1">
            <a:prstTxWarp prst="textNoShape">
              <a:avLst/>
            </a:prstTxWarp>
          </a:bodyPr>
          <a:lstStyle/>
          <a:p>
            <a:pPr algn="ctr"/>
            <a:r>
              <a:rPr lang="en-US" sz="2800" dirty="0" smtClean="0"/>
              <a:t>Big enterprises</a:t>
            </a:r>
          </a:p>
          <a:p>
            <a:pPr algn="ctr"/>
            <a:r>
              <a:rPr lang="en-US" sz="2800" dirty="0" smtClean="0"/>
              <a:t>Large ISPs</a:t>
            </a:r>
            <a:endParaRPr lang="en-US" sz="2800" dirty="0"/>
          </a:p>
        </p:txBody>
      </p:sp>
      <p:sp>
        <p:nvSpPr>
          <p:cNvPr id="19" name="Cloud"/>
          <p:cNvSpPr>
            <a:spLocks noChangeAspect="1" noEditPoints="1" noChangeArrowheads="1"/>
          </p:cNvSpPr>
          <p:nvPr/>
        </p:nvSpPr>
        <p:spPr bwMode="auto">
          <a:xfrm>
            <a:off x="7162800" y="2932093"/>
            <a:ext cx="1143000" cy="765969"/>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60000"/>
              <a:lumOff val="4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dirty="0"/>
          </a:p>
        </p:txBody>
      </p:sp>
      <p:cxnSp>
        <p:nvCxnSpPr>
          <p:cNvPr id="20" name="Straight Arrow Connector 19"/>
          <p:cNvCxnSpPr>
            <a:stCxn id="18" idx="2"/>
            <a:endCxn id="19" idx="0"/>
          </p:cNvCxnSpPr>
          <p:nvPr/>
        </p:nvCxnSpPr>
        <p:spPr>
          <a:xfrm>
            <a:off x="3578606" y="3293117"/>
            <a:ext cx="3587739" cy="21961"/>
          </a:xfrm>
          <a:prstGeom prst="straightConnector1">
            <a:avLst/>
          </a:prstGeom>
          <a:ln w="50800">
            <a:solidFill>
              <a:schemeClr val="bg1">
                <a:lumMod val="75000"/>
              </a:schemeClr>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962400" y="3313093"/>
            <a:ext cx="2667000" cy="584775"/>
          </a:xfrm>
          <a:prstGeom prst="rect">
            <a:avLst/>
          </a:prstGeom>
          <a:noFill/>
        </p:spPr>
        <p:txBody>
          <a:bodyPr wrap="square" rtlCol="0">
            <a:spAutoFit/>
          </a:bodyPr>
          <a:lstStyle/>
          <a:p>
            <a:pPr algn="ctr"/>
            <a:r>
              <a:rPr lang="en-US" sz="3200" dirty="0" smtClean="0">
                <a:solidFill>
                  <a:srgbClr val="FF6600"/>
                </a:solidFill>
              </a:rPr>
              <a:t>Network size</a:t>
            </a:r>
            <a:endParaRPr lang="en-US" sz="3200" dirty="0">
              <a:solidFill>
                <a:srgbClr val="FF6600"/>
              </a:solidFill>
            </a:endParaRPr>
          </a:p>
        </p:txBody>
      </p:sp>
      <p:sp>
        <p:nvSpPr>
          <p:cNvPr id="22" name="TextBox 21"/>
          <p:cNvSpPr txBox="1"/>
          <p:nvPr/>
        </p:nvSpPr>
        <p:spPr>
          <a:xfrm>
            <a:off x="6324600" y="2514600"/>
            <a:ext cx="2438400" cy="461665"/>
          </a:xfrm>
          <a:prstGeom prst="rect">
            <a:avLst/>
          </a:prstGeom>
          <a:noFill/>
        </p:spPr>
        <p:txBody>
          <a:bodyPr wrap="square" rtlCol="0">
            <a:spAutoFit/>
          </a:bodyPr>
          <a:lstStyle/>
          <a:p>
            <a:r>
              <a:rPr lang="en-US" sz="2400" dirty="0" smtClean="0">
                <a:solidFill>
                  <a:schemeClr val="bg1"/>
                </a:solidFill>
              </a:rPr>
              <a:t>Small enterprises</a:t>
            </a:r>
          </a:p>
        </p:txBody>
      </p:sp>
      <p:sp>
        <p:nvSpPr>
          <p:cNvPr id="1026" name="Documents"/>
          <p:cNvSpPr>
            <a:spLocks noEditPoints="1" noChangeArrowheads="1"/>
          </p:cNvSpPr>
          <p:nvPr/>
        </p:nvSpPr>
        <p:spPr bwMode="auto">
          <a:xfrm>
            <a:off x="685800" y="4495800"/>
            <a:ext cx="762000" cy="121920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FFC000"/>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a:p>
        </p:txBody>
      </p:sp>
      <p:pic>
        <p:nvPicPr>
          <p:cNvPr id="1028" name="Picture 4" descr="C:\Documents and Settings\ratul\Local Settings\Temporary Internet Files\Content.IE5\ZSA3IJOT\MCj04403950000[1].png"/>
          <p:cNvPicPr>
            <a:picLocks noChangeAspect="1" noChangeArrowheads="1"/>
          </p:cNvPicPr>
          <p:nvPr/>
        </p:nvPicPr>
        <p:blipFill>
          <a:blip r:embed="rId4" cstate="print"/>
          <a:srcRect/>
          <a:stretch>
            <a:fillRect/>
          </a:stretch>
        </p:blipFill>
        <p:spPr bwMode="auto">
          <a:xfrm>
            <a:off x="1447800" y="4572000"/>
            <a:ext cx="1143000" cy="1143000"/>
          </a:xfrm>
          <a:prstGeom prst="rect">
            <a:avLst/>
          </a:prstGeom>
          <a:noFill/>
        </p:spPr>
      </p:pic>
      <p:sp>
        <p:nvSpPr>
          <p:cNvPr id="1029" name="Document"/>
          <p:cNvSpPr>
            <a:spLocks noEditPoints="1" noChangeArrowheads="1"/>
          </p:cNvSpPr>
          <p:nvPr/>
        </p:nvSpPr>
        <p:spPr bwMode="auto">
          <a:xfrm>
            <a:off x="7467600" y="4191000"/>
            <a:ext cx="533400" cy="91440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FFC000"/>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ctr" anchorCtr="0" compatLnSpc="1">
            <a:prstTxWarp prst="textNoShape">
              <a:avLst/>
            </a:prstTxWarp>
          </a:bodyPr>
          <a:lstStyle/>
          <a:p>
            <a:pPr algn="ctr"/>
            <a:r>
              <a:rPr lang="en-US" sz="3200" dirty="0" smtClean="0"/>
              <a:t>?</a:t>
            </a:r>
            <a:endParaRPr lang="en-US" sz="3200" dirty="0"/>
          </a:p>
        </p:txBody>
      </p:sp>
      <p:sp>
        <p:nvSpPr>
          <p:cNvPr id="16" name="Documents"/>
          <p:cNvSpPr>
            <a:spLocks noEditPoints="1" noChangeArrowheads="1"/>
          </p:cNvSpPr>
          <p:nvPr/>
        </p:nvSpPr>
        <p:spPr bwMode="auto">
          <a:xfrm>
            <a:off x="2590800" y="4495800"/>
            <a:ext cx="762000" cy="121920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FFC000"/>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a:p>
        </p:txBody>
      </p:sp>
    </p:spTree>
    <p:custDataLst>
      <p:tags r:id="rId1"/>
    </p:custDataLst>
  </p:cSld>
  <p:clrMapOvr>
    <a:masterClrMapping/>
  </p:clrMapOvr>
  <p:transition advTm="5068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par>
                                <p:cTn id="8" presetID="5" presetClass="entr" presetSubtype="1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checkerboard(across)">
                                      <p:cBhvr>
                                        <p:cTn id="10" dur="500"/>
                                        <p:tgtEl>
                                          <p:spTgt spid="102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heckerboard(across)">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029"/>
                                        </p:tgtEl>
                                        <p:attrNameLst>
                                          <p:attrName>style.visibility</p:attrName>
                                        </p:attrNameLst>
                                      </p:cBhvr>
                                      <p:to>
                                        <p:strVal val="visible"/>
                                      </p:to>
                                    </p:set>
                                    <p:animEffect transition="in" filter="checkerboard(across)">
                                      <p:cBhvr>
                                        <p:cTn id="18"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nimBg="1"/>
      <p:bldP spid="1029"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ratul | gatech | '09</a:t>
            </a:r>
            <a:endParaRPr lang="en-US"/>
          </a:p>
        </p:txBody>
      </p:sp>
      <p:pic>
        <p:nvPicPr>
          <p:cNvPr id="1026" name="Picture 2"/>
          <p:cNvPicPr>
            <a:picLocks noChangeAspect="1" noChangeArrowheads="1"/>
          </p:cNvPicPr>
          <p:nvPr/>
        </p:nvPicPr>
        <p:blipFill>
          <a:blip r:embed="rId2" cstate="print"/>
          <a:srcRect/>
          <a:stretch>
            <a:fillRect/>
          </a:stretch>
        </p:blipFill>
        <p:spPr bwMode="auto">
          <a:xfrm>
            <a:off x="481856" y="228600"/>
            <a:ext cx="8204944" cy="601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ratul | gatech | '09</a:t>
            </a:r>
            <a:endParaRPr lang="en-US"/>
          </a:p>
        </p:txBody>
      </p:sp>
      <p:pic>
        <p:nvPicPr>
          <p:cNvPr id="2051" name="Picture 3"/>
          <p:cNvPicPr>
            <a:picLocks noChangeAspect="1" noChangeArrowheads="1"/>
          </p:cNvPicPr>
          <p:nvPr/>
        </p:nvPicPr>
        <p:blipFill>
          <a:blip r:embed="rId2" cstate="print"/>
          <a:srcRect/>
          <a:stretch>
            <a:fillRect/>
          </a:stretch>
        </p:blipFill>
        <p:spPr bwMode="auto">
          <a:xfrm>
            <a:off x="152400" y="1066800"/>
            <a:ext cx="8839200" cy="48281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NetClinic</a:t>
            </a:r>
            <a:r>
              <a:rPr lang="en-US" dirty="0" smtClean="0"/>
              <a:t> user study</a:t>
            </a:r>
            <a:endParaRPr lang="en-US" dirty="0"/>
          </a:p>
        </p:txBody>
      </p:sp>
      <p:sp>
        <p:nvSpPr>
          <p:cNvPr id="3" name="Content Placeholder 2"/>
          <p:cNvSpPr>
            <a:spLocks noGrp="1"/>
          </p:cNvSpPr>
          <p:nvPr>
            <p:ph idx="1"/>
          </p:nvPr>
        </p:nvSpPr>
        <p:spPr/>
        <p:txBody>
          <a:bodyPr/>
          <a:lstStyle/>
          <a:p>
            <a:r>
              <a:rPr lang="en-US" dirty="0" smtClean="0"/>
              <a:t>11 participants with knowledge of computer networks but not of </a:t>
            </a:r>
            <a:r>
              <a:rPr lang="en-US" i="1" dirty="0" err="1" smtClean="0"/>
              <a:t>NetMedic</a:t>
            </a:r>
            <a:endParaRPr lang="en-US" i="1" dirty="0" smtClean="0"/>
          </a:p>
          <a:p>
            <a:pPr lvl="2">
              <a:buFont typeface="Arial" pitchFamily="34" charset="0"/>
              <a:buChar char="•"/>
            </a:pPr>
            <a:endParaRPr lang="en-US" dirty="0" smtClean="0"/>
          </a:p>
          <a:p>
            <a:r>
              <a:rPr lang="en-US" dirty="0" smtClean="0"/>
              <a:t>Given 3 diagnostic tasks each after training</a:t>
            </a:r>
            <a:endParaRPr lang="en-US" dirty="0" smtClean="0"/>
          </a:p>
          <a:p>
            <a:pPr lvl="1">
              <a:buFont typeface="Arial" pitchFamily="34" charset="0"/>
              <a:buChar char="•"/>
            </a:pPr>
            <a:r>
              <a:rPr lang="en-US" dirty="0" smtClean="0"/>
              <a:t>88% task completion rate</a:t>
            </a:r>
          </a:p>
          <a:p>
            <a:pPr lvl="3">
              <a:buFont typeface="Arial" pitchFamily="34" charset="0"/>
              <a:buChar char="•"/>
            </a:pPr>
            <a:endParaRPr lang="en-US" dirty="0" smtClean="0"/>
          </a:p>
          <a:p>
            <a:r>
              <a:rPr lang="en-US" dirty="0" smtClean="0"/>
              <a:t>Uncovered a rich mix of user strategies that the  visualization must support</a:t>
            </a:r>
            <a:endParaRPr lang="en-US" dirty="0"/>
          </a:p>
        </p:txBody>
      </p:sp>
      <p:sp>
        <p:nvSpPr>
          <p:cNvPr id="4" name="Date Placeholder 3"/>
          <p:cNvSpPr>
            <a:spLocks noGrp="1"/>
          </p:cNvSpPr>
          <p:nvPr>
            <p:ph type="dt" sz="half" idx="10"/>
          </p:nvPr>
        </p:nvSpPr>
        <p:spPr/>
        <p:txBody>
          <a:bodyPr/>
          <a:lstStyle/>
          <a:p>
            <a:r>
              <a:rPr lang="en-US" smtClean="0"/>
              <a:t>ratul | gatech | '09</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Intuitiveness of analysis</a:t>
            </a:r>
            <a:endParaRPr lang="en-US" dirty="0"/>
          </a:p>
        </p:txBody>
      </p:sp>
      <p:sp>
        <p:nvSpPr>
          <p:cNvPr id="3" name="Content Placeholder 2"/>
          <p:cNvSpPr>
            <a:spLocks noGrp="1"/>
          </p:cNvSpPr>
          <p:nvPr>
            <p:ph idx="1"/>
          </p:nvPr>
        </p:nvSpPr>
        <p:spPr>
          <a:xfrm>
            <a:off x="457200" y="1600200"/>
            <a:ext cx="8077200" cy="2133599"/>
          </a:xfrm>
        </p:spPr>
        <p:txBody>
          <a:bodyPr>
            <a:normAutofit/>
          </a:bodyPr>
          <a:lstStyle/>
          <a:p>
            <a:r>
              <a:rPr lang="en-US" sz="2800" dirty="0" smtClean="0"/>
              <a:t>What if you could modify the analysis itself to make it more </a:t>
            </a:r>
            <a:r>
              <a:rPr lang="en-US" sz="2800" dirty="0" smtClean="0"/>
              <a:t>accessible </a:t>
            </a:r>
            <a:r>
              <a:rPr lang="en-US" sz="2800" dirty="0" smtClean="0"/>
              <a:t>to</a:t>
            </a:r>
            <a:r>
              <a:rPr lang="en-US" sz="2800" dirty="0" smtClean="0"/>
              <a:t> humans?</a:t>
            </a:r>
            <a:endParaRPr lang="en-US" sz="2800" dirty="0" smtClean="0"/>
          </a:p>
          <a:p>
            <a:pPr lvl="1">
              <a:buFont typeface="Arial" pitchFamily="34" charset="0"/>
              <a:buChar char="•"/>
            </a:pPr>
            <a:r>
              <a:rPr lang="en-US" sz="2400" dirty="0" smtClean="0"/>
              <a:t>Counters </a:t>
            </a:r>
            <a:r>
              <a:rPr lang="en-US" sz="2400" dirty="0" smtClean="0"/>
              <a:t>the tendency </a:t>
            </a:r>
            <a:r>
              <a:rPr lang="en-US" sz="2400" dirty="0" smtClean="0"/>
              <a:t>to</a:t>
            </a:r>
            <a:r>
              <a:rPr lang="en-US" sz="2400" dirty="0" smtClean="0"/>
              <a:t> “optimize” for </a:t>
            </a:r>
            <a:r>
              <a:rPr lang="en-US" sz="2400" dirty="0" smtClean="0"/>
              <a:t>incremental </a:t>
            </a:r>
            <a:r>
              <a:rPr lang="en-US" sz="2400" dirty="0" smtClean="0"/>
              <a:t>gains in accuracy</a:t>
            </a:r>
            <a:endParaRPr lang="en-US" sz="2400" dirty="0" smtClean="0"/>
          </a:p>
        </p:txBody>
      </p:sp>
      <p:sp>
        <p:nvSpPr>
          <p:cNvPr id="4" name="Date Placeholder 3"/>
          <p:cNvSpPr>
            <a:spLocks noGrp="1"/>
          </p:cNvSpPr>
          <p:nvPr>
            <p:ph type="dt" sz="half" idx="10"/>
          </p:nvPr>
        </p:nvSpPr>
        <p:spPr/>
        <p:txBody>
          <a:bodyPr/>
          <a:lstStyle/>
          <a:p>
            <a:r>
              <a:rPr lang="en-US" smtClean="0"/>
              <a:t>ratul | gatech | '09</a:t>
            </a:r>
            <a:endParaRPr lang="en-US"/>
          </a:p>
        </p:txBody>
      </p:sp>
      <p:grpSp>
        <p:nvGrpSpPr>
          <p:cNvPr id="10" name="Group 9"/>
          <p:cNvGrpSpPr/>
          <p:nvPr/>
        </p:nvGrpSpPr>
        <p:grpSpPr>
          <a:xfrm>
            <a:off x="4419600" y="3429000"/>
            <a:ext cx="2743200" cy="2438400"/>
            <a:chOff x="3124200" y="3505200"/>
            <a:chExt cx="2743200" cy="2438400"/>
          </a:xfrm>
        </p:grpSpPr>
        <p:sp>
          <p:nvSpPr>
            <p:cNvPr id="9" name="Rectangle 8"/>
            <p:cNvSpPr/>
            <p:nvPr/>
          </p:nvSpPr>
          <p:spPr>
            <a:xfrm>
              <a:off x="3124200" y="3505200"/>
              <a:ext cx="2743200" cy="2438400"/>
            </a:xfrm>
            <a:prstGeom prst="rect">
              <a:avLst/>
            </a:prstGeom>
            <a:solidFill>
              <a:schemeClr val="bg1"/>
            </a:solidFill>
            <a:ln w="25400">
              <a:solidFill>
                <a:srgbClr val="FFC000"/>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dirty="0" smtClean="0"/>
            </a:p>
          </p:txBody>
        </p:sp>
        <p:pic>
          <p:nvPicPr>
            <p:cNvPr id="6" name="Picture 2"/>
            <p:cNvPicPr>
              <a:picLocks noChangeAspect="1" noChangeArrowheads="1"/>
            </p:cNvPicPr>
            <p:nvPr/>
          </p:nvPicPr>
          <p:blipFill>
            <a:blip r:embed="rId3" cstate="print"/>
            <a:srcRect/>
            <a:stretch>
              <a:fillRect/>
            </a:stretch>
          </p:blipFill>
          <p:spPr bwMode="auto">
            <a:xfrm>
              <a:off x="3352800" y="3810000"/>
              <a:ext cx="2146774" cy="1981199"/>
            </a:xfrm>
            <a:prstGeom prst="rect">
              <a:avLst/>
            </a:prstGeom>
            <a:noFill/>
            <a:ln w="9525">
              <a:noFill/>
              <a:miter lim="800000"/>
              <a:headEnd/>
              <a:tailEnd/>
            </a:ln>
            <a:effectLst/>
          </p:spPr>
        </p:pic>
        <p:sp>
          <p:nvSpPr>
            <p:cNvPr id="7" name="Rectangle 6"/>
            <p:cNvSpPr/>
            <p:nvPr/>
          </p:nvSpPr>
          <p:spPr>
            <a:xfrm>
              <a:off x="3657600" y="5334000"/>
              <a:ext cx="17526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Accuracy</a:t>
              </a:r>
              <a:endParaRPr lang="en-US" dirty="0">
                <a:solidFill>
                  <a:schemeClr val="tx1"/>
                </a:solidFill>
              </a:endParaRPr>
            </a:p>
          </p:txBody>
        </p:sp>
        <p:sp>
          <p:nvSpPr>
            <p:cNvPr id="8" name="Rectangle 7"/>
            <p:cNvSpPr/>
            <p:nvPr/>
          </p:nvSpPr>
          <p:spPr>
            <a:xfrm rot="16200000">
              <a:off x="2438401" y="4495800"/>
              <a:ext cx="1904999"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Understandability</a:t>
              </a:r>
              <a:endParaRPr lang="en-US" dirty="0">
                <a:solidFill>
                  <a:schemeClr val="tx1"/>
                </a:solidFill>
              </a:endParaRPr>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Intuitiveness of analysis (2)</a:t>
            </a:r>
            <a:endParaRPr lang="en-US" dirty="0"/>
          </a:p>
        </p:txBody>
      </p:sp>
      <p:sp>
        <p:nvSpPr>
          <p:cNvPr id="3" name="Content Placeholder 2"/>
          <p:cNvSpPr>
            <a:spLocks noGrp="1"/>
          </p:cNvSpPr>
          <p:nvPr>
            <p:ph idx="1"/>
          </p:nvPr>
        </p:nvSpPr>
        <p:spPr/>
        <p:txBody>
          <a:bodyPr/>
          <a:lstStyle/>
          <a:p>
            <a:r>
              <a:rPr lang="en-US" dirty="0" smtClean="0"/>
              <a:t>Goal: Go from mechanical measures to more human centric measures</a:t>
            </a:r>
          </a:p>
          <a:p>
            <a:pPr lvl="1">
              <a:buFont typeface="Arial" pitchFamily="34" charset="0"/>
              <a:buChar char="•"/>
            </a:pPr>
            <a:r>
              <a:rPr lang="en-US" dirty="0" smtClean="0"/>
              <a:t>Example: </a:t>
            </a:r>
            <a:r>
              <a:rPr lang="en-US" dirty="0" err="1" smtClean="0"/>
              <a:t>MoS</a:t>
            </a:r>
            <a:r>
              <a:rPr lang="en-US" dirty="0" smtClean="0"/>
              <a:t> measure for VoIP</a:t>
            </a:r>
          </a:p>
          <a:p>
            <a:pPr lvl="4">
              <a:buFont typeface="Arial" pitchFamily="34" charset="0"/>
              <a:buChar char="•"/>
            </a:pPr>
            <a:endParaRPr lang="en-US" dirty="0" smtClean="0"/>
          </a:p>
          <a:p>
            <a:r>
              <a:rPr lang="en-US" dirty="0" smtClean="0"/>
              <a:t>Factors </a:t>
            </a:r>
            <a:r>
              <a:rPr lang="en-US" dirty="0" smtClean="0"/>
              <a:t>to consider</a:t>
            </a:r>
          </a:p>
          <a:p>
            <a:pPr lvl="1">
              <a:buFont typeface="Arial" pitchFamily="34" charset="0"/>
              <a:buChar char="•"/>
            </a:pPr>
            <a:r>
              <a:rPr lang="en-US" dirty="0" smtClean="0"/>
              <a:t>What information is used? E.g., Local vs. global</a:t>
            </a:r>
          </a:p>
          <a:p>
            <a:pPr lvl="1">
              <a:buFont typeface="Arial" pitchFamily="34" charset="0"/>
              <a:buChar char="•"/>
            </a:pPr>
            <a:r>
              <a:rPr lang="en-US" dirty="0" smtClean="0"/>
              <a:t>What </a:t>
            </a:r>
            <a:r>
              <a:rPr lang="en-US" dirty="0" smtClean="0"/>
              <a:t>operations are used? </a:t>
            </a:r>
            <a:r>
              <a:rPr lang="en-US" dirty="0" smtClean="0"/>
              <a:t>E.g</a:t>
            </a:r>
            <a:r>
              <a:rPr lang="en-US" dirty="0" smtClean="0"/>
              <a:t>., </a:t>
            </a:r>
            <a:r>
              <a:rPr lang="en-US" dirty="0" smtClean="0"/>
              <a:t>Arithmetic </a:t>
            </a:r>
            <a:r>
              <a:rPr lang="en-US" dirty="0" smtClean="0"/>
              <a:t>vs. geometric means</a:t>
            </a:r>
            <a:endParaRPr lang="en-US" dirty="0"/>
          </a:p>
        </p:txBody>
      </p:sp>
      <p:sp>
        <p:nvSpPr>
          <p:cNvPr id="4" name="Date Placeholder 3"/>
          <p:cNvSpPr>
            <a:spLocks noGrp="1"/>
          </p:cNvSpPr>
          <p:nvPr>
            <p:ph type="dt" sz="half" idx="10"/>
          </p:nvPr>
        </p:nvSpPr>
        <p:spPr/>
        <p:txBody>
          <a:bodyPr/>
          <a:lstStyle/>
          <a:p>
            <a:r>
              <a:rPr lang="en-US" dirty="0" err="1" smtClean="0"/>
              <a:t>ratul</a:t>
            </a:r>
            <a:r>
              <a:rPr lang="en-US" dirty="0" smtClean="0"/>
              <a:t> | </a:t>
            </a:r>
            <a:r>
              <a:rPr lang="en-US" dirty="0" err="1" smtClean="0"/>
              <a:t>gatech</a:t>
            </a:r>
            <a:r>
              <a:rPr lang="en-US" dirty="0" smtClean="0"/>
              <a:t> | '09</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295400" y="3200400"/>
            <a:ext cx="228600" cy="1143000"/>
          </a:xfrm>
          <a:prstGeom prst="rect">
            <a:avLst/>
          </a:prstGeom>
          <a:solidFill>
            <a:schemeClr val="bg1">
              <a:lumMod val="85000"/>
            </a:schemeClr>
          </a:solidFill>
          <a:ln w="25400">
            <a:no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dirty="0" smtClean="0"/>
          </a:p>
        </p:txBody>
      </p:sp>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4343400" y="4876800"/>
            <a:ext cx="4724400" cy="1600200"/>
          </a:xfrm>
        </p:spPr>
        <p:txBody>
          <a:bodyPr>
            <a:normAutofit/>
          </a:bodyPr>
          <a:lstStyle/>
          <a:p>
            <a:pPr algn="ctr"/>
            <a:r>
              <a:rPr lang="en-US" sz="2400" dirty="0" err="1" smtClean="0"/>
              <a:t>NetClinic</a:t>
            </a:r>
            <a:r>
              <a:rPr lang="en-US" sz="2400" dirty="0" smtClean="0"/>
              <a:t> enables </a:t>
            </a:r>
            <a:r>
              <a:rPr lang="en-US" sz="2400" dirty="0" err="1" smtClean="0"/>
              <a:t>admins</a:t>
            </a:r>
            <a:r>
              <a:rPr lang="en-US" sz="2400" dirty="0" smtClean="0"/>
              <a:t> to understand and verify complex diagnostic analyses</a:t>
            </a:r>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5" name="Rectangle 4"/>
          <p:cNvSpPr/>
          <p:nvPr/>
        </p:nvSpPr>
        <p:spPr>
          <a:xfrm>
            <a:off x="6569338" y="3124200"/>
            <a:ext cx="1219200" cy="9906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rot="2227103">
            <a:off x="5951669" y="2928040"/>
            <a:ext cx="1295400" cy="461665"/>
          </a:xfrm>
          <a:prstGeom prst="rect">
            <a:avLst/>
          </a:prstGeom>
          <a:noFill/>
        </p:spPr>
        <p:txBody>
          <a:bodyPr wrap="square" rtlCol="0">
            <a:spAutoFit/>
          </a:bodyPr>
          <a:lstStyle/>
          <a:p>
            <a:r>
              <a:rPr lang="en-US" sz="2400" dirty="0" smtClean="0">
                <a:solidFill>
                  <a:srgbClr val="FF0000"/>
                </a:solidFill>
              </a:rPr>
              <a:t>Accuracy  </a:t>
            </a:r>
            <a:endParaRPr lang="en-US" sz="2400" dirty="0">
              <a:solidFill>
                <a:srgbClr val="FF0000"/>
              </a:solidFill>
            </a:endParaRPr>
          </a:p>
        </p:txBody>
      </p:sp>
      <p:sp>
        <p:nvSpPr>
          <p:cNvPr id="7" name="TextBox 6"/>
          <p:cNvSpPr txBox="1"/>
          <p:nvPr/>
        </p:nvSpPr>
        <p:spPr>
          <a:xfrm rot="2449280">
            <a:off x="7146017" y="3822829"/>
            <a:ext cx="1052131" cy="461665"/>
          </a:xfrm>
          <a:prstGeom prst="rect">
            <a:avLst/>
          </a:prstGeom>
          <a:noFill/>
        </p:spPr>
        <p:txBody>
          <a:bodyPr wrap="square" rtlCol="0">
            <a:spAutoFit/>
          </a:bodyPr>
          <a:lstStyle/>
          <a:p>
            <a:r>
              <a:rPr lang="en-US" sz="2400" dirty="0" smtClean="0">
                <a:solidFill>
                  <a:srgbClr val="FF0000"/>
                </a:solidFill>
              </a:rPr>
              <a:t>Detail</a:t>
            </a:r>
            <a:endParaRPr lang="en-US" sz="2400" dirty="0">
              <a:solidFill>
                <a:srgbClr val="FF0000"/>
              </a:solidFill>
            </a:endParaRPr>
          </a:p>
        </p:txBody>
      </p:sp>
      <p:sp>
        <p:nvSpPr>
          <p:cNvPr id="8" name="TextBox 7"/>
          <p:cNvSpPr txBox="1"/>
          <p:nvPr/>
        </p:nvSpPr>
        <p:spPr>
          <a:xfrm rot="18768959">
            <a:off x="6715348" y="2528241"/>
            <a:ext cx="2524166" cy="461665"/>
          </a:xfrm>
          <a:prstGeom prst="rect">
            <a:avLst/>
          </a:prstGeom>
          <a:noFill/>
        </p:spPr>
        <p:txBody>
          <a:bodyPr wrap="square" rtlCol="0">
            <a:spAutoFit/>
          </a:bodyPr>
          <a:lstStyle/>
          <a:p>
            <a:pPr algn="ctr"/>
            <a:r>
              <a:rPr lang="en-US" sz="2400" dirty="0" smtClean="0">
                <a:solidFill>
                  <a:srgbClr val="FF0000"/>
                </a:solidFill>
              </a:rPr>
              <a:t>Understandability  </a:t>
            </a:r>
            <a:endParaRPr lang="en-US" sz="2400" dirty="0">
              <a:solidFill>
                <a:srgbClr val="FF0000"/>
              </a:solidFill>
            </a:endParaRPr>
          </a:p>
        </p:txBody>
      </p:sp>
      <p:sp>
        <p:nvSpPr>
          <p:cNvPr id="9" name="Isosceles Triangle 8"/>
          <p:cNvSpPr/>
          <p:nvPr/>
        </p:nvSpPr>
        <p:spPr>
          <a:xfrm>
            <a:off x="3733801" y="3200401"/>
            <a:ext cx="1343454" cy="1066799"/>
          </a:xfrm>
          <a:prstGeom prs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rot="16200000">
            <a:off x="3769668" y="2931468"/>
            <a:ext cx="1295400" cy="461665"/>
          </a:xfrm>
          <a:prstGeom prst="rect">
            <a:avLst/>
          </a:prstGeom>
          <a:noFill/>
        </p:spPr>
        <p:txBody>
          <a:bodyPr wrap="square" rtlCol="0">
            <a:spAutoFit/>
          </a:bodyPr>
          <a:lstStyle/>
          <a:p>
            <a:r>
              <a:rPr lang="en-US" sz="2400" dirty="0" smtClean="0">
                <a:solidFill>
                  <a:srgbClr val="C00000"/>
                </a:solidFill>
              </a:rPr>
              <a:t>Accuracy  </a:t>
            </a:r>
            <a:endParaRPr lang="en-US" sz="2400" dirty="0">
              <a:solidFill>
                <a:srgbClr val="C00000"/>
              </a:solidFill>
            </a:endParaRPr>
          </a:p>
        </p:txBody>
      </p:sp>
      <p:sp>
        <p:nvSpPr>
          <p:cNvPr id="11" name="TextBox 10"/>
          <p:cNvSpPr txBox="1"/>
          <p:nvPr/>
        </p:nvSpPr>
        <p:spPr>
          <a:xfrm rot="19469382">
            <a:off x="3130728" y="4013016"/>
            <a:ext cx="1371600" cy="461665"/>
          </a:xfrm>
          <a:prstGeom prst="rect">
            <a:avLst/>
          </a:prstGeom>
          <a:noFill/>
        </p:spPr>
        <p:txBody>
          <a:bodyPr wrap="square" rtlCol="0">
            <a:spAutoFit/>
          </a:bodyPr>
          <a:lstStyle/>
          <a:p>
            <a:r>
              <a:rPr lang="en-US" sz="2400" dirty="0" smtClean="0">
                <a:solidFill>
                  <a:srgbClr val="C00000"/>
                </a:solidFill>
              </a:rPr>
              <a:t>Coverage  </a:t>
            </a:r>
            <a:endParaRPr lang="en-US" sz="2400" dirty="0">
              <a:solidFill>
                <a:srgbClr val="C00000"/>
              </a:solidFill>
            </a:endParaRPr>
          </a:p>
        </p:txBody>
      </p:sp>
      <p:sp>
        <p:nvSpPr>
          <p:cNvPr id="12" name="TextBox 11"/>
          <p:cNvSpPr txBox="1"/>
          <p:nvPr/>
        </p:nvSpPr>
        <p:spPr>
          <a:xfrm rot="2188534">
            <a:off x="4505228" y="4028875"/>
            <a:ext cx="1058619" cy="461665"/>
          </a:xfrm>
          <a:prstGeom prst="rect">
            <a:avLst/>
          </a:prstGeom>
          <a:noFill/>
        </p:spPr>
        <p:txBody>
          <a:bodyPr wrap="square" rtlCol="0">
            <a:spAutoFit/>
          </a:bodyPr>
          <a:lstStyle/>
          <a:p>
            <a:r>
              <a:rPr lang="en-US" sz="2400" dirty="0" smtClean="0">
                <a:solidFill>
                  <a:srgbClr val="C00000"/>
                </a:solidFill>
              </a:rPr>
              <a:t>Detail</a:t>
            </a:r>
            <a:r>
              <a:rPr lang="en-US" sz="2400" dirty="0" smtClean="0">
                <a:solidFill>
                  <a:srgbClr val="C00000"/>
                </a:solidFill>
              </a:rPr>
              <a:t>  </a:t>
            </a:r>
            <a:endParaRPr lang="en-US" sz="2400" dirty="0">
              <a:solidFill>
                <a:srgbClr val="C00000"/>
              </a:solidFill>
            </a:endParaRPr>
          </a:p>
        </p:txBody>
      </p:sp>
      <p:sp>
        <p:nvSpPr>
          <p:cNvPr id="13" name="TextBox 12"/>
          <p:cNvSpPr txBox="1"/>
          <p:nvPr/>
        </p:nvSpPr>
        <p:spPr>
          <a:xfrm rot="18966915">
            <a:off x="6004433" y="3839940"/>
            <a:ext cx="1371600" cy="461665"/>
          </a:xfrm>
          <a:prstGeom prst="rect">
            <a:avLst/>
          </a:prstGeom>
          <a:noFill/>
        </p:spPr>
        <p:txBody>
          <a:bodyPr wrap="square" rtlCol="0">
            <a:spAutoFit/>
          </a:bodyPr>
          <a:lstStyle/>
          <a:p>
            <a:r>
              <a:rPr lang="en-US" sz="2400" dirty="0" smtClean="0">
                <a:solidFill>
                  <a:srgbClr val="FF0000"/>
                </a:solidFill>
              </a:rPr>
              <a:t>Coverage  </a:t>
            </a:r>
            <a:endParaRPr lang="en-US" sz="2400" dirty="0">
              <a:solidFill>
                <a:srgbClr val="FF0000"/>
              </a:solidFill>
            </a:endParaRPr>
          </a:p>
        </p:txBody>
      </p:sp>
      <p:sp>
        <p:nvSpPr>
          <p:cNvPr id="14" name="Right Arrow 13"/>
          <p:cNvSpPr/>
          <p:nvPr/>
        </p:nvSpPr>
        <p:spPr>
          <a:xfrm>
            <a:off x="5410200" y="3505200"/>
            <a:ext cx="609600" cy="261722"/>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762000" y="4038600"/>
            <a:ext cx="1371600" cy="461665"/>
          </a:xfrm>
          <a:prstGeom prst="rect">
            <a:avLst/>
          </a:prstGeom>
          <a:noFill/>
        </p:spPr>
        <p:txBody>
          <a:bodyPr wrap="square" rtlCol="0">
            <a:spAutoFit/>
          </a:bodyPr>
          <a:lstStyle/>
          <a:p>
            <a:r>
              <a:rPr lang="en-US" sz="2400" dirty="0" smtClean="0">
                <a:solidFill>
                  <a:srgbClr val="C00000"/>
                </a:solidFill>
              </a:rPr>
              <a:t>Coverage  </a:t>
            </a:r>
            <a:endParaRPr lang="en-US" sz="2400" dirty="0">
              <a:solidFill>
                <a:srgbClr val="C00000"/>
              </a:solidFill>
            </a:endParaRPr>
          </a:p>
        </p:txBody>
      </p:sp>
      <p:sp>
        <p:nvSpPr>
          <p:cNvPr id="17" name="TextBox 16"/>
          <p:cNvSpPr txBox="1"/>
          <p:nvPr/>
        </p:nvSpPr>
        <p:spPr>
          <a:xfrm>
            <a:off x="838200" y="2967335"/>
            <a:ext cx="1295400" cy="461665"/>
          </a:xfrm>
          <a:prstGeom prst="rect">
            <a:avLst/>
          </a:prstGeom>
          <a:noFill/>
        </p:spPr>
        <p:txBody>
          <a:bodyPr wrap="square" rtlCol="0">
            <a:spAutoFit/>
          </a:bodyPr>
          <a:lstStyle/>
          <a:p>
            <a:r>
              <a:rPr lang="en-US" sz="2400" dirty="0" smtClean="0">
                <a:solidFill>
                  <a:srgbClr val="C00000"/>
                </a:solidFill>
              </a:rPr>
              <a:t>Accuracy  </a:t>
            </a:r>
            <a:endParaRPr lang="en-US" sz="2400" dirty="0">
              <a:solidFill>
                <a:srgbClr val="C00000"/>
              </a:solidFill>
            </a:endParaRPr>
          </a:p>
        </p:txBody>
      </p:sp>
      <p:sp>
        <p:nvSpPr>
          <p:cNvPr id="18" name="Right Arrow 17"/>
          <p:cNvSpPr/>
          <p:nvPr/>
        </p:nvSpPr>
        <p:spPr>
          <a:xfrm>
            <a:off x="2438400" y="3505200"/>
            <a:ext cx="609600" cy="261722"/>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2"/>
          <p:cNvSpPr txBox="1">
            <a:spLocks/>
          </p:cNvSpPr>
          <p:nvPr/>
        </p:nvSpPr>
        <p:spPr>
          <a:xfrm>
            <a:off x="0" y="4876800"/>
            <a:ext cx="4724400" cy="152400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err="1" smtClean="0">
                <a:ln>
                  <a:noFill/>
                </a:ln>
                <a:solidFill>
                  <a:schemeClr val="bg1"/>
                </a:solidFill>
                <a:effectLst/>
                <a:uLnTx/>
                <a:uFillTx/>
                <a:latin typeface="+mn-lt"/>
                <a:ea typeface="+mn-ea"/>
                <a:cs typeface="+mn-cs"/>
              </a:rPr>
              <a:t>NetMedic</a:t>
            </a:r>
            <a:r>
              <a:rPr kumimoji="0" lang="en-US" sz="2400" b="0" i="0" u="none" strike="noStrike" kern="1200" cap="none" spc="0" normalizeH="0" baseline="0" noProof="0" dirty="0" smtClean="0">
                <a:ln>
                  <a:noFill/>
                </a:ln>
                <a:solidFill>
                  <a:schemeClr val="bg1"/>
                </a:solidFill>
                <a:effectLst/>
                <a:uLnTx/>
                <a:uFillTx/>
                <a:latin typeface="+mn-lt"/>
                <a:ea typeface="+mn-ea"/>
                <a:cs typeface="+mn-cs"/>
              </a:rPr>
              <a:t> enables detailed diagnosis in enterprise networks w/o application knowledge</a:t>
            </a:r>
          </a:p>
        </p:txBody>
      </p:sp>
      <p:sp>
        <p:nvSpPr>
          <p:cNvPr id="20" name="Content Placeholder 2"/>
          <p:cNvSpPr txBox="1">
            <a:spLocks/>
          </p:cNvSpPr>
          <p:nvPr/>
        </p:nvSpPr>
        <p:spPr>
          <a:xfrm>
            <a:off x="381000" y="1570037"/>
            <a:ext cx="8534400" cy="71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bg1"/>
                </a:solidFill>
                <a:effectLst/>
                <a:uLnTx/>
                <a:uFillTx/>
                <a:latin typeface="+mn-lt"/>
                <a:ea typeface="+mn-ea"/>
                <a:cs typeface="+mn-cs"/>
              </a:rPr>
              <a:t>Thinking small (networks) can provide new perspectives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458200" cy="1325562"/>
          </a:xfrm>
        </p:spPr>
        <p:txBody>
          <a:bodyPr>
            <a:normAutofit fontScale="90000"/>
          </a:bodyPr>
          <a:lstStyle/>
          <a:p>
            <a:r>
              <a:rPr lang="en-US" dirty="0" smtClean="0"/>
              <a:t>Why study small enterprise networks separately?</a:t>
            </a:r>
            <a:endParaRPr lang="en-US" dirty="0"/>
          </a:p>
        </p:txBody>
      </p:sp>
      <p:sp>
        <p:nvSpPr>
          <p:cNvPr id="4" name="Date Placeholder 3"/>
          <p:cNvSpPr>
            <a:spLocks noGrp="1"/>
          </p:cNvSpPr>
          <p:nvPr>
            <p:ph type="dt" sz="half" idx="10"/>
          </p:nvPr>
        </p:nvSpPr>
        <p:spPr/>
        <p:txBody>
          <a:bodyPr/>
          <a:lstStyle/>
          <a:p>
            <a:r>
              <a:rPr lang="en-US" smtClean="0"/>
              <a:t>ratul | gatech | '09</a:t>
            </a:r>
            <a:endParaRPr lang="en-US" dirty="0"/>
          </a:p>
        </p:txBody>
      </p:sp>
      <p:sp>
        <p:nvSpPr>
          <p:cNvPr id="5" name="Cloud"/>
          <p:cNvSpPr>
            <a:spLocks noChangeAspect="1" noEditPoints="1" noChangeArrowheads="1"/>
          </p:cNvSpPr>
          <p:nvPr/>
        </p:nvSpPr>
        <p:spPr bwMode="auto">
          <a:xfrm>
            <a:off x="457200" y="1828800"/>
            <a:ext cx="3352800" cy="209364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60000"/>
              <a:lumOff val="40000"/>
            </a:schemeClr>
          </a:solidFill>
          <a:ln w="9525">
            <a:solidFill>
              <a:srgbClr val="000000"/>
            </a:solidFill>
            <a:miter lim="800000"/>
            <a:headEnd/>
            <a:tailEnd/>
          </a:ln>
          <a:effectLst>
            <a:outerShdw dist="107763" dir="2700000" algn="ctr" rotWithShape="0">
              <a:srgbClr val="808080"/>
            </a:outerShdw>
          </a:effectLst>
        </p:spPr>
        <p:txBody>
          <a:bodyPr vert="horz" wrap="square" lIns="0" tIns="0" rIns="0" bIns="0" numCol="1" anchor="ctr" anchorCtr="0" compatLnSpc="1">
            <a:prstTxWarp prst="textNoShape">
              <a:avLst/>
            </a:prstTxWarp>
          </a:bodyPr>
          <a:lstStyle/>
          <a:p>
            <a:pPr algn="ctr"/>
            <a:r>
              <a:rPr lang="en-US" sz="2800" dirty="0" smtClean="0"/>
              <a:t>Big enterprises</a:t>
            </a:r>
          </a:p>
          <a:p>
            <a:pPr algn="ctr"/>
            <a:r>
              <a:rPr lang="en-US" sz="2800" dirty="0" smtClean="0"/>
              <a:t>Large ISPs</a:t>
            </a:r>
            <a:endParaRPr lang="en-US" sz="2800" dirty="0"/>
          </a:p>
        </p:txBody>
      </p:sp>
      <p:sp>
        <p:nvSpPr>
          <p:cNvPr id="6" name="Cloud"/>
          <p:cNvSpPr>
            <a:spLocks noChangeAspect="1" noEditPoints="1" noChangeArrowheads="1"/>
          </p:cNvSpPr>
          <p:nvPr/>
        </p:nvSpPr>
        <p:spPr bwMode="auto">
          <a:xfrm>
            <a:off x="7086600" y="2514600"/>
            <a:ext cx="1143000" cy="765969"/>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60000"/>
              <a:lumOff val="4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dirty="0"/>
          </a:p>
        </p:txBody>
      </p:sp>
      <p:sp>
        <p:nvSpPr>
          <p:cNvPr id="9" name="TextBox 8"/>
          <p:cNvSpPr txBox="1"/>
          <p:nvPr/>
        </p:nvSpPr>
        <p:spPr>
          <a:xfrm>
            <a:off x="6477000" y="2129135"/>
            <a:ext cx="2438400" cy="461665"/>
          </a:xfrm>
          <a:prstGeom prst="rect">
            <a:avLst/>
          </a:prstGeom>
          <a:noFill/>
        </p:spPr>
        <p:txBody>
          <a:bodyPr wrap="square" rtlCol="0">
            <a:spAutoFit/>
          </a:bodyPr>
          <a:lstStyle/>
          <a:p>
            <a:pPr algn="r"/>
            <a:r>
              <a:rPr lang="en-US" sz="2400" dirty="0" smtClean="0">
                <a:solidFill>
                  <a:schemeClr val="bg1"/>
                </a:solidFill>
              </a:rPr>
              <a:t>Small enterprises</a:t>
            </a:r>
            <a:endParaRPr lang="en-US" sz="2400" dirty="0">
              <a:solidFill>
                <a:schemeClr val="bg1"/>
              </a:solidFill>
            </a:endParaRPr>
          </a:p>
        </p:txBody>
      </p:sp>
      <p:graphicFrame>
        <p:nvGraphicFramePr>
          <p:cNvPr id="11" name="Table 10"/>
          <p:cNvGraphicFramePr>
            <a:graphicFrameLocks noGrp="1"/>
          </p:cNvGraphicFramePr>
          <p:nvPr/>
        </p:nvGraphicFramePr>
        <p:xfrm>
          <a:off x="5334000" y="3505200"/>
          <a:ext cx="3581400" cy="1371600"/>
        </p:xfrm>
        <a:graphic>
          <a:graphicData uri="http://schemas.openxmlformats.org/drawingml/2006/table">
            <a:tbl>
              <a:tblPr>
                <a:tableStyleId>{5C22544A-7EE6-4342-B048-85BDC9FD1C3A}</a:tableStyleId>
              </a:tblPr>
              <a:tblGrid>
                <a:gridCol w="3581400"/>
              </a:tblGrid>
              <a:tr h="381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Less sophisticated</a:t>
                      </a:r>
                      <a:r>
                        <a:rPr lang="en-US" sz="2400" baseline="0" dirty="0" smtClean="0"/>
                        <a:t> </a:t>
                      </a:r>
                      <a:r>
                        <a:rPr lang="en-US" sz="2400" baseline="0" dirty="0" err="1" smtClean="0"/>
                        <a:t>admins</a:t>
                      </a:r>
                      <a:endParaRPr lang="en-US" sz="2400" dirty="0" smtClean="0"/>
                    </a:p>
                  </a:txBody>
                  <a:tcPr>
                    <a:lnB w="12700" cap="flat" cmpd="sng" algn="ctr">
                      <a:solidFill>
                        <a:schemeClr val="tx1"/>
                      </a:solidFill>
                      <a:prstDash val="solid"/>
                      <a:round/>
                      <a:headEnd type="none" w="med" len="med"/>
                      <a:tailEnd type="none" w="med" len="med"/>
                    </a:lnB>
                  </a:tcPr>
                </a:tc>
              </a:tr>
              <a:tr h="381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Less rich connectivity</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81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Many shared</a:t>
                      </a:r>
                      <a:r>
                        <a:rPr lang="en-US" sz="2400" baseline="0" dirty="0" smtClean="0"/>
                        <a:t> components</a:t>
                      </a:r>
                      <a:endParaRPr lang="en-US" sz="2400" dirty="0" smtClean="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6" name="Right Arrow 15"/>
          <p:cNvSpPr/>
          <p:nvPr/>
        </p:nvSpPr>
        <p:spPr>
          <a:xfrm>
            <a:off x="4572000" y="2667000"/>
            <a:ext cx="1295400" cy="381000"/>
          </a:xfrm>
          <a:prstGeom prst="rightArrow">
            <a:avLst/>
          </a:prstGeom>
          <a:solidFill>
            <a:srgbClr val="FFC000"/>
          </a:solidFill>
          <a:ln w="25400">
            <a:solidFill>
              <a:schemeClr val="bg1"/>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dirty="0" smtClean="0"/>
          </a:p>
        </p:txBody>
      </p:sp>
      <p:cxnSp>
        <p:nvCxnSpPr>
          <p:cNvPr id="18" name="Straight Connector 17"/>
          <p:cNvCxnSpPr/>
          <p:nvPr/>
        </p:nvCxnSpPr>
        <p:spPr>
          <a:xfrm rot="5400000">
            <a:off x="4724400" y="2743200"/>
            <a:ext cx="762000" cy="304800"/>
          </a:xfrm>
          <a:prstGeom prst="line">
            <a:avLst/>
          </a:prstGeom>
          <a:ln w="5080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V="1">
            <a:off x="4762500" y="2552700"/>
            <a:ext cx="685800" cy="609600"/>
          </a:xfrm>
          <a:prstGeom prst="line">
            <a:avLst/>
          </a:prstGeom>
          <a:ln w="5080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781800" y="5105400"/>
            <a:ext cx="2057400" cy="830997"/>
          </a:xfrm>
          <a:prstGeom prst="rect">
            <a:avLst/>
          </a:prstGeom>
          <a:noFill/>
        </p:spPr>
        <p:txBody>
          <a:bodyPr wrap="square" rtlCol="0">
            <a:spAutoFit/>
          </a:bodyPr>
          <a:lstStyle/>
          <a:p>
            <a:r>
              <a:rPr lang="en-US" sz="2400" dirty="0" smtClean="0">
                <a:solidFill>
                  <a:srgbClr val="FFC000"/>
                </a:solidFill>
              </a:rPr>
              <a:t>IIS, SQL, Exchange, …</a:t>
            </a:r>
            <a:endParaRPr lang="en-US" sz="2400" dirty="0">
              <a:solidFill>
                <a:srgbClr val="FFC000"/>
              </a:solidFill>
            </a:endParaRPr>
          </a:p>
        </p:txBody>
      </p:sp>
      <p:sp>
        <p:nvSpPr>
          <p:cNvPr id="13" name="computr1"/>
          <p:cNvSpPr>
            <a:spLocks noEditPoints="1" noChangeArrowheads="1"/>
          </p:cNvSpPr>
          <p:nvPr/>
        </p:nvSpPr>
        <p:spPr bwMode="auto">
          <a:xfrm>
            <a:off x="4267200" y="5791200"/>
            <a:ext cx="685800" cy="5334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15" name="server"/>
          <p:cNvSpPr>
            <a:spLocks noEditPoints="1" noChangeArrowheads="1"/>
          </p:cNvSpPr>
          <p:nvPr/>
        </p:nvSpPr>
        <p:spPr bwMode="auto">
          <a:xfrm>
            <a:off x="5791200" y="5181600"/>
            <a:ext cx="685800" cy="609600"/>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761 w 21600"/>
              <a:gd name="T17" fmla="*/ 22454 h 21600"/>
              <a:gd name="T18" fmla="*/ 21069 w 21600"/>
              <a:gd name="T19" fmla="*/ 28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0"/>
                </a:moveTo>
                <a:lnTo>
                  <a:pt x="21600" y="0"/>
                </a:lnTo>
                <a:lnTo>
                  <a:pt x="21600" y="21600"/>
                </a:lnTo>
                <a:lnTo>
                  <a:pt x="0" y="21600"/>
                </a:lnTo>
                <a:lnTo>
                  <a:pt x="0" y="0"/>
                </a:lnTo>
                <a:close/>
              </a:path>
              <a:path w="21600" h="21600" extrusionOk="0">
                <a:moveTo>
                  <a:pt x="1662" y="1709"/>
                </a:moveTo>
                <a:lnTo>
                  <a:pt x="9046" y="1709"/>
                </a:lnTo>
                <a:lnTo>
                  <a:pt x="9046" y="2331"/>
                </a:lnTo>
                <a:lnTo>
                  <a:pt x="1662" y="2331"/>
                </a:lnTo>
                <a:lnTo>
                  <a:pt x="1662" y="1709"/>
                </a:lnTo>
                <a:moveTo>
                  <a:pt x="0" y="4351"/>
                </a:moveTo>
                <a:lnTo>
                  <a:pt x="10892" y="4351"/>
                </a:lnTo>
                <a:lnTo>
                  <a:pt x="10892" y="14141"/>
                </a:lnTo>
                <a:lnTo>
                  <a:pt x="21600" y="14141"/>
                </a:lnTo>
                <a:moveTo>
                  <a:pt x="11631" y="1243"/>
                </a:moveTo>
                <a:lnTo>
                  <a:pt x="20492" y="1243"/>
                </a:lnTo>
                <a:lnTo>
                  <a:pt x="20492" y="1554"/>
                </a:lnTo>
                <a:lnTo>
                  <a:pt x="11631" y="1554"/>
                </a:lnTo>
                <a:lnTo>
                  <a:pt x="11631" y="1243"/>
                </a:lnTo>
                <a:moveTo>
                  <a:pt x="11631" y="3263"/>
                </a:moveTo>
                <a:lnTo>
                  <a:pt x="20492" y="3263"/>
                </a:lnTo>
                <a:lnTo>
                  <a:pt x="20492" y="3574"/>
                </a:lnTo>
                <a:lnTo>
                  <a:pt x="11631" y="3574"/>
                </a:lnTo>
                <a:lnTo>
                  <a:pt x="11631" y="3263"/>
                </a:lnTo>
                <a:moveTo>
                  <a:pt x="11631" y="6060"/>
                </a:moveTo>
                <a:lnTo>
                  <a:pt x="20492" y="6060"/>
                </a:lnTo>
                <a:lnTo>
                  <a:pt x="20492" y="6371"/>
                </a:lnTo>
                <a:lnTo>
                  <a:pt x="11631" y="6371"/>
                </a:lnTo>
                <a:lnTo>
                  <a:pt x="11631" y="6060"/>
                </a:lnTo>
                <a:moveTo>
                  <a:pt x="11631" y="8081"/>
                </a:moveTo>
                <a:lnTo>
                  <a:pt x="20308" y="8081"/>
                </a:lnTo>
                <a:lnTo>
                  <a:pt x="20308" y="8391"/>
                </a:lnTo>
                <a:lnTo>
                  <a:pt x="11631" y="8391"/>
                </a:lnTo>
                <a:lnTo>
                  <a:pt x="11631" y="8081"/>
                </a:lnTo>
                <a:moveTo>
                  <a:pt x="11631" y="4196"/>
                </a:moveTo>
                <a:lnTo>
                  <a:pt x="12369" y="4196"/>
                </a:lnTo>
                <a:lnTo>
                  <a:pt x="12369" y="4817"/>
                </a:lnTo>
                <a:lnTo>
                  <a:pt x="11631" y="4817"/>
                </a:lnTo>
                <a:lnTo>
                  <a:pt x="11631" y="4196"/>
                </a:lnTo>
                <a:moveTo>
                  <a:pt x="14400" y="4196"/>
                </a:moveTo>
                <a:lnTo>
                  <a:pt x="15138" y="4196"/>
                </a:lnTo>
                <a:lnTo>
                  <a:pt x="15138" y="4817"/>
                </a:lnTo>
                <a:lnTo>
                  <a:pt x="14400" y="4817"/>
                </a:lnTo>
                <a:lnTo>
                  <a:pt x="14400" y="4196"/>
                </a:lnTo>
                <a:moveTo>
                  <a:pt x="16985" y="4196"/>
                </a:moveTo>
                <a:lnTo>
                  <a:pt x="17723" y="4196"/>
                </a:lnTo>
                <a:lnTo>
                  <a:pt x="17723" y="4817"/>
                </a:lnTo>
                <a:lnTo>
                  <a:pt x="16985" y="4817"/>
                </a:lnTo>
                <a:lnTo>
                  <a:pt x="16985" y="4196"/>
                </a:lnTo>
                <a:moveTo>
                  <a:pt x="19754" y="4196"/>
                </a:moveTo>
                <a:lnTo>
                  <a:pt x="20492" y="4196"/>
                </a:lnTo>
                <a:lnTo>
                  <a:pt x="20492" y="4817"/>
                </a:lnTo>
                <a:lnTo>
                  <a:pt x="19754" y="4817"/>
                </a:lnTo>
                <a:lnTo>
                  <a:pt x="19754" y="4196"/>
                </a:lnTo>
                <a:moveTo>
                  <a:pt x="11631" y="9635"/>
                </a:moveTo>
                <a:lnTo>
                  <a:pt x="12369" y="9635"/>
                </a:lnTo>
                <a:lnTo>
                  <a:pt x="12369" y="10256"/>
                </a:lnTo>
                <a:lnTo>
                  <a:pt x="11631" y="10256"/>
                </a:lnTo>
                <a:lnTo>
                  <a:pt x="11631" y="9635"/>
                </a:lnTo>
                <a:moveTo>
                  <a:pt x="14400" y="9635"/>
                </a:moveTo>
                <a:lnTo>
                  <a:pt x="15138" y="9635"/>
                </a:lnTo>
                <a:lnTo>
                  <a:pt x="15138" y="10256"/>
                </a:lnTo>
                <a:lnTo>
                  <a:pt x="14400" y="10256"/>
                </a:lnTo>
                <a:lnTo>
                  <a:pt x="14400" y="9635"/>
                </a:lnTo>
                <a:moveTo>
                  <a:pt x="16985" y="9635"/>
                </a:moveTo>
                <a:lnTo>
                  <a:pt x="17723" y="9635"/>
                </a:lnTo>
                <a:lnTo>
                  <a:pt x="17723" y="10256"/>
                </a:lnTo>
                <a:lnTo>
                  <a:pt x="16985" y="10256"/>
                </a:lnTo>
                <a:lnTo>
                  <a:pt x="16985" y="9635"/>
                </a:lnTo>
                <a:moveTo>
                  <a:pt x="19754" y="9635"/>
                </a:moveTo>
                <a:lnTo>
                  <a:pt x="20492" y="9635"/>
                </a:lnTo>
                <a:lnTo>
                  <a:pt x="20492" y="10256"/>
                </a:lnTo>
                <a:lnTo>
                  <a:pt x="19754" y="10256"/>
                </a:lnTo>
                <a:lnTo>
                  <a:pt x="19754" y="9635"/>
                </a:lnTo>
                <a:moveTo>
                  <a:pt x="10892" y="14141"/>
                </a:moveTo>
                <a:lnTo>
                  <a:pt x="10892" y="15384"/>
                </a:lnTo>
                <a:lnTo>
                  <a:pt x="10892" y="20046"/>
                </a:lnTo>
                <a:lnTo>
                  <a:pt x="10892" y="21600"/>
                </a:lnTo>
                <a:lnTo>
                  <a:pt x="10892" y="14141"/>
                </a:lnTo>
                <a:moveTo>
                  <a:pt x="10892" y="4351"/>
                </a:moveTo>
                <a:lnTo>
                  <a:pt x="10892" y="3574"/>
                </a:lnTo>
                <a:lnTo>
                  <a:pt x="10892" y="932"/>
                </a:lnTo>
                <a:lnTo>
                  <a:pt x="10892" y="0"/>
                </a:lnTo>
                <a:lnTo>
                  <a:pt x="10892" y="4351"/>
                </a:lnTo>
              </a:path>
            </a:pathLst>
          </a:custGeom>
          <a:solidFill>
            <a:srgbClr val="FF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 name="computr1"/>
          <p:cNvSpPr>
            <a:spLocks noEditPoints="1" noChangeArrowheads="1"/>
          </p:cNvSpPr>
          <p:nvPr/>
        </p:nvSpPr>
        <p:spPr bwMode="auto">
          <a:xfrm>
            <a:off x="4038600" y="4419600"/>
            <a:ext cx="685800" cy="5334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pic>
        <p:nvPicPr>
          <p:cNvPr id="20" name="Picture 4"/>
          <p:cNvPicPr>
            <a:picLocks noChangeAspect="1" noChangeArrowheads="1"/>
          </p:cNvPicPr>
          <p:nvPr/>
        </p:nvPicPr>
        <p:blipFill>
          <a:blip r:embed="rId4" cstate="print"/>
          <a:srcRect/>
          <a:stretch>
            <a:fillRect/>
          </a:stretch>
        </p:blipFill>
        <p:spPr bwMode="auto">
          <a:xfrm>
            <a:off x="4572000" y="5176520"/>
            <a:ext cx="914400" cy="386080"/>
          </a:xfrm>
          <a:prstGeom prst="rect">
            <a:avLst/>
          </a:prstGeom>
          <a:noFill/>
          <a:ln w="9525">
            <a:noFill/>
            <a:miter lim="800000"/>
            <a:headEnd/>
            <a:tailEnd/>
          </a:ln>
        </p:spPr>
      </p:pic>
      <p:cxnSp>
        <p:nvCxnSpPr>
          <p:cNvPr id="21" name="Straight Connector 20"/>
          <p:cNvCxnSpPr>
            <a:stCxn id="17" idx="6"/>
            <a:endCxn id="20" idx="0"/>
          </p:cNvCxnSpPr>
          <p:nvPr/>
        </p:nvCxnSpPr>
        <p:spPr>
          <a:xfrm>
            <a:off x="4724400" y="4953000"/>
            <a:ext cx="304800" cy="223520"/>
          </a:xfrm>
          <a:prstGeom prst="line">
            <a:avLst/>
          </a:prstGeom>
          <a:ln w="38100">
            <a:solidFill>
              <a:schemeClr val="bg1"/>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3" idx="11"/>
            <a:endCxn id="20" idx="2"/>
          </p:cNvCxnSpPr>
          <p:nvPr/>
        </p:nvCxnSpPr>
        <p:spPr>
          <a:xfrm flipV="1">
            <a:off x="4887436" y="5562600"/>
            <a:ext cx="141764" cy="395930"/>
          </a:xfrm>
          <a:prstGeom prst="line">
            <a:avLst/>
          </a:prstGeom>
          <a:ln w="38100">
            <a:solidFill>
              <a:schemeClr val="bg1"/>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0" idx="3"/>
            <a:endCxn id="15" idx="7"/>
          </p:cNvCxnSpPr>
          <p:nvPr/>
        </p:nvCxnSpPr>
        <p:spPr>
          <a:xfrm>
            <a:off x="5486400" y="5369560"/>
            <a:ext cx="304800" cy="116840"/>
          </a:xfrm>
          <a:prstGeom prst="line">
            <a:avLst/>
          </a:prstGeom>
          <a:ln w="38100">
            <a:solidFill>
              <a:schemeClr val="bg1"/>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24" name="computr1"/>
          <p:cNvSpPr>
            <a:spLocks noEditPoints="1" noChangeArrowheads="1"/>
          </p:cNvSpPr>
          <p:nvPr/>
        </p:nvSpPr>
        <p:spPr bwMode="auto">
          <a:xfrm>
            <a:off x="3505200" y="5181600"/>
            <a:ext cx="685800" cy="533400"/>
          </a:xfrm>
          <a:custGeom>
            <a:avLst/>
            <a:gdLst>
              <a:gd name="T0" fmla="*/ 19535 w 21600"/>
              <a:gd name="T1" fmla="*/ 0 h 21600"/>
              <a:gd name="T2" fmla="*/ 10800 w 21600"/>
              <a:gd name="T3" fmla="*/ 0 h 21600"/>
              <a:gd name="T4" fmla="*/ 2065 w 21600"/>
              <a:gd name="T5" fmla="*/ 0 h 21600"/>
              <a:gd name="T6" fmla="*/ 0 w 21600"/>
              <a:gd name="T7" fmla="*/ 15388 h 21600"/>
              <a:gd name="T8" fmla="*/ 0 w 21600"/>
              <a:gd name="T9" fmla="*/ 21600 h 21600"/>
              <a:gd name="T10" fmla="*/ 10800 w 21600"/>
              <a:gd name="T11" fmla="*/ 21600 h 21600"/>
              <a:gd name="T12" fmla="*/ 21600 w 21600"/>
              <a:gd name="T13" fmla="*/ 21600 h 21600"/>
              <a:gd name="T14" fmla="*/ 21600 w 21600"/>
              <a:gd name="T15" fmla="*/ 15388 h 21600"/>
              <a:gd name="T16" fmla="*/ 19535 w 21600"/>
              <a:gd name="T17" fmla="*/ 13553 h 21600"/>
              <a:gd name="T18" fmla="*/ 2065 w 21600"/>
              <a:gd name="T19" fmla="*/ 13553 h 21600"/>
              <a:gd name="T20" fmla="*/ 2065 w 21600"/>
              <a:gd name="T21" fmla="*/ 6776 h 21600"/>
              <a:gd name="T22" fmla="*/ 19535 w 21600"/>
              <a:gd name="T23" fmla="*/ 6776 h 21600"/>
              <a:gd name="T24" fmla="*/ 0 w 21600"/>
              <a:gd name="T25" fmla="*/ 18494 h 21600"/>
              <a:gd name="T26" fmla="*/ 21600 w 21600"/>
              <a:gd name="T27" fmla="*/ 18494 h 21600"/>
              <a:gd name="T28" fmla="*/ 4923 w 21600"/>
              <a:gd name="T29" fmla="*/ 2541 h 21600"/>
              <a:gd name="T30" fmla="*/ 16756 w 21600"/>
              <a:gd name="T31" fmla="*/ 1115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21600" h="21600" extrusionOk="0">
                <a:moveTo>
                  <a:pt x="16994" y="15388"/>
                </a:moveTo>
                <a:lnTo>
                  <a:pt x="16994" y="13553"/>
                </a:lnTo>
                <a:lnTo>
                  <a:pt x="19535" y="13553"/>
                </a:lnTo>
                <a:lnTo>
                  <a:pt x="19535" y="10729"/>
                </a:lnTo>
                <a:lnTo>
                  <a:pt x="19535" y="6776"/>
                </a:lnTo>
                <a:lnTo>
                  <a:pt x="19535" y="0"/>
                </a:lnTo>
                <a:lnTo>
                  <a:pt x="10800" y="0"/>
                </a:lnTo>
                <a:lnTo>
                  <a:pt x="2065" y="0"/>
                </a:lnTo>
                <a:lnTo>
                  <a:pt x="2065" y="6776"/>
                </a:lnTo>
                <a:lnTo>
                  <a:pt x="2065" y="10729"/>
                </a:lnTo>
                <a:lnTo>
                  <a:pt x="2065" y="13553"/>
                </a:lnTo>
                <a:lnTo>
                  <a:pt x="4606" y="13553"/>
                </a:lnTo>
                <a:lnTo>
                  <a:pt x="4606" y="15388"/>
                </a:lnTo>
                <a:lnTo>
                  <a:pt x="0" y="15388"/>
                </a:lnTo>
                <a:lnTo>
                  <a:pt x="0" y="21600"/>
                </a:lnTo>
                <a:lnTo>
                  <a:pt x="10800" y="21600"/>
                </a:lnTo>
                <a:lnTo>
                  <a:pt x="21600" y="21600"/>
                </a:lnTo>
                <a:lnTo>
                  <a:pt x="21600" y="15388"/>
                </a:lnTo>
                <a:lnTo>
                  <a:pt x="16994" y="15388"/>
                </a:lnTo>
                <a:close/>
              </a:path>
              <a:path w="21600" h="21600" extrusionOk="0">
                <a:moveTo>
                  <a:pt x="4606" y="15388"/>
                </a:moveTo>
                <a:lnTo>
                  <a:pt x="4606" y="13553"/>
                </a:lnTo>
                <a:lnTo>
                  <a:pt x="16994" y="13553"/>
                </a:lnTo>
                <a:lnTo>
                  <a:pt x="16994" y="15388"/>
                </a:lnTo>
                <a:lnTo>
                  <a:pt x="4606" y="15388"/>
                </a:lnTo>
              </a:path>
              <a:path w="21600" h="21600" extrusionOk="0">
                <a:moveTo>
                  <a:pt x="4606" y="11294"/>
                </a:moveTo>
                <a:lnTo>
                  <a:pt x="4606" y="2259"/>
                </a:lnTo>
                <a:lnTo>
                  <a:pt x="16994" y="2259"/>
                </a:lnTo>
                <a:lnTo>
                  <a:pt x="16994" y="11294"/>
                </a:lnTo>
                <a:lnTo>
                  <a:pt x="4606" y="11294"/>
                </a:lnTo>
                <a:moveTo>
                  <a:pt x="13976" y="17082"/>
                </a:moveTo>
                <a:lnTo>
                  <a:pt x="13976" y="16376"/>
                </a:lnTo>
                <a:lnTo>
                  <a:pt x="20171" y="16376"/>
                </a:lnTo>
                <a:lnTo>
                  <a:pt x="20171" y="17082"/>
                </a:lnTo>
                <a:lnTo>
                  <a:pt x="13976" y="17082"/>
                </a:lnTo>
              </a:path>
            </a:pathLst>
          </a:custGeom>
          <a:solidFill>
            <a:srgbClr val="FFFF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cxnSp>
        <p:nvCxnSpPr>
          <p:cNvPr id="25" name="Straight Connector 24"/>
          <p:cNvCxnSpPr>
            <a:stCxn id="24" idx="11"/>
            <a:endCxn id="20" idx="1"/>
          </p:cNvCxnSpPr>
          <p:nvPr/>
        </p:nvCxnSpPr>
        <p:spPr>
          <a:xfrm>
            <a:off x="4125436" y="5348930"/>
            <a:ext cx="446564" cy="20630"/>
          </a:xfrm>
          <a:prstGeom prst="line">
            <a:avLst/>
          </a:prstGeom>
          <a:ln w="38100">
            <a:solidFill>
              <a:schemeClr val="bg1"/>
            </a:solidFill>
            <a:prstDash val="solid"/>
            <a:tailEnd type="none"/>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advTm="7386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heckerboard(across)">
                                      <p:cBhvr>
                                        <p:cTn id="10" dur="500"/>
                                        <p:tgtEl>
                                          <p:spTgt spid="1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checkerboard(across)">
                                      <p:cBhvr>
                                        <p:cTn id="13" dur="500"/>
                                        <p:tgtEl>
                                          <p:spTgt spid="17"/>
                                        </p:tgtEl>
                                      </p:cBhvr>
                                    </p:animEffect>
                                  </p:childTnLst>
                                </p:cTn>
                              </p:par>
                              <p:par>
                                <p:cTn id="14" presetID="5" presetClass="entr" presetSubtype="1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checkerboard(across)">
                                      <p:cBhvr>
                                        <p:cTn id="16" dur="500"/>
                                        <p:tgtEl>
                                          <p:spTgt spid="20"/>
                                        </p:tgtEl>
                                      </p:cBhvr>
                                    </p:animEffect>
                                  </p:childTnLst>
                                </p:cTn>
                              </p:par>
                              <p:par>
                                <p:cTn id="17" presetID="5"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checkerboard(across)">
                                      <p:cBhvr>
                                        <p:cTn id="19" dur="500"/>
                                        <p:tgtEl>
                                          <p:spTgt spid="21"/>
                                        </p:tgtEl>
                                      </p:cBhvr>
                                    </p:animEffect>
                                  </p:childTnLst>
                                </p:cTn>
                              </p:par>
                              <p:par>
                                <p:cTn id="20" presetID="5" presetClass="entr" presetSubtype="1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heckerboard(across)">
                                      <p:cBhvr>
                                        <p:cTn id="22" dur="500"/>
                                        <p:tgtEl>
                                          <p:spTgt spid="22"/>
                                        </p:tgtEl>
                                      </p:cBhvr>
                                    </p:animEffect>
                                  </p:childTnLst>
                                </p:cTn>
                              </p:par>
                              <p:par>
                                <p:cTn id="23" presetID="5" presetClass="entr" presetSubtype="1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checkerboard(across)">
                                      <p:cBhvr>
                                        <p:cTn id="25" dur="500"/>
                                        <p:tgtEl>
                                          <p:spTgt spid="23"/>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checkerboard(across)">
                                      <p:cBhvr>
                                        <p:cTn id="28" dur="500"/>
                                        <p:tgtEl>
                                          <p:spTgt spid="24"/>
                                        </p:tgtEl>
                                      </p:cBhvr>
                                    </p:animEffect>
                                  </p:childTnLst>
                                </p:cTn>
                              </p:par>
                              <p:par>
                                <p:cTn id="29" presetID="5" presetClass="entr" presetSubtype="1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checkerboard(across)">
                                      <p:cBhvr>
                                        <p:cTn id="31" dur="500"/>
                                        <p:tgtEl>
                                          <p:spTgt spid="25"/>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heckerboard(across)">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5" grpId="0" animBg="1"/>
      <p:bldP spid="17"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work</a:t>
            </a:r>
            <a:endParaRPr lang="en-US" dirty="0"/>
          </a:p>
        </p:txBody>
      </p:sp>
      <p:sp>
        <p:nvSpPr>
          <p:cNvPr id="3" name="Content Placeholder 2"/>
          <p:cNvSpPr>
            <a:spLocks noGrp="1"/>
          </p:cNvSpPr>
          <p:nvPr>
            <p:ph idx="1"/>
          </p:nvPr>
        </p:nvSpPr>
        <p:spPr>
          <a:xfrm>
            <a:off x="304800" y="1752600"/>
            <a:ext cx="8610600" cy="4114800"/>
          </a:xfrm>
        </p:spPr>
        <p:txBody>
          <a:bodyPr>
            <a:normAutofit/>
          </a:bodyPr>
          <a:lstStyle/>
          <a:p>
            <a:pPr marL="514350" indent="-514350">
              <a:buFont typeface="+mj-lt"/>
              <a:buAutoNum type="arabicPeriod"/>
            </a:pPr>
            <a:r>
              <a:rPr lang="en-US" sz="2800" dirty="0" smtClean="0"/>
              <a:t>Uncovers the need for detailed and understandable diagnosis</a:t>
            </a:r>
            <a:endParaRPr lang="en-US" sz="2400" dirty="0" smtClean="0"/>
          </a:p>
          <a:p>
            <a:pPr marL="2228850" lvl="4" indent="-514350">
              <a:buNone/>
            </a:pPr>
            <a:endParaRPr lang="en-US" sz="1600" dirty="0" smtClean="0"/>
          </a:p>
          <a:p>
            <a:pPr marL="514350" indent="-514350">
              <a:buFont typeface="+mj-lt"/>
              <a:buAutoNum type="arabicPeriod"/>
            </a:pPr>
            <a:r>
              <a:rPr lang="en-US" sz="2800" dirty="0" smtClean="0"/>
              <a:t>Develops </a:t>
            </a:r>
            <a:r>
              <a:rPr lang="en-US" sz="2800" i="1" dirty="0" err="1" smtClean="0"/>
              <a:t>NetMedic</a:t>
            </a:r>
            <a:r>
              <a:rPr lang="en-US" sz="2800" dirty="0" smtClean="0"/>
              <a:t> for detailed </a:t>
            </a:r>
            <a:r>
              <a:rPr lang="en-US" sz="2800" dirty="0" smtClean="0"/>
              <a:t>diagnosis</a:t>
            </a:r>
          </a:p>
          <a:p>
            <a:pPr marL="914400" lvl="2" indent="-514350">
              <a:buFont typeface="Arial" pitchFamily="34" charset="0"/>
              <a:buChar char="•"/>
            </a:pPr>
            <a:r>
              <a:rPr lang="en-US" dirty="0" smtClean="0"/>
              <a:t>Diagnoses application faults without application knowledge</a:t>
            </a:r>
            <a:endParaRPr lang="en-US" sz="2800" dirty="0" smtClean="0"/>
          </a:p>
          <a:p>
            <a:pPr marL="1314450" lvl="2" indent="-514350">
              <a:buFont typeface="+mj-lt"/>
              <a:buAutoNum type="arabicPeriod"/>
            </a:pPr>
            <a:endParaRPr lang="en-US" sz="1600" dirty="0" smtClean="0"/>
          </a:p>
          <a:p>
            <a:pPr marL="514350" indent="-514350">
              <a:buFont typeface="+mj-lt"/>
              <a:buAutoNum type="arabicPeriod"/>
            </a:pPr>
            <a:r>
              <a:rPr lang="en-US" sz="2800" dirty="0" smtClean="0"/>
              <a:t>Develops </a:t>
            </a:r>
            <a:r>
              <a:rPr lang="en-US" sz="2800" i="1" dirty="0" err="1" smtClean="0"/>
              <a:t>NetClinic</a:t>
            </a:r>
            <a:r>
              <a:rPr lang="en-US" sz="2800" dirty="0" smtClean="0"/>
              <a:t> </a:t>
            </a:r>
            <a:r>
              <a:rPr lang="en-US" sz="2800" dirty="0" smtClean="0"/>
              <a:t>for explaining </a:t>
            </a:r>
            <a:r>
              <a:rPr lang="en-US" sz="2800" dirty="0" smtClean="0"/>
              <a:t>diagnostic analysis</a:t>
            </a:r>
            <a:endParaRPr lang="en-US" sz="1600" dirty="0" smtClean="0"/>
          </a:p>
          <a:p>
            <a:pPr marL="514350" indent="-514350"/>
            <a:endParaRPr lang="en-US" dirty="0" smtClean="0"/>
          </a:p>
        </p:txBody>
      </p:sp>
      <p:sp>
        <p:nvSpPr>
          <p:cNvPr id="4" name="Date Placeholder 3"/>
          <p:cNvSpPr>
            <a:spLocks noGrp="1"/>
          </p:cNvSpPr>
          <p:nvPr>
            <p:ph type="dt" sz="half" idx="10"/>
          </p:nvPr>
        </p:nvSpPr>
        <p:spPr/>
        <p:txBody>
          <a:bodyPr/>
          <a:lstStyle/>
          <a:p>
            <a:r>
              <a:rPr lang="en-US" smtClean="0"/>
              <a:t>ratul | gatech | '09</a:t>
            </a:r>
            <a:endParaRPr lang="en-US" dirty="0"/>
          </a:p>
        </p:txBody>
      </p:sp>
    </p:spTree>
  </p:cSld>
  <p:clrMapOvr>
    <a:masterClrMapping/>
  </p:clrMapOvr>
  <p:transition advTm="39656"/>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Autofit/>
          </a:bodyPr>
          <a:lstStyle/>
          <a:p>
            <a:r>
              <a:rPr lang="en-US" sz="3600" dirty="0" smtClean="0"/>
              <a:t>Understanding problems in small enterprises</a:t>
            </a:r>
            <a:endParaRPr lang="en-US" sz="3600" dirty="0"/>
          </a:p>
        </p:txBody>
      </p:sp>
      <p:sp>
        <p:nvSpPr>
          <p:cNvPr id="5" name="Date Placeholder 4"/>
          <p:cNvSpPr>
            <a:spLocks noGrp="1"/>
          </p:cNvSpPr>
          <p:nvPr>
            <p:ph type="dt" sz="half" idx="10"/>
          </p:nvPr>
        </p:nvSpPr>
        <p:spPr/>
        <p:txBody>
          <a:bodyPr/>
          <a:lstStyle/>
          <a:p>
            <a:r>
              <a:rPr lang="en-US" smtClean="0"/>
              <a:t>ratul | gatech | '09</a:t>
            </a:r>
            <a:endParaRPr lang="en-US" dirty="0"/>
          </a:p>
        </p:txBody>
      </p:sp>
      <p:pic>
        <p:nvPicPr>
          <p:cNvPr id="3074" name="Picture 2" descr="C:\Documents and Settings\ratul\Local Settings\Temporary Internet Files\Content.IE5\ZSA3IJOT\MCj04349490000[1].wmf"/>
          <p:cNvPicPr>
            <a:picLocks noChangeAspect="1" noChangeArrowheads="1"/>
          </p:cNvPicPr>
          <p:nvPr/>
        </p:nvPicPr>
        <p:blipFill>
          <a:blip r:embed="rId4" cstate="print"/>
          <a:srcRect/>
          <a:stretch>
            <a:fillRect/>
          </a:stretch>
        </p:blipFill>
        <p:spPr bwMode="auto">
          <a:xfrm>
            <a:off x="1752600" y="2057400"/>
            <a:ext cx="1689187" cy="1219200"/>
          </a:xfrm>
          <a:prstGeom prst="rect">
            <a:avLst/>
          </a:prstGeom>
          <a:noFill/>
        </p:spPr>
      </p:pic>
      <p:sp>
        <p:nvSpPr>
          <p:cNvPr id="19" name="Freeform 18"/>
          <p:cNvSpPr/>
          <p:nvPr/>
        </p:nvSpPr>
        <p:spPr>
          <a:xfrm flipV="1">
            <a:off x="3431097" y="2264047"/>
            <a:ext cx="2817303" cy="250551"/>
          </a:xfrm>
          <a:custGeom>
            <a:avLst/>
            <a:gdLst>
              <a:gd name="connsiteX0" fmla="*/ 2457975 w 2457975"/>
              <a:gd name="connsiteY0" fmla="*/ 240485 h 240485"/>
              <a:gd name="connsiteX1" fmla="*/ 1216404 w 2457975"/>
              <a:gd name="connsiteY1" fmla="*/ 5593 h 240485"/>
              <a:gd name="connsiteX2" fmla="*/ 0 w 2457975"/>
              <a:gd name="connsiteY2" fmla="*/ 206929 h 240485"/>
            </a:gdLst>
            <a:ahLst/>
            <a:cxnLst>
              <a:cxn ang="0">
                <a:pos x="connsiteX0" y="connsiteY0"/>
              </a:cxn>
              <a:cxn ang="0">
                <a:pos x="connsiteX1" y="connsiteY1"/>
              </a:cxn>
              <a:cxn ang="0">
                <a:pos x="connsiteX2" y="connsiteY2"/>
              </a:cxn>
            </a:cxnLst>
            <a:rect l="l" t="t" r="r" b="b"/>
            <a:pathLst>
              <a:path w="2457975" h="240485">
                <a:moveTo>
                  <a:pt x="2457975" y="240485"/>
                </a:moveTo>
                <a:cubicBezTo>
                  <a:pt x="2042020" y="125835"/>
                  <a:pt x="1626066" y="11186"/>
                  <a:pt x="1216404" y="5593"/>
                </a:cubicBezTo>
                <a:cubicBezTo>
                  <a:pt x="806742" y="0"/>
                  <a:pt x="403371" y="103464"/>
                  <a:pt x="0" y="206929"/>
                </a:cubicBezTo>
              </a:path>
            </a:pathLst>
          </a:custGeom>
          <a:ln w="25400">
            <a:solidFill>
              <a:srgbClr val="FFC000"/>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flipV="1">
            <a:off x="3431096" y="2819399"/>
            <a:ext cx="2817303" cy="341431"/>
          </a:xfrm>
          <a:custGeom>
            <a:avLst/>
            <a:gdLst>
              <a:gd name="connsiteX0" fmla="*/ 0 w 2483142"/>
              <a:gd name="connsiteY0" fmla="*/ 16778 h 212521"/>
              <a:gd name="connsiteX1" fmla="*/ 1216404 w 2483142"/>
              <a:gd name="connsiteY1" fmla="*/ 209725 h 212521"/>
              <a:gd name="connsiteX2" fmla="*/ 2483142 w 2483142"/>
              <a:gd name="connsiteY2" fmla="*/ 0 h 212521"/>
            </a:gdLst>
            <a:ahLst/>
            <a:cxnLst>
              <a:cxn ang="0">
                <a:pos x="connsiteX0" y="connsiteY0"/>
              </a:cxn>
              <a:cxn ang="0">
                <a:pos x="connsiteX1" y="connsiteY1"/>
              </a:cxn>
              <a:cxn ang="0">
                <a:pos x="connsiteX2" y="connsiteY2"/>
              </a:cxn>
            </a:cxnLst>
            <a:rect l="l" t="t" r="r" b="b"/>
            <a:pathLst>
              <a:path w="2483142" h="212521">
                <a:moveTo>
                  <a:pt x="0" y="16778"/>
                </a:moveTo>
                <a:cubicBezTo>
                  <a:pt x="401273" y="114649"/>
                  <a:pt x="802547" y="212521"/>
                  <a:pt x="1216404" y="209725"/>
                </a:cubicBezTo>
                <a:cubicBezTo>
                  <a:pt x="1630261" y="206929"/>
                  <a:pt x="2056701" y="103464"/>
                  <a:pt x="2483142" y="0"/>
                </a:cubicBezTo>
              </a:path>
            </a:pathLst>
          </a:custGeom>
          <a:ln w="25400">
            <a:solidFill>
              <a:srgbClr val="FFC000"/>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087" name="Picture 15" descr="C:\Documents and Settings\ratul\Local Settings\Temporary Internet Files\Content.IE5\ZSA3IJOT\MCj04404240000[1].wmf"/>
          <p:cNvPicPr>
            <a:picLocks noChangeAspect="1" noChangeArrowheads="1"/>
          </p:cNvPicPr>
          <p:nvPr/>
        </p:nvPicPr>
        <p:blipFill>
          <a:blip r:embed="rId5" cstate="print"/>
          <a:srcRect/>
          <a:stretch>
            <a:fillRect/>
          </a:stretch>
        </p:blipFill>
        <p:spPr bwMode="auto">
          <a:xfrm>
            <a:off x="4343400" y="3962400"/>
            <a:ext cx="1827886" cy="1506017"/>
          </a:xfrm>
          <a:prstGeom prst="rect">
            <a:avLst/>
          </a:prstGeom>
          <a:noFill/>
        </p:spPr>
      </p:pic>
      <p:sp>
        <p:nvSpPr>
          <p:cNvPr id="25" name="Can 24"/>
          <p:cNvSpPr/>
          <p:nvPr/>
        </p:nvSpPr>
        <p:spPr>
          <a:xfrm>
            <a:off x="1905000" y="4191000"/>
            <a:ext cx="1066800" cy="1066800"/>
          </a:xfrm>
          <a:prstGeom prst="can">
            <a:avLst/>
          </a:prstGeom>
          <a:solidFill>
            <a:schemeClr val="bg1">
              <a:lumMod val="75000"/>
            </a:schemeClr>
          </a:solidFill>
          <a:ln w="25400">
            <a:solidFill>
              <a:schemeClr val="tx1"/>
            </a:solidFill>
            <a:prstDash val="sysDot"/>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Down Arrow 28"/>
          <p:cNvSpPr/>
          <p:nvPr/>
        </p:nvSpPr>
        <p:spPr>
          <a:xfrm rot="16200000">
            <a:off x="3390900" y="4152900"/>
            <a:ext cx="609600" cy="1143000"/>
          </a:xfrm>
          <a:prstGeom prst="downArrow">
            <a:avLst/>
          </a:prstGeom>
          <a:ln w="25400">
            <a:solidFill>
              <a:srgbClr val="FFC000"/>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88" name="Document"/>
          <p:cNvSpPr>
            <a:spLocks noEditPoints="1" noChangeArrowheads="1"/>
          </p:cNvSpPr>
          <p:nvPr/>
        </p:nvSpPr>
        <p:spPr bwMode="auto">
          <a:xfrm>
            <a:off x="7620000" y="4191000"/>
            <a:ext cx="838200" cy="106680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a:p>
        </p:txBody>
      </p:sp>
      <p:sp>
        <p:nvSpPr>
          <p:cNvPr id="31" name="TextBox 30"/>
          <p:cNvSpPr txBox="1"/>
          <p:nvPr/>
        </p:nvSpPr>
        <p:spPr>
          <a:xfrm>
            <a:off x="7620000" y="4343400"/>
            <a:ext cx="838200" cy="707886"/>
          </a:xfrm>
          <a:prstGeom prst="rect">
            <a:avLst/>
          </a:prstGeom>
          <a:noFill/>
          <a:ln>
            <a:noFill/>
          </a:ln>
        </p:spPr>
        <p:txBody>
          <a:bodyPr wrap="square" rtlCol="0">
            <a:spAutoFit/>
          </a:bodyPr>
          <a:lstStyle/>
          <a:p>
            <a:pPr algn="ctr"/>
            <a:r>
              <a:rPr lang="en-US" sz="2000" dirty="0" smtClean="0"/>
              <a:t>100+ cases</a:t>
            </a:r>
            <a:endParaRPr lang="en-US" sz="2000" dirty="0"/>
          </a:p>
        </p:txBody>
      </p:sp>
      <p:sp>
        <p:nvSpPr>
          <p:cNvPr id="33" name="Circular Arrow 32"/>
          <p:cNvSpPr/>
          <p:nvPr/>
        </p:nvSpPr>
        <p:spPr>
          <a:xfrm rot="5400000" flipV="1">
            <a:off x="800100" y="2857500"/>
            <a:ext cx="1752600" cy="1828800"/>
          </a:xfrm>
          <a:prstGeom prst="circularArrow">
            <a:avLst>
              <a:gd name="adj1" fmla="val 12500"/>
              <a:gd name="adj2" fmla="val 1591311"/>
              <a:gd name="adj3" fmla="val 20457681"/>
              <a:gd name="adj4" fmla="val 10800000"/>
              <a:gd name="adj5" fmla="val 12500"/>
            </a:avLst>
          </a:prstGeom>
          <a:ln w="25400">
            <a:solidFill>
              <a:srgbClr val="FFC000"/>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34" name="Down Arrow 33"/>
          <p:cNvSpPr/>
          <p:nvPr/>
        </p:nvSpPr>
        <p:spPr>
          <a:xfrm rot="16200000">
            <a:off x="6515100" y="4152900"/>
            <a:ext cx="609600" cy="1143000"/>
          </a:xfrm>
          <a:prstGeom prst="downArrow">
            <a:avLst/>
          </a:prstGeom>
          <a:ln w="25400">
            <a:solidFill>
              <a:srgbClr val="FFC000"/>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p:cNvSpPr txBox="1"/>
          <p:nvPr/>
        </p:nvSpPr>
        <p:spPr>
          <a:xfrm>
            <a:off x="3505200" y="1905000"/>
            <a:ext cx="2667000" cy="400110"/>
          </a:xfrm>
          <a:prstGeom prst="rect">
            <a:avLst/>
          </a:prstGeom>
          <a:noFill/>
        </p:spPr>
        <p:txBody>
          <a:bodyPr wrap="square" rtlCol="0">
            <a:spAutoFit/>
          </a:bodyPr>
          <a:lstStyle/>
          <a:p>
            <a:r>
              <a:rPr lang="en-US" sz="2000" dirty="0" smtClean="0">
                <a:solidFill>
                  <a:srgbClr val="FFC000"/>
                </a:solidFill>
              </a:rPr>
              <a:t>Symptoms, root causes</a:t>
            </a:r>
            <a:endParaRPr lang="en-US" sz="2000" dirty="0">
              <a:solidFill>
                <a:srgbClr val="FFC000"/>
              </a:solidFill>
            </a:endParaRPr>
          </a:p>
        </p:txBody>
      </p:sp>
      <p:pic>
        <p:nvPicPr>
          <p:cNvPr id="21" name="Picture 2" descr="C:\Documents and Settings\ratul\Local Settings\Temporary Internet Files\Content.IE5\5AM956F1\MCj04415130000[1].wmf"/>
          <p:cNvPicPr>
            <a:picLocks noChangeAspect="1" noChangeArrowheads="1"/>
          </p:cNvPicPr>
          <p:nvPr/>
        </p:nvPicPr>
        <p:blipFill>
          <a:blip r:embed="rId6" cstate="print"/>
          <a:srcRect/>
          <a:stretch>
            <a:fillRect/>
          </a:stretch>
        </p:blipFill>
        <p:spPr bwMode="auto">
          <a:xfrm>
            <a:off x="6248400" y="1796955"/>
            <a:ext cx="1371600" cy="793845"/>
          </a:xfrm>
          <a:prstGeom prst="rect">
            <a:avLst/>
          </a:prstGeom>
          <a:noFill/>
        </p:spPr>
      </p:pic>
      <p:pic>
        <p:nvPicPr>
          <p:cNvPr id="22" name="Picture 10" descr="C:\Documents and Settings\ratul\Local Settings\Temporary Internet Files\Content.IE5\VVXDGZBC\MCj03118440000[1].wmf"/>
          <p:cNvPicPr>
            <a:picLocks noChangeAspect="1" noChangeArrowheads="1"/>
          </p:cNvPicPr>
          <p:nvPr/>
        </p:nvPicPr>
        <p:blipFill>
          <a:blip r:embed="rId7" cstate="print"/>
          <a:srcRect/>
          <a:stretch>
            <a:fillRect/>
          </a:stretch>
        </p:blipFill>
        <p:spPr bwMode="auto">
          <a:xfrm>
            <a:off x="6172200" y="2895600"/>
            <a:ext cx="1237620" cy="990600"/>
          </a:xfrm>
          <a:prstGeom prst="rect">
            <a:avLst/>
          </a:prstGeom>
          <a:noFill/>
        </p:spPr>
      </p:pic>
      <p:pic>
        <p:nvPicPr>
          <p:cNvPr id="24" name="Picture 4" descr="C:\Documents and Settings\ratul\Local Settings\Temporary Internet Files\Content.IE5\6B2X1A4K\MCPE01487_0000[1].wmf"/>
          <p:cNvPicPr>
            <a:picLocks noChangeAspect="1" noChangeArrowheads="1"/>
          </p:cNvPicPr>
          <p:nvPr/>
        </p:nvPicPr>
        <p:blipFill>
          <a:blip r:embed="rId8" cstate="print"/>
          <a:srcRect/>
          <a:stretch>
            <a:fillRect/>
          </a:stretch>
        </p:blipFill>
        <p:spPr bwMode="auto">
          <a:xfrm>
            <a:off x="6934200" y="2362200"/>
            <a:ext cx="1066800" cy="859949"/>
          </a:xfrm>
          <a:prstGeom prst="rect">
            <a:avLst/>
          </a:prstGeom>
          <a:noFill/>
        </p:spPr>
      </p:pic>
      <p:sp>
        <p:nvSpPr>
          <p:cNvPr id="26" name="Freeform 25"/>
          <p:cNvSpPr/>
          <p:nvPr/>
        </p:nvSpPr>
        <p:spPr>
          <a:xfrm>
            <a:off x="3429000" y="2666999"/>
            <a:ext cx="3505200" cy="76201"/>
          </a:xfrm>
          <a:custGeom>
            <a:avLst/>
            <a:gdLst>
              <a:gd name="connsiteX0" fmla="*/ 2457975 w 2457975"/>
              <a:gd name="connsiteY0" fmla="*/ 240485 h 240485"/>
              <a:gd name="connsiteX1" fmla="*/ 1216404 w 2457975"/>
              <a:gd name="connsiteY1" fmla="*/ 5593 h 240485"/>
              <a:gd name="connsiteX2" fmla="*/ 0 w 2457975"/>
              <a:gd name="connsiteY2" fmla="*/ 206929 h 240485"/>
            </a:gdLst>
            <a:ahLst/>
            <a:cxnLst>
              <a:cxn ang="0">
                <a:pos x="connsiteX0" y="connsiteY0"/>
              </a:cxn>
              <a:cxn ang="0">
                <a:pos x="connsiteX1" y="connsiteY1"/>
              </a:cxn>
              <a:cxn ang="0">
                <a:pos x="connsiteX2" y="connsiteY2"/>
              </a:cxn>
            </a:cxnLst>
            <a:rect l="l" t="t" r="r" b="b"/>
            <a:pathLst>
              <a:path w="2457975" h="240485">
                <a:moveTo>
                  <a:pt x="2457975" y="240485"/>
                </a:moveTo>
                <a:cubicBezTo>
                  <a:pt x="2042020" y="125835"/>
                  <a:pt x="1626066" y="11186"/>
                  <a:pt x="1216404" y="5593"/>
                </a:cubicBezTo>
                <a:cubicBezTo>
                  <a:pt x="806742" y="0"/>
                  <a:pt x="403371" y="103464"/>
                  <a:pt x="0" y="206929"/>
                </a:cubicBezTo>
              </a:path>
            </a:pathLst>
          </a:custGeom>
          <a:ln w="25400">
            <a:solidFill>
              <a:srgbClr val="FFC000"/>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084" name="Picture 12" descr="C:\Documents and Settings\ratul\Local Settings\Temporary Internet Files\Content.IE5\WRPY2P70\MCj04421240000[1].png"/>
          <p:cNvPicPr>
            <a:picLocks noChangeAspect="1" noChangeArrowheads="1"/>
          </p:cNvPicPr>
          <p:nvPr/>
        </p:nvPicPr>
        <p:blipFill>
          <a:blip r:embed="rId9" cstate="print"/>
          <a:srcRect/>
          <a:stretch>
            <a:fillRect/>
          </a:stretch>
        </p:blipFill>
        <p:spPr bwMode="auto">
          <a:xfrm>
            <a:off x="4191000" y="2362200"/>
            <a:ext cx="609600" cy="609600"/>
          </a:xfrm>
          <a:prstGeom prst="rect">
            <a:avLst/>
          </a:prstGeom>
          <a:noFill/>
        </p:spPr>
      </p:pic>
      <p:pic>
        <p:nvPicPr>
          <p:cNvPr id="3081" name="Picture 9" descr="C:\Program Files\Microsoft Office\MEDIA\CAGCAT10\j0332268.wmf"/>
          <p:cNvPicPr>
            <a:picLocks noChangeAspect="1" noChangeArrowheads="1"/>
          </p:cNvPicPr>
          <p:nvPr/>
        </p:nvPicPr>
        <p:blipFill>
          <a:blip r:embed="rId10" cstate="print"/>
          <a:srcRect/>
          <a:stretch>
            <a:fillRect/>
          </a:stretch>
        </p:blipFill>
        <p:spPr bwMode="auto">
          <a:xfrm>
            <a:off x="4876800" y="2438400"/>
            <a:ext cx="471916" cy="533400"/>
          </a:xfrm>
          <a:prstGeom prst="rect">
            <a:avLst/>
          </a:prstGeom>
          <a:noFill/>
        </p:spPr>
      </p:pic>
    </p:spTree>
    <p:custDataLst>
      <p:tags r:id="rId1"/>
    </p:custDataLst>
  </p:cSld>
  <p:clrMapOvr>
    <a:masterClrMapping/>
  </p:clrMapOvr>
  <p:transition advTm="5898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heckerboard(across)">
                                      <p:cBhvr>
                                        <p:cTn id="7" dur="500"/>
                                        <p:tgtEl>
                                          <p:spTgt spid="3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heckerboard(across)">
                                      <p:cBhvr>
                                        <p:cTn id="10" dur="500"/>
                                        <p:tgtEl>
                                          <p:spTgt spid="25"/>
                                        </p:tgtEl>
                                      </p:cBhvr>
                                    </p:animEffect>
                                  </p:childTnLst>
                                </p:cTn>
                              </p:par>
                              <p:par>
                                <p:cTn id="11" presetID="5" presetClass="entr" presetSubtype="10" fill="hold" nodeType="withEffect">
                                  <p:stCondLst>
                                    <p:cond delay="0"/>
                                  </p:stCondLst>
                                  <p:childTnLst>
                                    <p:set>
                                      <p:cBhvr>
                                        <p:cTn id="12" dur="1" fill="hold">
                                          <p:stCondLst>
                                            <p:cond delay="0"/>
                                          </p:stCondLst>
                                        </p:cTn>
                                        <p:tgtEl>
                                          <p:spTgt spid="3087"/>
                                        </p:tgtEl>
                                        <p:attrNameLst>
                                          <p:attrName>style.visibility</p:attrName>
                                        </p:attrNameLst>
                                      </p:cBhvr>
                                      <p:to>
                                        <p:strVal val="visible"/>
                                      </p:to>
                                    </p:set>
                                    <p:animEffect transition="in" filter="checkerboard(across)">
                                      <p:cBhvr>
                                        <p:cTn id="13" dur="500"/>
                                        <p:tgtEl>
                                          <p:spTgt spid="3087"/>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checkerboard(across)">
                                      <p:cBhvr>
                                        <p:cTn id="16" dur="500"/>
                                        <p:tgtEl>
                                          <p:spTgt spid="29"/>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088"/>
                                        </p:tgtEl>
                                        <p:attrNameLst>
                                          <p:attrName>style.visibility</p:attrName>
                                        </p:attrNameLst>
                                      </p:cBhvr>
                                      <p:to>
                                        <p:strVal val="visible"/>
                                      </p:to>
                                    </p:set>
                                    <p:animEffect transition="in" filter="checkerboard(across)">
                                      <p:cBhvr>
                                        <p:cTn id="19" dur="500"/>
                                        <p:tgtEl>
                                          <p:spTgt spid="3088"/>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checkerboard(across)">
                                      <p:cBhvr>
                                        <p:cTn id="22" dur="500"/>
                                        <p:tgtEl>
                                          <p:spTgt spid="31"/>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checkerboard(across)">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9" grpId="0" animBg="1"/>
      <p:bldP spid="3088" grpId="0" animBg="1"/>
      <p:bldP spid="31" grpId="0"/>
      <p:bldP spid="33" grpId="0" animBg="1"/>
      <p:bldP spid="3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990600" y="1432560"/>
          <a:ext cx="3124200" cy="2377440"/>
        </p:xfrm>
        <a:graphic>
          <a:graphicData uri="http://schemas.openxmlformats.org/drawingml/2006/table">
            <a:tbl>
              <a:tblPr>
                <a:tableStyleId>{5C22544A-7EE6-4342-B048-85BDC9FD1C3A}</a:tableStyleId>
              </a:tblPr>
              <a:tblGrid>
                <a:gridCol w="2360508"/>
                <a:gridCol w="763692"/>
              </a:tblGrid>
              <a:tr h="338667">
                <a:tc gridSpan="2">
                  <a:txBody>
                    <a:bodyPr/>
                    <a:lstStyle/>
                    <a:p>
                      <a:r>
                        <a:rPr lang="en-US" sz="2000" b="1" dirty="0" smtClean="0">
                          <a:solidFill>
                            <a:srgbClr val="FFC000"/>
                          </a:solidFill>
                          <a:latin typeface="Segoe"/>
                        </a:rPr>
                        <a:t>Symptom</a:t>
                      </a:r>
                      <a:endParaRPr lang="en-US" sz="2000" b="1" dirty="0">
                        <a:solidFill>
                          <a:srgbClr val="FFC000"/>
                        </a:solidFill>
                        <a:latin typeface="Segoe"/>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r>
              <a:tr h="338667">
                <a:tc>
                  <a:txBody>
                    <a:bodyPr/>
                    <a:lstStyle/>
                    <a:p>
                      <a:r>
                        <a:rPr lang="en-US" sz="2000" dirty="0" smtClean="0">
                          <a:solidFill>
                            <a:schemeClr val="bg1"/>
                          </a:solidFill>
                          <a:latin typeface="Segoe"/>
                        </a:rPr>
                        <a:t> App-specific</a:t>
                      </a:r>
                      <a:endParaRPr lang="en-US" sz="2000" dirty="0">
                        <a:solidFill>
                          <a:schemeClr val="bg1"/>
                        </a:solidFill>
                        <a:latin typeface="Segoe"/>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60</a:t>
                      </a:r>
                      <a:r>
                        <a:rPr lang="en-US" sz="2000" baseline="0" dirty="0" smtClean="0">
                          <a:solidFill>
                            <a:schemeClr val="bg1"/>
                          </a:solidFill>
                        </a:rPr>
                        <a:t> </a:t>
                      </a:r>
                      <a:r>
                        <a:rPr lang="en-US" sz="2000" dirty="0" smtClean="0">
                          <a:solidFill>
                            <a:schemeClr val="bg1"/>
                          </a:solidFill>
                        </a:rPr>
                        <a:t>%</a:t>
                      </a:r>
                      <a:endParaRPr lang="en-US"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38667">
                <a:tc>
                  <a:txBody>
                    <a:bodyPr/>
                    <a:lstStyle/>
                    <a:p>
                      <a:r>
                        <a:rPr lang="en-US" sz="2000" dirty="0" smtClean="0">
                          <a:solidFill>
                            <a:schemeClr val="bg1"/>
                          </a:solidFill>
                          <a:latin typeface="Segoe"/>
                        </a:rPr>
                        <a:t> Failed</a:t>
                      </a:r>
                      <a:r>
                        <a:rPr lang="en-US" sz="2000" baseline="0" dirty="0" smtClean="0">
                          <a:solidFill>
                            <a:schemeClr val="bg1"/>
                          </a:solidFill>
                          <a:latin typeface="Segoe"/>
                        </a:rPr>
                        <a:t> initialization</a:t>
                      </a:r>
                      <a:endParaRPr lang="en-US" sz="2000" dirty="0">
                        <a:solidFill>
                          <a:schemeClr val="bg1"/>
                        </a:solidFill>
                        <a:latin typeface="Segoe"/>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13 %</a:t>
                      </a:r>
                      <a:endParaRPr lang="en-US"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38667">
                <a:tc>
                  <a:txBody>
                    <a:bodyPr/>
                    <a:lstStyle/>
                    <a:p>
                      <a:r>
                        <a:rPr lang="en-US" sz="2000" dirty="0" smtClean="0">
                          <a:solidFill>
                            <a:schemeClr val="bg1"/>
                          </a:solidFill>
                          <a:latin typeface="Segoe"/>
                        </a:rPr>
                        <a:t> Poor performance</a:t>
                      </a:r>
                      <a:endParaRPr lang="en-US" sz="2000" dirty="0">
                        <a:solidFill>
                          <a:schemeClr val="bg1"/>
                        </a:solidFill>
                        <a:latin typeface="Segoe"/>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10 %</a:t>
                      </a:r>
                      <a:endParaRPr lang="en-US"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38667">
                <a:tc>
                  <a:txBody>
                    <a:bodyPr/>
                    <a:lstStyle/>
                    <a:p>
                      <a:r>
                        <a:rPr lang="en-US" sz="2000" dirty="0" smtClean="0">
                          <a:solidFill>
                            <a:schemeClr val="bg1"/>
                          </a:solidFill>
                          <a:latin typeface="Segoe"/>
                        </a:rPr>
                        <a:t> Hang or crash</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10 %</a:t>
                      </a:r>
                      <a:endParaRPr lang="en-US"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38667">
                <a:tc>
                  <a:txBody>
                    <a:bodyPr/>
                    <a:lstStyle/>
                    <a:p>
                      <a:r>
                        <a:rPr lang="en-US" sz="2000" dirty="0" smtClean="0">
                          <a:solidFill>
                            <a:schemeClr val="bg1"/>
                          </a:solidFill>
                          <a:latin typeface="Segoe"/>
                        </a:rPr>
                        <a:t> Unreachability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  7 %</a:t>
                      </a:r>
                      <a:endParaRPr lang="en-US"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4" name="Table 3"/>
          <p:cNvGraphicFramePr>
            <a:graphicFrameLocks noGrp="1"/>
          </p:cNvGraphicFramePr>
          <p:nvPr/>
        </p:nvGraphicFramePr>
        <p:xfrm>
          <a:off x="5257800" y="1371600"/>
          <a:ext cx="3657600" cy="3078480"/>
        </p:xfrm>
        <a:graphic>
          <a:graphicData uri="http://schemas.openxmlformats.org/drawingml/2006/table">
            <a:tbl>
              <a:tblPr>
                <a:tableStyleId>{5C22544A-7EE6-4342-B048-85BDC9FD1C3A}</a:tableStyleId>
              </a:tblPr>
              <a:tblGrid>
                <a:gridCol w="2954216"/>
                <a:gridCol w="703384"/>
              </a:tblGrid>
              <a:tr h="285750">
                <a:tc gridSpan="2">
                  <a:txBody>
                    <a:bodyPr/>
                    <a:lstStyle/>
                    <a:p>
                      <a:r>
                        <a:rPr lang="en-US" sz="2000" b="1" dirty="0" smtClean="0">
                          <a:solidFill>
                            <a:srgbClr val="FFC000"/>
                          </a:solidFill>
                          <a:latin typeface="Segoe"/>
                        </a:rPr>
                        <a:t>Identified</a:t>
                      </a:r>
                      <a:r>
                        <a:rPr lang="en-US" sz="2000" b="1" baseline="0" dirty="0" smtClean="0">
                          <a:solidFill>
                            <a:srgbClr val="FFC000"/>
                          </a:solidFill>
                          <a:latin typeface="Segoe"/>
                        </a:rPr>
                        <a:t> cause</a:t>
                      </a:r>
                      <a:endParaRPr lang="en-US" sz="2000" b="1" dirty="0" smtClean="0">
                        <a:solidFill>
                          <a:srgbClr val="FFC000"/>
                        </a:solidFill>
                        <a:latin typeface="Segoe"/>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r>
              <a:tr h="285750">
                <a:tc>
                  <a:txBody>
                    <a:bodyPr/>
                    <a:lstStyle/>
                    <a:p>
                      <a:r>
                        <a:rPr lang="en-US" sz="2000" dirty="0" smtClean="0">
                          <a:solidFill>
                            <a:schemeClr val="bg1"/>
                          </a:solidFill>
                          <a:latin typeface="Segoe"/>
                        </a:rPr>
                        <a:t> Non-app</a:t>
                      </a:r>
                      <a:r>
                        <a:rPr lang="en-US" sz="2000" baseline="0" dirty="0" smtClean="0">
                          <a:solidFill>
                            <a:schemeClr val="bg1"/>
                          </a:solidFill>
                          <a:latin typeface="Segoe"/>
                        </a:rPr>
                        <a:t> </a:t>
                      </a:r>
                      <a:r>
                        <a:rPr lang="en-US" sz="2000" baseline="0" dirty="0" err="1" smtClean="0">
                          <a:solidFill>
                            <a:schemeClr val="bg1"/>
                          </a:solidFill>
                          <a:latin typeface="Segoe"/>
                        </a:rPr>
                        <a:t>config</a:t>
                      </a:r>
                      <a:r>
                        <a:rPr lang="en-US" sz="2000" baseline="0" dirty="0" smtClean="0">
                          <a:solidFill>
                            <a:schemeClr val="bg1"/>
                          </a:solidFill>
                          <a:latin typeface="Segoe"/>
                        </a:rPr>
                        <a:t> </a:t>
                      </a:r>
                      <a:br>
                        <a:rPr lang="en-US" sz="2000" baseline="0" dirty="0" smtClean="0">
                          <a:solidFill>
                            <a:schemeClr val="bg1"/>
                          </a:solidFill>
                          <a:latin typeface="Segoe"/>
                        </a:rPr>
                      </a:br>
                      <a:r>
                        <a:rPr lang="en-US" sz="2000" baseline="0" dirty="0" smtClean="0">
                          <a:solidFill>
                            <a:schemeClr val="bg1"/>
                          </a:solidFill>
                          <a:latin typeface="Segoe"/>
                        </a:rPr>
                        <a:t> (e.g., firewall) </a:t>
                      </a:r>
                      <a:endParaRPr lang="en-US" sz="2000" dirty="0" smtClean="0">
                        <a:solidFill>
                          <a:schemeClr val="bg1"/>
                        </a:solidFill>
                        <a:latin typeface="Segoe"/>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30</a:t>
                      </a:r>
                      <a:r>
                        <a:rPr lang="en-US" sz="2000" baseline="0" dirty="0" smtClean="0">
                          <a:solidFill>
                            <a:schemeClr val="bg1"/>
                          </a:solidFill>
                        </a:rPr>
                        <a:t> </a:t>
                      </a:r>
                      <a:r>
                        <a:rPr lang="en-US" sz="2000" dirty="0" smtClean="0">
                          <a:solidFill>
                            <a:schemeClr val="bg1"/>
                          </a:solidFill>
                        </a:rPr>
                        <a:t>%</a:t>
                      </a:r>
                      <a:endParaRPr lang="en-US" sz="2000"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5750">
                <a:tc>
                  <a:txBody>
                    <a:bodyPr/>
                    <a:lstStyle/>
                    <a:p>
                      <a:r>
                        <a:rPr lang="en-US" sz="2000" dirty="0" smtClean="0">
                          <a:solidFill>
                            <a:schemeClr val="bg1"/>
                          </a:solidFill>
                          <a:latin typeface="Segoe"/>
                        </a:rPr>
                        <a:t> Software/driver bug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21 %</a:t>
                      </a:r>
                      <a:endParaRPr lang="en-US" sz="2000"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5750">
                <a:tc>
                  <a:txBody>
                    <a:bodyPr/>
                    <a:lstStyle/>
                    <a:p>
                      <a:r>
                        <a:rPr lang="en-US" sz="2000" dirty="0" smtClean="0">
                          <a:solidFill>
                            <a:schemeClr val="bg1"/>
                          </a:solidFill>
                          <a:latin typeface="Segoe"/>
                        </a:rPr>
                        <a:t> App </a:t>
                      </a:r>
                      <a:r>
                        <a:rPr lang="en-US" sz="2000" dirty="0" err="1" smtClean="0">
                          <a:solidFill>
                            <a:schemeClr val="bg1"/>
                          </a:solidFill>
                          <a:latin typeface="Segoe"/>
                        </a:rPr>
                        <a:t>config</a:t>
                      </a:r>
                      <a:endParaRPr lang="en-US" sz="2000" dirty="0" smtClean="0">
                        <a:solidFill>
                          <a:schemeClr val="bg1"/>
                        </a:solidFill>
                        <a:latin typeface="Segoe"/>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19 %</a:t>
                      </a:r>
                      <a:endParaRPr lang="en-US"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5750">
                <a:tc>
                  <a:txBody>
                    <a:bodyPr/>
                    <a:lstStyle/>
                    <a:p>
                      <a:r>
                        <a:rPr lang="en-US" sz="2000" dirty="0" smtClean="0">
                          <a:solidFill>
                            <a:schemeClr val="bg1"/>
                          </a:solidFill>
                          <a:latin typeface="Segoe"/>
                        </a:rPr>
                        <a:t> Overload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4 %</a:t>
                      </a:r>
                      <a:endParaRPr lang="en-US"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5750">
                <a:tc>
                  <a:txBody>
                    <a:bodyPr/>
                    <a:lstStyle/>
                    <a:p>
                      <a:r>
                        <a:rPr lang="en-US" sz="2000" dirty="0" smtClean="0">
                          <a:solidFill>
                            <a:schemeClr val="bg1"/>
                          </a:solidFill>
                          <a:latin typeface="Segoe"/>
                        </a:rPr>
                        <a:t> Hardware fault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2 %</a:t>
                      </a:r>
                      <a:endParaRPr lang="en-US"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5750">
                <a:tc>
                  <a:txBody>
                    <a:bodyPr/>
                    <a:lstStyle/>
                    <a:p>
                      <a:r>
                        <a:rPr lang="en-US" sz="2000" dirty="0" smtClean="0">
                          <a:solidFill>
                            <a:schemeClr val="bg1"/>
                          </a:solidFill>
                          <a:latin typeface="Segoe"/>
                        </a:rPr>
                        <a:t> Unknown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a:r>
                        <a:rPr lang="en-US" sz="2000" dirty="0" smtClean="0">
                          <a:solidFill>
                            <a:schemeClr val="bg1"/>
                          </a:solidFill>
                        </a:rPr>
                        <a:t>25 %</a:t>
                      </a:r>
                      <a:endParaRPr lang="en-US" sz="20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pic>
        <p:nvPicPr>
          <p:cNvPr id="5" name="Picture 5"/>
          <p:cNvPicPr>
            <a:picLocks noChangeAspect="1" noChangeArrowheads="1"/>
          </p:cNvPicPr>
          <p:nvPr/>
        </p:nvPicPr>
        <p:blipFill>
          <a:blip r:embed="rId4" cstate="print"/>
          <a:srcRect/>
          <a:stretch>
            <a:fillRect/>
          </a:stretch>
        </p:blipFill>
        <p:spPr bwMode="auto">
          <a:xfrm>
            <a:off x="334835" y="1493520"/>
            <a:ext cx="655765" cy="685800"/>
          </a:xfrm>
          <a:prstGeom prst="rect">
            <a:avLst/>
          </a:prstGeom>
          <a:noFill/>
          <a:ln w="9525">
            <a:noFill/>
            <a:miter lim="800000"/>
            <a:headEnd/>
            <a:tailEnd/>
          </a:ln>
          <a:effectLst/>
        </p:spPr>
      </p:pic>
      <p:pic>
        <p:nvPicPr>
          <p:cNvPr id="6" name="Picture 3" descr="C:\Users\srkandul\AppData\Local\Microsoft\Windows\Temporary Internet Files\Content.IE5\AJW2QCBC\MPj04306570000[1].jpg"/>
          <p:cNvPicPr>
            <a:picLocks noChangeAspect="1" noChangeArrowheads="1"/>
          </p:cNvPicPr>
          <p:nvPr/>
        </p:nvPicPr>
        <p:blipFill>
          <a:blip r:embed="rId5" cstate="print"/>
          <a:srcRect/>
          <a:stretch>
            <a:fillRect/>
          </a:stretch>
        </p:blipFill>
        <p:spPr bwMode="auto">
          <a:xfrm>
            <a:off x="4648200" y="1493520"/>
            <a:ext cx="609600" cy="802352"/>
          </a:xfrm>
          <a:prstGeom prst="rect">
            <a:avLst/>
          </a:prstGeom>
          <a:noFill/>
        </p:spPr>
      </p:pic>
      <p:sp>
        <p:nvSpPr>
          <p:cNvPr id="8" name="Title 7"/>
          <p:cNvSpPr>
            <a:spLocks noGrp="1"/>
          </p:cNvSpPr>
          <p:nvPr>
            <p:ph type="title"/>
          </p:nvPr>
        </p:nvSpPr>
        <p:spPr>
          <a:xfrm>
            <a:off x="457200" y="152400"/>
            <a:ext cx="8229600" cy="1143000"/>
          </a:xfrm>
        </p:spPr>
        <p:txBody>
          <a:bodyPr/>
          <a:lstStyle/>
          <a:p>
            <a:r>
              <a:rPr lang="en-US" dirty="0" smtClean="0"/>
              <a:t>And the survey says …..</a:t>
            </a:r>
            <a:endParaRPr lang="en-US" dirty="0"/>
          </a:p>
        </p:txBody>
      </p:sp>
      <p:sp>
        <p:nvSpPr>
          <p:cNvPr id="13" name="Content Placeholder 2"/>
          <p:cNvSpPr>
            <a:spLocks noGrp="1"/>
          </p:cNvSpPr>
          <p:nvPr>
            <p:ph idx="1"/>
          </p:nvPr>
        </p:nvSpPr>
        <p:spPr>
          <a:xfrm>
            <a:off x="2971800" y="5410200"/>
            <a:ext cx="3581400" cy="762000"/>
          </a:xfrm>
          <a:solidFill>
            <a:srgbClr val="FFFF00"/>
          </a:solidFill>
        </p:spPr>
        <p:txBody>
          <a:bodyPr anchor="ctr">
            <a:noAutofit/>
          </a:bodyPr>
          <a:lstStyle/>
          <a:p>
            <a:pPr algn="ctr"/>
            <a:r>
              <a:rPr lang="en-US" dirty="0" smtClean="0">
                <a:solidFill>
                  <a:schemeClr val="tx1"/>
                </a:solidFill>
              </a:rPr>
              <a:t>Detailed diagnosis</a:t>
            </a:r>
          </a:p>
        </p:txBody>
      </p:sp>
      <p:sp>
        <p:nvSpPr>
          <p:cNvPr id="12" name="Content Placeholder 2"/>
          <p:cNvSpPr txBox="1">
            <a:spLocks/>
          </p:cNvSpPr>
          <p:nvPr/>
        </p:nvSpPr>
        <p:spPr>
          <a:xfrm>
            <a:off x="533400" y="4191000"/>
            <a:ext cx="3810000" cy="777240"/>
          </a:xfrm>
          <a:prstGeom prst="rect">
            <a:avLst/>
          </a:prstGeom>
          <a:solidFill>
            <a:schemeClr val="accent1">
              <a:lumMod val="20000"/>
              <a:lumOff val="80000"/>
            </a:schemeClr>
          </a:solidFill>
        </p:spPr>
        <p:txBody>
          <a:bodyPr vert="horz" lIns="91440" tIns="45720" rIns="91440" bIns="45720" rtlCol="0" anchor="ctr">
            <a:normAutofit fontScale="85000" lnSpcReduction="20000"/>
          </a:bodyPr>
          <a:lstStyle/>
          <a:p>
            <a:pPr marL="285750" indent="-285750" algn="ctr">
              <a:spcBef>
                <a:spcPct val="20000"/>
              </a:spcBef>
            </a:pPr>
            <a:r>
              <a:rPr lang="en-US" sz="2800" dirty="0" smtClean="0"/>
              <a:t>Handle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app-specific </a:t>
            </a:r>
          </a:p>
          <a:p>
            <a:pPr marL="285750" indent="-285750" algn="ctr">
              <a:spcBef>
                <a:spcPct val="20000"/>
              </a:spcBef>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as well as generic faults</a:t>
            </a:r>
          </a:p>
        </p:txBody>
      </p:sp>
      <p:sp>
        <p:nvSpPr>
          <p:cNvPr id="15" name="Down Arrow 14"/>
          <p:cNvSpPr/>
          <p:nvPr/>
        </p:nvSpPr>
        <p:spPr>
          <a:xfrm>
            <a:off x="5334000" y="5029200"/>
            <a:ext cx="304800" cy="304800"/>
          </a:xfrm>
          <a:prstGeom prst="downArrow">
            <a:avLst/>
          </a:prstGeom>
          <a:solidFill>
            <a:srgbClr val="FFC000"/>
          </a:solidFill>
          <a:ln w="25400">
            <a:solidFill>
              <a:schemeClr val="bg1"/>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dirty="0" smtClean="0"/>
          </a:p>
        </p:txBody>
      </p:sp>
      <p:sp>
        <p:nvSpPr>
          <p:cNvPr id="16" name="Down Arrow 15"/>
          <p:cNvSpPr/>
          <p:nvPr/>
        </p:nvSpPr>
        <p:spPr>
          <a:xfrm>
            <a:off x="3886200" y="5029200"/>
            <a:ext cx="304800" cy="304800"/>
          </a:xfrm>
          <a:prstGeom prst="downArrow">
            <a:avLst>
              <a:gd name="adj1" fmla="val 50000"/>
              <a:gd name="adj2" fmla="val 50000"/>
            </a:avLst>
          </a:prstGeom>
          <a:solidFill>
            <a:srgbClr val="FFC000"/>
          </a:solidFill>
          <a:ln w="25400">
            <a:solidFill>
              <a:schemeClr val="bg1"/>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dirty="0" smtClean="0"/>
          </a:p>
        </p:txBody>
      </p:sp>
      <p:sp>
        <p:nvSpPr>
          <p:cNvPr id="19" name="Rectangle 18"/>
          <p:cNvSpPr/>
          <p:nvPr/>
        </p:nvSpPr>
        <p:spPr>
          <a:xfrm>
            <a:off x="228600" y="1295400"/>
            <a:ext cx="4191000" cy="2667000"/>
          </a:xfrm>
          <a:prstGeom prst="rect">
            <a:avLst/>
          </a:prstGeom>
          <a:noFill/>
          <a:ln w="25400">
            <a:solidFill>
              <a:srgbClr val="FFC000"/>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dirty="0" smtClean="0"/>
          </a:p>
        </p:txBody>
      </p:sp>
      <p:sp>
        <p:nvSpPr>
          <p:cNvPr id="20" name="Rectangle 19"/>
          <p:cNvSpPr/>
          <p:nvPr/>
        </p:nvSpPr>
        <p:spPr>
          <a:xfrm>
            <a:off x="4572000" y="1295400"/>
            <a:ext cx="4343400" cy="3276600"/>
          </a:xfrm>
          <a:prstGeom prst="rect">
            <a:avLst/>
          </a:prstGeom>
          <a:noFill/>
          <a:ln w="25400">
            <a:solidFill>
              <a:srgbClr val="FFC000"/>
            </a:solidFill>
            <a:prstDash val="soli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dirty="0" smtClean="0"/>
          </a:p>
        </p:txBody>
      </p:sp>
      <p:sp>
        <p:nvSpPr>
          <p:cNvPr id="14" name="Content Placeholder 2"/>
          <p:cNvSpPr txBox="1">
            <a:spLocks/>
          </p:cNvSpPr>
          <p:nvPr/>
        </p:nvSpPr>
        <p:spPr>
          <a:xfrm>
            <a:off x="5105400" y="4191000"/>
            <a:ext cx="3810000" cy="777240"/>
          </a:xfrm>
          <a:prstGeom prst="rect">
            <a:avLst/>
          </a:prstGeom>
          <a:solidFill>
            <a:schemeClr val="accent1">
              <a:lumMod val="20000"/>
              <a:lumOff val="80000"/>
            </a:schemeClr>
          </a:solidFill>
        </p:spPr>
        <p:txBody>
          <a:bodyPr vert="horz" lIns="91440" tIns="45720" rIns="91440" bIns="45720" rtlCol="0" anchor="ctr">
            <a:normAutofit fontScale="92500" lnSpcReduction="20000"/>
          </a:bodyPr>
          <a:lstStyle/>
          <a:p>
            <a:pPr marL="285750" indent="-285750" algn="ctr">
              <a:spcBef>
                <a:spcPct val="20000"/>
              </a:spcBef>
            </a:pPr>
            <a:r>
              <a:rPr lang="en-US" sz="2800" dirty="0" smtClean="0"/>
              <a:t>Identify culprits</a:t>
            </a:r>
            <a:br>
              <a:rPr lang="en-US" sz="2800" dirty="0" smtClean="0"/>
            </a:br>
            <a:r>
              <a:rPr kumimoji="0" lang="en-US" sz="2800" b="0" i="0" u="none" strike="noStrike" kern="1200" cap="none" spc="0" normalizeH="0" baseline="0" noProof="0" dirty="0" smtClean="0">
                <a:ln>
                  <a:noFill/>
                </a:ln>
                <a:solidFill>
                  <a:schemeClr val="tx1"/>
                </a:solidFill>
                <a:effectLst/>
                <a:uLnTx/>
                <a:uFillTx/>
                <a:latin typeface="+mn-lt"/>
                <a:ea typeface="+mn-ea"/>
                <a:cs typeface="+mn-cs"/>
              </a:rPr>
              <a:t>at a fine granularity</a:t>
            </a:r>
          </a:p>
        </p:txBody>
      </p:sp>
      <p:sp>
        <p:nvSpPr>
          <p:cNvPr id="17" name="Date Placeholder 16"/>
          <p:cNvSpPr>
            <a:spLocks noGrp="1"/>
          </p:cNvSpPr>
          <p:nvPr>
            <p:ph type="dt" sz="half" idx="10"/>
          </p:nvPr>
        </p:nvSpPr>
        <p:spPr/>
        <p:txBody>
          <a:bodyPr/>
          <a:lstStyle/>
          <a:p>
            <a:r>
              <a:rPr lang="en-US" smtClean="0"/>
              <a:t>ratul | gatech | '09</a:t>
            </a:r>
            <a:endParaRPr lang="en-US" dirty="0"/>
          </a:p>
        </p:txBody>
      </p:sp>
    </p:spTree>
    <p:custDataLst>
      <p:tags r:id="rId1"/>
    </p:custDataLst>
  </p:cSld>
  <p:clrMapOvr>
    <a:masterClrMapping/>
  </p:clrMapOvr>
  <p:transition advTm="9946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2">
                                            <p:bg/>
                                          </p:spTgt>
                                        </p:tgtEl>
                                        <p:attrNameLst>
                                          <p:attrName>style.visibility</p:attrName>
                                        </p:attrNameLst>
                                      </p:cBhvr>
                                      <p:to>
                                        <p:strVal val="visible"/>
                                      </p:to>
                                    </p:set>
                                    <p:animEffect transition="in" filter="diamond(in)">
                                      <p:cBhvr>
                                        <p:cTn id="12" dur="500"/>
                                        <p:tgtEl>
                                          <p:spTgt spid="12">
                                            <p:bg/>
                                          </p:spTgt>
                                        </p:tgtEl>
                                      </p:cBhvr>
                                    </p:animEffect>
                                  </p:childTnLst>
                                </p:cTn>
                              </p:par>
                              <p:par>
                                <p:cTn id="13" presetID="8" presetClass="entr" presetSubtype="16" fill="hold" grpId="0" nodeType="with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diamond(in)">
                                      <p:cBhvr>
                                        <p:cTn id="15" dur="500"/>
                                        <p:tgtEl>
                                          <p:spTgt spid="12">
                                            <p:txEl>
                                              <p:pRg st="0" end="0"/>
                                            </p:txEl>
                                          </p:spTgt>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2">
                                            <p:txEl>
                                              <p:pRg st="1" end="1"/>
                                            </p:txEl>
                                          </p:spTgt>
                                        </p:tgtEl>
                                        <p:attrNameLst>
                                          <p:attrName>style.visibility</p:attrName>
                                        </p:attrNameLst>
                                      </p:cBhvr>
                                      <p:to>
                                        <p:strVal val="visible"/>
                                      </p:to>
                                    </p:set>
                                    <p:animEffect transition="in" filter="diamond(in)">
                                      <p:cBhvr>
                                        <p:cTn id="18" dur="500"/>
                                        <p:tgtEl>
                                          <p:spTgt spid="1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xit" presetSubtype="10" fill="hold" grpId="1" nodeType="clickEffect">
                                  <p:stCondLst>
                                    <p:cond delay="0"/>
                                  </p:stCondLst>
                                  <p:childTnLst>
                                    <p:animEffect transition="out" filter="checkerboard(across)">
                                      <p:cBhvr>
                                        <p:cTn id="22" dur="500"/>
                                        <p:tgtEl>
                                          <p:spTgt spid="19"/>
                                        </p:tgtEl>
                                      </p:cBhvr>
                                    </p:animEffect>
                                    <p:set>
                                      <p:cBhvr>
                                        <p:cTn id="23" dur="1" fill="hold">
                                          <p:stCondLst>
                                            <p:cond delay="499"/>
                                          </p:stCondLst>
                                        </p:cTn>
                                        <p:tgtEl>
                                          <p:spTgt spid="19"/>
                                        </p:tgtEl>
                                        <p:attrNameLst>
                                          <p:attrName>style.visibility</p:attrName>
                                        </p:attrNameLst>
                                      </p:cBhvr>
                                      <p:to>
                                        <p:strVal val="hidden"/>
                                      </p:to>
                                    </p:set>
                                  </p:childTnLst>
                                </p:cTn>
                              </p:par>
                              <p:par>
                                <p:cTn id="24" presetID="5" presetClass="entr" presetSubtype="1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checkerboard(across)">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14">
                                            <p:bg/>
                                          </p:spTgt>
                                        </p:tgtEl>
                                        <p:attrNameLst>
                                          <p:attrName>style.visibility</p:attrName>
                                        </p:attrNameLst>
                                      </p:cBhvr>
                                      <p:to>
                                        <p:strVal val="visible"/>
                                      </p:to>
                                    </p:set>
                                    <p:animEffect transition="in" filter="diamond(in)">
                                      <p:cBhvr>
                                        <p:cTn id="31" dur="500"/>
                                        <p:tgtEl>
                                          <p:spTgt spid="14">
                                            <p:bg/>
                                          </p:spTgt>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diamond(in)">
                                      <p:cBhvr>
                                        <p:cTn id="34" dur="500"/>
                                        <p:tgtEl>
                                          <p:spTgt spid="1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13">
                                            <p:bg/>
                                          </p:spTgt>
                                        </p:tgtEl>
                                        <p:attrNameLst>
                                          <p:attrName>style.visibility</p:attrName>
                                        </p:attrNameLst>
                                      </p:cBhvr>
                                      <p:to>
                                        <p:strVal val="visible"/>
                                      </p:to>
                                    </p:set>
                                    <p:animEffect transition="in" filter="diamond(in)">
                                      <p:cBhvr>
                                        <p:cTn id="39" dur="500"/>
                                        <p:tgtEl>
                                          <p:spTgt spid="13">
                                            <p:bg/>
                                          </p:spTgt>
                                        </p:tgtEl>
                                      </p:cBhvr>
                                    </p:animEffect>
                                  </p:childTnLst>
                                </p:cTn>
                              </p:par>
                              <p:par>
                                <p:cTn id="40" presetID="8" presetClass="entr" presetSubtype="16" fill="hold" grpId="0" nodeType="withEffect">
                                  <p:stCondLst>
                                    <p:cond delay="0"/>
                                  </p:stCondLst>
                                  <p:childTnLst>
                                    <p:set>
                                      <p:cBhvr>
                                        <p:cTn id="41" dur="1" fill="hold">
                                          <p:stCondLst>
                                            <p:cond delay="0"/>
                                          </p:stCondLst>
                                        </p:cTn>
                                        <p:tgtEl>
                                          <p:spTgt spid="13">
                                            <p:txEl>
                                              <p:pRg st="0" end="0"/>
                                            </p:txEl>
                                          </p:spTgt>
                                        </p:tgtEl>
                                        <p:attrNameLst>
                                          <p:attrName>style.visibility</p:attrName>
                                        </p:attrNameLst>
                                      </p:cBhvr>
                                      <p:to>
                                        <p:strVal val="visible"/>
                                      </p:to>
                                    </p:set>
                                    <p:animEffect transition="in" filter="diamond(in)">
                                      <p:cBhvr>
                                        <p:cTn id="42" dur="500"/>
                                        <p:tgtEl>
                                          <p:spTgt spid="13">
                                            <p:txEl>
                                              <p:pRg st="0" end="0"/>
                                            </p:txEl>
                                          </p:spTgt>
                                        </p:tgtEl>
                                      </p:cBhvr>
                                    </p:animEffect>
                                  </p:childTnLst>
                                </p:cTn>
                              </p:par>
                              <p:par>
                                <p:cTn id="43" presetID="5" presetClass="exit" presetSubtype="10" fill="hold" grpId="1" nodeType="withEffect">
                                  <p:stCondLst>
                                    <p:cond delay="0"/>
                                  </p:stCondLst>
                                  <p:childTnLst>
                                    <p:animEffect transition="out" filter="checkerboard(across)">
                                      <p:cBhvr>
                                        <p:cTn id="44" dur="500"/>
                                        <p:tgtEl>
                                          <p:spTgt spid="20"/>
                                        </p:tgtEl>
                                      </p:cBhvr>
                                    </p:animEffect>
                                    <p:set>
                                      <p:cBhvr>
                                        <p:cTn id="45" dur="1" fill="hold">
                                          <p:stCondLst>
                                            <p:cond delay="499"/>
                                          </p:stCondLst>
                                        </p:cTn>
                                        <p:tgtEl>
                                          <p:spTgt spid="20"/>
                                        </p:tgtEl>
                                        <p:attrNameLst>
                                          <p:attrName>style.visibility</p:attrName>
                                        </p:attrNameLst>
                                      </p:cBhvr>
                                      <p:to>
                                        <p:strVal val="hidden"/>
                                      </p:to>
                                    </p:set>
                                  </p:childTnLst>
                                </p:cTn>
                              </p:par>
                              <p:par>
                                <p:cTn id="46" presetID="8" presetClass="entr" presetSubtype="16"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diamond(in)">
                                      <p:cBhvr>
                                        <p:cTn id="48" dur="500"/>
                                        <p:tgtEl>
                                          <p:spTgt spid="16"/>
                                        </p:tgtEl>
                                      </p:cBhvr>
                                    </p:animEffect>
                                  </p:childTnLst>
                                </p:cTn>
                              </p:par>
                              <p:par>
                                <p:cTn id="49" presetID="8" presetClass="entr" presetSubtype="16"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diamond(in)">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animBg="1"/>
      <p:bldP spid="12" grpId="0" uiExpand="1" build="p" animBg="1"/>
      <p:bldP spid="15" grpId="0" animBg="1"/>
      <p:bldP spid="16" grpId="0" animBg="1"/>
      <p:bldP spid="19" grpId="0" animBg="1"/>
      <p:bldP spid="19" grpId="1" animBg="1"/>
      <p:bldP spid="20" grpId="0" animBg="1"/>
      <p:bldP spid="20" grpId="1" animBg="1"/>
      <p:bldP spid="14"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5562600" y="2667000"/>
            <a:ext cx="2514600" cy="1219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600" dirty="0" smtClean="0"/>
              <a:t>Example problem 1: Server </a:t>
            </a:r>
            <a:r>
              <a:rPr lang="en-US" sz="3600" dirty="0" err="1" smtClean="0"/>
              <a:t>misconfig</a:t>
            </a:r>
            <a:endParaRPr lang="en-US" sz="3600" dirty="0"/>
          </a:p>
        </p:txBody>
      </p:sp>
      <p:sp>
        <p:nvSpPr>
          <p:cNvPr id="63" name="Date Placeholder 62"/>
          <p:cNvSpPr>
            <a:spLocks noGrp="1"/>
          </p:cNvSpPr>
          <p:nvPr>
            <p:ph type="dt" sz="half" idx="10"/>
          </p:nvPr>
        </p:nvSpPr>
        <p:spPr/>
        <p:txBody>
          <a:bodyPr/>
          <a:lstStyle/>
          <a:p>
            <a:r>
              <a:rPr lang="en-US" smtClean="0"/>
              <a:t>ratul | gatech | '09</a:t>
            </a:r>
            <a:endParaRPr lang="en-US" dirty="0"/>
          </a:p>
        </p:txBody>
      </p:sp>
      <p:sp>
        <p:nvSpPr>
          <p:cNvPr id="28" name="Rectangle 27"/>
          <p:cNvSpPr/>
          <p:nvPr/>
        </p:nvSpPr>
        <p:spPr>
          <a:xfrm>
            <a:off x="1752600" y="3886200"/>
            <a:ext cx="16764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5867400" y="3200400"/>
            <a:ext cx="762000" cy="6096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Web server</a:t>
            </a:r>
            <a:endParaRPr lang="en-US" sz="2000" dirty="0">
              <a:solidFill>
                <a:schemeClr val="tx1"/>
              </a:solidFill>
            </a:endParaRPr>
          </a:p>
        </p:txBody>
      </p:sp>
      <p:sp>
        <p:nvSpPr>
          <p:cNvPr id="32" name="Rounded Rectangle 31"/>
          <p:cNvSpPr/>
          <p:nvPr/>
        </p:nvSpPr>
        <p:spPr>
          <a:xfrm>
            <a:off x="2133600" y="3962400"/>
            <a:ext cx="914400" cy="4572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Browser </a:t>
            </a:r>
            <a:endParaRPr lang="en-US" sz="2000" dirty="0">
              <a:solidFill>
                <a:schemeClr val="tx1"/>
              </a:solidFill>
            </a:endParaRPr>
          </a:p>
        </p:txBody>
      </p:sp>
      <p:cxnSp>
        <p:nvCxnSpPr>
          <p:cNvPr id="36" name="Straight Arrow Connector 35"/>
          <p:cNvCxnSpPr>
            <a:stCxn id="32" idx="3"/>
            <a:endCxn id="30" idx="1"/>
          </p:cNvCxnSpPr>
          <p:nvPr/>
        </p:nvCxnSpPr>
        <p:spPr>
          <a:xfrm flipV="1">
            <a:off x="3048000" y="3505200"/>
            <a:ext cx="2819400" cy="685800"/>
          </a:xfrm>
          <a:prstGeom prst="straightConnector1">
            <a:avLst/>
          </a:prstGeom>
          <a:ln w="25400">
            <a:solidFill>
              <a:schemeClr val="accent3">
                <a:lumMod val="7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40" name="Rounded Rectangle 39"/>
          <p:cNvSpPr/>
          <p:nvPr/>
        </p:nvSpPr>
        <p:spPr>
          <a:xfrm>
            <a:off x="5791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1" name="Rounded Rectangle 40"/>
          <p:cNvSpPr/>
          <p:nvPr/>
        </p:nvSpPr>
        <p:spPr>
          <a:xfrm>
            <a:off x="6172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2" name="Rounded Rectangle 41"/>
          <p:cNvSpPr/>
          <p:nvPr/>
        </p:nvSpPr>
        <p:spPr>
          <a:xfrm>
            <a:off x="6553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3" name="Rounded Rectangle 42"/>
          <p:cNvSpPr/>
          <p:nvPr/>
        </p:nvSpPr>
        <p:spPr>
          <a:xfrm>
            <a:off x="6934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44" name="Rounded Rectangle 43"/>
          <p:cNvSpPr/>
          <p:nvPr/>
        </p:nvSpPr>
        <p:spPr>
          <a:xfrm>
            <a:off x="19050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2" name="Rounded Rectangle 51"/>
          <p:cNvSpPr/>
          <p:nvPr/>
        </p:nvSpPr>
        <p:spPr>
          <a:xfrm>
            <a:off x="22860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4" name="Rounded Rectangle 53"/>
          <p:cNvSpPr/>
          <p:nvPr/>
        </p:nvSpPr>
        <p:spPr>
          <a:xfrm>
            <a:off x="2667000" y="4572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5" name="Rectangle 54"/>
          <p:cNvSpPr/>
          <p:nvPr/>
        </p:nvSpPr>
        <p:spPr>
          <a:xfrm>
            <a:off x="1752600" y="2133600"/>
            <a:ext cx="16764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a:off x="2133600" y="2209800"/>
            <a:ext cx="914400" cy="4572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Browser</a:t>
            </a:r>
            <a:endParaRPr lang="en-US" sz="2000" dirty="0">
              <a:solidFill>
                <a:schemeClr val="tx1"/>
              </a:solidFill>
            </a:endParaRPr>
          </a:p>
        </p:txBody>
      </p:sp>
      <p:sp>
        <p:nvSpPr>
          <p:cNvPr id="58" name="Rounded Rectangle 57"/>
          <p:cNvSpPr/>
          <p:nvPr/>
        </p:nvSpPr>
        <p:spPr>
          <a:xfrm>
            <a:off x="18288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9" name="Rounded Rectangle 58"/>
          <p:cNvSpPr/>
          <p:nvPr/>
        </p:nvSpPr>
        <p:spPr>
          <a:xfrm>
            <a:off x="22098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0" name="Rounded Rectangle 59"/>
          <p:cNvSpPr/>
          <p:nvPr/>
        </p:nvSpPr>
        <p:spPr>
          <a:xfrm>
            <a:off x="25908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61" name="Straight Arrow Connector 60"/>
          <p:cNvCxnSpPr>
            <a:stCxn id="56" idx="3"/>
            <a:endCxn id="30" idx="1"/>
          </p:cNvCxnSpPr>
          <p:nvPr/>
        </p:nvCxnSpPr>
        <p:spPr>
          <a:xfrm>
            <a:off x="3048000" y="2438400"/>
            <a:ext cx="2819400" cy="1066800"/>
          </a:xfrm>
          <a:prstGeom prst="straightConnector1">
            <a:avLst/>
          </a:prstGeom>
          <a:ln w="25400">
            <a:solidFill>
              <a:schemeClr val="accent3">
                <a:lumMod val="75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62" name="Snip Single Corner Rectangle 61"/>
          <p:cNvSpPr/>
          <p:nvPr/>
        </p:nvSpPr>
        <p:spPr>
          <a:xfrm>
            <a:off x="7086600" y="3276600"/>
            <a:ext cx="685800" cy="457200"/>
          </a:xfrm>
          <a:prstGeom prst="snip1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dirty="0" smtClean="0">
                <a:solidFill>
                  <a:schemeClr val="tx1"/>
                </a:solidFill>
              </a:rPr>
              <a:t>Server </a:t>
            </a:r>
            <a:r>
              <a:rPr lang="en-US" sz="1600" dirty="0" err="1" smtClean="0">
                <a:solidFill>
                  <a:schemeClr val="tx1"/>
                </a:solidFill>
              </a:rPr>
              <a:t>config</a:t>
            </a:r>
            <a:endParaRPr lang="en-US" sz="1600" dirty="0">
              <a:solidFill>
                <a:schemeClr val="tx1"/>
              </a:solidFill>
            </a:endParaRPr>
          </a:p>
        </p:txBody>
      </p:sp>
      <p:sp>
        <p:nvSpPr>
          <p:cNvPr id="64" name="Rounded Rectangle 63"/>
          <p:cNvSpPr/>
          <p:nvPr/>
        </p:nvSpPr>
        <p:spPr>
          <a:xfrm>
            <a:off x="7315200" y="27432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cxnSp>
        <p:nvCxnSpPr>
          <p:cNvPr id="65" name="Straight Arrow Connector 64"/>
          <p:cNvCxnSpPr>
            <a:stCxn id="30" idx="3"/>
            <a:endCxn id="62" idx="2"/>
          </p:cNvCxnSpPr>
          <p:nvPr/>
        </p:nvCxnSpPr>
        <p:spPr>
          <a:xfrm>
            <a:off x="6629400" y="3505200"/>
            <a:ext cx="457200" cy="1588"/>
          </a:xfrm>
          <a:prstGeom prst="straightConnector1">
            <a:avLst/>
          </a:prstGeom>
          <a:ln w="254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pic>
        <p:nvPicPr>
          <p:cNvPr id="66" name="Picture 4"/>
          <p:cNvPicPr>
            <a:picLocks noChangeAspect="1" noChangeArrowheads="1"/>
          </p:cNvPicPr>
          <p:nvPr/>
        </p:nvPicPr>
        <p:blipFill>
          <a:blip r:embed="rId4" cstate="print"/>
          <a:srcRect/>
          <a:stretch>
            <a:fillRect/>
          </a:stretch>
        </p:blipFill>
        <p:spPr bwMode="auto">
          <a:xfrm>
            <a:off x="1371600" y="3962400"/>
            <a:ext cx="685800" cy="470042"/>
          </a:xfrm>
          <a:prstGeom prst="rect">
            <a:avLst/>
          </a:prstGeom>
          <a:noFill/>
          <a:ln w="9525">
            <a:noFill/>
            <a:miter lim="800000"/>
            <a:headEnd/>
            <a:tailEnd/>
          </a:ln>
        </p:spPr>
      </p:pic>
      <p:pic>
        <p:nvPicPr>
          <p:cNvPr id="67" name="Picture 4"/>
          <p:cNvPicPr>
            <a:picLocks noChangeAspect="1" noChangeArrowheads="1"/>
          </p:cNvPicPr>
          <p:nvPr/>
        </p:nvPicPr>
        <p:blipFill>
          <a:blip r:embed="rId4" cstate="print"/>
          <a:srcRect/>
          <a:stretch>
            <a:fillRect/>
          </a:stretch>
        </p:blipFill>
        <p:spPr bwMode="auto">
          <a:xfrm>
            <a:off x="1371600" y="2209800"/>
            <a:ext cx="685800" cy="470042"/>
          </a:xfrm>
          <a:prstGeom prst="rect">
            <a:avLst/>
          </a:prstGeom>
          <a:noFill/>
          <a:ln w="9525">
            <a:noFill/>
            <a:miter lim="800000"/>
            <a:headEnd/>
            <a:tailEnd/>
          </a:ln>
        </p:spPr>
      </p:pic>
      <p:pic>
        <p:nvPicPr>
          <p:cNvPr id="68" name="Picture 2" descr="C:\Documents and Settings\ratul\Local Settings\Temporary Internet Files\Content.IE5\VVXDGZBC\MCj04238480000[1].wmf"/>
          <p:cNvPicPr>
            <a:picLocks noChangeAspect="1" noChangeArrowheads="1"/>
          </p:cNvPicPr>
          <p:nvPr/>
        </p:nvPicPr>
        <p:blipFill>
          <a:blip r:embed="rId5" cstate="print"/>
          <a:srcRect/>
          <a:stretch>
            <a:fillRect/>
          </a:stretch>
        </p:blipFill>
        <p:spPr bwMode="auto">
          <a:xfrm>
            <a:off x="7696200" y="3352800"/>
            <a:ext cx="346807" cy="381000"/>
          </a:xfrm>
          <a:prstGeom prst="rect">
            <a:avLst/>
          </a:prstGeom>
          <a:noFill/>
        </p:spPr>
      </p:pic>
    </p:spTree>
    <p:custDataLst>
      <p:tags r:id="rId1"/>
    </p:custDataLst>
  </p:cSld>
  <p:clrMapOvr>
    <a:masterClrMapping/>
  </p:clrMapOvr>
  <p:transition advTm="4113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checkerboard(across)">
                                      <p:cBhvr>
                                        <p:cTn id="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 problem 2: Buggy client</a:t>
            </a:r>
            <a:endParaRPr lang="en-US" dirty="0"/>
          </a:p>
        </p:txBody>
      </p:sp>
      <p:sp>
        <p:nvSpPr>
          <p:cNvPr id="54" name="Date Placeholder 53"/>
          <p:cNvSpPr>
            <a:spLocks noGrp="1"/>
          </p:cNvSpPr>
          <p:nvPr>
            <p:ph type="dt" sz="half" idx="10"/>
          </p:nvPr>
        </p:nvSpPr>
        <p:spPr/>
        <p:txBody>
          <a:bodyPr/>
          <a:lstStyle/>
          <a:p>
            <a:r>
              <a:rPr lang="en-US" smtClean="0"/>
              <a:t>ratul | gatech | '09</a:t>
            </a:r>
            <a:endParaRPr lang="en-US" dirty="0"/>
          </a:p>
        </p:txBody>
      </p:sp>
      <p:sp>
        <p:nvSpPr>
          <p:cNvPr id="40" name="Rectangle 39"/>
          <p:cNvSpPr/>
          <p:nvPr/>
        </p:nvSpPr>
        <p:spPr>
          <a:xfrm>
            <a:off x="1600200" y="4191000"/>
            <a:ext cx="16764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334000" y="2971800"/>
            <a:ext cx="1981200" cy="12192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p:nvSpPr>
        <p:spPr>
          <a:xfrm>
            <a:off x="5943600" y="3505200"/>
            <a:ext cx="762000" cy="6096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SQL server</a:t>
            </a:r>
            <a:endParaRPr lang="en-US" sz="2000" dirty="0">
              <a:solidFill>
                <a:schemeClr val="tx1"/>
              </a:solidFill>
            </a:endParaRPr>
          </a:p>
        </p:txBody>
      </p:sp>
      <p:sp>
        <p:nvSpPr>
          <p:cNvPr id="55" name="Rounded Rectangle 54"/>
          <p:cNvSpPr/>
          <p:nvPr/>
        </p:nvSpPr>
        <p:spPr>
          <a:xfrm>
            <a:off x="1981200" y="4267200"/>
            <a:ext cx="1066800" cy="53340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SQL client C2 </a:t>
            </a:r>
            <a:endParaRPr lang="en-US" sz="2000" dirty="0">
              <a:solidFill>
                <a:schemeClr val="tx1"/>
              </a:solidFill>
            </a:endParaRPr>
          </a:p>
        </p:txBody>
      </p:sp>
      <p:sp>
        <p:nvSpPr>
          <p:cNvPr id="56" name="Rounded Rectangle 55"/>
          <p:cNvSpPr/>
          <p:nvPr/>
        </p:nvSpPr>
        <p:spPr>
          <a:xfrm>
            <a:off x="5486400" y="3048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7" name="Rounded Rectangle 56"/>
          <p:cNvSpPr/>
          <p:nvPr/>
        </p:nvSpPr>
        <p:spPr>
          <a:xfrm>
            <a:off x="5867400" y="3048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8" name="Rounded Rectangle 57"/>
          <p:cNvSpPr/>
          <p:nvPr/>
        </p:nvSpPr>
        <p:spPr>
          <a:xfrm>
            <a:off x="6248400" y="3048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59" name="Rounded Rectangle 58"/>
          <p:cNvSpPr/>
          <p:nvPr/>
        </p:nvSpPr>
        <p:spPr>
          <a:xfrm>
            <a:off x="6629400" y="30480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0" name="Rounded Rectangle 59"/>
          <p:cNvSpPr/>
          <p:nvPr/>
        </p:nvSpPr>
        <p:spPr>
          <a:xfrm>
            <a:off x="1752600" y="48768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1" name="Rounded Rectangle 60"/>
          <p:cNvSpPr/>
          <p:nvPr/>
        </p:nvSpPr>
        <p:spPr>
          <a:xfrm>
            <a:off x="2133600" y="48768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2" name="Rounded Rectangle 61"/>
          <p:cNvSpPr/>
          <p:nvPr/>
        </p:nvSpPr>
        <p:spPr>
          <a:xfrm>
            <a:off x="2514600" y="48768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3" name="Rectangle 62"/>
          <p:cNvSpPr/>
          <p:nvPr/>
        </p:nvSpPr>
        <p:spPr>
          <a:xfrm>
            <a:off x="1600200" y="2133600"/>
            <a:ext cx="1676400" cy="114300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p:cNvSpPr/>
          <p:nvPr/>
        </p:nvSpPr>
        <p:spPr>
          <a:xfrm>
            <a:off x="1905000" y="2209800"/>
            <a:ext cx="990600" cy="53340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solidFill>
                  <a:schemeClr val="tx1"/>
                </a:solidFill>
              </a:rPr>
              <a:t>SQL client C1</a:t>
            </a:r>
            <a:endParaRPr lang="en-US" sz="2000" dirty="0">
              <a:solidFill>
                <a:schemeClr val="tx1"/>
              </a:solidFill>
            </a:endParaRPr>
          </a:p>
        </p:txBody>
      </p:sp>
      <p:sp>
        <p:nvSpPr>
          <p:cNvPr id="65" name="Rounded Rectangle 64"/>
          <p:cNvSpPr/>
          <p:nvPr/>
        </p:nvSpPr>
        <p:spPr>
          <a:xfrm>
            <a:off x="16764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6" name="Rounded Rectangle 65"/>
          <p:cNvSpPr/>
          <p:nvPr/>
        </p:nvSpPr>
        <p:spPr>
          <a:xfrm>
            <a:off x="20574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sp>
        <p:nvSpPr>
          <p:cNvPr id="67" name="Rounded Rectangle 66"/>
          <p:cNvSpPr/>
          <p:nvPr/>
        </p:nvSpPr>
        <p:spPr>
          <a:xfrm>
            <a:off x="2438400" y="2819400"/>
            <a:ext cx="533400" cy="381000"/>
          </a:xfrm>
          <a:prstGeom prst="round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000" dirty="0">
              <a:solidFill>
                <a:schemeClr val="tx1"/>
              </a:solidFill>
            </a:endParaRPr>
          </a:p>
        </p:txBody>
      </p:sp>
      <p:pic>
        <p:nvPicPr>
          <p:cNvPr id="68" name="Picture 2" descr="C:\Documents and Settings\ratul\Local Settings\Temporary Internet Files\Content.IE5\ZSA3IJOT\MCj03236840000[1].wmf"/>
          <p:cNvPicPr>
            <a:picLocks noChangeAspect="1" noChangeArrowheads="1"/>
          </p:cNvPicPr>
          <p:nvPr/>
        </p:nvPicPr>
        <p:blipFill>
          <a:blip r:embed="rId3" cstate="print"/>
          <a:srcRect/>
          <a:stretch>
            <a:fillRect/>
          </a:stretch>
        </p:blipFill>
        <p:spPr bwMode="auto">
          <a:xfrm>
            <a:off x="1523801" y="2285202"/>
            <a:ext cx="457399" cy="457998"/>
          </a:xfrm>
          <a:prstGeom prst="rect">
            <a:avLst/>
          </a:prstGeom>
          <a:noFill/>
        </p:spPr>
      </p:pic>
      <p:cxnSp>
        <p:nvCxnSpPr>
          <p:cNvPr id="69" name="Straight Connector 68"/>
          <p:cNvCxnSpPr>
            <a:stCxn id="64" idx="3"/>
            <a:endCxn id="53" idx="1"/>
          </p:cNvCxnSpPr>
          <p:nvPr/>
        </p:nvCxnSpPr>
        <p:spPr>
          <a:xfrm>
            <a:off x="2895600" y="2476500"/>
            <a:ext cx="3048000" cy="1333500"/>
          </a:xfrm>
          <a:prstGeom prst="line">
            <a:avLst/>
          </a:prstGeom>
          <a:ln w="25400">
            <a:solidFill>
              <a:schemeClr val="accent3"/>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stCxn id="55" idx="3"/>
            <a:endCxn id="53" idx="1"/>
          </p:cNvCxnSpPr>
          <p:nvPr/>
        </p:nvCxnSpPr>
        <p:spPr>
          <a:xfrm flipV="1">
            <a:off x="3048000" y="3810000"/>
            <a:ext cx="2895600" cy="723900"/>
          </a:xfrm>
          <a:prstGeom prst="line">
            <a:avLst/>
          </a:prstGeom>
          <a:ln w="25400">
            <a:solidFill>
              <a:schemeClr val="accent3"/>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pic>
        <p:nvPicPr>
          <p:cNvPr id="71" name="Picture 2" descr="C:\Documents and Settings\ratul\Local Settings\Temporary Internet Files\Content.IE5\VVXDGZBC\MCj04238480000[1].wmf"/>
          <p:cNvPicPr>
            <a:picLocks noChangeAspect="1" noChangeArrowheads="1"/>
          </p:cNvPicPr>
          <p:nvPr/>
        </p:nvPicPr>
        <p:blipFill>
          <a:blip r:embed="rId4" cstate="print"/>
          <a:srcRect/>
          <a:stretch>
            <a:fillRect/>
          </a:stretch>
        </p:blipFill>
        <p:spPr bwMode="auto">
          <a:xfrm>
            <a:off x="1752601" y="4267200"/>
            <a:ext cx="380999" cy="418563"/>
          </a:xfrm>
          <a:prstGeom prst="rect">
            <a:avLst/>
          </a:prstGeom>
          <a:noFill/>
        </p:spPr>
      </p:pic>
      <p:cxnSp>
        <p:nvCxnSpPr>
          <p:cNvPr id="86" name="Straight Arrow Connector 85"/>
          <p:cNvCxnSpPr/>
          <p:nvPr/>
        </p:nvCxnSpPr>
        <p:spPr>
          <a:xfrm flipV="1">
            <a:off x="3429000" y="4114800"/>
            <a:ext cx="685800" cy="152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3429000" y="3962400"/>
            <a:ext cx="685800" cy="152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flipV="1">
            <a:off x="3429000" y="4038600"/>
            <a:ext cx="685800" cy="1524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2895600" y="3657600"/>
            <a:ext cx="1066800" cy="369332"/>
          </a:xfrm>
          <a:prstGeom prst="rect">
            <a:avLst/>
          </a:prstGeom>
          <a:noFill/>
        </p:spPr>
        <p:txBody>
          <a:bodyPr wrap="square" rtlCol="0">
            <a:spAutoFit/>
          </a:bodyPr>
          <a:lstStyle/>
          <a:p>
            <a:r>
              <a:rPr lang="en-US" dirty="0" smtClean="0">
                <a:solidFill>
                  <a:schemeClr val="bg1"/>
                </a:solidFill>
              </a:rPr>
              <a:t>Requests</a:t>
            </a:r>
            <a:endParaRPr lang="en-US" dirty="0">
              <a:solidFill>
                <a:schemeClr val="bg1"/>
              </a:solidFill>
            </a:endParaRPr>
          </a:p>
        </p:txBody>
      </p:sp>
    </p:spTree>
    <p:custDataLst>
      <p:tags r:id="rId1"/>
    </p:custDataLst>
  </p:cSld>
  <p:clrMapOvr>
    <a:masterClrMapping/>
  </p:clrMapOvr>
  <p:transition advTm="2502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checkerboard(across)">
                                      <p:cBhvr>
                                        <p:cTn id="7" dur="500"/>
                                        <p:tgtEl>
                                          <p:spTgt spid="86"/>
                                        </p:tgtEl>
                                      </p:cBhvr>
                                    </p:animEffect>
                                  </p:childTnLst>
                                </p:cTn>
                              </p:par>
                              <p:par>
                                <p:cTn id="8" presetID="5" presetClass="entr" presetSubtype="10" fill="hold" nodeType="withEffect">
                                  <p:stCondLst>
                                    <p:cond delay="0"/>
                                  </p:stCondLst>
                                  <p:childTnLst>
                                    <p:set>
                                      <p:cBhvr>
                                        <p:cTn id="9" dur="1" fill="hold">
                                          <p:stCondLst>
                                            <p:cond delay="0"/>
                                          </p:stCondLst>
                                        </p:cTn>
                                        <p:tgtEl>
                                          <p:spTgt spid="87"/>
                                        </p:tgtEl>
                                        <p:attrNameLst>
                                          <p:attrName>style.visibility</p:attrName>
                                        </p:attrNameLst>
                                      </p:cBhvr>
                                      <p:to>
                                        <p:strVal val="visible"/>
                                      </p:to>
                                    </p:set>
                                    <p:animEffect transition="in" filter="checkerboard(across)">
                                      <p:cBhvr>
                                        <p:cTn id="10" dur="500"/>
                                        <p:tgtEl>
                                          <p:spTgt spid="87"/>
                                        </p:tgtEl>
                                      </p:cBhvr>
                                    </p:animEffect>
                                  </p:childTnLst>
                                </p:cTn>
                              </p:par>
                              <p:par>
                                <p:cTn id="11" presetID="5" presetClass="entr" presetSubtype="10" fill="hold" nodeType="withEffect">
                                  <p:stCondLst>
                                    <p:cond delay="0"/>
                                  </p:stCondLst>
                                  <p:childTnLst>
                                    <p:set>
                                      <p:cBhvr>
                                        <p:cTn id="12" dur="1" fill="hold">
                                          <p:stCondLst>
                                            <p:cond delay="0"/>
                                          </p:stCondLst>
                                        </p:cTn>
                                        <p:tgtEl>
                                          <p:spTgt spid="88"/>
                                        </p:tgtEl>
                                        <p:attrNameLst>
                                          <p:attrName>style.visibility</p:attrName>
                                        </p:attrNameLst>
                                      </p:cBhvr>
                                      <p:to>
                                        <p:strVal val="visible"/>
                                      </p:to>
                                    </p:set>
                                    <p:animEffect transition="in" filter="checkerboard(across)">
                                      <p:cBhvr>
                                        <p:cTn id="13" dur="500"/>
                                        <p:tgtEl>
                                          <p:spTgt spid="8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9"/>
                                        </p:tgtEl>
                                        <p:attrNameLst>
                                          <p:attrName>style.visibility</p:attrName>
                                        </p:attrNameLst>
                                      </p:cBhvr>
                                      <p:to>
                                        <p:strVal val="visible"/>
                                      </p:to>
                                    </p:set>
                                    <p:animEffect transition="in" filter="checkerboard(across)">
                                      <p:cBhvr>
                                        <p:cTn id="16" dur="500"/>
                                        <p:tgtEl>
                                          <p:spTgt spid="89"/>
                                        </p:tgtEl>
                                      </p:cBhvr>
                                    </p:animEffect>
                                  </p:childTnLst>
                                </p:cTn>
                              </p:par>
                              <p:par>
                                <p:cTn id="17" presetID="5" presetClass="entr" presetSubtype="10" fill="hold" nodeType="withEffect">
                                  <p:stCondLst>
                                    <p:cond delay="0"/>
                                  </p:stCondLst>
                                  <p:childTnLst>
                                    <p:set>
                                      <p:cBhvr>
                                        <p:cTn id="18" dur="1" fill="hold">
                                          <p:stCondLst>
                                            <p:cond delay="0"/>
                                          </p:stCondLst>
                                        </p:cTn>
                                        <p:tgtEl>
                                          <p:spTgt spid="71"/>
                                        </p:tgtEl>
                                        <p:attrNameLst>
                                          <p:attrName>style.visibility</p:attrName>
                                        </p:attrNameLst>
                                      </p:cBhvr>
                                      <p:to>
                                        <p:strVal val="visible"/>
                                      </p:to>
                                    </p:set>
                                    <p:animEffect transition="in" filter="checkerboard(across)">
                                      <p:cBhvr>
                                        <p:cTn id="19"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0.4"/>
</p:tagLst>
</file>

<file path=ppt/tags/tag10.xml><?xml version="1.0" encoding="utf-8"?>
<p:tagLst xmlns:a="http://schemas.openxmlformats.org/drawingml/2006/main" xmlns:r="http://schemas.openxmlformats.org/officeDocument/2006/relationships" xmlns:p="http://schemas.openxmlformats.org/presentationml/2006/main">
  <p:tag name="TIMING" val="|4.8|5.1|10.2|4.5"/>
</p:tagLst>
</file>

<file path=ppt/tags/tag11.xml><?xml version="1.0" encoding="utf-8"?>
<p:tagLst xmlns:a="http://schemas.openxmlformats.org/drawingml/2006/main" xmlns:r="http://schemas.openxmlformats.org/officeDocument/2006/relationships" xmlns:p="http://schemas.openxmlformats.org/presentationml/2006/main">
  <p:tag name="TIMING" val="|0.6|0.6|0.4|0.7"/>
</p:tagLst>
</file>

<file path=ppt/tags/tag12.xml><?xml version="1.0" encoding="utf-8"?>
<p:tagLst xmlns:a="http://schemas.openxmlformats.org/drawingml/2006/main" xmlns:r="http://schemas.openxmlformats.org/officeDocument/2006/relationships" xmlns:p="http://schemas.openxmlformats.org/presentationml/2006/main">
  <p:tag name="TIMING" val="|29.9|11.9|7.9|9.4|16.3|57.1|4|12.6"/>
</p:tagLst>
</file>

<file path=ppt/tags/tag13.xml><?xml version="1.0" encoding="utf-8"?>
<p:tagLst xmlns:a="http://schemas.openxmlformats.org/drawingml/2006/main" xmlns:r="http://schemas.openxmlformats.org/officeDocument/2006/relationships" xmlns:p="http://schemas.openxmlformats.org/presentationml/2006/main">
  <p:tag name="TIMING" val="|5.2|4.5|3.6"/>
</p:tagLst>
</file>

<file path=ppt/tags/tag14.xml><?xml version="1.0" encoding="utf-8"?>
<p:tagLst xmlns:a="http://schemas.openxmlformats.org/drawingml/2006/main" xmlns:r="http://schemas.openxmlformats.org/officeDocument/2006/relationships" xmlns:p="http://schemas.openxmlformats.org/presentationml/2006/main">
  <p:tag name="TIMING" val="|13.4|5.9|17.4|54.2|38.2|19.9|21.6"/>
</p:tagLst>
</file>

<file path=ppt/tags/tag15.xml><?xml version="1.0" encoding="utf-8"?>
<p:tagLst xmlns:a="http://schemas.openxmlformats.org/drawingml/2006/main" xmlns:r="http://schemas.openxmlformats.org/officeDocument/2006/relationships" xmlns:p="http://schemas.openxmlformats.org/presentationml/2006/main">
  <p:tag name="TIMING" val="|14.1|1.4|32.9|37.6|37.8"/>
</p:tagLst>
</file>

<file path=ppt/tags/tag16.xml><?xml version="1.0" encoding="utf-8"?>
<p:tagLst xmlns:a="http://schemas.openxmlformats.org/drawingml/2006/main" xmlns:r="http://schemas.openxmlformats.org/officeDocument/2006/relationships" xmlns:p="http://schemas.openxmlformats.org/presentationml/2006/main">
  <p:tag name="TIMING" val="|4.7"/>
</p:tagLst>
</file>

<file path=ppt/tags/tag17.xml><?xml version="1.0" encoding="utf-8"?>
<p:tagLst xmlns:a="http://schemas.openxmlformats.org/drawingml/2006/main" xmlns:r="http://schemas.openxmlformats.org/officeDocument/2006/relationships" xmlns:p="http://schemas.openxmlformats.org/presentationml/2006/main">
  <p:tag name="TIMING" val="|65.8"/>
</p:tagLst>
</file>

<file path=ppt/tags/tag2.xml><?xml version="1.0" encoding="utf-8"?>
<p:tagLst xmlns:a="http://schemas.openxmlformats.org/drawingml/2006/main" xmlns:r="http://schemas.openxmlformats.org/officeDocument/2006/relationships" xmlns:p="http://schemas.openxmlformats.org/presentationml/2006/main">
  <p:tag name="TIMING" val="|67.2"/>
</p:tagLst>
</file>

<file path=ppt/tags/tag3.xml><?xml version="1.0" encoding="utf-8"?>
<p:tagLst xmlns:a="http://schemas.openxmlformats.org/drawingml/2006/main" xmlns:r="http://schemas.openxmlformats.org/officeDocument/2006/relationships" xmlns:p="http://schemas.openxmlformats.org/presentationml/2006/main">
  <p:tag name="TIMING" val="|26"/>
</p:tagLst>
</file>

<file path=ppt/tags/tag4.xml><?xml version="1.0" encoding="utf-8"?>
<p:tagLst xmlns:a="http://schemas.openxmlformats.org/drawingml/2006/main" xmlns:r="http://schemas.openxmlformats.org/officeDocument/2006/relationships" xmlns:p="http://schemas.openxmlformats.org/presentationml/2006/main">
  <p:tag name="TIMING" val="|41|34.3|13.8"/>
</p:tagLst>
</file>

<file path=ppt/tags/tag5.xml><?xml version="1.0" encoding="utf-8"?>
<p:tagLst xmlns:a="http://schemas.openxmlformats.org/drawingml/2006/main" xmlns:r="http://schemas.openxmlformats.org/officeDocument/2006/relationships" xmlns:p="http://schemas.openxmlformats.org/presentationml/2006/main">
  <p:tag name="TIMING" val="|26.7"/>
</p:tagLst>
</file>

<file path=ppt/tags/tag6.xml><?xml version="1.0" encoding="utf-8"?>
<p:tagLst xmlns:a="http://schemas.openxmlformats.org/drawingml/2006/main" xmlns:r="http://schemas.openxmlformats.org/officeDocument/2006/relationships" xmlns:p="http://schemas.openxmlformats.org/presentationml/2006/main">
  <p:tag name="TIMING" val="|14.5"/>
</p:tagLst>
</file>

<file path=ppt/tags/tag7.xml><?xml version="1.0" encoding="utf-8"?>
<p:tagLst xmlns:a="http://schemas.openxmlformats.org/drawingml/2006/main" xmlns:r="http://schemas.openxmlformats.org/officeDocument/2006/relationships" xmlns:p="http://schemas.openxmlformats.org/presentationml/2006/main">
  <p:tag name="TIMING" val="|0|0.4"/>
</p:tagLst>
</file>

<file path=ppt/tags/tag8.xml><?xml version="1.0" encoding="utf-8"?>
<p:tagLst xmlns:a="http://schemas.openxmlformats.org/drawingml/2006/main" xmlns:r="http://schemas.openxmlformats.org/officeDocument/2006/relationships" xmlns:p="http://schemas.openxmlformats.org/presentationml/2006/main">
  <p:tag name="TIMING" val="|55.6|38.1|4.5|9.3|1.6|1.7"/>
</p:tagLst>
</file>

<file path=ppt/tags/tag9.xml><?xml version="1.0" encoding="utf-8"?>
<p:tagLst xmlns:a="http://schemas.openxmlformats.org/drawingml/2006/main" xmlns:r="http://schemas.openxmlformats.org/officeDocument/2006/relationships" xmlns:p="http://schemas.openxmlformats.org/presentationml/2006/main">
  <p:tag name="TIMING" val="|8.9|9.5|5.5|21.3"/>
</p:tagLst>
</file>

<file path=ppt/theme/theme1.xml><?xml version="1.0" encoding="utf-8"?>
<a:theme xmlns:a="http://schemas.openxmlformats.org/drawingml/2006/main" name="IMC0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25400">
          <a:solidFill>
            <a:srgbClr val="FFC000"/>
          </a:solidFill>
          <a:prstDash val="solid"/>
          <a:tailEnd type="arrow"/>
        </a:ln>
      </a:spPr>
      <a:bodyPr rtlCol="0" anchor="ctr"/>
      <a:lstStyle>
        <a:defPPr algn="ctr">
          <a:defRPr sz="2000" dirty="0" smtClean="0"/>
        </a:defPPr>
      </a:lstStyle>
      <a:style>
        <a:lnRef idx="1">
          <a:schemeClr val="accent1"/>
        </a:lnRef>
        <a:fillRef idx="0">
          <a:schemeClr val="accent1"/>
        </a:fillRef>
        <a:effectRef idx="0">
          <a:schemeClr val="accent1"/>
        </a:effectRef>
        <a:fontRef idx="minor">
          <a:schemeClr val="tx1"/>
        </a:fontRef>
      </a:style>
    </a:spDef>
    <a:lnDef>
      <a:spPr>
        <a:ln w="25400">
          <a:solidFill>
            <a:srgbClr val="FFFF00"/>
          </a:solidFill>
          <a:prstDash val="solid"/>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summerinstitute-jul09</Template>
  <TotalTime>17819</TotalTime>
  <Words>4511</Words>
  <Application>Microsoft Office PowerPoint</Application>
  <PresentationFormat>On-screen Show (4:3)</PresentationFormat>
  <Paragraphs>578</Paragraphs>
  <Slides>35</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IMC07</vt:lpstr>
      <vt:lpstr>Visio</vt:lpstr>
      <vt:lpstr>Detailed and understandable network diagnosis</vt:lpstr>
      <vt:lpstr>Network diagnosis explains faulty behavior</vt:lpstr>
      <vt:lpstr>Current landscape of  network diagnosis systems</vt:lpstr>
      <vt:lpstr>Why study small enterprise networks separately?</vt:lpstr>
      <vt:lpstr>Our work</vt:lpstr>
      <vt:lpstr>Understanding problems in small enterprises</vt:lpstr>
      <vt:lpstr>And the survey says …..</vt:lpstr>
      <vt:lpstr>Example problem 1: Server misconfig</vt:lpstr>
      <vt:lpstr>Example problem 2: Buggy client</vt:lpstr>
      <vt:lpstr>Example problem 3: Client misconfig</vt:lpstr>
      <vt:lpstr>Current formulations sacrifice detail (to scale)</vt:lpstr>
      <vt:lpstr>Example problem 1: Server misconfig</vt:lpstr>
      <vt:lpstr>Example problem 2: Buggy client</vt:lpstr>
      <vt:lpstr>Example problem 3: Client misconfig</vt:lpstr>
      <vt:lpstr>A formulation for detailed diagnosis</vt:lpstr>
      <vt:lpstr>The goal of diagnosis</vt:lpstr>
      <vt:lpstr>Using joint historical behavior to estimate impact</vt:lpstr>
      <vt:lpstr>Robust impact estimation</vt:lpstr>
      <vt:lpstr>Ranking likely culprits</vt:lpstr>
      <vt:lpstr>Implementation of NetMedic</vt:lpstr>
      <vt:lpstr>Evaluation setup</vt:lpstr>
      <vt:lpstr>NetMedic assigns low ranks to actual culprits</vt:lpstr>
      <vt:lpstr>NetMedic handles concurrent faults well</vt:lpstr>
      <vt:lpstr>Other empirical results</vt:lpstr>
      <vt:lpstr>Unleashing (systems like) NetMedic on admins</vt:lpstr>
      <vt:lpstr>The understandability challenge</vt:lpstr>
      <vt:lpstr>NetClinic: Visualizing diagnostic analysis</vt:lpstr>
      <vt:lpstr>Slide 28</vt:lpstr>
      <vt:lpstr>Slide 29</vt:lpstr>
      <vt:lpstr>Slide 30</vt:lpstr>
      <vt:lpstr>Slide 31</vt:lpstr>
      <vt:lpstr>NetClinic user study</vt:lpstr>
      <vt:lpstr>Intuitiveness of analysis</vt:lpstr>
      <vt:lpstr>Intuitiveness of analysis (2)</vt:lpstr>
      <vt:lpstr>Conclusions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Detailed diagnosis in  enterprise networks</dc:title>
  <dc:creator/>
  <cp:lastModifiedBy>ratul</cp:lastModifiedBy>
  <cp:revision>1377</cp:revision>
  <dcterms:created xsi:type="dcterms:W3CDTF">2006-08-16T00:00:00Z</dcterms:created>
  <dcterms:modified xsi:type="dcterms:W3CDTF">2009-10-21T07:25:11Z</dcterms:modified>
</cp:coreProperties>
</file>