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60" r:id="rId5"/>
    <p:sldId id="261" r:id="rId6"/>
    <p:sldId id="262" r:id="rId7"/>
    <p:sldId id="293" r:id="rId8"/>
    <p:sldId id="303" r:id="rId9"/>
    <p:sldId id="295" r:id="rId10"/>
    <p:sldId id="304" r:id="rId11"/>
    <p:sldId id="297" r:id="rId12"/>
    <p:sldId id="309" r:id="rId13"/>
    <p:sldId id="310" r:id="rId14"/>
    <p:sldId id="311" r:id="rId15"/>
    <p:sldId id="301" r:id="rId16"/>
    <p:sldId id="302" r:id="rId17"/>
    <p:sldId id="312" r:id="rId18"/>
    <p:sldId id="267" r:id="rId19"/>
    <p:sldId id="263" r:id="rId20"/>
    <p:sldId id="264" r:id="rId21"/>
    <p:sldId id="280" r:id="rId22"/>
    <p:sldId id="281" r:id="rId23"/>
    <p:sldId id="282" r:id="rId24"/>
    <p:sldId id="283" r:id="rId25"/>
    <p:sldId id="315" r:id="rId26"/>
    <p:sldId id="319" r:id="rId27"/>
    <p:sldId id="305" r:id="rId28"/>
    <p:sldId id="291" r:id="rId29"/>
    <p:sldId id="292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8291" autoAdjust="0"/>
  </p:normalViewPr>
  <p:slideViewPr>
    <p:cSldViewPr>
      <p:cViewPr>
        <p:scale>
          <a:sx n="75" d="100"/>
          <a:sy n="75" d="100"/>
        </p:scale>
        <p:origin x="-1824" y="-7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38E7C7-FEEB-4444-9C10-B61366FA0579}" type="datetimeFigureOut">
              <a:rPr lang="en-US" smtClean="0"/>
              <a:t>6/30/2014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00CFA6-70CC-4A22-8DE3-D4AD0672A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393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00CFA6-70CC-4A22-8DE3-D4AD0672A31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180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00CFA6-70CC-4A22-8DE3-D4AD0672A31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3777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00CFA6-70CC-4A22-8DE3-D4AD0672A31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979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00CFA6-70CC-4A22-8DE3-D4AD0672A31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4944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00CFA6-70CC-4A22-8DE3-D4AD0672A31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4492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00CFA6-70CC-4A22-8DE3-D4AD0672A31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3252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00CFA6-70CC-4A22-8DE3-D4AD0672A31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8608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00CFA6-70CC-4A22-8DE3-D4AD0672A31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7724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00CFA6-70CC-4A22-8DE3-D4AD0672A31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6425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00CFA6-70CC-4A22-8DE3-D4AD0672A31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3530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00CFA6-70CC-4A22-8DE3-D4AD0672A31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6690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00CFA6-70CC-4A22-8DE3-D4AD0672A31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603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00CFA6-70CC-4A22-8DE3-D4AD0672A31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0097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00CFA6-70CC-4A22-8DE3-D4AD0672A31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96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00CFA6-70CC-4A22-8DE3-D4AD0672A31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3956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00CFA6-70CC-4A22-8DE3-D4AD0672A31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37411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00CFA6-70CC-4A22-8DE3-D4AD0672A31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85782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00CFA6-70CC-4A22-8DE3-D4AD0672A31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50238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00CFA6-70CC-4A22-8DE3-D4AD0672A31E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85782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00CFA6-70CC-4A22-8DE3-D4AD0672A31E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75020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00CFA6-70CC-4A22-8DE3-D4AD0672A31E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26164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00CFA6-70CC-4A22-8DE3-D4AD0672A31E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9417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00CFA6-70CC-4A22-8DE3-D4AD0672A31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4389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00CFA6-70CC-4A22-8DE3-D4AD0672A31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336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00CFA6-70CC-4A22-8DE3-D4AD0672A31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697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00CFA6-70CC-4A22-8DE3-D4AD0672A31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5781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00CFA6-70CC-4A22-8DE3-D4AD0672A31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390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00CFA6-70CC-4A22-8DE3-D4AD0672A31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9534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00CFA6-70CC-4A22-8DE3-D4AD0672A31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928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524000"/>
            <a:ext cx="8153400" cy="192405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chemeClr val="accent6"/>
                </a:solidFill>
              </a:rPr>
              <a:t>Clock</a:t>
            </a:r>
            <a:r>
              <a:rPr lang="en-US" sz="3600" b="1" dirty="0" smtClean="0"/>
              <a:t>-</a:t>
            </a:r>
            <a:r>
              <a:rPr lang="en-US" sz="3600" b="1" dirty="0" smtClean="0">
                <a:solidFill>
                  <a:schemeClr val="accent1"/>
                </a:solidFill>
              </a:rPr>
              <a:t>RSM</a:t>
            </a:r>
            <a:r>
              <a:rPr lang="en-US" sz="3600" b="1" dirty="0" smtClean="0"/>
              <a:t>: Low-Latency Inter-Datacenter </a:t>
            </a:r>
            <a:r>
              <a:rPr lang="en-US" sz="3600" b="1" dirty="0" smtClean="0">
                <a:solidFill>
                  <a:schemeClr val="accent1"/>
                </a:solidFill>
              </a:rPr>
              <a:t>State </a:t>
            </a:r>
            <a:r>
              <a:rPr lang="en-US" sz="3600" b="1" dirty="0">
                <a:solidFill>
                  <a:schemeClr val="accent1"/>
                </a:solidFill>
              </a:rPr>
              <a:t>Machine Replication</a:t>
            </a:r>
            <a:r>
              <a:rPr lang="en-US" sz="3600" b="1" dirty="0"/>
              <a:t> Using </a:t>
            </a:r>
            <a:r>
              <a:rPr lang="en-US" sz="3600" b="1" dirty="0" smtClean="0"/>
              <a:t>Loosely Synchronized </a:t>
            </a:r>
            <a:r>
              <a:rPr lang="en-US" sz="3600" b="1" dirty="0" smtClean="0">
                <a:solidFill>
                  <a:schemeClr val="accent6"/>
                </a:solidFill>
              </a:rPr>
              <a:t>Physical </a:t>
            </a:r>
            <a:r>
              <a:rPr lang="en-US" sz="3600" b="1" dirty="0">
                <a:solidFill>
                  <a:schemeClr val="accent6"/>
                </a:solidFill>
              </a:rPr>
              <a:t>Clocks</a:t>
            </a:r>
            <a:endParaRPr lang="en-US" sz="3600" dirty="0">
              <a:solidFill>
                <a:schemeClr val="accent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4267200"/>
            <a:ext cx="6324600" cy="1066800"/>
          </a:xfrm>
        </p:spPr>
        <p:txBody>
          <a:bodyPr>
            <a:normAutofit/>
          </a:bodyPr>
          <a:lstStyle/>
          <a:p>
            <a:r>
              <a:rPr lang="en-US" sz="2400" b="1" dirty="0" err="1" smtClean="0">
                <a:solidFill>
                  <a:schemeClr val="tx1"/>
                </a:solidFill>
              </a:rPr>
              <a:t>Jiaqing</a:t>
            </a:r>
            <a:r>
              <a:rPr lang="en-US" sz="2400" b="1" dirty="0" smtClean="0">
                <a:solidFill>
                  <a:schemeClr val="tx1"/>
                </a:solidFill>
              </a:rPr>
              <a:t> Du, Daniele </a:t>
            </a:r>
            <a:r>
              <a:rPr lang="en-US" sz="2400" b="1" dirty="0" err="1" smtClean="0">
                <a:solidFill>
                  <a:schemeClr val="tx1"/>
                </a:solidFill>
              </a:rPr>
              <a:t>Sciascia</a:t>
            </a:r>
            <a:r>
              <a:rPr lang="en-US" sz="2400" b="1" dirty="0" smtClean="0">
                <a:solidFill>
                  <a:schemeClr val="tx1"/>
                </a:solidFill>
              </a:rPr>
              <a:t>, </a:t>
            </a:r>
            <a:r>
              <a:rPr lang="en-US" sz="2400" b="1" dirty="0" err="1" smtClean="0">
                <a:solidFill>
                  <a:schemeClr val="tx1"/>
                </a:solidFill>
              </a:rPr>
              <a:t>Sameh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Elnikety</a:t>
            </a:r>
            <a:endParaRPr lang="en-US" sz="2400" b="1" dirty="0" smtClean="0">
              <a:solidFill>
                <a:schemeClr val="tx1"/>
              </a:solidFill>
            </a:endParaRPr>
          </a:p>
          <a:p>
            <a:r>
              <a:rPr lang="en-US" sz="2400" b="1" dirty="0" smtClean="0">
                <a:solidFill>
                  <a:schemeClr val="tx1"/>
                </a:solidFill>
              </a:rPr>
              <a:t>Willy </a:t>
            </a:r>
            <a:r>
              <a:rPr lang="en-US" sz="2400" b="1" dirty="0" err="1" smtClean="0">
                <a:solidFill>
                  <a:schemeClr val="tx1"/>
                </a:solidFill>
              </a:rPr>
              <a:t>Zwaenepoel</a:t>
            </a:r>
            <a:r>
              <a:rPr lang="en-US" sz="2400" b="1" dirty="0" smtClean="0">
                <a:solidFill>
                  <a:schemeClr val="tx1"/>
                </a:solidFill>
              </a:rPr>
              <a:t>, Fernando </a:t>
            </a:r>
            <a:r>
              <a:rPr lang="en-US" sz="2400" b="1" dirty="0" err="1" smtClean="0">
                <a:solidFill>
                  <a:schemeClr val="tx1"/>
                </a:solidFill>
              </a:rPr>
              <a:t>Pedone</a:t>
            </a:r>
            <a:endParaRPr lang="en-US" sz="2000" b="1" dirty="0" smtClean="0">
              <a:solidFill>
                <a:schemeClr val="tx1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676400" y="5334000"/>
            <a:ext cx="5791200" cy="457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chemeClr val="tx1"/>
                </a:solidFill>
              </a:rPr>
              <a:t>  EPFL, University of </a:t>
            </a:r>
            <a:r>
              <a:rPr lang="en-US" sz="2400" b="1" dirty="0" err="1" smtClean="0">
                <a:solidFill>
                  <a:schemeClr val="tx1"/>
                </a:solidFill>
              </a:rPr>
              <a:t>Lugano</a:t>
            </a:r>
            <a:r>
              <a:rPr lang="en-US" sz="2400" b="1" dirty="0" smtClean="0">
                <a:solidFill>
                  <a:schemeClr val="tx1"/>
                </a:solidFill>
              </a:rPr>
              <a:t>, Microsoft Research</a:t>
            </a:r>
          </a:p>
          <a:p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863446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Major Message Steps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Prep</a:t>
            </a:r>
            <a:r>
              <a:rPr lang="en-US" sz="2800" dirty="0" smtClean="0"/>
              <a:t>: Ask everyone to log a command</a:t>
            </a:r>
          </a:p>
          <a:p>
            <a:r>
              <a:rPr lang="en-US" sz="2800" b="1" dirty="0" err="1" smtClean="0"/>
              <a:t>PrepOK</a:t>
            </a:r>
            <a:r>
              <a:rPr lang="en-US" sz="2800" dirty="0" smtClean="0"/>
              <a:t>: Tell everyone after logging a command</a:t>
            </a:r>
            <a:endParaRPr lang="en-US" sz="2800" dirty="0"/>
          </a:p>
        </p:txBody>
      </p:sp>
      <p:cxnSp>
        <p:nvCxnSpPr>
          <p:cNvPr id="34" name="Straight Connector 33"/>
          <p:cNvCxnSpPr/>
          <p:nvPr/>
        </p:nvCxnSpPr>
        <p:spPr>
          <a:xfrm>
            <a:off x="1981200" y="3735558"/>
            <a:ext cx="5257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1981200" y="4263124"/>
            <a:ext cx="5257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1981200" y="4796524"/>
            <a:ext cx="5257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1219200" y="3583158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-25000" dirty="0" smtClean="0"/>
              <a:t>0</a:t>
            </a:r>
            <a:endParaRPr lang="en-US" b="1" baseline="-25000" dirty="0"/>
          </a:p>
        </p:txBody>
      </p:sp>
      <p:sp>
        <p:nvSpPr>
          <p:cNvPr id="39" name="TextBox 38"/>
          <p:cNvSpPr txBox="1"/>
          <p:nvPr/>
        </p:nvSpPr>
        <p:spPr>
          <a:xfrm>
            <a:off x="1207144" y="4611858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-25000" dirty="0" smtClean="0"/>
              <a:t>2</a:t>
            </a:r>
            <a:endParaRPr lang="en-US" b="1" baseline="-25000" dirty="0"/>
          </a:p>
        </p:txBody>
      </p:sp>
      <p:sp>
        <p:nvSpPr>
          <p:cNvPr id="40" name="TextBox 39"/>
          <p:cNvSpPr txBox="1"/>
          <p:nvPr/>
        </p:nvSpPr>
        <p:spPr>
          <a:xfrm>
            <a:off x="1219200" y="4091062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-25000" dirty="0" smtClean="0"/>
              <a:t>1</a:t>
            </a:r>
            <a:endParaRPr lang="en-US" b="1" baseline="-25000" dirty="0"/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2133600" y="3348724"/>
            <a:ext cx="500470" cy="381000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1502808" y="3055592"/>
            <a:ext cx="14689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client request</a:t>
            </a:r>
            <a:endParaRPr lang="en-US" dirty="0"/>
          </a:p>
        </p:txBody>
      </p:sp>
      <p:cxnSp>
        <p:nvCxnSpPr>
          <p:cNvPr id="54" name="Straight Connector 53"/>
          <p:cNvCxnSpPr/>
          <p:nvPr/>
        </p:nvCxnSpPr>
        <p:spPr>
          <a:xfrm>
            <a:off x="1981200" y="5334000"/>
            <a:ext cx="5257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1981200" y="5867400"/>
            <a:ext cx="5257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1207144" y="5149334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-25000" dirty="0" smtClean="0"/>
              <a:t>3</a:t>
            </a:r>
            <a:endParaRPr lang="en-US" b="1" baseline="-25000" dirty="0"/>
          </a:p>
        </p:txBody>
      </p:sp>
      <p:sp>
        <p:nvSpPr>
          <p:cNvPr id="57" name="TextBox 56"/>
          <p:cNvSpPr txBox="1"/>
          <p:nvPr/>
        </p:nvSpPr>
        <p:spPr>
          <a:xfrm>
            <a:off x="1219200" y="5682734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-25000" dirty="0" smtClean="0"/>
              <a:t>4</a:t>
            </a:r>
            <a:endParaRPr lang="en-US" b="1" baseline="-25000" dirty="0"/>
          </a:p>
        </p:txBody>
      </p:sp>
      <p:cxnSp>
        <p:nvCxnSpPr>
          <p:cNvPr id="72" name="Straight Arrow Connector 71"/>
          <p:cNvCxnSpPr/>
          <p:nvPr/>
        </p:nvCxnSpPr>
        <p:spPr>
          <a:xfrm>
            <a:off x="3433035" y="3730823"/>
            <a:ext cx="308835" cy="532301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 flipV="1">
            <a:off x="3886200" y="3729724"/>
            <a:ext cx="525330" cy="533400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>
            <a:stCxn id="76" idx="2"/>
          </p:cNvCxnSpPr>
          <p:nvPr/>
        </p:nvCxnSpPr>
        <p:spPr>
          <a:xfrm>
            <a:off x="3433035" y="3722132"/>
            <a:ext cx="846275" cy="1074392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/>
          <p:nvPr/>
        </p:nvCxnSpPr>
        <p:spPr>
          <a:xfrm flipV="1">
            <a:off x="4876800" y="3735558"/>
            <a:ext cx="723900" cy="1060966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3124200" y="3352800"/>
            <a:ext cx="617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Prep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4038600" y="3962400"/>
            <a:ext cx="890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accent1"/>
                </a:solidFill>
              </a:rPr>
              <a:t>PrepOK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4939120" y="4460394"/>
            <a:ext cx="890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accent1"/>
                </a:solidFill>
              </a:rPr>
              <a:t>PrepOK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1489059" y="3730823"/>
            <a:ext cx="1380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cmd1.ts </a:t>
            </a:r>
            <a:r>
              <a:rPr lang="en-US" dirty="0">
                <a:solidFill>
                  <a:schemeClr val="accent1"/>
                </a:solidFill>
              </a:rPr>
              <a:t>=</a:t>
            </a:r>
            <a:r>
              <a:rPr lang="en-US" dirty="0" smtClean="0">
                <a:solidFill>
                  <a:schemeClr val="accent1"/>
                </a:solidFill>
              </a:rPr>
              <a:t> 24</a:t>
            </a:r>
            <a:endParaRPr lang="en-US" dirty="0">
              <a:solidFill>
                <a:schemeClr val="accent1"/>
              </a:solidFill>
            </a:endParaRPr>
          </a:p>
        </p:txBody>
      </p:sp>
      <p:cxnSp>
        <p:nvCxnSpPr>
          <p:cNvPr id="42" name="Straight Arrow Connector 41"/>
          <p:cNvCxnSpPr>
            <a:stCxn id="76" idx="2"/>
          </p:cNvCxnSpPr>
          <p:nvPr/>
        </p:nvCxnSpPr>
        <p:spPr>
          <a:xfrm>
            <a:off x="3433035" y="3722132"/>
            <a:ext cx="2396265" cy="2136482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76" idx="2"/>
          </p:cNvCxnSpPr>
          <p:nvPr/>
        </p:nvCxnSpPr>
        <p:spPr>
          <a:xfrm>
            <a:off x="3433035" y="3722132"/>
            <a:ext cx="1596165" cy="1611868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5586820" y="5040868"/>
            <a:ext cx="890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accent1"/>
                </a:solidFill>
              </a:rPr>
              <a:t>PrepOK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248400" y="5562600"/>
            <a:ext cx="890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accent1"/>
                </a:solidFill>
              </a:rPr>
              <a:t>PrepOK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2" name="Rounded Rectangle 51"/>
          <p:cNvSpPr/>
          <p:nvPr/>
        </p:nvSpPr>
        <p:spPr>
          <a:xfrm>
            <a:off x="5586820" y="2752852"/>
            <a:ext cx="2261780" cy="571497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cmd1 committed?</a:t>
            </a:r>
          </a:p>
        </p:txBody>
      </p:sp>
      <p:cxnSp>
        <p:nvCxnSpPr>
          <p:cNvPr id="53" name="Straight Arrow Connector 52"/>
          <p:cNvCxnSpPr/>
          <p:nvPr/>
        </p:nvCxnSpPr>
        <p:spPr>
          <a:xfrm flipH="1">
            <a:off x="6019800" y="3324349"/>
            <a:ext cx="533400" cy="405375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1644232" y="6324600"/>
            <a:ext cx="14689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client request</a:t>
            </a:r>
            <a:endParaRPr lang="en-US" dirty="0"/>
          </a:p>
        </p:txBody>
      </p:sp>
      <p:cxnSp>
        <p:nvCxnSpPr>
          <p:cNvPr id="59" name="Straight Arrow Connector 58"/>
          <p:cNvCxnSpPr/>
          <p:nvPr/>
        </p:nvCxnSpPr>
        <p:spPr>
          <a:xfrm flipV="1">
            <a:off x="2237304" y="5858614"/>
            <a:ext cx="407731" cy="465986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1676400" y="5562600"/>
            <a:ext cx="1380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cmd2.ts </a:t>
            </a:r>
            <a:r>
              <a:rPr lang="en-US" dirty="0">
                <a:solidFill>
                  <a:schemeClr val="accent1"/>
                </a:solidFill>
              </a:rPr>
              <a:t>=</a:t>
            </a:r>
            <a:r>
              <a:rPr lang="en-US" dirty="0" smtClean="0">
                <a:solidFill>
                  <a:schemeClr val="accent1"/>
                </a:solidFill>
              </a:rPr>
              <a:t> 23</a:t>
            </a:r>
            <a:endParaRPr lang="en-US" dirty="0">
              <a:solidFill>
                <a:schemeClr val="accent1"/>
              </a:solidFill>
            </a:endParaRPr>
          </a:p>
        </p:txBody>
      </p:sp>
      <p:cxnSp>
        <p:nvCxnSpPr>
          <p:cNvPr id="61" name="Straight Arrow Connector 60"/>
          <p:cNvCxnSpPr/>
          <p:nvPr/>
        </p:nvCxnSpPr>
        <p:spPr>
          <a:xfrm flipV="1">
            <a:off x="5600700" y="3729724"/>
            <a:ext cx="723900" cy="1604276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 flipV="1">
            <a:off x="6236290" y="3735558"/>
            <a:ext cx="641643" cy="2123056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229600" y="6356350"/>
            <a:ext cx="4572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675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  <p:bldP spid="77" grpId="0"/>
      <p:bldP spid="84" grpId="0"/>
      <p:bldP spid="49" grpId="0"/>
      <p:bldP spid="50" grpId="0"/>
      <p:bldP spid="52" grpId="0" animBg="1"/>
      <p:bldP spid="58" grpId="0"/>
      <p:bldP spid="6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Commit Conditions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command is committed if</a:t>
            </a:r>
          </a:p>
          <a:p>
            <a:pPr lvl="1"/>
            <a:r>
              <a:rPr lang="en-US" dirty="0" smtClean="0"/>
              <a:t>Replicated by a majority</a:t>
            </a:r>
          </a:p>
          <a:p>
            <a:pPr lvl="1"/>
            <a:r>
              <a:rPr lang="en-US" dirty="0" smtClean="0"/>
              <a:t>All commands ordered before are committed</a:t>
            </a:r>
          </a:p>
          <a:p>
            <a:r>
              <a:rPr lang="en-US" dirty="0" smtClean="0"/>
              <a:t>Wait until three conditions hold</a:t>
            </a:r>
          </a:p>
          <a:p>
            <a:pPr marL="457200" lvl="1" indent="0">
              <a:buNone/>
            </a:pPr>
            <a:r>
              <a:rPr lang="en-US" b="1" dirty="0" smtClean="0"/>
              <a:t>C1: </a:t>
            </a:r>
            <a:r>
              <a:rPr lang="en-US" b="1" dirty="0"/>
              <a:t>M</a:t>
            </a:r>
            <a:r>
              <a:rPr lang="en-US" b="1" dirty="0" smtClean="0"/>
              <a:t>ajority replication</a:t>
            </a:r>
          </a:p>
          <a:p>
            <a:pPr marL="457200" lvl="1" indent="0">
              <a:buNone/>
            </a:pPr>
            <a:r>
              <a:rPr lang="en-US" b="1" dirty="0" smtClean="0"/>
              <a:t>C2: Stable order</a:t>
            </a:r>
          </a:p>
          <a:p>
            <a:pPr marL="457200" lvl="1" indent="0">
              <a:buNone/>
            </a:pPr>
            <a:r>
              <a:rPr lang="en-US" b="1" dirty="0" smtClean="0"/>
              <a:t>C3: Prefix replication</a:t>
            </a:r>
          </a:p>
          <a:p>
            <a:endParaRPr lang="en-US" dirty="0"/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229600" y="6356350"/>
            <a:ext cx="4572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08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C1: </a:t>
            </a:r>
            <a:r>
              <a:rPr lang="en-US" b="1" dirty="0" smtClean="0"/>
              <a:t>Majority </a:t>
            </a:r>
            <a:r>
              <a:rPr lang="en-US" b="1" dirty="0"/>
              <a:t>Replication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More than half replicas log </a:t>
            </a:r>
            <a:r>
              <a:rPr lang="en-US" dirty="0" smtClean="0"/>
              <a:t>cmd1</a:t>
            </a:r>
          </a:p>
          <a:p>
            <a:endParaRPr lang="en-US" i="1" dirty="0"/>
          </a:p>
          <a:p>
            <a:endParaRPr lang="en-US" i="1" dirty="0" smtClean="0"/>
          </a:p>
          <a:p>
            <a:endParaRPr lang="en-US" i="1" dirty="0"/>
          </a:p>
          <a:p>
            <a:endParaRPr lang="en-US" i="1" dirty="0" smtClean="0"/>
          </a:p>
          <a:p>
            <a:endParaRPr lang="en-US" i="1" dirty="0"/>
          </a:p>
          <a:p>
            <a:endParaRPr lang="en-US" i="1" dirty="0" smtClean="0"/>
          </a:p>
          <a:p>
            <a:endParaRPr lang="en-US" i="1" dirty="0" smtClean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981200" y="3354558"/>
            <a:ext cx="5257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981200" y="3882124"/>
            <a:ext cx="5257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981200" y="4415524"/>
            <a:ext cx="5257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219200" y="3202158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-25000" dirty="0" smtClean="0"/>
              <a:t>0</a:t>
            </a:r>
            <a:endParaRPr lang="en-US" b="1" baseline="-25000" dirty="0"/>
          </a:p>
        </p:txBody>
      </p:sp>
      <p:sp>
        <p:nvSpPr>
          <p:cNvPr id="8" name="TextBox 7"/>
          <p:cNvSpPr txBox="1"/>
          <p:nvPr/>
        </p:nvSpPr>
        <p:spPr>
          <a:xfrm>
            <a:off x="1207144" y="4230858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-25000" dirty="0" smtClean="0"/>
              <a:t>2</a:t>
            </a:r>
            <a:endParaRPr lang="en-US" b="1" baseline="-25000" dirty="0"/>
          </a:p>
        </p:txBody>
      </p:sp>
      <p:sp>
        <p:nvSpPr>
          <p:cNvPr id="9" name="TextBox 8"/>
          <p:cNvSpPr txBox="1"/>
          <p:nvPr/>
        </p:nvSpPr>
        <p:spPr>
          <a:xfrm>
            <a:off x="1219200" y="3710062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-25000" dirty="0" smtClean="0"/>
              <a:t>1</a:t>
            </a:r>
            <a:endParaRPr lang="en-US" b="1" baseline="-25000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2133600" y="2967724"/>
            <a:ext cx="500470" cy="381000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502808" y="2674592"/>
            <a:ext cx="14689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client request</a:t>
            </a: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1981200" y="4953000"/>
            <a:ext cx="5257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981200" y="5486400"/>
            <a:ext cx="5257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207144" y="4768334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-25000" dirty="0" smtClean="0"/>
              <a:t>3</a:t>
            </a:r>
            <a:endParaRPr lang="en-US" b="1" baseline="-25000" dirty="0"/>
          </a:p>
        </p:txBody>
      </p:sp>
      <p:sp>
        <p:nvSpPr>
          <p:cNvPr id="15" name="TextBox 14"/>
          <p:cNvSpPr txBox="1"/>
          <p:nvPr/>
        </p:nvSpPr>
        <p:spPr>
          <a:xfrm>
            <a:off x="1219200" y="5301734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-25000" dirty="0" smtClean="0"/>
              <a:t>4</a:t>
            </a:r>
            <a:endParaRPr lang="en-US" b="1" baseline="-25000" dirty="0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3128235" y="3349823"/>
            <a:ext cx="308835" cy="532301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3437070" y="3354558"/>
            <a:ext cx="449130" cy="540170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3128235" y="3341132"/>
            <a:ext cx="1050655" cy="1074392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4191000" y="3354558"/>
            <a:ext cx="609600" cy="1055252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581400" y="3505200"/>
            <a:ext cx="890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accent1"/>
                </a:solidFill>
              </a:rPr>
              <a:t>PrepOK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267200" y="4040477"/>
            <a:ext cx="890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accent1"/>
                </a:solidFill>
              </a:rPr>
              <a:t>PrepOK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489059" y="3349823"/>
            <a:ext cx="1380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cmd1.ts </a:t>
            </a:r>
            <a:r>
              <a:rPr lang="en-US" dirty="0">
                <a:solidFill>
                  <a:schemeClr val="accent1"/>
                </a:solidFill>
              </a:rPr>
              <a:t>=</a:t>
            </a:r>
            <a:r>
              <a:rPr lang="en-US" dirty="0" smtClean="0">
                <a:solidFill>
                  <a:schemeClr val="accent1"/>
                </a:solidFill>
              </a:rPr>
              <a:t> 24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19400" y="2971800"/>
            <a:ext cx="617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Prep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4800600" y="2209800"/>
            <a:ext cx="2819400" cy="571497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Replicated by R</a:t>
            </a:r>
            <a:r>
              <a:rPr lang="en-US" sz="2000" b="1" baseline="-25000" dirty="0" smtClean="0"/>
              <a:t>0</a:t>
            </a:r>
            <a:r>
              <a:rPr lang="en-US" sz="2000" b="1" dirty="0" smtClean="0"/>
              <a:t>, R</a:t>
            </a:r>
            <a:r>
              <a:rPr lang="en-US" sz="2000" b="1" baseline="-25000" dirty="0" smtClean="0"/>
              <a:t>1</a:t>
            </a:r>
            <a:r>
              <a:rPr lang="en-US" sz="2000" b="1" dirty="0" smtClean="0"/>
              <a:t>, R</a:t>
            </a:r>
            <a:r>
              <a:rPr lang="en-US" sz="2000" b="1" baseline="-25000" dirty="0" smtClean="0"/>
              <a:t>2</a:t>
            </a:r>
          </a:p>
        </p:txBody>
      </p:sp>
      <p:cxnSp>
        <p:nvCxnSpPr>
          <p:cNvPr id="40" name="Straight Arrow Connector 39"/>
          <p:cNvCxnSpPr/>
          <p:nvPr/>
        </p:nvCxnSpPr>
        <p:spPr>
          <a:xfrm flipH="1">
            <a:off x="4910271" y="2781297"/>
            <a:ext cx="457200" cy="568526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1981200" y="6015335"/>
            <a:ext cx="5105400" cy="461665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lvl="1"/>
            <a:r>
              <a:rPr lang="en-US" sz="2400" b="1" dirty="0"/>
              <a:t>1 </a:t>
            </a:r>
            <a:r>
              <a:rPr lang="en-US" sz="2400" b="1" dirty="0" smtClean="0"/>
              <a:t>RTT:</a:t>
            </a:r>
            <a:r>
              <a:rPr lang="en-US" sz="2400" dirty="0" smtClean="0"/>
              <a:t> </a:t>
            </a:r>
            <a:r>
              <a:rPr lang="en-US" sz="2400" b="1" dirty="0"/>
              <a:t>between R</a:t>
            </a:r>
            <a:r>
              <a:rPr lang="en-US" sz="2400" b="1" baseline="-25000" dirty="0"/>
              <a:t>0</a:t>
            </a:r>
            <a:r>
              <a:rPr lang="en-US" sz="2400" b="1" dirty="0"/>
              <a:t> and </a:t>
            </a:r>
            <a:r>
              <a:rPr lang="en-US" sz="2400" b="1" dirty="0" smtClean="0"/>
              <a:t>majority</a:t>
            </a:r>
            <a:endParaRPr lang="en-US" sz="2400" b="1" baseline="-25000" dirty="0"/>
          </a:p>
        </p:txBody>
      </p:sp>
      <p:sp>
        <p:nvSpPr>
          <p:cNvPr id="3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229600" y="6356350"/>
            <a:ext cx="4572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18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C2: Stable Order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Replica </a:t>
            </a:r>
            <a:r>
              <a:rPr lang="en-US" sz="2800" dirty="0"/>
              <a:t>knows all commands ordered before cmd1</a:t>
            </a:r>
          </a:p>
          <a:p>
            <a:pPr lvl="1"/>
            <a:r>
              <a:rPr lang="en-US" sz="2400" dirty="0"/>
              <a:t>Receives a greater timestamp from every other replica</a:t>
            </a:r>
          </a:p>
          <a:p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981200" y="3354558"/>
            <a:ext cx="5257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981200" y="3882124"/>
            <a:ext cx="5257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981200" y="4415524"/>
            <a:ext cx="5257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219200" y="3202158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-25000" dirty="0" smtClean="0"/>
              <a:t>0</a:t>
            </a:r>
            <a:endParaRPr lang="en-US" b="1" baseline="-25000" dirty="0"/>
          </a:p>
        </p:txBody>
      </p:sp>
      <p:sp>
        <p:nvSpPr>
          <p:cNvPr id="8" name="TextBox 7"/>
          <p:cNvSpPr txBox="1"/>
          <p:nvPr/>
        </p:nvSpPr>
        <p:spPr>
          <a:xfrm>
            <a:off x="1207144" y="4230858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-25000" dirty="0" smtClean="0"/>
              <a:t>2</a:t>
            </a:r>
            <a:endParaRPr lang="en-US" b="1" baseline="-25000" dirty="0"/>
          </a:p>
        </p:txBody>
      </p:sp>
      <p:sp>
        <p:nvSpPr>
          <p:cNvPr id="9" name="TextBox 8"/>
          <p:cNvSpPr txBox="1"/>
          <p:nvPr/>
        </p:nvSpPr>
        <p:spPr>
          <a:xfrm>
            <a:off x="1219200" y="3710062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-25000" dirty="0" smtClean="0"/>
              <a:t>1</a:t>
            </a:r>
            <a:endParaRPr lang="en-US" b="1" baseline="-25000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1926192" y="2967724"/>
            <a:ext cx="546506" cy="391910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295400" y="2674592"/>
            <a:ext cx="14689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client request</a:t>
            </a: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1981200" y="4953000"/>
            <a:ext cx="5257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981200" y="5486400"/>
            <a:ext cx="5257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207144" y="4768334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-25000" dirty="0" smtClean="0"/>
              <a:t>3</a:t>
            </a:r>
            <a:endParaRPr lang="en-US" b="1" baseline="-25000" dirty="0"/>
          </a:p>
        </p:txBody>
      </p:sp>
      <p:sp>
        <p:nvSpPr>
          <p:cNvPr id="15" name="TextBox 14"/>
          <p:cNvSpPr txBox="1"/>
          <p:nvPr/>
        </p:nvSpPr>
        <p:spPr>
          <a:xfrm>
            <a:off x="1219200" y="5301734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-25000" dirty="0" smtClean="0"/>
              <a:t>4</a:t>
            </a:r>
            <a:endParaRPr lang="en-US" b="1" baseline="-25000" dirty="0"/>
          </a:p>
        </p:txBody>
      </p:sp>
      <p:sp>
        <p:nvSpPr>
          <p:cNvPr id="26" name="TextBox 25"/>
          <p:cNvSpPr txBox="1"/>
          <p:nvPr/>
        </p:nvSpPr>
        <p:spPr>
          <a:xfrm>
            <a:off x="2091698" y="381000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/>
                </a:solidFill>
              </a:rPr>
              <a:t>2</a:t>
            </a:r>
            <a:r>
              <a:rPr lang="en-US" dirty="0" smtClean="0">
                <a:solidFill>
                  <a:schemeClr val="accent3"/>
                </a:solidFill>
              </a:rPr>
              <a:t>4</a:t>
            </a:r>
            <a:endParaRPr lang="en-US" dirty="0">
              <a:solidFill>
                <a:schemeClr val="accent3"/>
              </a:solidFill>
            </a:endParaRPr>
          </a:p>
        </p:txBody>
      </p:sp>
      <p:cxnSp>
        <p:nvCxnSpPr>
          <p:cNvPr id="27" name="Straight Arrow Connector 26"/>
          <p:cNvCxnSpPr/>
          <p:nvPr/>
        </p:nvCxnSpPr>
        <p:spPr>
          <a:xfrm flipV="1">
            <a:off x="2327960" y="3354558"/>
            <a:ext cx="324828" cy="527566"/>
          </a:xfrm>
          <a:prstGeom prst="straightConnector1">
            <a:avLst/>
          </a:prstGeom>
          <a:ln w="25400">
            <a:solidFill>
              <a:schemeClr val="accent3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362200" y="3048000"/>
            <a:ext cx="1380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cmd1.ts = 24</a:t>
            </a:r>
            <a:endParaRPr lang="en-US" dirty="0">
              <a:solidFill>
                <a:schemeClr val="accent1"/>
              </a:solidFill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 flipV="1">
            <a:off x="2691156" y="3354558"/>
            <a:ext cx="324828" cy="527566"/>
          </a:xfrm>
          <a:prstGeom prst="straightConnector1">
            <a:avLst/>
          </a:prstGeom>
          <a:ln w="25400">
            <a:solidFill>
              <a:schemeClr val="accent3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2472698" y="381000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/>
                </a:solidFill>
              </a:rPr>
              <a:t>2</a:t>
            </a:r>
            <a:r>
              <a:rPr lang="en-US" dirty="0" smtClean="0">
                <a:solidFill>
                  <a:schemeClr val="accent3"/>
                </a:solidFill>
              </a:rPr>
              <a:t>5</a:t>
            </a:r>
            <a:endParaRPr lang="en-US" dirty="0">
              <a:solidFill>
                <a:schemeClr val="accent3"/>
              </a:solidFill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 flipV="1">
            <a:off x="2765816" y="3359634"/>
            <a:ext cx="619614" cy="1055890"/>
          </a:xfrm>
          <a:prstGeom prst="straightConnector1">
            <a:avLst/>
          </a:prstGeom>
          <a:ln w="25400">
            <a:solidFill>
              <a:schemeClr val="accent3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V="1">
            <a:off x="2764392" y="3386824"/>
            <a:ext cx="893208" cy="1575412"/>
          </a:xfrm>
          <a:prstGeom prst="straightConnector1">
            <a:avLst/>
          </a:prstGeom>
          <a:ln w="25400">
            <a:solidFill>
              <a:schemeClr val="accent3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752600" y="381000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/>
                </a:solidFill>
              </a:rPr>
              <a:t>2</a:t>
            </a:r>
            <a:r>
              <a:rPr lang="en-US" dirty="0" smtClean="0">
                <a:solidFill>
                  <a:schemeClr val="accent3"/>
                </a:solidFill>
              </a:rPr>
              <a:t>3</a:t>
            </a:r>
            <a:endParaRPr lang="en-US" dirty="0">
              <a:solidFill>
                <a:schemeClr val="accent3"/>
              </a:solidFill>
            </a:endParaRPr>
          </a:p>
        </p:txBody>
      </p:sp>
      <p:cxnSp>
        <p:nvCxnSpPr>
          <p:cNvPr id="37" name="Straight Arrow Connector 36"/>
          <p:cNvCxnSpPr/>
          <p:nvPr/>
        </p:nvCxnSpPr>
        <p:spPr>
          <a:xfrm flipV="1">
            <a:off x="1988862" y="3354558"/>
            <a:ext cx="324828" cy="527566"/>
          </a:xfrm>
          <a:prstGeom prst="straightConnector1">
            <a:avLst/>
          </a:prstGeom>
          <a:ln w="25400">
            <a:solidFill>
              <a:schemeClr val="accent3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V="1">
            <a:off x="2765816" y="3386824"/>
            <a:ext cx="1196584" cy="2103357"/>
          </a:xfrm>
          <a:prstGeom prst="straightConnector1">
            <a:avLst/>
          </a:prstGeom>
          <a:ln w="25400">
            <a:solidFill>
              <a:schemeClr val="accent3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2472698" y="439089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/>
                </a:solidFill>
              </a:rPr>
              <a:t>2</a:t>
            </a:r>
            <a:r>
              <a:rPr lang="en-US" dirty="0" smtClean="0">
                <a:solidFill>
                  <a:schemeClr val="accent3"/>
                </a:solidFill>
              </a:rPr>
              <a:t>5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447512" y="4932402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/>
                </a:solidFill>
              </a:rPr>
              <a:t>2</a:t>
            </a:r>
            <a:r>
              <a:rPr lang="en-US" dirty="0" smtClean="0">
                <a:solidFill>
                  <a:schemeClr val="accent3"/>
                </a:solidFill>
              </a:rPr>
              <a:t>5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490374" y="548640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/>
                </a:solidFill>
              </a:rPr>
              <a:t>2</a:t>
            </a:r>
            <a:r>
              <a:rPr lang="en-US" dirty="0" smtClean="0">
                <a:solidFill>
                  <a:schemeClr val="accent3"/>
                </a:solidFill>
              </a:rPr>
              <a:t>5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524000" y="6015335"/>
            <a:ext cx="5715000" cy="461665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lvl="1"/>
            <a:r>
              <a:rPr lang="en-US" sz="2400" b="1" dirty="0" smtClean="0"/>
              <a:t>0.5 </a:t>
            </a:r>
            <a:r>
              <a:rPr lang="en-US" sz="2400" b="1" dirty="0"/>
              <a:t>RTT: between R</a:t>
            </a:r>
            <a:r>
              <a:rPr lang="en-US" sz="2400" b="1" baseline="-25000" dirty="0"/>
              <a:t>0</a:t>
            </a:r>
            <a:r>
              <a:rPr lang="en-US" sz="2400" b="1" dirty="0"/>
              <a:t> and </a:t>
            </a:r>
            <a:r>
              <a:rPr lang="en-US" sz="2400" b="1" dirty="0" smtClean="0"/>
              <a:t>farthest </a:t>
            </a:r>
            <a:r>
              <a:rPr lang="en-US" sz="2400" b="1" dirty="0"/>
              <a:t>peer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4942456" y="2667000"/>
            <a:ext cx="2372744" cy="457197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cmd1 is stable at R</a:t>
            </a:r>
            <a:r>
              <a:rPr lang="en-US" sz="2000" b="1" baseline="-25000" dirty="0" smtClean="0"/>
              <a:t>0</a:t>
            </a:r>
          </a:p>
        </p:txBody>
      </p:sp>
      <p:cxnSp>
        <p:nvCxnSpPr>
          <p:cNvPr id="47" name="Straight Arrow Connector 46"/>
          <p:cNvCxnSpPr>
            <a:stCxn id="46" idx="1"/>
          </p:cNvCxnSpPr>
          <p:nvPr/>
        </p:nvCxnSpPr>
        <p:spPr>
          <a:xfrm flipH="1">
            <a:off x="4028056" y="2895599"/>
            <a:ext cx="914400" cy="468869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229600" y="6356350"/>
            <a:ext cx="4572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3385430" y="4472563"/>
            <a:ext cx="26793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3"/>
                </a:solidFill>
              </a:rPr>
              <a:t>Prep / </a:t>
            </a:r>
            <a:r>
              <a:rPr lang="en-US" dirty="0" err="1" smtClean="0">
                <a:solidFill>
                  <a:schemeClr val="accent3"/>
                </a:solidFill>
              </a:rPr>
              <a:t>PrepOK</a:t>
            </a:r>
            <a:r>
              <a:rPr lang="en-US" dirty="0" smtClean="0">
                <a:solidFill>
                  <a:schemeClr val="accent3"/>
                </a:solidFill>
              </a:rPr>
              <a:t> / </a:t>
            </a:r>
            <a:r>
              <a:rPr lang="en-US" dirty="0" err="1" smtClean="0">
                <a:solidFill>
                  <a:schemeClr val="accent3"/>
                </a:solidFill>
              </a:rPr>
              <a:t>ClockTime</a:t>
            </a:r>
            <a:endParaRPr lang="en-US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569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C3: Prefix Replication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All commands ordered before cmd1 are replicated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by a majority</a:t>
            </a:r>
          </a:p>
          <a:p>
            <a:endParaRPr lang="en-US" sz="2800" dirty="0"/>
          </a:p>
          <a:p>
            <a:endParaRPr lang="en-US" sz="2800" dirty="0" smtClean="0"/>
          </a:p>
          <a:p>
            <a:endParaRPr lang="en-US" sz="2800" dirty="0"/>
          </a:p>
          <a:p>
            <a:endParaRPr lang="en-US" sz="2800" dirty="0" smtClean="0"/>
          </a:p>
          <a:p>
            <a:endParaRPr lang="en-US" sz="2800" dirty="0"/>
          </a:p>
          <a:p>
            <a:endParaRPr lang="en-US" sz="2800" dirty="0" smtClean="0"/>
          </a:p>
        </p:txBody>
      </p:sp>
      <p:sp>
        <p:nvSpPr>
          <p:cNvPr id="45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229600" y="6356350"/>
            <a:ext cx="4572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cxnSp>
        <p:nvCxnSpPr>
          <p:cNvPr id="24" name="Straight Connector 23"/>
          <p:cNvCxnSpPr/>
          <p:nvPr/>
        </p:nvCxnSpPr>
        <p:spPr>
          <a:xfrm>
            <a:off x="1981200" y="3246092"/>
            <a:ext cx="5257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981200" y="3773658"/>
            <a:ext cx="5257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1981200" y="4307058"/>
            <a:ext cx="5257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219200" y="3093692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-25000" dirty="0" smtClean="0"/>
              <a:t>0</a:t>
            </a:r>
            <a:endParaRPr lang="en-US" b="1" baseline="-25000" dirty="0"/>
          </a:p>
        </p:txBody>
      </p:sp>
      <p:sp>
        <p:nvSpPr>
          <p:cNvPr id="29" name="TextBox 28"/>
          <p:cNvSpPr txBox="1"/>
          <p:nvPr/>
        </p:nvSpPr>
        <p:spPr>
          <a:xfrm>
            <a:off x="1207144" y="4122392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-25000" dirty="0" smtClean="0"/>
              <a:t>2</a:t>
            </a:r>
            <a:endParaRPr lang="en-US" b="1" baseline="-25000" dirty="0"/>
          </a:p>
        </p:txBody>
      </p:sp>
      <p:sp>
        <p:nvSpPr>
          <p:cNvPr id="31" name="TextBox 30"/>
          <p:cNvSpPr txBox="1"/>
          <p:nvPr/>
        </p:nvSpPr>
        <p:spPr>
          <a:xfrm>
            <a:off x="1219200" y="3601596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-25000" dirty="0" smtClean="0"/>
              <a:t>1</a:t>
            </a:r>
            <a:endParaRPr lang="en-US" b="1" baseline="-25000" dirty="0"/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1926192" y="2859258"/>
            <a:ext cx="546506" cy="391910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295400" y="2566126"/>
            <a:ext cx="14689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client request</a:t>
            </a:r>
            <a:endParaRPr lang="en-US" dirty="0"/>
          </a:p>
        </p:txBody>
      </p:sp>
      <p:cxnSp>
        <p:nvCxnSpPr>
          <p:cNvPr id="40" name="Straight Connector 39"/>
          <p:cNvCxnSpPr/>
          <p:nvPr/>
        </p:nvCxnSpPr>
        <p:spPr>
          <a:xfrm>
            <a:off x="1981200" y="4844534"/>
            <a:ext cx="5257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1981200" y="5377934"/>
            <a:ext cx="5257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1207144" y="4659868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-25000" dirty="0" smtClean="0"/>
              <a:t>3</a:t>
            </a:r>
            <a:endParaRPr lang="en-US" b="1" baseline="-25000" dirty="0"/>
          </a:p>
        </p:txBody>
      </p:sp>
      <p:sp>
        <p:nvSpPr>
          <p:cNvPr id="44" name="TextBox 43"/>
          <p:cNvSpPr txBox="1"/>
          <p:nvPr/>
        </p:nvSpPr>
        <p:spPr>
          <a:xfrm>
            <a:off x="1219200" y="5193268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-25000" dirty="0" smtClean="0"/>
              <a:t>4</a:t>
            </a:r>
            <a:endParaRPr lang="en-US" b="1" baseline="-25000" dirty="0"/>
          </a:p>
        </p:txBody>
      </p:sp>
      <p:sp>
        <p:nvSpPr>
          <p:cNvPr id="48" name="TextBox 47"/>
          <p:cNvSpPr txBox="1"/>
          <p:nvPr/>
        </p:nvSpPr>
        <p:spPr>
          <a:xfrm>
            <a:off x="1515222" y="3168134"/>
            <a:ext cx="1380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cmd1.ts = 24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9" name="Rounded Rectangle 58"/>
          <p:cNvSpPr/>
          <p:nvPr/>
        </p:nvSpPr>
        <p:spPr>
          <a:xfrm>
            <a:off x="5247256" y="2362200"/>
            <a:ext cx="2220344" cy="653531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c</a:t>
            </a:r>
            <a:r>
              <a:rPr lang="en-US" sz="2000" b="1" dirty="0" smtClean="0"/>
              <a:t>md2 is replicated by R</a:t>
            </a:r>
            <a:r>
              <a:rPr lang="en-US" sz="2000" b="1" baseline="-25000" dirty="0" smtClean="0"/>
              <a:t>1</a:t>
            </a:r>
            <a:r>
              <a:rPr lang="en-US" sz="2000" b="1" dirty="0" smtClean="0"/>
              <a:t>, R</a:t>
            </a:r>
            <a:r>
              <a:rPr lang="en-US" sz="2000" b="1" baseline="-25000" dirty="0" smtClean="0"/>
              <a:t>2</a:t>
            </a:r>
            <a:r>
              <a:rPr lang="en-US" sz="2000" b="1" dirty="0" smtClean="0"/>
              <a:t>, R</a:t>
            </a:r>
            <a:r>
              <a:rPr lang="en-US" sz="2000" b="1" baseline="-25000" dirty="0" smtClean="0"/>
              <a:t>3</a:t>
            </a:r>
          </a:p>
        </p:txBody>
      </p:sp>
      <p:cxnSp>
        <p:nvCxnSpPr>
          <p:cNvPr id="60" name="Straight Arrow Connector 59"/>
          <p:cNvCxnSpPr>
            <a:stCxn id="59" idx="1"/>
          </p:cNvCxnSpPr>
          <p:nvPr/>
        </p:nvCxnSpPr>
        <p:spPr>
          <a:xfrm flipH="1">
            <a:off x="4800600" y="2688966"/>
            <a:ext cx="446656" cy="589392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2272559" y="5343226"/>
            <a:ext cx="1380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4"/>
                </a:solidFill>
              </a:rPr>
              <a:t>cmd2.ts = 2</a:t>
            </a:r>
            <a:r>
              <a:rPr lang="en-US" dirty="0">
                <a:solidFill>
                  <a:schemeClr val="accent4"/>
                </a:solidFill>
              </a:rPr>
              <a:t>3</a:t>
            </a:r>
          </a:p>
        </p:txBody>
      </p:sp>
      <p:cxnSp>
        <p:nvCxnSpPr>
          <p:cNvPr id="62" name="Straight Arrow Connector 61"/>
          <p:cNvCxnSpPr/>
          <p:nvPr/>
        </p:nvCxnSpPr>
        <p:spPr>
          <a:xfrm flipV="1">
            <a:off x="2282088" y="4799229"/>
            <a:ext cx="252637" cy="572181"/>
          </a:xfrm>
          <a:prstGeom prst="straightConnector1">
            <a:avLst/>
          </a:prstGeom>
          <a:ln w="25400">
            <a:solidFill>
              <a:schemeClr val="accent4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 flipV="1">
            <a:off x="2282088" y="4311290"/>
            <a:ext cx="765912" cy="1066644"/>
          </a:xfrm>
          <a:prstGeom prst="straightConnector1">
            <a:avLst/>
          </a:prstGeom>
          <a:ln w="25400">
            <a:solidFill>
              <a:schemeClr val="accent4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3231040" y="4397432"/>
            <a:ext cx="617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4"/>
                </a:solidFill>
              </a:rPr>
              <a:t>Prep</a:t>
            </a:r>
            <a:endParaRPr lang="en-US" dirty="0">
              <a:solidFill>
                <a:schemeClr val="accent4"/>
              </a:solidFill>
            </a:endParaRPr>
          </a:p>
        </p:txBody>
      </p:sp>
      <p:cxnSp>
        <p:nvCxnSpPr>
          <p:cNvPr id="69" name="Straight Arrow Connector 68"/>
          <p:cNvCxnSpPr/>
          <p:nvPr/>
        </p:nvCxnSpPr>
        <p:spPr>
          <a:xfrm flipV="1">
            <a:off x="2282088" y="3786262"/>
            <a:ext cx="1809181" cy="1591672"/>
          </a:xfrm>
          <a:prstGeom prst="straightConnector1">
            <a:avLst/>
          </a:prstGeom>
          <a:ln w="25400">
            <a:solidFill>
              <a:schemeClr val="accent4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/>
          <p:nvPr/>
        </p:nvCxnSpPr>
        <p:spPr>
          <a:xfrm flipV="1">
            <a:off x="4091269" y="3256002"/>
            <a:ext cx="633131" cy="538200"/>
          </a:xfrm>
          <a:prstGeom prst="straightConnector1">
            <a:avLst/>
          </a:prstGeom>
          <a:ln w="25400">
            <a:solidFill>
              <a:schemeClr val="accent4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4259740" y="3416930"/>
            <a:ext cx="874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accent4"/>
                </a:solidFill>
              </a:rPr>
              <a:t>PrepOk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1524000" y="6015335"/>
            <a:ext cx="5715000" cy="461665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lvl="1"/>
            <a:r>
              <a:rPr lang="en-US" sz="2400" b="1" dirty="0"/>
              <a:t>1 RTT: </a:t>
            </a:r>
            <a:r>
              <a:rPr lang="en-US" sz="2400" b="1" dirty="0" smtClean="0"/>
              <a:t>R</a:t>
            </a:r>
            <a:r>
              <a:rPr lang="en-US" sz="2400" b="1" baseline="-25000" dirty="0" smtClean="0"/>
              <a:t>4</a:t>
            </a:r>
            <a:r>
              <a:rPr lang="en-US" sz="2400" b="1" dirty="0" smtClean="0"/>
              <a:t> </a:t>
            </a:r>
            <a:r>
              <a:rPr lang="en-US" sz="2400" b="1" dirty="0"/>
              <a:t>to majority + majority to R</a:t>
            </a:r>
            <a:r>
              <a:rPr lang="en-US" sz="2400" b="1" baseline="-25000" dirty="0"/>
              <a:t>0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1039362" y="5646003"/>
            <a:ext cx="14689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client request</a:t>
            </a:r>
            <a:endParaRPr lang="en-US" dirty="0"/>
          </a:p>
        </p:txBody>
      </p:sp>
      <p:cxnSp>
        <p:nvCxnSpPr>
          <p:cNvPr id="74" name="Straight Arrow Connector 73"/>
          <p:cNvCxnSpPr/>
          <p:nvPr/>
        </p:nvCxnSpPr>
        <p:spPr>
          <a:xfrm flipV="1">
            <a:off x="2047903" y="5377934"/>
            <a:ext cx="234185" cy="348578"/>
          </a:xfrm>
          <a:prstGeom prst="straightConnector1">
            <a:avLst/>
          </a:prstGeom>
          <a:ln w="25400">
            <a:solidFill>
              <a:schemeClr val="accent4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V="1">
            <a:off x="2534725" y="3246094"/>
            <a:ext cx="748653" cy="1598440"/>
          </a:xfrm>
          <a:prstGeom prst="straightConnector1">
            <a:avLst/>
          </a:prstGeom>
          <a:ln w="25400">
            <a:solidFill>
              <a:schemeClr val="accent4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V="1">
            <a:off x="3048000" y="3277115"/>
            <a:ext cx="726050" cy="1034175"/>
          </a:xfrm>
          <a:prstGeom prst="straightConnector1">
            <a:avLst/>
          </a:prstGeom>
          <a:ln w="25400">
            <a:solidFill>
              <a:schemeClr val="accent4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1828800" y="4871408"/>
            <a:ext cx="617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4"/>
                </a:solidFill>
              </a:rPr>
              <a:t>Prep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582730" y="4344181"/>
            <a:ext cx="617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4"/>
                </a:solidFill>
              </a:rPr>
              <a:t>Prep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859650" y="3808468"/>
            <a:ext cx="874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accent4"/>
                </a:solidFill>
              </a:rPr>
              <a:t>PrepOk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047903" y="3860648"/>
            <a:ext cx="874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accent4"/>
                </a:solidFill>
              </a:rPr>
              <a:t>PrepOk</a:t>
            </a:r>
            <a:endParaRPr lang="en-US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537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7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Overlapping Steps</a:t>
            </a:r>
            <a:endParaRPr lang="en-US" b="1" dirty="0"/>
          </a:p>
        </p:txBody>
      </p:sp>
      <p:sp>
        <p:nvSpPr>
          <p:cNvPr id="47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229600" y="6356350"/>
            <a:ext cx="4572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cxnSp>
        <p:nvCxnSpPr>
          <p:cNvPr id="40" name="Straight Connector 39"/>
          <p:cNvCxnSpPr/>
          <p:nvPr/>
        </p:nvCxnSpPr>
        <p:spPr>
          <a:xfrm>
            <a:off x="1981200" y="2560292"/>
            <a:ext cx="5257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1981200" y="3087858"/>
            <a:ext cx="5257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1981200" y="3621258"/>
            <a:ext cx="5257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1219200" y="2407892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-25000" dirty="0" smtClean="0"/>
              <a:t>0</a:t>
            </a:r>
            <a:endParaRPr lang="en-US" b="1" baseline="-25000" dirty="0"/>
          </a:p>
        </p:txBody>
      </p:sp>
      <p:sp>
        <p:nvSpPr>
          <p:cNvPr id="46" name="TextBox 45"/>
          <p:cNvSpPr txBox="1"/>
          <p:nvPr/>
        </p:nvSpPr>
        <p:spPr>
          <a:xfrm>
            <a:off x="1207144" y="3436592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-25000" dirty="0" smtClean="0"/>
              <a:t>2</a:t>
            </a:r>
            <a:endParaRPr lang="en-US" b="1" baseline="-25000" dirty="0"/>
          </a:p>
        </p:txBody>
      </p:sp>
      <p:sp>
        <p:nvSpPr>
          <p:cNvPr id="48" name="TextBox 47"/>
          <p:cNvSpPr txBox="1"/>
          <p:nvPr/>
        </p:nvSpPr>
        <p:spPr>
          <a:xfrm>
            <a:off x="1219200" y="2915796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-25000" dirty="0" smtClean="0"/>
              <a:t>1</a:t>
            </a:r>
            <a:endParaRPr lang="en-US" b="1" baseline="-25000" dirty="0"/>
          </a:p>
        </p:txBody>
      </p:sp>
      <p:sp>
        <p:nvSpPr>
          <p:cNvPr id="50" name="TextBox 49"/>
          <p:cNvSpPr txBox="1"/>
          <p:nvPr/>
        </p:nvSpPr>
        <p:spPr>
          <a:xfrm>
            <a:off x="990600" y="1828800"/>
            <a:ext cx="14689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client request</a:t>
            </a:r>
            <a:endParaRPr lang="en-US" dirty="0"/>
          </a:p>
        </p:txBody>
      </p:sp>
      <p:cxnSp>
        <p:nvCxnSpPr>
          <p:cNvPr id="51" name="Straight Connector 50"/>
          <p:cNvCxnSpPr/>
          <p:nvPr/>
        </p:nvCxnSpPr>
        <p:spPr>
          <a:xfrm>
            <a:off x="1981200" y="4158734"/>
            <a:ext cx="5257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1981200" y="4692134"/>
            <a:ext cx="5257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1207144" y="3974068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-25000" dirty="0" smtClean="0"/>
              <a:t>3</a:t>
            </a:r>
            <a:endParaRPr lang="en-US" b="1" baseline="-25000" dirty="0"/>
          </a:p>
        </p:txBody>
      </p:sp>
      <p:sp>
        <p:nvSpPr>
          <p:cNvPr id="54" name="TextBox 53"/>
          <p:cNvSpPr txBox="1"/>
          <p:nvPr/>
        </p:nvSpPr>
        <p:spPr>
          <a:xfrm>
            <a:off x="1219200" y="4507468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-25000" dirty="0" smtClean="0"/>
              <a:t>4</a:t>
            </a:r>
            <a:endParaRPr lang="en-US" b="1" baseline="-25000" dirty="0"/>
          </a:p>
        </p:txBody>
      </p:sp>
      <p:cxnSp>
        <p:nvCxnSpPr>
          <p:cNvPr id="77" name="Straight Arrow Connector 76"/>
          <p:cNvCxnSpPr/>
          <p:nvPr/>
        </p:nvCxnSpPr>
        <p:spPr>
          <a:xfrm>
            <a:off x="1697592" y="2133600"/>
            <a:ext cx="546506" cy="391910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1485900" y="5715000"/>
            <a:ext cx="6019800" cy="461665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    Latency of cmd1 : </a:t>
            </a:r>
            <a:r>
              <a:rPr lang="en-US" sz="2400" b="1" dirty="0"/>
              <a:t>about 1 RTT </a:t>
            </a:r>
            <a:r>
              <a:rPr lang="en-US" sz="2400" b="1" dirty="0" smtClean="0"/>
              <a:t>to majority </a:t>
            </a:r>
            <a:endParaRPr lang="en-US" sz="2400" b="1" dirty="0"/>
          </a:p>
        </p:txBody>
      </p:sp>
      <p:cxnSp>
        <p:nvCxnSpPr>
          <p:cNvPr id="94" name="Straight Arrow Connector 93"/>
          <p:cNvCxnSpPr/>
          <p:nvPr/>
        </p:nvCxnSpPr>
        <p:spPr>
          <a:xfrm flipV="1">
            <a:off x="4866626" y="2025132"/>
            <a:ext cx="1478692" cy="516240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>
            <a:off x="5944251" y="1642414"/>
            <a:ext cx="1224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client reply</a:t>
            </a:r>
            <a:endParaRPr lang="en-US" dirty="0"/>
          </a:p>
        </p:txBody>
      </p:sp>
      <p:sp>
        <p:nvSpPr>
          <p:cNvPr id="83" name="Rectangle 82"/>
          <p:cNvSpPr/>
          <p:nvPr/>
        </p:nvSpPr>
        <p:spPr>
          <a:xfrm>
            <a:off x="2200138" y="2817885"/>
            <a:ext cx="2649422" cy="476380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Majority replication</a:t>
            </a:r>
            <a:endParaRPr lang="en-US" b="1" dirty="0"/>
          </a:p>
        </p:txBody>
      </p:sp>
      <p:sp>
        <p:nvSpPr>
          <p:cNvPr id="85" name="Rectangle 84"/>
          <p:cNvSpPr/>
          <p:nvPr/>
        </p:nvSpPr>
        <p:spPr>
          <a:xfrm>
            <a:off x="2200138" y="3383068"/>
            <a:ext cx="2649422" cy="476380"/>
          </a:xfrm>
          <a:prstGeom prst="rect">
            <a:avLst/>
          </a:prstGeom>
          <a:solidFill>
            <a:schemeClr val="accent3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Stable order</a:t>
            </a:r>
            <a:endParaRPr lang="en-US" b="1" dirty="0"/>
          </a:p>
        </p:txBody>
      </p:sp>
      <p:sp>
        <p:nvSpPr>
          <p:cNvPr id="96" name="Rectangle 95"/>
          <p:cNvSpPr/>
          <p:nvPr/>
        </p:nvSpPr>
        <p:spPr>
          <a:xfrm>
            <a:off x="2192734" y="3929681"/>
            <a:ext cx="2649422" cy="476380"/>
          </a:xfrm>
          <a:prstGeom prst="rect">
            <a:avLst/>
          </a:prstGeom>
          <a:solidFill>
            <a:schemeClr val="accent4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Prefix replication</a:t>
            </a:r>
            <a:endParaRPr lang="en-US" b="1" dirty="0"/>
          </a:p>
        </p:txBody>
      </p:sp>
      <p:grpSp>
        <p:nvGrpSpPr>
          <p:cNvPr id="3" name="Group 2"/>
          <p:cNvGrpSpPr/>
          <p:nvPr/>
        </p:nvGrpSpPr>
        <p:grpSpPr>
          <a:xfrm>
            <a:off x="2248534" y="2195286"/>
            <a:ext cx="2642780" cy="1752600"/>
            <a:chOff x="2244741" y="2133600"/>
            <a:chExt cx="2642780" cy="1752600"/>
          </a:xfrm>
        </p:grpSpPr>
        <p:cxnSp>
          <p:nvCxnSpPr>
            <p:cNvPr id="101" name="Straight Arrow Connector 100"/>
            <p:cNvCxnSpPr/>
            <p:nvPr/>
          </p:nvCxnSpPr>
          <p:spPr>
            <a:xfrm>
              <a:off x="2858376" y="2511623"/>
              <a:ext cx="308835" cy="532301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Arrow Connector 101"/>
            <p:cNvCxnSpPr/>
            <p:nvPr/>
          </p:nvCxnSpPr>
          <p:spPr>
            <a:xfrm flipV="1">
              <a:off x="3167211" y="2516358"/>
              <a:ext cx="449130" cy="540170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Arrow Connector 102"/>
            <p:cNvCxnSpPr/>
            <p:nvPr/>
          </p:nvCxnSpPr>
          <p:spPr>
            <a:xfrm>
              <a:off x="2858376" y="2502932"/>
              <a:ext cx="1050655" cy="1074392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Arrow Connector 103"/>
            <p:cNvCxnSpPr/>
            <p:nvPr/>
          </p:nvCxnSpPr>
          <p:spPr>
            <a:xfrm flipV="1">
              <a:off x="3921141" y="2516358"/>
              <a:ext cx="609600" cy="1055252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TextBox 104"/>
            <p:cNvSpPr txBox="1"/>
            <p:nvPr/>
          </p:nvSpPr>
          <p:spPr>
            <a:xfrm>
              <a:off x="3387741" y="2667000"/>
              <a:ext cx="8901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>
                  <a:solidFill>
                    <a:schemeClr val="accent1"/>
                  </a:solidFill>
                </a:rPr>
                <a:t>PrepOK</a:t>
              </a:r>
              <a:endParaRPr 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3997341" y="3202277"/>
              <a:ext cx="8901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>
                  <a:solidFill>
                    <a:schemeClr val="accent1"/>
                  </a:solidFill>
                </a:rPr>
                <a:t>PrepOK</a:t>
              </a:r>
              <a:endParaRPr 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2549541" y="2133600"/>
              <a:ext cx="6176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accent1"/>
                  </a:solidFill>
                </a:rPr>
                <a:t>Prep</a:t>
              </a:r>
              <a:endParaRPr 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2244741" y="2971800"/>
              <a:ext cx="11753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accent1"/>
                  </a:solidFill>
                </a:rPr>
                <a:t>Log(cmd1)</a:t>
              </a:r>
              <a:endParaRPr 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3159141" y="3516868"/>
              <a:ext cx="11753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accent1"/>
                  </a:solidFill>
                </a:rPr>
                <a:t>Log(cmd1)</a:t>
              </a:r>
              <a:endParaRPr lang="en-US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977571" y="2529115"/>
            <a:ext cx="2209800" cy="2501174"/>
            <a:chOff x="1752600" y="3354558"/>
            <a:chExt cx="2209800" cy="2501174"/>
          </a:xfrm>
        </p:grpSpPr>
        <p:sp>
          <p:nvSpPr>
            <p:cNvPr id="111" name="TextBox 110"/>
            <p:cNvSpPr txBox="1"/>
            <p:nvPr/>
          </p:nvSpPr>
          <p:spPr>
            <a:xfrm>
              <a:off x="2091698" y="3810000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3"/>
                  </a:solidFill>
                </a:rPr>
                <a:t>2</a:t>
              </a:r>
              <a:r>
                <a:rPr lang="en-US" dirty="0" smtClean="0">
                  <a:solidFill>
                    <a:schemeClr val="accent3"/>
                  </a:solidFill>
                </a:rPr>
                <a:t>4</a:t>
              </a:r>
              <a:endParaRPr lang="en-US" dirty="0">
                <a:solidFill>
                  <a:schemeClr val="accent3"/>
                </a:solidFill>
              </a:endParaRPr>
            </a:p>
          </p:txBody>
        </p:sp>
        <p:cxnSp>
          <p:nvCxnSpPr>
            <p:cNvPr id="112" name="Straight Arrow Connector 111"/>
            <p:cNvCxnSpPr/>
            <p:nvPr/>
          </p:nvCxnSpPr>
          <p:spPr>
            <a:xfrm flipV="1">
              <a:off x="2327960" y="3354558"/>
              <a:ext cx="324828" cy="527566"/>
            </a:xfrm>
            <a:prstGeom prst="straightConnector1">
              <a:avLst/>
            </a:prstGeom>
            <a:ln w="25400">
              <a:solidFill>
                <a:schemeClr val="accent3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Arrow Connector 112"/>
            <p:cNvCxnSpPr/>
            <p:nvPr/>
          </p:nvCxnSpPr>
          <p:spPr>
            <a:xfrm flipV="1">
              <a:off x="2691156" y="3354558"/>
              <a:ext cx="324828" cy="527566"/>
            </a:xfrm>
            <a:prstGeom prst="straightConnector1">
              <a:avLst/>
            </a:prstGeom>
            <a:ln w="25400">
              <a:solidFill>
                <a:schemeClr val="accent3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TextBox 113"/>
            <p:cNvSpPr txBox="1"/>
            <p:nvPr/>
          </p:nvSpPr>
          <p:spPr>
            <a:xfrm>
              <a:off x="2472698" y="3810000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3"/>
                  </a:solidFill>
                </a:rPr>
                <a:t>2</a:t>
              </a:r>
              <a:r>
                <a:rPr lang="en-US" dirty="0" smtClean="0">
                  <a:solidFill>
                    <a:schemeClr val="accent3"/>
                  </a:solidFill>
                </a:rPr>
                <a:t>5</a:t>
              </a:r>
              <a:endParaRPr lang="en-US" dirty="0">
                <a:solidFill>
                  <a:schemeClr val="accent3"/>
                </a:solidFill>
              </a:endParaRPr>
            </a:p>
          </p:txBody>
        </p:sp>
        <p:cxnSp>
          <p:nvCxnSpPr>
            <p:cNvPr id="115" name="Straight Arrow Connector 114"/>
            <p:cNvCxnSpPr/>
            <p:nvPr/>
          </p:nvCxnSpPr>
          <p:spPr>
            <a:xfrm flipV="1">
              <a:off x="2765816" y="3359634"/>
              <a:ext cx="619614" cy="1055890"/>
            </a:xfrm>
            <a:prstGeom prst="straightConnector1">
              <a:avLst/>
            </a:prstGeom>
            <a:ln w="25400">
              <a:solidFill>
                <a:schemeClr val="accent3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Arrow Connector 115"/>
            <p:cNvCxnSpPr/>
            <p:nvPr/>
          </p:nvCxnSpPr>
          <p:spPr>
            <a:xfrm flipV="1">
              <a:off x="2764392" y="3386824"/>
              <a:ext cx="893208" cy="1575412"/>
            </a:xfrm>
            <a:prstGeom prst="straightConnector1">
              <a:avLst/>
            </a:prstGeom>
            <a:ln w="25400">
              <a:solidFill>
                <a:schemeClr val="accent3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7" name="TextBox 116"/>
            <p:cNvSpPr txBox="1"/>
            <p:nvPr/>
          </p:nvSpPr>
          <p:spPr>
            <a:xfrm>
              <a:off x="1752600" y="3810000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3"/>
                  </a:solidFill>
                </a:rPr>
                <a:t>2</a:t>
              </a:r>
              <a:r>
                <a:rPr lang="en-US" dirty="0" smtClean="0">
                  <a:solidFill>
                    <a:schemeClr val="accent3"/>
                  </a:solidFill>
                </a:rPr>
                <a:t>3</a:t>
              </a:r>
              <a:endParaRPr lang="en-US" dirty="0">
                <a:solidFill>
                  <a:schemeClr val="accent3"/>
                </a:solidFill>
              </a:endParaRPr>
            </a:p>
          </p:txBody>
        </p:sp>
        <p:cxnSp>
          <p:nvCxnSpPr>
            <p:cNvPr id="118" name="Straight Arrow Connector 117"/>
            <p:cNvCxnSpPr/>
            <p:nvPr/>
          </p:nvCxnSpPr>
          <p:spPr>
            <a:xfrm flipV="1">
              <a:off x="1988862" y="3354558"/>
              <a:ext cx="324828" cy="527566"/>
            </a:xfrm>
            <a:prstGeom prst="straightConnector1">
              <a:avLst/>
            </a:prstGeom>
            <a:ln w="25400">
              <a:solidFill>
                <a:schemeClr val="accent3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Arrow Connector 118"/>
            <p:cNvCxnSpPr/>
            <p:nvPr/>
          </p:nvCxnSpPr>
          <p:spPr>
            <a:xfrm flipV="1">
              <a:off x="2765816" y="3386824"/>
              <a:ext cx="1196584" cy="2103357"/>
            </a:xfrm>
            <a:prstGeom prst="straightConnector1">
              <a:avLst/>
            </a:prstGeom>
            <a:ln w="25400">
              <a:solidFill>
                <a:schemeClr val="accent3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TextBox 119"/>
            <p:cNvSpPr txBox="1"/>
            <p:nvPr/>
          </p:nvSpPr>
          <p:spPr>
            <a:xfrm>
              <a:off x="2472698" y="4390895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3"/>
                  </a:solidFill>
                </a:rPr>
                <a:t>2</a:t>
              </a:r>
              <a:r>
                <a:rPr lang="en-US" dirty="0" smtClean="0">
                  <a:solidFill>
                    <a:schemeClr val="accent3"/>
                  </a:solidFill>
                </a:rPr>
                <a:t>5</a:t>
              </a:r>
              <a:endParaRPr lang="en-US" dirty="0">
                <a:solidFill>
                  <a:schemeClr val="accent3"/>
                </a:solidFill>
              </a:endParaRP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2447512" y="4932402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3"/>
                  </a:solidFill>
                </a:rPr>
                <a:t>2</a:t>
              </a:r>
              <a:r>
                <a:rPr lang="en-US" dirty="0" smtClean="0">
                  <a:solidFill>
                    <a:schemeClr val="accent3"/>
                  </a:solidFill>
                </a:rPr>
                <a:t>5</a:t>
              </a:r>
              <a:endParaRPr lang="en-US" dirty="0">
                <a:solidFill>
                  <a:schemeClr val="accent3"/>
                </a:solidFill>
              </a:endParaRP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2490374" y="5486400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3"/>
                  </a:solidFill>
                </a:rPr>
                <a:t>2</a:t>
              </a:r>
              <a:r>
                <a:rPr lang="en-US" dirty="0" smtClean="0">
                  <a:solidFill>
                    <a:schemeClr val="accent3"/>
                  </a:solidFill>
                </a:rPr>
                <a:t>5</a:t>
              </a:r>
              <a:endParaRPr lang="en-US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2151782" y="2543181"/>
            <a:ext cx="2456504" cy="2137676"/>
            <a:chOff x="2267896" y="3240258"/>
            <a:chExt cx="2456504" cy="2137676"/>
          </a:xfrm>
        </p:grpSpPr>
        <p:cxnSp>
          <p:nvCxnSpPr>
            <p:cNvPr id="123" name="Straight Arrow Connector 122"/>
            <p:cNvCxnSpPr/>
            <p:nvPr/>
          </p:nvCxnSpPr>
          <p:spPr>
            <a:xfrm flipV="1">
              <a:off x="2282088" y="3240258"/>
              <a:ext cx="973794" cy="2131152"/>
            </a:xfrm>
            <a:prstGeom prst="straightConnector1">
              <a:avLst/>
            </a:prstGeom>
            <a:ln w="25400">
              <a:solidFill>
                <a:schemeClr val="accent4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Arrow Connector 123"/>
            <p:cNvCxnSpPr/>
            <p:nvPr/>
          </p:nvCxnSpPr>
          <p:spPr>
            <a:xfrm flipV="1">
              <a:off x="2267896" y="3251168"/>
              <a:ext cx="1389704" cy="2120244"/>
            </a:xfrm>
            <a:prstGeom prst="straightConnector1">
              <a:avLst/>
            </a:prstGeom>
            <a:ln w="25400">
              <a:solidFill>
                <a:schemeClr val="accent4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5" name="TextBox 124"/>
            <p:cNvSpPr txBox="1"/>
            <p:nvPr/>
          </p:nvSpPr>
          <p:spPr>
            <a:xfrm>
              <a:off x="3039930" y="4516147"/>
              <a:ext cx="6176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accent4"/>
                  </a:solidFill>
                </a:rPr>
                <a:t>Prep</a:t>
              </a:r>
              <a:endParaRPr lang="en-US" dirty="0">
                <a:solidFill>
                  <a:schemeClr val="accent4"/>
                </a:solidFill>
              </a:endParaRP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2286000" y="3863038"/>
              <a:ext cx="6176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accent4"/>
                  </a:solidFill>
                </a:rPr>
                <a:t>Prep</a:t>
              </a:r>
              <a:endParaRPr lang="en-US" dirty="0">
                <a:solidFill>
                  <a:schemeClr val="accent4"/>
                </a:solidFill>
              </a:endParaRP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3393050" y="3406099"/>
              <a:ext cx="8741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>
                  <a:solidFill>
                    <a:schemeClr val="accent4"/>
                  </a:solidFill>
                </a:rPr>
                <a:t>PrepOk</a:t>
              </a:r>
              <a:endParaRPr lang="en-US" dirty="0">
                <a:solidFill>
                  <a:schemeClr val="accent4"/>
                </a:solidFill>
              </a:endParaRPr>
            </a:p>
          </p:txBody>
        </p:sp>
        <p:cxnSp>
          <p:nvCxnSpPr>
            <p:cNvPr id="128" name="Straight Arrow Connector 127"/>
            <p:cNvCxnSpPr/>
            <p:nvPr/>
          </p:nvCxnSpPr>
          <p:spPr>
            <a:xfrm flipV="1">
              <a:off x="2282088" y="4311290"/>
              <a:ext cx="1151962" cy="1066644"/>
            </a:xfrm>
            <a:prstGeom prst="straightConnector1">
              <a:avLst/>
            </a:prstGeom>
            <a:ln w="25400">
              <a:solidFill>
                <a:schemeClr val="accent4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Arrow Connector 128"/>
            <p:cNvCxnSpPr/>
            <p:nvPr/>
          </p:nvCxnSpPr>
          <p:spPr>
            <a:xfrm flipV="1">
              <a:off x="3458138" y="3256002"/>
              <a:ext cx="1266262" cy="1049832"/>
            </a:xfrm>
            <a:prstGeom prst="straightConnector1">
              <a:avLst/>
            </a:prstGeom>
            <a:ln w="25400">
              <a:solidFill>
                <a:schemeClr val="accent4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0" name="TextBox 129"/>
            <p:cNvSpPr txBox="1"/>
            <p:nvPr/>
          </p:nvSpPr>
          <p:spPr>
            <a:xfrm>
              <a:off x="3774050" y="3897868"/>
              <a:ext cx="8741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>
                  <a:solidFill>
                    <a:schemeClr val="accent4"/>
                  </a:solidFill>
                </a:rPr>
                <a:t>PrepOk</a:t>
              </a:r>
              <a:endParaRPr lang="en-US" dirty="0">
                <a:solidFill>
                  <a:schemeClr val="accent4"/>
                </a:solidFill>
              </a:endParaRPr>
            </a:p>
          </p:txBody>
        </p:sp>
      </p:grpSp>
      <p:sp>
        <p:nvSpPr>
          <p:cNvPr id="131" name="TextBox 130"/>
          <p:cNvSpPr txBox="1"/>
          <p:nvPr/>
        </p:nvSpPr>
        <p:spPr>
          <a:xfrm>
            <a:off x="2277222" y="2209800"/>
            <a:ext cx="1380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cmd1.ts </a:t>
            </a:r>
            <a:r>
              <a:rPr lang="en-US" dirty="0">
                <a:solidFill>
                  <a:schemeClr val="accent1"/>
                </a:solidFill>
              </a:rPr>
              <a:t>=</a:t>
            </a:r>
            <a:r>
              <a:rPr lang="en-US" dirty="0" smtClean="0">
                <a:solidFill>
                  <a:schemeClr val="accent1"/>
                </a:solidFill>
              </a:rPr>
              <a:t> 24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139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 animBg="1"/>
      <p:bldP spid="83" grpId="0" animBg="1"/>
      <p:bldP spid="85" grpId="0" animBg="1"/>
      <p:bldP spid="96" grpId="0" animBg="1"/>
      <p:bldP spid="13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Commit </a:t>
            </a:r>
            <a:r>
              <a:rPr lang="en-US" b="1" dirty="0"/>
              <a:t>Latency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0474106"/>
              </p:ext>
            </p:extLst>
          </p:nvPr>
        </p:nvGraphicFramePr>
        <p:xfrm>
          <a:off x="457200" y="1600200"/>
          <a:ext cx="8305800" cy="265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6482"/>
                <a:gridCol w="426931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Step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Latency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    Majority replication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/>
                        <a:t>          1 RTT (majority1)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    Stable order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/>
                        <a:t>          0.5 RTT (farthest)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    Prefix replication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/>
                        <a:t>          1 RTT (majority2)</a:t>
                      </a:r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Overall latency = </a:t>
                      </a:r>
                    </a:p>
                    <a:p>
                      <a:pPr algn="ctr"/>
                      <a:r>
                        <a:rPr lang="en-US" sz="2400" b="1" dirty="0" smtClean="0"/>
                        <a:t>MAX{ 1 RTT (majority1), 0.5 RTT (farthest),</a:t>
                      </a:r>
                      <a:r>
                        <a:rPr lang="en-US" sz="2400" b="1" baseline="0" dirty="0" smtClean="0"/>
                        <a:t> 1 RTT (majority2)</a:t>
                      </a:r>
                      <a:r>
                        <a:rPr lang="en-US" sz="2400" b="1" dirty="0" smtClean="0"/>
                        <a:t> }</a:t>
                      </a:r>
                      <a:endParaRPr lang="en-US" sz="24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229600" y="6356350"/>
            <a:ext cx="4572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676400" y="4960203"/>
            <a:ext cx="5867400" cy="830997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      If </a:t>
            </a:r>
            <a:r>
              <a:rPr lang="en-US" sz="2400" b="1" dirty="0"/>
              <a:t>0.5 RTT (farthest) &lt; 1 RTT (</a:t>
            </a:r>
            <a:r>
              <a:rPr lang="en-US" sz="2400" b="1" dirty="0" smtClean="0"/>
              <a:t>majority), </a:t>
            </a:r>
          </a:p>
          <a:p>
            <a:r>
              <a:rPr lang="en-US" sz="2400" b="1" dirty="0" smtClean="0"/>
              <a:t>      then </a:t>
            </a:r>
            <a:r>
              <a:rPr lang="en-US" sz="2400" b="1" dirty="0"/>
              <a:t>overall latency ≈ 1 RTT (</a:t>
            </a:r>
            <a:r>
              <a:rPr lang="en-US" sz="2400" b="1" dirty="0" smtClean="0"/>
              <a:t>majority).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251592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5291045" y="5170330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-25000" dirty="0" smtClean="0"/>
              <a:t>0</a:t>
            </a:r>
            <a:endParaRPr lang="en-US" b="1" baseline="-25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Topology Examples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525963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0" y="1600200"/>
            <a:ext cx="411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0" y="1600200"/>
            <a:ext cx="411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1511944" y="2890394"/>
            <a:ext cx="228600" cy="22860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969144" y="3652394"/>
            <a:ext cx="228600" cy="22860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283344" y="4414394"/>
            <a:ext cx="228600" cy="22860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035944" y="2961445"/>
            <a:ext cx="228600" cy="22860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035944" y="4261994"/>
            <a:ext cx="228600" cy="22860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978543" y="3499993"/>
            <a:ext cx="2590801" cy="1432639"/>
          </a:xfrm>
          <a:custGeom>
            <a:avLst/>
            <a:gdLst>
              <a:gd name="connsiteX0" fmla="*/ 326271 w 2950226"/>
              <a:gd name="connsiteY0" fmla="*/ 530473 h 1641836"/>
              <a:gd name="connsiteX1" fmla="*/ 1693752 w 2950226"/>
              <a:gd name="connsiteY1" fmla="*/ 19727 h 1641836"/>
              <a:gd name="connsiteX2" fmla="*/ 2912952 w 2950226"/>
              <a:gd name="connsiteY2" fmla="*/ 1173024 h 1641836"/>
              <a:gd name="connsiteX3" fmla="*/ 219179 w 2950226"/>
              <a:gd name="connsiteY3" fmla="*/ 1617867 h 1641836"/>
              <a:gd name="connsiteX4" fmla="*/ 326271 w 2950226"/>
              <a:gd name="connsiteY4" fmla="*/ 530473 h 1641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0226" h="1641836">
                <a:moveTo>
                  <a:pt x="326271" y="530473"/>
                </a:moveTo>
                <a:cubicBezTo>
                  <a:pt x="572033" y="264116"/>
                  <a:pt x="1262639" y="-87365"/>
                  <a:pt x="1693752" y="19727"/>
                </a:cubicBezTo>
                <a:cubicBezTo>
                  <a:pt x="2124865" y="126819"/>
                  <a:pt x="3158714" y="906667"/>
                  <a:pt x="2912952" y="1173024"/>
                </a:cubicBezTo>
                <a:cubicBezTo>
                  <a:pt x="2667190" y="1439381"/>
                  <a:pt x="647547" y="1727705"/>
                  <a:pt x="219179" y="1617867"/>
                </a:cubicBezTo>
                <a:cubicBezTo>
                  <a:pt x="-209189" y="1508029"/>
                  <a:pt x="80509" y="796830"/>
                  <a:pt x="326271" y="530473"/>
                </a:cubicBezTo>
                <a:close/>
              </a:path>
            </a:pathLst>
          </a:custGeom>
          <a:noFill/>
          <a:ln>
            <a:solidFill>
              <a:schemeClr val="accent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1782462" y="4502262"/>
            <a:ext cx="1127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Majority1</a:t>
            </a:r>
            <a:endParaRPr lang="en-US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2677843" y="2597262"/>
            <a:ext cx="9677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Farthest</a:t>
            </a:r>
            <a:endParaRPr lang="en-US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1240389" y="4109594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-25000" dirty="0" smtClean="0"/>
              <a:t>0</a:t>
            </a:r>
            <a:endParaRPr lang="en-US" b="1" baseline="-25000" dirty="0"/>
          </a:p>
        </p:txBody>
      </p:sp>
      <p:sp>
        <p:nvSpPr>
          <p:cNvPr id="19" name="Oval 18"/>
          <p:cNvSpPr/>
          <p:nvPr/>
        </p:nvSpPr>
        <p:spPr>
          <a:xfrm>
            <a:off x="5562600" y="3951130"/>
            <a:ext cx="228600" cy="22860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019800" y="4713130"/>
            <a:ext cx="228600" cy="22860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5334000" y="5475130"/>
            <a:ext cx="228600" cy="22860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7833399" y="2133600"/>
            <a:ext cx="228600" cy="22860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7086600" y="5322730"/>
            <a:ext cx="228600" cy="22860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5029199" y="4560729"/>
            <a:ext cx="2590801" cy="1432639"/>
          </a:xfrm>
          <a:custGeom>
            <a:avLst/>
            <a:gdLst>
              <a:gd name="connsiteX0" fmla="*/ 326271 w 2950226"/>
              <a:gd name="connsiteY0" fmla="*/ 530473 h 1641836"/>
              <a:gd name="connsiteX1" fmla="*/ 1693752 w 2950226"/>
              <a:gd name="connsiteY1" fmla="*/ 19727 h 1641836"/>
              <a:gd name="connsiteX2" fmla="*/ 2912952 w 2950226"/>
              <a:gd name="connsiteY2" fmla="*/ 1173024 h 1641836"/>
              <a:gd name="connsiteX3" fmla="*/ 219179 w 2950226"/>
              <a:gd name="connsiteY3" fmla="*/ 1617867 h 1641836"/>
              <a:gd name="connsiteX4" fmla="*/ 326271 w 2950226"/>
              <a:gd name="connsiteY4" fmla="*/ 530473 h 1641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0226" h="1641836">
                <a:moveTo>
                  <a:pt x="326271" y="530473"/>
                </a:moveTo>
                <a:cubicBezTo>
                  <a:pt x="572033" y="264116"/>
                  <a:pt x="1262639" y="-87365"/>
                  <a:pt x="1693752" y="19727"/>
                </a:cubicBezTo>
                <a:cubicBezTo>
                  <a:pt x="2124865" y="126819"/>
                  <a:pt x="3158714" y="906667"/>
                  <a:pt x="2912952" y="1173024"/>
                </a:cubicBezTo>
                <a:cubicBezTo>
                  <a:pt x="2667190" y="1439381"/>
                  <a:pt x="647547" y="1727705"/>
                  <a:pt x="219179" y="1617867"/>
                </a:cubicBezTo>
                <a:cubicBezTo>
                  <a:pt x="-209189" y="1508029"/>
                  <a:pt x="80509" y="796830"/>
                  <a:pt x="326271" y="530473"/>
                </a:cubicBezTo>
                <a:close/>
              </a:path>
            </a:pathLst>
          </a:custGeom>
          <a:noFill/>
          <a:ln>
            <a:solidFill>
              <a:schemeClr val="accent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5833118" y="5547836"/>
            <a:ext cx="1127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Majority1</a:t>
            </a:r>
            <a:endParaRPr lang="en-US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7490499" y="1752600"/>
            <a:ext cx="9677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Farthest</a:t>
            </a:r>
            <a:endParaRPr lang="en-US" b="1" dirty="0"/>
          </a:p>
        </p:txBody>
      </p:sp>
      <p:cxnSp>
        <p:nvCxnSpPr>
          <p:cNvPr id="30" name="Straight Connector 29"/>
          <p:cNvCxnSpPr>
            <a:stCxn id="8" idx="6"/>
            <a:endCxn id="9" idx="3"/>
          </p:cNvCxnSpPr>
          <p:nvPr/>
        </p:nvCxnSpPr>
        <p:spPr>
          <a:xfrm flipV="1">
            <a:off x="1511944" y="3156567"/>
            <a:ext cx="1557478" cy="1372127"/>
          </a:xfrm>
          <a:prstGeom prst="line">
            <a:avLst/>
          </a:prstGeom>
          <a:ln w="38100">
            <a:solidFill>
              <a:schemeClr val="accent2"/>
            </a:solidFill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397644" y="2514600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-25000" dirty="0" smtClean="0"/>
              <a:t>3</a:t>
            </a:r>
            <a:endParaRPr lang="en-US" b="1" baseline="-25000" dirty="0"/>
          </a:p>
        </p:txBody>
      </p:sp>
      <p:sp>
        <p:nvSpPr>
          <p:cNvPr id="41" name="TextBox 40"/>
          <p:cNvSpPr txBox="1"/>
          <p:nvPr/>
        </p:nvSpPr>
        <p:spPr>
          <a:xfrm>
            <a:off x="3264544" y="2975862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-25000" dirty="0" smtClean="0"/>
              <a:t>4</a:t>
            </a:r>
            <a:endParaRPr lang="en-US" b="1" baseline="-25000" dirty="0"/>
          </a:p>
        </p:txBody>
      </p:sp>
      <p:sp>
        <p:nvSpPr>
          <p:cNvPr id="42" name="TextBox 41"/>
          <p:cNvSpPr txBox="1"/>
          <p:nvPr/>
        </p:nvSpPr>
        <p:spPr>
          <a:xfrm>
            <a:off x="2953716" y="3924928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-25000" dirty="0" smtClean="0"/>
              <a:t>2</a:t>
            </a:r>
            <a:endParaRPr lang="en-US" b="1" baseline="-25000" dirty="0"/>
          </a:p>
        </p:txBody>
      </p:sp>
      <p:sp>
        <p:nvSpPr>
          <p:cNvPr id="43" name="TextBox 42"/>
          <p:cNvSpPr txBox="1"/>
          <p:nvPr/>
        </p:nvSpPr>
        <p:spPr>
          <a:xfrm>
            <a:off x="1874558" y="3283062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-25000" dirty="0"/>
              <a:t>1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061999" y="2198473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-25000" dirty="0" smtClean="0"/>
              <a:t>4</a:t>
            </a:r>
            <a:endParaRPr lang="en-US" b="1" baseline="-25000" dirty="0"/>
          </a:p>
        </p:txBody>
      </p:sp>
      <p:sp>
        <p:nvSpPr>
          <p:cNvPr id="45" name="TextBox 44"/>
          <p:cNvSpPr txBox="1"/>
          <p:nvPr/>
        </p:nvSpPr>
        <p:spPr>
          <a:xfrm>
            <a:off x="5448300" y="3575336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-25000" dirty="0" smtClean="0"/>
              <a:t>3</a:t>
            </a:r>
            <a:endParaRPr lang="en-US" b="1" baseline="-25000" dirty="0"/>
          </a:p>
        </p:txBody>
      </p:sp>
      <p:sp>
        <p:nvSpPr>
          <p:cNvPr id="46" name="TextBox 45"/>
          <p:cNvSpPr txBox="1"/>
          <p:nvPr/>
        </p:nvSpPr>
        <p:spPr>
          <a:xfrm>
            <a:off x="7004372" y="4985664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-25000" dirty="0" smtClean="0"/>
              <a:t>2</a:t>
            </a:r>
            <a:endParaRPr lang="en-US" b="1" baseline="-25000" dirty="0"/>
          </a:p>
        </p:txBody>
      </p:sp>
      <p:sp>
        <p:nvSpPr>
          <p:cNvPr id="47" name="TextBox 46"/>
          <p:cNvSpPr txBox="1"/>
          <p:nvPr/>
        </p:nvSpPr>
        <p:spPr>
          <a:xfrm>
            <a:off x="5925214" y="4343798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-25000" dirty="0"/>
              <a:t>1</a:t>
            </a:r>
          </a:p>
        </p:txBody>
      </p:sp>
      <p:cxnSp>
        <p:nvCxnSpPr>
          <p:cNvPr id="31" name="Straight Connector 30"/>
          <p:cNvCxnSpPr>
            <a:stCxn id="21" idx="0"/>
            <a:endCxn id="22" idx="3"/>
          </p:cNvCxnSpPr>
          <p:nvPr/>
        </p:nvCxnSpPr>
        <p:spPr>
          <a:xfrm flipV="1">
            <a:off x="5448300" y="2328722"/>
            <a:ext cx="2418577" cy="3146408"/>
          </a:xfrm>
          <a:prstGeom prst="line">
            <a:avLst/>
          </a:prstGeom>
          <a:ln w="38100">
            <a:solidFill>
              <a:schemeClr val="accent2"/>
            </a:solidFill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229600" y="6356350"/>
            <a:ext cx="4572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cxnSp>
        <p:nvCxnSpPr>
          <p:cNvPr id="35" name="Straight Connector 34"/>
          <p:cNvCxnSpPr>
            <a:stCxn id="8" idx="6"/>
            <a:endCxn id="10" idx="2"/>
          </p:cNvCxnSpPr>
          <p:nvPr/>
        </p:nvCxnSpPr>
        <p:spPr>
          <a:xfrm flipV="1">
            <a:off x="1511944" y="4376294"/>
            <a:ext cx="1524000" cy="152400"/>
          </a:xfrm>
          <a:prstGeom prst="line">
            <a:avLst/>
          </a:prstGeom>
          <a:ln w="38100">
            <a:solidFill>
              <a:schemeClr val="accent6"/>
            </a:solidFill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V="1">
            <a:off x="1528683" y="4456912"/>
            <a:ext cx="1524000" cy="152400"/>
          </a:xfrm>
          <a:prstGeom prst="line">
            <a:avLst/>
          </a:prstGeom>
          <a:ln w="38100">
            <a:solidFill>
              <a:schemeClr val="accent6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V="1">
            <a:off x="5535351" y="5430242"/>
            <a:ext cx="1524000" cy="152400"/>
          </a:xfrm>
          <a:prstGeom prst="line">
            <a:avLst/>
          </a:prstGeom>
          <a:ln w="38100">
            <a:solidFill>
              <a:schemeClr val="accent6"/>
            </a:solidFill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V="1">
            <a:off x="5552090" y="5510860"/>
            <a:ext cx="1524000" cy="152400"/>
          </a:xfrm>
          <a:prstGeom prst="line">
            <a:avLst/>
          </a:prstGeom>
          <a:ln w="38100">
            <a:solidFill>
              <a:schemeClr val="accent6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343400" y="1524000"/>
            <a:ext cx="0" cy="510540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stCxn id="51" idx="0"/>
          </p:cNvCxnSpPr>
          <p:nvPr/>
        </p:nvCxnSpPr>
        <p:spPr>
          <a:xfrm flipV="1">
            <a:off x="874840" y="4642994"/>
            <a:ext cx="396766" cy="164068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140344" y="4807062"/>
            <a:ext cx="14689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client request</a:t>
            </a:r>
            <a:endParaRPr lang="en-US" dirty="0"/>
          </a:p>
        </p:txBody>
      </p:sp>
      <p:cxnSp>
        <p:nvCxnSpPr>
          <p:cNvPr id="52" name="Straight Arrow Connector 51"/>
          <p:cNvCxnSpPr/>
          <p:nvPr/>
        </p:nvCxnSpPr>
        <p:spPr>
          <a:xfrm flipV="1">
            <a:off x="5029199" y="5732502"/>
            <a:ext cx="304801" cy="337066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4550808" y="5993368"/>
            <a:ext cx="14689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client request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6016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5" grpId="0"/>
      <p:bldP spid="13" grpId="0" animBg="1"/>
      <p:bldP spid="16" grpId="0"/>
      <p:bldP spid="17" grpId="0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6" grpId="0"/>
      <p:bldP spid="28" grpId="0"/>
      <p:bldP spid="44" grpId="0"/>
      <p:bldP spid="45" grpId="0"/>
      <p:bldP spid="46" grpId="0"/>
      <p:bldP spid="47" grpId="0"/>
      <p:bldP spid="51" grpId="0"/>
      <p:bldP spid="5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Outline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Clock-RSM</a:t>
            </a:r>
          </a:p>
          <a:p>
            <a:r>
              <a:rPr lang="en-US" dirty="0" smtClean="0"/>
              <a:t>Comparison with </a:t>
            </a:r>
            <a:r>
              <a:rPr lang="en-US" dirty="0" err="1" smtClean="0"/>
              <a:t>Paxos</a:t>
            </a:r>
            <a:endParaRPr lang="en-US" dirty="0" smtClean="0"/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Evaluation</a:t>
            </a:r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Conclusion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229600" y="6356350"/>
            <a:ext cx="4572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107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Paxos</a:t>
            </a:r>
            <a:r>
              <a:rPr lang="en-US" b="1" dirty="0" smtClean="0"/>
              <a:t> 1: Multi-</a:t>
            </a:r>
            <a:r>
              <a:rPr lang="en-US" b="1" dirty="0" err="1" smtClean="0"/>
              <a:t>Paxos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Single leader orders commands</a:t>
            </a:r>
          </a:p>
          <a:p>
            <a:pPr lvl="1"/>
            <a:r>
              <a:rPr lang="en-US" dirty="0" smtClean="0"/>
              <a:t>Logical clock: 0, 1, 2, 3, ...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828800" y="3430369"/>
            <a:ext cx="5257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828800" y="3957935"/>
            <a:ext cx="5257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828800" y="4491335"/>
            <a:ext cx="5257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066800" y="3277969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-25000" dirty="0" smtClean="0"/>
              <a:t>0</a:t>
            </a:r>
            <a:endParaRPr lang="en-US" b="1" baseline="-25000" dirty="0"/>
          </a:p>
        </p:txBody>
      </p:sp>
      <p:sp>
        <p:nvSpPr>
          <p:cNvPr id="8" name="TextBox 7"/>
          <p:cNvSpPr txBox="1"/>
          <p:nvPr/>
        </p:nvSpPr>
        <p:spPr>
          <a:xfrm>
            <a:off x="716543" y="4306669"/>
            <a:ext cx="1093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Leader R</a:t>
            </a:r>
            <a:r>
              <a:rPr lang="en-US" b="1" baseline="-25000" dirty="0"/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66800" y="3785873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-25000" dirty="0" smtClean="0"/>
              <a:t>1</a:t>
            </a:r>
            <a:endParaRPr lang="en-US" b="1" baseline="-25000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1981200" y="3043535"/>
            <a:ext cx="500470" cy="381000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2590800" y="3430369"/>
            <a:ext cx="487618" cy="1080340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3082197" y="4510709"/>
            <a:ext cx="880203" cy="1199826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3082197" y="4485501"/>
            <a:ext cx="804003" cy="583168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4343400" y="4491335"/>
            <a:ext cx="914400" cy="1219200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4267200" y="4491335"/>
            <a:ext cx="762000" cy="609600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5410200" y="3424535"/>
            <a:ext cx="563403" cy="1060966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350408" y="2750403"/>
            <a:ext cx="14689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client request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971800" y="4617303"/>
            <a:ext cx="626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/>
                </a:solidFill>
              </a:rPr>
              <a:t>Prep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230917" y="3576935"/>
            <a:ext cx="941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/>
                </a:solidFill>
              </a:rPr>
              <a:t>Commit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144829" y="3505200"/>
            <a:ext cx="979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F</a:t>
            </a:r>
            <a:r>
              <a:rPr lang="en-US" b="1" dirty="0" smtClean="0">
                <a:solidFill>
                  <a:schemeClr val="accent1"/>
                </a:solidFill>
              </a:rPr>
              <a:t>orward</a:t>
            </a:r>
            <a:endParaRPr lang="en-US" b="1" dirty="0">
              <a:solidFill>
                <a:schemeClr val="accent1"/>
              </a:solidFill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 flipV="1">
            <a:off x="6071783" y="2967335"/>
            <a:ext cx="405217" cy="457200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791200" y="2674203"/>
            <a:ext cx="1224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client reply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4572000" y="4643735"/>
            <a:ext cx="908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chemeClr val="accent1"/>
                </a:solidFill>
              </a:rPr>
              <a:t>PrepOK</a:t>
            </a:r>
            <a:endParaRPr lang="en-US" b="1" dirty="0">
              <a:solidFill>
                <a:schemeClr val="accent1"/>
              </a:solidFill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1828800" y="5100935"/>
            <a:ext cx="5257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1828800" y="5710535"/>
            <a:ext cx="5257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1066800" y="4916269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-25000" dirty="0" smtClean="0"/>
              <a:t>3</a:t>
            </a:r>
            <a:endParaRPr lang="en-US" b="1" baseline="-25000" dirty="0"/>
          </a:p>
        </p:txBody>
      </p:sp>
      <p:sp>
        <p:nvSpPr>
          <p:cNvPr id="56" name="TextBox 55"/>
          <p:cNvSpPr txBox="1"/>
          <p:nvPr/>
        </p:nvSpPr>
        <p:spPr>
          <a:xfrm>
            <a:off x="1066800" y="5573879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-25000" dirty="0" smtClean="0"/>
              <a:t>4</a:t>
            </a:r>
            <a:endParaRPr lang="en-US" b="1" baseline="-25000" dirty="0"/>
          </a:p>
        </p:txBody>
      </p:sp>
      <p:sp>
        <p:nvSpPr>
          <p:cNvPr id="73" name="TextBox 72"/>
          <p:cNvSpPr txBox="1"/>
          <p:nvPr/>
        </p:nvSpPr>
        <p:spPr>
          <a:xfrm>
            <a:off x="990600" y="6167735"/>
            <a:ext cx="6553200" cy="461665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Latency at followers: 2 RTTs (leader &amp; majority)</a:t>
            </a:r>
            <a:endParaRPr lang="en-US" sz="2400" dirty="0"/>
          </a:p>
        </p:txBody>
      </p:sp>
      <p:sp>
        <p:nvSpPr>
          <p:cNvPr id="74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229600" y="6356350"/>
            <a:ext cx="4572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27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Replicated State Machines (RSM)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Strong consistency</a:t>
            </a:r>
          </a:p>
          <a:p>
            <a:pPr lvl="1"/>
            <a:r>
              <a:rPr lang="en-US" dirty="0" smtClean="0"/>
              <a:t>Execute same commands in same order</a:t>
            </a:r>
          </a:p>
          <a:p>
            <a:pPr lvl="1"/>
            <a:r>
              <a:rPr lang="en-US" dirty="0" smtClean="0"/>
              <a:t>Reach same state from same initial state</a:t>
            </a:r>
          </a:p>
          <a:p>
            <a:r>
              <a:rPr lang="en-US" b="1" dirty="0" smtClean="0"/>
              <a:t>Fault tolerance</a:t>
            </a:r>
          </a:p>
          <a:p>
            <a:pPr lvl="1"/>
            <a:r>
              <a:rPr lang="en-US" dirty="0" smtClean="0"/>
              <a:t>Store data at multiple replicas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F</a:t>
            </a:r>
            <a:r>
              <a:rPr lang="en-US" dirty="0" smtClean="0"/>
              <a:t>ailure masking / fast failover</a:t>
            </a:r>
          </a:p>
          <a:p>
            <a:pPr lvl="1"/>
            <a:endParaRPr lang="en-US" dirty="0"/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229600" y="6356350"/>
            <a:ext cx="4572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715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Paxos</a:t>
            </a:r>
            <a:r>
              <a:rPr lang="en-US" b="1" dirty="0" smtClean="0"/>
              <a:t> 2: </a:t>
            </a:r>
            <a:r>
              <a:rPr lang="en-US" b="1" dirty="0" err="1" smtClean="0"/>
              <a:t>Paxos-bcast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Every replica broadcasts </a:t>
            </a:r>
            <a:r>
              <a:rPr lang="en-US" dirty="0" err="1" smtClean="0"/>
              <a:t>PrepOK</a:t>
            </a:r>
            <a:endParaRPr lang="en-US" dirty="0" smtClean="0"/>
          </a:p>
          <a:p>
            <a:pPr lvl="1"/>
            <a:r>
              <a:rPr lang="en-US" dirty="0" smtClean="0"/>
              <a:t>Trades off message complexity for latency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828800" y="3423166"/>
            <a:ext cx="5257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828800" y="3950732"/>
            <a:ext cx="5257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828800" y="4484132"/>
            <a:ext cx="5257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066800" y="3270766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-25000" dirty="0" smtClean="0"/>
              <a:t>0</a:t>
            </a:r>
            <a:endParaRPr lang="en-US" b="1" baseline="-25000" dirty="0"/>
          </a:p>
        </p:txBody>
      </p:sp>
      <p:sp>
        <p:nvSpPr>
          <p:cNvPr id="8" name="TextBox 7"/>
          <p:cNvSpPr txBox="1"/>
          <p:nvPr/>
        </p:nvSpPr>
        <p:spPr>
          <a:xfrm>
            <a:off x="716543" y="4299466"/>
            <a:ext cx="1093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Leader R</a:t>
            </a:r>
            <a:r>
              <a:rPr lang="en-US" b="1" baseline="-25000" dirty="0"/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66800" y="3778670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-25000" dirty="0" smtClean="0"/>
              <a:t>1</a:t>
            </a:r>
            <a:endParaRPr lang="en-US" b="1" baseline="-25000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1981200" y="3036332"/>
            <a:ext cx="500470" cy="381000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2590800" y="3423166"/>
            <a:ext cx="487618" cy="1080340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3082197" y="4503506"/>
            <a:ext cx="880203" cy="1199826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3082197" y="4478298"/>
            <a:ext cx="804003" cy="583168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4343400" y="3423166"/>
            <a:ext cx="838200" cy="2280166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4267200" y="3417332"/>
            <a:ext cx="723900" cy="1676400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4343400" y="3423166"/>
            <a:ext cx="481233" cy="1080340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350408" y="2743200"/>
            <a:ext cx="14689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client request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031467" y="4610100"/>
            <a:ext cx="626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/>
                </a:solidFill>
              </a:rPr>
              <a:t>Prep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373429" y="3581400"/>
            <a:ext cx="979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F</a:t>
            </a:r>
            <a:r>
              <a:rPr lang="en-US" b="1" dirty="0" smtClean="0">
                <a:solidFill>
                  <a:schemeClr val="accent1"/>
                </a:solidFill>
              </a:rPr>
              <a:t>orward</a:t>
            </a:r>
            <a:endParaRPr lang="en-US" b="1" dirty="0">
              <a:solidFill>
                <a:schemeClr val="accent1"/>
              </a:solidFill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5385983" y="2960132"/>
            <a:ext cx="405217" cy="457200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105400" y="2667000"/>
            <a:ext cx="1224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client reply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4343400" y="3962400"/>
            <a:ext cx="908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chemeClr val="accent1"/>
                </a:solidFill>
              </a:rPr>
              <a:t>PrepOK</a:t>
            </a:r>
            <a:endParaRPr lang="en-US" b="1" dirty="0">
              <a:solidFill>
                <a:schemeClr val="accent1"/>
              </a:solidFill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1828800" y="5093732"/>
            <a:ext cx="5257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828800" y="5703332"/>
            <a:ext cx="5257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066800" y="4909066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-25000" dirty="0" smtClean="0"/>
              <a:t>3</a:t>
            </a:r>
            <a:endParaRPr lang="en-US" b="1" baseline="-25000" dirty="0"/>
          </a:p>
        </p:txBody>
      </p:sp>
      <p:sp>
        <p:nvSpPr>
          <p:cNvPr id="27" name="TextBox 26"/>
          <p:cNvSpPr txBox="1"/>
          <p:nvPr/>
        </p:nvSpPr>
        <p:spPr>
          <a:xfrm>
            <a:off x="1066800" y="5490476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</a:t>
            </a:r>
            <a:r>
              <a:rPr lang="en-US" b="1" baseline="-25000" dirty="0" smtClean="0"/>
              <a:t>4</a:t>
            </a:r>
            <a:endParaRPr lang="en-US" b="1" baseline="-25000" dirty="0"/>
          </a:p>
        </p:txBody>
      </p:sp>
      <p:sp>
        <p:nvSpPr>
          <p:cNvPr id="37" name="TextBox 36"/>
          <p:cNvSpPr txBox="1"/>
          <p:nvPr/>
        </p:nvSpPr>
        <p:spPr>
          <a:xfrm>
            <a:off x="1143000" y="6091535"/>
            <a:ext cx="6705600" cy="461665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Latency at followers: 1.5 RTTs (leader &amp; majority)</a:t>
            </a:r>
            <a:endParaRPr lang="en-US" sz="2400" dirty="0"/>
          </a:p>
        </p:txBody>
      </p:sp>
      <p:sp>
        <p:nvSpPr>
          <p:cNvPr id="3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229600" y="6356350"/>
            <a:ext cx="4572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499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Clock-RSM vs. </a:t>
            </a:r>
            <a:r>
              <a:rPr lang="en-US" b="1" dirty="0" err="1" smtClean="0"/>
              <a:t>Paxos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800" dirty="0" smtClean="0"/>
          </a:p>
          <a:p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endParaRPr lang="en-US" sz="2800" dirty="0" smtClean="0"/>
          </a:p>
          <a:p>
            <a:r>
              <a:rPr lang="en-US" dirty="0" smtClean="0"/>
              <a:t>With realistic topologies, Clock-RSM has</a:t>
            </a:r>
          </a:p>
          <a:p>
            <a:pPr lvl="1"/>
            <a:r>
              <a:rPr lang="en-US" b="1" dirty="0"/>
              <a:t>L</a:t>
            </a:r>
            <a:r>
              <a:rPr lang="en-US" b="1" dirty="0" smtClean="0"/>
              <a:t>ower latency at </a:t>
            </a:r>
            <a:r>
              <a:rPr lang="en-US" b="1" dirty="0" err="1" smtClean="0"/>
              <a:t>Paxos</a:t>
            </a:r>
            <a:r>
              <a:rPr lang="en-US" b="1" dirty="0" smtClean="0"/>
              <a:t> follower replicas</a:t>
            </a:r>
          </a:p>
          <a:p>
            <a:pPr lvl="1"/>
            <a:r>
              <a:rPr lang="en-US" b="1" dirty="0"/>
              <a:t>Similar / slightly higher latency at </a:t>
            </a:r>
            <a:r>
              <a:rPr lang="en-US" b="1" dirty="0" err="1"/>
              <a:t>Paxos</a:t>
            </a:r>
            <a:r>
              <a:rPr lang="en-US" b="1" dirty="0"/>
              <a:t> </a:t>
            </a:r>
            <a:r>
              <a:rPr lang="en-US" b="1" dirty="0" smtClean="0"/>
              <a:t>leader</a:t>
            </a:r>
            <a:endParaRPr lang="en-US" b="1" dirty="0"/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229600" y="6356350"/>
            <a:ext cx="4572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6243488"/>
              </p:ext>
            </p:extLst>
          </p:nvPr>
        </p:nvGraphicFramePr>
        <p:xfrm>
          <a:off x="685800" y="1706880"/>
          <a:ext cx="7924800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/>
                <a:gridCol w="57150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Protocol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Latency</a:t>
                      </a:r>
                      <a:endParaRPr lang="en-US" sz="2400" dirty="0"/>
                    </a:p>
                  </a:txBody>
                  <a:tcPr/>
                </a:tc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Clock-RSM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All replicas: 1 RTT (majority) </a:t>
                      </a:r>
                    </a:p>
                    <a:p>
                      <a:r>
                        <a:rPr lang="en-US" sz="2400" b="1" dirty="0" smtClean="0"/>
                        <a:t>if </a:t>
                      </a:r>
                      <a:r>
                        <a:rPr lang="en-US" sz="2400" b="1" baseline="0" dirty="0" smtClean="0"/>
                        <a:t> </a:t>
                      </a:r>
                      <a:r>
                        <a:rPr lang="en-US" sz="2400" b="1" dirty="0" smtClean="0"/>
                        <a:t>0.5 RTT (farthest) &lt; </a:t>
                      </a:r>
                      <a:r>
                        <a:rPr lang="en-US" sz="2400" b="1" baseline="0" dirty="0" smtClean="0"/>
                        <a:t> </a:t>
                      </a:r>
                      <a:r>
                        <a:rPr lang="en-US" sz="2400" b="1" dirty="0" smtClean="0"/>
                        <a:t>1 RTT (majority)</a:t>
                      </a:r>
                    </a:p>
                  </a:txBody>
                  <a:tcPr/>
                </a:tc>
              </a:tr>
              <a:tr h="78740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/>
                        <a:t>Paxos-bcast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Leader: 1 RTT (majority)</a:t>
                      </a:r>
                    </a:p>
                    <a:p>
                      <a:r>
                        <a:rPr lang="en-US" sz="2400" b="1" dirty="0" smtClean="0"/>
                        <a:t>Follower: </a:t>
                      </a:r>
                      <a:r>
                        <a:rPr lang="en-US" sz="2400" b="1" baseline="0" dirty="0" smtClean="0"/>
                        <a:t>1.5 RTTs (leader &amp; majority)</a:t>
                      </a:r>
                      <a:endParaRPr lang="en-US" sz="2400" b="1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5403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Outline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Clock-RSM</a:t>
            </a:r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Comparison with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</a:rPr>
              <a:t>Paxos</a:t>
            </a:r>
            <a:endParaRPr lang="en-US" dirty="0" smtClean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dirty="0" smtClean="0"/>
              <a:t>Evaluation</a:t>
            </a:r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Conclusion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229600" y="6356350"/>
            <a:ext cx="4572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7225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32022"/>
            <a:ext cx="8229600" cy="39925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Experiment Setup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</a:t>
            </a:r>
            <a:r>
              <a:rPr lang="en-US" dirty="0" smtClean="0"/>
              <a:t>eplicated key-value store</a:t>
            </a:r>
          </a:p>
          <a:p>
            <a:r>
              <a:rPr lang="en-US" dirty="0" smtClean="0"/>
              <a:t>Deployed on Amazon EC2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1279346" y="4478076"/>
            <a:ext cx="228600" cy="228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471928" y="3808970"/>
            <a:ext cx="228600" cy="228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359183" y="3786893"/>
            <a:ext cx="228600" cy="228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7048500" y="3402996"/>
            <a:ext cx="228600" cy="228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057400" y="3871767"/>
            <a:ext cx="228600" cy="228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657600" y="3468908"/>
            <a:ext cx="1559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/>
                </a:solidFill>
              </a:rPr>
              <a:t>California (CA)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76800" y="3962400"/>
            <a:ext cx="1375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/>
                </a:solidFill>
              </a:rPr>
              <a:t>Virginia (VA)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75088" y="3033664"/>
            <a:ext cx="1244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/>
                </a:solidFill>
              </a:rPr>
              <a:t>Ireland (IR)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2000" y="4143645"/>
            <a:ext cx="1587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/>
                </a:solidFill>
              </a:rPr>
              <a:t>Singapore (SG)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78501" y="3505200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/>
                </a:solidFill>
              </a:rPr>
              <a:t>Japan (JP)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15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229600" y="6356350"/>
            <a:ext cx="4572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779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209800"/>
            <a:ext cx="5486400" cy="38404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Latency (1/2)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All replicas serve client requests</a:t>
            </a:r>
          </a:p>
        </p:txBody>
      </p:sp>
      <p:sp>
        <p:nvSpPr>
          <p:cNvPr id="6" name="Oval 5"/>
          <p:cNvSpPr/>
          <p:nvPr/>
        </p:nvSpPr>
        <p:spPr>
          <a:xfrm>
            <a:off x="3962400" y="4572000"/>
            <a:ext cx="3810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269392" y="4285735"/>
            <a:ext cx="381000" cy="381000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5486400" y="4191000"/>
            <a:ext cx="381000" cy="381000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6248400" y="3962400"/>
            <a:ext cx="381000" cy="381000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229600" y="6356350"/>
            <a:ext cx="4572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4724400" y="4000500"/>
            <a:ext cx="381000" cy="381000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782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4" grpId="0" animBg="1"/>
      <p:bldP spid="15" grpId="0" animBg="1"/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884222"/>
            <a:ext cx="8229600" cy="3992578"/>
          </a:xfrm>
          <a:prstGeom prst="rect">
            <a:avLst/>
          </a:prstGeom>
        </p:spPr>
      </p:pic>
      <p:sp>
        <p:nvSpPr>
          <p:cNvPr id="44" name="Rectangle 43"/>
          <p:cNvSpPr/>
          <p:nvPr/>
        </p:nvSpPr>
        <p:spPr>
          <a:xfrm>
            <a:off x="14228" y="3541964"/>
            <a:ext cx="9144000" cy="152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Content Placeholder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475022"/>
            <a:ext cx="8229600" cy="3992578"/>
          </a:xfrm>
          <a:prstGeom prst="rect">
            <a:avLst/>
          </a:prstGeom>
        </p:spPr>
      </p:pic>
      <p:sp>
        <p:nvSpPr>
          <p:cNvPr id="43" name="Rectangle 42"/>
          <p:cNvSpPr/>
          <p:nvPr/>
        </p:nvSpPr>
        <p:spPr>
          <a:xfrm>
            <a:off x="0" y="6248400"/>
            <a:ext cx="9144000" cy="1219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Overlapping vs. Separate Steps</a:t>
            </a:r>
            <a:endParaRPr lang="en-US" b="1" dirty="0"/>
          </a:p>
        </p:txBody>
      </p:sp>
      <p:sp>
        <p:nvSpPr>
          <p:cNvPr id="5" name="Oval 4"/>
          <p:cNvSpPr/>
          <p:nvPr/>
        </p:nvSpPr>
        <p:spPr>
          <a:xfrm>
            <a:off x="1279346" y="3030276"/>
            <a:ext cx="228600" cy="228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471928" y="2361170"/>
            <a:ext cx="228600" cy="228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359183" y="2339093"/>
            <a:ext cx="228600" cy="228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7048500" y="1955196"/>
            <a:ext cx="228600" cy="228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057400" y="2423967"/>
            <a:ext cx="228600" cy="228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349022" y="2021108"/>
            <a:ext cx="445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/>
                </a:solidFill>
              </a:rPr>
              <a:t>CA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49446" y="1991838"/>
            <a:ext cx="448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V</a:t>
            </a:r>
            <a:r>
              <a:rPr lang="en-US" b="1" dirty="0" smtClean="0">
                <a:solidFill>
                  <a:schemeClr val="accent1"/>
                </a:solidFill>
              </a:rPr>
              <a:t>A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75088" y="1585864"/>
            <a:ext cx="375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/>
                </a:solidFill>
              </a:rPr>
              <a:t>IR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73073" y="2695845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/>
                </a:solidFill>
              </a:rPr>
              <a:t>SG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79179" y="2069496"/>
            <a:ext cx="385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/>
                </a:solidFill>
              </a:rPr>
              <a:t>JP</a:t>
            </a:r>
            <a:endParaRPr lang="en-US" b="1" dirty="0">
              <a:solidFill>
                <a:schemeClr val="accent1"/>
              </a:solidFill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1507946" y="2455094"/>
            <a:ext cx="2963982" cy="669106"/>
          </a:xfrm>
          <a:prstGeom prst="straightConnector1">
            <a:avLst/>
          </a:prstGeom>
          <a:ln w="38100">
            <a:solidFill>
              <a:schemeClr val="accent6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5" idx="4"/>
            <a:endCxn id="7" idx="2"/>
          </p:cNvCxnSpPr>
          <p:nvPr/>
        </p:nvCxnSpPr>
        <p:spPr>
          <a:xfrm flipV="1">
            <a:off x="1393646" y="2453393"/>
            <a:ext cx="3965537" cy="805483"/>
          </a:xfrm>
          <a:prstGeom prst="straightConnector1">
            <a:avLst/>
          </a:prstGeom>
          <a:ln w="38100">
            <a:solidFill>
              <a:schemeClr val="accent2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6" idx="7"/>
            <a:endCxn id="8" idx="2"/>
          </p:cNvCxnSpPr>
          <p:nvPr/>
        </p:nvCxnSpPr>
        <p:spPr>
          <a:xfrm flipV="1">
            <a:off x="4667050" y="2069496"/>
            <a:ext cx="2381450" cy="325152"/>
          </a:xfrm>
          <a:prstGeom prst="straightConnector1">
            <a:avLst/>
          </a:prstGeom>
          <a:ln w="38100">
            <a:solidFill>
              <a:schemeClr val="accent4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1393646" y="2377471"/>
            <a:ext cx="3111760" cy="670529"/>
          </a:xfrm>
          <a:prstGeom prst="straightConnector1">
            <a:avLst/>
          </a:prstGeom>
          <a:ln w="38100">
            <a:solidFill>
              <a:schemeClr val="accent4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229600" y="6356350"/>
            <a:ext cx="4572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22" name="Oval 21"/>
          <p:cNvSpPr/>
          <p:nvPr/>
        </p:nvSpPr>
        <p:spPr>
          <a:xfrm>
            <a:off x="1279346" y="5621076"/>
            <a:ext cx="228600" cy="228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471928" y="4951970"/>
            <a:ext cx="228600" cy="228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5359183" y="4929893"/>
            <a:ext cx="228600" cy="228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7048500" y="4545996"/>
            <a:ext cx="228600" cy="228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2057400" y="5014767"/>
            <a:ext cx="228600" cy="228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4349022" y="4611908"/>
            <a:ext cx="445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/>
                </a:solidFill>
              </a:rPr>
              <a:t>CA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249446" y="4582638"/>
            <a:ext cx="743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/>
                </a:solidFill>
              </a:rPr>
              <a:t>VA (L)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975088" y="4176664"/>
            <a:ext cx="375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/>
                </a:solidFill>
              </a:rPr>
              <a:t>IR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173073" y="5286645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/>
                </a:solidFill>
              </a:rPr>
              <a:t>SG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979179" y="4660296"/>
            <a:ext cx="385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/>
                </a:solidFill>
              </a:rPr>
              <a:t>JP</a:t>
            </a:r>
            <a:endParaRPr lang="en-US" b="1" dirty="0">
              <a:solidFill>
                <a:schemeClr val="accent1"/>
              </a:solidFill>
            </a:endParaRPr>
          </a:p>
        </p:txBody>
      </p:sp>
      <p:cxnSp>
        <p:nvCxnSpPr>
          <p:cNvPr id="33" name="Straight Arrow Connector 32"/>
          <p:cNvCxnSpPr>
            <a:stCxn id="22" idx="5"/>
            <a:endCxn id="25" idx="2"/>
          </p:cNvCxnSpPr>
          <p:nvPr/>
        </p:nvCxnSpPr>
        <p:spPr>
          <a:xfrm flipV="1">
            <a:off x="1474468" y="5044193"/>
            <a:ext cx="3884715" cy="772005"/>
          </a:xfrm>
          <a:prstGeom prst="straightConnector1">
            <a:avLst/>
          </a:prstGeom>
          <a:ln w="38100">
            <a:solidFill>
              <a:schemeClr val="accent2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23" idx="7"/>
            <a:endCxn id="25" idx="1"/>
          </p:cNvCxnSpPr>
          <p:nvPr/>
        </p:nvCxnSpPr>
        <p:spPr>
          <a:xfrm flipV="1">
            <a:off x="4667050" y="4963371"/>
            <a:ext cx="725611" cy="22077"/>
          </a:xfrm>
          <a:prstGeom prst="straightConnector1">
            <a:avLst/>
          </a:prstGeom>
          <a:ln w="38100">
            <a:solidFill>
              <a:schemeClr val="accent6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31" idx="2"/>
            <a:endCxn id="23" idx="1"/>
          </p:cNvCxnSpPr>
          <p:nvPr/>
        </p:nvCxnSpPr>
        <p:spPr>
          <a:xfrm flipV="1">
            <a:off x="1393646" y="4985448"/>
            <a:ext cx="3111760" cy="670529"/>
          </a:xfrm>
          <a:prstGeom prst="straightConnector1">
            <a:avLst/>
          </a:prstGeom>
          <a:ln w="38100">
            <a:solidFill>
              <a:schemeClr val="accent4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810000" y="3058180"/>
            <a:ext cx="50183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Clock-RSM latency: </a:t>
            </a:r>
            <a:r>
              <a:rPr lang="en-US" sz="2800" b="1" dirty="0"/>
              <a:t>m</a:t>
            </a:r>
            <a:r>
              <a:rPr lang="en-US" sz="2800" b="1" dirty="0" smtClean="0"/>
              <a:t>ax of three</a:t>
            </a:r>
            <a:endParaRPr lang="en-US" sz="28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3739740" y="5801380"/>
            <a:ext cx="51687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/>
              <a:t>Paxos-bcast</a:t>
            </a:r>
            <a:r>
              <a:rPr lang="en-US" sz="2800" b="1" dirty="0" smtClean="0"/>
              <a:t> latency: </a:t>
            </a:r>
            <a:r>
              <a:rPr lang="en-US" sz="2800" b="1" dirty="0"/>
              <a:t>s</a:t>
            </a:r>
            <a:r>
              <a:rPr lang="en-US" sz="2800" b="1" dirty="0" smtClean="0"/>
              <a:t>um of three</a:t>
            </a:r>
            <a:endParaRPr lang="en-US" sz="2800" b="1" dirty="0"/>
          </a:p>
        </p:txBody>
      </p:sp>
      <p:cxnSp>
        <p:nvCxnSpPr>
          <p:cNvPr id="36" name="Straight Arrow Connector 35"/>
          <p:cNvCxnSpPr/>
          <p:nvPr/>
        </p:nvCxnSpPr>
        <p:spPr>
          <a:xfrm flipV="1">
            <a:off x="1507946" y="2538267"/>
            <a:ext cx="2963982" cy="669106"/>
          </a:xfrm>
          <a:prstGeom prst="straightConnector1">
            <a:avLst/>
          </a:prstGeom>
          <a:ln w="38100">
            <a:solidFill>
              <a:schemeClr val="accent6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40" idx="0"/>
          </p:cNvCxnSpPr>
          <p:nvPr/>
        </p:nvCxnSpPr>
        <p:spPr>
          <a:xfrm flipV="1">
            <a:off x="810696" y="3124200"/>
            <a:ext cx="396766" cy="164068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76200" y="3288268"/>
            <a:ext cx="14689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client request</a:t>
            </a:r>
            <a:endParaRPr lang="en-US" dirty="0"/>
          </a:p>
        </p:txBody>
      </p:sp>
      <p:cxnSp>
        <p:nvCxnSpPr>
          <p:cNvPr id="45" name="Straight Arrow Connector 44"/>
          <p:cNvCxnSpPr>
            <a:stCxn id="46" idx="0"/>
          </p:cNvCxnSpPr>
          <p:nvPr/>
        </p:nvCxnSpPr>
        <p:spPr>
          <a:xfrm flipV="1">
            <a:off x="789504" y="5715000"/>
            <a:ext cx="396766" cy="164068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55008" y="5879068"/>
            <a:ext cx="14689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client request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47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22" grpId="0" animBg="1"/>
      <p:bldP spid="23" grpId="0" animBg="1"/>
      <p:bldP spid="25" grpId="0" animBg="1"/>
      <p:bldP spid="26" grpId="0" animBg="1"/>
      <p:bldP spid="27" grpId="0" animBg="1"/>
      <p:bldP spid="28" grpId="0"/>
      <p:bldP spid="29" grpId="0"/>
      <p:bldP spid="30" grpId="0"/>
      <p:bldP spid="31" grpId="0"/>
      <p:bldP spid="32" grpId="0"/>
      <p:bldP spid="37" grpId="0"/>
      <p:bldP spid="4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Latency (2/2)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/>
              <a:t>Paxos</a:t>
            </a:r>
            <a:r>
              <a:rPr lang="en-US" sz="2800" dirty="0" smtClean="0"/>
              <a:t> leader is changed to CA</a:t>
            </a:r>
          </a:p>
        </p:txBody>
      </p:sp>
      <p:sp>
        <p:nvSpPr>
          <p:cNvPr id="16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229600" y="6356350"/>
            <a:ext cx="4572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2286000"/>
            <a:ext cx="5486400" cy="3840480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4089400" y="4216400"/>
            <a:ext cx="381000" cy="381000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324600" y="3797300"/>
            <a:ext cx="381000" cy="381000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575300" y="4137393"/>
            <a:ext cx="381000" cy="381000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46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712720"/>
            <a:ext cx="5484870" cy="38404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n-US" b="1" dirty="0" smtClean="0"/>
              <a:t>Throughput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Five replicas on a local cluster</a:t>
            </a:r>
          </a:p>
          <a:p>
            <a:r>
              <a:rPr lang="en-US" dirty="0" smtClean="0"/>
              <a:t>Message batching is key</a:t>
            </a:r>
          </a:p>
          <a:p>
            <a:endParaRPr lang="en-US" dirty="0" smtClean="0"/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229600" y="6356350"/>
            <a:ext cx="4572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943600" y="4925938"/>
            <a:ext cx="381000" cy="381000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708162" y="4191000"/>
            <a:ext cx="3810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843331" y="4285288"/>
            <a:ext cx="3810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819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Also in the Paper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reconfiguration protocol</a:t>
            </a:r>
          </a:p>
          <a:p>
            <a:r>
              <a:rPr lang="en-US" dirty="0" smtClean="0"/>
              <a:t>Comparison with Mencius</a:t>
            </a:r>
          </a:p>
          <a:p>
            <a:r>
              <a:rPr lang="en-US" dirty="0"/>
              <a:t>Latency analysis of </a:t>
            </a:r>
            <a:r>
              <a:rPr lang="en-US" dirty="0" smtClean="0"/>
              <a:t>protocols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229600" y="6356350"/>
            <a:ext cx="4572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1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Clock-RSM</a:t>
            </a:r>
            <a:r>
              <a:rPr lang="en-US" dirty="0"/>
              <a:t>:</a:t>
            </a:r>
            <a:r>
              <a:rPr lang="en-US" dirty="0" smtClean="0"/>
              <a:t> low latency geo-replication</a:t>
            </a:r>
          </a:p>
          <a:p>
            <a:pPr lvl="1"/>
            <a:r>
              <a:rPr lang="en-US" dirty="0" smtClean="0"/>
              <a:t>Uses loosely synchronized physical clocks</a:t>
            </a:r>
          </a:p>
          <a:p>
            <a:pPr lvl="1"/>
            <a:r>
              <a:rPr lang="en-US" dirty="0" smtClean="0"/>
              <a:t>Overlaps ordering and replication </a:t>
            </a:r>
          </a:p>
          <a:p>
            <a:r>
              <a:rPr lang="en-US" dirty="0" smtClean="0"/>
              <a:t>Leader-based protocols can incur high latency</a:t>
            </a:r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229600" y="6356350"/>
            <a:ext cx="4572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641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Content Placeholder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286000"/>
            <a:ext cx="8229600" cy="39925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Geo-Replication</a:t>
            </a:r>
            <a:endParaRPr lang="en-US" sz="40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066800" y="3479742"/>
            <a:ext cx="1371599" cy="457200"/>
          </a:xfrm>
          <a:prstGeom prst="round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smtClean="0"/>
              <a:t>Data Center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715483" y="4959957"/>
            <a:ext cx="1357115" cy="457200"/>
          </a:xfrm>
          <a:prstGeom prst="round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smtClean="0"/>
              <a:t>Data Center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43400" y="3624585"/>
            <a:ext cx="1357115" cy="457200"/>
          </a:xfrm>
          <a:prstGeom prst="round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smtClean="0"/>
              <a:t>Data Center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858000" y="3912381"/>
            <a:ext cx="1357115" cy="457200"/>
          </a:xfrm>
          <a:prstGeom prst="round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smtClean="0"/>
              <a:t>Data Center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119885" y="5226301"/>
            <a:ext cx="1357115" cy="457200"/>
          </a:xfrm>
          <a:prstGeom prst="round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smtClean="0"/>
              <a:t>Data Center</a:t>
            </a:r>
          </a:p>
        </p:txBody>
      </p:sp>
      <p:cxnSp>
        <p:nvCxnSpPr>
          <p:cNvPr id="10" name="Straight Arrow Connector 9"/>
          <p:cNvCxnSpPr>
            <a:endCxn id="6" idx="0"/>
          </p:cNvCxnSpPr>
          <p:nvPr/>
        </p:nvCxnSpPr>
        <p:spPr>
          <a:xfrm>
            <a:off x="2044883" y="3936942"/>
            <a:ext cx="349158" cy="1023015"/>
          </a:xfrm>
          <a:prstGeom prst="straightConnector1">
            <a:avLst/>
          </a:prstGeom>
          <a:ln w="508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endCxn id="6" idx="3"/>
          </p:cNvCxnSpPr>
          <p:nvPr/>
        </p:nvCxnSpPr>
        <p:spPr>
          <a:xfrm flipH="1">
            <a:off x="3072598" y="4081785"/>
            <a:ext cx="1539784" cy="1106772"/>
          </a:xfrm>
          <a:prstGeom prst="straightConnector1">
            <a:avLst/>
          </a:prstGeom>
          <a:ln w="508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8" idx="2"/>
            <a:endCxn id="9" idx="0"/>
          </p:cNvCxnSpPr>
          <p:nvPr/>
        </p:nvCxnSpPr>
        <p:spPr>
          <a:xfrm flipH="1">
            <a:off x="5798443" y="4369581"/>
            <a:ext cx="1738115" cy="856720"/>
          </a:xfrm>
          <a:prstGeom prst="straightConnector1">
            <a:avLst/>
          </a:prstGeom>
          <a:ln w="508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7" idx="3"/>
            <a:endCxn id="8" idx="1"/>
          </p:cNvCxnSpPr>
          <p:nvPr/>
        </p:nvCxnSpPr>
        <p:spPr>
          <a:xfrm>
            <a:off x="5700515" y="3853185"/>
            <a:ext cx="1157485" cy="287796"/>
          </a:xfrm>
          <a:prstGeom prst="straightConnector1">
            <a:avLst/>
          </a:prstGeom>
          <a:ln w="508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endCxn id="7" idx="1"/>
          </p:cNvCxnSpPr>
          <p:nvPr/>
        </p:nvCxnSpPr>
        <p:spPr>
          <a:xfrm>
            <a:off x="2438399" y="3708342"/>
            <a:ext cx="1905001" cy="144843"/>
          </a:xfrm>
          <a:prstGeom prst="straightConnector1">
            <a:avLst/>
          </a:prstGeom>
          <a:ln w="508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dirty="0" smtClean="0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6096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High latency among replicas</a:t>
            </a:r>
          </a:p>
          <a:p>
            <a:r>
              <a:rPr lang="en-US" dirty="0" smtClean="0"/>
              <a:t>Messaging dominates replication latency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229600" y="6356350"/>
            <a:ext cx="4572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cxnSp>
        <p:nvCxnSpPr>
          <p:cNvPr id="26" name="Straight Arrow Connector 25"/>
          <p:cNvCxnSpPr>
            <a:stCxn id="7" idx="2"/>
          </p:cNvCxnSpPr>
          <p:nvPr/>
        </p:nvCxnSpPr>
        <p:spPr>
          <a:xfrm>
            <a:off x="5021958" y="4081785"/>
            <a:ext cx="388242" cy="1144516"/>
          </a:xfrm>
          <a:prstGeom prst="straightConnector1">
            <a:avLst/>
          </a:prstGeom>
          <a:ln w="508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6825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Leader-Based Protocols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Order commands by a leader </a:t>
            </a:r>
            <a:r>
              <a:rPr lang="en-US" dirty="0" smtClean="0"/>
              <a:t>replica</a:t>
            </a:r>
          </a:p>
          <a:p>
            <a:r>
              <a:rPr lang="en-US" dirty="0" smtClean="0"/>
              <a:t>Require extra ordering messages at follower</a:t>
            </a:r>
          </a:p>
        </p:txBody>
      </p:sp>
      <p:cxnSp>
        <p:nvCxnSpPr>
          <p:cNvPr id="42" name="Straight Connector 41"/>
          <p:cNvCxnSpPr/>
          <p:nvPr/>
        </p:nvCxnSpPr>
        <p:spPr>
          <a:xfrm>
            <a:off x="1828800" y="3798332"/>
            <a:ext cx="5257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1828800" y="4179332"/>
            <a:ext cx="5257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1828800" y="4556256"/>
            <a:ext cx="5257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838200" y="4331732"/>
            <a:ext cx="8322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Leader</a:t>
            </a:r>
            <a:endParaRPr lang="en-US" b="1" baseline="-25000" dirty="0"/>
          </a:p>
        </p:txBody>
      </p:sp>
      <p:cxnSp>
        <p:nvCxnSpPr>
          <p:cNvPr id="47" name="Straight Arrow Connector 46"/>
          <p:cNvCxnSpPr/>
          <p:nvPr/>
        </p:nvCxnSpPr>
        <p:spPr>
          <a:xfrm>
            <a:off x="1600200" y="3417332"/>
            <a:ext cx="500470" cy="381000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>
            <a:off x="2481670" y="3798332"/>
            <a:ext cx="520548" cy="777298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3082197" y="4575630"/>
            <a:ext cx="804003" cy="746702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3082197" y="4550422"/>
            <a:ext cx="651603" cy="390910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flipV="1">
            <a:off x="4457700" y="4550422"/>
            <a:ext cx="800100" cy="771910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flipV="1">
            <a:off x="4343400" y="4556256"/>
            <a:ext cx="685800" cy="385076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flipV="1">
            <a:off x="5410200" y="3798332"/>
            <a:ext cx="884689" cy="752090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969408" y="3124200"/>
            <a:ext cx="14689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client request</a:t>
            </a:r>
            <a:endParaRPr lang="en-US" dirty="0"/>
          </a:p>
        </p:txBody>
      </p:sp>
      <p:cxnSp>
        <p:nvCxnSpPr>
          <p:cNvPr id="58" name="Straight Arrow Connector 57"/>
          <p:cNvCxnSpPr/>
          <p:nvPr/>
        </p:nvCxnSpPr>
        <p:spPr>
          <a:xfrm flipV="1">
            <a:off x="6447289" y="3341132"/>
            <a:ext cx="405217" cy="457200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6166706" y="3048000"/>
            <a:ext cx="1224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client reply</a:t>
            </a:r>
            <a:endParaRPr lang="en-US" dirty="0"/>
          </a:p>
        </p:txBody>
      </p:sp>
      <p:cxnSp>
        <p:nvCxnSpPr>
          <p:cNvPr id="61" name="Straight Connector 60"/>
          <p:cNvCxnSpPr/>
          <p:nvPr/>
        </p:nvCxnSpPr>
        <p:spPr>
          <a:xfrm>
            <a:off x="1828800" y="4941332"/>
            <a:ext cx="5257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1828800" y="5322332"/>
            <a:ext cx="5257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64"/>
          <p:cNvSpPr/>
          <p:nvPr/>
        </p:nvSpPr>
        <p:spPr>
          <a:xfrm>
            <a:off x="2057400" y="3950732"/>
            <a:ext cx="1045798" cy="381000"/>
          </a:xfrm>
          <a:prstGeom prst="rect">
            <a:avLst/>
          </a:prstGeom>
          <a:solidFill>
            <a:schemeClr val="accent6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Ordering</a:t>
            </a:r>
            <a:endParaRPr lang="en-US" b="1" dirty="0"/>
          </a:p>
        </p:txBody>
      </p:sp>
      <p:sp>
        <p:nvSpPr>
          <p:cNvPr id="66" name="Rectangle 65"/>
          <p:cNvSpPr/>
          <p:nvPr/>
        </p:nvSpPr>
        <p:spPr>
          <a:xfrm>
            <a:off x="3082197" y="4750832"/>
            <a:ext cx="2175603" cy="381000"/>
          </a:xfrm>
          <a:prstGeom prst="rect">
            <a:avLst/>
          </a:prstGeom>
          <a:solidFill>
            <a:schemeClr val="accent6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Replication</a:t>
            </a:r>
            <a:endParaRPr lang="en-US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1981200" y="5862935"/>
            <a:ext cx="4876800" cy="461665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lvl="1"/>
            <a:r>
              <a:rPr lang="en-US" sz="2400" b="1" dirty="0" smtClean="0"/>
              <a:t>High latency for </a:t>
            </a:r>
            <a:r>
              <a:rPr lang="en-US" sz="2400" b="1" smtClean="0"/>
              <a:t>geo replication</a:t>
            </a:r>
            <a:endParaRPr lang="en-US" sz="2400" b="1" baseline="-25000" dirty="0"/>
          </a:p>
        </p:txBody>
      </p:sp>
      <p:sp>
        <p:nvSpPr>
          <p:cNvPr id="24" name="Rectangle 23"/>
          <p:cNvSpPr/>
          <p:nvPr/>
        </p:nvSpPr>
        <p:spPr>
          <a:xfrm>
            <a:off x="5278802" y="3996481"/>
            <a:ext cx="1045798" cy="381000"/>
          </a:xfrm>
          <a:prstGeom prst="rect">
            <a:avLst/>
          </a:prstGeom>
          <a:solidFill>
            <a:schemeClr val="accent6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Ordering</a:t>
            </a:r>
            <a:endParaRPr lang="en-US" b="1" dirty="0"/>
          </a:p>
        </p:txBody>
      </p:sp>
      <p:sp>
        <p:nvSpPr>
          <p:cNvPr id="27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229600" y="6356350"/>
            <a:ext cx="4572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762000" y="3581400"/>
            <a:ext cx="1013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Follower</a:t>
            </a:r>
            <a:endParaRPr lang="en-US" b="1" baseline="-25000" dirty="0"/>
          </a:p>
        </p:txBody>
      </p:sp>
    </p:spTree>
    <p:extLst>
      <p:ext uri="{BB962C8B-B14F-4D97-AF65-F5344CB8AC3E}">
        <p14:creationId xmlns:p14="http://schemas.microsoft.com/office/powerpoint/2010/main" val="1810212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6" grpId="0" animBg="1"/>
      <p:bldP spid="23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Clock-RSM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Orders commands using physical clocks</a:t>
            </a:r>
          </a:p>
          <a:p>
            <a:r>
              <a:rPr lang="en-US" dirty="0" smtClean="0"/>
              <a:t>Overlaps ordering and replication</a:t>
            </a:r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229600" y="6356350"/>
            <a:ext cx="4572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cxnSp>
        <p:nvCxnSpPr>
          <p:cNvPr id="20" name="Straight Connector 19"/>
          <p:cNvCxnSpPr/>
          <p:nvPr/>
        </p:nvCxnSpPr>
        <p:spPr>
          <a:xfrm>
            <a:off x="1828800" y="3798332"/>
            <a:ext cx="5257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828800" y="4179332"/>
            <a:ext cx="5257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1828800" y="4556256"/>
            <a:ext cx="5257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1981200" y="3417332"/>
            <a:ext cx="500470" cy="381000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2667000" y="3798332"/>
            <a:ext cx="396209" cy="777298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4419600" y="3798333"/>
            <a:ext cx="381000" cy="380999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1350408" y="3124200"/>
            <a:ext cx="14689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client request</a:t>
            </a:r>
            <a:endParaRPr lang="en-US" dirty="0"/>
          </a:p>
        </p:txBody>
      </p:sp>
      <p:cxnSp>
        <p:nvCxnSpPr>
          <p:cNvPr id="32" name="Straight Arrow Connector 31"/>
          <p:cNvCxnSpPr/>
          <p:nvPr/>
        </p:nvCxnSpPr>
        <p:spPr>
          <a:xfrm flipV="1">
            <a:off x="5380489" y="3341132"/>
            <a:ext cx="405217" cy="457200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099906" y="3048000"/>
            <a:ext cx="1224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client reply</a:t>
            </a:r>
            <a:endParaRPr lang="en-US" dirty="0"/>
          </a:p>
        </p:txBody>
      </p:sp>
      <p:cxnSp>
        <p:nvCxnSpPr>
          <p:cNvPr id="34" name="Straight Connector 33"/>
          <p:cNvCxnSpPr/>
          <p:nvPr/>
        </p:nvCxnSpPr>
        <p:spPr>
          <a:xfrm>
            <a:off x="1828800" y="4941332"/>
            <a:ext cx="5257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1828800" y="5322332"/>
            <a:ext cx="5257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2667000" y="3798332"/>
            <a:ext cx="792418" cy="1143000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2667000" y="3798332"/>
            <a:ext cx="1295400" cy="1524000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2694764" y="3798332"/>
            <a:ext cx="99052" cy="388649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V="1">
            <a:off x="4267200" y="3798332"/>
            <a:ext cx="685800" cy="757924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V="1">
            <a:off x="4343400" y="3798332"/>
            <a:ext cx="762000" cy="1143000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flipV="1">
            <a:off x="4381500" y="3798333"/>
            <a:ext cx="876300" cy="1524001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2481670" y="4335528"/>
            <a:ext cx="2898819" cy="447570"/>
          </a:xfrm>
          <a:prstGeom prst="rect">
            <a:avLst/>
          </a:prstGeom>
          <a:solidFill>
            <a:schemeClr val="accent6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Ordering + Replication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174" y="3640098"/>
            <a:ext cx="316468" cy="31646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174" y="4019060"/>
            <a:ext cx="316468" cy="31646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174" y="4398022"/>
            <a:ext cx="316468" cy="316468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174" y="4783098"/>
            <a:ext cx="316468" cy="31646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174" y="5164100"/>
            <a:ext cx="316468" cy="316468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981200" y="5867400"/>
            <a:ext cx="4876800" cy="461665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lvl="1"/>
            <a:r>
              <a:rPr lang="en-US" sz="2400" b="1" dirty="0" smtClean="0"/>
              <a:t>Low latency for geo replication</a:t>
            </a:r>
            <a:endParaRPr lang="en-US" sz="2400" b="1" baseline="-25000" dirty="0"/>
          </a:p>
        </p:txBody>
      </p:sp>
    </p:spTree>
    <p:extLst>
      <p:ext uri="{BB962C8B-B14F-4D97-AF65-F5344CB8AC3E}">
        <p14:creationId xmlns:p14="http://schemas.microsoft.com/office/powerpoint/2010/main" val="2780088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Outline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Clock-RSM</a:t>
            </a:r>
          </a:p>
          <a:p>
            <a:r>
              <a:rPr lang="en-US" dirty="0" smtClean="0"/>
              <a:t>Comparison with </a:t>
            </a:r>
            <a:r>
              <a:rPr lang="en-US" dirty="0" err="1" smtClean="0"/>
              <a:t>Paxos</a:t>
            </a:r>
            <a:endParaRPr lang="en-US" dirty="0" smtClean="0"/>
          </a:p>
          <a:p>
            <a:r>
              <a:rPr lang="en-US" dirty="0" smtClean="0"/>
              <a:t>Evaluation</a:t>
            </a:r>
          </a:p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229600" y="6356350"/>
            <a:ext cx="4572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237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Outline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Clock-RSM</a:t>
            </a:r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Comparison with </a:t>
            </a:r>
            <a:r>
              <a:rPr lang="en-US" dirty="0" err="1" smtClean="0">
                <a:solidFill>
                  <a:schemeClr val="bg1">
                    <a:lumMod val="85000"/>
                  </a:schemeClr>
                </a:solidFill>
              </a:rPr>
              <a:t>Paxos</a:t>
            </a:r>
            <a:endParaRPr lang="en-US" dirty="0" smtClean="0"/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Evaluation</a:t>
            </a:r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Conclusion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229600" y="6356350"/>
            <a:ext cx="4572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668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Property and Assumption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Provides </a:t>
            </a:r>
            <a:r>
              <a:rPr lang="en-US" dirty="0" err="1" smtClean="0"/>
              <a:t>linearizability</a:t>
            </a:r>
            <a:endParaRPr lang="en-US" dirty="0" smtClean="0"/>
          </a:p>
          <a:p>
            <a:r>
              <a:rPr lang="en-US" dirty="0" smtClean="0"/>
              <a:t>Tolerates failure of minority replicas</a:t>
            </a:r>
          </a:p>
          <a:p>
            <a:r>
              <a:rPr lang="en-US" dirty="0" smtClean="0"/>
              <a:t>Assumptions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synchronous FIFO channels</a:t>
            </a:r>
          </a:p>
          <a:p>
            <a:pPr lvl="1"/>
            <a:r>
              <a:rPr lang="en-US" dirty="0"/>
              <a:t>N</a:t>
            </a:r>
            <a:r>
              <a:rPr lang="en-US" dirty="0" smtClean="0"/>
              <a:t>on-Byzantine faults</a:t>
            </a:r>
          </a:p>
          <a:p>
            <a:pPr lvl="1"/>
            <a:r>
              <a:rPr lang="en-US" dirty="0" smtClean="0"/>
              <a:t>Loosely synchronized physical clocks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229600" y="6356350"/>
            <a:ext cx="4572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944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7" name="Straight Connector 96"/>
          <p:cNvCxnSpPr/>
          <p:nvPr/>
        </p:nvCxnSpPr>
        <p:spPr>
          <a:xfrm flipV="1">
            <a:off x="1653571" y="3263972"/>
            <a:ext cx="6374114" cy="5834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Protocol Overview</a:t>
            </a:r>
            <a:endParaRPr lang="en-US" sz="4000" b="1" dirty="0"/>
          </a:p>
        </p:txBody>
      </p:sp>
      <p:cxnSp>
        <p:nvCxnSpPr>
          <p:cNvPr id="10" name="Straight Arrow Connector 9"/>
          <p:cNvCxnSpPr>
            <a:stCxn id="24" idx="2"/>
          </p:cNvCxnSpPr>
          <p:nvPr/>
        </p:nvCxnSpPr>
        <p:spPr>
          <a:xfrm>
            <a:off x="2563295" y="2274332"/>
            <a:ext cx="97460" cy="419100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502933"/>
            <a:ext cx="407686" cy="407686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828799" y="1905000"/>
            <a:ext cx="14689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client request</a:t>
            </a:r>
            <a:endParaRPr lang="en-US" dirty="0"/>
          </a:p>
        </p:txBody>
      </p:sp>
      <p:cxnSp>
        <p:nvCxnSpPr>
          <p:cNvPr id="25" name="Straight Arrow Connector 24"/>
          <p:cNvCxnSpPr>
            <a:endCxn id="26" idx="2"/>
          </p:cNvCxnSpPr>
          <p:nvPr/>
        </p:nvCxnSpPr>
        <p:spPr>
          <a:xfrm flipV="1">
            <a:off x="7113285" y="2274332"/>
            <a:ext cx="302053" cy="430768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802991" y="1905000"/>
            <a:ext cx="1224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client reply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1322085" y="5421868"/>
            <a:ext cx="14689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client request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6014306" y="5421868"/>
            <a:ext cx="1224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client reply</a:t>
            </a:r>
            <a:endParaRPr lang="en-US" dirty="0"/>
          </a:p>
        </p:txBody>
      </p:sp>
      <p:cxnSp>
        <p:nvCxnSpPr>
          <p:cNvPr id="35" name="Straight Arrow Connector 34"/>
          <p:cNvCxnSpPr>
            <a:stCxn id="32" idx="0"/>
          </p:cNvCxnSpPr>
          <p:nvPr/>
        </p:nvCxnSpPr>
        <p:spPr>
          <a:xfrm flipV="1">
            <a:off x="2056581" y="4900487"/>
            <a:ext cx="93122" cy="521381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6477000" y="4900487"/>
            <a:ext cx="132960" cy="521381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229600" y="6356350"/>
            <a:ext cx="4572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cxnSp>
        <p:nvCxnSpPr>
          <p:cNvPr id="28" name="Straight Connector 27"/>
          <p:cNvCxnSpPr/>
          <p:nvPr/>
        </p:nvCxnSpPr>
        <p:spPr>
          <a:xfrm flipV="1">
            <a:off x="1653571" y="2743200"/>
            <a:ext cx="6374114" cy="5834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1653571" y="3810000"/>
            <a:ext cx="637411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1653571" y="4347476"/>
            <a:ext cx="637411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V="1">
            <a:off x="1653571" y="4876800"/>
            <a:ext cx="6374114" cy="4076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flipV="1">
            <a:off x="3558571" y="2743200"/>
            <a:ext cx="525330" cy="533400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3710971" y="2975876"/>
            <a:ext cx="890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accent1"/>
                </a:solidFill>
              </a:rPr>
              <a:t>PrepOK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287144" y="2744299"/>
            <a:ext cx="1787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cmd1.ts </a:t>
            </a:r>
            <a:r>
              <a:rPr lang="en-US" dirty="0">
                <a:solidFill>
                  <a:schemeClr val="accent1"/>
                </a:solidFill>
              </a:rPr>
              <a:t>=</a:t>
            </a:r>
            <a:r>
              <a:rPr lang="en-US" dirty="0" smtClean="0">
                <a:solidFill>
                  <a:schemeClr val="accent1"/>
                </a:solidFill>
              </a:rPr>
              <a:t> Clock()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348771" y="4507468"/>
            <a:ext cx="1787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cmd2.ts </a:t>
            </a:r>
            <a:r>
              <a:rPr lang="en-US" dirty="0">
                <a:solidFill>
                  <a:schemeClr val="accent2"/>
                </a:solidFill>
              </a:rPr>
              <a:t>=</a:t>
            </a:r>
            <a:r>
              <a:rPr lang="en-US" dirty="0" smtClean="0">
                <a:solidFill>
                  <a:schemeClr val="accent2"/>
                </a:solidFill>
              </a:rPr>
              <a:t> Clock()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1" name="Cloud 30"/>
          <p:cNvSpPr/>
          <p:nvPr/>
        </p:nvSpPr>
        <p:spPr>
          <a:xfrm>
            <a:off x="2992991" y="2350532"/>
            <a:ext cx="2520094" cy="307133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Clock-RSM</a:t>
            </a:r>
            <a:endParaRPr lang="en-US" dirty="0"/>
          </a:p>
        </p:txBody>
      </p:sp>
      <p:pic>
        <p:nvPicPr>
          <p:cNvPr id="92" name="Picture 91"/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060129"/>
            <a:ext cx="407686" cy="407686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06157"/>
            <a:ext cx="407686" cy="407686"/>
          </a:xfrm>
          <a:prstGeom prst="rect">
            <a:avLst/>
          </a:prstGeom>
        </p:spPr>
      </p:pic>
      <p:pic>
        <p:nvPicPr>
          <p:cNvPr id="94" name="Picture 93"/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143633"/>
            <a:ext cx="407686" cy="407686"/>
          </a:xfrm>
          <a:prstGeom prst="rect">
            <a:avLst/>
          </a:prstGeom>
        </p:spPr>
      </p:pic>
      <p:pic>
        <p:nvPicPr>
          <p:cNvPr id="95" name="Picture 94"/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692134"/>
            <a:ext cx="407686" cy="407686"/>
          </a:xfrm>
          <a:prstGeom prst="rect">
            <a:avLst/>
          </a:prstGeom>
        </p:spPr>
      </p:pic>
      <p:sp>
        <p:nvSpPr>
          <p:cNvPr id="98" name="TextBox 97"/>
          <p:cNvSpPr txBox="1"/>
          <p:nvPr/>
        </p:nvSpPr>
        <p:spPr>
          <a:xfrm>
            <a:off x="6376717" y="2447477"/>
            <a:ext cx="705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cmd1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5513085" y="2438400"/>
            <a:ext cx="705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cmd2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6425477" y="2980877"/>
            <a:ext cx="705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cmd1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5561845" y="2971800"/>
            <a:ext cx="705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cmd2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6425477" y="3514277"/>
            <a:ext cx="705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cmd1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5561845" y="3505200"/>
            <a:ext cx="705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cmd2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6453153" y="4047677"/>
            <a:ext cx="705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cmd1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5589521" y="4038600"/>
            <a:ext cx="705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cmd2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6461374" y="4581077"/>
            <a:ext cx="705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cmd1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5597742" y="4572000"/>
            <a:ext cx="705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cmd2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26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3" grpId="0"/>
      <p:bldP spid="98" grpId="0"/>
      <p:bldP spid="99" grpId="0"/>
      <p:bldP spid="100" grpId="0"/>
      <p:bldP spid="101" grpId="0"/>
      <p:bldP spid="102" grpId="0"/>
      <p:bldP spid="103" grpId="0"/>
      <p:bldP spid="104" grpId="0"/>
      <p:bldP spid="105" grpId="0"/>
      <p:bldP spid="106" grpId="0"/>
      <p:bldP spid="10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24030</TotalTime>
  <Words>909</Words>
  <Application>Microsoft Office PowerPoint</Application>
  <PresentationFormat>On-screen Show (4:3)</PresentationFormat>
  <Paragraphs>371</Paragraphs>
  <Slides>29</Slides>
  <Notes>29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Clock-RSM: Low-Latency Inter-Datacenter State Machine Replication Using Loosely Synchronized Physical Clocks</vt:lpstr>
      <vt:lpstr>Replicated State Machines (RSM)</vt:lpstr>
      <vt:lpstr>Geo-Replication</vt:lpstr>
      <vt:lpstr>Leader-Based Protocols</vt:lpstr>
      <vt:lpstr>Clock-RSM</vt:lpstr>
      <vt:lpstr>Outline</vt:lpstr>
      <vt:lpstr>Outline</vt:lpstr>
      <vt:lpstr>Property and Assumption</vt:lpstr>
      <vt:lpstr>Protocol Overview</vt:lpstr>
      <vt:lpstr>Major Message Steps</vt:lpstr>
      <vt:lpstr>Commit Conditions</vt:lpstr>
      <vt:lpstr>C1: Majority Replication</vt:lpstr>
      <vt:lpstr>C2: Stable Order</vt:lpstr>
      <vt:lpstr>C3: Prefix Replication</vt:lpstr>
      <vt:lpstr>Overlapping Steps</vt:lpstr>
      <vt:lpstr>Commit Latency</vt:lpstr>
      <vt:lpstr>Topology Examples</vt:lpstr>
      <vt:lpstr>Outline</vt:lpstr>
      <vt:lpstr>Paxos 1: Multi-Paxos</vt:lpstr>
      <vt:lpstr>Paxos 2: Paxos-bcast</vt:lpstr>
      <vt:lpstr>Clock-RSM vs. Paxos</vt:lpstr>
      <vt:lpstr>Outline</vt:lpstr>
      <vt:lpstr>Experiment Setup</vt:lpstr>
      <vt:lpstr>Latency (1/2)</vt:lpstr>
      <vt:lpstr>Overlapping vs. Separate Steps</vt:lpstr>
      <vt:lpstr>Latency (2/2)</vt:lpstr>
      <vt:lpstr>Throughput</vt:lpstr>
      <vt:lpstr>Also in the Paper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Clock-RSM: Low-Latency State Machine Replication Using Loosely Synchronized Physical Clocks</dc:title>
  <dc:creator>jqdu</dc:creator>
  <cp:lastModifiedBy>Windows User</cp:lastModifiedBy>
  <cp:revision>728</cp:revision>
  <dcterms:created xsi:type="dcterms:W3CDTF">2006-08-16T00:00:00Z</dcterms:created>
  <dcterms:modified xsi:type="dcterms:W3CDTF">2014-06-30T19:09:39Z</dcterms:modified>
</cp:coreProperties>
</file>