
<file path=[Content_Types].xml><?xml version="1.0" encoding="utf-8"?>
<Types xmlns="http://schemas.openxmlformats.org/package/2006/content-types">
  <Default Extension="bin" ContentType="application/vnd.openxmlformats-officedocument.oleObject"/>
  <Default Extension="vsd" ContentType="application/vnd.visio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5"/>
  </p:notesMasterIdLst>
  <p:sldIdLst>
    <p:sldId id="256" r:id="rId5"/>
    <p:sldId id="257" r:id="rId6"/>
    <p:sldId id="271" r:id="rId7"/>
    <p:sldId id="259" r:id="rId8"/>
    <p:sldId id="260" r:id="rId9"/>
    <p:sldId id="273" r:id="rId10"/>
    <p:sldId id="280" r:id="rId11"/>
    <p:sldId id="281" r:id="rId12"/>
    <p:sldId id="295" r:id="rId13"/>
    <p:sldId id="301" r:id="rId14"/>
    <p:sldId id="299" r:id="rId15"/>
    <p:sldId id="270" r:id="rId16"/>
    <p:sldId id="283" r:id="rId17"/>
    <p:sldId id="284" r:id="rId18"/>
    <p:sldId id="285" r:id="rId19"/>
    <p:sldId id="286" r:id="rId20"/>
    <p:sldId id="275" r:id="rId21"/>
    <p:sldId id="289" r:id="rId22"/>
    <p:sldId id="287" r:id="rId23"/>
    <p:sldId id="292" r:id="rId24"/>
    <p:sldId id="294" r:id="rId25"/>
    <p:sldId id="288" r:id="rId26"/>
    <p:sldId id="298" r:id="rId27"/>
    <p:sldId id="297" r:id="rId28"/>
    <p:sldId id="274" r:id="rId29"/>
    <p:sldId id="276" r:id="rId30"/>
    <p:sldId id="300" r:id="rId31"/>
    <p:sldId id="277" r:id="rId32"/>
    <p:sldId id="278" r:id="rId33"/>
    <p:sldId id="268" r:id="rId3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Yuxiong He" initials="YH" lastIdx="3" clrIdx="0"/>
  <p:cmAuthor id="1" name="samehe" initials="s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7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38" autoAdjust="0"/>
    <p:restoredTop sz="85714" autoAdjust="0"/>
  </p:normalViewPr>
  <p:slideViewPr>
    <p:cSldViewPr>
      <p:cViewPr varScale="1">
        <p:scale>
          <a:sx n="107" d="100"/>
          <a:sy n="107" d="100"/>
        </p:scale>
        <p:origin x="96" y="265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62CF7E-93CF-48BE-BF66-9A3F5FC3D1BD}" type="datetimeFigureOut">
              <a:rPr lang="en-US" smtClean="0"/>
              <a:pPr/>
              <a:t>1/28/2013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F28089-0F18-4C7F-85CE-E35D80E2B4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859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Plain </a:t>
            </a:r>
            <a:r>
              <a:rPr lang="en-US" dirty="0" err="1" smtClean="0"/>
              <a:t>english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685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Objective</a:t>
            </a:r>
            <a:r>
              <a:rPr lang="en-US" dirty="0" smtClean="0"/>
              <a:t>: query attributed graphs</a:t>
            </a:r>
          </a:p>
          <a:p>
            <a:r>
              <a:rPr lang="en-US" dirty="0" smtClean="0"/>
              <a:t>Predicates on node and edge attributes</a:t>
            </a: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Predicates on paths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393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Benefits</a:t>
            </a:r>
            <a:r>
              <a:rPr lang="en-US" baseline="0" dirty="0" smtClean="0"/>
              <a:t> of both solutions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186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Multiple way</a:t>
            </a:r>
          </a:p>
          <a:p>
            <a:r>
              <a:rPr lang="en-US" dirty="0" smtClean="0"/>
              <a:t>Fully decomposed model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2127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0419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Take home slide</a:t>
            </a:r>
          </a:p>
          <a:p>
            <a:r>
              <a:rPr lang="en-US" dirty="0" smtClean="0"/>
              <a:t>Show three parts next: algebraic plan, front-end compilation, backend compilation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4719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Halfway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8686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lvl="1"/>
            <a:r>
              <a:rPr lang="en-US" dirty="0" smtClean="0"/>
              <a:t>Query plan is a tree </a:t>
            </a:r>
          </a:p>
          <a:p>
            <a:pPr marL="114300" lvl="1"/>
            <a:r>
              <a:rPr lang="en-US" dirty="0" smtClean="0"/>
              <a:t>Not</a:t>
            </a:r>
            <a:r>
              <a:rPr lang="en-US" baseline="0" dirty="0" smtClean="0"/>
              <a:t> minimal set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6689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5418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Given</a:t>
            </a:r>
            <a:r>
              <a:rPr lang="en-US" baseline="0" dirty="0" smtClean="0"/>
              <a:t> a set of nodes and attribute name, it retrieves attribute values</a:t>
            </a:r>
          </a:p>
          <a:p>
            <a:r>
              <a:rPr lang="en-US" baseline="0" dirty="0" smtClean="0"/>
              <a:t>Friends of Alice</a:t>
            </a:r>
          </a:p>
          <a:p>
            <a:r>
              <a:rPr lang="en-US" baseline="0" dirty="0" smtClean="0"/>
              <a:t>Two sets of nodes, find connected pairs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6362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9893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Alices</a:t>
            </a:r>
            <a:r>
              <a:rPr lang="en-US" dirty="0" smtClean="0"/>
              <a:t>’ friends, Shortest path between Alice and Ed</a:t>
            </a:r>
            <a:r>
              <a:rPr lang="en-US" baseline="0" dirty="0" smtClean="0"/>
              <a:t> (reachability query)</a:t>
            </a:r>
          </a:p>
          <a:p>
            <a:r>
              <a:rPr lang="en-US" baseline="0" dirty="0" smtClean="0"/>
              <a:t>Add photos, show pictures of Alice with her friends (pattern matching query) we find </a:t>
            </a:r>
            <a:r>
              <a:rPr lang="en-US" baseline="0" dirty="0" err="1" smtClean="0"/>
              <a:t>subgraph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0309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Triple pattern to operator,</a:t>
            </a:r>
            <a:r>
              <a:rPr lang="en-US" baseline="0" dirty="0" smtClean="0"/>
              <a:t> pre conditions</a:t>
            </a:r>
            <a:endParaRPr lang="en-US" dirty="0" smtClean="0"/>
          </a:p>
          <a:p>
            <a:r>
              <a:rPr lang="en-US" dirty="0" smtClean="0"/>
              <a:t>Mapping of a </a:t>
            </a:r>
            <a:r>
              <a:rPr lang="en-US" dirty="0" err="1" smtClean="0"/>
              <a:t>var</a:t>
            </a:r>
            <a:r>
              <a:rPr lang="en-US" dirty="0" smtClean="0"/>
              <a:t> to a table and binding to </a:t>
            </a:r>
            <a:r>
              <a:rPr lang="en-US" dirty="0" err="1" smtClean="0"/>
              <a:t>coln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1757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3596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3930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894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4604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63341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Topology</a:t>
            </a:r>
            <a:r>
              <a:rPr lang="en-US" baseline="0" dirty="0" smtClean="0"/>
              <a:t> info is small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2995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20119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also saw similar performance</a:t>
            </a:r>
            <a:r>
              <a:rPr lang="en-US" baseline="0" dirty="0" smtClean="0"/>
              <a:t> patterns for the synthetic data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01198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Always better</a:t>
            </a:r>
            <a:r>
              <a:rPr lang="en-US" baseline="0" dirty="0" smtClean="0"/>
              <a:t> than Neo4j</a:t>
            </a:r>
            <a:r>
              <a:rPr lang="en-US" baseline="0" dirty="0"/>
              <a:t> </a:t>
            </a:r>
            <a:r>
              <a:rPr lang="en-US" baseline="0" dirty="0" smtClean="0"/>
              <a:t>– declarative queries</a:t>
            </a:r>
          </a:p>
          <a:p>
            <a:r>
              <a:rPr lang="en-US" baseline="0" dirty="0" smtClean="0"/>
              <a:t>Neo4j Optimized required good knowledge of graph – Hybrid is better</a:t>
            </a:r>
          </a:p>
          <a:p>
            <a:r>
              <a:rPr lang="en-US" baseline="0" dirty="0" smtClean="0"/>
              <a:t>One case when Neo4j optimized is better is when attributes of path nodes and edges are required.</a:t>
            </a:r>
          </a:p>
          <a:p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272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Coauthors of</a:t>
            </a:r>
            <a:r>
              <a:rPr lang="en-US" baseline="0" dirty="0" smtClean="0"/>
              <a:t> John who publish at VLDB (pattern matching) in the last 5 years.</a:t>
            </a:r>
          </a:p>
          <a:p>
            <a:r>
              <a:rPr lang="en-US" baseline="0" dirty="0" smtClean="0"/>
              <a:t>How Smith and John connected (reachability query)</a:t>
            </a:r>
          </a:p>
          <a:p>
            <a:r>
              <a:rPr lang="en-US" baseline="0" dirty="0" smtClean="0"/>
              <a:t>Remember this figure</a:t>
            </a:r>
          </a:p>
          <a:p>
            <a:r>
              <a:rPr lang="en-US" baseline="0" dirty="0" smtClean="0"/>
              <a:t>Attributed graphs, reachability and pattern matching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3291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166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Objective</a:t>
            </a:r>
            <a:r>
              <a:rPr lang="en-US" dirty="0" smtClean="0"/>
              <a:t>: query attributed graphs</a:t>
            </a:r>
          </a:p>
          <a:p>
            <a:r>
              <a:rPr lang="en-US" dirty="0" smtClean="0"/>
              <a:t>Predicates on node and edge attributes</a:t>
            </a: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Predicates on paths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8069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4547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169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Edges are not entities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2575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1937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Mixing</a:t>
            </a:r>
            <a:r>
              <a:rPr lang="en-US" baseline="0" dirty="0" smtClean="0"/>
              <a:t> predicates</a:t>
            </a:r>
          </a:p>
          <a:p>
            <a:r>
              <a:rPr lang="en-US" baseline="0" dirty="0" smtClean="0"/>
              <a:t>English meaning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092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047750"/>
            <a:ext cx="7772400" cy="742949"/>
          </a:xfrm>
        </p:spPr>
        <p:txBody>
          <a:bodyPr>
            <a:normAutofit/>
          </a:bodyPr>
          <a:lstStyle>
            <a:lvl1pPr algn="ctr">
              <a:defRPr sz="3400">
                <a:solidFill>
                  <a:schemeClr val="tx2">
                    <a:lumMod val="75000"/>
                  </a:schemeClr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r>
              <a:rPr lang="en-US" dirty="0" smtClean="0"/>
              <a:t>Presentation Title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571750"/>
            <a:ext cx="6400800" cy="571500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2">
                    <a:lumMod val="60000"/>
                    <a:lumOff val="40000"/>
                  </a:schemeClr>
                </a:solidFill>
                <a:latin typeface="Segoe UI" pitchFamily="34" charset="0"/>
                <a:cs typeface="Segoe U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 Name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42950"/>
            <a:ext cx="8229600" cy="33718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 marL="822960">
              <a:defRPr sz="1800"/>
            </a:lvl3pPr>
            <a:lvl4pPr marL="1280160">
              <a:defRPr sz="1600"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553200" y="4476750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10DBF6D-9834-4BBD-AFE8-92C16F57438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742950"/>
            <a:ext cx="8229600" cy="3371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553200" y="4476750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10DBF6D-9834-4BBD-AFE8-92C16F57438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tx2">
              <a:lumMod val="75000"/>
            </a:schemeClr>
          </a:solidFill>
          <a:latin typeface="Segoe UI" pitchFamily="34" charset="0"/>
          <a:ea typeface="+mj-ea"/>
          <a:cs typeface="Segoe UI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+mn-ea"/>
          <a:cs typeface="Segoe UI" pitchFamily="34" charset="0"/>
        </a:defRPr>
      </a:lvl1pPr>
      <a:lvl2pPr marL="457200" indent="-28575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+mn-ea"/>
          <a:cs typeface="Segoe UI" pitchFamily="34" charset="0"/>
        </a:defRPr>
      </a:lvl2pPr>
      <a:lvl3pPr marL="822960" indent="-228600" algn="l" defTabSz="914400" rtl="0" eaLnBrk="1" latinLnBrk="0" hangingPunct="1">
        <a:spcBef>
          <a:spcPct val="20000"/>
        </a:spcBef>
        <a:buFont typeface="Calibri" pitchFamily="34" charset="0"/>
        <a:buChar char="–"/>
        <a:defRPr sz="1800" b="0" kern="120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+mn-ea"/>
          <a:cs typeface="Segoe UI" pitchFamily="34" charset="0"/>
        </a:defRPr>
      </a:lvl3pPr>
      <a:lvl4pPr marL="128016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+mn-ea"/>
          <a:cs typeface="Segoe UI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oleObject" Target="../embeddings/oleObject4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Microsoft_Visio_2003-2010_Drawing1.vsd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emf"/><Relationship Id="rId4" Type="http://schemas.openxmlformats.org/officeDocument/2006/relationships/oleObject" Target="../embeddings/Microsoft_Visio_2003-2010_Drawing2.vsd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6.emf"/><Relationship Id="rId4" Type="http://schemas.openxmlformats.org/officeDocument/2006/relationships/oleObject" Target="../embeddings/Microsoft_Visio_2003-2010_Drawing3.vsd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742950"/>
            <a:ext cx="8077200" cy="1123949"/>
          </a:xfrm>
          <a:solidFill>
            <a:schemeClr val="bg1">
              <a:alpha val="50000"/>
            </a:schemeClr>
          </a:solidFill>
        </p:spPr>
        <p:txBody>
          <a:bodyPr>
            <a:noAutofit/>
          </a:bodyPr>
          <a:lstStyle/>
          <a:p>
            <a:r>
              <a:rPr lang="en-US" sz="3600" b="1" dirty="0" smtClean="0"/>
              <a:t>G-SPARQL: A Hybrid Engine for Querying Large Attributed Graphs </a:t>
            </a:r>
            <a:endParaRPr lang="en-US" sz="36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3672718"/>
              </p:ext>
            </p:extLst>
          </p:nvPr>
        </p:nvGraphicFramePr>
        <p:xfrm>
          <a:off x="152400" y="2647950"/>
          <a:ext cx="8915400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800"/>
                <a:gridCol w="2971800"/>
                <a:gridCol w="2971800"/>
              </a:tblGrid>
              <a:tr h="457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kern="1200" baseline="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egoe UI" pitchFamily="34" charset="0"/>
                          <a:ea typeface="+mn-ea"/>
                          <a:cs typeface="Segoe UI" pitchFamily="34" charset="0"/>
                        </a:rPr>
                        <a:t>Sherif </a:t>
                      </a:r>
                      <a:r>
                        <a:rPr lang="en-US" sz="3200" b="0" kern="1200" baseline="0" dirty="0" err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egoe UI" pitchFamily="34" charset="0"/>
                          <a:ea typeface="+mn-ea"/>
                          <a:cs typeface="Segoe UI" pitchFamily="34" charset="0"/>
                        </a:rPr>
                        <a:t>Sakr</a:t>
                      </a:r>
                      <a:endParaRPr lang="en-US" sz="3200" b="0" kern="1200" baseline="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Segoe UI" pitchFamily="34" charset="0"/>
                        <a:ea typeface="+mn-ea"/>
                        <a:cs typeface="Segoe U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u="sng" kern="1200" baseline="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egoe UI" pitchFamily="34" charset="0"/>
                          <a:ea typeface="+mn-ea"/>
                          <a:cs typeface="Segoe UI" pitchFamily="34" charset="0"/>
                        </a:rPr>
                        <a:t>Sameh Elnikety</a:t>
                      </a:r>
                      <a:endParaRPr lang="en-US" sz="3200" b="0" u="sng" kern="1200" baseline="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Segoe UI" pitchFamily="34" charset="0"/>
                        <a:ea typeface="+mn-ea"/>
                        <a:cs typeface="Segoe U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kern="1200" baseline="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egoe UI" pitchFamily="34" charset="0"/>
                          <a:ea typeface="+mn-ea"/>
                          <a:cs typeface="Segoe UI" pitchFamily="34" charset="0"/>
                        </a:rPr>
                        <a:t>Yuxiong He</a:t>
                      </a:r>
                      <a:endParaRPr lang="en-US" sz="3200" b="0" kern="1200" baseline="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Segoe UI" pitchFamily="34" charset="0"/>
                        <a:ea typeface="+mn-ea"/>
                        <a:cs typeface="Segoe UI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kern="1200" baseline="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egoe UI" pitchFamily="34" charset="0"/>
                          <a:ea typeface="+mn-ea"/>
                          <a:cs typeface="Segoe UI" pitchFamily="34" charset="0"/>
                        </a:rPr>
                        <a:t>NICTA &amp; UNSW</a:t>
                      </a:r>
                      <a:br>
                        <a:rPr lang="en-US" sz="2400" b="0" kern="1200" baseline="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egoe UI" pitchFamily="34" charset="0"/>
                          <a:ea typeface="+mn-ea"/>
                          <a:cs typeface="Segoe UI" pitchFamily="34" charset="0"/>
                        </a:rPr>
                      </a:br>
                      <a:r>
                        <a:rPr lang="en-US" sz="2400" b="0" kern="1200" baseline="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egoe UI" pitchFamily="34" charset="0"/>
                          <a:ea typeface="+mn-ea"/>
                          <a:cs typeface="Segoe UI" pitchFamily="34" charset="0"/>
                        </a:rPr>
                        <a:t>Sydney, Australia</a:t>
                      </a:r>
                      <a:endParaRPr lang="en-US" sz="2400" b="0" kern="1200" baseline="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Segoe UI" pitchFamily="34" charset="0"/>
                        <a:ea typeface="+mn-ea"/>
                        <a:cs typeface="Segoe U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kern="1200" baseline="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egoe UI" pitchFamily="34" charset="0"/>
                          <a:ea typeface="+mn-ea"/>
                          <a:cs typeface="Segoe UI" pitchFamily="34" charset="0"/>
                        </a:rPr>
                        <a:t>Microsoft Research</a:t>
                      </a:r>
                    </a:p>
                    <a:p>
                      <a:pPr algn="ctr"/>
                      <a:r>
                        <a:rPr lang="en-US" sz="2400" b="0" kern="1200" baseline="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egoe UI" pitchFamily="34" charset="0"/>
                          <a:ea typeface="+mn-ea"/>
                          <a:cs typeface="Segoe UI" pitchFamily="34" charset="0"/>
                        </a:rPr>
                        <a:t>Redmond, </a:t>
                      </a:r>
                      <a:r>
                        <a:rPr lang="en-US" sz="2400" b="0" kern="1200" baseline="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egoe UI" pitchFamily="34" charset="0"/>
                          <a:ea typeface="+mn-ea"/>
                          <a:cs typeface="Segoe UI" pitchFamily="34" charset="0"/>
                        </a:rPr>
                        <a:t>WA</a:t>
                      </a:r>
                    </a:p>
                    <a:p>
                      <a:pPr algn="ctr"/>
                      <a:endParaRPr lang="en-US" sz="2400" b="0" kern="1200" baseline="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Segoe UI" pitchFamily="34" charset="0"/>
                        <a:ea typeface="+mn-ea"/>
                        <a:cs typeface="Segoe UI" pitchFamily="34" charset="0"/>
                      </a:endParaRPr>
                    </a:p>
                    <a:p>
                      <a:pPr algn="ctr"/>
                      <a:r>
                        <a:rPr lang="en-US" sz="2400" b="0" kern="1200" baseline="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egoe UI" pitchFamily="34" charset="0"/>
                          <a:ea typeface="+mn-ea"/>
                          <a:cs typeface="Segoe UI" pitchFamily="34" charset="0"/>
                        </a:rPr>
                        <a:t>CIKM 2012</a:t>
                      </a:r>
                      <a:endParaRPr lang="en-US" sz="2400" b="0" kern="1200" baseline="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Segoe UI" pitchFamily="34" charset="0"/>
                        <a:ea typeface="+mn-ea"/>
                        <a:cs typeface="Segoe U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kern="1200" baseline="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egoe UI" pitchFamily="34" charset="0"/>
                          <a:ea typeface="+mn-ea"/>
                          <a:cs typeface="Segoe UI" pitchFamily="34" charset="0"/>
                        </a:rPr>
                        <a:t>Microsoft Research</a:t>
                      </a:r>
                    </a:p>
                    <a:p>
                      <a:pPr algn="ctr"/>
                      <a:r>
                        <a:rPr lang="en-US" sz="2400" b="0" kern="1200" baseline="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egoe UI" pitchFamily="34" charset="0"/>
                          <a:ea typeface="+mn-ea"/>
                          <a:cs typeface="Segoe UI" pitchFamily="34" charset="0"/>
                        </a:rPr>
                        <a:t>Redmond, WA</a:t>
                      </a:r>
                      <a:endParaRPr lang="en-US" sz="2400" b="0" kern="1200" baseline="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Segoe UI" pitchFamily="34" charset="0"/>
                        <a:ea typeface="+mn-ea"/>
                        <a:cs typeface="Segoe UI" pitchFamily="34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54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50"/>
            <a:ext cx="8229600" cy="4076700"/>
          </a:xfrm>
          <a:ln>
            <a:noFill/>
          </a:ln>
        </p:spPr>
        <p:txBody>
          <a:bodyPr>
            <a:normAutofit/>
          </a:bodyPr>
          <a:lstStyle/>
          <a:p>
            <a:pPr marL="285750" lvl="1" indent="-457200">
              <a:buFont typeface="+mj-lt"/>
              <a:buAutoNum type="arabicPeriod"/>
            </a:pPr>
            <a:r>
              <a:rPr lang="en-US" dirty="0" smtClean="0"/>
              <a:t>G-SPARQL language</a:t>
            </a:r>
          </a:p>
          <a:p>
            <a:pPr marL="480060" lvl="2"/>
            <a:r>
              <a:rPr lang="en-US" dirty="0" smtClean="0"/>
              <a:t>Pattern matching</a:t>
            </a:r>
          </a:p>
          <a:p>
            <a:pPr marL="480060" lvl="2"/>
            <a:r>
              <a:rPr lang="en-US" dirty="0" smtClean="0"/>
              <a:t>Reachability </a:t>
            </a:r>
          </a:p>
          <a:p>
            <a:pPr marL="285750" lvl="1" indent="-457200">
              <a:buFont typeface="+mj-lt"/>
              <a:buAutoNum type="arabicPeriod"/>
            </a:pPr>
            <a:r>
              <a:rPr lang="en-US" dirty="0" smtClean="0"/>
              <a:t>Hybrid execution engine</a:t>
            </a:r>
          </a:p>
          <a:p>
            <a:pPr marL="480060" lvl="2"/>
            <a:r>
              <a:rPr lang="en-US" dirty="0" smtClean="0"/>
              <a:t>Graph topology in main memory</a:t>
            </a:r>
          </a:p>
          <a:p>
            <a:pPr marL="480060" lvl="2"/>
            <a:r>
              <a:rPr lang="en-US" dirty="0" smtClean="0"/>
              <a:t>Graph data in relational database</a:t>
            </a:r>
          </a:p>
          <a:p>
            <a:pPr marL="285750" lvl="1" indent="-457200">
              <a:buFont typeface="+mj-lt"/>
              <a:buAutoNum type="arabicPeriod"/>
            </a:pPr>
            <a:r>
              <a:rPr lang="en-US" dirty="0" smtClean="0"/>
              <a:t>Algebraic transformation</a:t>
            </a:r>
          </a:p>
          <a:p>
            <a:pPr marL="480060" lvl="2"/>
            <a:r>
              <a:rPr lang="en-US" dirty="0" smtClean="0"/>
              <a:t>Operators</a:t>
            </a:r>
          </a:p>
          <a:p>
            <a:pPr marL="480060" lvl="2"/>
            <a:r>
              <a:rPr lang="en-US" dirty="0" smtClean="0"/>
              <a:t>Optimizations</a:t>
            </a:r>
          </a:p>
          <a:p>
            <a:pPr marL="285750" lvl="1" indent="-457200">
              <a:buFont typeface="+mj-lt"/>
              <a:buAutoNum type="arabicPeriod"/>
            </a:pPr>
            <a:r>
              <a:rPr lang="en-US" dirty="0" smtClean="0"/>
              <a:t>Experimental evaluation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0DBF6D-9834-4BBD-AFE8-92C16F574389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23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2. Hybrid Execution Engine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50"/>
            <a:ext cx="6248400" cy="3771900"/>
          </a:xfrm>
          <a:ln>
            <a:noFill/>
          </a:ln>
        </p:spPr>
        <p:txBody>
          <a:bodyPr>
            <a:normAutofit fontScale="92500"/>
          </a:bodyPr>
          <a:lstStyle/>
          <a:p>
            <a:pPr marL="114300" lvl="1"/>
            <a:r>
              <a:rPr lang="en-US" dirty="0" smtClean="0"/>
              <a:t>Reachability queries</a:t>
            </a:r>
          </a:p>
          <a:p>
            <a:pPr marL="480060" lvl="2"/>
            <a:r>
              <a:rPr lang="en-US" b="1" dirty="0" smtClean="0"/>
              <a:t>Main </a:t>
            </a:r>
            <a:r>
              <a:rPr lang="en-US" b="1" dirty="0"/>
              <a:t>memory algorithms</a:t>
            </a:r>
          </a:p>
          <a:p>
            <a:pPr marL="480060" lvl="2"/>
            <a:r>
              <a:rPr lang="en-US" dirty="0" smtClean="0"/>
              <a:t>Example: BFS </a:t>
            </a:r>
            <a:r>
              <a:rPr lang="en-US" dirty="0"/>
              <a:t>and </a:t>
            </a:r>
            <a:r>
              <a:rPr lang="en-US" dirty="0" err="1"/>
              <a:t>Dijkstra’s</a:t>
            </a:r>
            <a:r>
              <a:rPr lang="en-US" dirty="0"/>
              <a:t> </a:t>
            </a:r>
            <a:r>
              <a:rPr lang="en-US" dirty="0" smtClean="0"/>
              <a:t>algorithm</a:t>
            </a:r>
          </a:p>
          <a:p>
            <a:pPr marL="480060" lvl="2"/>
            <a:endParaRPr lang="en-US" dirty="0"/>
          </a:p>
          <a:p>
            <a:pPr marL="114300" lvl="1"/>
            <a:r>
              <a:rPr lang="en-US" dirty="0" smtClean="0"/>
              <a:t>Pattern matching queries</a:t>
            </a:r>
          </a:p>
          <a:p>
            <a:pPr marL="480060" lvl="2"/>
            <a:r>
              <a:rPr lang="en-US" b="1" dirty="0" smtClean="0"/>
              <a:t>Relational database</a:t>
            </a:r>
          </a:p>
          <a:p>
            <a:pPr marL="480060" lvl="2"/>
            <a:r>
              <a:rPr lang="en-US" dirty="0" smtClean="0"/>
              <a:t>Indexing</a:t>
            </a:r>
          </a:p>
          <a:p>
            <a:pPr marL="937260" lvl="3"/>
            <a:r>
              <a:rPr lang="en-US" dirty="0" smtClean="0"/>
              <a:t>Example: B-tree</a:t>
            </a:r>
          </a:p>
          <a:p>
            <a:pPr marL="480060" lvl="2"/>
            <a:r>
              <a:rPr lang="en-US" dirty="0" smtClean="0"/>
              <a:t>Query optimizations, </a:t>
            </a:r>
          </a:p>
          <a:p>
            <a:pPr marL="937260" lvl="3"/>
            <a:r>
              <a:rPr lang="en-US" dirty="0" smtClean="0"/>
              <a:t>Example: selectivity estimation, and join ordering</a:t>
            </a:r>
          </a:p>
          <a:p>
            <a:pPr marL="480060" lvl="2"/>
            <a:r>
              <a:rPr lang="en-US" dirty="0" smtClean="0"/>
              <a:t>Recursive queries</a:t>
            </a:r>
          </a:p>
          <a:p>
            <a:pPr marL="937260" lvl="3"/>
            <a:r>
              <a:rPr lang="en-US" dirty="0" smtClean="0"/>
              <a:t>Not efficient: large intermediate results and multiple joins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0DBF6D-9834-4BBD-AFE8-92C16F574389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7154650" y="730600"/>
            <a:ext cx="1778533" cy="1064208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600" dirty="0">
              <a:solidFill>
                <a:schemeClr val="tx1"/>
              </a:solidFill>
            </a:endParaRPr>
          </a:p>
        </p:txBody>
      </p:sp>
      <p:sp>
        <p:nvSpPr>
          <p:cNvPr id="6" name="Flowchart: Magnetic Disk 5"/>
          <p:cNvSpPr/>
          <p:nvPr/>
        </p:nvSpPr>
        <p:spPr>
          <a:xfrm>
            <a:off x="7154651" y="2266950"/>
            <a:ext cx="1778532" cy="1649296"/>
          </a:xfrm>
          <a:prstGeom prst="flowChartMagneticDisk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400" b="1" dirty="0" smtClean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4277247"/>
              </p:ext>
            </p:extLst>
          </p:nvPr>
        </p:nvGraphicFramePr>
        <p:xfrm>
          <a:off x="7476328" y="666750"/>
          <a:ext cx="1135175" cy="108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43" name="Visio" r:id="rId4" imgW="6609613" imgH="6560766" progId="Visio.Drawing.11">
                  <p:embed/>
                </p:oleObj>
              </mc:Choice>
              <mc:Fallback>
                <p:oleObj name="Visio" r:id="rId4" imgW="6609613" imgH="6560766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76328" y="666750"/>
                        <a:ext cx="1135175" cy="10858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9000" y="2868213"/>
            <a:ext cx="1642550" cy="716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851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Graph Representation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0DBF6D-9834-4BBD-AFE8-92C16F574389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5" name="Group 5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5586809"/>
              </p:ext>
            </p:extLst>
          </p:nvPr>
        </p:nvGraphicFramePr>
        <p:xfrm>
          <a:off x="609601" y="1201103"/>
          <a:ext cx="1320800" cy="2468880"/>
        </p:xfrm>
        <a:graphic>
          <a:graphicData uri="http://schemas.openxmlformats.org/drawingml/2006/table">
            <a:tbl>
              <a:tblPr/>
              <a:tblGrid>
                <a:gridCol w="388874"/>
                <a:gridCol w="931926"/>
              </a:tblGrid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ID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Value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John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160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Paper 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Alice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Microsoft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VLDB’12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Paper 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UNSW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Smith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Group 48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4042216"/>
              </p:ext>
            </p:extLst>
          </p:nvPr>
        </p:nvGraphicFramePr>
        <p:xfrm>
          <a:off x="2001837" y="1199515"/>
          <a:ext cx="1031875" cy="1097280"/>
        </p:xfrm>
        <a:graphic>
          <a:graphicData uri="http://schemas.openxmlformats.org/drawingml/2006/table">
            <a:tbl>
              <a:tblPr/>
              <a:tblGrid>
                <a:gridCol w="384175"/>
                <a:gridCol w="647700"/>
              </a:tblGrid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ID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Value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0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Group 49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2533312"/>
              </p:ext>
            </p:extLst>
          </p:nvPr>
        </p:nvGraphicFramePr>
        <p:xfrm>
          <a:off x="3130550" y="1199515"/>
          <a:ext cx="1031875" cy="548640"/>
        </p:xfrm>
        <a:graphic>
          <a:graphicData uri="http://schemas.openxmlformats.org/drawingml/2006/table">
            <a:tbl>
              <a:tblPr/>
              <a:tblGrid>
                <a:gridCol w="384175"/>
                <a:gridCol w="647700"/>
              </a:tblGrid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ID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Value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8" name="Group 5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6930398"/>
              </p:ext>
            </p:extLst>
          </p:nvPr>
        </p:nvGraphicFramePr>
        <p:xfrm>
          <a:off x="4235450" y="1199515"/>
          <a:ext cx="1222375" cy="822960"/>
        </p:xfrm>
        <a:graphic>
          <a:graphicData uri="http://schemas.openxmlformats.org/drawingml/2006/table">
            <a:tbl>
              <a:tblPr/>
              <a:tblGrid>
                <a:gridCol w="409575"/>
                <a:gridCol w="812800"/>
              </a:tblGrid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ID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Value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Sydney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0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Istanbul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Group 5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7715249"/>
              </p:ext>
            </p:extLst>
          </p:nvPr>
        </p:nvGraphicFramePr>
        <p:xfrm>
          <a:off x="5530850" y="1199515"/>
          <a:ext cx="1031875" cy="822960"/>
        </p:xfrm>
        <a:graphic>
          <a:graphicData uri="http://schemas.openxmlformats.org/drawingml/2006/table">
            <a:tbl>
              <a:tblPr/>
              <a:tblGrid>
                <a:gridCol w="384175"/>
                <a:gridCol w="647700"/>
              </a:tblGrid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ID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Value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XML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0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graph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0" name="Group 50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8642543"/>
              </p:ext>
            </p:extLst>
          </p:nvPr>
        </p:nvGraphicFramePr>
        <p:xfrm>
          <a:off x="6683375" y="1199515"/>
          <a:ext cx="1031875" cy="548640"/>
        </p:xfrm>
        <a:graphic>
          <a:graphicData uri="http://schemas.openxmlformats.org/drawingml/2006/table">
            <a:tbl>
              <a:tblPr/>
              <a:tblGrid>
                <a:gridCol w="384175"/>
                <a:gridCol w="647700"/>
              </a:tblGrid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ID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Value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Demo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1" name="Group 5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1830761"/>
              </p:ext>
            </p:extLst>
          </p:nvPr>
        </p:nvGraphicFramePr>
        <p:xfrm>
          <a:off x="2011362" y="2755265"/>
          <a:ext cx="1247775" cy="822960"/>
        </p:xfrm>
        <a:graphic>
          <a:graphicData uri="http://schemas.openxmlformats.org/drawingml/2006/table">
            <a:tbl>
              <a:tblPr/>
              <a:tblGrid>
                <a:gridCol w="384175"/>
                <a:gridCol w="863600"/>
              </a:tblGrid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ID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Value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USA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0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Australia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2" name="Group 50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606114"/>
              </p:ext>
            </p:extLst>
          </p:nvPr>
        </p:nvGraphicFramePr>
        <p:xfrm>
          <a:off x="7835900" y="1185228"/>
          <a:ext cx="1031875" cy="822960"/>
        </p:xfrm>
        <a:graphic>
          <a:graphicData uri="http://schemas.openxmlformats.org/drawingml/2006/table">
            <a:tbl>
              <a:tblPr/>
              <a:tblGrid>
                <a:gridCol w="384175"/>
                <a:gridCol w="647700"/>
              </a:tblGrid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ID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Value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1975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0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1949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Group 2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0068218"/>
              </p:ext>
            </p:extLst>
          </p:nvPr>
        </p:nvGraphicFramePr>
        <p:xfrm>
          <a:off x="3346450" y="2285365"/>
          <a:ext cx="1319212" cy="1371600"/>
        </p:xfrm>
        <a:graphic>
          <a:graphicData uri="http://schemas.openxmlformats.org/drawingml/2006/table">
            <a:tbl>
              <a:tblPr/>
              <a:tblGrid>
                <a:gridCol w="455612"/>
                <a:gridCol w="431800"/>
                <a:gridCol w="431800"/>
              </a:tblGrid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eID</a:t>
                      </a:r>
                      <a:endParaRPr kumimoji="0" lang="en-A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sID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dID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160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14" name="Text Box 227"/>
          <p:cNvSpPr txBox="1">
            <a:spLocks noChangeArrowheads="1"/>
          </p:cNvSpPr>
          <p:nvPr/>
        </p:nvSpPr>
        <p:spPr bwMode="auto">
          <a:xfrm>
            <a:off x="760412" y="935990"/>
            <a:ext cx="116998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 sz="1200" b="1" dirty="0"/>
              <a:t>Node Label</a:t>
            </a:r>
          </a:p>
        </p:txBody>
      </p:sp>
      <p:sp>
        <p:nvSpPr>
          <p:cNvPr id="15" name="Text Box 228"/>
          <p:cNvSpPr txBox="1">
            <a:spLocks noChangeArrowheads="1"/>
          </p:cNvSpPr>
          <p:nvPr/>
        </p:nvSpPr>
        <p:spPr bwMode="auto">
          <a:xfrm>
            <a:off x="2001837" y="935990"/>
            <a:ext cx="10588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 sz="1200" b="1"/>
              <a:t>age</a:t>
            </a:r>
          </a:p>
        </p:txBody>
      </p:sp>
      <p:sp>
        <p:nvSpPr>
          <p:cNvPr id="16" name="Text Box 229"/>
          <p:cNvSpPr txBox="1">
            <a:spLocks noChangeArrowheads="1"/>
          </p:cNvSpPr>
          <p:nvPr/>
        </p:nvSpPr>
        <p:spPr bwMode="auto">
          <a:xfrm>
            <a:off x="3079750" y="935990"/>
            <a:ext cx="105886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 sz="1200" b="1"/>
              <a:t>office</a:t>
            </a:r>
          </a:p>
        </p:txBody>
      </p:sp>
      <p:sp>
        <p:nvSpPr>
          <p:cNvPr id="17" name="Text Box 230"/>
          <p:cNvSpPr txBox="1">
            <a:spLocks noChangeArrowheads="1"/>
          </p:cNvSpPr>
          <p:nvPr/>
        </p:nvSpPr>
        <p:spPr bwMode="auto">
          <a:xfrm>
            <a:off x="4184650" y="935990"/>
            <a:ext cx="11303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 sz="1200" b="1"/>
              <a:t>location</a:t>
            </a:r>
          </a:p>
        </p:txBody>
      </p:sp>
      <p:sp>
        <p:nvSpPr>
          <p:cNvPr id="18" name="Text Box 231"/>
          <p:cNvSpPr txBox="1">
            <a:spLocks noChangeArrowheads="1"/>
          </p:cNvSpPr>
          <p:nvPr/>
        </p:nvSpPr>
        <p:spPr bwMode="auto">
          <a:xfrm>
            <a:off x="5480050" y="935990"/>
            <a:ext cx="105886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 sz="1200" b="1"/>
              <a:t>keyword</a:t>
            </a:r>
          </a:p>
        </p:txBody>
      </p:sp>
      <p:sp>
        <p:nvSpPr>
          <p:cNvPr id="19" name="Text Box 234"/>
          <p:cNvSpPr txBox="1">
            <a:spLocks noChangeArrowheads="1"/>
          </p:cNvSpPr>
          <p:nvPr/>
        </p:nvSpPr>
        <p:spPr bwMode="auto">
          <a:xfrm>
            <a:off x="6632575" y="945515"/>
            <a:ext cx="105886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 sz="1200" b="1"/>
              <a:t>type</a:t>
            </a:r>
          </a:p>
        </p:txBody>
      </p:sp>
      <p:sp>
        <p:nvSpPr>
          <p:cNvPr id="20" name="Text Box 235"/>
          <p:cNvSpPr txBox="1">
            <a:spLocks noChangeArrowheads="1"/>
          </p:cNvSpPr>
          <p:nvPr/>
        </p:nvSpPr>
        <p:spPr bwMode="auto">
          <a:xfrm>
            <a:off x="7856537" y="910590"/>
            <a:ext cx="10588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 sz="1200" b="1"/>
              <a:t>established</a:t>
            </a:r>
          </a:p>
        </p:txBody>
      </p:sp>
      <p:sp>
        <p:nvSpPr>
          <p:cNvPr id="21" name="Text Box 236"/>
          <p:cNvSpPr txBox="1">
            <a:spLocks noChangeArrowheads="1"/>
          </p:cNvSpPr>
          <p:nvPr/>
        </p:nvSpPr>
        <p:spPr bwMode="auto">
          <a:xfrm>
            <a:off x="1963737" y="2491740"/>
            <a:ext cx="12239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 sz="1200" b="1"/>
              <a:t>country</a:t>
            </a:r>
          </a:p>
        </p:txBody>
      </p:sp>
      <p:sp>
        <p:nvSpPr>
          <p:cNvPr id="22" name="Text Box 238"/>
          <p:cNvSpPr txBox="1">
            <a:spLocks noChangeArrowheads="1"/>
          </p:cNvSpPr>
          <p:nvPr/>
        </p:nvSpPr>
        <p:spPr bwMode="auto">
          <a:xfrm>
            <a:off x="3370262" y="2036128"/>
            <a:ext cx="12954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 sz="1200" b="1"/>
              <a:t>authorOf</a:t>
            </a:r>
          </a:p>
        </p:txBody>
      </p:sp>
      <p:graphicFrame>
        <p:nvGraphicFramePr>
          <p:cNvPr id="23" name="Group 5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4256227"/>
              </p:ext>
            </p:extLst>
          </p:nvPr>
        </p:nvGraphicFramePr>
        <p:xfrm>
          <a:off x="4738687" y="2337753"/>
          <a:ext cx="1319213" cy="1097280"/>
        </p:xfrm>
        <a:graphic>
          <a:graphicData uri="http://schemas.openxmlformats.org/drawingml/2006/table">
            <a:tbl>
              <a:tblPr/>
              <a:tblGrid>
                <a:gridCol w="455613"/>
                <a:gridCol w="431800"/>
                <a:gridCol w="431800"/>
              </a:tblGrid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eID</a:t>
                      </a:r>
                      <a:endParaRPr kumimoji="0" lang="en-A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sID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dID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160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24" name="Text Box 275"/>
          <p:cNvSpPr txBox="1">
            <a:spLocks noChangeArrowheads="1"/>
          </p:cNvSpPr>
          <p:nvPr/>
        </p:nvSpPr>
        <p:spPr bwMode="auto">
          <a:xfrm>
            <a:off x="4762500" y="2063115"/>
            <a:ext cx="12954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 sz="1200" b="1"/>
              <a:t>affiliated</a:t>
            </a:r>
          </a:p>
        </p:txBody>
      </p:sp>
      <p:graphicFrame>
        <p:nvGraphicFramePr>
          <p:cNvPr id="25" name="Group 5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1000075"/>
              </p:ext>
            </p:extLst>
          </p:nvPr>
        </p:nvGraphicFramePr>
        <p:xfrm>
          <a:off x="6129337" y="2337753"/>
          <a:ext cx="1319213" cy="822960"/>
        </p:xfrm>
        <a:graphic>
          <a:graphicData uri="http://schemas.openxmlformats.org/drawingml/2006/table">
            <a:tbl>
              <a:tblPr/>
              <a:tblGrid>
                <a:gridCol w="455613"/>
                <a:gridCol w="431800"/>
                <a:gridCol w="431800"/>
              </a:tblGrid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eID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sID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dID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160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26" name="Text Box 302"/>
          <p:cNvSpPr txBox="1">
            <a:spLocks noChangeArrowheads="1"/>
          </p:cNvSpPr>
          <p:nvPr/>
        </p:nvSpPr>
        <p:spPr bwMode="auto">
          <a:xfrm>
            <a:off x="6153150" y="2063115"/>
            <a:ext cx="12954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 sz="1200" b="1"/>
              <a:t>published</a:t>
            </a:r>
          </a:p>
        </p:txBody>
      </p:sp>
      <p:graphicFrame>
        <p:nvGraphicFramePr>
          <p:cNvPr id="27" name="Group 5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2437267"/>
              </p:ext>
            </p:extLst>
          </p:nvPr>
        </p:nvGraphicFramePr>
        <p:xfrm>
          <a:off x="7523162" y="2337753"/>
          <a:ext cx="1319213" cy="548640"/>
        </p:xfrm>
        <a:graphic>
          <a:graphicData uri="http://schemas.openxmlformats.org/drawingml/2006/table">
            <a:tbl>
              <a:tblPr/>
              <a:tblGrid>
                <a:gridCol w="455613"/>
                <a:gridCol w="431800"/>
                <a:gridCol w="431800"/>
              </a:tblGrid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eID</a:t>
                      </a:r>
                      <a:endParaRPr kumimoji="0" lang="en-A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sID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dID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28" name="Text Box 329"/>
          <p:cNvSpPr txBox="1">
            <a:spLocks noChangeArrowheads="1"/>
          </p:cNvSpPr>
          <p:nvPr/>
        </p:nvSpPr>
        <p:spPr bwMode="auto">
          <a:xfrm>
            <a:off x="7546975" y="2063115"/>
            <a:ext cx="12954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 sz="1200" b="1"/>
              <a:t>citedBy</a:t>
            </a:r>
          </a:p>
        </p:txBody>
      </p:sp>
      <p:graphicFrame>
        <p:nvGraphicFramePr>
          <p:cNvPr id="29" name="Group 5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8110438"/>
              </p:ext>
            </p:extLst>
          </p:nvPr>
        </p:nvGraphicFramePr>
        <p:xfrm>
          <a:off x="2433637" y="3958590"/>
          <a:ext cx="1319213" cy="548640"/>
        </p:xfrm>
        <a:graphic>
          <a:graphicData uri="http://schemas.openxmlformats.org/drawingml/2006/table">
            <a:tbl>
              <a:tblPr/>
              <a:tblGrid>
                <a:gridCol w="455613"/>
                <a:gridCol w="431800"/>
                <a:gridCol w="431800"/>
              </a:tblGrid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eID</a:t>
                      </a:r>
                      <a:endParaRPr kumimoji="0" lang="en-A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sID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dID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30" name="Text Box 356"/>
          <p:cNvSpPr txBox="1">
            <a:spLocks noChangeArrowheads="1"/>
          </p:cNvSpPr>
          <p:nvPr/>
        </p:nvSpPr>
        <p:spPr bwMode="auto">
          <a:xfrm>
            <a:off x="2457450" y="3685540"/>
            <a:ext cx="12954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 sz="1200" b="1"/>
              <a:t>supervise</a:t>
            </a:r>
          </a:p>
        </p:txBody>
      </p:sp>
      <p:graphicFrame>
        <p:nvGraphicFramePr>
          <p:cNvPr id="31" name="Group 5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1669987"/>
              </p:ext>
            </p:extLst>
          </p:nvPr>
        </p:nvGraphicFramePr>
        <p:xfrm>
          <a:off x="706437" y="3958590"/>
          <a:ext cx="1319213" cy="548640"/>
        </p:xfrm>
        <a:graphic>
          <a:graphicData uri="http://schemas.openxmlformats.org/drawingml/2006/table">
            <a:tbl>
              <a:tblPr/>
              <a:tblGrid>
                <a:gridCol w="455613"/>
                <a:gridCol w="431800"/>
                <a:gridCol w="431800"/>
              </a:tblGrid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eID</a:t>
                      </a:r>
                      <a:endParaRPr kumimoji="0" lang="en-A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sID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dID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32" name="Text Box 383"/>
          <p:cNvSpPr txBox="1">
            <a:spLocks noChangeArrowheads="1"/>
          </p:cNvSpPr>
          <p:nvPr/>
        </p:nvSpPr>
        <p:spPr bwMode="auto">
          <a:xfrm>
            <a:off x="730250" y="3685540"/>
            <a:ext cx="12954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 sz="1200" b="1"/>
              <a:t>know</a:t>
            </a:r>
          </a:p>
        </p:txBody>
      </p:sp>
      <p:graphicFrame>
        <p:nvGraphicFramePr>
          <p:cNvPr id="33" name="Group 5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3465361"/>
              </p:ext>
            </p:extLst>
          </p:nvPr>
        </p:nvGraphicFramePr>
        <p:xfrm>
          <a:off x="4211637" y="3729990"/>
          <a:ext cx="1895475" cy="822960"/>
        </p:xfrm>
        <a:graphic>
          <a:graphicData uri="http://schemas.openxmlformats.org/drawingml/2006/table">
            <a:tbl>
              <a:tblPr/>
              <a:tblGrid>
                <a:gridCol w="384175"/>
                <a:gridCol w="1511300"/>
              </a:tblGrid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ID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Value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Senior Researcher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  <a:tr h="160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Professor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</a:tbl>
          </a:graphicData>
        </a:graphic>
      </p:graphicFrame>
      <p:sp>
        <p:nvSpPr>
          <p:cNvPr id="34" name="Text Box 405"/>
          <p:cNvSpPr txBox="1">
            <a:spLocks noChangeArrowheads="1"/>
          </p:cNvSpPr>
          <p:nvPr/>
        </p:nvSpPr>
        <p:spPr bwMode="auto">
          <a:xfrm>
            <a:off x="4162425" y="3479165"/>
            <a:ext cx="1944687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 sz="1200" b="1" dirty="0"/>
              <a:t>title</a:t>
            </a:r>
          </a:p>
        </p:txBody>
      </p:sp>
      <p:graphicFrame>
        <p:nvGraphicFramePr>
          <p:cNvPr id="35" name="Group 5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2527492"/>
              </p:ext>
            </p:extLst>
          </p:nvPr>
        </p:nvGraphicFramePr>
        <p:xfrm>
          <a:off x="7810500" y="3145790"/>
          <a:ext cx="1031875" cy="1371600"/>
        </p:xfrm>
        <a:graphic>
          <a:graphicData uri="http://schemas.openxmlformats.org/drawingml/2006/table">
            <a:tbl>
              <a:tblPr/>
              <a:tblGrid>
                <a:gridCol w="384175"/>
                <a:gridCol w="647700"/>
              </a:tblGrid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ID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Value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  <a:tr h="160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</a:tbl>
          </a:graphicData>
        </a:graphic>
      </p:graphicFrame>
      <p:sp>
        <p:nvSpPr>
          <p:cNvPr id="36" name="Text Box 426"/>
          <p:cNvSpPr txBox="1">
            <a:spLocks noChangeArrowheads="1"/>
          </p:cNvSpPr>
          <p:nvPr/>
        </p:nvSpPr>
        <p:spPr bwMode="auto">
          <a:xfrm>
            <a:off x="7762875" y="2882265"/>
            <a:ext cx="105886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 sz="1200" b="1"/>
              <a:t>order</a:t>
            </a:r>
          </a:p>
        </p:txBody>
      </p:sp>
      <p:graphicFrame>
        <p:nvGraphicFramePr>
          <p:cNvPr id="37" name="Group 5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3854957"/>
              </p:ext>
            </p:extLst>
          </p:nvPr>
        </p:nvGraphicFramePr>
        <p:xfrm>
          <a:off x="6443662" y="3729990"/>
          <a:ext cx="1031875" cy="822960"/>
        </p:xfrm>
        <a:graphic>
          <a:graphicData uri="http://schemas.openxmlformats.org/drawingml/2006/table">
            <a:tbl>
              <a:tblPr/>
              <a:tblGrid>
                <a:gridCol w="384175"/>
                <a:gridCol w="647700"/>
              </a:tblGrid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ID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Value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  <a:tr h="160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</a:tbl>
          </a:graphicData>
        </a:graphic>
      </p:graphicFrame>
      <p:sp>
        <p:nvSpPr>
          <p:cNvPr id="38" name="Text Box 447"/>
          <p:cNvSpPr txBox="1">
            <a:spLocks noChangeArrowheads="1"/>
          </p:cNvSpPr>
          <p:nvPr/>
        </p:nvSpPr>
        <p:spPr bwMode="auto">
          <a:xfrm>
            <a:off x="6396037" y="3453765"/>
            <a:ext cx="10588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 sz="1200" b="1"/>
              <a:t>month</a:t>
            </a:r>
          </a:p>
        </p:txBody>
      </p:sp>
    </p:spTree>
    <p:extLst>
      <p:ext uri="{BB962C8B-B14F-4D97-AF65-F5344CB8AC3E}">
        <p14:creationId xmlns:p14="http://schemas.microsoft.com/office/powerpoint/2010/main" val="478798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4" grpId="0"/>
      <p:bldP spid="26" grpId="0"/>
      <p:bldP spid="28" grpId="0"/>
      <p:bldP spid="30" grpId="0"/>
      <p:bldP spid="32" grpId="0"/>
      <p:bldP spid="34" grpId="0"/>
      <p:bldP spid="36" grpId="0"/>
      <p:bldP spid="3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Hybrid Execution Engine: interfaces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0DBF6D-9834-4BBD-AFE8-92C16F574389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7154650" y="1356938"/>
            <a:ext cx="1778533" cy="1064208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600" dirty="0">
              <a:solidFill>
                <a:schemeClr val="tx1"/>
              </a:solidFill>
            </a:endParaRPr>
          </a:p>
        </p:txBody>
      </p:sp>
      <p:sp>
        <p:nvSpPr>
          <p:cNvPr id="6" name="Flowchart: Magnetic Disk 5"/>
          <p:cNvSpPr/>
          <p:nvPr/>
        </p:nvSpPr>
        <p:spPr>
          <a:xfrm>
            <a:off x="7154651" y="2515954"/>
            <a:ext cx="1778532" cy="1649296"/>
          </a:xfrm>
          <a:prstGeom prst="flowChartMagneticDisk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400" b="1" dirty="0" smtClean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0916364"/>
              </p:ext>
            </p:extLst>
          </p:nvPr>
        </p:nvGraphicFramePr>
        <p:xfrm>
          <a:off x="7476328" y="1293088"/>
          <a:ext cx="1135175" cy="108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13" name="Visio" r:id="rId4" imgW="6609613" imgH="6560766" progId="Visio.Drawing.11">
                  <p:embed/>
                </p:oleObj>
              </mc:Choice>
              <mc:Fallback>
                <p:oleObj name="Visio" r:id="rId4" imgW="6609613" imgH="6560766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76328" y="1293088"/>
                        <a:ext cx="1135175" cy="10858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9000" y="3117217"/>
            <a:ext cx="1642550" cy="71668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6200" y="2304107"/>
            <a:ext cx="1285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 b="1" dirty="0" smtClean="0"/>
              <a:t>G-SPARQL </a:t>
            </a:r>
          </a:p>
          <a:p>
            <a:pPr algn="ctr"/>
            <a:r>
              <a:rPr lang="en-AU" sz="1600" b="1" dirty="0" smtClean="0"/>
              <a:t>query</a:t>
            </a:r>
            <a:endParaRPr lang="en-AU" sz="1600" b="1" dirty="0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5976874" y="1889042"/>
            <a:ext cx="1177776" cy="73544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976874" y="2624482"/>
            <a:ext cx="1177777" cy="71612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 rot="1943149">
            <a:off x="5821438" y="2993549"/>
            <a:ext cx="1285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 b="1" dirty="0" smtClean="0"/>
              <a:t>SQL commands</a:t>
            </a:r>
            <a:endParaRPr lang="en-AU" sz="1600" b="1" dirty="0"/>
          </a:p>
        </p:txBody>
      </p:sp>
      <p:sp>
        <p:nvSpPr>
          <p:cNvPr id="14" name="TextBox 13"/>
          <p:cNvSpPr txBox="1"/>
          <p:nvPr/>
        </p:nvSpPr>
        <p:spPr>
          <a:xfrm rot="19713740">
            <a:off x="5836840" y="1644970"/>
            <a:ext cx="1285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 b="1" dirty="0" smtClean="0"/>
              <a:t>Traversal</a:t>
            </a:r>
          </a:p>
          <a:p>
            <a:pPr algn="ctr"/>
            <a:r>
              <a:rPr lang="en-AU" sz="1600" b="1" dirty="0"/>
              <a:t>o</a:t>
            </a:r>
            <a:r>
              <a:rPr lang="en-AU" sz="1600" b="1" dirty="0" smtClean="0"/>
              <a:t>perations</a:t>
            </a:r>
            <a:endParaRPr lang="en-AU" sz="1600" b="1" dirty="0"/>
          </a:p>
        </p:txBody>
      </p:sp>
    </p:spTree>
    <p:extLst>
      <p:ext uri="{BB962C8B-B14F-4D97-AF65-F5344CB8AC3E}">
        <p14:creationId xmlns:p14="http://schemas.microsoft.com/office/powerpoint/2010/main" val="170038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3. Intermediate Language &amp; Compilation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0DBF6D-9834-4BBD-AFE8-92C16F574389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971034" y="2208983"/>
            <a:ext cx="10058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AU" sz="1600" b="1" dirty="0" smtClean="0"/>
              <a:t>Physical execution plan</a:t>
            </a:r>
            <a:endParaRPr lang="en-AU" sz="1600" b="1" dirty="0"/>
          </a:p>
        </p:txBody>
      </p:sp>
      <p:cxnSp>
        <p:nvCxnSpPr>
          <p:cNvPr id="8" name="Straight Arrow Connector 7"/>
          <p:cNvCxnSpPr>
            <a:stCxn id="5" idx="3"/>
          </p:cNvCxnSpPr>
          <p:nvPr/>
        </p:nvCxnSpPr>
        <p:spPr>
          <a:xfrm flipV="1">
            <a:off x="5976874" y="1889042"/>
            <a:ext cx="1177776" cy="73544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5" idx="3"/>
          </p:cNvCxnSpPr>
          <p:nvPr/>
        </p:nvCxnSpPr>
        <p:spPr>
          <a:xfrm>
            <a:off x="5976874" y="2624482"/>
            <a:ext cx="1177777" cy="71612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 rot="1943149">
            <a:off x="5821438" y="2993549"/>
            <a:ext cx="1285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 b="1" dirty="0" smtClean="0"/>
              <a:t>SQL commands</a:t>
            </a:r>
            <a:endParaRPr lang="en-AU" sz="1600" b="1" dirty="0"/>
          </a:p>
        </p:txBody>
      </p:sp>
      <p:sp>
        <p:nvSpPr>
          <p:cNvPr id="11" name="TextBox 10"/>
          <p:cNvSpPr txBox="1"/>
          <p:nvPr/>
        </p:nvSpPr>
        <p:spPr>
          <a:xfrm rot="19713740">
            <a:off x="5836840" y="1644970"/>
            <a:ext cx="1285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 b="1" dirty="0" smtClean="0"/>
              <a:t>Traversal</a:t>
            </a:r>
          </a:p>
          <a:p>
            <a:pPr algn="ctr"/>
            <a:r>
              <a:rPr lang="en-AU" sz="1600" b="1" dirty="0"/>
              <a:t>o</a:t>
            </a:r>
            <a:r>
              <a:rPr lang="en-AU" sz="1600" b="1" dirty="0" smtClean="0"/>
              <a:t>perations</a:t>
            </a:r>
            <a:endParaRPr lang="en-AU" sz="1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76200" y="2304107"/>
            <a:ext cx="1285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 b="1" dirty="0" smtClean="0"/>
              <a:t>G-SPARQL </a:t>
            </a:r>
          </a:p>
          <a:p>
            <a:pPr algn="ctr"/>
            <a:r>
              <a:rPr lang="en-AU" sz="1600" b="1" dirty="0" smtClean="0"/>
              <a:t>query</a:t>
            </a:r>
            <a:endParaRPr lang="en-AU" sz="16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483320" y="2304107"/>
            <a:ext cx="1285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 b="1" dirty="0" smtClean="0"/>
              <a:t>Algebraic query plan</a:t>
            </a:r>
            <a:endParaRPr lang="en-AU" sz="1600" b="1" dirty="0"/>
          </a:p>
        </p:txBody>
      </p:sp>
      <p:sp>
        <p:nvSpPr>
          <p:cNvPr id="14" name="Right Arrow 13"/>
          <p:cNvSpPr/>
          <p:nvPr/>
        </p:nvSpPr>
        <p:spPr>
          <a:xfrm>
            <a:off x="1219208" y="2531692"/>
            <a:ext cx="1357322" cy="1925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TextBox 14"/>
          <p:cNvSpPr txBox="1"/>
          <p:nvPr/>
        </p:nvSpPr>
        <p:spPr>
          <a:xfrm>
            <a:off x="1219208" y="1860994"/>
            <a:ext cx="1285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 b="1" dirty="0" smtClean="0"/>
              <a:t>Front-end compilation</a:t>
            </a:r>
            <a:endParaRPr lang="en-AU" sz="1600" b="1" dirty="0"/>
          </a:p>
        </p:txBody>
      </p:sp>
      <p:sp>
        <p:nvSpPr>
          <p:cNvPr id="16" name="Right Arrow 15"/>
          <p:cNvSpPr/>
          <p:nvPr/>
        </p:nvSpPr>
        <p:spPr>
          <a:xfrm>
            <a:off x="3648100" y="2523190"/>
            <a:ext cx="1357322" cy="2228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TextBox 16"/>
          <p:cNvSpPr txBox="1"/>
          <p:nvPr/>
        </p:nvSpPr>
        <p:spPr>
          <a:xfrm>
            <a:off x="3648100" y="2746576"/>
            <a:ext cx="1285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 b="1" dirty="0" smtClean="0"/>
              <a:t>Step 2</a:t>
            </a:r>
            <a:endParaRPr lang="en-AU" sz="16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649810" y="1860994"/>
            <a:ext cx="1285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 b="1" dirty="0" smtClean="0"/>
              <a:t>Back-end compilation</a:t>
            </a:r>
            <a:endParaRPr lang="en-AU" sz="16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1191278" y="2746576"/>
            <a:ext cx="1285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 b="1" dirty="0" smtClean="0"/>
              <a:t>Step 1</a:t>
            </a:r>
            <a:endParaRPr lang="en-AU" sz="1600" b="1" dirty="0"/>
          </a:p>
        </p:txBody>
      </p:sp>
      <p:sp>
        <p:nvSpPr>
          <p:cNvPr id="24" name="Rounded Rectangle 23"/>
          <p:cNvSpPr/>
          <p:nvPr/>
        </p:nvSpPr>
        <p:spPr>
          <a:xfrm>
            <a:off x="7154650" y="1356938"/>
            <a:ext cx="1778533" cy="1064208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600" dirty="0">
              <a:solidFill>
                <a:schemeClr val="tx1"/>
              </a:solidFill>
            </a:endParaRPr>
          </a:p>
        </p:txBody>
      </p:sp>
      <p:sp>
        <p:nvSpPr>
          <p:cNvPr id="25" name="Flowchart: Magnetic Disk 24"/>
          <p:cNvSpPr/>
          <p:nvPr/>
        </p:nvSpPr>
        <p:spPr>
          <a:xfrm>
            <a:off x="7154651" y="2515954"/>
            <a:ext cx="1778532" cy="1649296"/>
          </a:xfrm>
          <a:prstGeom prst="flowChartMagneticDisk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400" b="1" dirty="0" smtClean="0"/>
          </a:p>
        </p:txBody>
      </p:sp>
      <p:graphicFrame>
        <p:nvGraphicFramePr>
          <p:cNvPr id="26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3354598"/>
              </p:ext>
            </p:extLst>
          </p:nvPr>
        </p:nvGraphicFramePr>
        <p:xfrm>
          <a:off x="7476328" y="1293088"/>
          <a:ext cx="1135175" cy="108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26" name="Visio" r:id="rId4" imgW="6609613" imgH="6560766" progId="Visio.Drawing.11">
                  <p:embed/>
                </p:oleObj>
              </mc:Choice>
              <mc:Fallback>
                <p:oleObj name="Visio" r:id="rId4" imgW="6609613" imgH="6560766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76328" y="1293088"/>
                        <a:ext cx="1135175" cy="10858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9000" y="3117217"/>
            <a:ext cx="1642550" cy="716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08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Intermediate Language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50"/>
            <a:ext cx="8229600" cy="3371850"/>
          </a:xfrm>
          <a:ln>
            <a:noFill/>
          </a:ln>
        </p:spPr>
        <p:txBody>
          <a:bodyPr>
            <a:normAutofit/>
          </a:bodyPr>
          <a:lstStyle/>
          <a:p>
            <a:pPr marL="114300" lvl="1"/>
            <a:r>
              <a:rPr lang="en-US" dirty="0" smtClean="0"/>
              <a:t>Objective</a:t>
            </a:r>
          </a:p>
          <a:p>
            <a:pPr marL="480060" lvl="2"/>
            <a:r>
              <a:rPr lang="en-US" dirty="0" smtClean="0"/>
              <a:t>Generate query plan and chop it</a:t>
            </a:r>
          </a:p>
          <a:p>
            <a:pPr marL="937260" lvl="3"/>
            <a:r>
              <a:rPr lang="en-US" dirty="0"/>
              <a:t>Reachability part -&gt; </a:t>
            </a:r>
            <a:r>
              <a:rPr lang="en-US" dirty="0" smtClean="0"/>
              <a:t>main-memory algorithms on </a:t>
            </a:r>
            <a:r>
              <a:rPr lang="en-US" dirty="0"/>
              <a:t>topology</a:t>
            </a:r>
          </a:p>
          <a:p>
            <a:pPr marL="937260" lvl="3"/>
            <a:r>
              <a:rPr lang="en-US" dirty="0" smtClean="0"/>
              <a:t>Pattern matching part -&gt; relational database</a:t>
            </a:r>
          </a:p>
          <a:p>
            <a:pPr marL="480060" lvl="2"/>
            <a:r>
              <a:rPr lang="en-US" dirty="0" smtClean="0"/>
              <a:t>Optimizations</a:t>
            </a:r>
          </a:p>
          <a:p>
            <a:pPr marL="114300" lvl="1"/>
            <a:r>
              <a:rPr lang="en-US" dirty="0" smtClean="0"/>
              <a:t>Features</a:t>
            </a:r>
          </a:p>
          <a:p>
            <a:pPr marL="480060" lvl="2"/>
            <a:r>
              <a:rPr lang="en-US" dirty="0" smtClean="0"/>
              <a:t>Independent of execution engine and graph representation</a:t>
            </a:r>
          </a:p>
          <a:p>
            <a:pPr marL="480060" lvl="2"/>
            <a:r>
              <a:rPr lang="en-US" dirty="0" smtClean="0"/>
              <a:t>Algebraic query plan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0DBF6D-9834-4BBD-AFE8-92C16F574389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11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G-SPARQL Algebra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50"/>
            <a:ext cx="8229600" cy="3371850"/>
          </a:xfrm>
          <a:ln>
            <a:noFill/>
          </a:ln>
        </p:spPr>
        <p:txBody>
          <a:bodyPr>
            <a:normAutofit/>
          </a:bodyPr>
          <a:lstStyle/>
          <a:p>
            <a:pPr marL="114300" lvl="1"/>
            <a:r>
              <a:rPr lang="en-US" dirty="0" smtClean="0"/>
              <a:t>Variant of “Tuple Algebra”</a:t>
            </a:r>
          </a:p>
          <a:p>
            <a:pPr marL="114300" lvl="1"/>
            <a:r>
              <a:rPr lang="en-US" dirty="0" smtClean="0"/>
              <a:t>Algebra details</a:t>
            </a:r>
          </a:p>
          <a:p>
            <a:pPr marL="480060" lvl="2"/>
            <a:r>
              <a:rPr lang="en-US" dirty="0" smtClean="0"/>
              <a:t>Data: tuples</a:t>
            </a:r>
          </a:p>
          <a:p>
            <a:pPr marL="937260" lvl="3"/>
            <a:r>
              <a:rPr lang="en-US" dirty="0" smtClean="0"/>
              <a:t>Sets of nodes, edges, paths.</a:t>
            </a:r>
          </a:p>
          <a:p>
            <a:pPr marL="480060" lvl="2"/>
            <a:r>
              <a:rPr lang="en-US" dirty="0" smtClean="0"/>
              <a:t>Operators</a:t>
            </a:r>
          </a:p>
          <a:p>
            <a:pPr marL="937260" lvl="3"/>
            <a:r>
              <a:rPr lang="en-US" dirty="0" smtClean="0"/>
              <a:t>Relational: select, project, join</a:t>
            </a:r>
          </a:p>
          <a:p>
            <a:pPr marL="937260" lvl="3"/>
            <a:r>
              <a:rPr lang="en-US" dirty="0" smtClean="0"/>
              <a:t>Graph specific: node</a:t>
            </a:r>
            <a:r>
              <a:rPr lang="en-US" dirty="0"/>
              <a:t> </a:t>
            </a:r>
            <a:r>
              <a:rPr lang="en-US" dirty="0" smtClean="0"/>
              <a:t>and edge attributes, adjacency</a:t>
            </a:r>
          </a:p>
          <a:p>
            <a:pPr marL="937260" lvl="3"/>
            <a:r>
              <a:rPr lang="en-US" dirty="0" smtClean="0"/>
              <a:t>Path operators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0DBF6D-9834-4BBD-AFE8-92C16F574389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67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0DBF6D-9834-4BBD-AFE8-92C16F574389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7143" b="35307"/>
          <a:stretch/>
        </p:blipFill>
        <p:spPr>
          <a:xfrm>
            <a:off x="1533440" y="0"/>
            <a:ext cx="7610560" cy="310515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1123950"/>
            <a:ext cx="153344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Relational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4" y="3409950"/>
            <a:ext cx="9139976" cy="103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486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0DBF6D-9834-4BBD-AFE8-92C16F574389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63281"/>
          <a:stretch/>
        </p:blipFill>
        <p:spPr>
          <a:xfrm>
            <a:off x="1533440" y="3181350"/>
            <a:ext cx="7610560" cy="1981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t="7143" b="35307"/>
          <a:stretch/>
        </p:blipFill>
        <p:spPr>
          <a:xfrm>
            <a:off x="1533440" y="0"/>
            <a:ext cx="7610560" cy="31051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1123950"/>
            <a:ext cx="153344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Relational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3714750"/>
            <a:ext cx="153344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NOT Relational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78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Front-end Compilation (Step 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50"/>
            <a:ext cx="8229600" cy="3371850"/>
          </a:xfrm>
          <a:ln>
            <a:noFill/>
          </a:ln>
        </p:spPr>
        <p:txBody>
          <a:bodyPr>
            <a:normAutofit/>
          </a:bodyPr>
          <a:lstStyle/>
          <a:p>
            <a:pPr marL="114300" lvl="1"/>
            <a:r>
              <a:rPr lang="en-US" dirty="0" smtClean="0"/>
              <a:t>Input</a:t>
            </a:r>
          </a:p>
          <a:p>
            <a:pPr marL="480060" lvl="2"/>
            <a:r>
              <a:rPr lang="en-US" dirty="0" smtClean="0"/>
              <a:t>G-SPARQL query</a:t>
            </a:r>
          </a:p>
          <a:p>
            <a:pPr marL="114300" lvl="1"/>
            <a:r>
              <a:rPr lang="en-US" dirty="0" smtClean="0"/>
              <a:t>Output</a:t>
            </a:r>
          </a:p>
          <a:p>
            <a:pPr marL="480060" lvl="2"/>
            <a:r>
              <a:rPr lang="en-US" dirty="0" smtClean="0"/>
              <a:t>Algebraic query plan</a:t>
            </a:r>
          </a:p>
          <a:p>
            <a:pPr marL="114300" lvl="1"/>
            <a:r>
              <a:rPr lang="en-US" dirty="0" smtClean="0"/>
              <a:t>Technique</a:t>
            </a:r>
          </a:p>
          <a:p>
            <a:pPr marL="480060" lvl="2"/>
            <a:r>
              <a:rPr lang="en-US" dirty="0" smtClean="0"/>
              <a:t>Map</a:t>
            </a:r>
          </a:p>
          <a:p>
            <a:pPr marL="937260" lvl="3"/>
            <a:r>
              <a:rPr lang="en-US" dirty="0" smtClean="0"/>
              <a:t>from triple patterns</a:t>
            </a:r>
          </a:p>
          <a:p>
            <a:pPr marL="937260" lvl="3"/>
            <a:r>
              <a:rPr lang="en-US" dirty="0" smtClean="0"/>
              <a:t>To G-SPARQL operators</a:t>
            </a:r>
          </a:p>
          <a:p>
            <a:pPr marL="480060" lvl="2"/>
            <a:r>
              <a:rPr lang="en-US" dirty="0" smtClean="0"/>
              <a:t>Use inference rules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0DBF6D-9834-4BBD-AFE8-92C16F574389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62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 1: Social Network</a:t>
            </a:r>
            <a:endParaRPr lang="en-US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1790834"/>
              </p:ext>
            </p:extLst>
          </p:nvPr>
        </p:nvGraphicFramePr>
        <p:xfrm>
          <a:off x="2139950" y="57150"/>
          <a:ext cx="5187950" cy="4962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201" name="Visio" r:id="rId4" imgW="6609613" imgH="6560766" progId="Visio.Drawing.11">
                  <p:embed/>
                </p:oleObj>
              </mc:Choice>
              <mc:Fallback>
                <p:oleObj name="Visio" r:id="rId4" imgW="6609613" imgH="6560766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9950" y="57150"/>
                        <a:ext cx="5187950" cy="4962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4084480"/>
              </p:ext>
            </p:extLst>
          </p:nvPr>
        </p:nvGraphicFramePr>
        <p:xfrm>
          <a:off x="2133600" y="57150"/>
          <a:ext cx="5187950" cy="4962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202" name="Visio" r:id="rId6" imgW="6591247" imgH="6543675" progId="Visio.Drawing.11">
                  <p:embed/>
                </p:oleObj>
              </mc:Choice>
              <mc:Fallback>
                <p:oleObj name="Visio" r:id="rId6" imgW="6591247" imgH="6543675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57150"/>
                        <a:ext cx="5187950" cy="4962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553200" y="4476750"/>
            <a:ext cx="2133600" cy="274637"/>
          </a:xfrm>
        </p:spPr>
        <p:txBody>
          <a:bodyPr/>
          <a:lstStyle/>
          <a:p>
            <a:fld id="{810DBF6D-9834-4BBD-AFE8-92C16F574389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Oval 2"/>
          <p:cNvSpPr/>
          <p:nvPr/>
        </p:nvSpPr>
        <p:spPr>
          <a:xfrm>
            <a:off x="4876800" y="514350"/>
            <a:ext cx="838200" cy="838200"/>
          </a:xfrm>
          <a:prstGeom prst="ellipse">
            <a:avLst/>
          </a:prstGeom>
          <a:noFill/>
          <a:ln w="762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Curved Connector 7"/>
          <p:cNvCxnSpPr/>
          <p:nvPr/>
        </p:nvCxnSpPr>
        <p:spPr>
          <a:xfrm flipH="1">
            <a:off x="3657600" y="1123950"/>
            <a:ext cx="1447800" cy="2362200"/>
          </a:xfrm>
          <a:prstGeom prst="straightConnector1">
            <a:avLst/>
          </a:prstGeom>
          <a:ln w="5715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ight Triangle 17"/>
          <p:cNvSpPr/>
          <p:nvPr/>
        </p:nvSpPr>
        <p:spPr>
          <a:xfrm rot="12920840">
            <a:off x="5194337" y="1604442"/>
            <a:ext cx="1681713" cy="580252"/>
          </a:xfrm>
          <a:prstGeom prst="rtTriangle">
            <a:avLst/>
          </a:prstGeom>
          <a:pattFill prst="lgCheck">
            <a:fgClr>
              <a:srgbClr val="FF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Curved Connector 7"/>
          <p:cNvCxnSpPr/>
          <p:nvPr/>
        </p:nvCxnSpPr>
        <p:spPr>
          <a:xfrm>
            <a:off x="5295900" y="1200150"/>
            <a:ext cx="1028700" cy="1524000"/>
          </a:xfrm>
          <a:prstGeom prst="straightConnector1">
            <a:avLst/>
          </a:prstGeom>
          <a:ln w="5715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urved Connector 7"/>
          <p:cNvCxnSpPr/>
          <p:nvPr/>
        </p:nvCxnSpPr>
        <p:spPr>
          <a:xfrm flipH="1">
            <a:off x="3810000" y="2885962"/>
            <a:ext cx="2470150" cy="752588"/>
          </a:xfrm>
          <a:prstGeom prst="straightConnector1">
            <a:avLst/>
          </a:prstGeom>
          <a:ln w="5715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8672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Front-end Compilation: Inference Rules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0DBF6D-9834-4BBD-AFE8-92C16F574389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b="37798"/>
          <a:stretch/>
        </p:blipFill>
        <p:spPr>
          <a:xfrm>
            <a:off x="76999" y="1344750"/>
            <a:ext cx="8990001" cy="1379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t="55330"/>
          <a:stretch/>
        </p:blipFill>
        <p:spPr>
          <a:xfrm>
            <a:off x="76999" y="2952750"/>
            <a:ext cx="8990001" cy="9906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6999" y="2038350"/>
            <a:ext cx="3047201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114800" y="2038350"/>
            <a:ext cx="1295400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6200" y="3821431"/>
            <a:ext cx="3047201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581400" y="3821431"/>
            <a:ext cx="1295400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981200" y="1200150"/>
            <a:ext cx="5410200" cy="457200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981200" y="2981325"/>
            <a:ext cx="5410200" cy="457200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628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3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Front-end Compilation: Optimizations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49"/>
            <a:ext cx="8229600" cy="3894137"/>
          </a:xfrm>
          <a:ln>
            <a:noFill/>
          </a:ln>
        </p:spPr>
        <p:txBody>
          <a:bodyPr>
            <a:normAutofit/>
          </a:bodyPr>
          <a:lstStyle/>
          <a:p>
            <a:pPr marL="114300" lvl="1"/>
            <a:r>
              <a:rPr lang="en-US" dirty="0" smtClean="0"/>
              <a:t>Objective</a:t>
            </a:r>
          </a:p>
          <a:p>
            <a:pPr marL="480060" lvl="2"/>
            <a:r>
              <a:rPr lang="en-US" dirty="0" smtClean="0"/>
              <a:t>Delay execution of traversal operations</a:t>
            </a:r>
          </a:p>
          <a:p>
            <a:pPr marL="114300" lvl="1"/>
            <a:r>
              <a:rPr lang="en-US" dirty="0" smtClean="0"/>
              <a:t>Technique</a:t>
            </a:r>
          </a:p>
          <a:p>
            <a:pPr marL="480060" lvl="2"/>
            <a:r>
              <a:rPr lang="en-US" dirty="0" smtClean="0"/>
              <a:t>Order triple patterns, based on restrictiveness</a:t>
            </a:r>
          </a:p>
          <a:p>
            <a:pPr marL="114300" lvl="1"/>
            <a:r>
              <a:rPr lang="en-US" dirty="0" smtClean="0"/>
              <a:t>Heuristics</a:t>
            </a:r>
          </a:p>
          <a:p>
            <a:pPr marL="480060" lvl="2"/>
            <a:r>
              <a:rPr lang="en-US" dirty="0" smtClean="0"/>
              <a:t>Triple pattern P1 is more restrictive than P2</a:t>
            </a:r>
          </a:p>
          <a:p>
            <a:pPr marL="1051560" lvl="3" indent="-342900">
              <a:buFont typeface="+mj-lt"/>
              <a:buAutoNum type="arabicPeriod"/>
            </a:pPr>
            <a:r>
              <a:rPr lang="en-US" dirty="0" smtClean="0"/>
              <a:t>P1 has fewer path variables than P2</a:t>
            </a:r>
          </a:p>
          <a:p>
            <a:pPr marL="1051560" lvl="3" indent="-342900">
              <a:buFont typeface="+mj-lt"/>
              <a:buAutoNum type="arabicPeriod"/>
            </a:pPr>
            <a:r>
              <a:rPr lang="en-US" dirty="0" smtClean="0"/>
              <a:t>P1 has fewer variables than P2</a:t>
            </a:r>
          </a:p>
          <a:p>
            <a:pPr marL="1051560" lvl="3" indent="-342900">
              <a:buFont typeface="+mj-lt"/>
              <a:buAutoNum type="arabicPeriod"/>
            </a:pPr>
            <a:r>
              <a:rPr lang="en-US" dirty="0" smtClean="0"/>
              <a:t>P1’s variables have more filter statements than P2’s variables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0DBF6D-9834-4BBD-AFE8-92C16F574389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79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Back-end Compilation (Step 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50"/>
            <a:ext cx="8229600" cy="4152900"/>
          </a:xfrm>
          <a:ln>
            <a:noFill/>
          </a:ln>
        </p:spPr>
        <p:txBody>
          <a:bodyPr>
            <a:normAutofit/>
          </a:bodyPr>
          <a:lstStyle/>
          <a:p>
            <a:pPr marL="114300" lvl="1"/>
            <a:r>
              <a:rPr lang="en-US" dirty="0" smtClean="0"/>
              <a:t>Input</a:t>
            </a:r>
          </a:p>
          <a:p>
            <a:pPr marL="480060" lvl="2"/>
            <a:r>
              <a:rPr lang="en-US" dirty="0" smtClean="0"/>
              <a:t>G-SPARQL algebraic plan</a:t>
            </a:r>
          </a:p>
          <a:p>
            <a:pPr marL="114300" lvl="1"/>
            <a:r>
              <a:rPr lang="en-US" dirty="0" smtClean="0"/>
              <a:t>Output</a:t>
            </a:r>
          </a:p>
          <a:p>
            <a:pPr marL="480060" lvl="2"/>
            <a:r>
              <a:rPr lang="en-US" dirty="0" smtClean="0"/>
              <a:t>SQL commands</a:t>
            </a:r>
          </a:p>
          <a:p>
            <a:pPr marL="480060" lvl="2"/>
            <a:r>
              <a:rPr lang="en-US" dirty="0" smtClean="0"/>
              <a:t>Traversal operations</a:t>
            </a:r>
          </a:p>
          <a:p>
            <a:pPr marL="114300" lvl="1"/>
            <a:r>
              <a:rPr lang="en-US" dirty="0" smtClean="0"/>
              <a:t>Technique</a:t>
            </a:r>
          </a:p>
          <a:p>
            <a:pPr marL="480060" lvl="2"/>
            <a:r>
              <a:rPr lang="en-US" dirty="0" smtClean="0"/>
              <a:t>Substitute G-SPARLQ relational operators with SPJ</a:t>
            </a:r>
          </a:p>
          <a:p>
            <a:pPr marL="480060" lvl="2"/>
            <a:r>
              <a:rPr lang="en-US" dirty="0" smtClean="0"/>
              <a:t>Traverse </a:t>
            </a:r>
          </a:p>
          <a:p>
            <a:pPr marL="937260" lvl="3"/>
            <a:r>
              <a:rPr lang="en-US" dirty="0" smtClean="0"/>
              <a:t>Bottom up</a:t>
            </a:r>
          </a:p>
          <a:p>
            <a:pPr marL="937260" lvl="3"/>
            <a:r>
              <a:rPr lang="en-US" dirty="0" smtClean="0"/>
              <a:t>Stop when reaching root or reaching non-relational operator</a:t>
            </a:r>
          </a:p>
          <a:p>
            <a:pPr marL="937260" lvl="3"/>
            <a:r>
              <a:rPr lang="en-US" dirty="0" smtClean="0"/>
              <a:t>Transform relational algebra to SQL commands </a:t>
            </a:r>
          </a:p>
          <a:p>
            <a:pPr marL="480060" lvl="2"/>
            <a:r>
              <a:rPr lang="en-US" dirty="0" smtClean="0"/>
              <a:t>Send non-relational commands to main memory algorithms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0DBF6D-9834-4BBD-AFE8-92C16F574389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24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Back-end Compilation: Optimizations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50"/>
            <a:ext cx="8229600" cy="3371850"/>
          </a:xfrm>
          <a:ln>
            <a:noFill/>
          </a:ln>
        </p:spPr>
        <p:txBody>
          <a:bodyPr>
            <a:normAutofit/>
          </a:bodyPr>
          <a:lstStyle/>
          <a:p>
            <a:pPr marL="114300" lvl="1"/>
            <a:r>
              <a:rPr lang="en-US" dirty="0" smtClean="0"/>
              <a:t>Optimize </a:t>
            </a:r>
            <a:r>
              <a:rPr lang="en-US" dirty="0"/>
              <a:t>a fragment </a:t>
            </a:r>
            <a:r>
              <a:rPr lang="en-US" dirty="0" smtClean="0"/>
              <a:t>of query plan</a:t>
            </a:r>
          </a:p>
          <a:p>
            <a:pPr marL="480060" lvl="2"/>
            <a:r>
              <a:rPr lang="en-US" dirty="0" smtClean="0"/>
              <a:t>Before generating SQL command</a:t>
            </a:r>
          </a:p>
          <a:p>
            <a:pPr marL="114300" lvl="1"/>
            <a:r>
              <a:rPr lang="en-US" dirty="0" smtClean="0"/>
              <a:t>All </a:t>
            </a:r>
            <a:r>
              <a:rPr lang="en-US" dirty="0"/>
              <a:t>operators are </a:t>
            </a:r>
            <a:r>
              <a:rPr lang="en-US" dirty="0" smtClean="0"/>
              <a:t>Select/Project/Join</a:t>
            </a:r>
          </a:p>
          <a:p>
            <a:pPr marL="114300" lvl="1"/>
            <a:r>
              <a:rPr lang="en-US" dirty="0" smtClean="0"/>
              <a:t>Apply standard techniques</a:t>
            </a:r>
          </a:p>
          <a:p>
            <a:pPr marL="480060" lvl="2"/>
            <a:r>
              <a:rPr lang="en-US" dirty="0" smtClean="0"/>
              <a:t>For example pushing selection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0DBF6D-9834-4BBD-AFE8-92C16F574389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90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Example: G-SPARQL Query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49"/>
            <a:ext cx="8229600" cy="4286251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sz="1800" b="1" dirty="0" smtClean="0"/>
              <a:t>SELECT </a:t>
            </a:r>
            <a:r>
              <a:rPr lang="en-US" sz="1800" dirty="0" smtClean="0"/>
              <a:t> </a:t>
            </a:r>
            <a:r>
              <a:rPr lang="en-US" sz="1800" dirty="0"/>
              <a:t>?</a:t>
            </a:r>
            <a:r>
              <a:rPr lang="en-US" sz="1800" dirty="0" smtClean="0"/>
              <a:t>L1  </a:t>
            </a:r>
            <a:r>
              <a:rPr lang="en-US" sz="1800" dirty="0"/>
              <a:t>?L2</a:t>
            </a:r>
          </a:p>
          <a:p>
            <a:r>
              <a:rPr lang="en-US" sz="1800" b="1" dirty="0"/>
              <a:t>WHERE </a:t>
            </a:r>
            <a:r>
              <a:rPr lang="en-US" sz="1800" b="1" dirty="0" smtClean="0"/>
              <a:t>{</a:t>
            </a:r>
          </a:p>
          <a:p>
            <a:pPr marL="171450" lvl="1" indent="0">
              <a:buNone/>
            </a:pPr>
            <a:r>
              <a:rPr lang="en-US" sz="1800" dirty="0"/>
              <a:t>?X </a:t>
            </a:r>
            <a:r>
              <a:rPr lang="en-US" sz="1800" dirty="0" smtClean="0"/>
              <a:t>  ??P   ?</a:t>
            </a:r>
            <a:r>
              <a:rPr lang="en-US" sz="1800" dirty="0"/>
              <a:t>Y</a:t>
            </a:r>
            <a:r>
              <a:rPr lang="en-US" sz="1800" dirty="0" smtClean="0"/>
              <a:t>.</a:t>
            </a:r>
          </a:p>
          <a:p>
            <a:pPr marL="171450" lvl="1" indent="0">
              <a:buNone/>
            </a:pPr>
            <a:endParaRPr lang="en-US" sz="1800" dirty="0"/>
          </a:p>
          <a:p>
            <a:pPr marL="171450" lvl="1" indent="0">
              <a:buNone/>
            </a:pPr>
            <a:r>
              <a:rPr lang="en-US" sz="1800" dirty="0" smtClean="0"/>
              <a:t>?</a:t>
            </a:r>
            <a:r>
              <a:rPr lang="en-US" sz="1800" dirty="0"/>
              <a:t>X </a:t>
            </a:r>
            <a:r>
              <a:rPr lang="en-US" sz="1800" dirty="0" smtClean="0"/>
              <a:t>  @label   ?</a:t>
            </a:r>
            <a:r>
              <a:rPr lang="en-US" sz="1800" dirty="0"/>
              <a:t>L1. </a:t>
            </a:r>
            <a:r>
              <a:rPr lang="en-US" sz="1800" dirty="0" smtClean="0"/>
              <a:t>		?Y   @label   ?</a:t>
            </a:r>
            <a:r>
              <a:rPr lang="en-US" sz="1800" dirty="0"/>
              <a:t>L2.</a:t>
            </a:r>
          </a:p>
          <a:p>
            <a:pPr marL="171450" lvl="1" indent="0">
              <a:buNone/>
            </a:pPr>
            <a:r>
              <a:rPr lang="en-US" sz="1800" dirty="0"/>
              <a:t>?X </a:t>
            </a:r>
            <a:r>
              <a:rPr lang="en-US" sz="1800" dirty="0" smtClean="0"/>
              <a:t>  @age   ?Age1</a:t>
            </a:r>
            <a:r>
              <a:rPr lang="en-US" sz="1800" dirty="0"/>
              <a:t>. </a:t>
            </a:r>
            <a:r>
              <a:rPr lang="en-US" sz="1800" dirty="0" smtClean="0"/>
              <a:t>		?</a:t>
            </a:r>
            <a:r>
              <a:rPr lang="en-US" sz="1800" dirty="0"/>
              <a:t>Y </a:t>
            </a:r>
            <a:r>
              <a:rPr lang="en-US" sz="1800" dirty="0" smtClean="0"/>
              <a:t>  @</a:t>
            </a:r>
            <a:r>
              <a:rPr lang="en-US" sz="1800" dirty="0"/>
              <a:t>age </a:t>
            </a:r>
            <a:r>
              <a:rPr lang="en-US" sz="1800" dirty="0" smtClean="0"/>
              <a:t> ?Age2</a:t>
            </a:r>
            <a:r>
              <a:rPr lang="en-US" sz="1800" dirty="0"/>
              <a:t>.</a:t>
            </a:r>
          </a:p>
          <a:p>
            <a:pPr marL="171450" lvl="1" indent="0">
              <a:buNone/>
            </a:pPr>
            <a:r>
              <a:rPr lang="en-US" sz="1800" dirty="0"/>
              <a:t>?X </a:t>
            </a:r>
            <a:r>
              <a:rPr lang="en-US" sz="1800" dirty="0" smtClean="0"/>
              <a:t>  affiliated   UNSW.	 	</a:t>
            </a:r>
            <a:r>
              <a:rPr lang="it-IT" sz="1800" dirty="0" smtClean="0"/>
              <a:t>?</a:t>
            </a:r>
            <a:r>
              <a:rPr lang="it-IT" sz="1800" dirty="0"/>
              <a:t>Y </a:t>
            </a:r>
            <a:r>
              <a:rPr lang="it-IT" sz="1800" dirty="0" smtClean="0"/>
              <a:t>  ?</a:t>
            </a:r>
            <a:r>
              <a:rPr lang="it-IT" sz="1800" dirty="0"/>
              <a:t>E(affiliated) </a:t>
            </a:r>
            <a:r>
              <a:rPr lang="it-IT" sz="1800" dirty="0" smtClean="0"/>
              <a:t>  Microsoft</a:t>
            </a:r>
            <a:r>
              <a:rPr lang="it-IT" sz="1800" dirty="0"/>
              <a:t>.</a:t>
            </a:r>
            <a:endParaRPr lang="en-US" sz="1800" dirty="0" smtClean="0"/>
          </a:p>
          <a:p>
            <a:pPr marL="171450" lvl="1" indent="0">
              <a:buNone/>
            </a:pPr>
            <a:r>
              <a:rPr lang="en-US" sz="1800" dirty="0" smtClean="0"/>
              <a:t>?</a:t>
            </a:r>
            <a:r>
              <a:rPr lang="en-US" sz="1800" dirty="0"/>
              <a:t>X </a:t>
            </a:r>
            <a:r>
              <a:rPr lang="en-US" sz="1800" dirty="0" smtClean="0"/>
              <a:t>  </a:t>
            </a:r>
            <a:r>
              <a:rPr lang="en-US" sz="1800" dirty="0" err="1" smtClean="0"/>
              <a:t>livesIn</a:t>
            </a:r>
            <a:r>
              <a:rPr lang="en-US" sz="1800" dirty="0" smtClean="0"/>
              <a:t>   Sydney.		</a:t>
            </a:r>
            <a:r>
              <a:rPr lang="it-IT" sz="1800" dirty="0" smtClean="0"/>
              <a:t>?</a:t>
            </a:r>
            <a:r>
              <a:rPr lang="it-IT" sz="1800" dirty="0"/>
              <a:t>E </a:t>
            </a:r>
            <a:r>
              <a:rPr lang="it-IT" sz="1800" dirty="0" smtClean="0"/>
              <a:t>  @</a:t>
            </a:r>
            <a:r>
              <a:rPr lang="it-IT" sz="1800" dirty="0"/>
              <a:t>title </a:t>
            </a:r>
            <a:r>
              <a:rPr lang="it-IT" sz="1800" dirty="0" smtClean="0"/>
              <a:t>  "Researcher"</a:t>
            </a:r>
          </a:p>
          <a:p>
            <a:pPr marL="1828800" lvl="4" indent="0">
              <a:buNone/>
            </a:pPr>
            <a:endParaRPr lang="en-US" sz="1800" dirty="0" smtClean="0"/>
          </a:p>
          <a:p>
            <a:pPr marL="171450" lvl="1" indent="0">
              <a:buNone/>
            </a:pPr>
            <a:r>
              <a:rPr lang="en-US" sz="1800" b="1" dirty="0" smtClean="0"/>
              <a:t>FILTER</a:t>
            </a:r>
            <a:r>
              <a:rPr lang="en-US" sz="1800" dirty="0" smtClean="0"/>
              <a:t>(?Age1 </a:t>
            </a:r>
            <a:r>
              <a:rPr lang="en-US" sz="1800" dirty="0"/>
              <a:t>&gt;= 40). </a:t>
            </a:r>
            <a:r>
              <a:rPr lang="en-US" sz="1800" dirty="0" smtClean="0"/>
              <a:t>		</a:t>
            </a:r>
            <a:r>
              <a:rPr lang="en-US" sz="1800" b="1" dirty="0" smtClean="0"/>
              <a:t>FILTER</a:t>
            </a:r>
            <a:r>
              <a:rPr lang="en-US" sz="1800" dirty="0" smtClean="0"/>
              <a:t>(?Age2 </a:t>
            </a:r>
            <a:r>
              <a:rPr lang="en-US" sz="1800" dirty="0"/>
              <a:t>&gt;= 40</a:t>
            </a:r>
            <a:r>
              <a:rPr lang="en-US" sz="1800" dirty="0" smtClean="0"/>
              <a:t>).</a:t>
            </a:r>
          </a:p>
          <a:p>
            <a:r>
              <a:rPr lang="en-US" sz="1800" b="1" dirty="0" smtClean="0"/>
              <a:t>}</a:t>
            </a:r>
            <a:endParaRPr lang="en-US" sz="18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0DBF6D-9834-4BBD-AFE8-92C16F574389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13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Example: Query Plan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0DBF6D-9834-4BBD-AFE8-92C16F574389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819150"/>
            <a:ext cx="5334000" cy="424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16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4. Experimental Evaluation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0DBF6D-9834-4BBD-AFE8-92C16F574389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685320"/>
            <a:ext cx="7272728" cy="1334230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857250"/>
            <a:ext cx="8229600" cy="4076700"/>
          </a:xfrm>
          <a:ln>
            <a:noFill/>
          </a:ln>
        </p:spPr>
        <p:txBody>
          <a:bodyPr>
            <a:normAutofit/>
          </a:bodyPr>
          <a:lstStyle/>
          <a:p>
            <a:pPr marL="114300" lvl="1"/>
            <a:r>
              <a:rPr lang="en-US" dirty="0" smtClean="0"/>
              <a:t>Objective</a:t>
            </a:r>
          </a:p>
          <a:p>
            <a:pPr marL="480060" lvl="2"/>
            <a:r>
              <a:rPr lang="en-US" dirty="0" smtClean="0"/>
              <a:t>This is a good idea</a:t>
            </a:r>
          </a:p>
          <a:p>
            <a:pPr marL="480060" lvl="2"/>
            <a:r>
              <a:rPr lang="en-US" dirty="0" smtClean="0"/>
              <a:t>Good performance from DBMS and main memory topology</a:t>
            </a:r>
          </a:p>
          <a:p>
            <a:pPr marL="114300" lvl="1"/>
            <a:r>
              <a:rPr lang="en-US" dirty="0" smtClean="0"/>
              <a:t>Data sets</a:t>
            </a:r>
          </a:p>
          <a:p>
            <a:pPr marL="480060" lvl="2"/>
            <a:r>
              <a:rPr lang="en-US" dirty="0" smtClean="0"/>
              <a:t>Real ACM bibliographic network</a:t>
            </a:r>
          </a:p>
          <a:p>
            <a:pPr marL="480060" lvl="2"/>
            <a:endParaRPr lang="en-US" dirty="0" smtClean="0"/>
          </a:p>
          <a:p>
            <a:pPr marL="480060" lvl="2"/>
            <a:endParaRPr lang="en-US" dirty="0" smtClean="0"/>
          </a:p>
          <a:p>
            <a:pPr marL="480060" lvl="2"/>
            <a:endParaRPr lang="en-US" dirty="0"/>
          </a:p>
          <a:p>
            <a:pPr marL="480060" lvl="2"/>
            <a:endParaRPr lang="en-US" dirty="0" smtClean="0"/>
          </a:p>
          <a:p>
            <a:pPr marL="480060" lvl="2"/>
            <a:endParaRPr lang="en-US" dirty="0"/>
          </a:p>
          <a:p>
            <a:pPr marL="480060" lvl="2"/>
            <a:r>
              <a:rPr lang="en-US" dirty="0" smtClean="0"/>
              <a:t>Synthetic graphs</a:t>
            </a:r>
          </a:p>
          <a:p>
            <a:pPr marL="937260" lvl="3"/>
            <a:r>
              <a:rPr lang="en-US" dirty="0" smtClean="0"/>
              <a:t>See technical report</a:t>
            </a:r>
          </a:p>
        </p:txBody>
      </p:sp>
    </p:spTree>
    <p:extLst>
      <p:ext uri="{BB962C8B-B14F-4D97-AF65-F5344CB8AC3E}">
        <p14:creationId xmlns:p14="http://schemas.microsoft.com/office/powerpoint/2010/main" val="414062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Experimental Environment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0DBF6D-9834-4BBD-AFE8-92C16F574389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857250"/>
            <a:ext cx="8229600" cy="3371850"/>
          </a:xfrm>
          <a:ln>
            <a:noFill/>
          </a:ln>
        </p:spPr>
        <p:txBody>
          <a:bodyPr>
            <a:normAutofit/>
          </a:bodyPr>
          <a:lstStyle/>
          <a:p>
            <a:pPr marL="114300" lvl="1"/>
            <a:r>
              <a:rPr lang="en-US" dirty="0" smtClean="0"/>
              <a:t>Workload</a:t>
            </a:r>
          </a:p>
          <a:p>
            <a:pPr marL="480060" lvl="2"/>
            <a:r>
              <a:rPr lang="en-US" dirty="0" smtClean="0"/>
              <a:t>Created Q1 … Q12</a:t>
            </a:r>
          </a:p>
          <a:p>
            <a:pPr marL="114300" lvl="1"/>
            <a:r>
              <a:rPr lang="en-US" dirty="0" smtClean="0"/>
              <a:t>Process</a:t>
            </a:r>
          </a:p>
          <a:p>
            <a:pPr marL="480060" lvl="2"/>
            <a:r>
              <a:rPr lang="en-US" dirty="0" smtClean="0"/>
              <a:t>Compare to Neo4J (non-optimized, optimized)</a:t>
            </a:r>
          </a:p>
          <a:p>
            <a:pPr marL="114300" lvl="1"/>
            <a:r>
              <a:rPr lang="en-US" dirty="0" smtClean="0"/>
              <a:t>Environment</a:t>
            </a:r>
          </a:p>
          <a:p>
            <a:pPr marL="480060" lvl="2"/>
            <a:r>
              <a:rPr lang="en-US" dirty="0" smtClean="0"/>
              <a:t>Implementation</a:t>
            </a:r>
          </a:p>
          <a:p>
            <a:pPr marL="937260" lvl="3"/>
            <a:r>
              <a:rPr lang="en-US" dirty="0" smtClean="0"/>
              <a:t>Main memory algorithms in C++</a:t>
            </a:r>
          </a:p>
          <a:p>
            <a:pPr marL="937260" lvl="3"/>
            <a:r>
              <a:rPr lang="en-US" dirty="0" smtClean="0"/>
              <a:t>IBM DB2</a:t>
            </a:r>
          </a:p>
          <a:p>
            <a:pPr marL="480060" lvl="2"/>
            <a:r>
              <a:rPr lang="en-US" dirty="0" smtClean="0"/>
              <a:t>PC Server</a:t>
            </a:r>
          </a:p>
        </p:txBody>
      </p:sp>
    </p:spTree>
    <p:extLst>
      <p:ext uri="{BB962C8B-B14F-4D97-AF65-F5344CB8AC3E}">
        <p14:creationId xmlns:p14="http://schemas.microsoft.com/office/powerpoint/2010/main" val="162114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Results on Real Dataset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0DBF6D-9834-4BBD-AFE8-92C16F574389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57350"/>
            <a:ext cx="9067800" cy="1934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02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Response time on ACM Bibliographic Network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0DBF6D-9834-4BBD-AFE8-92C16F574389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742950"/>
            <a:ext cx="7543800" cy="439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47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 2: Bibliographical Network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0DBF6D-9834-4BBD-AFE8-92C16F574389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812250"/>
            <a:ext cx="4683000" cy="408717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867400" y="2724150"/>
            <a:ext cx="838200" cy="838200"/>
          </a:xfrm>
          <a:prstGeom prst="ellipse">
            <a:avLst/>
          </a:prstGeom>
          <a:noFill/>
          <a:ln w="762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024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49"/>
            <a:ext cx="8229600" cy="3894137"/>
          </a:xfrm>
          <a:ln>
            <a:noFill/>
          </a:ln>
        </p:spPr>
        <p:txBody>
          <a:bodyPr>
            <a:normAutofit/>
          </a:bodyPr>
          <a:lstStyle/>
          <a:p>
            <a:pPr marL="114300" lvl="1"/>
            <a:r>
              <a:rPr lang="en-US" dirty="0" smtClean="0"/>
              <a:t>G-SPARQL Language</a:t>
            </a:r>
          </a:p>
          <a:p>
            <a:pPr marL="480060" lvl="2"/>
            <a:r>
              <a:rPr lang="en-US" dirty="0" smtClean="0"/>
              <a:t>Expresses pattern matching and reachability queries on attributed graphs</a:t>
            </a:r>
          </a:p>
          <a:p>
            <a:pPr marL="114300" lvl="1"/>
            <a:r>
              <a:rPr lang="en-US" dirty="0" smtClean="0"/>
              <a:t>Hybrid engine</a:t>
            </a:r>
          </a:p>
          <a:p>
            <a:pPr marL="480060" lvl="2"/>
            <a:r>
              <a:rPr lang="en-US" dirty="0" smtClean="0"/>
              <a:t>Graph topology in main memory</a:t>
            </a:r>
          </a:p>
          <a:p>
            <a:pPr marL="480060" lvl="2"/>
            <a:r>
              <a:rPr lang="en-US" dirty="0" smtClean="0"/>
              <a:t>Graph data in database</a:t>
            </a:r>
          </a:p>
          <a:p>
            <a:pPr marL="114300" lvl="1"/>
            <a:r>
              <a:rPr lang="en-US" dirty="0" smtClean="0"/>
              <a:t>Compilation into algebraic plan</a:t>
            </a:r>
          </a:p>
          <a:p>
            <a:pPr marL="480060" lvl="2"/>
            <a:r>
              <a:rPr lang="en-US" dirty="0" smtClean="0"/>
              <a:t>Operators and optimizations</a:t>
            </a:r>
          </a:p>
          <a:p>
            <a:pPr marL="114300" lvl="1"/>
            <a:r>
              <a:rPr lang="en-US" dirty="0" smtClean="0"/>
              <a:t>Evaluation</a:t>
            </a:r>
          </a:p>
          <a:p>
            <a:pPr marL="480060" lvl="2"/>
            <a:r>
              <a:rPr lang="en-US" dirty="0" smtClean="0"/>
              <a:t>Real and synthetic datasets</a:t>
            </a:r>
          </a:p>
          <a:p>
            <a:pPr marL="480060" lvl="2"/>
            <a:r>
              <a:rPr lang="en-US" dirty="0" smtClean="0"/>
              <a:t>Good performance</a:t>
            </a:r>
          </a:p>
          <a:p>
            <a:pPr marL="937260" lvl="3"/>
            <a:r>
              <a:rPr lang="en-US" dirty="0" smtClean="0"/>
              <a:t>Leveraging database engine and main memory topology</a:t>
            </a:r>
          </a:p>
          <a:p>
            <a:pPr marL="114300" lvl="1"/>
            <a:endParaRPr lang="en-US" dirty="0" smtClean="0"/>
          </a:p>
          <a:p>
            <a:pPr marL="480060" lvl="2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0DBF6D-9834-4BBD-AFE8-92C16F574389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04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Contributions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50"/>
            <a:ext cx="8229600" cy="4076700"/>
          </a:xfrm>
          <a:ln>
            <a:noFill/>
          </a:ln>
        </p:spPr>
        <p:txBody>
          <a:bodyPr>
            <a:normAutofit/>
          </a:bodyPr>
          <a:lstStyle/>
          <a:p>
            <a:pPr marL="285750" lvl="1" indent="-457200">
              <a:buFont typeface="+mj-lt"/>
              <a:buAutoNum type="arabicPeriod"/>
            </a:pPr>
            <a:r>
              <a:rPr lang="en-US" dirty="0" smtClean="0"/>
              <a:t>G-SPARQL language</a:t>
            </a:r>
          </a:p>
          <a:p>
            <a:pPr marL="480060" lvl="2"/>
            <a:r>
              <a:rPr lang="en-US" dirty="0" smtClean="0"/>
              <a:t>Pattern matching</a:t>
            </a:r>
          </a:p>
          <a:p>
            <a:pPr marL="480060" lvl="2"/>
            <a:r>
              <a:rPr lang="en-US" dirty="0" smtClean="0"/>
              <a:t>Reachability </a:t>
            </a:r>
          </a:p>
          <a:p>
            <a:pPr marL="285750" lvl="1" indent="-457200">
              <a:buFont typeface="+mj-lt"/>
              <a:buAutoNum type="arabicPeriod"/>
            </a:pPr>
            <a:r>
              <a:rPr lang="en-US" dirty="0" smtClean="0"/>
              <a:t>Hybrid execution engine</a:t>
            </a:r>
          </a:p>
          <a:p>
            <a:pPr marL="480060" lvl="2"/>
            <a:r>
              <a:rPr lang="en-US" dirty="0" smtClean="0"/>
              <a:t>Graph topology in main memory</a:t>
            </a:r>
          </a:p>
          <a:p>
            <a:pPr marL="480060" lvl="2"/>
            <a:r>
              <a:rPr lang="en-US" dirty="0" smtClean="0"/>
              <a:t>Graph data in relational database</a:t>
            </a:r>
          </a:p>
          <a:p>
            <a:pPr marL="285750" lvl="1" indent="-457200">
              <a:buFont typeface="+mj-lt"/>
              <a:buAutoNum type="arabicPeriod"/>
            </a:pPr>
            <a:r>
              <a:rPr lang="en-US" dirty="0" smtClean="0"/>
              <a:t>Algebraic transformation</a:t>
            </a:r>
          </a:p>
          <a:p>
            <a:pPr marL="480060" lvl="2"/>
            <a:r>
              <a:rPr lang="en-US" dirty="0" smtClean="0"/>
              <a:t>Operators</a:t>
            </a:r>
          </a:p>
          <a:p>
            <a:pPr marL="480060" lvl="2"/>
            <a:r>
              <a:rPr lang="en-US" dirty="0" smtClean="0"/>
              <a:t>Optimizations</a:t>
            </a:r>
          </a:p>
          <a:p>
            <a:pPr marL="285750" lvl="1" indent="-457200">
              <a:buFont typeface="+mj-lt"/>
              <a:buAutoNum type="arabicPeriod"/>
            </a:pPr>
            <a:r>
              <a:rPr lang="en-US" dirty="0" smtClean="0"/>
              <a:t>Experimental evaluation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0DBF6D-9834-4BBD-AFE8-92C16F574389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62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1.  G-SPARQL Query Language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50"/>
            <a:ext cx="8229600" cy="4000500"/>
          </a:xfrm>
          <a:ln>
            <a:noFill/>
          </a:ln>
        </p:spPr>
        <p:txBody>
          <a:bodyPr>
            <a:normAutofit/>
          </a:bodyPr>
          <a:lstStyle/>
          <a:p>
            <a:pPr marL="114300" lvl="1"/>
            <a:r>
              <a:rPr lang="en-US" dirty="0" smtClean="0"/>
              <a:t>Extends a subset of SPARQL</a:t>
            </a:r>
          </a:p>
          <a:p>
            <a:pPr marL="480060" lvl="2"/>
            <a:r>
              <a:rPr lang="en-US" dirty="0" smtClean="0"/>
              <a:t>Based on triple pattern:</a:t>
            </a:r>
          </a:p>
          <a:p>
            <a:pPr marL="251460" lvl="2" indent="0">
              <a:buNone/>
            </a:pPr>
            <a:r>
              <a:rPr lang="en-US" dirty="0"/>
              <a:t> </a:t>
            </a:r>
            <a:r>
              <a:rPr lang="en-US" dirty="0" smtClean="0"/>
              <a:t>   (subject, predicate, object)</a:t>
            </a:r>
          </a:p>
          <a:p>
            <a:pPr marL="114300" lvl="1"/>
            <a:endParaRPr lang="en-US" dirty="0" smtClean="0"/>
          </a:p>
          <a:p>
            <a:pPr marL="114300" lvl="1"/>
            <a:r>
              <a:rPr lang="en-US" dirty="0" smtClean="0"/>
              <a:t>Sub-graph matching patterns on</a:t>
            </a:r>
          </a:p>
          <a:p>
            <a:pPr marL="480060" lvl="2"/>
            <a:r>
              <a:rPr lang="en-US" dirty="0"/>
              <a:t>Graph structure</a:t>
            </a:r>
          </a:p>
          <a:p>
            <a:pPr marL="480060" lvl="2"/>
            <a:r>
              <a:rPr lang="en-US" dirty="0" smtClean="0"/>
              <a:t>Node attribute</a:t>
            </a:r>
          </a:p>
          <a:p>
            <a:pPr marL="480060" lvl="2"/>
            <a:r>
              <a:rPr lang="en-US" dirty="0" smtClean="0"/>
              <a:t>Edge attribute</a:t>
            </a:r>
          </a:p>
          <a:p>
            <a:pPr marL="114300" lvl="1"/>
            <a:r>
              <a:rPr lang="en-US" dirty="0" smtClean="0"/>
              <a:t>Reachability patterns on</a:t>
            </a:r>
          </a:p>
          <a:p>
            <a:pPr marL="480060" lvl="2"/>
            <a:r>
              <a:rPr lang="en-US" dirty="0" smtClean="0"/>
              <a:t>Path</a:t>
            </a:r>
          </a:p>
          <a:p>
            <a:pPr marL="480060" lvl="2"/>
            <a:r>
              <a:rPr lang="en-US" dirty="0" smtClean="0"/>
              <a:t>Shortest path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0DBF6D-9834-4BBD-AFE8-92C16F574389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2846068"/>
              </p:ext>
            </p:extLst>
          </p:nvPr>
        </p:nvGraphicFramePr>
        <p:xfrm>
          <a:off x="4495800" y="133350"/>
          <a:ext cx="4076962" cy="240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71" name="Visio" r:id="rId4" imgW="2038481" imgH="1200150" progId="Visio.Drawing.11">
                  <p:embed/>
                </p:oleObj>
              </mc:Choice>
              <mc:Fallback>
                <p:oleObj name="Visio" r:id="rId4" imgW="2038481" imgH="1200150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133350"/>
                        <a:ext cx="4076962" cy="24003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3227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G-SPARQL Syntax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0DBF6D-9834-4BBD-AFE8-92C16F574389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1668" y="794188"/>
            <a:ext cx="6921117" cy="413976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02451" y="1891862"/>
            <a:ext cx="7279550" cy="2226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102450" y="1428750"/>
            <a:ext cx="7279550" cy="2226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102450" y="2577662"/>
            <a:ext cx="7279550" cy="2226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66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G-SPARQL </a:t>
            </a:r>
            <a:r>
              <a:rPr lang="en-US" dirty="0" smtClean="0"/>
              <a:t>Pattern Matching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0DBF6D-9834-4BBD-AFE8-92C16F574389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857250"/>
            <a:ext cx="8229600" cy="3371850"/>
          </a:xfrm>
          <a:ln>
            <a:noFill/>
          </a:ln>
        </p:spPr>
        <p:txBody>
          <a:bodyPr>
            <a:normAutofit/>
          </a:bodyPr>
          <a:lstStyle/>
          <a:p>
            <a:pPr marL="114300" lvl="1"/>
            <a:r>
              <a:rPr lang="en-US" dirty="0" smtClean="0"/>
              <a:t>Node attribute</a:t>
            </a:r>
          </a:p>
          <a:p>
            <a:pPr marL="480060" lvl="2"/>
            <a:r>
              <a:rPr lang="en-US" dirty="0" smtClean="0"/>
              <a:t>?Person   @</a:t>
            </a:r>
            <a:r>
              <a:rPr lang="en-US" dirty="0" err="1" smtClean="0"/>
              <a:t>officeNumber</a:t>
            </a:r>
            <a:r>
              <a:rPr lang="en-US" dirty="0" smtClean="0"/>
              <a:t>   “518”</a:t>
            </a:r>
          </a:p>
          <a:p>
            <a:pPr marL="480060" lvl="2"/>
            <a:endParaRPr lang="en-US" dirty="0" smtClean="0"/>
          </a:p>
          <a:p>
            <a:pPr marL="114300" lvl="1"/>
            <a:r>
              <a:rPr lang="en-US" dirty="0"/>
              <a:t>Edge attribute</a:t>
            </a:r>
          </a:p>
          <a:p>
            <a:pPr marL="480060" lvl="2"/>
            <a:r>
              <a:rPr lang="en-US" dirty="0"/>
              <a:t>?E   @Role   “Programmer”</a:t>
            </a:r>
          </a:p>
          <a:p>
            <a:pPr marL="480060" lvl="2"/>
            <a:endParaRPr lang="en-US" dirty="0" smtClean="0"/>
          </a:p>
          <a:p>
            <a:pPr marL="114300" lvl="1"/>
            <a:r>
              <a:rPr lang="en-US" dirty="0" smtClean="0"/>
              <a:t>Structural</a:t>
            </a:r>
          </a:p>
          <a:p>
            <a:pPr marL="480060" lvl="2"/>
            <a:r>
              <a:rPr lang="en-US" dirty="0" smtClean="0"/>
              <a:t>?Person   </a:t>
            </a:r>
            <a:r>
              <a:rPr lang="en-US" dirty="0" err="1" smtClean="0"/>
              <a:t>worksAt</a:t>
            </a:r>
            <a:r>
              <a:rPr lang="en-US" dirty="0" smtClean="0"/>
              <a:t>   Microsoft</a:t>
            </a:r>
            <a:endParaRPr lang="en-US" dirty="0"/>
          </a:p>
          <a:p>
            <a:pPr marL="480060" lvl="2"/>
            <a:r>
              <a:rPr lang="en-US" dirty="0" smtClean="0"/>
              <a:t>?Person   ?E(</a:t>
            </a:r>
            <a:r>
              <a:rPr lang="en-US" dirty="0" err="1" smtClean="0"/>
              <a:t>worksAt</a:t>
            </a:r>
            <a:r>
              <a:rPr lang="en-US" dirty="0" smtClean="0"/>
              <a:t>)   Microsoft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6680774"/>
              </p:ext>
            </p:extLst>
          </p:nvPr>
        </p:nvGraphicFramePr>
        <p:xfrm>
          <a:off x="4953000" y="876300"/>
          <a:ext cx="4076962" cy="240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56" name="Visio" r:id="rId4" imgW="2038481" imgH="1200150" progId="Visio.Drawing.11">
                  <p:embed/>
                </p:oleObj>
              </mc:Choice>
              <mc:Fallback>
                <p:oleObj name="Visio" r:id="rId4" imgW="2038481" imgH="1200150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876300"/>
                        <a:ext cx="4076962" cy="24003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9561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G-SPARQL Reachability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0DBF6D-9834-4BBD-AFE8-92C16F574389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857250"/>
            <a:ext cx="8229600" cy="337185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45720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822960" indent="-228600" algn="l" defTabSz="914400" rtl="0" eaLnBrk="1" latinLnBrk="0" hangingPunct="1">
              <a:spcBef>
                <a:spcPct val="20000"/>
              </a:spcBef>
              <a:buFont typeface="Calibri" pitchFamily="34" charset="0"/>
              <a:buChar char="–"/>
              <a:defRPr sz="18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lvl="1"/>
            <a:r>
              <a:rPr lang="en-US" dirty="0" smtClean="0"/>
              <a:t>Path</a:t>
            </a:r>
          </a:p>
          <a:p>
            <a:pPr marL="480060" lvl="2"/>
            <a:r>
              <a:rPr lang="en-US" dirty="0"/>
              <a:t>S</a:t>
            </a:r>
            <a:r>
              <a:rPr lang="en-US" dirty="0" smtClean="0"/>
              <a:t>ubject   ??</a:t>
            </a:r>
            <a:r>
              <a:rPr lang="en-US" dirty="0" err="1" smtClean="0"/>
              <a:t>PathVar</a:t>
            </a:r>
            <a:r>
              <a:rPr lang="en-US" dirty="0" smtClean="0"/>
              <a:t>   Object</a:t>
            </a:r>
          </a:p>
          <a:p>
            <a:pPr marL="480060" lvl="2"/>
            <a:endParaRPr lang="en-US" dirty="0" smtClean="0"/>
          </a:p>
          <a:p>
            <a:pPr marL="114300" lvl="1"/>
            <a:r>
              <a:rPr lang="en-US" dirty="0" smtClean="0"/>
              <a:t>Shortest path</a:t>
            </a:r>
          </a:p>
          <a:p>
            <a:pPr marL="480060" lvl="2"/>
            <a:r>
              <a:rPr lang="en-US" dirty="0" smtClean="0"/>
              <a:t>Subject   ?*</a:t>
            </a:r>
            <a:r>
              <a:rPr lang="en-US" dirty="0" err="1" smtClean="0"/>
              <a:t>PathVar</a:t>
            </a:r>
            <a:r>
              <a:rPr lang="en-US" dirty="0" smtClean="0"/>
              <a:t>   Object</a:t>
            </a:r>
          </a:p>
          <a:p>
            <a:pPr marL="480060" lvl="2"/>
            <a:endParaRPr lang="en-US" dirty="0"/>
          </a:p>
          <a:p>
            <a:pPr marL="114300" lvl="1"/>
            <a:r>
              <a:rPr lang="en-US" dirty="0" smtClean="0"/>
              <a:t>Path filters</a:t>
            </a:r>
          </a:p>
          <a:p>
            <a:pPr marL="480060" lvl="2"/>
            <a:r>
              <a:rPr lang="en-US" dirty="0" smtClean="0"/>
              <a:t>Path length</a:t>
            </a:r>
          </a:p>
          <a:p>
            <a:pPr marL="480060" lvl="2"/>
            <a:r>
              <a:rPr lang="en-US" dirty="0" smtClean="0"/>
              <a:t>All edges</a:t>
            </a:r>
          </a:p>
          <a:p>
            <a:pPr marL="480060" lvl="2"/>
            <a:r>
              <a:rPr lang="en-US" dirty="0" smtClean="0"/>
              <a:t>All nodes</a:t>
            </a:r>
          </a:p>
        </p:txBody>
      </p:sp>
    </p:spTree>
    <p:extLst>
      <p:ext uri="{BB962C8B-B14F-4D97-AF65-F5344CB8AC3E}">
        <p14:creationId xmlns:p14="http://schemas.microsoft.com/office/powerpoint/2010/main" val="231503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Example: G-SPARQL Query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49"/>
            <a:ext cx="8229600" cy="4286251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sz="1800" b="1" dirty="0"/>
              <a:t>SELECT</a:t>
            </a:r>
            <a:r>
              <a:rPr lang="en-US" sz="1800" dirty="0"/>
              <a:t> </a:t>
            </a:r>
            <a:r>
              <a:rPr lang="en-US" sz="1800" dirty="0" smtClean="0"/>
              <a:t> ?L1  </a:t>
            </a:r>
            <a:r>
              <a:rPr lang="en-US" sz="1800" dirty="0"/>
              <a:t>?L2</a:t>
            </a:r>
          </a:p>
          <a:p>
            <a:r>
              <a:rPr lang="en-US" sz="1800" b="1" dirty="0"/>
              <a:t>WHERE </a:t>
            </a:r>
            <a:r>
              <a:rPr lang="en-US" sz="1800" b="1" dirty="0" smtClean="0"/>
              <a:t> {</a:t>
            </a:r>
          </a:p>
          <a:p>
            <a:pPr marL="171450" lvl="1" indent="0">
              <a:buNone/>
            </a:pPr>
            <a:r>
              <a:rPr lang="en-US" sz="1800" dirty="0"/>
              <a:t>?X </a:t>
            </a:r>
            <a:r>
              <a:rPr lang="en-US" sz="1800" dirty="0" smtClean="0"/>
              <a:t>  ??</a:t>
            </a:r>
            <a:r>
              <a:rPr lang="en-US" sz="1800" dirty="0"/>
              <a:t>P </a:t>
            </a:r>
            <a:r>
              <a:rPr lang="en-US" sz="1800" dirty="0" smtClean="0"/>
              <a:t>  ?</a:t>
            </a:r>
            <a:r>
              <a:rPr lang="en-US" sz="1800" dirty="0"/>
              <a:t>Y</a:t>
            </a:r>
            <a:r>
              <a:rPr lang="en-US" sz="1800" dirty="0" smtClean="0"/>
              <a:t>.</a:t>
            </a:r>
          </a:p>
          <a:p>
            <a:pPr marL="171450" lvl="1" indent="0">
              <a:buNone/>
            </a:pPr>
            <a:endParaRPr lang="en-US" sz="1800" dirty="0"/>
          </a:p>
          <a:p>
            <a:pPr marL="171450" lvl="1" indent="0">
              <a:buNone/>
            </a:pPr>
            <a:r>
              <a:rPr lang="en-US" sz="1800" dirty="0" smtClean="0"/>
              <a:t>?</a:t>
            </a:r>
            <a:r>
              <a:rPr lang="en-US" sz="1800" dirty="0"/>
              <a:t>X </a:t>
            </a:r>
            <a:r>
              <a:rPr lang="en-US" sz="1800" dirty="0" smtClean="0"/>
              <a:t>  @Label   ?</a:t>
            </a:r>
            <a:r>
              <a:rPr lang="en-US" sz="1800" dirty="0"/>
              <a:t>L1. </a:t>
            </a:r>
            <a:r>
              <a:rPr lang="en-US" sz="1800" dirty="0" smtClean="0"/>
              <a:t>		?Y   @Label   </a:t>
            </a:r>
            <a:r>
              <a:rPr lang="en-US" sz="1800" dirty="0"/>
              <a:t>?L2.</a:t>
            </a:r>
          </a:p>
          <a:p>
            <a:pPr marL="171450" lvl="1" indent="0">
              <a:buNone/>
            </a:pPr>
            <a:r>
              <a:rPr lang="en-US" sz="1800" dirty="0"/>
              <a:t>?X </a:t>
            </a:r>
            <a:r>
              <a:rPr lang="en-US" sz="1800" dirty="0" smtClean="0"/>
              <a:t>  @Age   ?Age1</a:t>
            </a:r>
            <a:r>
              <a:rPr lang="en-US" sz="1800" dirty="0"/>
              <a:t>. </a:t>
            </a:r>
            <a:r>
              <a:rPr lang="en-US" sz="1800" dirty="0" smtClean="0"/>
              <a:t>		?</a:t>
            </a:r>
            <a:r>
              <a:rPr lang="en-US" sz="1800" dirty="0"/>
              <a:t>Y </a:t>
            </a:r>
            <a:r>
              <a:rPr lang="en-US" sz="1800" dirty="0" smtClean="0"/>
              <a:t>  @</a:t>
            </a:r>
            <a:r>
              <a:rPr lang="en-US" sz="1800" dirty="0"/>
              <a:t>A</a:t>
            </a:r>
            <a:r>
              <a:rPr lang="en-US" sz="1800" dirty="0" smtClean="0"/>
              <a:t>ge   ?Age2</a:t>
            </a:r>
            <a:r>
              <a:rPr lang="en-US" sz="1800" dirty="0"/>
              <a:t>.</a:t>
            </a:r>
          </a:p>
          <a:p>
            <a:pPr marL="171450" lvl="1" indent="0">
              <a:buNone/>
            </a:pPr>
            <a:r>
              <a:rPr lang="en-US" sz="1800" dirty="0"/>
              <a:t>?X </a:t>
            </a:r>
            <a:r>
              <a:rPr lang="en-US" sz="1800" dirty="0" smtClean="0"/>
              <a:t>  Affiliated   UNSW.	 	</a:t>
            </a:r>
            <a:r>
              <a:rPr lang="it-IT" sz="1800" dirty="0" smtClean="0"/>
              <a:t>?</a:t>
            </a:r>
            <a:r>
              <a:rPr lang="it-IT" sz="1800" dirty="0"/>
              <a:t>Y </a:t>
            </a:r>
            <a:r>
              <a:rPr lang="it-IT" sz="1800" dirty="0" smtClean="0"/>
              <a:t>  ?E(Affiliated</a:t>
            </a:r>
            <a:r>
              <a:rPr lang="it-IT" sz="1800" dirty="0"/>
              <a:t>) </a:t>
            </a:r>
            <a:r>
              <a:rPr lang="it-IT" sz="1800" dirty="0" smtClean="0"/>
              <a:t>  Microsoft</a:t>
            </a:r>
            <a:r>
              <a:rPr lang="it-IT" sz="1800" dirty="0"/>
              <a:t>.</a:t>
            </a:r>
            <a:endParaRPr lang="en-US" sz="1800" dirty="0" smtClean="0"/>
          </a:p>
          <a:p>
            <a:pPr marL="171450" lvl="1" indent="0">
              <a:buNone/>
            </a:pPr>
            <a:r>
              <a:rPr lang="en-US" sz="1800" dirty="0" smtClean="0"/>
              <a:t>?</a:t>
            </a:r>
            <a:r>
              <a:rPr lang="en-US" sz="1800" dirty="0"/>
              <a:t>X </a:t>
            </a:r>
            <a:r>
              <a:rPr lang="en-US" sz="1800" dirty="0" smtClean="0"/>
              <a:t>  </a:t>
            </a:r>
            <a:r>
              <a:rPr lang="en-US" sz="1800" dirty="0" err="1" smtClean="0"/>
              <a:t>LivesIn</a:t>
            </a:r>
            <a:r>
              <a:rPr lang="en-US" sz="1800" dirty="0" smtClean="0"/>
              <a:t>   Sydney.		</a:t>
            </a:r>
            <a:r>
              <a:rPr lang="it-IT" sz="1800" dirty="0" smtClean="0"/>
              <a:t>?</a:t>
            </a:r>
            <a:r>
              <a:rPr lang="it-IT" sz="1800" dirty="0"/>
              <a:t>E </a:t>
            </a:r>
            <a:r>
              <a:rPr lang="it-IT" sz="1800" dirty="0" smtClean="0"/>
              <a:t>  @</a:t>
            </a:r>
            <a:r>
              <a:rPr lang="it-IT" sz="1800" dirty="0"/>
              <a:t>Title   </a:t>
            </a:r>
            <a:r>
              <a:rPr lang="it-IT" sz="1800" dirty="0" smtClean="0"/>
              <a:t>"Researcher".</a:t>
            </a:r>
            <a:endParaRPr lang="en-US" sz="1800" dirty="0" smtClean="0"/>
          </a:p>
          <a:p>
            <a:pPr marL="171450" lvl="1" indent="0">
              <a:buNone/>
            </a:pPr>
            <a:endParaRPr lang="en-US" sz="1800" b="1" dirty="0" smtClean="0"/>
          </a:p>
          <a:p>
            <a:pPr marL="171450" lvl="1" indent="0">
              <a:buNone/>
            </a:pPr>
            <a:r>
              <a:rPr lang="en-US" sz="1800" b="1" dirty="0" smtClean="0"/>
              <a:t>FILTER</a:t>
            </a:r>
            <a:r>
              <a:rPr lang="en-US" sz="1800" dirty="0" smtClean="0"/>
              <a:t>(?Age1 </a:t>
            </a:r>
            <a:r>
              <a:rPr lang="en-US" sz="1800" dirty="0"/>
              <a:t>&gt;= 40). </a:t>
            </a:r>
            <a:r>
              <a:rPr lang="en-US" sz="1800" dirty="0" smtClean="0"/>
              <a:t>		</a:t>
            </a:r>
            <a:r>
              <a:rPr lang="en-US" sz="1800" b="1" dirty="0" smtClean="0"/>
              <a:t>FILTER</a:t>
            </a:r>
            <a:r>
              <a:rPr lang="en-US" sz="1800" dirty="0" smtClean="0"/>
              <a:t>(?Age2 </a:t>
            </a:r>
            <a:r>
              <a:rPr lang="en-US" sz="1800" dirty="0"/>
              <a:t>&gt;= 40</a:t>
            </a:r>
            <a:r>
              <a:rPr lang="en-US" sz="1800" dirty="0" smtClean="0"/>
              <a:t>).</a:t>
            </a:r>
          </a:p>
          <a:p>
            <a:pPr marL="171450" lvl="1" indent="0">
              <a:buNone/>
            </a:pPr>
            <a:r>
              <a:rPr lang="en-US" sz="1800" b="1" dirty="0" smtClean="0"/>
              <a:t>FILTERPATH</a:t>
            </a:r>
            <a:r>
              <a:rPr lang="en-US" sz="1800" dirty="0" smtClean="0"/>
              <a:t>( Length( ??P, &lt;= 3) ).</a:t>
            </a:r>
          </a:p>
          <a:p>
            <a:r>
              <a:rPr lang="en-US" sz="1800" b="1" dirty="0" smtClean="0"/>
              <a:t>}</a:t>
            </a:r>
            <a:endParaRPr lang="en-US" sz="18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0DBF6D-9834-4BBD-AFE8-92C16F574389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48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5EE8971294574BA73BBC6A8C970FA0" ma:contentTypeVersion="0" ma:contentTypeDescription="Create a new document." ma:contentTypeScope="" ma:versionID="1e50903552c3f8eb62a46a6d3d75f9d4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a1222beb234debe96d12a98d24ff8a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6B7ED68-9CEA-467E-B331-5F5F1A65CF73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7651604-5A98-4050-B051-CAD62F2E888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C08D67A-C002-40F7-9585-81C413FCD7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6953</TotalTime>
  <Words>1109</Words>
  <Application>Microsoft Office PowerPoint</Application>
  <PresentationFormat>On-screen Show (16:9)</PresentationFormat>
  <Paragraphs>470</Paragraphs>
  <Slides>30</Slides>
  <Notes>30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Segoe UI</vt:lpstr>
      <vt:lpstr>Office Theme</vt:lpstr>
      <vt:lpstr>Visio</vt:lpstr>
      <vt:lpstr>G-SPARQL: A Hybrid Engine for Querying Large Attributed Graphs </vt:lpstr>
      <vt:lpstr>Example 1: Social Network</vt:lpstr>
      <vt:lpstr>Example 2: Bibliographical Network</vt:lpstr>
      <vt:lpstr>Contributions</vt:lpstr>
      <vt:lpstr>1.  G-SPARQL Query Language</vt:lpstr>
      <vt:lpstr>G-SPARQL Syntax</vt:lpstr>
      <vt:lpstr>G-SPARQL Pattern Matching</vt:lpstr>
      <vt:lpstr>G-SPARQL Reachability</vt:lpstr>
      <vt:lpstr>Example: G-SPARQL Query</vt:lpstr>
      <vt:lpstr>Outline</vt:lpstr>
      <vt:lpstr>2. Hybrid Execution Engine</vt:lpstr>
      <vt:lpstr>Graph Representation</vt:lpstr>
      <vt:lpstr>Hybrid Execution Engine: interfaces</vt:lpstr>
      <vt:lpstr>3. Intermediate Language &amp; Compilation</vt:lpstr>
      <vt:lpstr>Intermediate Language</vt:lpstr>
      <vt:lpstr>G-SPARQL Algebra</vt:lpstr>
      <vt:lpstr>PowerPoint Presentation</vt:lpstr>
      <vt:lpstr>PowerPoint Presentation</vt:lpstr>
      <vt:lpstr>Front-end Compilation (Step 1)</vt:lpstr>
      <vt:lpstr>Front-end Compilation: Inference Rules</vt:lpstr>
      <vt:lpstr>Front-end Compilation: Optimizations</vt:lpstr>
      <vt:lpstr>Back-end Compilation (Step 2)</vt:lpstr>
      <vt:lpstr>Back-end Compilation: Optimizations</vt:lpstr>
      <vt:lpstr>Example: G-SPARQL Query</vt:lpstr>
      <vt:lpstr>Example: Query Plan</vt:lpstr>
      <vt:lpstr>4. Experimental Evaluation</vt:lpstr>
      <vt:lpstr>Experimental Environment</vt:lpstr>
      <vt:lpstr>Results on Real Dataset</vt:lpstr>
      <vt:lpstr>Response time on ACM Bibliographic Network</vt:lpstr>
      <vt:lpstr>Conclusions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Horton</dc:title>
  <dc:creator>joey</dc:creator>
  <cp:lastModifiedBy>Sameh Elnikety</cp:lastModifiedBy>
  <cp:revision>460</cp:revision>
  <dcterms:created xsi:type="dcterms:W3CDTF">2009-11-06T19:33:58Z</dcterms:created>
  <dcterms:modified xsi:type="dcterms:W3CDTF">2013-01-28T18:56:53Z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0x010100225EE8971294574BA73BBC6A8C970FA0</vt:lpwstr>
  </property>
  <property fmtid="{D5CDD505-2E9C-101B-9397-08002B2CF9AE}" pid="3" name="TaxKeyword">
    <vt:lpwstr/>
  </property>
</Properties>
</file>