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32"/>
  </p:handoutMasterIdLst>
  <p:sldIdLst>
    <p:sldId id="256" r:id="rId2"/>
    <p:sldId id="257" r:id="rId3"/>
    <p:sldId id="258" r:id="rId4"/>
    <p:sldId id="259" r:id="rId5"/>
    <p:sldId id="263" r:id="rId6"/>
    <p:sldId id="280" r:id="rId7"/>
    <p:sldId id="281" r:id="rId8"/>
    <p:sldId id="260" r:id="rId9"/>
    <p:sldId id="261" r:id="rId10"/>
    <p:sldId id="290" r:id="rId11"/>
    <p:sldId id="287" r:id="rId12"/>
    <p:sldId id="283" r:id="rId13"/>
    <p:sldId id="284" r:id="rId14"/>
    <p:sldId id="272" r:id="rId15"/>
    <p:sldId id="273" r:id="rId16"/>
    <p:sldId id="288" r:id="rId17"/>
    <p:sldId id="265" r:id="rId18"/>
    <p:sldId id="266" r:id="rId19"/>
    <p:sldId id="267" r:id="rId20"/>
    <p:sldId id="293" r:id="rId21"/>
    <p:sldId id="276" r:id="rId22"/>
    <p:sldId id="289" r:id="rId23"/>
    <p:sldId id="277" r:id="rId24"/>
    <p:sldId id="286" r:id="rId25"/>
    <p:sldId id="278" r:id="rId26"/>
    <p:sldId id="294" r:id="rId27"/>
    <p:sldId id="291" r:id="rId28"/>
    <p:sldId id="292" r:id="rId29"/>
    <p:sldId id="268" r:id="rId30"/>
    <p:sldId id="275" r:id="rId3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AF1D7"/>
    <a:srgbClr val="F5F8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390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80" d="100"/>
          <a:sy n="80" d="100"/>
        </p:scale>
        <p:origin x="-1506" y="-9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C6E957-F0A1-4E0F-B80C-8E18AF01B12A}" type="datetimeFigureOut">
              <a:rPr lang="en-US" smtClean="0"/>
              <a:pPr/>
              <a:t>11/16/2010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BEAD1F-152E-4609-8AA2-4E703349B45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76488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4185D-7AE6-4CED-BF30-EE9CC4CBC638}" type="datetimeFigureOut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7851B-C7CD-42DF-B7B6-3F7FD96D05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4185D-7AE6-4CED-BF30-EE9CC4CBC638}" type="datetimeFigureOut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7851B-C7CD-42DF-B7B6-3F7FD96D05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4185D-7AE6-4CED-BF30-EE9CC4CBC638}" type="datetimeFigureOut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7851B-C7CD-42DF-B7B6-3F7FD96D05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990600"/>
          </a:xfrm>
          <a:solidFill>
            <a:schemeClr val="tx1"/>
          </a:solidFill>
          <a:effectLst>
            <a:reflection blurRad="6350" stA="52000" endA="300" endPos="35000" dir="5400000" sy="-100000" algn="bl" rotWithShape="0"/>
          </a:effectLst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95400"/>
            <a:ext cx="8763000" cy="4953000"/>
          </a:xfrm>
        </p:spPr>
        <p:txBody>
          <a:bodyPr/>
          <a:lstStyle>
            <a:lvl1pPr>
              <a:buClr>
                <a:schemeClr val="tx1"/>
              </a:buClr>
              <a:buSzPct val="75000"/>
              <a:buFont typeface="Wingdings" pitchFamily="2" charset="2"/>
              <a:buChar char="q"/>
              <a:defRPr/>
            </a:lvl1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4185D-7AE6-4CED-BF30-EE9CC4CBC638}" type="datetimeFigureOut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7851B-C7CD-42DF-B7B6-3F7FD96D05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4185D-7AE6-4CED-BF30-EE9CC4CBC638}" type="datetimeFigureOut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7851B-C7CD-42DF-B7B6-3F7FD96D05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4185D-7AE6-4CED-BF30-EE9CC4CBC638}" type="datetimeFigureOut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7851B-C7CD-42DF-B7B6-3F7FD96D05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4185D-7AE6-4CED-BF30-EE9CC4CBC638}" type="datetimeFigureOut">
              <a:rPr lang="en-US" smtClean="0"/>
              <a:pPr/>
              <a:t>11/16/2010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7851B-C7CD-42DF-B7B6-3F7FD96D05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4185D-7AE6-4CED-BF30-EE9CC4CBC638}" type="datetimeFigureOut">
              <a:rPr lang="en-US" smtClean="0"/>
              <a:pPr/>
              <a:t>11/16/2010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7851B-C7CD-42DF-B7B6-3F7FD96D05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4185D-7AE6-4CED-BF30-EE9CC4CBC638}" type="datetimeFigureOut">
              <a:rPr lang="en-US" smtClean="0"/>
              <a:pPr/>
              <a:t>11/16/2010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7851B-C7CD-42DF-B7B6-3F7FD96D05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4185D-7AE6-4CED-BF30-EE9CC4CBC638}" type="datetimeFigureOut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7851B-C7CD-42DF-B7B6-3F7FD96D05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D4185D-7AE6-4CED-BF30-EE9CC4CBC638}" type="datetimeFigureOut">
              <a:rPr lang="en-US" smtClean="0"/>
              <a:pPr/>
              <a:t>11/16/2010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F7851B-C7CD-42DF-B7B6-3F7FD96D053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2D4185D-7AE6-4CED-BF30-EE9CC4CBC638}" type="datetimeFigureOut">
              <a:rPr lang="en-US" smtClean="0"/>
              <a:pPr/>
              <a:t>11/16/2010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F7851B-C7CD-42DF-B7B6-3F7FD96D053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2.jpeg"/><Relationship Id="rId7" Type="http://schemas.openxmlformats.org/officeDocument/2006/relationships/image" Target="../media/image5.jpeg"/><Relationship Id="rId12" Type="http://schemas.openxmlformats.org/officeDocument/2006/relationships/image" Target="../media/image10.w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jpeg"/><Relationship Id="rId11" Type="http://schemas.openxmlformats.org/officeDocument/2006/relationships/image" Target="../media/image9.png"/><Relationship Id="rId5" Type="http://schemas.openxmlformats.org/officeDocument/2006/relationships/image" Target="../media/image3.gif"/><Relationship Id="rId10" Type="http://schemas.openxmlformats.org/officeDocument/2006/relationships/image" Target="../media/image8.png"/><Relationship Id="rId4" Type="http://schemas.openxmlformats.org/officeDocument/2006/relationships/hyperlink" Target="http://www.wunderground.com/" TargetMode="External"/><Relationship Id="rId9" Type="http://schemas.openxmlformats.org/officeDocument/2006/relationships/image" Target="../media/image7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image" Target="../media/image5.jpeg"/><Relationship Id="rId7" Type="http://schemas.openxmlformats.org/officeDocument/2006/relationships/image" Target="../media/image15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Secure Outsourced Aggregation</a:t>
            </a:r>
            <a:br>
              <a:rPr lang="en-US" dirty="0" smtClean="0"/>
            </a:br>
            <a:r>
              <a:rPr lang="en-US" dirty="0" smtClean="0"/>
              <a:t>via One-way Chains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38200" y="3962400"/>
            <a:ext cx="6781800" cy="1752600"/>
          </a:xfrm>
        </p:spPr>
        <p:txBody>
          <a:bodyPr>
            <a:normAutofit fontScale="92500"/>
          </a:bodyPr>
          <a:lstStyle/>
          <a:p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Suman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 </a:t>
            </a:r>
            <a:r>
              <a:rPr lang="en-US" dirty="0" err="1" smtClean="0">
                <a:solidFill>
                  <a:schemeClr val="accent6">
                    <a:lumMod val="75000"/>
                  </a:schemeClr>
                </a:solidFill>
              </a:rPr>
              <a:t>Nath</a:t>
            </a:r>
            <a:r>
              <a:rPr lang="en-US" dirty="0" smtClean="0">
                <a:solidFill>
                  <a:schemeClr val="accent6">
                    <a:lumMod val="75000"/>
                  </a:schemeClr>
                </a:solidFill>
              </a:rPr>
              <a:t>, Microsoft Research</a:t>
            </a:r>
          </a:p>
          <a:p>
            <a:r>
              <a:rPr lang="en-US" dirty="0" smtClean="0"/>
              <a:t>Haifeng Yu, National Univ. of Singapore</a:t>
            </a:r>
          </a:p>
          <a:p>
            <a:r>
              <a:rPr lang="en-US" dirty="0" smtClean="0"/>
              <a:t>Haowen Chan, Carnegie Mellon University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0" y="0"/>
            <a:ext cx="9144000" cy="990600"/>
          </a:xfrm>
          <a:prstGeom prst="rect">
            <a:avLst/>
          </a:prstGeom>
          <a:solidFill>
            <a:schemeClr val="tx1"/>
          </a:solidFill>
          <a:effectLst>
            <a:reflection blurRad="6350" stA="52000" endA="300" endPos="35000" dir="5400000" sy="-100000" algn="bl" rotWithShape="0"/>
          </a:effectLst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Cryptographic Primitive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763000" cy="1524000"/>
          </a:xfrm>
        </p:spPr>
        <p:txBody>
          <a:bodyPr>
            <a:normAutofit/>
          </a:bodyPr>
          <a:lstStyle/>
          <a:p>
            <a:r>
              <a:rPr lang="en-US" dirty="0" smtClean="0"/>
              <a:t>Message Authentication Code (MAC)</a:t>
            </a:r>
          </a:p>
          <a:p>
            <a:endParaRPr lang="en-US" dirty="0" smtClean="0"/>
          </a:p>
          <a:p>
            <a:endParaRPr lang="en-US" dirty="0" smtClean="0"/>
          </a:p>
        </p:txBody>
      </p:sp>
      <p:grpSp>
        <p:nvGrpSpPr>
          <p:cNvPr id="39" name="Group 38"/>
          <p:cNvGrpSpPr/>
          <p:nvPr/>
        </p:nvGrpSpPr>
        <p:grpSpPr>
          <a:xfrm>
            <a:off x="561082" y="1676400"/>
            <a:ext cx="8049518" cy="923330"/>
            <a:chOff x="561082" y="1676400"/>
            <a:chExt cx="8049518" cy="923330"/>
          </a:xfrm>
        </p:grpSpPr>
        <p:grpSp>
          <p:nvGrpSpPr>
            <p:cNvPr id="7" name="Group 6"/>
            <p:cNvGrpSpPr/>
            <p:nvPr/>
          </p:nvGrpSpPr>
          <p:grpSpPr>
            <a:xfrm>
              <a:off x="561082" y="1752600"/>
              <a:ext cx="3629918" cy="674132"/>
              <a:chOff x="381000" y="5802868"/>
              <a:chExt cx="3629918" cy="674132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381000" y="6096000"/>
                <a:ext cx="1259960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Message </a:t>
                </a:r>
                <a:r>
                  <a:rPr lang="en-US" i="1" dirty="0" smtClean="0"/>
                  <a:t>m</a:t>
                </a:r>
                <a:endParaRPr lang="en-US" i="1" dirty="0"/>
              </a:p>
            </p:txBody>
          </p:sp>
          <p:sp>
            <p:nvSpPr>
              <p:cNvPr id="9" name="Rectangle 8"/>
              <p:cNvSpPr/>
              <p:nvPr/>
            </p:nvSpPr>
            <p:spPr>
              <a:xfrm>
                <a:off x="1828800" y="5867400"/>
                <a:ext cx="1066800" cy="609600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MAC Function</a:t>
                </a:r>
                <a:endParaRPr lang="en-US" dirty="0"/>
              </a:p>
            </p:txBody>
          </p:sp>
          <p:sp>
            <p:nvSpPr>
              <p:cNvPr id="10" name="TextBox 9"/>
              <p:cNvSpPr txBox="1"/>
              <p:nvPr/>
            </p:nvSpPr>
            <p:spPr>
              <a:xfrm>
                <a:off x="908216" y="5802868"/>
                <a:ext cx="6919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Key </a:t>
                </a:r>
                <a:r>
                  <a:rPr lang="en-US" i="1" dirty="0" smtClean="0"/>
                  <a:t>k</a:t>
                </a:r>
                <a:endParaRPr lang="en-US" i="1" dirty="0"/>
              </a:p>
            </p:txBody>
          </p:sp>
          <p:sp>
            <p:nvSpPr>
              <p:cNvPr id="11" name="TextBox 10"/>
              <p:cNvSpPr txBox="1"/>
              <p:nvPr/>
            </p:nvSpPr>
            <p:spPr>
              <a:xfrm>
                <a:off x="3124200" y="5987542"/>
                <a:ext cx="8867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MAC </a:t>
                </a:r>
                <a:r>
                  <a:rPr lang="en-US" i="1" dirty="0" smtClean="0"/>
                  <a:t>M</a:t>
                </a:r>
                <a:endParaRPr lang="en-US" dirty="0"/>
              </a:p>
            </p:txBody>
          </p:sp>
          <p:cxnSp>
            <p:nvCxnSpPr>
              <p:cNvPr id="12" name="Straight Arrow Connector 11"/>
              <p:cNvCxnSpPr/>
              <p:nvPr/>
            </p:nvCxnSpPr>
            <p:spPr>
              <a:xfrm>
                <a:off x="1524000" y="6018212"/>
                <a:ext cx="3048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" name="Straight Arrow Connector 12"/>
              <p:cNvCxnSpPr/>
              <p:nvPr/>
            </p:nvCxnSpPr>
            <p:spPr>
              <a:xfrm>
                <a:off x="1524000" y="6290738"/>
                <a:ext cx="3048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Straight Arrow Connector 13"/>
              <p:cNvCxnSpPr/>
              <p:nvPr/>
            </p:nvCxnSpPr>
            <p:spPr>
              <a:xfrm>
                <a:off x="2895600" y="6170612"/>
                <a:ext cx="3048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" name="Group 14"/>
            <p:cNvGrpSpPr/>
            <p:nvPr/>
          </p:nvGrpSpPr>
          <p:grpSpPr>
            <a:xfrm>
              <a:off x="4572000" y="1676400"/>
              <a:ext cx="4038600" cy="923330"/>
              <a:chOff x="4876800" y="5706070"/>
              <a:chExt cx="4038600" cy="923330"/>
            </a:xfrm>
          </p:grpSpPr>
          <p:sp>
            <p:nvSpPr>
              <p:cNvPr id="16" name="TextBox 15"/>
              <p:cNvSpPr txBox="1"/>
              <p:nvPr/>
            </p:nvSpPr>
            <p:spPr>
              <a:xfrm>
                <a:off x="4876800" y="6096000"/>
                <a:ext cx="886718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MAC </a:t>
                </a:r>
                <a:r>
                  <a:rPr lang="en-US" i="1" dirty="0" smtClean="0"/>
                  <a:t>M</a:t>
                </a:r>
                <a:endParaRPr lang="en-US" i="1" dirty="0"/>
              </a:p>
            </p:txBody>
          </p:sp>
          <p:sp>
            <p:nvSpPr>
              <p:cNvPr id="17" name="Rectangle 16"/>
              <p:cNvSpPr/>
              <p:nvPr/>
            </p:nvSpPr>
            <p:spPr>
              <a:xfrm>
                <a:off x="5971705" y="5867400"/>
                <a:ext cx="1066800" cy="609600"/>
              </a:xfrm>
              <a:prstGeom prst="rect">
                <a:avLst/>
              </a:prstGeom>
              <a:solidFill>
                <a:srgbClr val="C00000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/>
                  <a:t>MAC verifier</a:t>
                </a:r>
                <a:endParaRPr lang="en-US" dirty="0"/>
              </a:p>
            </p:txBody>
          </p:sp>
          <p:sp>
            <p:nvSpPr>
              <p:cNvPr id="18" name="TextBox 17"/>
              <p:cNvSpPr txBox="1"/>
              <p:nvPr/>
            </p:nvSpPr>
            <p:spPr>
              <a:xfrm>
                <a:off x="5023016" y="5791200"/>
                <a:ext cx="691984" cy="369332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Key </a:t>
                </a:r>
                <a:r>
                  <a:rPr lang="en-US" i="1" dirty="0" smtClean="0"/>
                  <a:t>k</a:t>
                </a:r>
                <a:endParaRPr lang="en-US" i="1" dirty="0"/>
              </a:p>
            </p:txBody>
          </p:sp>
          <p:sp>
            <p:nvSpPr>
              <p:cNvPr id="19" name="TextBox 18"/>
              <p:cNvSpPr txBox="1"/>
              <p:nvPr/>
            </p:nvSpPr>
            <p:spPr>
              <a:xfrm>
                <a:off x="7282132" y="5706070"/>
                <a:ext cx="1633268" cy="923330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dirty="0" smtClean="0"/>
                  <a:t>Integrity and</a:t>
                </a:r>
              </a:p>
              <a:p>
                <a:r>
                  <a:rPr lang="en-US" dirty="0" smtClean="0"/>
                  <a:t>Authenticity of </a:t>
                </a:r>
              </a:p>
              <a:p>
                <a:r>
                  <a:rPr lang="en-US" dirty="0" smtClean="0"/>
                  <a:t>message </a:t>
                </a:r>
                <a:r>
                  <a:rPr lang="en-US" i="1" dirty="0" smtClean="0"/>
                  <a:t>m</a:t>
                </a:r>
                <a:endParaRPr lang="en-US" i="1" dirty="0"/>
              </a:p>
            </p:txBody>
          </p:sp>
          <p:cxnSp>
            <p:nvCxnSpPr>
              <p:cNvPr id="20" name="Straight Arrow Connector 19"/>
              <p:cNvCxnSpPr/>
              <p:nvPr/>
            </p:nvCxnSpPr>
            <p:spPr>
              <a:xfrm>
                <a:off x="5666905" y="6018212"/>
                <a:ext cx="3048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Straight Arrow Connector 20"/>
              <p:cNvCxnSpPr/>
              <p:nvPr/>
            </p:nvCxnSpPr>
            <p:spPr>
              <a:xfrm>
                <a:off x="5666905" y="6290738"/>
                <a:ext cx="3048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2" name="Straight Arrow Connector 21"/>
              <p:cNvCxnSpPr/>
              <p:nvPr/>
            </p:nvCxnSpPr>
            <p:spPr>
              <a:xfrm>
                <a:off x="7038505" y="6170612"/>
                <a:ext cx="304800" cy="1588"/>
              </a:xfrm>
              <a:prstGeom prst="straightConnector1">
                <a:avLst/>
              </a:prstGeom>
              <a:ln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40" name="Content Placeholder 2"/>
          <p:cNvSpPr txBox="1">
            <a:spLocks/>
          </p:cNvSpPr>
          <p:nvPr/>
        </p:nvSpPr>
        <p:spPr>
          <a:xfrm>
            <a:off x="152400" y="2514600"/>
            <a:ext cx="8763000" cy="685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75000"/>
              <a:buFont typeface="Wingdings" pitchFamily="2" charset="2"/>
              <a:buChar char="q"/>
              <a:tabLst/>
              <a:defRPr/>
            </a:pP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One-way Chain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75000"/>
              <a:buFont typeface="Wingdings" pitchFamily="2" charset="2"/>
              <a:buChar char="q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tx1"/>
              </a:buClr>
              <a:buSzPct val="75000"/>
              <a:buFont typeface="Wingdings" pitchFamily="2" charset="2"/>
              <a:buChar char="q"/>
              <a:tabLst/>
              <a:defRPr/>
            </a:pP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3352800" y="2590800"/>
            <a:ext cx="27721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Uses </a:t>
            </a:r>
            <a:r>
              <a:rPr lang="en-US" sz="2000" dirty="0" smtClean="0">
                <a:solidFill>
                  <a:srgbClr val="C00000"/>
                </a:solidFill>
              </a:rPr>
              <a:t>one way function</a:t>
            </a:r>
            <a:r>
              <a:rPr lang="en-US" sz="2000" dirty="0" smtClean="0"/>
              <a:t> F, </a:t>
            </a:r>
          </a:p>
          <a:p>
            <a:r>
              <a:rPr lang="en-US" sz="2000" dirty="0" smtClean="0"/>
              <a:t>e.g., MD5, SHA-1, RSA</a:t>
            </a:r>
            <a:endParaRPr lang="en-US" sz="2000" dirty="0"/>
          </a:p>
        </p:txBody>
      </p:sp>
      <p:sp>
        <p:nvSpPr>
          <p:cNvPr id="42" name="TextBox 41"/>
          <p:cNvSpPr txBox="1"/>
          <p:nvPr/>
        </p:nvSpPr>
        <p:spPr>
          <a:xfrm>
            <a:off x="685800" y="3962400"/>
            <a:ext cx="59491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Given F and </a:t>
            </a:r>
            <a:r>
              <a:rPr lang="en-US" sz="2000" dirty="0" err="1" smtClean="0"/>
              <a:t>F</a:t>
            </a:r>
            <a:r>
              <a:rPr lang="en-US" sz="2000" baseline="30000" dirty="0" err="1" smtClean="0"/>
              <a:t>k</a:t>
            </a:r>
            <a:r>
              <a:rPr lang="en-US" sz="2000" dirty="0" smtClean="0"/>
              <a:t>, one can compute </a:t>
            </a:r>
            <a:r>
              <a:rPr lang="en-US" sz="2000" dirty="0" err="1" smtClean="0"/>
              <a:t>F</a:t>
            </a:r>
            <a:r>
              <a:rPr lang="en-US" sz="2000" baseline="30000" dirty="0" err="1" smtClean="0"/>
              <a:t>i</a:t>
            </a:r>
            <a:r>
              <a:rPr lang="en-US" sz="2000" dirty="0" smtClean="0"/>
              <a:t> (</a:t>
            </a:r>
            <a:r>
              <a:rPr lang="en-US" sz="2000" dirty="0" err="1" smtClean="0"/>
              <a:t>i</a:t>
            </a:r>
            <a:r>
              <a:rPr lang="en-US" sz="2000" dirty="0" smtClean="0"/>
              <a:t>&gt;k), but not </a:t>
            </a:r>
            <a:r>
              <a:rPr lang="en-US" sz="2000" dirty="0" err="1" smtClean="0"/>
              <a:t>F</a:t>
            </a:r>
            <a:r>
              <a:rPr lang="en-US" sz="2000" baseline="30000" dirty="0" err="1" smtClean="0"/>
              <a:t>i</a:t>
            </a:r>
            <a:r>
              <a:rPr lang="en-US" sz="2000" dirty="0" smtClean="0"/>
              <a:t> (</a:t>
            </a:r>
            <a:r>
              <a:rPr lang="en-US" sz="2000" dirty="0" err="1" smtClean="0"/>
              <a:t>i</a:t>
            </a:r>
            <a:r>
              <a:rPr lang="en-US" sz="2000" dirty="0" smtClean="0"/>
              <a:t>&lt;k)</a:t>
            </a:r>
            <a:endParaRPr lang="en-US" sz="2000" dirty="0"/>
          </a:p>
        </p:txBody>
      </p:sp>
      <p:sp>
        <p:nvSpPr>
          <p:cNvPr id="43" name="TextBox 42"/>
          <p:cNvSpPr txBox="1"/>
          <p:nvPr/>
        </p:nvSpPr>
        <p:spPr>
          <a:xfrm>
            <a:off x="685800" y="4419600"/>
            <a:ext cx="5219057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u="sng" dirty="0" smtClean="0">
                <a:solidFill>
                  <a:srgbClr val="C00000"/>
                </a:solidFill>
              </a:rPr>
              <a:t>SEAL</a:t>
            </a:r>
            <a:r>
              <a:rPr lang="en-US" sz="2000" dirty="0" smtClean="0">
                <a:solidFill>
                  <a:prstClr val="black"/>
                </a:solidFill>
              </a:rPr>
              <a:t> (Self Authenticating Value) at position </a:t>
            </a:r>
            <a:r>
              <a:rPr lang="en-US" sz="2000" i="1" dirty="0" smtClean="0">
                <a:solidFill>
                  <a:prstClr val="black"/>
                </a:solidFill>
              </a:rPr>
              <a:t>k</a:t>
            </a:r>
            <a:r>
              <a:rPr lang="en-US" sz="2000" dirty="0" smtClean="0">
                <a:solidFill>
                  <a:prstClr val="black"/>
                </a:solidFill>
              </a:rPr>
              <a:t>: </a:t>
            </a:r>
            <a:r>
              <a:rPr lang="en-US" sz="2000" i="1" dirty="0" err="1" smtClean="0">
                <a:solidFill>
                  <a:prstClr val="black"/>
                </a:solidFill>
              </a:rPr>
              <a:t>F</a:t>
            </a:r>
            <a:r>
              <a:rPr lang="en-US" sz="2000" i="1" baseline="30000" dirty="0" err="1" smtClean="0">
                <a:solidFill>
                  <a:prstClr val="black"/>
                </a:solidFill>
              </a:rPr>
              <a:t>k</a:t>
            </a:r>
            <a:endParaRPr lang="en-US" i="1" baseline="30000" dirty="0"/>
          </a:p>
        </p:txBody>
      </p:sp>
      <p:grpSp>
        <p:nvGrpSpPr>
          <p:cNvPr id="58" name="Group 57"/>
          <p:cNvGrpSpPr/>
          <p:nvPr/>
        </p:nvGrpSpPr>
        <p:grpSpPr>
          <a:xfrm>
            <a:off x="685800" y="3276600"/>
            <a:ext cx="679994" cy="609600"/>
            <a:chOff x="685800" y="3276600"/>
            <a:chExt cx="679994" cy="609600"/>
          </a:xfrm>
        </p:grpSpPr>
        <p:sp>
          <p:nvSpPr>
            <p:cNvPr id="45" name="Oval 44"/>
            <p:cNvSpPr/>
            <p:nvPr/>
          </p:nvSpPr>
          <p:spPr>
            <a:xfrm>
              <a:off x="957199" y="32766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685800" y="3516868"/>
              <a:ext cx="67999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</a:t>
              </a:r>
              <a:r>
                <a:rPr lang="en-US" baseline="30000" dirty="0" smtClean="0"/>
                <a:t>0</a:t>
              </a:r>
              <a:r>
                <a:rPr lang="en-US" dirty="0" smtClean="0"/>
                <a:t> = </a:t>
              </a:r>
              <a:r>
                <a:rPr lang="en-US" i="1" dirty="0" smtClean="0"/>
                <a:t>s</a:t>
              </a:r>
              <a:endParaRPr lang="en-US" i="1" dirty="0"/>
            </a:p>
          </p:txBody>
        </p:sp>
      </p:grpSp>
      <p:grpSp>
        <p:nvGrpSpPr>
          <p:cNvPr id="59" name="Group 58"/>
          <p:cNvGrpSpPr/>
          <p:nvPr/>
        </p:nvGrpSpPr>
        <p:grpSpPr>
          <a:xfrm>
            <a:off x="1261999" y="3276600"/>
            <a:ext cx="1280491" cy="597932"/>
            <a:chOff x="1261999" y="3276600"/>
            <a:chExt cx="1280491" cy="597932"/>
          </a:xfrm>
        </p:grpSpPr>
        <p:sp>
          <p:nvSpPr>
            <p:cNvPr id="46" name="Oval 45"/>
            <p:cNvSpPr/>
            <p:nvPr/>
          </p:nvSpPr>
          <p:spPr>
            <a:xfrm>
              <a:off x="2023999" y="32766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cxnSp>
          <p:nvCxnSpPr>
            <p:cNvPr id="49" name="Straight Arrow Connector 48"/>
            <p:cNvCxnSpPr>
              <a:stCxn id="45" idx="6"/>
            </p:cNvCxnSpPr>
            <p:nvPr/>
          </p:nvCxnSpPr>
          <p:spPr>
            <a:xfrm>
              <a:off x="1261999" y="3429000"/>
              <a:ext cx="762000" cy="158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TextBox 52"/>
            <p:cNvSpPr txBox="1"/>
            <p:nvPr/>
          </p:nvSpPr>
          <p:spPr>
            <a:xfrm>
              <a:off x="1490599" y="3505200"/>
              <a:ext cx="10518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</a:t>
              </a:r>
              <a:r>
                <a:rPr lang="en-US" baseline="30000" dirty="0" smtClean="0"/>
                <a:t>1</a:t>
              </a:r>
              <a:r>
                <a:rPr lang="en-US" dirty="0" smtClean="0"/>
                <a:t>(</a:t>
              </a:r>
              <a:r>
                <a:rPr lang="en-US" i="1" dirty="0" smtClean="0"/>
                <a:t>s</a:t>
              </a:r>
              <a:r>
                <a:rPr lang="en-US" dirty="0" smtClean="0"/>
                <a:t>)=F(</a:t>
              </a:r>
              <a:r>
                <a:rPr lang="en-US" i="1" dirty="0" smtClean="0"/>
                <a:t>s</a:t>
              </a:r>
              <a:r>
                <a:rPr lang="en-US" dirty="0" smtClean="0"/>
                <a:t>)</a:t>
              </a:r>
              <a:endParaRPr lang="en-US" dirty="0"/>
            </a:p>
          </p:txBody>
        </p:sp>
      </p:grpSp>
      <p:grpSp>
        <p:nvGrpSpPr>
          <p:cNvPr id="61" name="Group 60"/>
          <p:cNvGrpSpPr/>
          <p:nvPr/>
        </p:nvGrpSpPr>
        <p:grpSpPr>
          <a:xfrm>
            <a:off x="2328799" y="3276600"/>
            <a:ext cx="1773472" cy="597932"/>
            <a:chOff x="2328799" y="3276600"/>
            <a:chExt cx="1773472" cy="597932"/>
          </a:xfrm>
        </p:grpSpPr>
        <p:sp>
          <p:nvSpPr>
            <p:cNvPr id="47" name="Oval 46"/>
            <p:cNvSpPr/>
            <p:nvPr/>
          </p:nvSpPr>
          <p:spPr>
            <a:xfrm>
              <a:off x="3090799" y="32766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  <p:cxnSp>
          <p:nvCxnSpPr>
            <p:cNvPr id="50" name="Straight Arrow Connector 49"/>
            <p:cNvCxnSpPr>
              <a:stCxn id="46" idx="6"/>
              <a:endCxn id="47" idx="2"/>
            </p:cNvCxnSpPr>
            <p:nvPr/>
          </p:nvCxnSpPr>
          <p:spPr>
            <a:xfrm>
              <a:off x="2328799" y="3429000"/>
              <a:ext cx="762000" cy="158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TextBox 53"/>
            <p:cNvSpPr txBox="1"/>
            <p:nvPr/>
          </p:nvSpPr>
          <p:spPr>
            <a:xfrm>
              <a:off x="2633599" y="3505200"/>
              <a:ext cx="1468672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</a:t>
              </a:r>
              <a:r>
                <a:rPr lang="en-US" baseline="30000" dirty="0" smtClean="0"/>
                <a:t>2</a:t>
              </a:r>
              <a:r>
                <a:rPr lang="en-US" dirty="0" smtClean="0"/>
                <a:t>(</a:t>
              </a:r>
              <a:r>
                <a:rPr lang="en-US" i="1" dirty="0" smtClean="0"/>
                <a:t>s</a:t>
              </a:r>
              <a:r>
                <a:rPr lang="en-US" dirty="0" smtClean="0"/>
                <a:t>)= F(F</a:t>
              </a:r>
              <a:r>
                <a:rPr lang="en-US" baseline="30000" dirty="0" smtClean="0"/>
                <a:t>1</a:t>
              </a:r>
              <a:r>
                <a:rPr lang="en-US" dirty="0" smtClean="0"/>
                <a:t>(</a:t>
              </a:r>
              <a:r>
                <a:rPr lang="en-US" i="1" dirty="0" smtClean="0"/>
                <a:t>s</a:t>
              </a:r>
              <a:r>
                <a:rPr lang="en-US" dirty="0" smtClean="0"/>
                <a:t>))</a:t>
              </a:r>
              <a:endParaRPr lang="en-US" dirty="0"/>
            </a:p>
          </p:txBody>
        </p:sp>
      </p:grpSp>
      <p:grpSp>
        <p:nvGrpSpPr>
          <p:cNvPr id="62" name="Group 61"/>
          <p:cNvGrpSpPr/>
          <p:nvPr/>
        </p:nvGrpSpPr>
        <p:grpSpPr>
          <a:xfrm>
            <a:off x="3395599" y="3276600"/>
            <a:ext cx="2286000" cy="597932"/>
            <a:chOff x="3395599" y="3276600"/>
            <a:chExt cx="2286000" cy="597932"/>
          </a:xfrm>
        </p:grpSpPr>
        <p:sp>
          <p:nvSpPr>
            <p:cNvPr id="48" name="Oval 47"/>
            <p:cNvSpPr/>
            <p:nvPr/>
          </p:nvSpPr>
          <p:spPr>
            <a:xfrm>
              <a:off x="4157599" y="3276600"/>
              <a:ext cx="304800" cy="3048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cxnSp>
          <p:nvCxnSpPr>
            <p:cNvPr id="51" name="Straight Arrow Connector 50"/>
            <p:cNvCxnSpPr>
              <a:stCxn id="47" idx="6"/>
              <a:endCxn id="48" idx="2"/>
            </p:cNvCxnSpPr>
            <p:nvPr/>
          </p:nvCxnSpPr>
          <p:spPr>
            <a:xfrm>
              <a:off x="3395599" y="3429000"/>
              <a:ext cx="762000" cy="158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5" name="TextBox 54"/>
            <p:cNvSpPr txBox="1"/>
            <p:nvPr/>
          </p:nvSpPr>
          <p:spPr>
            <a:xfrm>
              <a:off x="4198501" y="3505200"/>
              <a:ext cx="148309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</a:t>
              </a:r>
              <a:r>
                <a:rPr lang="en-US" baseline="30000" dirty="0" smtClean="0"/>
                <a:t>3</a:t>
              </a:r>
              <a:r>
                <a:rPr lang="en-US" dirty="0" smtClean="0"/>
                <a:t>(</a:t>
              </a:r>
              <a:r>
                <a:rPr lang="en-US" i="1" dirty="0" smtClean="0"/>
                <a:t>s</a:t>
              </a:r>
              <a:r>
                <a:rPr lang="en-US" dirty="0" smtClean="0"/>
                <a:t>)= F(F</a:t>
              </a:r>
              <a:r>
                <a:rPr lang="en-US" baseline="30000" dirty="0" smtClean="0"/>
                <a:t>2</a:t>
              </a:r>
              <a:r>
                <a:rPr lang="en-US" dirty="0" smtClean="0"/>
                <a:t>(</a:t>
              </a:r>
              <a:r>
                <a:rPr lang="en-US" i="1" dirty="0" smtClean="0"/>
                <a:t>s</a:t>
              </a:r>
              <a:r>
                <a:rPr lang="en-US" dirty="0" smtClean="0"/>
                <a:t>))</a:t>
              </a:r>
              <a:endParaRPr lang="en-US" dirty="0"/>
            </a:p>
          </p:txBody>
        </p:sp>
        <p:cxnSp>
          <p:nvCxnSpPr>
            <p:cNvPr id="56" name="Straight Arrow Connector 55"/>
            <p:cNvCxnSpPr/>
            <p:nvPr/>
          </p:nvCxnSpPr>
          <p:spPr>
            <a:xfrm>
              <a:off x="4495800" y="3429000"/>
              <a:ext cx="533400" cy="1588"/>
            </a:xfrm>
            <a:prstGeom prst="straightConnector1">
              <a:avLst/>
            </a:prstGeom>
            <a:ln w="19050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57" name="Rectangle 56"/>
          <p:cNvSpPr/>
          <p:nvPr/>
        </p:nvSpPr>
        <p:spPr>
          <a:xfrm>
            <a:off x="152400" y="4953000"/>
            <a:ext cx="8686800" cy="16189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>
              <a:spcBef>
                <a:spcPct val="20000"/>
              </a:spcBef>
              <a:buClr>
                <a:prstClr val="black"/>
              </a:buClr>
              <a:buSzPct val="75000"/>
              <a:buFont typeface="Wingdings" pitchFamily="2" charset="2"/>
              <a:buChar char="q"/>
            </a:pPr>
            <a:r>
              <a:rPr lang="en-US" sz="3200" dirty="0" smtClean="0">
                <a:solidFill>
                  <a:prstClr val="black"/>
                </a:solidFill>
              </a:rPr>
              <a:t>SEAL folding: Combine multiple SEALs into one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lang="en-US" sz="2800" dirty="0" smtClean="0">
                <a:solidFill>
                  <a:prstClr val="black"/>
                </a:solidFill>
              </a:rPr>
              <a:t>Folded SEALs can be verified </a:t>
            </a:r>
          </a:p>
          <a:p>
            <a:pPr marL="742950" lvl="1" indent="-285750">
              <a:spcBef>
                <a:spcPct val="20000"/>
              </a:spcBef>
              <a:buFont typeface="Arial" pitchFamily="34" charset="0"/>
              <a:buChar char="–"/>
            </a:pPr>
            <a:r>
              <a:rPr lang="en-US" sz="2800" dirty="0" smtClean="0">
                <a:solidFill>
                  <a:prstClr val="black"/>
                </a:solidFill>
              </a:rPr>
              <a:t>E.g., XOR of MD5 SEALs, Multiplication of RSA SEALs</a:t>
            </a:r>
            <a:endParaRPr lang="en-US" sz="2800" dirty="0">
              <a:solidFill>
                <a:prstClr val="black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" grpId="0"/>
      <p:bldP spid="41" grpId="0"/>
      <p:bldP spid="42" grpId="1"/>
      <p:bldP spid="43" grpId="0"/>
      <p:bldP spid="5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Problem Statement</a:t>
            </a:r>
          </a:p>
          <a:p>
            <a:r>
              <a:rPr lang="en-US" dirty="0" smtClean="0"/>
              <a:t>System Model</a:t>
            </a:r>
          </a:p>
          <a:p>
            <a:r>
              <a:rPr lang="en-US" u="sng" dirty="0" smtClean="0">
                <a:solidFill>
                  <a:srgbClr val="C00000"/>
                </a:solidFill>
              </a:rPr>
              <a:t>Secure Algorithms of SECOA</a:t>
            </a:r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Max</a:t>
            </a:r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Beyond Max</a:t>
            </a:r>
          </a:p>
          <a:p>
            <a:r>
              <a:rPr lang="en-US" dirty="0" smtClean="0"/>
              <a:t>Evaluation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Secure Max (Sensor/Aggregator)</a:t>
            </a:r>
            <a:endParaRPr lang="en-US" dirty="0"/>
          </a:p>
        </p:txBody>
      </p:sp>
      <p:grpSp>
        <p:nvGrpSpPr>
          <p:cNvPr id="3" name="Group 79"/>
          <p:cNvGrpSpPr/>
          <p:nvPr/>
        </p:nvGrpSpPr>
        <p:grpSpPr>
          <a:xfrm>
            <a:off x="1194673" y="4648200"/>
            <a:ext cx="4367927" cy="685800"/>
            <a:chOff x="1194673" y="4648200"/>
            <a:chExt cx="4367927" cy="685800"/>
          </a:xfrm>
          <a:gradFill flip="none" rotWithShape="1">
            <a:gsLst>
              <a:gs pos="0">
                <a:srgbClr val="006600">
                  <a:tint val="66000"/>
                  <a:satMod val="160000"/>
                </a:srgbClr>
              </a:gs>
              <a:gs pos="50000">
                <a:srgbClr val="006600">
                  <a:tint val="44500"/>
                  <a:satMod val="160000"/>
                </a:srgbClr>
              </a:gs>
              <a:gs pos="100000">
                <a:srgbClr val="0066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28" name="Right Arrow 27"/>
            <p:cNvSpPr/>
            <p:nvPr/>
          </p:nvSpPr>
          <p:spPr>
            <a:xfrm>
              <a:off x="1651873" y="4724400"/>
              <a:ext cx="457200" cy="228600"/>
            </a:xfrm>
            <a:prstGeom prst="rightArrow">
              <a:avLst/>
            </a:prstGeom>
            <a:grpFill/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Oval 28"/>
            <p:cNvSpPr/>
            <p:nvPr/>
          </p:nvSpPr>
          <p:spPr>
            <a:xfrm>
              <a:off x="1347073" y="4648200"/>
              <a:ext cx="381000" cy="381000"/>
            </a:xfrm>
            <a:prstGeom prst="ellipse">
              <a:avLst/>
            </a:prstGeom>
            <a:grpFill/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0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0" name="Right Arrow 29"/>
            <p:cNvSpPr/>
            <p:nvPr/>
          </p:nvSpPr>
          <p:spPr>
            <a:xfrm>
              <a:off x="2413873" y="4724400"/>
              <a:ext cx="457200" cy="228600"/>
            </a:xfrm>
            <a:prstGeom prst="rightArrow">
              <a:avLst/>
            </a:prstGeom>
            <a:grpFill/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2109073" y="4648200"/>
              <a:ext cx="381000" cy="381000"/>
            </a:xfrm>
            <a:prstGeom prst="ellipse">
              <a:avLst/>
            </a:prstGeom>
            <a:grpFill/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1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1194673" y="4964668"/>
              <a:ext cx="15579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One way chain</a:t>
              </a:r>
              <a:endParaRPr lang="en-US" dirty="0"/>
            </a:p>
          </p:txBody>
        </p:sp>
        <p:sp>
          <p:nvSpPr>
            <p:cNvPr id="39" name="Right Arrow 38"/>
            <p:cNvSpPr/>
            <p:nvPr/>
          </p:nvSpPr>
          <p:spPr>
            <a:xfrm>
              <a:off x="3180944" y="4724400"/>
              <a:ext cx="457200" cy="228600"/>
            </a:xfrm>
            <a:prstGeom prst="rightArrow">
              <a:avLst/>
            </a:prstGeom>
            <a:grpFill/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Oval 39"/>
            <p:cNvSpPr/>
            <p:nvPr/>
          </p:nvSpPr>
          <p:spPr>
            <a:xfrm>
              <a:off x="2876144" y="4648200"/>
              <a:ext cx="381000" cy="381000"/>
            </a:xfrm>
            <a:prstGeom prst="ellipse">
              <a:avLst/>
            </a:prstGeom>
            <a:grpFill/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2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1" name="Right Arrow 40"/>
            <p:cNvSpPr/>
            <p:nvPr/>
          </p:nvSpPr>
          <p:spPr>
            <a:xfrm>
              <a:off x="3942944" y="4724400"/>
              <a:ext cx="457200" cy="228600"/>
            </a:xfrm>
            <a:prstGeom prst="rightArrow">
              <a:avLst/>
            </a:prstGeom>
            <a:grpFill/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2" name="Oval 41"/>
            <p:cNvSpPr/>
            <p:nvPr/>
          </p:nvSpPr>
          <p:spPr>
            <a:xfrm>
              <a:off x="3638144" y="4648200"/>
              <a:ext cx="381000" cy="381000"/>
            </a:xfrm>
            <a:prstGeom prst="ellipse">
              <a:avLst/>
            </a:prstGeom>
            <a:grpFill/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3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3" name="Right Arrow 42"/>
            <p:cNvSpPr/>
            <p:nvPr/>
          </p:nvSpPr>
          <p:spPr>
            <a:xfrm>
              <a:off x="4687112" y="4724400"/>
              <a:ext cx="457200" cy="228600"/>
            </a:xfrm>
            <a:prstGeom prst="rightArrow">
              <a:avLst/>
            </a:prstGeom>
            <a:grpFill/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4" name="Oval 43"/>
            <p:cNvSpPr/>
            <p:nvPr/>
          </p:nvSpPr>
          <p:spPr>
            <a:xfrm>
              <a:off x="4382312" y="4648200"/>
              <a:ext cx="381000" cy="381000"/>
            </a:xfrm>
            <a:prstGeom prst="ellipse">
              <a:avLst/>
            </a:prstGeom>
            <a:grpFill/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4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8" name="Oval 47"/>
            <p:cNvSpPr/>
            <p:nvPr/>
          </p:nvSpPr>
          <p:spPr>
            <a:xfrm>
              <a:off x="5181600" y="4648200"/>
              <a:ext cx="381000" cy="381000"/>
            </a:xfrm>
            <a:prstGeom prst="ellipse">
              <a:avLst/>
            </a:prstGeom>
            <a:solidFill>
              <a:srgbClr val="006600"/>
            </a:solidFill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5</a:t>
              </a:r>
              <a:endParaRPr lang="en-US" dirty="0"/>
            </a:p>
          </p:txBody>
        </p:sp>
      </p:grpSp>
      <p:cxnSp>
        <p:nvCxnSpPr>
          <p:cNvPr id="71" name="Straight Connector 70"/>
          <p:cNvCxnSpPr/>
          <p:nvPr/>
        </p:nvCxnSpPr>
        <p:spPr>
          <a:xfrm rot="16200000" flipH="1">
            <a:off x="4381500" y="3390900"/>
            <a:ext cx="3657600" cy="76200"/>
          </a:xfrm>
          <a:prstGeom prst="line">
            <a:avLst/>
          </a:prstGeom>
          <a:ln w="57150">
            <a:solidFill>
              <a:schemeClr val="tx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2" name="TextBox 71"/>
          <p:cNvSpPr txBox="1"/>
          <p:nvPr/>
        </p:nvSpPr>
        <p:spPr>
          <a:xfrm>
            <a:off x="6324600" y="1611868"/>
            <a:ext cx="19143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Aggregator output</a:t>
            </a:r>
            <a:endParaRPr lang="en-US" dirty="0"/>
          </a:p>
        </p:txBody>
      </p:sp>
      <p:sp>
        <p:nvSpPr>
          <p:cNvPr id="73" name="TextBox 72"/>
          <p:cNvSpPr txBox="1"/>
          <p:nvPr/>
        </p:nvSpPr>
        <p:spPr>
          <a:xfrm>
            <a:off x="6553200" y="1916668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Value = 5</a:t>
            </a:r>
            <a:endParaRPr lang="en-US" dirty="0"/>
          </a:p>
        </p:txBody>
      </p:sp>
      <p:grpSp>
        <p:nvGrpSpPr>
          <p:cNvPr id="5" name="Group 76"/>
          <p:cNvGrpSpPr/>
          <p:nvPr/>
        </p:nvGrpSpPr>
        <p:grpSpPr>
          <a:xfrm>
            <a:off x="1194673" y="1676400"/>
            <a:ext cx="7036386" cy="2960132"/>
            <a:chOff x="1194673" y="1676400"/>
            <a:chExt cx="7036386" cy="2960132"/>
          </a:xfrm>
        </p:grpSpPr>
        <p:sp>
          <p:nvSpPr>
            <p:cNvPr id="7" name="Folded Corner 6"/>
            <p:cNvSpPr/>
            <p:nvPr/>
          </p:nvSpPr>
          <p:spPr>
            <a:xfrm>
              <a:off x="1905000" y="1676400"/>
              <a:ext cx="304800" cy="304800"/>
            </a:xfrm>
            <a:prstGeom prst="foldedCorner">
              <a:avLst/>
            </a:prstGeom>
            <a:solidFill>
              <a:srgbClr val="7030A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219200" y="1676400"/>
              <a:ext cx="6366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MAC</a:t>
              </a:r>
              <a:endParaRPr lang="en-US" dirty="0"/>
            </a:p>
          </p:txBody>
        </p:sp>
        <p:sp>
          <p:nvSpPr>
            <p:cNvPr id="18" name="Folded Corner 17"/>
            <p:cNvSpPr/>
            <p:nvPr/>
          </p:nvSpPr>
          <p:spPr>
            <a:xfrm>
              <a:off x="1905000" y="2971800"/>
              <a:ext cx="304800" cy="304800"/>
            </a:xfrm>
            <a:prstGeom prst="foldedCorner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1194673" y="2971800"/>
              <a:ext cx="6366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MAC</a:t>
              </a:r>
              <a:endParaRPr lang="en-US" dirty="0"/>
            </a:p>
          </p:txBody>
        </p:sp>
        <p:sp>
          <p:nvSpPr>
            <p:cNvPr id="27" name="Folded Corner 26"/>
            <p:cNvSpPr/>
            <p:nvPr/>
          </p:nvSpPr>
          <p:spPr>
            <a:xfrm>
              <a:off x="1905000" y="4276928"/>
              <a:ext cx="304800" cy="304800"/>
            </a:xfrm>
            <a:prstGeom prst="foldedCorner">
              <a:avLst/>
            </a:prstGeom>
            <a:solidFill>
              <a:srgbClr val="0066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1219200" y="4267200"/>
              <a:ext cx="63664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MAC</a:t>
              </a:r>
              <a:endParaRPr lang="en-US" dirty="0"/>
            </a:p>
          </p:txBody>
        </p:sp>
        <p:sp>
          <p:nvSpPr>
            <p:cNvPr id="74" name="Folded Corner 73"/>
            <p:cNvSpPr/>
            <p:nvPr/>
          </p:nvSpPr>
          <p:spPr>
            <a:xfrm>
              <a:off x="6858000" y="2438400"/>
              <a:ext cx="304800" cy="304800"/>
            </a:xfrm>
            <a:prstGeom prst="foldedCorner">
              <a:avLst/>
            </a:prstGeom>
            <a:solidFill>
              <a:srgbClr val="0066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6248400" y="2678668"/>
              <a:ext cx="198265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Inflation-free proof</a:t>
              </a:r>
              <a:endParaRPr lang="en-US" dirty="0"/>
            </a:p>
          </p:txBody>
        </p:sp>
      </p:grpSp>
      <p:grpSp>
        <p:nvGrpSpPr>
          <p:cNvPr id="6" name="Group 80"/>
          <p:cNvGrpSpPr/>
          <p:nvPr/>
        </p:nvGrpSpPr>
        <p:grpSpPr>
          <a:xfrm>
            <a:off x="3200400" y="2086584"/>
            <a:ext cx="5108500" cy="2752116"/>
            <a:chOff x="3200400" y="2086584"/>
            <a:chExt cx="5108500" cy="2752116"/>
          </a:xfrm>
        </p:grpSpPr>
        <p:sp>
          <p:nvSpPr>
            <p:cNvPr id="45" name="Right Arrow 44"/>
            <p:cNvSpPr/>
            <p:nvPr/>
          </p:nvSpPr>
          <p:spPr>
            <a:xfrm>
              <a:off x="4724400" y="3448456"/>
              <a:ext cx="457200" cy="228600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5191328" y="3372256"/>
              <a:ext cx="381000" cy="38100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5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1" name="Right Arrow 50"/>
            <p:cNvSpPr/>
            <p:nvPr/>
          </p:nvSpPr>
          <p:spPr>
            <a:xfrm>
              <a:off x="3200400" y="2162784"/>
              <a:ext cx="457200" cy="228600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Right Arrow 52"/>
            <p:cNvSpPr/>
            <p:nvPr/>
          </p:nvSpPr>
          <p:spPr>
            <a:xfrm>
              <a:off x="3962400" y="2162784"/>
              <a:ext cx="457200" cy="228600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Oval 53"/>
            <p:cNvSpPr/>
            <p:nvPr/>
          </p:nvSpPr>
          <p:spPr>
            <a:xfrm>
              <a:off x="3657600" y="2086584"/>
              <a:ext cx="381000" cy="38100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3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5" name="Right Arrow 54"/>
            <p:cNvSpPr/>
            <p:nvPr/>
          </p:nvSpPr>
          <p:spPr>
            <a:xfrm>
              <a:off x="4724400" y="2162784"/>
              <a:ext cx="457200" cy="228600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/>
            <p:cNvSpPr/>
            <p:nvPr/>
          </p:nvSpPr>
          <p:spPr>
            <a:xfrm>
              <a:off x="4419600" y="2086584"/>
              <a:ext cx="381000" cy="38100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4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7" name="Oval 56"/>
            <p:cNvSpPr/>
            <p:nvPr/>
          </p:nvSpPr>
          <p:spPr>
            <a:xfrm>
              <a:off x="5191328" y="2086584"/>
              <a:ext cx="381000" cy="381000"/>
            </a:xfrm>
            <a:prstGeom prst="ellipse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5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63" name="Flowchart: Or 62"/>
            <p:cNvSpPr/>
            <p:nvPr/>
          </p:nvSpPr>
          <p:spPr>
            <a:xfrm>
              <a:off x="6858000" y="3352800"/>
              <a:ext cx="381000" cy="381000"/>
            </a:xfrm>
            <a:prstGeom prst="flowChartOr">
              <a:avLst/>
            </a:prstGeom>
            <a:no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65" name="Straight Arrow Connector 64"/>
            <p:cNvCxnSpPr>
              <a:stCxn id="57" idx="6"/>
              <a:endCxn id="63" idx="1"/>
            </p:cNvCxnSpPr>
            <p:nvPr/>
          </p:nvCxnSpPr>
          <p:spPr>
            <a:xfrm>
              <a:off x="5572328" y="2277084"/>
              <a:ext cx="1341468" cy="1131512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7" name="Straight Arrow Connector 66"/>
            <p:cNvCxnSpPr>
              <a:stCxn id="50" idx="6"/>
              <a:endCxn id="63" idx="2"/>
            </p:cNvCxnSpPr>
            <p:nvPr/>
          </p:nvCxnSpPr>
          <p:spPr>
            <a:xfrm flipV="1">
              <a:off x="5572328" y="3543300"/>
              <a:ext cx="1285672" cy="19456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9" name="Straight Arrow Connector 68"/>
            <p:cNvCxnSpPr>
              <a:stCxn id="48" idx="6"/>
              <a:endCxn id="63" idx="3"/>
            </p:cNvCxnSpPr>
            <p:nvPr/>
          </p:nvCxnSpPr>
          <p:spPr>
            <a:xfrm flipV="1">
              <a:off x="5562600" y="3678004"/>
              <a:ext cx="1351196" cy="1160696"/>
            </a:xfrm>
            <a:prstGeom prst="straightConnector1">
              <a:avLst/>
            </a:prstGeom>
            <a:ln w="28575"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6" name="TextBox 75"/>
            <p:cNvSpPr txBox="1"/>
            <p:nvPr/>
          </p:nvSpPr>
          <p:spPr>
            <a:xfrm>
              <a:off x="6248400" y="3669268"/>
              <a:ext cx="2060500" cy="64633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Deflation-free proof</a:t>
              </a:r>
              <a:br>
                <a:rPr lang="en-US" dirty="0" smtClean="0"/>
              </a:br>
              <a:r>
                <a:rPr lang="en-US" dirty="0" smtClean="0"/>
                <a:t>(Folded SEAL)</a:t>
              </a:r>
              <a:endParaRPr lang="en-US" dirty="0"/>
            </a:p>
          </p:txBody>
        </p:sp>
      </p:grpSp>
      <p:grpSp>
        <p:nvGrpSpPr>
          <p:cNvPr id="10" name="Group 77"/>
          <p:cNvGrpSpPr/>
          <p:nvPr/>
        </p:nvGrpSpPr>
        <p:grpSpPr>
          <a:xfrm>
            <a:off x="1219200" y="2086584"/>
            <a:ext cx="2057400" cy="685800"/>
            <a:chOff x="1219200" y="2086584"/>
            <a:chExt cx="2057400" cy="685800"/>
          </a:xfrm>
        </p:grpSpPr>
        <p:sp>
          <p:nvSpPr>
            <p:cNvPr id="9" name="Right Arrow 8"/>
            <p:cNvSpPr/>
            <p:nvPr/>
          </p:nvSpPr>
          <p:spPr>
            <a:xfrm>
              <a:off x="1676400" y="2162784"/>
              <a:ext cx="457200" cy="228600"/>
            </a:xfrm>
            <a:prstGeom prst="rightArrow">
              <a:avLst/>
            </a:prstGeom>
            <a:gradFill flip="none" rotWithShape="1">
              <a:gsLst>
                <a:gs pos="0">
                  <a:srgbClr val="7030A0">
                    <a:tint val="66000"/>
                    <a:satMod val="160000"/>
                  </a:srgbClr>
                </a:gs>
                <a:gs pos="50000">
                  <a:srgbClr val="7030A0">
                    <a:tint val="44500"/>
                    <a:satMod val="160000"/>
                  </a:srgbClr>
                </a:gs>
                <a:gs pos="100000">
                  <a:srgbClr val="7030A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Oval 7"/>
            <p:cNvSpPr/>
            <p:nvPr/>
          </p:nvSpPr>
          <p:spPr>
            <a:xfrm>
              <a:off x="1371600" y="2086584"/>
              <a:ext cx="381000" cy="381000"/>
            </a:xfrm>
            <a:prstGeom prst="ellipse">
              <a:avLst/>
            </a:prstGeom>
            <a:gradFill flip="none" rotWithShape="1">
              <a:gsLst>
                <a:gs pos="0">
                  <a:srgbClr val="7030A0">
                    <a:tint val="66000"/>
                    <a:satMod val="160000"/>
                  </a:srgbClr>
                </a:gs>
                <a:gs pos="50000">
                  <a:srgbClr val="7030A0">
                    <a:tint val="44500"/>
                    <a:satMod val="160000"/>
                  </a:srgbClr>
                </a:gs>
                <a:gs pos="100000">
                  <a:srgbClr val="7030A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0</a:t>
              </a:r>
              <a:endParaRPr lang="en-US" dirty="0"/>
            </a:p>
          </p:txBody>
        </p:sp>
        <p:sp>
          <p:nvSpPr>
            <p:cNvPr id="11" name="Right Arrow 10"/>
            <p:cNvSpPr/>
            <p:nvPr/>
          </p:nvSpPr>
          <p:spPr>
            <a:xfrm>
              <a:off x="2438400" y="2162784"/>
              <a:ext cx="457200" cy="228600"/>
            </a:xfrm>
            <a:prstGeom prst="rightArrow">
              <a:avLst/>
            </a:prstGeom>
            <a:gradFill flip="none" rotWithShape="1">
              <a:gsLst>
                <a:gs pos="0">
                  <a:srgbClr val="7030A0">
                    <a:tint val="66000"/>
                    <a:satMod val="160000"/>
                  </a:srgbClr>
                </a:gs>
                <a:gs pos="50000">
                  <a:srgbClr val="7030A0">
                    <a:tint val="44500"/>
                    <a:satMod val="160000"/>
                  </a:srgbClr>
                </a:gs>
                <a:gs pos="100000">
                  <a:srgbClr val="7030A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Oval 11"/>
            <p:cNvSpPr/>
            <p:nvPr/>
          </p:nvSpPr>
          <p:spPr>
            <a:xfrm>
              <a:off x="2133600" y="2086584"/>
              <a:ext cx="381000" cy="381000"/>
            </a:xfrm>
            <a:prstGeom prst="ellipse">
              <a:avLst/>
            </a:prstGeom>
            <a:gradFill flip="none" rotWithShape="1">
              <a:gsLst>
                <a:gs pos="0">
                  <a:srgbClr val="7030A0">
                    <a:tint val="66000"/>
                    <a:satMod val="160000"/>
                  </a:srgbClr>
                </a:gs>
                <a:gs pos="50000">
                  <a:srgbClr val="7030A0">
                    <a:tint val="44500"/>
                    <a:satMod val="160000"/>
                  </a:srgbClr>
                </a:gs>
                <a:gs pos="100000">
                  <a:srgbClr val="7030A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219200" y="2403052"/>
              <a:ext cx="15579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One way chain</a:t>
              </a:r>
              <a:endParaRPr lang="en-US" dirty="0"/>
            </a:p>
          </p:txBody>
        </p:sp>
        <p:sp>
          <p:nvSpPr>
            <p:cNvPr id="52" name="Oval 51"/>
            <p:cNvSpPr/>
            <p:nvPr/>
          </p:nvSpPr>
          <p:spPr>
            <a:xfrm>
              <a:off x="2895600" y="2086584"/>
              <a:ext cx="381000" cy="381000"/>
            </a:xfrm>
            <a:prstGeom prst="ellipse">
              <a:avLst/>
            </a:prstGeom>
            <a:solidFill>
              <a:srgbClr val="7030A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</p:grpSp>
      <p:grpSp>
        <p:nvGrpSpPr>
          <p:cNvPr id="13" name="Group 78"/>
          <p:cNvGrpSpPr/>
          <p:nvPr/>
        </p:nvGrpSpPr>
        <p:grpSpPr>
          <a:xfrm>
            <a:off x="1194673" y="3372256"/>
            <a:ext cx="3605927" cy="695528"/>
            <a:chOff x="1194673" y="3372256"/>
            <a:chExt cx="3605927" cy="695528"/>
          </a:xfrm>
        </p:grpSpPr>
        <p:sp>
          <p:nvSpPr>
            <p:cNvPr id="19" name="Right Arrow 18"/>
            <p:cNvSpPr/>
            <p:nvPr/>
          </p:nvSpPr>
          <p:spPr>
            <a:xfrm>
              <a:off x="1651873" y="3458184"/>
              <a:ext cx="457200" cy="228600"/>
            </a:xfrm>
            <a:prstGeom prst="rightArrow">
              <a:avLst/>
            </a:prstGeom>
            <a:gradFill flip="none" rotWithShape="1">
              <a:gsLst>
                <a:gs pos="0">
                  <a:srgbClr val="C00000">
                    <a:tint val="66000"/>
                    <a:satMod val="160000"/>
                  </a:srgbClr>
                </a:gs>
                <a:gs pos="50000">
                  <a:srgbClr val="C00000">
                    <a:tint val="44500"/>
                    <a:satMod val="160000"/>
                  </a:srgbClr>
                </a:gs>
                <a:gs pos="100000">
                  <a:srgbClr val="C0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1347073" y="3381984"/>
              <a:ext cx="381000" cy="3810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tint val="66000"/>
                    <a:satMod val="160000"/>
                  </a:srgbClr>
                </a:gs>
                <a:gs pos="50000">
                  <a:srgbClr val="C00000">
                    <a:tint val="44500"/>
                    <a:satMod val="160000"/>
                  </a:srgbClr>
                </a:gs>
                <a:gs pos="100000">
                  <a:srgbClr val="C0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0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1" name="Right Arrow 20"/>
            <p:cNvSpPr/>
            <p:nvPr/>
          </p:nvSpPr>
          <p:spPr>
            <a:xfrm>
              <a:off x="2413873" y="3458184"/>
              <a:ext cx="457200" cy="228600"/>
            </a:xfrm>
            <a:prstGeom prst="rightArrow">
              <a:avLst/>
            </a:prstGeom>
            <a:gradFill flip="none" rotWithShape="1">
              <a:gsLst>
                <a:gs pos="0">
                  <a:srgbClr val="C00000">
                    <a:tint val="66000"/>
                    <a:satMod val="160000"/>
                  </a:srgbClr>
                </a:gs>
                <a:gs pos="50000">
                  <a:srgbClr val="C00000">
                    <a:tint val="44500"/>
                    <a:satMod val="160000"/>
                  </a:srgbClr>
                </a:gs>
                <a:gs pos="100000">
                  <a:srgbClr val="C0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2109073" y="3381984"/>
              <a:ext cx="381000" cy="3810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tint val="66000"/>
                    <a:satMod val="160000"/>
                  </a:srgbClr>
                </a:gs>
                <a:gs pos="50000">
                  <a:srgbClr val="C00000">
                    <a:tint val="44500"/>
                    <a:satMod val="160000"/>
                  </a:srgbClr>
                </a:gs>
                <a:gs pos="100000">
                  <a:srgbClr val="C0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1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1194673" y="3698452"/>
              <a:ext cx="1557991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One way chain</a:t>
              </a:r>
              <a:endParaRPr lang="en-US" dirty="0"/>
            </a:p>
          </p:txBody>
        </p:sp>
        <p:sp>
          <p:nvSpPr>
            <p:cNvPr id="35" name="Right Arrow 34"/>
            <p:cNvSpPr/>
            <p:nvPr/>
          </p:nvSpPr>
          <p:spPr>
            <a:xfrm>
              <a:off x="3200400" y="3448456"/>
              <a:ext cx="457200" cy="228600"/>
            </a:xfrm>
            <a:prstGeom prst="rightArrow">
              <a:avLst/>
            </a:prstGeom>
            <a:gradFill flip="none" rotWithShape="1">
              <a:gsLst>
                <a:gs pos="0">
                  <a:srgbClr val="C00000">
                    <a:tint val="66000"/>
                    <a:satMod val="160000"/>
                  </a:srgbClr>
                </a:gs>
                <a:gs pos="50000">
                  <a:srgbClr val="C00000">
                    <a:tint val="44500"/>
                    <a:satMod val="160000"/>
                  </a:srgbClr>
                </a:gs>
                <a:gs pos="100000">
                  <a:srgbClr val="C0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>
              <a:off x="2895600" y="3372256"/>
              <a:ext cx="381000" cy="3810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tint val="66000"/>
                    <a:satMod val="160000"/>
                  </a:srgbClr>
                </a:gs>
                <a:gs pos="50000">
                  <a:srgbClr val="C00000">
                    <a:tint val="44500"/>
                    <a:satMod val="160000"/>
                  </a:srgbClr>
                </a:gs>
                <a:gs pos="100000">
                  <a:srgbClr val="C0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2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7" name="Right Arrow 36"/>
            <p:cNvSpPr/>
            <p:nvPr/>
          </p:nvSpPr>
          <p:spPr>
            <a:xfrm>
              <a:off x="3962400" y="3448456"/>
              <a:ext cx="457200" cy="228600"/>
            </a:xfrm>
            <a:prstGeom prst="rightArrow">
              <a:avLst/>
            </a:prstGeom>
            <a:gradFill flip="none" rotWithShape="1">
              <a:gsLst>
                <a:gs pos="0">
                  <a:srgbClr val="C00000">
                    <a:tint val="66000"/>
                    <a:satMod val="160000"/>
                  </a:srgbClr>
                </a:gs>
                <a:gs pos="50000">
                  <a:srgbClr val="C00000">
                    <a:tint val="44500"/>
                    <a:satMod val="160000"/>
                  </a:srgbClr>
                </a:gs>
                <a:gs pos="100000">
                  <a:srgbClr val="C0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8" name="Oval 37"/>
            <p:cNvSpPr/>
            <p:nvPr/>
          </p:nvSpPr>
          <p:spPr>
            <a:xfrm>
              <a:off x="3657600" y="3372256"/>
              <a:ext cx="381000" cy="381000"/>
            </a:xfrm>
            <a:prstGeom prst="ellipse">
              <a:avLst/>
            </a:prstGeom>
            <a:gradFill flip="none" rotWithShape="1">
              <a:gsLst>
                <a:gs pos="0">
                  <a:srgbClr val="C00000">
                    <a:tint val="66000"/>
                    <a:satMod val="160000"/>
                  </a:srgbClr>
                </a:gs>
                <a:gs pos="50000">
                  <a:srgbClr val="C00000">
                    <a:tint val="44500"/>
                    <a:satMod val="160000"/>
                  </a:srgbClr>
                </a:gs>
                <a:gs pos="100000">
                  <a:srgbClr val="C00000">
                    <a:tint val="23500"/>
                    <a:satMod val="160000"/>
                  </a:srgbClr>
                </a:gs>
              </a:gsLst>
              <a:path path="circle">
                <a:fillToRect l="50000" t="50000" r="50000" b="50000"/>
              </a:path>
              <a:tileRect/>
            </a:gra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3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6" name="Oval 45"/>
            <p:cNvSpPr/>
            <p:nvPr/>
          </p:nvSpPr>
          <p:spPr>
            <a:xfrm>
              <a:off x="4419600" y="3372256"/>
              <a:ext cx="381000" cy="381000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</p:grpSp>
      <p:sp>
        <p:nvSpPr>
          <p:cNvPr id="64" name="TextBox 63"/>
          <p:cNvSpPr txBox="1"/>
          <p:nvPr/>
        </p:nvSpPr>
        <p:spPr>
          <a:xfrm>
            <a:off x="304800" y="1295400"/>
            <a:ext cx="13404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Water levels</a:t>
            </a:r>
            <a:endParaRPr lang="en-US" dirty="0"/>
          </a:p>
        </p:txBody>
      </p:sp>
      <p:sp>
        <p:nvSpPr>
          <p:cNvPr id="66" name="TextBox 65"/>
          <p:cNvSpPr txBox="1"/>
          <p:nvPr/>
        </p:nvSpPr>
        <p:spPr>
          <a:xfrm>
            <a:off x="6324600" y="1295400"/>
            <a:ext cx="248029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Flood warning if max &gt; 4</a:t>
            </a:r>
            <a:endParaRPr lang="en-US" dirty="0"/>
          </a:p>
        </p:txBody>
      </p:sp>
      <p:sp>
        <p:nvSpPr>
          <p:cNvPr id="70" name="TextBox 69"/>
          <p:cNvSpPr txBox="1"/>
          <p:nvPr/>
        </p:nvSpPr>
        <p:spPr>
          <a:xfrm>
            <a:off x="2133600" y="5410200"/>
            <a:ext cx="515775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Malicious aggregator can </a:t>
            </a:r>
            <a:r>
              <a:rPr lang="en-US" u="sng" dirty="0" smtClean="0"/>
              <a:t>inflate</a:t>
            </a:r>
            <a:r>
              <a:rPr lang="en-US" dirty="0" smtClean="0"/>
              <a:t> result and report 10 </a:t>
            </a:r>
            <a:endParaRPr lang="en-US" dirty="0"/>
          </a:p>
        </p:txBody>
      </p:sp>
      <p:sp>
        <p:nvSpPr>
          <p:cNvPr id="77" name="TextBox 76"/>
          <p:cNvSpPr txBox="1"/>
          <p:nvPr/>
        </p:nvSpPr>
        <p:spPr>
          <a:xfrm>
            <a:off x="2133600" y="5791200"/>
            <a:ext cx="52195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Malicious aggregator can </a:t>
            </a:r>
            <a:r>
              <a:rPr lang="en-US" u="sng" dirty="0" smtClean="0"/>
              <a:t>deflate</a:t>
            </a:r>
            <a:r>
              <a:rPr lang="en-US" dirty="0" smtClean="0"/>
              <a:t> result and report 2 </a:t>
            </a:r>
            <a:endParaRPr lang="en-US" dirty="0"/>
          </a:p>
        </p:txBody>
      </p:sp>
      <p:cxnSp>
        <p:nvCxnSpPr>
          <p:cNvPr id="80" name="Straight Connector 79"/>
          <p:cNvCxnSpPr>
            <a:stCxn id="70" idx="1"/>
            <a:endCxn id="70" idx="3"/>
          </p:cNvCxnSpPr>
          <p:nvPr/>
        </p:nvCxnSpPr>
        <p:spPr>
          <a:xfrm rot="10800000" flipH="1">
            <a:off x="2133599" y="5594866"/>
            <a:ext cx="5157759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Straight Connector 80"/>
          <p:cNvCxnSpPr/>
          <p:nvPr/>
        </p:nvCxnSpPr>
        <p:spPr>
          <a:xfrm rot="10800000" flipH="1">
            <a:off x="2133601" y="6006543"/>
            <a:ext cx="5157759" cy="1588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9938" name="Picture 2" descr="danger sig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2000" y="5334000"/>
            <a:ext cx="914400" cy="914400"/>
          </a:xfrm>
          <a:prstGeom prst="rect">
            <a:avLst/>
          </a:prstGeom>
          <a:noFill/>
        </p:spPr>
      </p:pic>
      <p:pic>
        <p:nvPicPr>
          <p:cNvPr id="78" name="Picture 2" descr="thegemini_wireless_senso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4669971"/>
            <a:ext cx="280988" cy="359229"/>
          </a:xfrm>
          <a:prstGeom prst="rect">
            <a:avLst/>
          </a:prstGeom>
          <a:noFill/>
        </p:spPr>
      </p:pic>
      <p:pic>
        <p:nvPicPr>
          <p:cNvPr id="79" name="Picture 2" descr="thegemini_wireless_senso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" y="3429000"/>
            <a:ext cx="280988" cy="359229"/>
          </a:xfrm>
          <a:prstGeom prst="rect">
            <a:avLst/>
          </a:prstGeom>
          <a:noFill/>
        </p:spPr>
      </p:pic>
      <p:pic>
        <p:nvPicPr>
          <p:cNvPr id="82" name="Picture 2" descr="thegemini_wireless_sensor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1012" y="2133600"/>
            <a:ext cx="280988" cy="359229"/>
          </a:xfrm>
          <a:prstGeom prst="rect">
            <a:avLst/>
          </a:prstGeom>
          <a:noFill/>
        </p:spPr>
      </p:pic>
      <p:sp>
        <p:nvSpPr>
          <p:cNvPr id="26" name="TextBox 25"/>
          <p:cNvSpPr txBox="1"/>
          <p:nvPr/>
        </p:nvSpPr>
        <p:spPr>
          <a:xfrm>
            <a:off x="228600" y="4419600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Value = 5</a:t>
            </a:r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28600" y="3153384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Value = 4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253127" y="1857984"/>
            <a:ext cx="104227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Value = 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Secure Max (Portal)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Aggregator reports (5, MAC, folded SEAL)</a:t>
            </a:r>
          </a:p>
          <a:p>
            <a:r>
              <a:rPr lang="en-US" dirty="0" smtClean="0"/>
              <a:t>Portal first checks if the MAC is valid</a:t>
            </a:r>
          </a:p>
          <a:p>
            <a:r>
              <a:rPr lang="en-US" dirty="0" smtClean="0"/>
              <a:t>Portal then computes a reference SEAL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Checks if the reference SEAL = folded SEAL  </a:t>
            </a:r>
          </a:p>
          <a:p>
            <a:endParaRPr lang="en-US" dirty="0"/>
          </a:p>
        </p:txBody>
      </p:sp>
      <p:grpSp>
        <p:nvGrpSpPr>
          <p:cNvPr id="8" name="Group 79"/>
          <p:cNvGrpSpPr/>
          <p:nvPr/>
        </p:nvGrpSpPr>
        <p:grpSpPr>
          <a:xfrm>
            <a:off x="1347073" y="4495800"/>
            <a:ext cx="4215527" cy="381000"/>
            <a:chOff x="1347073" y="4648200"/>
            <a:chExt cx="4215527" cy="381000"/>
          </a:xfrm>
          <a:solidFill>
            <a:schemeClr val="accent1">
              <a:lumMod val="40000"/>
              <a:lumOff val="60000"/>
            </a:schemeClr>
          </a:solidFill>
        </p:grpSpPr>
        <p:sp>
          <p:nvSpPr>
            <p:cNvPr id="9" name="Right Arrow 8"/>
            <p:cNvSpPr/>
            <p:nvPr/>
          </p:nvSpPr>
          <p:spPr>
            <a:xfrm>
              <a:off x="1651873" y="4724400"/>
              <a:ext cx="457200" cy="228600"/>
            </a:xfrm>
            <a:prstGeom prst="rightArrow">
              <a:avLst/>
            </a:prstGeom>
            <a:grpFill/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0" name="Oval 9"/>
            <p:cNvSpPr/>
            <p:nvPr/>
          </p:nvSpPr>
          <p:spPr>
            <a:xfrm>
              <a:off x="1347073" y="4648200"/>
              <a:ext cx="381000" cy="381000"/>
            </a:xfrm>
            <a:prstGeom prst="ellipse">
              <a:avLst/>
            </a:prstGeom>
            <a:grpFill/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0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1" name="Right Arrow 10"/>
            <p:cNvSpPr/>
            <p:nvPr/>
          </p:nvSpPr>
          <p:spPr>
            <a:xfrm>
              <a:off x="2413873" y="4724400"/>
              <a:ext cx="457200" cy="228600"/>
            </a:xfrm>
            <a:prstGeom prst="rightArrow">
              <a:avLst/>
            </a:prstGeom>
            <a:grpFill/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2" name="Oval 11"/>
            <p:cNvSpPr/>
            <p:nvPr/>
          </p:nvSpPr>
          <p:spPr>
            <a:xfrm>
              <a:off x="2109073" y="4648200"/>
              <a:ext cx="381000" cy="381000"/>
            </a:xfrm>
            <a:prstGeom prst="ellipse">
              <a:avLst/>
            </a:prstGeom>
            <a:grpFill/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1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" name="Right Arrow 13"/>
            <p:cNvSpPr/>
            <p:nvPr/>
          </p:nvSpPr>
          <p:spPr>
            <a:xfrm>
              <a:off x="3180944" y="4724400"/>
              <a:ext cx="457200" cy="228600"/>
            </a:xfrm>
            <a:prstGeom prst="rightArrow">
              <a:avLst/>
            </a:prstGeom>
            <a:grpFill/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2876144" y="4648200"/>
              <a:ext cx="381000" cy="381000"/>
            </a:xfrm>
            <a:prstGeom prst="ellipse">
              <a:avLst/>
            </a:prstGeom>
            <a:grpFill/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2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" name="Right Arrow 15"/>
            <p:cNvSpPr/>
            <p:nvPr/>
          </p:nvSpPr>
          <p:spPr>
            <a:xfrm>
              <a:off x="3942944" y="4724400"/>
              <a:ext cx="457200" cy="228600"/>
            </a:xfrm>
            <a:prstGeom prst="rightArrow">
              <a:avLst/>
            </a:prstGeom>
            <a:grpFill/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7" name="Oval 16"/>
            <p:cNvSpPr/>
            <p:nvPr/>
          </p:nvSpPr>
          <p:spPr>
            <a:xfrm>
              <a:off x="3638144" y="4648200"/>
              <a:ext cx="381000" cy="381000"/>
            </a:xfrm>
            <a:prstGeom prst="ellipse">
              <a:avLst/>
            </a:prstGeom>
            <a:grpFill/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3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8" name="Right Arrow 17"/>
            <p:cNvSpPr/>
            <p:nvPr/>
          </p:nvSpPr>
          <p:spPr>
            <a:xfrm>
              <a:off x="4687112" y="4724400"/>
              <a:ext cx="457200" cy="228600"/>
            </a:xfrm>
            <a:prstGeom prst="rightArrow">
              <a:avLst/>
            </a:prstGeom>
            <a:grpFill/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9" name="Oval 18"/>
            <p:cNvSpPr/>
            <p:nvPr/>
          </p:nvSpPr>
          <p:spPr>
            <a:xfrm>
              <a:off x="4382312" y="4648200"/>
              <a:ext cx="381000" cy="381000"/>
            </a:xfrm>
            <a:prstGeom prst="ellipse">
              <a:avLst/>
            </a:prstGeom>
            <a:grpFill/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4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0" name="Oval 19"/>
            <p:cNvSpPr/>
            <p:nvPr/>
          </p:nvSpPr>
          <p:spPr>
            <a:xfrm>
              <a:off x="5181600" y="4648200"/>
              <a:ext cx="381000" cy="381000"/>
            </a:xfrm>
            <a:prstGeom prst="ellipse">
              <a:avLst/>
            </a:prstGeom>
            <a:grpFill/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5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22" name="Right Arrow 21"/>
          <p:cNvSpPr/>
          <p:nvPr/>
        </p:nvSpPr>
        <p:spPr>
          <a:xfrm>
            <a:off x="4724400" y="3948001"/>
            <a:ext cx="457200" cy="228600"/>
          </a:xfrm>
          <a:prstGeom prst="rightArrow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3" name="Oval 22"/>
          <p:cNvSpPr/>
          <p:nvPr/>
        </p:nvSpPr>
        <p:spPr>
          <a:xfrm>
            <a:off x="5191328" y="3871801"/>
            <a:ext cx="381000" cy="381000"/>
          </a:xfrm>
          <a:prstGeom prst="ellipse">
            <a:avLst/>
          </a:prstGeom>
          <a:solidFill>
            <a:srgbClr val="FFC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5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Flowchart: Or 29"/>
          <p:cNvSpPr/>
          <p:nvPr/>
        </p:nvSpPr>
        <p:spPr>
          <a:xfrm>
            <a:off x="6858000" y="3852345"/>
            <a:ext cx="381000" cy="381000"/>
          </a:xfrm>
          <a:prstGeom prst="flowChartOr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1" name="Straight Arrow Connector 30"/>
          <p:cNvCxnSpPr>
            <a:endCxn id="30" idx="1"/>
          </p:cNvCxnSpPr>
          <p:nvPr/>
        </p:nvCxnSpPr>
        <p:spPr>
          <a:xfrm>
            <a:off x="5572328" y="3390900"/>
            <a:ext cx="1341468" cy="51724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3" idx="6"/>
            <a:endCxn id="30" idx="2"/>
          </p:cNvCxnSpPr>
          <p:nvPr/>
        </p:nvCxnSpPr>
        <p:spPr>
          <a:xfrm flipV="1">
            <a:off x="5572328" y="4042845"/>
            <a:ext cx="1285672" cy="19456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endCxn id="30" idx="3"/>
          </p:cNvCxnSpPr>
          <p:nvPr/>
        </p:nvCxnSpPr>
        <p:spPr>
          <a:xfrm flipV="1">
            <a:off x="5562600" y="4177549"/>
            <a:ext cx="1351196" cy="508751"/>
          </a:xfrm>
          <a:prstGeom prst="straightConnector1">
            <a:avLst/>
          </a:prstGeom>
          <a:ln w="28575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Box 33"/>
          <p:cNvSpPr txBox="1"/>
          <p:nvPr/>
        </p:nvSpPr>
        <p:spPr>
          <a:xfrm>
            <a:off x="6565235" y="4230469"/>
            <a:ext cx="164801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smtClean="0"/>
              <a:t>Reference </a:t>
            </a:r>
            <a:br>
              <a:rPr lang="en-US" sz="2400" dirty="0" smtClean="0"/>
            </a:br>
            <a:r>
              <a:rPr lang="en-US" sz="2400" dirty="0" smtClean="0"/>
              <a:t>folded SEAL</a:t>
            </a:r>
            <a:endParaRPr lang="en-US" sz="2400" dirty="0"/>
          </a:p>
        </p:txBody>
      </p:sp>
      <p:grpSp>
        <p:nvGrpSpPr>
          <p:cNvPr id="54" name="Group 53"/>
          <p:cNvGrpSpPr/>
          <p:nvPr/>
        </p:nvGrpSpPr>
        <p:grpSpPr>
          <a:xfrm>
            <a:off x="1371600" y="3200400"/>
            <a:ext cx="4200728" cy="381000"/>
            <a:chOff x="1371600" y="2662329"/>
            <a:chExt cx="4200728" cy="381000"/>
          </a:xfrm>
          <a:solidFill>
            <a:schemeClr val="accent3">
              <a:lumMod val="40000"/>
              <a:lumOff val="60000"/>
            </a:schemeClr>
          </a:solidFill>
        </p:grpSpPr>
        <p:sp>
          <p:nvSpPr>
            <p:cNvPr id="24" name="Right Arrow 23"/>
            <p:cNvSpPr/>
            <p:nvPr/>
          </p:nvSpPr>
          <p:spPr>
            <a:xfrm>
              <a:off x="3200400" y="2738529"/>
              <a:ext cx="457200" cy="228600"/>
            </a:xfrm>
            <a:prstGeom prst="rightArrow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5" name="Right Arrow 24"/>
            <p:cNvSpPr/>
            <p:nvPr/>
          </p:nvSpPr>
          <p:spPr>
            <a:xfrm>
              <a:off x="3962400" y="2738529"/>
              <a:ext cx="457200" cy="228600"/>
            </a:xfrm>
            <a:prstGeom prst="rightArrow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" name="Oval 25"/>
            <p:cNvSpPr/>
            <p:nvPr/>
          </p:nvSpPr>
          <p:spPr>
            <a:xfrm>
              <a:off x="3657600" y="2662329"/>
              <a:ext cx="381000" cy="381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3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7" name="Right Arrow 26"/>
            <p:cNvSpPr/>
            <p:nvPr/>
          </p:nvSpPr>
          <p:spPr>
            <a:xfrm>
              <a:off x="4724400" y="2738529"/>
              <a:ext cx="457200" cy="228600"/>
            </a:xfrm>
            <a:prstGeom prst="rightArrow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4419600" y="2662329"/>
              <a:ext cx="381000" cy="381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4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Oval 28"/>
            <p:cNvSpPr/>
            <p:nvPr/>
          </p:nvSpPr>
          <p:spPr>
            <a:xfrm>
              <a:off x="5191328" y="2662329"/>
              <a:ext cx="381000" cy="381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5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grpSp>
          <p:nvGrpSpPr>
            <p:cNvPr id="35" name="Group 77"/>
            <p:cNvGrpSpPr/>
            <p:nvPr/>
          </p:nvGrpSpPr>
          <p:grpSpPr>
            <a:xfrm>
              <a:off x="1371600" y="2662329"/>
              <a:ext cx="1905000" cy="381000"/>
              <a:chOff x="1371600" y="2086584"/>
              <a:chExt cx="1905000" cy="381000"/>
            </a:xfrm>
            <a:grpFill/>
          </p:grpSpPr>
          <p:sp>
            <p:nvSpPr>
              <p:cNvPr id="36" name="Right Arrow 35"/>
              <p:cNvSpPr/>
              <p:nvPr/>
            </p:nvSpPr>
            <p:spPr>
              <a:xfrm>
                <a:off x="1676400" y="2162784"/>
                <a:ext cx="457200" cy="228600"/>
              </a:xfrm>
              <a:prstGeom prst="rightArrow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7" name="Oval 36"/>
              <p:cNvSpPr/>
              <p:nvPr/>
            </p:nvSpPr>
            <p:spPr>
              <a:xfrm>
                <a:off x="1371600" y="2086584"/>
                <a:ext cx="381000" cy="381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0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38" name="Right Arrow 37"/>
              <p:cNvSpPr/>
              <p:nvPr/>
            </p:nvSpPr>
            <p:spPr>
              <a:xfrm>
                <a:off x="2438400" y="2162784"/>
                <a:ext cx="457200" cy="228600"/>
              </a:xfrm>
              <a:prstGeom prst="rightArrow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39" name="Oval 38"/>
              <p:cNvSpPr/>
              <p:nvPr/>
            </p:nvSpPr>
            <p:spPr>
              <a:xfrm>
                <a:off x="2133600" y="2086584"/>
                <a:ext cx="381000" cy="381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1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41" name="Oval 40"/>
              <p:cNvSpPr/>
              <p:nvPr/>
            </p:nvSpPr>
            <p:spPr>
              <a:xfrm>
                <a:off x="2895600" y="2086584"/>
                <a:ext cx="381000" cy="381000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2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</p:grpSp>
      <p:grpSp>
        <p:nvGrpSpPr>
          <p:cNvPr id="42" name="Group 78"/>
          <p:cNvGrpSpPr/>
          <p:nvPr/>
        </p:nvGrpSpPr>
        <p:grpSpPr>
          <a:xfrm>
            <a:off x="1347073" y="3871801"/>
            <a:ext cx="3453527" cy="390728"/>
            <a:chOff x="1347073" y="3372256"/>
            <a:chExt cx="3453527" cy="390728"/>
          </a:xfrm>
          <a:solidFill>
            <a:srgbClr val="FFC000"/>
          </a:solidFill>
        </p:grpSpPr>
        <p:sp>
          <p:nvSpPr>
            <p:cNvPr id="43" name="Right Arrow 42"/>
            <p:cNvSpPr/>
            <p:nvPr/>
          </p:nvSpPr>
          <p:spPr>
            <a:xfrm>
              <a:off x="1651873" y="3458184"/>
              <a:ext cx="457200" cy="228600"/>
            </a:xfrm>
            <a:prstGeom prst="rightArrow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1347073" y="3381984"/>
              <a:ext cx="381000" cy="381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0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5" name="Right Arrow 44"/>
            <p:cNvSpPr/>
            <p:nvPr/>
          </p:nvSpPr>
          <p:spPr>
            <a:xfrm>
              <a:off x="2413873" y="3458184"/>
              <a:ext cx="457200" cy="228600"/>
            </a:xfrm>
            <a:prstGeom prst="rightArrow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6" name="Oval 45"/>
            <p:cNvSpPr/>
            <p:nvPr/>
          </p:nvSpPr>
          <p:spPr>
            <a:xfrm>
              <a:off x="2109073" y="3381984"/>
              <a:ext cx="381000" cy="381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1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8" name="Right Arrow 47"/>
            <p:cNvSpPr/>
            <p:nvPr/>
          </p:nvSpPr>
          <p:spPr>
            <a:xfrm>
              <a:off x="3200400" y="3448456"/>
              <a:ext cx="457200" cy="228600"/>
            </a:xfrm>
            <a:prstGeom prst="rightArrow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9" name="Oval 48"/>
            <p:cNvSpPr/>
            <p:nvPr/>
          </p:nvSpPr>
          <p:spPr>
            <a:xfrm>
              <a:off x="2895600" y="3372256"/>
              <a:ext cx="381000" cy="381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2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0" name="Right Arrow 49"/>
            <p:cNvSpPr/>
            <p:nvPr/>
          </p:nvSpPr>
          <p:spPr>
            <a:xfrm>
              <a:off x="3962400" y="3448456"/>
              <a:ext cx="457200" cy="228600"/>
            </a:xfrm>
            <a:prstGeom prst="rightArrow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51" name="Oval 50"/>
            <p:cNvSpPr/>
            <p:nvPr/>
          </p:nvSpPr>
          <p:spPr>
            <a:xfrm>
              <a:off x="3657600" y="3372256"/>
              <a:ext cx="381000" cy="381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3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52" name="Oval 51"/>
            <p:cNvSpPr/>
            <p:nvPr/>
          </p:nvSpPr>
          <p:spPr>
            <a:xfrm>
              <a:off x="4419600" y="3372256"/>
              <a:ext cx="381000" cy="381000"/>
            </a:xfrm>
            <a:prstGeom prst="ellipse">
              <a:avLst/>
            </a:prstGeom>
            <a:grpFill/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4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47" name="TextBox 46"/>
          <p:cNvSpPr txBox="1"/>
          <p:nvPr/>
        </p:nvSpPr>
        <p:spPr>
          <a:xfrm>
            <a:off x="762000" y="6096000"/>
            <a:ext cx="735714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>
                <a:solidFill>
                  <a:srgbClr val="C00000"/>
                </a:solidFill>
              </a:rPr>
              <a:t>Theorem: the algorithm is optimally secure</a:t>
            </a:r>
            <a:endParaRPr lang="en-US" sz="32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Aggregator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Challenge: Roll folded SEALs forward ?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91304" y="2438400"/>
            <a:ext cx="1905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Portal</a:t>
            </a:r>
            <a:endParaRPr lang="en-US" dirty="0"/>
          </a:p>
        </p:txBody>
      </p:sp>
      <p:sp>
        <p:nvSpPr>
          <p:cNvPr id="5" name="Cloud 4"/>
          <p:cNvSpPr/>
          <p:nvPr/>
        </p:nvSpPr>
        <p:spPr>
          <a:xfrm>
            <a:off x="1495124" y="5486400"/>
            <a:ext cx="1447800" cy="6096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Sensors</a:t>
            </a:r>
            <a:endParaRPr lang="en-US" dirty="0"/>
          </a:p>
        </p:txBody>
      </p:sp>
      <p:sp>
        <p:nvSpPr>
          <p:cNvPr id="6" name="Up Arrow 5"/>
          <p:cNvSpPr/>
          <p:nvPr/>
        </p:nvSpPr>
        <p:spPr>
          <a:xfrm>
            <a:off x="3777104" y="3124200"/>
            <a:ext cx="609600" cy="609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loud 6"/>
          <p:cNvSpPr/>
          <p:nvPr/>
        </p:nvSpPr>
        <p:spPr>
          <a:xfrm>
            <a:off x="2961974" y="5410200"/>
            <a:ext cx="1447800" cy="6096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Sensors</a:t>
            </a:r>
            <a:endParaRPr lang="en-US" dirty="0"/>
          </a:p>
        </p:txBody>
      </p:sp>
      <p:sp>
        <p:nvSpPr>
          <p:cNvPr id="8" name="Cloud 7"/>
          <p:cNvSpPr/>
          <p:nvPr/>
        </p:nvSpPr>
        <p:spPr>
          <a:xfrm>
            <a:off x="4466924" y="5410200"/>
            <a:ext cx="1447800" cy="6096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Sensors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876124" y="4648200"/>
            <a:ext cx="1295400" cy="381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Aggregator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390724" y="4648200"/>
            <a:ext cx="1295400" cy="381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Aggregator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476324" y="3810000"/>
            <a:ext cx="1295400" cy="381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Aggregator</a:t>
            </a:r>
            <a:endParaRPr lang="en-US" dirty="0"/>
          </a:p>
        </p:txBody>
      </p:sp>
      <p:cxnSp>
        <p:nvCxnSpPr>
          <p:cNvPr id="12" name="Straight Arrow Connector 11"/>
          <p:cNvCxnSpPr>
            <a:stCxn id="5" idx="3"/>
            <a:endCxn id="9" idx="2"/>
          </p:cNvCxnSpPr>
          <p:nvPr/>
        </p:nvCxnSpPr>
        <p:spPr>
          <a:xfrm rot="5400000" flipH="1" flipV="1">
            <a:off x="2125397" y="5122827"/>
            <a:ext cx="492054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7" idx="3"/>
            <a:endCxn id="11" idx="2"/>
          </p:cNvCxnSpPr>
          <p:nvPr/>
        </p:nvCxnSpPr>
        <p:spPr>
          <a:xfrm rot="5400000" flipH="1" flipV="1">
            <a:off x="3277922" y="4598952"/>
            <a:ext cx="1254054" cy="4381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8" idx="3"/>
            <a:endCxn id="10" idx="2"/>
          </p:cNvCxnSpPr>
          <p:nvPr/>
        </p:nvCxnSpPr>
        <p:spPr>
          <a:xfrm rot="16200000" flipV="1">
            <a:off x="4906697" y="5160927"/>
            <a:ext cx="415854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9" idx="0"/>
            <a:endCxn id="11" idx="2"/>
          </p:cNvCxnSpPr>
          <p:nvPr/>
        </p:nvCxnSpPr>
        <p:spPr>
          <a:xfrm rot="5400000" flipH="1" flipV="1">
            <a:off x="3095324" y="3619500"/>
            <a:ext cx="457200" cy="16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0" idx="0"/>
            <a:endCxn id="11" idx="2"/>
          </p:cNvCxnSpPr>
          <p:nvPr/>
        </p:nvCxnSpPr>
        <p:spPr>
          <a:xfrm rot="16200000" flipV="1">
            <a:off x="4352624" y="3962400"/>
            <a:ext cx="4572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TextBox 58"/>
          <p:cNvSpPr txBox="1"/>
          <p:nvPr/>
        </p:nvSpPr>
        <p:spPr>
          <a:xfrm>
            <a:off x="457200" y="4267200"/>
            <a:ext cx="1441998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Local max: 5</a:t>
            </a:r>
          </a:p>
          <a:p>
            <a:pPr algn="ctr"/>
            <a:r>
              <a:rPr lang="en-US" dirty="0" smtClean="0"/>
              <a:t>(Folded SEAL</a:t>
            </a:r>
          </a:p>
          <a:p>
            <a:pPr algn="ctr"/>
            <a:r>
              <a:rPr lang="en-US" dirty="0" smtClean="0"/>
              <a:t>at position 5)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5791200" y="4343400"/>
            <a:ext cx="1443793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Local max: 3</a:t>
            </a:r>
          </a:p>
          <a:p>
            <a:pPr algn="ctr"/>
            <a:r>
              <a:rPr lang="en-US" dirty="0" smtClean="0"/>
              <a:t>(Folded SEAL </a:t>
            </a:r>
          </a:p>
          <a:p>
            <a:pPr algn="ctr"/>
            <a:r>
              <a:rPr lang="en-US" dirty="0" smtClean="0"/>
              <a:t>at position 3)</a:t>
            </a:r>
            <a:endParaRPr lang="en-US" dirty="0"/>
          </a:p>
        </p:txBody>
      </p:sp>
      <p:sp>
        <p:nvSpPr>
          <p:cNvPr id="108" name="TextBox 107"/>
          <p:cNvSpPr txBox="1"/>
          <p:nvPr/>
        </p:nvSpPr>
        <p:spPr>
          <a:xfrm>
            <a:off x="4953000" y="3124200"/>
            <a:ext cx="146815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/>
              <a:t>Global max: 5</a:t>
            </a:r>
          </a:p>
          <a:p>
            <a:pPr algn="ctr"/>
            <a:r>
              <a:rPr lang="en-US" dirty="0" smtClean="0"/>
              <a:t>(Folded SEAL </a:t>
            </a:r>
          </a:p>
          <a:p>
            <a:pPr algn="ctr"/>
            <a:r>
              <a:rPr lang="en-US" dirty="0" smtClean="0"/>
              <a:t>At position 5)</a:t>
            </a:r>
            <a:endParaRPr lang="en-US" dirty="0"/>
          </a:p>
        </p:txBody>
      </p:sp>
      <p:sp>
        <p:nvSpPr>
          <p:cNvPr id="110" name="Rounded Rectangular Callout 109"/>
          <p:cNvSpPr/>
          <p:nvPr/>
        </p:nvSpPr>
        <p:spPr>
          <a:xfrm>
            <a:off x="6629400" y="3505200"/>
            <a:ext cx="2286000" cy="457200"/>
          </a:xfrm>
          <a:prstGeom prst="wedgeRoundRectCallout">
            <a:avLst>
              <a:gd name="adj1" fmla="val -51452"/>
              <a:gd name="adj2" fmla="val 156911"/>
              <a:gd name="adj3" fmla="val 16667"/>
            </a:avLst>
          </a:prstGeom>
          <a:solidFill>
            <a:srgbClr val="F5F8EC"/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Folded at position 3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12" name="Rounded Rectangular Callout 111"/>
          <p:cNvSpPr/>
          <p:nvPr/>
        </p:nvSpPr>
        <p:spPr>
          <a:xfrm>
            <a:off x="5715000" y="2438400"/>
            <a:ext cx="2286000" cy="457200"/>
          </a:xfrm>
          <a:prstGeom prst="wedgeRoundRectCallout">
            <a:avLst>
              <a:gd name="adj1" fmla="val -40877"/>
              <a:gd name="adj2" fmla="val 127600"/>
              <a:gd name="adj3" fmla="val 16667"/>
            </a:avLst>
          </a:prstGeom>
          <a:solidFill>
            <a:srgbClr val="F5F8EC"/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Fold at position 5??</a:t>
            </a:r>
            <a:endParaRPr 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ight Arrow 24"/>
          <p:cNvSpPr/>
          <p:nvPr/>
        </p:nvSpPr>
        <p:spPr>
          <a:xfrm rot="19973090">
            <a:off x="3151171" y="2682429"/>
            <a:ext cx="457200" cy="228600"/>
          </a:xfrm>
          <a:prstGeom prst="rightArrow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ight Arrow 23"/>
          <p:cNvSpPr/>
          <p:nvPr/>
        </p:nvSpPr>
        <p:spPr>
          <a:xfrm rot="1731331">
            <a:off x="3200400" y="2266068"/>
            <a:ext cx="457200" cy="228600"/>
          </a:xfrm>
          <a:prstGeom prst="rightArrow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Homomorphic</a:t>
            </a:r>
            <a:r>
              <a:rPr lang="en-US" dirty="0" smtClean="0"/>
              <a:t> Function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763000" cy="5410200"/>
          </a:xfrm>
        </p:spPr>
        <p:txBody>
          <a:bodyPr>
            <a:normAutofit/>
          </a:bodyPr>
          <a:lstStyle/>
          <a:p>
            <a:r>
              <a:rPr lang="en-US" dirty="0" smtClean="0"/>
              <a:t>Requirement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Necessary and sufficient condition:</a:t>
            </a:r>
          </a:p>
          <a:p>
            <a:pPr lvl="1"/>
            <a:r>
              <a:rPr lang="en-US" dirty="0" smtClean="0"/>
              <a:t>F(x . y) = F(x) . F(y) and F(x . y) = F(y . x)</a:t>
            </a:r>
          </a:p>
          <a:p>
            <a:pPr lvl="2"/>
            <a:r>
              <a:rPr lang="en-US" dirty="0" err="1" smtClean="0"/>
              <a:t>Homomorphic</a:t>
            </a:r>
            <a:r>
              <a:rPr lang="en-US" dirty="0" smtClean="0"/>
              <a:t> function</a:t>
            </a:r>
          </a:p>
          <a:p>
            <a:pPr lvl="1"/>
            <a:r>
              <a:rPr lang="en-US" dirty="0" smtClean="0"/>
              <a:t>Example:  F = RSA encryption,     = multiplication</a:t>
            </a:r>
          </a:p>
          <a:p>
            <a:pPr lvl="1"/>
            <a:r>
              <a:rPr lang="en-US" dirty="0" smtClean="0"/>
              <a:t>(More expensive than MD5, but can be made cheaper with clever optimizations)</a:t>
            </a:r>
            <a:endParaRPr lang="en-US" dirty="0"/>
          </a:p>
        </p:txBody>
      </p:sp>
      <p:sp>
        <p:nvSpPr>
          <p:cNvPr id="6" name="Right Arrow 5"/>
          <p:cNvSpPr/>
          <p:nvPr/>
        </p:nvSpPr>
        <p:spPr>
          <a:xfrm>
            <a:off x="914400" y="2143328"/>
            <a:ext cx="457200" cy="228600"/>
          </a:xfrm>
          <a:prstGeom prst="rightArrow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/>
          <p:nvPr/>
        </p:nvSpPr>
        <p:spPr>
          <a:xfrm>
            <a:off x="609600" y="2067128"/>
            <a:ext cx="381000" cy="381000"/>
          </a:xfrm>
          <a:prstGeom prst="ellipse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1676400" y="2143328"/>
            <a:ext cx="457200" cy="228600"/>
          </a:xfrm>
          <a:prstGeom prst="rightArrow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371600" y="2067128"/>
            <a:ext cx="381000" cy="381000"/>
          </a:xfrm>
          <a:prstGeom prst="ellipse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1" name="Right Arrow 10"/>
          <p:cNvSpPr/>
          <p:nvPr/>
        </p:nvSpPr>
        <p:spPr>
          <a:xfrm>
            <a:off x="2462927" y="2133600"/>
            <a:ext cx="457200" cy="228600"/>
          </a:xfrm>
          <a:prstGeom prst="rightArrow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158127" y="2057400"/>
            <a:ext cx="381000" cy="381000"/>
          </a:xfrm>
          <a:prstGeom prst="ellipse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2920127" y="2057400"/>
            <a:ext cx="381000" cy="381000"/>
          </a:xfrm>
          <a:prstGeom prst="ellipse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6" name="Right Arrow 15"/>
          <p:cNvSpPr/>
          <p:nvPr/>
        </p:nvSpPr>
        <p:spPr>
          <a:xfrm>
            <a:off x="914400" y="2743200"/>
            <a:ext cx="457200" cy="228600"/>
          </a:xfrm>
          <a:prstGeom prst="rightArrow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609600" y="2667000"/>
            <a:ext cx="381000" cy="381000"/>
          </a:xfrm>
          <a:prstGeom prst="ellipse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18" name="Right Arrow 17"/>
          <p:cNvSpPr/>
          <p:nvPr/>
        </p:nvSpPr>
        <p:spPr>
          <a:xfrm>
            <a:off x="1676400" y="2743200"/>
            <a:ext cx="457200" cy="228600"/>
          </a:xfrm>
          <a:prstGeom prst="rightArrow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Oval 18"/>
          <p:cNvSpPr/>
          <p:nvPr/>
        </p:nvSpPr>
        <p:spPr>
          <a:xfrm>
            <a:off x="1371600" y="2667000"/>
            <a:ext cx="381000" cy="381000"/>
          </a:xfrm>
          <a:prstGeom prst="ellipse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0" name="Right Arrow 19"/>
          <p:cNvSpPr/>
          <p:nvPr/>
        </p:nvSpPr>
        <p:spPr>
          <a:xfrm>
            <a:off x="2462927" y="2733472"/>
            <a:ext cx="457200" cy="228600"/>
          </a:xfrm>
          <a:prstGeom prst="rightArrow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20"/>
          <p:cNvSpPr/>
          <p:nvPr/>
        </p:nvSpPr>
        <p:spPr>
          <a:xfrm>
            <a:off x="2158127" y="2657272"/>
            <a:ext cx="381000" cy="381000"/>
          </a:xfrm>
          <a:prstGeom prst="ellipse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2" name="Oval 21"/>
          <p:cNvSpPr/>
          <p:nvPr/>
        </p:nvSpPr>
        <p:spPr>
          <a:xfrm>
            <a:off x="2920127" y="2657272"/>
            <a:ext cx="381000" cy="381000"/>
          </a:xfrm>
          <a:prstGeom prst="ellipse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23" name="Flowchart: Summing Junction 22"/>
          <p:cNvSpPr/>
          <p:nvPr/>
        </p:nvSpPr>
        <p:spPr>
          <a:xfrm>
            <a:off x="3581400" y="2438400"/>
            <a:ext cx="381000" cy="381000"/>
          </a:xfrm>
          <a:prstGeom prst="flowChartSummingJunction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ight Arrow 25"/>
          <p:cNvSpPr/>
          <p:nvPr/>
        </p:nvSpPr>
        <p:spPr>
          <a:xfrm rot="19973090">
            <a:off x="5589571" y="2682429"/>
            <a:ext cx="457200" cy="228600"/>
          </a:xfrm>
          <a:prstGeom prst="rightArrow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ight Arrow 26"/>
          <p:cNvSpPr/>
          <p:nvPr/>
        </p:nvSpPr>
        <p:spPr>
          <a:xfrm rot="1731331">
            <a:off x="5638800" y="2266068"/>
            <a:ext cx="457200" cy="228600"/>
          </a:xfrm>
          <a:prstGeom prst="rightArrow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ight Arrow 27"/>
          <p:cNvSpPr/>
          <p:nvPr/>
        </p:nvSpPr>
        <p:spPr>
          <a:xfrm>
            <a:off x="4876800" y="2143328"/>
            <a:ext cx="457200" cy="228600"/>
          </a:xfrm>
          <a:prstGeom prst="rightArrow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Oval 28"/>
          <p:cNvSpPr/>
          <p:nvPr/>
        </p:nvSpPr>
        <p:spPr>
          <a:xfrm>
            <a:off x="4572000" y="2067128"/>
            <a:ext cx="381000" cy="381000"/>
          </a:xfrm>
          <a:prstGeom prst="ellipse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0" name="Right Arrow 29"/>
          <p:cNvSpPr/>
          <p:nvPr/>
        </p:nvSpPr>
        <p:spPr>
          <a:xfrm>
            <a:off x="7089369" y="2497032"/>
            <a:ext cx="457200" cy="228600"/>
          </a:xfrm>
          <a:prstGeom prst="rightArrow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Oval 30"/>
          <p:cNvSpPr/>
          <p:nvPr/>
        </p:nvSpPr>
        <p:spPr>
          <a:xfrm>
            <a:off x="6784569" y="2420832"/>
            <a:ext cx="381000" cy="381000"/>
          </a:xfrm>
          <a:prstGeom prst="ellipse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2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2" name="Right Arrow 31"/>
          <p:cNvSpPr/>
          <p:nvPr/>
        </p:nvSpPr>
        <p:spPr>
          <a:xfrm>
            <a:off x="6324600" y="2514600"/>
            <a:ext cx="457200" cy="228600"/>
          </a:xfrm>
          <a:prstGeom prst="rightArrow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Oval 32"/>
          <p:cNvSpPr/>
          <p:nvPr/>
        </p:nvSpPr>
        <p:spPr>
          <a:xfrm>
            <a:off x="7571096" y="2411104"/>
            <a:ext cx="381000" cy="381000"/>
          </a:xfrm>
          <a:prstGeom prst="ellipse">
            <a:avLst/>
          </a:prstGeom>
          <a:gradFill flip="none" rotWithShape="1">
            <a:gsLst>
              <a:gs pos="0">
                <a:srgbClr val="FBEAC7"/>
              </a:gs>
              <a:gs pos="17999">
                <a:srgbClr val="FEE7F2"/>
              </a:gs>
              <a:gs pos="36000">
                <a:srgbClr val="FAC77D"/>
              </a:gs>
              <a:gs pos="61000">
                <a:srgbClr val="FBA97D"/>
              </a:gs>
              <a:gs pos="82001">
                <a:srgbClr val="FBD49C"/>
              </a:gs>
              <a:gs pos="100000">
                <a:srgbClr val="FEE7F2"/>
              </a:gs>
            </a:gsLst>
            <a:lin ang="16200000" scaled="1"/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3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4" name="Oval 33"/>
          <p:cNvSpPr/>
          <p:nvPr/>
        </p:nvSpPr>
        <p:spPr>
          <a:xfrm>
            <a:off x="5358527" y="2057400"/>
            <a:ext cx="381000" cy="381000"/>
          </a:xfrm>
          <a:prstGeom prst="ellipse">
            <a:avLst/>
          </a:prstGeom>
          <a:gradFill flip="none" rotWithShape="1">
            <a:gsLst>
              <a:gs pos="0">
                <a:srgbClr val="C00000">
                  <a:tint val="66000"/>
                  <a:satMod val="160000"/>
                </a:srgbClr>
              </a:gs>
              <a:gs pos="50000">
                <a:srgbClr val="C00000">
                  <a:tint val="44500"/>
                  <a:satMod val="160000"/>
                </a:srgbClr>
              </a:gs>
              <a:gs pos="100000">
                <a:srgbClr val="C0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5" name="Right Arrow 34"/>
          <p:cNvSpPr/>
          <p:nvPr/>
        </p:nvSpPr>
        <p:spPr>
          <a:xfrm>
            <a:off x="4876800" y="2743200"/>
            <a:ext cx="457200" cy="228600"/>
          </a:xfrm>
          <a:prstGeom prst="rightArrow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Oval 35"/>
          <p:cNvSpPr/>
          <p:nvPr/>
        </p:nvSpPr>
        <p:spPr>
          <a:xfrm>
            <a:off x="4572000" y="2667000"/>
            <a:ext cx="381000" cy="381000"/>
          </a:xfrm>
          <a:prstGeom prst="ellipse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0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1" name="Oval 40"/>
          <p:cNvSpPr/>
          <p:nvPr/>
        </p:nvSpPr>
        <p:spPr>
          <a:xfrm>
            <a:off x="5358527" y="2657272"/>
            <a:ext cx="381000" cy="381000"/>
          </a:xfrm>
          <a:prstGeom prst="ellipse">
            <a:avLst/>
          </a:prstGeom>
          <a:gradFill flip="none" rotWithShape="1">
            <a:gsLst>
              <a:gs pos="0">
                <a:srgbClr val="FFC000">
                  <a:tint val="66000"/>
                  <a:satMod val="160000"/>
                </a:srgbClr>
              </a:gs>
              <a:gs pos="50000">
                <a:srgbClr val="FFC000">
                  <a:tint val="44500"/>
                  <a:satMod val="160000"/>
                </a:srgbClr>
              </a:gs>
              <a:gs pos="100000">
                <a:srgbClr val="FFC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1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2" name="Flowchart: Summing Junction 41"/>
          <p:cNvSpPr/>
          <p:nvPr/>
        </p:nvSpPr>
        <p:spPr>
          <a:xfrm>
            <a:off x="6019800" y="2438400"/>
            <a:ext cx="381000" cy="381000"/>
          </a:xfrm>
          <a:prstGeom prst="flowChartSummingJunction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Equal 42"/>
          <p:cNvSpPr/>
          <p:nvPr/>
        </p:nvSpPr>
        <p:spPr>
          <a:xfrm>
            <a:off x="5638800" y="1600200"/>
            <a:ext cx="762000" cy="457200"/>
          </a:xfrm>
          <a:prstGeom prst="mathEqual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5" name="Left-Up Arrow 44"/>
          <p:cNvSpPr/>
          <p:nvPr/>
        </p:nvSpPr>
        <p:spPr>
          <a:xfrm rot="10800000">
            <a:off x="3581400" y="1600200"/>
            <a:ext cx="1981200" cy="762000"/>
          </a:xfrm>
          <a:prstGeom prst="leftUp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Left-Up Arrow 45"/>
          <p:cNvSpPr/>
          <p:nvPr/>
        </p:nvSpPr>
        <p:spPr>
          <a:xfrm rot="16200000">
            <a:off x="6858000" y="1219200"/>
            <a:ext cx="685800" cy="1447800"/>
          </a:xfrm>
          <a:prstGeom prst="leftUpArrow">
            <a:avLst/>
          </a:prstGeom>
          <a:solidFill>
            <a:schemeClr val="bg2">
              <a:lumMod val="75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Box 46"/>
          <p:cNvSpPr txBox="1"/>
          <p:nvPr/>
        </p:nvSpPr>
        <p:spPr>
          <a:xfrm>
            <a:off x="762000" y="3048000"/>
            <a:ext cx="220445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C00000"/>
                </a:solidFill>
                <a:latin typeface="Comic Sans MS" pitchFamily="66" charset="0"/>
              </a:rPr>
              <a:t>Rolling → folding</a:t>
            </a:r>
            <a:endParaRPr lang="en-US" sz="20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48" name="TextBox 47"/>
          <p:cNvSpPr txBox="1"/>
          <p:nvPr/>
        </p:nvSpPr>
        <p:spPr>
          <a:xfrm>
            <a:off x="4653550" y="3048000"/>
            <a:ext cx="335700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solidFill>
                  <a:srgbClr val="C00000"/>
                </a:solidFill>
                <a:latin typeface="Comic Sans MS" pitchFamily="66" charset="0"/>
              </a:rPr>
              <a:t>Rolling → folding → rolling</a:t>
            </a:r>
            <a:endParaRPr lang="en-US" sz="2000" dirty="0">
              <a:solidFill>
                <a:srgbClr val="C00000"/>
              </a:solidFill>
              <a:latin typeface="Comic Sans MS" pitchFamily="66" charset="0"/>
            </a:endParaRPr>
          </a:p>
        </p:txBody>
      </p:sp>
      <p:sp>
        <p:nvSpPr>
          <p:cNvPr id="49" name="Flowchart: Summing Junction 48"/>
          <p:cNvSpPr/>
          <p:nvPr/>
        </p:nvSpPr>
        <p:spPr>
          <a:xfrm>
            <a:off x="4724400" y="4185312"/>
            <a:ext cx="228600" cy="228600"/>
          </a:xfrm>
          <a:prstGeom prst="flowChartSummingJunction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Flowchart: Summing Junction 49"/>
          <p:cNvSpPr/>
          <p:nvPr/>
        </p:nvSpPr>
        <p:spPr>
          <a:xfrm>
            <a:off x="6019800" y="4177352"/>
            <a:ext cx="228600" cy="228600"/>
          </a:xfrm>
          <a:prstGeom prst="flowChartSummingJunction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1" name="Flowchart: Summing Junction 50"/>
          <p:cNvSpPr/>
          <p:nvPr/>
        </p:nvSpPr>
        <p:spPr>
          <a:xfrm>
            <a:off x="1398896" y="4191000"/>
            <a:ext cx="228600" cy="228600"/>
          </a:xfrm>
          <a:prstGeom prst="flowChartSummingJunction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lowchart: Summing Junction 51"/>
          <p:cNvSpPr/>
          <p:nvPr/>
        </p:nvSpPr>
        <p:spPr>
          <a:xfrm>
            <a:off x="2792104" y="4171664"/>
            <a:ext cx="228600" cy="228600"/>
          </a:xfrm>
          <a:prstGeom prst="flowChartSummingJunction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Flowchart: Summing Junction 52"/>
          <p:cNvSpPr/>
          <p:nvPr/>
        </p:nvSpPr>
        <p:spPr>
          <a:xfrm>
            <a:off x="5334000" y="5105400"/>
            <a:ext cx="228600" cy="228600"/>
          </a:xfrm>
          <a:prstGeom prst="flowChartSummingJunction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Problem Statement</a:t>
            </a:r>
          </a:p>
          <a:p>
            <a:r>
              <a:rPr lang="en-US" dirty="0" smtClean="0"/>
              <a:t>System Model</a:t>
            </a:r>
          </a:p>
          <a:p>
            <a:r>
              <a:rPr lang="en-US" dirty="0" smtClean="0"/>
              <a:t>Secure Algorithms</a:t>
            </a:r>
          </a:p>
          <a:p>
            <a:pPr lvl="1"/>
            <a:r>
              <a:rPr lang="en-US" dirty="0" smtClean="0"/>
              <a:t>Max</a:t>
            </a:r>
          </a:p>
          <a:p>
            <a:pPr lvl="1"/>
            <a:r>
              <a:rPr lang="en-US" u="sng" dirty="0" smtClean="0">
                <a:solidFill>
                  <a:srgbClr val="C00000"/>
                </a:solidFill>
              </a:rPr>
              <a:t>Beyond Max</a:t>
            </a:r>
          </a:p>
          <a:p>
            <a:r>
              <a:rPr lang="en-US" dirty="0" smtClean="0"/>
              <a:t>Evaluation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Secure Count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Adapt </a:t>
            </a:r>
            <a:r>
              <a:rPr lang="en-US" dirty="0" err="1" smtClean="0"/>
              <a:t>Alon-Matias-Szegedy</a:t>
            </a:r>
            <a:r>
              <a:rPr lang="en-US" dirty="0" smtClean="0"/>
              <a:t> Algorithm</a:t>
            </a:r>
          </a:p>
          <a:p>
            <a:pPr lvl="1"/>
            <a:r>
              <a:rPr lang="en-US" dirty="0" smtClean="0"/>
              <a:t>Each sensor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/>
              <a:t> picks a random value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/>
              <a:t> (aka sketch), </a:t>
            </a:r>
            <a:r>
              <a:rPr lang="en-US" dirty="0" err="1" smtClean="0"/>
              <a:t>s.t</a:t>
            </a:r>
            <a:r>
              <a:rPr lang="en-US" dirty="0" smtClean="0"/>
              <a:t>.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dirty="0" smtClean="0"/>
              <a:t> chosen with probability 2</a:t>
            </a:r>
            <a:r>
              <a:rPr lang="en-US" i="1" baseline="30000" dirty="0" smtClean="0">
                <a:latin typeface="Times New Roman" pitchFamily="18" charset="0"/>
                <a:cs typeface="Times New Roman" pitchFamily="18" charset="0"/>
              </a:rPr>
              <a:t>-x</a:t>
            </a:r>
          </a:p>
          <a:p>
            <a:pPr lvl="1"/>
            <a:r>
              <a:rPr lang="en-US" dirty="0" smtClean="0"/>
              <a:t>Max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dirty="0" smtClean="0"/>
              <a:t> = </a:t>
            </a:r>
            <a:r>
              <a:rPr lang="en-US" i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Max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i="1" baseline="-25000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lvl="1"/>
            <a:r>
              <a:rPr lang="en-US" dirty="0" smtClean="0"/>
              <a:t>Est. Count =  2</a:t>
            </a:r>
            <a:r>
              <a:rPr lang="en-US" i="1" baseline="30000" dirty="0" smtClean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dirty="0" smtClean="0"/>
              <a:t> (increase accuracy with more sketches)</a:t>
            </a:r>
          </a:p>
          <a:p>
            <a:r>
              <a:rPr lang="en-US" dirty="0" smtClean="0"/>
              <a:t>Other aggregates: Count Distinct, Sum, Mean</a:t>
            </a:r>
          </a:p>
          <a:p>
            <a:r>
              <a:rPr lang="en-US" dirty="0" smtClean="0"/>
              <a:t>Problem: high overhead</a:t>
            </a:r>
          </a:p>
          <a:p>
            <a:pPr lvl="1"/>
            <a:r>
              <a:rPr lang="en-US" dirty="0" smtClean="0"/>
              <a:t>Example: 100K sensors, 300 sketches</a:t>
            </a:r>
          </a:p>
          <a:p>
            <a:pPr lvl="2"/>
            <a:r>
              <a:rPr lang="en-US" dirty="0" smtClean="0"/>
              <a:t>510 million rolling operations, 30 million folding operations</a:t>
            </a:r>
          </a:p>
          <a:p>
            <a:pPr lvl="2"/>
            <a:r>
              <a:rPr lang="en-US" dirty="0" smtClean="0"/>
              <a:t>A single query: 7 hours for RSA, 9 minutes for MD5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Reducing Rolling Cost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763000" cy="1219200"/>
          </a:xfrm>
        </p:spPr>
        <p:txBody>
          <a:bodyPr/>
          <a:lstStyle/>
          <a:p>
            <a:r>
              <a:rPr lang="en-US" dirty="0" smtClean="0"/>
              <a:t>Folded Rolling: exploit homomorphism of RSA</a:t>
            </a:r>
          </a:p>
          <a:p>
            <a:pPr lvl="1"/>
            <a:r>
              <a:rPr lang="en-US" dirty="0" smtClean="0"/>
              <a:t>Aggressively fold</a:t>
            </a:r>
          </a:p>
          <a:p>
            <a:pPr lvl="1"/>
            <a:endParaRPr lang="en-US" dirty="0"/>
          </a:p>
        </p:txBody>
      </p:sp>
      <p:grpSp>
        <p:nvGrpSpPr>
          <p:cNvPr id="244" name="Group 243"/>
          <p:cNvGrpSpPr/>
          <p:nvPr/>
        </p:nvGrpSpPr>
        <p:grpSpPr>
          <a:xfrm>
            <a:off x="304800" y="4495800"/>
            <a:ext cx="8305800" cy="1447800"/>
            <a:chOff x="381000" y="2667000"/>
            <a:chExt cx="8305800" cy="1447800"/>
          </a:xfrm>
        </p:grpSpPr>
        <p:sp>
          <p:nvSpPr>
            <p:cNvPr id="48" name="Rounded Rectangle 47"/>
            <p:cNvSpPr/>
            <p:nvPr/>
          </p:nvSpPr>
          <p:spPr>
            <a:xfrm>
              <a:off x="3260183" y="2667000"/>
              <a:ext cx="685800" cy="1447800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ight Arrow 5"/>
            <p:cNvSpPr/>
            <p:nvPr/>
          </p:nvSpPr>
          <p:spPr>
            <a:xfrm>
              <a:off x="685800" y="3733800"/>
              <a:ext cx="457200" cy="228600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7" name="Oval 6"/>
            <p:cNvSpPr/>
            <p:nvPr/>
          </p:nvSpPr>
          <p:spPr>
            <a:xfrm>
              <a:off x="381000" y="3657600"/>
              <a:ext cx="381000" cy="3810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0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8" name="Right Arrow 7"/>
            <p:cNvSpPr/>
            <p:nvPr/>
          </p:nvSpPr>
          <p:spPr>
            <a:xfrm>
              <a:off x="1447800" y="3733800"/>
              <a:ext cx="457200" cy="228600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9" name="Oval 8"/>
            <p:cNvSpPr/>
            <p:nvPr/>
          </p:nvSpPr>
          <p:spPr>
            <a:xfrm>
              <a:off x="1143000" y="3657600"/>
              <a:ext cx="381000" cy="3810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1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0" name="Right Arrow 9"/>
            <p:cNvSpPr/>
            <p:nvPr/>
          </p:nvSpPr>
          <p:spPr>
            <a:xfrm>
              <a:off x="2214871" y="3733800"/>
              <a:ext cx="457200" cy="228600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1" name="Oval 10"/>
            <p:cNvSpPr/>
            <p:nvPr/>
          </p:nvSpPr>
          <p:spPr>
            <a:xfrm>
              <a:off x="1910071" y="3657600"/>
              <a:ext cx="381000" cy="3810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2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2" name="Right Arrow 11"/>
            <p:cNvSpPr/>
            <p:nvPr/>
          </p:nvSpPr>
          <p:spPr>
            <a:xfrm>
              <a:off x="2976871" y="3733800"/>
              <a:ext cx="457200" cy="228600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" name="Oval 12"/>
            <p:cNvSpPr/>
            <p:nvPr/>
          </p:nvSpPr>
          <p:spPr>
            <a:xfrm>
              <a:off x="2672071" y="3657600"/>
              <a:ext cx="381000" cy="3810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3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" name="Oval 14"/>
            <p:cNvSpPr/>
            <p:nvPr/>
          </p:nvSpPr>
          <p:spPr>
            <a:xfrm>
              <a:off x="3416239" y="3657600"/>
              <a:ext cx="381000" cy="3810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FFC000"/>
                  </a:solidFill>
                </a:rPr>
                <a:t>4</a:t>
              </a:r>
              <a:endParaRPr lang="en-US" dirty="0">
                <a:solidFill>
                  <a:srgbClr val="FFC000"/>
                </a:solidFill>
              </a:endParaRPr>
            </a:p>
          </p:txBody>
        </p:sp>
        <p:sp>
          <p:nvSpPr>
            <p:cNvPr id="25" name="Right Arrow 24"/>
            <p:cNvSpPr/>
            <p:nvPr/>
          </p:nvSpPr>
          <p:spPr>
            <a:xfrm>
              <a:off x="2234327" y="2819400"/>
              <a:ext cx="457200" cy="228600"/>
            </a:xfrm>
            <a:prstGeom prst="right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6" name="Right Arrow 25"/>
            <p:cNvSpPr/>
            <p:nvPr/>
          </p:nvSpPr>
          <p:spPr>
            <a:xfrm>
              <a:off x="2996327" y="2819400"/>
              <a:ext cx="457200" cy="228600"/>
            </a:xfrm>
            <a:prstGeom prst="right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27" name="Oval 26"/>
            <p:cNvSpPr/>
            <p:nvPr/>
          </p:nvSpPr>
          <p:spPr>
            <a:xfrm>
              <a:off x="2691527" y="2743200"/>
              <a:ext cx="381000" cy="381000"/>
            </a:xfrm>
            <a:prstGeom prst="ellipse">
              <a:avLst/>
            </a:prstGeom>
            <a:solidFill>
              <a:srgbClr val="EAF1D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3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9" name="Oval 28"/>
            <p:cNvSpPr/>
            <p:nvPr/>
          </p:nvSpPr>
          <p:spPr>
            <a:xfrm>
              <a:off x="3453527" y="2743200"/>
              <a:ext cx="381000" cy="381000"/>
            </a:xfrm>
            <a:prstGeom prst="ellipse">
              <a:avLst/>
            </a:prstGeom>
            <a:solidFill>
              <a:srgbClr val="EAF1D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4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2" name="Right Arrow 31"/>
            <p:cNvSpPr/>
            <p:nvPr/>
          </p:nvSpPr>
          <p:spPr>
            <a:xfrm>
              <a:off x="710327" y="2819400"/>
              <a:ext cx="457200" cy="228600"/>
            </a:xfrm>
            <a:prstGeom prst="right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405527" y="2743200"/>
              <a:ext cx="381000" cy="3810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0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4" name="Right Arrow 33"/>
            <p:cNvSpPr/>
            <p:nvPr/>
          </p:nvSpPr>
          <p:spPr>
            <a:xfrm>
              <a:off x="1472327" y="2819400"/>
              <a:ext cx="457200" cy="228600"/>
            </a:xfrm>
            <a:prstGeom prst="right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5" name="Oval 34"/>
            <p:cNvSpPr/>
            <p:nvPr/>
          </p:nvSpPr>
          <p:spPr>
            <a:xfrm>
              <a:off x="1167527" y="2743200"/>
              <a:ext cx="381000" cy="3810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1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1929527" y="2743200"/>
              <a:ext cx="381000" cy="381000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FFC000"/>
                  </a:solidFill>
                </a:rPr>
                <a:t>2</a:t>
              </a:r>
              <a:endParaRPr lang="en-US" dirty="0">
                <a:solidFill>
                  <a:srgbClr val="FFC000"/>
                </a:solidFill>
              </a:endParaRPr>
            </a:p>
          </p:txBody>
        </p:sp>
        <p:sp>
          <p:nvSpPr>
            <p:cNvPr id="38" name="Right Arrow 37"/>
            <p:cNvSpPr/>
            <p:nvPr/>
          </p:nvSpPr>
          <p:spPr>
            <a:xfrm>
              <a:off x="685800" y="3286328"/>
              <a:ext cx="457200" cy="228600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381000" y="3210128"/>
              <a:ext cx="381000" cy="3810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0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0" name="Right Arrow 39"/>
            <p:cNvSpPr/>
            <p:nvPr/>
          </p:nvSpPr>
          <p:spPr>
            <a:xfrm>
              <a:off x="1447800" y="3286328"/>
              <a:ext cx="457200" cy="228600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1" name="Oval 40"/>
            <p:cNvSpPr/>
            <p:nvPr/>
          </p:nvSpPr>
          <p:spPr>
            <a:xfrm>
              <a:off x="1143000" y="3210128"/>
              <a:ext cx="381000" cy="381000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FFC000"/>
                  </a:solidFill>
                </a:rPr>
                <a:t>1</a:t>
              </a:r>
              <a:endParaRPr lang="en-US" dirty="0">
                <a:solidFill>
                  <a:srgbClr val="FFC000"/>
                </a:solidFill>
              </a:endParaRPr>
            </a:p>
          </p:txBody>
        </p:sp>
        <p:sp>
          <p:nvSpPr>
            <p:cNvPr id="42" name="Right Arrow 41"/>
            <p:cNvSpPr/>
            <p:nvPr/>
          </p:nvSpPr>
          <p:spPr>
            <a:xfrm>
              <a:off x="2234327" y="3276600"/>
              <a:ext cx="457200" cy="228600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3" name="Oval 42"/>
            <p:cNvSpPr/>
            <p:nvPr/>
          </p:nvSpPr>
          <p:spPr>
            <a:xfrm>
              <a:off x="1929527" y="3200400"/>
              <a:ext cx="381000" cy="381000"/>
            </a:xfrm>
            <a:prstGeom prst="ellipse">
              <a:avLst/>
            </a:prstGeom>
            <a:solidFill>
              <a:srgbClr val="EAF1D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2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4" name="Right Arrow 43"/>
            <p:cNvSpPr/>
            <p:nvPr/>
          </p:nvSpPr>
          <p:spPr>
            <a:xfrm>
              <a:off x="2996327" y="3276600"/>
              <a:ext cx="457200" cy="228600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5" name="Oval 44"/>
            <p:cNvSpPr/>
            <p:nvPr/>
          </p:nvSpPr>
          <p:spPr>
            <a:xfrm>
              <a:off x="2691527" y="3200400"/>
              <a:ext cx="381000" cy="381000"/>
            </a:xfrm>
            <a:prstGeom prst="ellipse">
              <a:avLst/>
            </a:prstGeom>
            <a:solidFill>
              <a:srgbClr val="EAF1D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3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6" name="Oval 45"/>
            <p:cNvSpPr/>
            <p:nvPr/>
          </p:nvSpPr>
          <p:spPr>
            <a:xfrm>
              <a:off x="3453527" y="3200400"/>
              <a:ext cx="381000" cy="381000"/>
            </a:xfrm>
            <a:prstGeom prst="ellipse">
              <a:avLst/>
            </a:prstGeom>
            <a:solidFill>
              <a:srgbClr val="EAF1D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4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77" name="Right Arrow 76"/>
            <p:cNvSpPr/>
            <p:nvPr/>
          </p:nvSpPr>
          <p:spPr>
            <a:xfrm>
              <a:off x="4343400" y="3048000"/>
              <a:ext cx="533400" cy="533400"/>
            </a:xfrm>
            <a:prstGeom prst="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3" name="Rounded Rectangle 132"/>
            <p:cNvSpPr/>
            <p:nvPr/>
          </p:nvSpPr>
          <p:spPr>
            <a:xfrm>
              <a:off x="6477000" y="2694296"/>
              <a:ext cx="685800" cy="914400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4" name="Right Arrow 133"/>
            <p:cNvSpPr/>
            <p:nvPr/>
          </p:nvSpPr>
          <p:spPr>
            <a:xfrm>
              <a:off x="5426617" y="3733800"/>
              <a:ext cx="457200" cy="228600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5" name="Oval 134"/>
            <p:cNvSpPr/>
            <p:nvPr/>
          </p:nvSpPr>
          <p:spPr>
            <a:xfrm>
              <a:off x="5121817" y="3657600"/>
              <a:ext cx="381000" cy="3810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0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6" name="Right Arrow 135"/>
            <p:cNvSpPr/>
            <p:nvPr/>
          </p:nvSpPr>
          <p:spPr>
            <a:xfrm>
              <a:off x="6188617" y="3733800"/>
              <a:ext cx="457200" cy="228600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7" name="Oval 136"/>
            <p:cNvSpPr/>
            <p:nvPr/>
          </p:nvSpPr>
          <p:spPr>
            <a:xfrm>
              <a:off x="5883817" y="3657600"/>
              <a:ext cx="381000" cy="3810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1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38" name="Right Arrow 137"/>
            <p:cNvSpPr/>
            <p:nvPr/>
          </p:nvSpPr>
          <p:spPr>
            <a:xfrm>
              <a:off x="6955688" y="3733800"/>
              <a:ext cx="457200" cy="228600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39" name="Oval 138"/>
            <p:cNvSpPr/>
            <p:nvPr/>
          </p:nvSpPr>
          <p:spPr>
            <a:xfrm>
              <a:off x="6650888" y="3657600"/>
              <a:ext cx="381000" cy="3810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2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0" name="Right Arrow 139"/>
            <p:cNvSpPr/>
            <p:nvPr/>
          </p:nvSpPr>
          <p:spPr>
            <a:xfrm>
              <a:off x="7717688" y="3733800"/>
              <a:ext cx="457200" cy="228600"/>
            </a:xfrm>
            <a:prstGeom prst="rightArrow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1" name="Oval 140"/>
            <p:cNvSpPr/>
            <p:nvPr/>
          </p:nvSpPr>
          <p:spPr>
            <a:xfrm>
              <a:off x="7412888" y="3657600"/>
              <a:ext cx="381000" cy="3810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3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2" name="Oval 141"/>
            <p:cNvSpPr/>
            <p:nvPr/>
          </p:nvSpPr>
          <p:spPr>
            <a:xfrm>
              <a:off x="8157056" y="3657600"/>
              <a:ext cx="381000" cy="3810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FFC000"/>
                  </a:solidFill>
                </a:rPr>
                <a:t>4</a:t>
              </a:r>
              <a:endParaRPr lang="en-US" dirty="0">
                <a:solidFill>
                  <a:srgbClr val="FFC000"/>
                </a:solidFill>
              </a:endParaRPr>
            </a:p>
          </p:txBody>
        </p:sp>
        <p:sp>
          <p:nvSpPr>
            <p:cNvPr id="147" name="Right Arrow 146"/>
            <p:cNvSpPr/>
            <p:nvPr/>
          </p:nvSpPr>
          <p:spPr>
            <a:xfrm>
              <a:off x="5451144" y="2819400"/>
              <a:ext cx="457200" cy="228600"/>
            </a:xfrm>
            <a:prstGeom prst="right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48" name="Oval 147"/>
            <p:cNvSpPr/>
            <p:nvPr/>
          </p:nvSpPr>
          <p:spPr>
            <a:xfrm>
              <a:off x="5146344" y="2743200"/>
              <a:ext cx="381000" cy="3810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0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49" name="Right Arrow 148"/>
            <p:cNvSpPr/>
            <p:nvPr/>
          </p:nvSpPr>
          <p:spPr>
            <a:xfrm>
              <a:off x="6213144" y="2819400"/>
              <a:ext cx="457200" cy="228600"/>
            </a:xfrm>
            <a:prstGeom prst="rightArrow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0" name="Oval 149"/>
            <p:cNvSpPr/>
            <p:nvPr/>
          </p:nvSpPr>
          <p:spPr>
            <a:xfrm>
              <a:off x="5908344" y="2743200"/>
              <a:ext cx="381000" cy="3810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1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1" name="Oval 150"/>
            <p:cNvSpPr/>
            <p:nvPr/>
          </p:nvSpPr>
          <p:spPr>
            <a:xfrm>
              <a:off x="6670344" y="2743200"/>
              <a:ext cx="381000" cy="381000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FFC000"/>
                  </a:solidFill>
                </a:rPr>
                <a:t>2</a:t>
              </a:r>
              <a:endParaRPr lang="en-US" dirty="0">
                <a:solidFill>
                  <a:srgbClr val="FFC000"/>
                </a:solidFill>
              </a:endParaRPr>
            </a:p>
          </p:txBody>
        </p:sp>
        <p:sp>
          <p:nvSpPr>
            <p:cNvPr id="152" name="Right Arrow 151"/>
            <p:cNvSpPr/>
            <p:nvPr/>
          </p:nvSpPr>
          <p:spPr>
            <a:xfrm>
              <a:off x="5426617" y="3286328"/>
              <a:ext cx="457200" cy="228600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3" name="Oval 152"/>
            <p:cNvSpPr/>
            <p:nvPr/>
          </p:nvSpPr>
          <p:spPr>
            <a:xfrm>
              <a:off x="5121817" y="3210128"/>
              <a:ext cx="381000" cy="381000"/>
            </a:xfrm>
            <a:prstGeom prst="ellipse">
              <a:avLst/>
            </a:prstGeom>
            <a:solidFill>
              <a:schemeClr val="accent1">
                <a:lumMod val="40000"/>
                <a:lumOff val="60000"/>
              </a:schemeClr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0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4" name="Right Arrow 153"/>
            <p:cNvSpPr/>
            <p:nvPr/>
          </p:nvSpPr>
          <p:spPr>
            <a:xfrm>
              <a:off x="6188617" y="3286328"/>
              <a:ext cx="457200" cy="228600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5" name="Oval 154"/>
            <p:cNvSpPr/>
            <p:nvPr/>
          </p:nvSpPr>
          <p:spPr>
            <a:xfrm>
              <a:off x="5883817" y="3210128"/>
              <a:ext cx="381000" cy="381000"/>
            </a:xfrm>
            <a:prstGeom prst="ellipse">
              <a:avLst/>
            </a:prstGeom>
            <a:solidFill>
              <a:srgbClr val="C00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rgbClr val="FFC000"/>
                  </a:solidFill>
                </a:rPr>
                <a:t>1</a:t>
              </a:r>
              <a:endParaRPr lang="en-US" dirty="0">
                <a:solidFill>
                  <a:srgbClr val="FFC000"/>
                </a:solidFill>
              </a:endParaRPr>
            </a:p>
          </p:txBody>
        </p:sp>
        <p:sp>
          <p:nvSpPr>
            <p:cNvPr id="156" name="Right Arrow 155"/>
            <p:cNvSpPr/>
            <p:nvPr/>
          </p:nvSpPr>
          <p:spPr>
            <a:xfrm>
              <a:off x="6975144" y="3048000"/>
              <a:ext cx="457200" cy="228600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7" name="Oval 156"/>
            <p:cNvSpPr/>
            <p:nvPr/>
          </p:nvSpPr>
          <p:spPr>
            <a:xfrm>
              <a:off x="6670344" y="3200400"/>
              <a:ext cx="381000" cy="381000"/>
            </a:xfrm>
            <a:prstGeom prst="ellipse">
              <a:avLst/>
            </a:prstGeom>
            <a:solidFill>
              <a:srgbClr val="EAF1D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2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58" name="Right Arrow 157"/>
            <p:cNvSpPr/>
            <p:nvPr/>
          </p:nvSpPr>
          <p:spPr>
            <a:xfrm>
              <a:off x="7737144" y="3048000"/>
              <a:ext cx="457200" cy="228600"/>
            </a:xfrm>
            <a:prstGeom prst="rightArrow">
              <a:avLst/>
            </a:prstGeom>
            <a:solidFill>
              <a:srgbClr val="FFC000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159" name="Oval 158"/>
            <p:cNvSpPr/>
            <p:nvPr/>
          </p:nvSpPr>
          <p:spPr>
            <a:xfrm>
              <a:off x="7432344" y="2971800"/>
              <a:ext cx="381000" cy="381000"/>
            </a:xfrm>
            <a:prstGeom prst="ellipse">
              <a:avLst/>
            </a:prstGeom>
            <a:solidFill>
              <a:srgbClr val="EAF1D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3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0" name="Oval 159"/>
            <p:cNvSpPr/>
            <p:nvPr/>
          </p:nvSpPr>
          <p:spPr>
            <a:xfrm>
              <a:off x="8194344" y="2971800"/>
              <a:ext cx="381000" cy="381000"/>
            </a:xfrm>
            <a:prstGeom prst="ellipse">
              <a:avLst/>
            </a:prstGeom>
            <a:solidFill>
              <a:srgbClr val="EAF1D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4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161" name="Rounded Rectangle 160"/>
            <p:cNvSpPr/>
            <p:nvPr/>
          </p:nvSpPr>
          <p:spPr>
            <a:xfrm>
              <a:off x="8077200" y="2887640"/>
              <a:ext cx="609600" cy="1227160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7" name="Group 246"/>
          <p:cNvGrpSpPr/>
          <p:nvPr/>
        </p:nvGrpSpPr>
        <p:grpSpPr>
          <a:xfrm>
            <a:off x="609600" y="2057400"/>
            <a:ext cx="8254127" cy="1842448"/>
            <a:chOff x="609600" y="2272352"/>
            <a:chExt cx="8254127" cy="1842448"/>
          </a:xfrm>
        </p:grpSpPr>
        <p:grpSp>
          <p:nvGrpSpPr>
            <p:cNvPr id="245" name="Group 244"/>
            <p:cNvGrpSpPr/>
            <p:nvPr/>
          </p:nvGrpSpPr>
          <p:grpSpPr>
            <a:xfrm>
              <a:off x="609600" y="2667000"/>
              <a:ext cx="8254127" cy="1447800"/>
              <a:chOff x="381000" y="4648200"/>
              <a:chExt cx="8254127" cy="1447800"/>
            </a:xfrm>
          </p:grpSpPr>
          <p:sp>
            <p:nvSpPr>
              <p:cNvPr id="162" name="Rounded Rectangle 161"/>
              <p:cNvSpPr/>
              <p:nvPr/>
            </p:nvSpPr>
            <p:spPr>
              <a:xfrm>
                <a:off x="3260183" y="4648200"/>
                <a:ext cx="685800" cy="1447800"/>
              </a:xfrm>
              <a:prstGeom prst="round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63" name="Right Arrow 162"/>
              <p:cNvSpPr/>
              <p:nvPr/>
            </p:nvSpPr>
            <p:spPr>
              <a:xfrm>
                <a:off x="685800" y="5715000"/>
                <a:ext cx="457200" cy="228600"/>
              </a:xfrm>
              <a:prstGeom prst="rightArrow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4" name="Oval 163"/>
              <p:cNvSpPr/>
              <p:nvPr/>
            </p:nvSpPr>
            <p:spPr>
              <a:xfrm>
                <a:off x="381000" y="5638800"/>
                <a:ext cx="381000" cy="381000"/>
              </a:xfrm>
              <a:prstGeom prst="ellipse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0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5" name="Right Arrow 164"/>
              <p:cNvSpPr/>
              <p:nvPr/>
            </p:nvSpPr>
            <p:spPr>
              <a:xfrm>
                <a:off x="1447800" y="5715000"/>
                <a:ext cx="457200" cy="228600"/>
              </a:xfrm>
              <a:prstGeom prst="rightArrow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6" name="Oval 165"/>
              <p:cNvSpPr/>
              <p:nvPr/>
            </p:nvSpPr>
            <p:spPr>
              <a:xfrm>
                <a:off x="1143000" y="5638800"/>
                <a:ext cx="381000" cy="381000"/>
              </a:xfrm>
              <a:prstGeom prst="ellipse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1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7" name="Right Arrow 166"/>
              <p:cNvSpPr/>
              <p:nvPr/>
            </p:nvSpPr>
            <p:spPr>
              <a:xfrm>
                <a:off x="2214871" y="5715000"/>
                <a:ext cx="457200" cy="228600"/>
              </a:xfrm>
              <a:prstGeom prst="rightArrow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68" name="Oval 167"/>
              <p:cNvSpPr/>
              <p:nvPr/>
            </p:nvSpPr>
            <p:spPr>
              <a:xfrm>
                <a:off x="1910071" y="5638800"/>
                <a:ext cx="381000" cy="381000"/>
              </a:xfrm>
              <a:prstGeom prst="ellipse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2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69" name="Right Arrow 168"/>
              <p:cNvSpPr/>
              <p:nvPr/>
            </p:nvSpPr>
            <p:spPr>
              <a:xfrm>
                <a:off x="2976871" y="5715000"/>
                <a:ext cx="457200" cy="228600"/>
              </a:xfrm>
              <a:prstGeom prst="rightArrow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0" name="Oval 169"/>
              <p:cNvSpPr/>
              <p:nvPr/>
            </p:nvSpPr>
            <p:spPr>
              <a:xfrm>
                <a:off x="2672071" y="5638800"/>
                <a:ext cx="381000" cy="381000"/>
              </a:xfrm>
              <a:prstGeom prst="ellipse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3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1" name="Oval 170"/>
              <p:cNvSpPr/>
              <p:nvPr/>
            </p:nvSpPr>
            <p:spPr>
              <a:xfrm>
                <a:off x="3416239" y="5638800"/>
                <a:ext cx="381000" cy="381000"/>
              </a:xfrm>
              <a:prstGeom prst="ellipse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4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2" name="Right Arrow 171"/>
              <p:cNvSpPr/>
              <p:nvPr/>
            </p:nvSpPr>
            <p:spPr>
              <a:xfrm>
                <a:off x="2234327" y="4800600"/>
                <a:ext cx="457200" cy="228600"/>
              </a:xfrm>
              <a:prstGeom prst="rightArrow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3" name="Right Arrow 172"/>
              <p:cNvSpPr/>
              <p:nvPr/>
            </p:nvSpPr>
            <p:spPr>
              <a:xfrm>
                <a:off x="2996327" y="4800600"/>
                <a:ext cx="457200" cy="228600"/>
              </a:xfrm>
              <a:prstGeom prst="rightArrow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4" name="Oval 173"/>
              <p:cNvSpPr/>
              <p:nvPr/>
            </p:nvSpPr>
            <p:spPr>
              <a:xfrm>
                <a:off x="2691527" y="4724400"/>
                <a:ext cx="381000" cy="381000"/>
              </a:xfrm>
              <a:prstGeom prst="ellipse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3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5" name="Oval 174"/>
              <p:cNvSpPr/>
              <p:nvPr/>
            </p:nvSpPr>
            <p:spPr>
              <a:xfrm>
                <a:off x="3453527" y="4724400"/>
                <a:ext cx="381000" cy="381000"/>
              </a:xfrm>
              <a:prstGeom prst="ellipse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4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6" name="Right Arrow 175"/>
              <p:cNvSpPr/>
              <p:nvPr/>
            </p:nvSpPr>
            <p:spPr>
              <a:xfrm>
                <a:off x="710327" y="4800600"/>
                <a:ext cx="457200" cy="228600"/>
              </a:xfrm>
              <a:prstGeom prst="rightArrow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7" name="Oval 176"/>
              <p:cNvSpPr/>
              <p:nvPr/>
            </p:nvSpPr>
            <p:spPr>
              <a:xfrm>
                <a:off x="405527" y="4724400"/>
                <a:ext cx="381000" cy="381000"/>
              </a:xfrm>
              <a:prstGeom prst="ellipse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0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78" name="Right Arrow 177"/>
              <p:cNvSpPr/>
              <p:nvPr/>
            </p:nvSpPr>
            <p:spPr>
              <a:xfrm>
                <a:off x="1472327" y="4800600"/>
                <a:ext cx="457200" cy="228600"/>
              </a:xfrm>
              <a:prstGeom prst="rightArrow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79" name="Oval 178"/>
              <p:cNvSpPr/>
              <p:nvPr/>
            </p:nvSpPr>
            <p:spPr>
              <a:xfrm>
                <a:off x="1167527" y="4724400"/>
                <a:ext cx="381000" cy="381000"/>
              </a:xfrm>
              <a:prstGeom prst="ellipse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1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0" name="Oval 179"/>
              <p:cNvSpPr/>
              <p:nvPr/>
            </p:nvSpPr>
            <p:spPr>
              <a:xfrm>
                <a:off x="1929527" y="4724400"/>
                <a:ext cx="381000" cy="381000"/>
              </a:xfrm>
              <a:prstGeom prst="ellipse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2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1" name="Right Arrow 180"/>
              <p:cNvSpPr/>
              <p:nvPr/>
            </p:nvSpPr>
            <p:spPr>
              <a:xfrm>
                <a:off x="685800" y="5267528"/>
                <a:ext cx="457200" cy="228600"/>
              </a:xfrm>
              <a:prstGeom prst="rightArrow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2" name="Oval 181"/>
              <p:cNvSpPr/>
              <p:nvPr/>
            </p:nvSpPr>
            <p:spPr>
              <a:xfrm>
                <a:off x="381000" y="5191328"/>
                <a:ext cx="381000" cy="381000"/>
              </a:xfrm>
              <a:prstGeom prst="ellipse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0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3" name="Right Arrow 182"/>
              <p:cNvSpPr/>
              <p:nvPr/>
            </p:nvSpPr>
            <p:spPr>
              <a:xfrm>
                <a:off x="1447800" y="5267528"/>
                <a:ext cx="457200" cy="228600"/>
              </a:xfrm>
              <a:prstGeom prst="rightArrow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4" name="Oval 183"/>
              <p:cNvSpPr/>
              <p:nvPr/>
            </p:nvSpPr>
            <p:spPr>
              <a:xfrm>
                <a:off x="1143000" y="5191328"/>
                <a:ext cx="381000" cy="381000"/>
              </a:xfrm>
              <a:prstGeom prst="ellipse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1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5" name="Right Arrow 184"/>
              <p:cNvSpPr/>
              <p:nvPr/>
            </p:nvSpPr>
            <p:spPr>
              <a:xfrm>
                <a:off x="2234327" y="5257800"/>
                <a:ext cx="457200" cy="228600"/>
              </a:xfrm>
              <a:prstGeom prst="rightArrow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6" name="Oval 185"/>
              <p:cNvSpPr/>
              <p:nvPr/>
            </p:nvSpPr>
            <p:spPr>
              <a:xfrm>
                <a:off x="1929527" y="5181600"/>
                <a:ext cx="381000" cy="381000"/>
              </a:xfrm>
              <a:prstGeom prst="ellipse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2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7" name="Right Arrow 186"/>
              <p:cNvSpPr/>
              <p:nvPr/>
            </p:nvSpPr>
            <p:spPr>
              <a:xfrm>
                <a:off x="2996327" y="5257800"/>
                <a:ext cx="457200" cy="228600"/>
              </a:xfrm>
              <a:prstGeom prst="rightArrow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188" name="Oval 187"/>
              <p:cNvSpPr/>
              <p:nvPr/>
            </p:nvSpPr>
            <p:spPr>
              <a:xfrm>
                <a:off x="2691527" y="5181600"/>
                <a:ext cx="381000" cy="381000"/>
              </a:xfrm>
              <a:prstGeom prst="ellipse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3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89" name="Oval 188"/>
              <p:cNvSpPr/>
              <p:nvPr/>
            </p:nvSpPr>
            <p:spPr>
              <a:xfrm>
                <a:off x="3453527" y="5181600"/>
                <a:ext cx="381000" cy="381000"/>
              </a:xfrm>
              <a:prstGeom prst="ellipse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4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190" name="Right Arrow 189"/>
              <p:cNvSpPr/>
              <p:nvPr/>
            </p:nvSpPr>
            <p:spPr>
              <a:xfrm>
                <a:off x="4343400" y="5029200"/>
                <a:ext cx="533400" cy="533400"/>
              </a:xfrm>
              <a:prstGeom prst="rightArrow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6" name="Rounded Rectangle 215"/>
              <p:cNvSpPr/>
              <p:nvPr/>
            </p:nvSpPr>
            <p:spPr>
              <a:xfrm>
                <a:off x="5029200" y="4648200"/>
                <a:ext cx="685800" cy="1447800"/>
              </a:xfrm>
              <a:prstGeom prst="roundRect">
                <a:avLst/>
              </a:prstGeom>
              <a:noFill/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8" name="Oval 217"/>
              <p:cNvSpPr/>
              <p:nvPr/>
            </p:nvSpPr>
            <p:spPr>
              <a:xfrm>
                <a:off x="5181600" y="5638800"/>
                <a:ext cx="381000" cy="381000"/>
              </a:xfrm>
              <a:prstGeom prst="ellipse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0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1" name="Oval 230"/>
              <p:cNvSpPr/>
              <p:nvPr/>
            </p:nvSpPr>
            <p:spPr>
              <a:xfrm>
                <a:off x="5206127" y="4724400"/>
                <a:ext cx="381000" cy="381000"/>
              </a:xfrm>
              <a:prstGeom prst="ellipse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0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5" name="Right Arrow 234"/>
              <p:cNvSpPr/>
              <p:nvPr/>
            </p:nvSpPr>
            <p:spPr>
              <a:xfrm>
                <a:off x="5486400" y="5267528"/>
                <a:ext cx="457200" cy="228600"/>
              </a:xfrm>
              <a:prstGeom prst="rightArrow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6" name="Oval 235"/>
              <p:cNvSpPr/>
              <p:nvPr/>
            </p:nvSpPr>
            <p:spPr>
              <a:xfrm>
                <a:off x="5181600" y="5191328"/>
                <a:ext cx="381000" cy="381000"/>
              </a:xfrm>
              <a:prstGeom prst="ellipse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0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7" name="Right Arrow 236"/>
              <p:cNvSpPr/>
              <p:nvPr/>
            </p:nvSpPr>
            <p:spPr>
              <a:xfrm>
                <a:off x="6248400" y="5267528"/>
                <a:ext cx="457200" cy="228600"/>
              </a:xfrm>
              <a:prstGeom prst="rightArrow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38" name="Oval 237"/>
              <p:cNvSpPr/>
              <p:nvPr/>
            </p:nvSpPr>
            <p:spPr>
              <a:xfrm>
                <a:off x="5943600" y="5191328"/>
                <a:ext cx="381000" cy="381000"/>
              </a:xfrm>
              <a:prstGeom prst="ellipse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1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39" name="Right Arrow 238"/>
              <p:cNvSpPr/>
              <p:nvPr/>
            </p:nvSpPr>
            <p:spPr>
              <a:xfrm>
                <a:off x="7034927" y="5257800"/>
                <a:ext cx="457200" cy="228600"/>
              </a:xfrm>
              <a:prstGeom prst="rightArrow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0" name="Oval 239"/>
              <p:cNvSpPr/>
              <p:nvPr/>
            </p:nvSpPr>
            <p:spPr>
              <a:xfrm>
                <a:off x="6730127" y="5181600"/>
                <a:ext cx="381000" cy="381000"/>
              </a:xfrm>
              <a:prstGeom prst="ellipse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2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1" name="Right Arrow 240"/>
              <p:cNvSpPr/>
              <p:nvPr/>
            </p:nvSpPr>
            <p:spPr>
              <a:xfrm>
                <a:off x="7796927" y="5257800"/>
                <a:ext cx="457200" cy="228600"/>
              </a:xfrm>
              <a:prstGeom prst="rightArrow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>
                  <a:solidFill>
                    <a:schemeClr val="tx1"/>
                  </a:solidFill>
                </a:endParaRPr>
              </a:p>
            </p:txBody>
          </p:sp>
          <p:sp>
            <p:nvSpPr>
              <p:cNvPr id="242" name="Oval 241"/>
              <p:cNvSpPr/>
              <p:nvPr/>
            </p:nvSpPr>
            <p:spPr>
              <a:xfrm>
                <a:off x="7492127" y="5181600"/>
                <a:ext cx="381000" cy="381000"/>
              </a:xfrm>
              <a:prstGeom prst="ellipse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3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  <p:sp>
            <p:nvSpPr>
              <p:cNvPr id="243" name="Oval 242"/>
              <p:cNvSpPr/>
              <p:nvPr/>
            </p:nvSpPr>
            <p:spPr>
              <a:xfrm>
                <a:off x="8254127" y="5181600"/>
                <a:ext cx="381000" cy="381000"/>
              </a:xfrm>
              <a:prstGeom prst="ellipse">
                <a:avLst/>
              </a:prstGeom>
              <a:solidFill>
                <a:srgbClr val="EAF1D7"/>
              </a:solidFill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en-US" dirty="0" smtClean="0">
                    <a:solidFill>
                      <a:schemeClr val="tx1"/>
                    </a:solidFill>
                  </a:rPr>
                  <a:t>4</a:t>
                </a:r>
                <a:endParaRPr lang="en-US" dirty="0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246" name="TextBox 245"/>
            <p:cNvSpPr txBox="1"/>
            <p:nvPr/>
          </p:nvSpPr>
          <p:spPr>
            <a:xfrm>
              <a:off x="3503626" y="2272352"/>
              <a:ext cx="715837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dirty="0" smtClean="0"/>
                <a:t>Fold</a:t>
              </a:r>
              <a:endParaRPr lang="en-US" sz="2400" dirty="0"/>
            </a:p>
          </p:txBody>
        </p:sp>
      </p:grpSp>
      <p:sp>
        <p:nvSpPr>
          <p:cNvPr id="248" name="TextBox 247"/>
          <p:cNvSpPr txBox="1"/>
          <p:nvPr/>
        </p:nvSpPr>
        <p:spPr>
          <a:xfrm>
            <a:off x="3352800" y="3810000"/>
            <a:ext cx="20274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At the portal</a:t>
            </a:r>
            <a:endParaRPr lang="en-US" sz="2800" dirty="0"/>
          </a:p>
        </p:txBody>
      </p:sp>
      <p:sp>
        <p:nvSpPr>
          <p:cNvPr id="249" name="TextBox 248"/>
          <p:cNvSpPr txBox="1"/>
          <p:nvPr/>
        </p:nvSpPr>
        <p:spPr>
          <a:xfrm>
            <a:off x="3352800" y="5867400"/>
            <a:ext cx="229126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At aggregators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Reducing Folding Cost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763000" cy="4953000"/>
          </a:xfrm>
        </p:spPr>
        <p:txBody>
          <a:bodyPr/>
          <a:lstStyle/>
          <a:p>
            <a:r>
              <a:rPr lang="en-US" dirty="0" smtClean="0"/>
              <a:t>Portal still needs to fold many sensors per query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Tree (at portal): Index sensors as a tree </a:t>
            </a:r>
            <a:br>
              <a:rPr lang="en-US" dirty="0" smtClean="0"/>
            </a:br>
            <a:r>
              <a:rPr lang="en-US" dirty="0" smtClean="0"/>
              <a:t>(e.g., B-Tree)  </a:t>
            </a:r>
            <a:endParaRPr lang="en-US" dirty="0"/>
          </a:p>
        </p:txBody>
      </p:sp>
      <p:grpSp>
        <p:nvGrpSpPr>
          <p:cNvPr id="48" name="Group 47"/>
          <p:cNvGrpSpPr/>
          <p:nvPr/>
        </p:nvGrpSpPr>
        <p:grpSpPr>
          <a:xfrm>
            <a:off x="2566273" y="1752600"/>
            <a:ext cx="3605927" cy="1447800"/>
            <a:chOff x="5257800" y="2452048"/>
            <a:chExt cx="3605927" cy="1447800"/>
          </a:xfrm>
        </p:grpSpPr>
        <p:sp>
          <p:nvSpPr>
            <p:cNvPr id="36" name="Rounded Rectangle 35"/>
            <p:cNvSpPr/>
            <p:nvPr/>
          </p:nvSpPr>
          <p:spPr>
            <a:xfrm>
              <a:off x="5257800" y="2452048"/>
              <a:ext cx="685800" cy="1447800"/>
            </a:xfrm>
            <a:prstGeom prst="roundRect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5410200" y="3442648"/>
              <a:ext cx="381000" cy="381000"/>
            </a:xfrm>
            <a:prstGeom prst="ellipse">
              <a:avLst/>
            </a:prstGeom>
            <a:solidFill>
              <a:srgbClr val="EAF1D7"/>
            </a:solidFill>
            <a:ln>
              <a:solidFill>
                <a:srgbClr val="0033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0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5434727" y="2528248"/>
              <a:ext cx="381000" cy="381000"/>
            </a:xfrm>
            <a:prstGeom prst="ellipse">
              <a:avLst/>
            </a:prstGeom>
            <a:solidFill>
              <a:srgbClr val="EAF1D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0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39" name="Right Arrow 38"/>
            <p:cNvSpPr/>
            <p:nvPr/>
          </p:nvSpPr>
          <p:spPr>
            <a:xfrm>
              <a:off x="5715000" y="3071376"/>
              <a:ext cx="457200" cy="228600"/>
            </a:xfrm>
            <a:prstGeom prst="rightArrow">
              <a:avLst/>
            </a:prstGeom>
            <a:solidFill>
              <a:srgbClr val="EAF1D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0" name="Oval 39"/>
            <p:cNvSpPr/>
            <p:nvPr/>
          </p:nvSpPr>
          <p:spPr>
            <a:xfrm>
              <a:off x="5410200" y="2995176"/>
              <a:ext cx="381000" cy="381000"/>
            </a:xfrm>
            <a:prstGeom prst="ellipse">
              <a:avLst/>
            </a:prstGeom>
            <a:solidFill>
              <a:srgbClr val="EAF1D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0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1" name="Right Arrow 40"/>
            <p:cNvSpPr/>
            <p:nvPr/>
          </p:nvSpPr>
          <p:spPr>
            <a:xfrm>
              <a:off x="6477000" y="3071376"/>
              <a:ext cx="457200" cy="228600"/>
            </a:xfrm>
            <a:prstGeom prst="rightArrow">
              <a:avLst/>
            </a:prstGeom>
            <a:solidFill>
              <a:srgbClr val="EAF1D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2" name="Oval 41"/>
            <p:cNvSpPr/>
            <p:nvPr/>
          </p:nvSpPr>
          <p:spPr>
            <a:xfrm>
              <a:off x="6172200" y="2995176"/>
              <a:ext cx="381000" cy="381000"/>
            </a:xfrm>
            <a:prstGeom prst="ellipse">
              <a:avLst/>
            </a:prstGeom>
            <a:solidFill>
              <a:srgbClr val="EAF1D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1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3" name="Right Arrow 42"/>
            <p:cNvSpPr/>
            <p:nvPr/>
          </p:nvSpPr>
          <p:spPr>
            <a:xfrm>
              <a:off x="7263527" y="3061648"/>
              <a:ext cx="457200" cy="228600"/>
            </a:xfrm>
            <a:prstGeom prst="rightArrow">
              <a:avLst/>
            </a:prstGeom>
            <a:solidFill>
              <a:srgbClr val="EAF1D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4" name="Oval 43"/>
            <p:cNvSpPr/>
            <p:nvPr/>
          </p:nvSpPr>
          <p:spPr>
            <a:xfrm>
              <a:off x="6958727" y="2985448"/>
              <a:ext cx="381000" cy="381000"/>
            </a:xfrm>
            <a:prstGeom prst="ellipse">
              <a:avLst/>
            </a:prstGeom>
            <a:solidFill>
              <a:srgbClr val="EAF1D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2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5" name="Right Arrow 44"/>
            <p:cNvSpPr/>
            <p:nvPr/>
          </p:nvSpPr>
          <p:spPr>
            <a:xfrm>
              <a:off x="8025527" y="3061648"/>
              <a:ext cx="457200" cy="228600"/>
            </a:xfrm>
            <a:prstGeom prst="rightArrow">
              <a:avLst/>
            </a:prstGeom>
            <a:solidFill>
              <a:srgbClr val="EAF1D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chemeClr val="tx1"/>
                </a:solidFill>
              </a:endParaRPr>
            </a:p>
          </p:txBody>
        </p:sp>
        <p:sp>
          <p:nvSpPr>
            <p:cNvPr id="46" name="Oval 45"/>
            <p:cNvSpPr/>
            <p:nvPr/>
          </p:nvSpPr>
          <p:spPr>
            <a:xfrm>
              <a:off x="7720727" y="2985448"/>
              <a:ext cx="381000" cy="381000"/>
            </a:xfrm>
            <a:prstGeom prst="ellipse">
              <a:avLst/>
            </a:prstGeom>
            <a:solidFill>
              <a:srgbClr val="EAF1D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3</a:t>
              </a:r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47" name="Oval 46"/>
            <p:cNvSpPr/>
            <p:nvPr/>
          </p:nvSpPr>
          <p:spPr>
            <a:xfrm>
              <a:off x="8482727" y="2985448"/>
              <a:ext cx="381000" cy="381000"/>
            </a:xfrm>
            <a:prstGeom prst="ellipse">
              <a:avLst/>
            </a:prstGeom>
            <a:solidFill>
              <a:srgbClr val="EAF1D7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>
                  <a:solidFill>
                    <a:schemeClr val="tx1"/>
                  </a:solidFill>
                </a:rPr>
                <a:t>4</a:t>
              </a:r>
              <a:endParaRPr lang="en-US" dirty="0">
                <a:solidFill>
                  <a:schemeClr val="tx1"/>
                </a:solidFill>
              </a:endParaRPr>
            </a:p>
          </p:txBody>
        </p:sp>
      </p:grpSp>
      <p:sp>
        <p:nvSpPr>
          <p:cNvPr id="49" name="TextBox 48"/>
          <p:cNvSpPr txBox="1"/>
          <p:nvPr/>
        </p:nvSpPr>
        <p:spPr>
          <a:xfrm>
            <a:off x="1600200" y="1828800"/>
            <a:ext cx="936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Sensor1</a:t>
            </a:r>
            <a:endParaRPr lang="en-US" dirty="0"/>
          </a:p>
        </p:txBody>
      </p:sp>
      <p:sp>
        <p:nvSpPr>
          <p:cNvPr id="50" name="TextBox 49"/>
          <p:cNvSpPr txBox="1"/>
          <p:nvPr/>
        </p:nvSpPr>
        <p:spPr>
          <a:xfrm>
            <a:off x="1600200" y="2221468"/>
            <a:ext cx="936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Sensor2</a:t>
            </a:r>
            <a:endParaRPr lang="en-US" dirty="0"/>
          </a:p>
        </p:txBody>
      </p:sp>
      <p:sp>
        <p:nvSpPr>
          <p:cNvPr id="51" name="TextBox 50"/>
          <p:cNvSpPr txBox="1"/>
          <p:nvPr/>
        </p:nvSpPr>
        <p:spPr>
          <a:xfrm>
            <a:off x="1600200" y="2678668"/>
            <a:ext cx="93647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Sensor3</a:t>
            </a:r>
            <a:endParaRPr lang="en-US" dirty="0"/>
          </a:p>
        </p:txBody>
      </p:sp>
      <p:sp>
        <p:nvSpPr>
          <p:cNvPr id="52" name="Oval 51"/>
          <p:cNvSpPr/>
          <p:nvPr/>
        </p:nvSpPr>
        <p:spPr>
          <a:xfrm>
            <a:off x="1600200" y="5498068"/>
            <a:ext cx="381000" cy="381000"/>
          </a:xfrm>
          <a:prstGeom prst="ellipse">
            <a:avLst/>
          </a:prstGeom>
          <a:solidFill>
            <a:srgbClr val="EAF1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53" name="Oval 52"/>
          <p:cNvSpPr/>
          <p:nvPr/>
        </p:nvSpPr>
        <p:spPr>
          <a:xfrm>
            <a:off x="2209800" y="5498068"/>
            <a:ext cx="381000" cy="3810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1" name="Oval 60"/>
          <p:cNvSpPr/>
          <p:nvPr/>
        </p:nvSpPr>
        <p:spPr>
          <a:xfrm>
            <a:off x="1905000" y="4964668"/>
            <a:ext cx="381000" cy="381000"/>
          </a:xfrm>
          <a:prstGeom prst="ellipse">
            <a:avLst/>
          </a:prstGeom>
          <a:solidFill>
            <a:srgbClr val="EAF1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3" name="Straight Connector 62"/>
          <p:cNvCxnSpPr>
            <a:stCxn id="52" idx="0"/>
            <a:endCxn id="61" idx="3"/>
          </p:cNvCxnSpPr>
          <p:nvPr/>
        </p:nvCxnSpPr>
        <p:spPr>
          <a:xfrm rot="5400000" flipH="1" flipV="1">
            <a:off x="1771650" y="5308922"/>
            <a:ext cx="208196" cy="170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Straight Connector 64"/>
          <p:cNvCxnSpPr>
            <a:stCxn id="53" idx="0"/>
            <a:endCxn id="61" idx="5"/>
          </p:cNvCxnSpPr>
          <p:nvPr/>
        </p:nvCxnSpPr>
        <p:spPr>
          <a:xfrm rot="16200000" flipV="1">
            <a:off x="2211154" y="5308922"/>
            <a:ext cx="208196" cy="170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6" name="Oval 65"/>
          <p:cNvSpPr/>
          <p:nvPr/>
        </p:nvSpPr>
        <p:spPr>
          <a:xfrm>
            <a:off x="2819400" y="5498068"/>
            <a:ext cx="381000" cy="381000"/>
          </a:xfrm>
          <a:prstGeom prst="ellipse">
            <a:avLst/>
          </a:prstGeom>
          <a:solidFill>
            <a:srgbClr val="EAF1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7" name="Oval 66"/>
          <p:cNvSpPr/>
          <p:nvPr/>
        </p:nvSpPr>
        <p:spPr>
          <a:xfrm>
            <a:off x="3429000" y="5498068"/>
            <a:ext cx="381000" cy="381000"/>
          </a:xfrm>
          <a:prstGeom prst="ellipse">
            <a:avLst/>
          </a:prstGeom>
          <a:solidFill>
            <a:srgbClr val="EAF1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68" name="Oval 67"/>
          <p:cNvSpPr/>
          <p:nvPr/>
        </p:nvSpPr>
        <p:spPr>
          <a:xfrm>
            <a:off x="3124200" y="4964668"/>
            <a:ext cx="381000" cy="3810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69" name="Straight Connector 68"/>
          <p:cNvCxnSpPr>
            <a:stCxn id="66" idx="0"/>
            <a:endCxn id="68" idx="3"/>
          </p:cNvCxnSpPr>
          <p:nvPr/>
        </p:nvCxnSpPr>
        <p:spPr>
          <a:xfrm rot="5400000" flipH="1" flipV="1">
            <a:off x="2990850" y="5308922"/>
            <a:ext cx="208196" cy="170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/>
          <p:cNvCxnSpPr>
            <a:stCxn id="67" idx="0"/>
            <a:endCxn id="68" idx="5"/>
          </p:cNvCxnSpPr>
          <p:nvPr/>
        </p:nvCxnSpPr>
        <p:spPr>
          <a:xfrm rot="16200000" flipV="1">
            <a:off x="3430354" y="5308922"/>
            <a:ext cx="208196" cy="170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1" name="Oval 80"/>
          <p:cNvSpPr/>
          <p:nvPr/>
        </p:nvSpPr>
        <p:spPr>
          <a:xfrm>
            <a:off x="2514600" y="4507468"/>
            <a:ext cx="381000" cy="381000"/>
          </a:xfrm>
          <a:prstGeom prst="ellipse">
            <a:avLst/>
          </a:prstGeom>
          <a:solidFill>
            <a:srgbClr val="EAF1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83" name="Straight Connector 82"/>
          <p:cNvCxnSpPr>
            <a:stCxn id="61" idx="7"/>
            <a:endCxn id="81" idx="3"/>
          </p:cNvCxnSpPr>
          <p:nvPr/>
        </p:nvCxnSpPr>
        <p:spPr>
          <a:xfrm rot="5400000" flipH="1" flipV="1">
            <a:off x="2306404" y="4756472"/>
            <a:ext cx="187792" cy="340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Straight Connector 84"/>
          <p:cNvCxnSpPr>
            <a:stCxn id="68" idx="1"/>
            <a:endCxn id="81" idx="5"/>
          </p:cNvCxnSpPr>
          <p:nvPr/>
        </p:nvCxnSpPr>
        <p:spPr>
          <a:xfrm rot="16200000" flipV="1">
            <a:off x="2916004" y="4756472"/>
            <a:ext cx="187792" cy="340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Oval 85"/>
          <p:cNvSpPr/>
          <p:nvPr/>
        </p:nvSpPr>
        <p:spPr>
          <a:xfrm>
            <a:off x="4038600" y="5498068"/>
            <a:ext cx="381000" cy="381000"/>
          </a:xfrm>
          <a:prstGeom prst="ellipse">
            <a:avLst/>
          </a:prstGeom>
          <a:solidFill>
            <a:srgbClr val="EAF1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7" name="Oval 86"/>
          <p:cNvSpPr/>
          <p:nvPr/>
        </p:nvSpPr>
        <p:spPr>
          <a:xfrm>
            <a:off x="4648200" y="5498068"/>
            <a:ext cx="381000" cy="381000"/>
          </a:xfrm>
          <a:prstGeom prst="ellipse">
            <a:avLst/>
          </a:prstGeom>
          <a:solidFill>
            <a:srgbClr val="EAF1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88" name="Oval 87"/>
          <p:cNvSpPr/>
          <p:nvPr/>
        </p:nvSpPr>
        <p:spPr>
          <a:xfrm>
            <a:off x="4343400" y="4964668"/>
            <a:ext cx="381000" cy="381000"/>
          </a:xfrm>
          <a:prstGeom prst="ellipse">
            <a:avLst/>
          </a:prstGeom>
          <a:solidFill>
            <a:srgbClr val="EAF1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89" name="Straight Connector 88"/>
          <p:cNvCxnSpPr>
            <a:stCxn id="86" idx="0"/>
            <a:endCxn id="88" idx="3"/>
          </p:cNvCxnSpPr>
          <p:nvPr/>
        </p:nvCxnSpPr>
        <p:spPr>
          <a:xfrm rot="5400000" flipH="1" flipV="1">
            <a:off x="4210050" y="5308922"/>
            <a:ext cx="208196" cy="170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Straight Connector 89"/>
          <p:cNvCxnSpPr>
            <a:stCxn id="87" idx="0"/>
            <a:endCxn id="88" idx="5"/>
          </p:cNvCxnSpPr>
          <p:nvPr/>
        </p:nvCxnSpPr>
        <p:spPr>
          <a:xfrm rot="16200000" flipV="1">
            <a:off x="4649554" y="5308922"/>
            <a:ext cx="208196" cy="170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1" name="Oval 90"/>
          <p:cNvSpPr/>
          <p:nvPr/>
        </p:nvSpPr>
        <p:spPr>
          <a:xfrm>
            <a:off x="5257800" y="5498068"/>
            <a:ext cx="381000" cy="381000"/>
          </a:xfrm>
          <a:prstGeom prst="ellipse">
            <a:avLst/>
          </a:prstGeom>
          <a:solidFill>
            <a:srgbClr val="EAF1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2" name="Oval 91"/>
          <p:cNvSpPr/>
          <p:nvPr/>
        </p:nvSpPr>
        <p:spPr>
          <a:xfrm>
            <a:off x="5867400" y="5498068"/>
            <a:ext cx="381000" cy="381000"/>
          </a:xfrm>
          <a:prstGeom prst="ellipse">
            <a:avLst/>
          </a:prstGeom>
          <a:solidFill>
            <a:srgbClr val="EAF1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93" name="Oval 92"/>
          <p:cNvSpPr/>
          <p:nvPr/>
        </p:nvSpPr>
        <p:spPr>
          <a:xfrm>
            <a:off x="5562600" y="4964668"/>
            <a:ext cx="381000" cy="381000"/>
          </a:xfrm>
          <a:prstGeom prst="ellipse">
            <a:avLst/>
          </a:prstGeom>
          <a:solidFill>
            <a:srgbClr val="EAF1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4" name="Straight Connector 93"/>
          <p:cNvCxnSpPr>
            <a:stCxn id="91" idx="0"/>
            <a:endCxn id="93" idx="3"/>
          </p:cNvCxnSpPr>
          <p:nvPr/>
        </p:nvCxnSpPr>
        <p:spPr>
          <a:xfrm rot="5400000" flipH="1" flipV="1">
            <a:off x="5429250" y="5308922"/>
            <a:ext cx="208196" cy="170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Connector 94"/>
          <p:cNvCxnSpPr>
            <a:stCxn id="92" idx="0"/>
            <a:endCxn id="93" idx="5"/>
          </p:cNvCxnSpPr>
          <p:nvPr/>
        </p:nvCxnSpPr>
        <p:spPr>
          <a:xfrm rot="16200000" flipV="1">
            <a:off x="5868754" y="5308922"/>
            <a:ext cx="208196" cy="170096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6" name="Oval 95"/>
          <p:cNvSpPr/>
          <p:nvPr/>
        </p:nvSpPr>
        <p:spPr>
          <a:xfrm>
            <a:off x="4953000" y="4507468"/>
            <a:ext cx="381000" cy="381000"/>
          </a:xfrm>
          <a:prstGeom prst="ellipse">
            <a:avLst/>
          </a:prstGeom>
          <a:solidFill>
            <a:srgbClr val="C0000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97" name="Straight Connector 96"/>
          <p:cNvCxnSpPr>
            <a:stCxn id="88" idx="7"/>
            <a:endCxn id="96" idx="3"/>
          </p:cNvCxnSpPr>
          <p:nvPr/>
        </p:nvCxnSpPr>
        <p:spPr>
          <a:xfrm rot="5400000" flipH="1" flipV="1">
            <a:off x="4744804" y="4756472"/>
            <a:ext cx="187792" cy="340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Straight Connector 97"/>
          <p:cNvCxnSpPr>
            <a:stCxn id="93" idx="1"/>
            <a:endCxn id="96" idx="5"/>
          </p:cNvCxnSpPr>
          <p:nvPr/>
        </p:nvCxnSpPr>
        <p:spPr>
          <a:xfrm rot="16200000" flipV="1">
            <a:off x="5354404" y="4756472"/>
            <a:ext cx="187792" cy="3401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9" name="Oval 98"/>
          <p:cNvSpPr/>
          <p:nvPr/>
        </p:nvSpPr>
        <p:spPr>
          <a:xfrm>
            <a:off x="3733800" y="4050268"/>
            <a:ext cx="381000" cy="381000"/>
          </a:xfrm>
          <a:prstGeom prst="ellipse">
            <a:avLst/>
          </a:prstGeom>
          <a:solidFill>
            <a:srgbClr val="EAF1D7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schemeClr val="tx1"/>
              </a:solidFill>
            </a:endParaRPr>
          </a:p>
        </p:txBody>
      </p:sp>
      <p:cxnSp>
        <p:nvCxnSpPr>
          <p:cNvPr id="101" name="Straight Connector 100"/>
          <p:cNvCxnSpPr>
            <a:stCxn id="81" idx="7"/>
            <a:endCxn id="99" idx="3"/>
          </p:cNvCxnSpPr>
          <p:nvPr/>
        </p:nvCxnSpPr>
        <p:spPr>
          <a:xfrm rot="5400000" flipH="1" flipV="1">
            <a:off x="3220804" y="3994472"/>
            <a:ext cx="187792" cy="9497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Connector 102"/>
          <p:cNvCxnSpPr>
            <a:stCxn id="96" idx="1"/>
            <a:endCxn id="99" idx="5"/>
          </p:cNvCxnSpPr>
          <p:nvPr/>
        </p:nvCxnSpPr>
        <p:spPr>
          <a:xfrm rot="16200000" flipV="1">
            <a:off x="4440004" y="3994472"/>
            <a:ext cx="187792" cy="94979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4" name="Left Brace 103"/>
          <p:cNvSpPr/>
          <p:nvPr/>
        </p:nvSpPr>
        <p:spPr>
          <a:xfrm rot="16200000">
            <a:off x="4042906" y="3969763"/>
            <a:ext cx="372388" cy="419100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TextBox 104"/>
          <p:cNvSpPr txBox="1"/>
          <p:nvPr/>
        </p:nvSpPr>
        <p:spPr>
          <a:xfrm>
            <a:off x="4266299" y="6031468"/>
            <a:ext cx="76290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Query</a:t>
            </a:r>
            <a:endParaRPr lang="en-US" dirty="0"/>
          </a:p>
        </p:txBody>
      </p:sp>
      <p:sp>
        <p:nvSpPr>
          <p:cNvPr id="106" name="TextBox 105"/>
          <p:cNvSpPr txBox="1"/>
          <p:nvPr/>
        </p:nvSpPr>
        <p:spPr>
          <a:xfrm>
            <a:off x="5486400" y="4267200"/>
            <a:ext cx="236219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Logarithmic folding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ounded Rectangle 43"/>
          <p:cNvSpPr/>
          <p:nvPr/>
        </p:nvSpPr>
        <p:spPr>
          <a:xfrm>
            <a:off x="152400" y="3124200"/>
            <a:ext cx="8686800" cy="3429000"/>
          </a:xfrm>
          <a:prstGeom prst="roundRect">
            <a:avLst/>
          </a:prstGeom>
          <a:solidFill>
            <a:srgbClr val="F5F8EC"/>
          </a:solidFill>
          <a:ln w="63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76200" y="1295400"/>
            <a:ext cx="5257800" cy="914400"/>
            <a:chOff x="228600" y="2590800"/>
            <a:chExt cx="5257800" cy="914400"/>
          </a:xfrm>
        </p:grpSpPr>
        <p:pic>
          <p:nvPicPr>
            <p:cNvPr id="23554" name="Picture 2" descr="MSR SensorMap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304800" y="2743200"/>
              <a:ext cx="5181600" cy="639065"/>
            </a:xfrm>
            <a:prstGeom prst="rect">
              <a:avLst/>
            </a:prstGeom>
            <a:noFill/>
          </p:spPr>
        </p:pic>
        <p:sp>
          <p:nvSpPr>
            <p:cNvPr id="8" name="Rectangle 7"/>
            <p:cNvSpPr/>
            <p:nvPr/>
          </p:nvSpPr>
          <p:spPr>
            <a:xfrm>
              <a:off x="228600" y="2590800"/>
              <a:ext cx="2286000" cy="91440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Wide-area Shared Sensing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2590800"/>
            <a:ext cx="8229600" cy="762000"/>
          </a:xfrm>
        </p:spPr>
        <p:txBody>
          <a:bodyPr/>
          <a:lstStyle/>
          <a:p>
            <a:pPr algn="ctr">
              <a:buNone/>
            </a:pPr>
            <a:r>
              <a:rPr lang="en-US" dirty="0" smtClean="0"/>
              <a:t>Lets users query sensors through the Web</a:t>
            </a:r>
            <a:endParaRPr lang="en-US" dirty="0"/>
          </a:p>
        </p:txBody>
      </p:sp>
      <p:pic>
        <p:nvPicPr>
          <p:cNvPr id="23555" name="Picture 3" descr="Sciscope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257800" y="1447800"/>
            <a:ext cx="1771650" cy="780578"/>
          </a:xfrm>
          <a:prstGeom prst="rect">
            <a:avLst/>
          </a:prstGeom>
          <a:noFill/>
        </p:spPr>
      </p:pic>
      <p:pic>
        <p:nvPicPr>
          <p:cNvPr id="23557" name="Picture 5" descr="Weather Underground">
            <a:hlinkClick r:id="rId4"/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33400" y="1143000"/>
            <a:ext cx="1676400" cy="1173480"/>
          </a:xfrm>
          <a:prstGeom prst="rect">
            <a:avLst/>
          </a:prstGeom>
          <a:noFill/>
        </p:spPr>
      </p:pic>
      <p:sp>
        <p:nvSpPr>
          <p:cNvPr id="7" name="Rectangle 6"/>
          <p:cNvSpPr/>
          <p:nvPr/>
        </p:nvSpPr>
        <p:spPr>
          <a:xfrm>
            <a:off x="7239000" y="1447800"/>
            <a:ext cx="1676400" cy="685800"/>
          </a:xfrm>
          <a:prstGeom prst="rect">
            <a:avLst/>
          </a:prstGeom>
          <a:solidFill>
            <a:schemeClr val="bg2">
              <a:lumMod val="1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err="1" smtClean="0">
                <a:latin typeface="Arial Narrow" pitchFamily="34" charset="0"/>
              </a:rPr>
              <a:t>Sensor</a:t>
            </a:r>
            <a:r>
              <a:rPr lang="en-US" sz="2400" b="1" dirty="0" err="1" smtClean="0">
                <a:solidFill>
                  <a:srgbClr val="FFC000"/>
                </a:solidFill>
                <a:latin typeface="Arial Narrow" pitchFamily="34" charset="0"/>
              </a:rPr>
              <a:t>Base</a:t>
            </a:r>
            <a:endParaRPr lang="en-US" sz="2400" b="1" dirty="0">
              <a:solidFill>
                <a:srgbClr val="FFC000"/>
              </a:solidFill>
              <a:latin typeface="Arial Narrow" pitchFamily="34" charset="0"/>
            </a:endParaRPr>
          </a:p>
        </p:txBody>
      </p:sp>
      <p:pic>
        <p:nvPicPr>
          <p:cNvPr id="10" name="Picture 9" descr="sensormap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6324600" y="3248708"/>
            <a:ext cx="1961893" cy="1018492"/>
          </a:xfrm>
          <a:prstGeom prst="rect">
            <a:avLst/>
          </a:prstGeom>
          <a:ln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3559" name="Picture 7" descr="weatherstation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81530" y="3686829"/>
            <a:ext cx="937930" cy="885171"/>
          </a:xfrm>
          <a:prstGeom prst="rect">
            <a:avLst/>
          </a:prstGeom>
          <a:noFill/>
        </p:spPr>
      </p:pic>
      <p:pic>
        <p:nvPicPr>
          <p:cNvPr id="23561" name="Picture 9" descr="webcam_trust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381000" y="4800600"/>
            <a:ext cx="445770" cy="609600"/>
          </a:xfrm>
          <a:prstGeom prst="rect">
            <a:avLst/>
          </a:prstGeom>
          <a:noFill/>
        </p:spPr>
      </p:pic>
      <p:pic>
        <p:nvPicPr>
          <p:cNvPr id="23565" name="Picture 13" descr="mote 1.jpg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812824" y="4834703"/>
            <a:ext cx="723413" cy="619423"/>
          </a:xfrm>
          <a:prstGeom prst="rect">
            <a:avLst/>
          </a:prstGeom>
          <a:noFill/>
        </p:spPr>
      </p:pic>
      <p:sp>
        <p:nvSpPr>
          <p:cNvPr id="23568" name="tower"/>
          <p:cNvSpPr>
            <a:spLocks noEditPoints="1" noChangeArrowheads="1"/>
          </p:cNvSpPr>
          <p:nvPr/>
        </p:nvSpPr>
        <p:spPr bwMode="auto">
          <a:xfrm>
            <a:off x="1905000" y="3800830"/>
            <a:ext cx="425450" cy="608012"/>
          </a:xfrm>
          <a:custGeom>
            <a:avLst/>
            <a:gdLst>
              <a:gd name="T0" fmla="*/ 0 w 21600"/>
              <a:gd name="T1" fmla="*/ 2184 h 21600"/>
              <a:gd name="T2" fmla="*/ 6664 w 21600"/>
              <a:gd name="T3" fmla="*/ 0 h 21600"/>
              <a:gd name="T4" fmla="*/ 10800 w 21600"/>
              <a:gd name="T5" fmla="*/ 0 h 21600"/>
              <a:gd name="T6" fmla="*/ 21600 w 21600"/>
              <a:gd name="T7" fmla="*/ 0 h 21600"/>
              <a:gd name="T8" fmla="*/ 21600 w 21600"/>
              <a:gd name="T9" fmla="*/ 11649 h 21600"/>
              <a:gd name="T10" fmla="*/ 21600 w 21600"/>
              <a:gd name="T11" fmla="*/ 19416 h 21600"/>
              <a:gd name="T12" fmla="*/ 15166 w 21600"/>
              <a:gd name="T13" fmla="*/ 21600 h 21600"/>
              <a:gd name="T14" fmla="*/ 10570 w 21600"/>
              <a:gd name="T15" fmla="*/ 21600 h 21600"/>
              <a:gd name="T16" fmla="*/ 0 w 21600"/>
              <a:gd name="T17" fmla="*/ 21600 h 21600"/>
              <a:gd name="T18" fmla="*/ 0 w 21600"/>
              <a:gd name="T19" fmla="*/ 11528 h 21600"/>
              <a:gd name="T20" fmla="*/ 459 w 21600"/>
              <a:gd name="T21" fmla="*/ 22540 h 21600"/>
              <a:gd name="T22" fmla="*/ 21485 w 21600"/>
              <a:gd name="T23" fmla="*/ 270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</a:cxnLst>
            <a:rect l="T20" t="T21" r="T22" b="T23"/>
            <a:pathLst>
              <a:path w="21600" h="21600" extrusionOk="0">
                <a:moveTo>
                  <a:pt x="0" y="2184"/>
                </a:moveTo>
                <a:lnTo>
                  <a:pt x="6664" y="0"/>
                </a:lnTo>
                <a:lnTo>
                  <a:pt x="10800" y="0"/>
                </a:lnTo>
                <a:lnTo>
                  <a:pt x="21600" y="0"/>
                </a:lnTo>
                <a:lnTo>
                  <a:pt x="21600" y="11649"/>
                </a:lnTo>
                <a:lnTo>
                  <a:pt x="21600" y="19416"/>
                </a:lnTo>
                <a:lnTo>
                  <a:pt x="15166" y="21600"/>
                </a:lnTo>
                <a:lnTo>
                  <a:pt x="10570" y="21600"/>
                </a:lnTo>
                <a:lnTo>
                  <a:pt x="0" y="21600"/>
                </a:lnTo>
                <a:lnTo>
                  <a:pt x="0" y="11528"/>
                </a:lnTo>
                <a:lnTo>
                  <a:pt x="0" y="2184"/>
                </a:lnTo>
                <a:close/>
              </a:path>
              <a:path w="21600" h="21600" extrusionOk="0">
                <a:moveTo>
                  <a:pt x="0" y="2184"/>
                </a:moveTo>
                <a:lnTo>
                  <a:pt x="0" y="2184"/>
                </a:lnTo>
                <a:lnTo>
                  <a:pt x="14706" y="2184"/>
                </a:lnTo>
                <a:lnTo>
                  <a:pt x="21600" y="0"/>
                </a:lnTo>
                <a:moveTo>
                  <a:pt x="0" y="2184"/>
                </a:moveTo>
                <a:lnTo>
                  <a:pt x="14706" y="2184"/>
                </a:lnTo>
                <a:lnTo>
                  <a:pt x="14706" y="5339"/>
                </a:lnTo>
                <a:lnTo>
                  <a:pt x="14706" y="17474"/>
                </a:lnTo>
                <a:lnTo>
                  <a:pt x="14706" y="21600"/>
                </a:lnTo>
                <a:moveTo>
                  <a:pt x="1149" y="3034"/>
                </a:moveTo>
                <a:lnTo>
                  <a:pt x="13328" y="3034"/>
                </a:lnTo>
                <a:lnTo>
                  <a:pt x="13328" y="3519"/>
                </a:lnTo>
                <a:lnTo>
                  <a:pt x="1149" y="3519"/>
                </a:lnTo>
                <a:lnTo>
                  <a:pt x="1149" y="3034"/>
                </a:lnTo>
                <a:moveTo>
                  <a:pt x="1149" y="4490"/>
                </a:moveTo>
                <a:lnTo>
                  <a:pt x="13328" y="4490"/>
                </a:lnTo>
                <a:lnTo>
                  <a:pt x="13328" y="4854"/>
                </a:lnTo>
                <a:lnTo>
                  <a:pt x="1149" y="4854"/>
                </a:lnTo>
                <a:lnTo>
                  <a:pt x="1149" y="4490"/>
                </a:lnTo>
                <a:moveTo>
                  <a:pt x="1149" y="5946"/>
                </a:moveTo>
                <a:lnTo>
                  <a:pt x="13328" y="5946"/>
                </a:lnTo>
                <a:lnTo>
                  <a:pt x="13328" y="6310"/>
                </a:lnTo>
                <a:lnTo>
                  <a:pt x="1149" y="6310"/>
                </a:lnTo>
                <a:lnTo>
                  <a:pt x="1149" y="5946"/>
                </a:lnTo>
              </a:path>
            </a:pathLst>
          </a:custGeom>
          <a:solidFill>
            <a:srgbClr val="FFFFCC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3571" name="Picture 19" descr="C:\Users\sumann\AppData\Local\Microsoft\Windows\Temporary Internet Files\Content.IE5\0MW07YT4\MCj04352420000[1].png"/>
          <p:cNvPicPr>
            <a:picLocks noChangeAspect="1" noChangeArrowheads="1"/>
          </p:cNvPicPr>
          <p:nvPr/>
        </p:nvPicPr>
        <p:blipFill>
          <a:blip r:embed="rId10" cstate="print"/>
          <a:srcRect/>
          <a:stretch>
            <a:fillRect/>
          </a:stretch>
        </p:blipFill>
        <p:spPr bwMode="auto">
          <a:xfrm>
            <a:off x="5410200" y="3657600"/>
            <a:ext cx="1001328" cy="1981200"/>
          </a:xfrm>
          <a:prstGeom prst="rect">
            <a:avLst/>
          </a:prstGeom>
          <a:noFill/>
        </p:spPr>
      </p:pic>
      <p:pic>
        <p:nvPicPr>
          <p:cNvPr id="23572" name="Picture 20" descr="C:\Users\sumann\AppData\Local\Microsoft\Windows\Temporary Internet Files\Content.IE5\0MW07YT4\MCj04414520000[1].png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1752772" y="4680474"/>
            <a:ext cx="914228" cy="914228"/>
          </a:xfrm>
          <a:prstGeom prst="rect">
            <a:avLst/>
          </a:prstGeom>
          <a:noFill/>
        </p:spPr>
      </p:pic>
      <p:pic>
        <p:nvPicPr>
          <p:cNvPr id="23573" name="Picture 21" descr="C:\Program Files\Microsoft Office\MEDIA\CAGCAT10\j0195384.wmf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7391400" y="4724400"/>
            <a:ext cx="842547" cy="860425"/>
          </a:xfrm>
          <a:prstGeom prst="rect">
            <a:avLst/>
          </a:prstGeom>
          <a:noFill/>
        </p:spPr>
      </p:pic>
      <p:sp>
        <p:nvSpPr>
          <p:cNvPr id="23" name="TextBox 22"/>
          <p:cNvSpPr txBox="1"/>
          <p:nvPr/>
        </p:nvSpPr>
        <p:spPr>
          <a:xfrm>
            <a:off x="304800" y="5638800"/>
            <a:ext cx="13356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</a:rPr>
              <a:t>Sensors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1685552" y="5638800"/>
            <a:ext cx="13917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</a:rPr>
              <a:t>Gateway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562600" y="5634335"/>
            <a:ext cx="10406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</a:rPr>
              <a:t>Portal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  <p:sp>
        <p:nvSpPr>
          <p:cNvPr id="26" name="Cloud 25"/>
          <p:cNvSpPr/>
          <p:nvPr/>
        </p:nvSpPr>
        <p:spPr>
          <a:xfrm>
            <a:off x="3352800" y="4191000"/>
            <a:ext cx="1600200" cy="9144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Internet</a:t>
            </a:r>
            <a:endParaRPr lang="en-US" dirty="0"/>
          </a:p>
        </p:txBody>
      </p:sp>
      <p:cxnSp>
        <p:nvCxnSpPr>
          <p:cNvPr id="28" name="Straight Arrow Connector 27"/>
          <p:cNvCxnSpPr>
            <a:stCxn id="23568" idx="4"/>
          </p:cNvCxnSpPr>
          <p:nvPr/>
        </p:nvCxnSpPr>
        <p:spPr>
          <a:xfrm>
            <a:off x="2330450" y="4128734"/>
            <a:ext cx="1174750" cy="281696"/>
          </a:xfrm>
          <a:prstGeom prst="straightConnector1">
            <a:avLst/>
          </a:prstGeom>
          <a:ln w="190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>
            <a:stCxn id="23572" idx="3"/>
          </p:cNvCxnSpPr>
          <p:nvPr/>
        </p:nvCxnSpPr>
        <p:spPr>
          <a:xfrm flipV="1">
            <a:off x="2667000" y="4909074"/>
            <a:ext cx="762172" cy="228514"/>
          </a:xfrm>
          <a:prstGeom prst="straightConnector1">
            <a:avLst/>
          </a:prstGeom>
          <a:ln w="190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3559" idx="3"/>
            <a:endCxn id="23568" idx="9"/>
          </p:cNvCxnSpPr>
          <p:nvPr/>
        </p:nvCxnSpPr>
        <p:spPr>
          <a:xfrm flipV="1">
            <a:off x="1519460" y="4125328"/>
            <a:ext cx="385540" cy="4087"/>
          </a:xfrm>
          <a:prstGeom prst="straightConnector1">
            <a:avLst/>
          </a:prstGeom>
          <a:ln w="190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23565" idx="3"/>
            <a:endCxn id="23572" idx="1"/>
          </p:cNvCxnSpPr>
          <p:nvPr/>
        </p:nvCxnSpPr>
        <p:spPr>
          <a:xfrm flipV="1">
            <a:off x="1536237" y="5137588"/>
            <a:ext cx="216535" cy="6827"/>
          </a:xfrm>
          <a:prstGeom prst="straightConnector1">
            <a:avLst/>
          </a:prstGeom>
          <a:ln w="190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Arrow Connector 38"/>
          <p:cNvCxnSpPr>
            <a:stCxn id="26" idx="0"/>
            <a:endCxn id="23571" idx="1"/>
          </p:cNvCxnSpPr>
          <p:nvPr/>
        </p:nvCxnSpPr>
        <p:spPr>
          <a:xfrm>
            <a:off x="4951667" y="4648200"/>
            <a:ext cx="458533" cy="1588"/>
          </a:xfrm>
          <a:prstGeom prst="straightConnector1">
            <a:avLst/>
          </a:prstGeom>
          <a:ln w="19050">
            <a:solidFill>
              <a:schemeClr val="accent2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>
            <a:stCxn id="23573" idx="0"/>
            <a:endCxn id="10" idx="2"/>
          </p:cNvCxnSpPr>
          <p:nvPr/>
        </p:nvCxnSpPr>
        <p:spPr>
          <a:xfrm rot="16200000" flipV="1">
            <a:off x="7330511" y="4242236"/>
            <a:ext cx="457200" cy="507127"/>
          </a:xfrm>
          <a:prstGeom prst="straightConnector1">
            <a:avLst/>
          </a:prstGeom>
          <a:ln w="19050">
            <a:solidFill>
              <a:schemeClr val="accent2"/>
            </a:solidFill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5" name="TextBox 44"/>
          <p:cNvSpPr txBox="1"/>
          <p:nvPr/>
        </p:nvSpPr>
        <p:spPr>
          <a:xfrm>
            <a:off x="3429000" y="5634335"/>
            <a:ext cx="182614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latin typeface="Comic Sans MS" pitchFamily="66" charset="0"/>
              </a:rPr>
              <a:t>Aggregator</a:t>
            </a:r>
            <a:endParaRPr lang="en-US" sz="2400" dirty="0">
              <a:solidFill>
                <a:srgbClr val="FF0000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Aggregates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Top-K Readings</a:t>
            </a:r>
          </a:p>
          <a:p>
            <a:pPr lvl="1"/>
            <a:r>
              <a:rPr lang="en-US" dirty="0" smtClean="0"/>
              <a:t>Finds K sensors with maximum values</a:t>
            </a:r>
          </a:p>
          <a:p>
            <a:pPr lvl="1"/>
            <a:r>
              <a:rPr lang="en-US" dirty="0" smtClean="0"/>
              <a:t>One pass solution challenging</a:t>
            </a:r>
          </a:p>
          <a:p>
            <a:pPr lvl="2"/>
            <a:r>
              <a:rPr lang="en-US" dirty="0" smtClean="0"/>
              <a:t>An aggregator may not know the global top-K</a:t>
            </a:r>
          </a:p>
          <a:p>
            <a:pPr lvl="2"/>
            <a:r>
              <a:rPr lang="en-US" dirty="0" smtClean="0"/>
              <a:t>Locally produced proofs must be combined globally </a:t>
            </a:r>
          </a:p>
          <a:p>
            <a:r>
              <a:rPr lang="en-US" dirty="0" smtClean="0"/>
              <a:t>Top-K Groups</a:t>
            </a:r>
          </a:p>
          <a:p>
            <a:pPr lvl="1"/>
            <a:r>
              <a:rPr lang="en-US" dirty="0" smtClean="0"/>
              <a:t>Group sensors (based on dynamic properties) and find k groups with maximum values</a:t>
            </a:r>
          </a:p>
          <a:p>
            <a:pPr lvl="1"/>
            <a:r>
              <a:rPr lang="en-US" dirty="0" smtClean="0"/>
              <a:t>Significantly more complicated than top-k readings</a:t>
            </a:r>
          </a:p>
          <a:p>
            <a:pPr lvl="2"/>
            <a:r>
              <a:rPr lang="en-US" dirty="0" smtClean="0"/>
              <a:t>Portal does not know grouping, so verification is hard</a:t>
            </a:r>
          </a:p>
          <a:p>
            <a:r>
              <a:rPr lang="en-US" dirty="0" smtClean="0">
                <a:solidFill>
                  <a:srgbClr val="C00000"/>
                </a:solidFill>
              </a:rPr>
              <a:t>Details in paper</a:t>
            </a:r>
            <a:endParaRPr lang="en-US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Other Aggregates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Uniformly random sample: Top-K</a:t>
            </a:r>
          </a:p>
          <a:p>
            <a:pPr lvl="1"/>
            <a:r>
              <a:rPr lang="en-US" dirty="0" smtClean="0"/>
              <a:t>Many other statistical aggregates from random sample</a:t>
            </a:r>
          </a:p>
          <a:p>
            <a:r>
              <a:rPr lang="en-US" dirty="0" smtClean="0"/>
              <a:t>Most popular items: Top-K Groups</a:t>
            </a:r>
          </a:p>
          <a:p>
            <a:pPr lvl="1"/>
            <a:r>
              <a:rPr lang="en-US" dirty="0" smtClean="0"/>
              <a:t>Use item name as the group ID, AMS sketch as the group value</a:t>
            </a:r>
          </a:p>
          <a:p>
            <a:r>
              <a:rPr lang="en-US" dirty="0" smtClean="0"/>
              <a:t>Items occurring above a threshold: Top-K Groups</a:t>
            </a:r>
          </a:p>
          <a:p>
            <a:pPr lvl="1"/>
            <a:r>
              <a:rPr lang="en-US" dirty="0" smtClean="0"/>
              <a:t>Use item name as the group ID, AMS sketch as group value, report groups above threshold 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Problem Statement</a:t>
            </a:r>
          </a:p>
          <a:p>
            <a:r>
              <a:rPr lang="en-US" dirty="0" smtClean="0"/>
              <a:t>System Model</a:t>
            </a:r>
          </a:p>
          <a:p>
            <a:r>
              <a:rPr lang="en-US" dirty="0" smtClean="0"/>
              <a:t>Secure Algorithms</a:t>
            </a:r>
          </a:p>
          <a:p>
            <a:pPr lvl="1"/>
            <a:r>
              <a:rPr lang="en-US" dirty="0" smtClean="0"/>
              <a:t>Max</a:t>
            </a:r>
          </a:p>
          <a:p>
            <a:pPr lvl="1"/>
            <a:r>
              <a:rPr lang="en-US" dirty="0" smtClean="0"/>
              <a:t>Beyond Max</a:t>
            </a:r>
          </a:p>
          <a:p>
            <a:r>
              <a:rPr lang="en-US" u="sng" dirty="0" smtClean="0">
                <a:solidFill>
                  <a:srgbClr val="C00000"/>
                </a:solidFill>
              </a:rPr>
              <a:t>Evaluation</a:t>
            </a:r>
            <a:endParaRPr lang="en-US" u="sng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End-to-end Performance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Prototyped in </a:t>
            </a:r>
            <a:r>
              <a:rPr lang="en-US" dirty="0" err="1" smtClean="0"/>
              <a:t>SensorMap</a:t>
            </a:r>
            <a:r>
              <a:rPr lang="en-US" dirty="0" smtClean="0"/>
              <a:t>, using Crypto++ library</a:t>
            </a:r>
          </a:p>
          <a:p>
            <a:r>
              <a:rPr lang="en-US" dirty="0" smtClean="0"/>
              <a:t>Dataset: 16,106 stream gauge sensors from USGS</a:t>
            </a:r>
          </a:p>
          <a:p>
            <a:r>
              <a:rPr lang="en-US" dirty="0" smtClean="0"/>
              <a:t>2.5GHz Pentium desktops</a:t>
            </a:r>
          </a:p>
          <a:p>
            <a:endParaRPr lang="en-US" dirty="0"/>
          </a:p>
        </p:txBody>
      </p:sp>
      <p:graphicFrame>
        <p:nvGraphicFramePr>
          <p:cNvPr id="5" name="Content Placeholder 3"/>
          <p:cNvGraphicFramePr>
            <a:graphicFrameLocks/>
          </p:cNvGraphicFramePr>
          <p:nvPr/>
        </p:nvGraphicFramePr>
        <p:xfrm>
          <a:off x="304800" y="3261360"/>
          <a:ext cx="8229600" cy="22504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67220"/>
                <a:gridCol w="1867220"/>
                <a:gridCol w="1313970"/>
                <a:gridCol w="1590595"/>
                <a:gridCol w="1590595"/>
              </a:tblGrid>
              <a:tr h="383540">
                <a:tc rowSpan="2">
                  <a:txBody>
                    <a:bodyPr/>
                    <a:lstStyle/>
                    <a:p>
                      <a:r>
                        <a:rPr lang="en-US" dirty="0" smtClean="0"/>
                        <a:t>Query</a:t>
                      </a:r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 smtClean="0"/>
                        <a:t>KB/query</a:t>
                      </a:r>
                      <a:endParaRPr lang="en-US" b="1" dirty="0" smtClean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US" sz="2000" b="1" dirty="0" smtClean="0"/>
                        <a:t>Computation</a:t>
                      </a:r>
                      <a:r>
                        <a:rPr lang="en-US" sz="2000" b="1" baseline="0" dirty="0" smtClean="0"/>
                        <a:t> time (ms/query)</a:t>
                      </a:r>
                      <a:endParaRPr lang="en-US" b="1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solidFill>
                      <a:schemeClr val="accent3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Portal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Sensor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Aggregator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Portal</a:t>
                      </a:r>
                      <a:endParaRPr lang="en-US" dirty="0"/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Max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0.5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0.84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11.97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1.05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Count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35.97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158.9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1.11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Top-10 Readings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1.5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1.09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10.9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1.12</a:t>
                      </a:r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smtClean="0"/>
                        <a:t>Top-10 Groups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1.6</a:t>
                      </a:r>
                      <a:endParaRPr lang="en-US" dirty="0"/>
                    </a:p>
                  </a:txBody>
                  <a:tcPr>
                    <a:solidFill>
                      <a:schemeClr val="bg2">
                        <a:lumMod val="9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0.78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8.2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80.9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6" name="Rectangular Callout 5"/>
          <p:cNvSpPr/>
          <p:nvPr/>
        </p:nvSpPr>
        <p:spPr>
          <a:xfrm>
            <a:off x="2286000" y="5562600"/>
            <a:ext cx="2514600" cy="990600"/>
          </a:xfrm>
          <a:prstGeom prst="wedgeRectCallout">
            <a:avLst>
              <a:gd name="adj1" fmla="val 3715"/>
              <a:gd name="adj2" fmla="val -263705"/>
            </a:avLst>
          </a:prstGeom>
          <a:gradFill flip="none" rotWithShape="1">
            <a:gsLst>
              <a:gs pos="0">
                <a:srgbClr val="FF0000">
                  <a:tint val="66000"/>
                  <a:satMod val="160000"/>
                </a:srgbClr>
              </a:gs>
              <a:gs pos="50000">
                <a:srgbClr val="FF0000">
                  <a:tint val="44500"/>
                  <a:satMod val="160000"/>
                </a:srgbClr>
              </a:gs>
              <a:gs pos="100000">
                <a:srgbClr val="FF0000">
                  <a:tint val="23500"/>
                  <a:satMod val="160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chemeClr val="tx1"/>
                </a:solidFill>
              </a:rPr>
              <a:t>320KB without </a:t>
            </a:r>
            <a:br>
              <a:rPr lang="en-US" dirty="0" smtClean="0">
                <a:solidFill>
                  <a:schemeClr val="tx1"/>
                </a:solidFill>
              </a:rPr>
            </a:br>
            <a:r>
              <a:rPr lang="en-US" dirty="0" smtClean="0">
                <a:solidFill>
                  <a:schemeClr val="tx1"/>
                </a:solidFill>
              </a:rPr>
              <a:t>in-network aggregation</a:t>
            </a:r>
            <a:endParaRPr lang="en-US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Effect of Optimizations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Computation costs (for Count)</a:t>
            </a:r>
            <a:endParaRPr lang="en-US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2400" y="2357174"/>
            <a:ext cx="4191000" cy="24536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5241" y="2437202"/>
            <a:ext cx="4179159" cy="23735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Box 15"/>
          <p:cNvSpPr txBox="1"/>
          <p:nvPr/>
        </p:nvSpPr>
        <p:spPr>
          <a:xfrm>
            <a:off x="1905000" y="4886980"/>
            <a:ext cx="144802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At Portal</a:t>
            </a:r>
            <a:endParaRPr lang="en-US" sz="2800" dirty="0"/>
          </a:p>
        </p:txBody>
      </p:sp>
      <p:sp>
        <p:nvSpPr>
          <p:cNvPr id="17" name="TextBox 16"/>
          <p:cNvSpPr txBox="1"/>
          <p:nvPr/>
        </p:nvSpPr>
        <p:spPr>
          <a:xfrm>
            <a:off x="5791200" y="4886980"/>
            <a:ext cx="219322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/>
              <a:t>At Aggregator</a:t>
            </a:r>
            <a:endParaRPr lang="en-US" sz="2800" dirty="0"/>
          </a:p>
        </p:txBody>
      </p:sp>
      <p:sp>
        <p:nvSpPr>
          <p:cNvPr id="8" name="Rectangle 7"/>
          <p:cNvSpPr/>
          <p:nvPr/>
        </p:nvSpPr>
        <p:spPr>
          <a:xfrm>
            <a:off x="762000" y="5715000"/>
            <a:ext cx="8077200" cy="9144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Additional results in the paper</a:t>
            </a:r>
            <a:endParaRPr lang="en-US" sz="32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Conclusion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SECOA: a framework for outsourced aggregation</a:t>
            </a:r>
          </a:p>
          <a:p>
            <a:pPr lvl="1"/>
            <a:r>
              <a:rPr lang="en-US" dirty="0" smtClean="0"/>
              <a:t>Supports a large number of diverse queries</a:t>
            </a:r>
          </a:p>
          <a:p>
            <a:pPr lvl="1"/>
            <a:r>
              <a:rPr lang="en-US" dirty="0" smtClean="0"/>
              <a:t>Supports push-based model</a:t>
            </a:r>
          </a:p>
          <a:p>
            <a:pPr lvl="1"/>
            <a:r>
              <a:rPr lang="en-US" dirty="0" smtClean="0"/>
              <a:t>Optimally secure</a:t>
            </a:r>
          </a:p>
          <a:p>
            <a:pPr lvl="1"/>
            <a:r>
              <a:rPr lang="en-US" dirty="0" smtClean="0"/>
              <a:t>Supports hierarchical aggregators</a:t>
            </a:r>
          </a:p>
          <a:p>
            <a:pPr lvl="1"/>
            <a:r>
              <a:rPr lang="en-US" dirty="0" smtClean="0"/>
              <a:t>Has small computation/communication overhead</a:t>
            </a:r>
          </a:p>
          <a:p>
            <a:r>
              <a:rPr lang="en-US" dirty="0" smtClean="0"/>
              <a:t>Future work: design a system without a centralized portal</a:t>
            </a:r>
            <a:endParaRPr lang="en-US" dirty="0"/>
          </a:p>
        </p:txBody>
      </p:sp>
      <p:sp>
        <p:nvSpPr>
          <p:cNvPr id="4" name="TextBox 3"/>
          <p:cNvSpPr txBox="1"/>
          <p:nvPr/>
        </p:nvSpPr>
        <p:spPr>
          <a:xfrm>
            <a:off x="3581400" y="5830669"/>
            <a:ext cx="2221762" cy="646331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36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Thank You</a:t>
            </a:r>
            <a:endParaRPr lang="en-US" sz="36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Backup slides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140176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Rectangle 114"/>
          <p:cNvSpPr/>
          <p:nvPr/>
        </p:nvSpPr>
        <p:spPr>
          <a:xfrm rot="5400000">
            <a:off x="5908344" y="4669808"/>
            <a:ext cx="457200" cy="4572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4" name="Rectangle 113"/>
          <p:cNvSpPr/>
          <p:nvPr/>
        </p:nvSpPr>
        <p:spPr>
          <a:xfrm rot="5400000">
            <a:off x="5083792" y="3733800"/>
            <a:ext cx="457200" cy="762000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Distributed Aggregator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Challenge: Roll folded SEALs forward ?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3091304" y="2438400"/>
            <a:ext cx="1905000" cy="6858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Portal</a:t>
            </a:r>
            <a:endParaRPr lang="en-US" dirty="0"/>
          </a:p>
        </p:txBody>
      </p:sp>
      <p:sp>
        <p:nvSpPr>
          <p:cNvPr id="5" name="Cloud 4"/>
          <p:cNvSpPr/>
          <p:nvPr/>
        </p:nvSpPr>
        <p:spPr>
          <a:xfrm>
            <a:off x="1495124" y="5486400"/>
            <a:ext cx="1447800" cy="6096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Sensors</a:t>
            </a:r>
            <a:endParaRPr lang="en-US" dirty="0"/>
          </a:p>
        </p:txBody>
      </p:sp>
      <p:sp>
        <p:nvSpPr>
          <p:cNvPr id="6" name="Up Arrow 5"/>
          <p:cNvSpPr/>
          <p:nvPr/>
        </p:nvSpPr>
        <p:spPr>
          <a:xfrm>
            <a:off x="3777104" y="3124200"/>
            <a:ext cx="609600" cy="609600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Cloud 6"/>
          <p:cNvSpPr/>
          <p:nvPr/>
        </p:nvSpPr>
        <p:spPr>
          <a:xfrm>
            <a:off x="2961974" y="5410200"/>
            <a:ext cx="1447800" cy="6096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Sensors</a:t>
            </a:r>
            <a:endParaRPr lang="en-US" dirty="0"/>
          </a:p>
        </p:txBody>
      </p:sp>
      <p:sp>
        <p:nvSpPr>
          <p:cNvPr id="8" name="Cloud 7"/>
          <p:cNvSpPr/>
          <p:nvPr/>
        </p:nvSpPr>
        <p:spPr>
          <a:xfrm>
            <a:off x="4466924" y="5410200"/>
            <a:ext cx="1447800" cy="60960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Sensors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1876124" y="4648200"/>
            <a:ext cx="1295400" cy="381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Aggregator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4390724" y="4648200"/>
            <a:ext cx="1295400" cy="381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Aggregator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3476324" y="3810000"/>
            <a:ext cx="1295400" cy="381000"/>
          </a:xfrm>
          <a:prstGeom prst="rect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Aggregator</a:t>
            </a:r>
            <a:endParaRPr lang="en-US" dirty="0"/>
          </a:p>
        </p:txBody>
      </p:sp>
      <p:cxnSp>
        <p:nvCxnSpPr>
          <p:cNvPr id="12" name="Straight Arrow Connector 11"/>
          <p:cNvCxnSpPr>
            <a:stCxn id="5" idx="3"/>
            <a:endCxn id="9" idx="2"/>
          </p:cNvCxnSpPr>
          <p:nvPr/>
        </p:nvCxnSpPr>
        <p:spPr>
          <a:xfrm rot="5400000" flipH="1" flipV="1">
            <a:off x="2125397" y="5122827"/>
            <a:ext cx="492054" cy="3048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7" idx="3"/>
            <a:endCxn id="11" idx="2"/>
          </p:cNvCxnSpPr>
          <p:nvPr/>
        </p:nvCxnSpPr>
        <p:spPr>
          <a:xfrm rot="5400000" flipH="1" flipV="1">
            <a:off x="3277922" y="4598952"/>
            <a:ext cx="1254054" cy="43815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8" idx="3"/>
            <a:endCxn id="10" idx="2"/>
          </p:cNvCxnSpPr>
          <p:nvPr/>
        </p:nvCxnSpPr>
        <p:spPr>
          <a:xfrm rot="16200000" flipV="1">
            <a:off x="4906697" y="5160927"/>
            <a:ext cx="415854" cy="152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9" idx="0"/>
            <a:endCxn id="11" idx="2"/>
          </p:cNvCxnSpPr>
          <p:nvPr/>
        </p:nvCxnSpPr>
        <p:spPr>
          <a:xfrm rot="5400000" flipH="1" flipV="1">
            <a:off x="3095324" y="3619500"/>
            <a:ext cx="457200" cy="16002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>
            <a:stCxn id="10" idx="0"/>
            <a:endCxn id="11" idx="2"/>
          </p:cNvCxnSpPr>
          <p:nvPr/>
        </p:nvCxnSpPr>
        <p:spPr>
          <a:xfrm rot="16200000" flipV="1">
            <a:off x="4352624" y="3962400"/>
            <a:ext cx="457200" cy="91440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0" name="Group 56"/>
          <p:cNvGrpSpPr/>
          <p:nvPr/>
        </p:nvGrpSpPr>
        <p:grpSpPr>
          <a:xfrm rot="5400000">
            <a:off x="5981700" y="4686300"/>
            <a:ext cx="381000" cy="457200"/>
            <a:chOff x="4419600" y="4267200"/>
            <a:chExt cx="381000" cy="457200"/>
          </a:xfrm>
        </p:grpSpPr>
        <p:cxnSp>
          <p:nvCxnSpPr>
            <p:cNvPr id="41" name="Straight Connector 40"/>
            <p:cNvCxnSpPr>
              <a:stCxn id="46" idx="0"/>
              <a:endCxn id="45" idx="4"/>
            </p:cNvCxnSpPr>
            <p:nvPr/>
          </p:nvCxnSpPr>
          <p:spPr>
            <a:xfrm rot="5400000" flipH="1" flipV="1">
              <a:off x="4343400" y="4533900"/>
              <a:ext cx="2286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>
              <a:stCxn id="49" idx="0"/>
              <a:endCxn id="48" idx="4"/>
            </p:cNvCxnSpPr>
            <p:nvPr/>
          </p:nvCxnSpPr>
          <p:spPr>
            <a:xfrm rot="5400000" flipH="1" flipV="1">
              <a:off x="4495800" y="4533900"/>
              <a:ext cx="2286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>
              <a:stCxn id="52" idx="0"/>
              <a:endCxn id="51" idx="4"/>
            </p:cNvCxnSpPr>
            <p:nvPr/>
          </p:nvCxnSpPr>
          <p:spPr>
            <a:xfrm rot="5400000" flipH="1" flipV="1">
              <a:off x="4648200" y="4533900"/>
              <a:ext cx="2286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4" name="Oval 43"/>
            <p:cNvSpPr/>
            <p:nvPr/>
          </p:nvSpPr>
          <p:spPr>
            <a:xfrm>
              <a:off x="4419600" y="44958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Oval 44"/>
            <p:cNvSpPr/>
            <p:nvPr/>
          </p:nvSpPr>
          <p:spPr>
            <a:xfrm>
              <a:off x="4419600" y="43434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Oval 45"/>
            <p:cNvSpPr/>
            <p:nvPr/>
          </p:nvSpPr>
          <p:spPr>
            <a:xfrm>
              <a:off x="4419600" y="46482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Oval 46"/>
            <p:cNvSpPr/>
            <p:nvPr/>
          </p:nvSpPr>
          <p:spPr>
            <a:xfrm>
              <a:off x="4572000" y="44958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Oval 47"/>
            <p:cNvSpPr/>
            <p:nvPr/>
          </p:nvSpPr>
          <p:spPr>
            <a:xfrm>
              <a:off x="4572000" y="4343400"/>
              <a:ext cx="76200" cy="76200"/>
            </a:xfrm>
            <a:prstGeom prst="ellipse">
              <a:avLst/>
            </a:prstGeom>
            <a:solidFill>
              <a:srgbClr val="C0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Oval 48"/>
            <p:cNvSpPr/>
            <p:nvPr/>
          </p:nvSpPr>
          <p:spPr>
            <a:xfrm>
              <a:off x="4572000" y="46482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Oval 49"/>
            <p:cNvSpPr/>
            <p:nvPr/>
          </p:nvSpPr>
          <p:spPr>
            <a:xfrm>
              <a:off x="4724400" y="4495800"/>
              <a:ext cx="76200" cy="76200"/>
            </a:xfrm>
            <a:prstGeom prst="ellipse">
              <a:avLst/>
            </a:prstGeom>
            <a:solidFill>
              <a:srgbClr val="C0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Oval 50"/>
            <p:cNvSpPr/>
            <p:nvPr/>
          </p:nvSpPr>
          <p:spPr>
            <a:xfrm>
              <a:off x="4724400" y="4343400"/>
              <a:ext cx="76200" cy="76200"/>
            </a:xfrm>
            <a:prstGeom prst="ellipse">
              <a:avLst/>
            </a:prstGeom>
            <a:solidFill>
              <a:srgbClr val="C0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Oval 51"/>
            <p:cNvSpPr/>
            <p:nvPr/>
          </p:nvSpPr>
          <p:spPr>
            <a:xfrm>
              <a:off x="4724400" y="46482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53" name="Straight Connector 52"/>
            <p:cNvCxnSpPr/>
            <p:nvPr/>
          </p:nvCxnSpPr>
          <p:spPr>
            <a:xfrm>
              <a:off x="4419600" y="4267200"/>
              <a:ext cx="381000" cy="1588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21" name="Group 57"/>
          <p:cNvGrpSpPr/>
          <p:nvPr/>
        </p:nvGrpSpPr>
        <p:grpSpPr>
          <a:xfrm rot="5400000">
            <a:off x="952500" y="4457700"/>
            <a:ext cx="381000" cy="762000"/>
            <a:chOff x="2971800" y="5943600"/>
            <a:chExt cx="381000" cy="762000"/>
          </a:xfrm>
        </p:grpSpPr>
        <p:cxnSp>
          <p:nvCxnSpPr>
            <p:cNvPr id="29" name="Straight Connector 28"/>
            <p:cNvCxnSpPr>
              <a:stCxn id="25" idx="0"/>
              <a:endCxn id="24" idx="4"/>
            </p:cNvCxnSpPr>
            <p:nvPr/>
          </p:nvCxnSpPr>
          <p:spPr>
            <a:xfrm rot="5400000" flipH="1" flipV="1">
              <a:off x="2743200" y="6362700"/>
              <a:ext cx="533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4" name="Straight Connector 33"/>
            <p:cNvCxnSpPr>
              <a:stCxn id="33" idx="0"/>
              <a:endCxn id="32" idx="4"/>
            </p:cNvCxnSpPr>
            <p:nvPr/>
          </p:nvCxnSpPr>
          <p:spPr>
            <a:xfrm rot="5400000" flipH="1" flipV="1">
              <a:off x="2895600" y="6362700"/>
              <a:ext cx="533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/>
            <p:cNvCxnSpPr>
              <a:stCxn id="37" idx="0"/>
              <a:endCxn id="36" idx="4"/>
            </p:cNvCxnSpPr>
            <p:nvPr/>
          </p:nvCxnSpPr>
          <p:spPr>
            <a:xfrm rot="5400000" flipH="1" flipV="1">
              <a:off x="3048000" y="6362700"/>
              <a:ext cx="533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Oval 16"/>
            <p:cNvSpPr/>
            <p:nvPr/>
          </p:nvSpPr>
          <p:spPr>
            <a:xfrm>
              <a:off x="2971800" y="63246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8" name="Oval 17"/>
            <p:cNvSpPr/>
            <p:nvPr/>
          </p:nvSpPr>
          <p:spPr>
            <a:xfrm>
              <a:off x="3124200" y="6324600"/>
              <a:ext cx="76200" cy="76200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9" name="Oval 18"/>
            <p:cNvSpPr/>
            <p:nvPr/>
          </p:nvSpPr>
          <p:spPr>
            <a:xfrm>
              <a:off x="3276600" y="63246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2971800" y="61722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Oval 23"/>
            <p:cNvSpPr/>
            <p:nvPr/>
          </p:nvSpPr>
          <p:spPr>
            <a:xfrm>
              <a:off x="2971800" y="60198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Oval 24"/>
            <p:cNvSpPr/>
            <p:nvPr/>
          </p:nvSpPr>
          <p:spPr>
            <a:xfrm>
              <a:off x="2971800" y="66294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1" name="Oval 30"/>
            <p:cNvSpPr/>
            <p:nvPr/>
          </p:nvSpPr>
          <p:spPr>
            <a:xfrm>
              <a:off x="3124200" y="6172200"/>
              <a:ext cx="76200" cy="76200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2" name="Oval 31"/>
            <p:cNvSpPr/>
            <p:nvPr/>
          </p:nvSpPr>
          <p:spPr>
            <a:xfrm>
              <a:off x="3124200" y="6019800"/>
              <a:ext cx="76200" cy="76200"/>
            </a:xfrm>
            <a:prstGeom prst="ellipse">
              <a:avLst/>
            </a:prstGeom>
            <a:solidFill>
              <a:srgbClr val="C0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3" name="Oval 32"/>
            <p:cNvSpPr/>
            <p:nvPr/>
          </p:nvSpPr>
          <p:spPr>
            <a:xfrm>
              <a:off x="3124200" y="66294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5" name="Oval 34"/>
            <p:cNvSpPr/>
            <p:nvPr/>
          </p:nvSpPr>
          <p:spPr>
            <a:xfrm>
              <a:off x="3276600" y="6172200"/>
              <a:ext cx="76200" cy="76200"/>
            </a:xfrm>
            <a:prstGeom prst="ellipse">
              <a:avLst/>
            </a:prstGeom>
            <a:solidFill>
              <a:srgbClr val="C0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6" name="Oval 35"/>
            <p:cNvSpPr/>
            <p:nvPr/>
          </p:nvSpPr>
          <p:spPr>
            <a:xfrm>
              <a:off x="3276600" y="6019800"/>
              <a:ext cx="76200" cy="76200"/>
            </a:xfrm>
            <a:prstGeom prst="ellipse">
              <a:avLst/>
            </a:prstGeom>
            <a:solidFill>
              <a:srgbClr val="C0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7" name="Oval 36"/>
            <p:cNvSpPr/>
            <p:nvPr/>
          </p:nvSpPr>
          <p:spPr>
            <a:xfrm>
              <a:off x="3276600" y="66294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0" name="Straight Connector 39"/>
            <p:cNvCxnSpPr/>
            <p:nvPr/>
          </p:nvCxnSpPr>
          <p:spPr>
            <a:xfrm>
              <a:off x="2971800" y="5943600"/>
              <a:ext cx="381000" cy="1588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Oval 53"/>
            <p:cNvSpPr/>
            <p:nvPr/>
          </p:nvSpPr>
          <p:spPr>
            <a:xfrm>
              <a:off x="2971800" y="64770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Oval 54"/>
            <p:cNvSpPr/>
            <p:nvPr/>
          </p:nvSpPr>
          <p:spPr>
            <a:xfrm>
              <a:off x="3124200" y="64770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Oval 55"/>
            <p:cNvSpPr/>
            <p:nvPr/>
          </p:nvSpPr>
          <p:spPr>
            <a:xfrm>
              <a:off x="3276600" y="64770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59" name="TextBox 58"/>
          <p:cNvSpPr txBox="1"/>
          <p:nvPr/>
        </p:nvSpPr>
        <p:spPr>
          <a:xfrm>
            <a:off x="762000" y="4267200"/>
            <a:ext cx="809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max: 5</a:t>
            </a:r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5791200" y="4343400"/>
            <a:ext cx="809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max: 3</a:t>
            </a:r>
            <a:endParaRPr lang="en-US" dirty="0"/>
          </a:p>
        </p:txBody>
      </p:sp>
      <p:grpSp>
        <p:nvGrpSpPr>
          <p:cNvPr id="22" name="Group 106"/>
          <p:cNvGrpSpPr/>
          <p:nvPr/>
        </p:nvGrpSpPr>
        <p:grpSpPr>
          <a:xfrm rot="5400000">
            <a:off x="4924124" y="3505200"/>
            <a:ext cx="838200" cy="762000"/>
            <a:chOff x="4495800" y="5791200"/>
            <a:chExt cx="838200" cy="762000"/>
          </a:xfrm>
        </p:grpSpPr>
        <p:cxnSp>
          <p:nvCxnSpPr>
            <p:cNvPr id="103" name="Straight Connector 102"/>
            <p:cNvCxnSpPr/>
            <p:nvPr/>
          </p:nvCxnSpPr>
          <p:spPr>
            <a:xfrm rot="5400000" flipH="1" flipV="1">
              <a:off x="4723606" y="6209506"/>
              <a:ext cx="533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0" name="Straight Connector 99"/>
            <p:cNvCxnSpPr/>
            <p:nvPr/>
          </p:nvCxnSpPr>
          <p:spPr>
            <a:xfrm rot="5400000" flipH="1" flipV="1">
              <a:off x="4876006" y="6209506"/>
              <a:ext cx="533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9" name="Straight Connector 98"/>
            <p:cNvCxnSpPr/>
            <p:nvPr/>
          </p:nvCxnSpPr>
          <p:spPr>
            <a:xfrm rot="5400000" flipH="1" flipV="1">
              <a:off x="5028406" y="6209506"/>
              <a:ext cx="533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>
              <a:stCxn id="71" idx="0"/>
              <a:endCxn id="70" idx="4"/>
            </p:cNvCxnSpPr>
            <p:nvPr/>
          </p:nvCxnSpPr>
          <p:spPr>
            <a:xfrm rot="5400000" flipH="1" flipV="1">
              <a:off x="4267200" y="6210300"/>
              <a:ext cx="533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>
              <a:stCxn id="74" idx="0"/>
              <a:endCxn id="73" idx="4"/>
            </p:cNvCxnSpPr>
            <p:nvPr/>
          </p:nvCxnSpPr>
          <p:spPr>
            <a:xfrm rot="5400000" flipH="1" flipV="1">
              <a:off x="4419600" y="6210300"/>
              <a:ext cx="533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>
              <a:stCxn id="77" idx="0"/>
              <a:endCxn id="76" idx="4"/>
            </p:cNvCxnSpPr>
            <p:nvPr/>
          </p:nvCxnSpPr>
          <p:spPr>
            <a:xfrm rot="5400000" flipH="1" flipV="1">
              <a:off x="4572000" y="6210300"/>
              <a:ext cx="5334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6" name="Oval 65"/>
            <p:cNvSpPr/>
            <p:nvPr/>
          </p:nvSpPr>
          <p:spPr>
            <a:xfrm>
              <a:off x="4495800" y="61722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Oval 66"/>
            <p:cNvSpPr/>
            <p:nvPr/>
          </p:nvSpPr>
          <p:spPr>
            <a:xfrm>
              <a:off x="4648200" y="6172200"/>
              <a:ext cx="76200" cy="76200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Oval 67"/>
            <p:cNvSpPr/>
            <p:nvPr/>
          </p:nvSpPr>
          <p:spPr>
            <a:xfrm>
              <a:off x="4800600" y="61722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Oval 68"/>
            <p:cNvSpPr/>
            <p:nvPr/>
          </p:nvSpPr>
          <p:spPr>
            <a:xfrm>
              <a:off x="4495800" y="60198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Oval 69"/>
            <p:cNvSpPr/>
            <p:nvPr/>
          </p:nvSpPr>
          <p:spPr>
            <a:xfrm>
              <a:off x="4495800" y="58674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Oval 70"/>
            <p:cNvSpPr/>
            <p:nvPr/>
          </p:nvSpPr>
          <p:spPr>
            <a:xfrm>
              <a:off x="4495800" y="64770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Oval 71"/>
            <p:cNvSpPr/>
            <p:nvPr/>
          </p:nvSpPr>
          <p:spPr>
            <a:xfrm>
              <a:off x="4648200" y="6019800"/>
              <a:ext cx="76200" cy="76200"/>
            </a:xfrm>
            <a:prstGeom prst="ellipse">
              <a:avLst/>
            </a:prstGeom>
            <a:solidFill>
              <a:srgbClr val="C00000"/>
            </a:solidFill>
            <a:ln w="127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Oval 72"/>
            <p:cNvSpPr/>
            <p:nvPr/>
          </p:nvSpPr>
          <p:spPr>
            <a:xfrm>
              <a:off x="4648200" y="5867400"/>
              <a:ext cx="76200" cy="76200"/>
            </a:xfrm>
            <a:prstGeom prst="ellipse">
              <a:avLst/>
            </a:prstGeom>
            <a:solidFill>
              <a:srgbClr val="C0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Oval 73"/>
            <p:cNvSpPr/>
            <p:nvPr/>
          </p:nvSpPr>
          <p:spPr>
            <a:xfrm>
              <a:off x="4648200" y="64770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5" name="Oval 74"/>
            <p:cNvSpPr/>
            <p:nvPr/>
          </p:nvSpPr>
          <p:spPr>
            <a:xfrm>
              <a:off x="4800600" y="6019800"/>
              <a:ext cx="76200" cy="76200"/>
            </a:xfrm>
            <a:prstGeom prst="ellipse">
              <a:avLst/>
            </a:prstGeom>
            <a:solidFill>
              <a:srgbClr val="C0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6" name="Oval 75"/>
            <p:cNvSpPr/>
            <p:nvPr/>
          </p:nvSpPr>
          <p:spPr>
            <a:xfrm>
              <a:off x="4800600" y="5867400"/>
              <a:ext cx="76200" cy="76200"/>
            </a:xfrm>
            <a:prstGeom prst="ellipse">
              <a:avLst/>
            </a:prstGeom>
            <a:solidFill>
              <a:srgbClr val="C0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7" name="Oval 76"/>
            <p:cNvSpPr/>
            <p:nvPr/>
          </p:nvSpPr>
          <p:spPr>
            <a:xfrm>
              <a:off x="4800600" y="64770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78" name="Straight Connector 77"/>
            <p:cNvCxnSpPr/>
            <p:nvPr/>
          </p:nvCxnSpPr>
          <p:spPr>
            <a:xfrm>
              <a:off x="4495800" y="5791200"/>
              <a:ext cx="838200" cy="1588"/>
            </a:xfrm>
            <a:prstGeom prst="lin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79" name="Oval 78"/>
            <p:cNvSpPr/>
            <p:nvPr/>
          </p:nvSpPr>
          <p:spPr>
            <a:xfrm>
              <a:off x="4495800" y="63246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Oval 79"/>
            <p:cNvSpPr/>
            <p:nvPr/>
          </p:nvSpPr>
          <p:spPr>
            <a:xfrm>
              <a:off x="4648200" y="63246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Oval 80"/>
            <p:cNvSpPr/>
            <p:nvPr/>
          </p:nvSpPr>
          <p:spPr>
            <a:xfrm>
              <a:off x="4800600" y="63246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83" name="Straight Connector 82"/>
            <p:cNvCxnSpPr>
              <a:stCxn id="88" idx="0"/>
              <a:endCxn id="87" idx="4"/>
            </p:cNvCxnSpPr>
            <p:nvPr/>
          </p:nvCxnSpPr>
          <p:spPr>
            <a:xfrm rot="5400000" flipH="1" flipV="1">
              <a:off x="4876800" y="6362700"/>
              <a:ext cx="2286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4" name="Straight Connector 83"/>
            <p:cNvCxnSpPr>
              <a:stCxn id="91" idx="0"/>
              <a:endCxn id="90" idx="4"/>
            </p:cNvCxnSpPr>
            <p:nvPr/>
          </p:nvCxnSpPr>
          <p:spPr>
            <a:xfrm rot="5400000" flipH="1" flipV="1">
              <a:off x="5029200" y="6362700"/>
              <a:ext cx="2286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5" name="Straight Connector 84"/>
            <p:cNvCxnSpPr>
              <a:stCxn id="94" idx="0"/>
              <a:endCxn id="93" idx="4"/>
            </p:cNvCxnSpPr>
            <p:nvPr/>
          </p:nvCxnSpPr>
          <p:spPr>
            <a:xfrm rot="5400000" flipH="1" flipV="1">
              <a:off x="5181600" y="6362700"/>
              <a:ext cx="228600" cy="1588"/>
            </a:xfrm>
            <a:prstGeom prst="lin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6" name="Oval 85"/>
            <p:cNvSpPr/>
            <p:nvPr/>
          </p:nvSpPr>
          <p:spPr>
            <a:xfrm>
              <a:off x="4953000" y="63246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7" name="Oval 86"/>
            <p:cNvSpPr/>
            <p:nvPr/>
          </p:nvSpPr>
          <p:spPr>
            <a:xfrm>
              <a:off x="4953000" y="61722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Oval 87"/>
            <p:cNvSpPr/>
            <p:nvPr/>
          </p:nvSpPr>
          <p:spPr>
            <a:xfrm>
              <a:off x="4953000" y="64770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Oval 88"/>
            <p:cNvSpPr/>
            <p:nvPr/>
          </p:nvSpPr>
          <p:spPr>
            <a:xfrm>
              <a:off x="5105400" y="63246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Oval 89"/>
            <p:cNvSpPr/>
            <p:nvPr/>
          </p:nvSpPr>
          <p:spPr>
            <a:xfrm>
              <a:off x="5105400" y="6172200"/>
              <a:ext cx="76200" cy="76200"/>
            </a:xfrm>
            <a:prstGeom prst="ellipse">
              <a:avLst/>
            </a:prstGeom>
            <a:solidFill>
              <a:srgbClr val="C0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Oval 90"/>
            <p:cNvSpPr/>
            <p:nvPr/>
          </p:nvSpPr>
          <p:spPr>
            <a:xfrm>
              <a:off x="5105400" y="64770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Oval 91"/>
            <p:cNvSpPr/>
            <p:nvPr/>
          </p:nvSpPr>
          <p:spPr>
            <a:xfrm>
              <a:off x="5257800" y="6324600"/>
              <a:ext cx="76200" cy="76200"/>
            </a:xfrm>
            <a:prstGeom prst="ellipse">
              <a:avLst/>
            </a:prstGeom>
            <a:solidFill>
              <a:srgbClr val="C0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Oval 92"/>
            <p:cNvSpPr/>
            <p:nvPr/>
          </p:nvSpPr>
          <p:spPr>
            <a:xfrm>
              <a:off x="5257800" y="6172200"/>
              <a:ext cx="76200" cy="76200"/>
            </a:xfrm>
            <a:prstGeom prst="ellipse">
              <a:avLst/>
            </a:prstGeom>
            <a:solidFill>
              <a:srgbClr val="C0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Oval 93"/>
            <p:cNvSpPr/>
            <p:nvPr/>
          </p:nvSpPr>
          <p:spPr>
            <a:xfrm>
              <a:off x="5257800" y="64770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Oval 95"/>
            <p:cNvSpPr/>
            <p:nvPr/>
          </p:nvSpPr>
          <p:spPr>
            <a:xfrm>
              <a:off x="5257800" y="6019800"/>
              <a:ext cx="76200" cy="76200"/>
            </a:xfrm>
            <a:prstGeom prst="ellipse">
              <a:avLst/>
            </a:prstGeom>
            <a:solidFill>
              <a:srgbClr val="C0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Oval 96"/>
            <p:cNvSpPr/>
            <p:nvPr/>
          </p:nvSpPr>
          <p:spPr>
            <a:xfrm>
              <a:off x="5257800" y="5867400"/>
              <a:ext cx="76200" cy="76200"/>
            </a:xfrm>
            <a:prstGeom prst="ellipse">
              <a:avLst/>
            </a:prstGeom>
            <a:solidFill>
              <a:srgbClr val="C0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Oval 97"/>
            <p:cNvSpPr/>
            <p:nvPr/>
          </p:nvSpPr>
          <p:spPr>
            <a:xfrm>
              <a:off x="5257800" y="6477000"/>
              <a:ext cx="76200" cy="76200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1" name="Oval 100"/>
            <p:cNvSpPr/>
            <p:nvPr/>
          </p:nvSpPr>
          <p:spPr>
            <a:xfrm>
              <a:off x="5105400" y="6019800"/>
              <a:ext cx="76200" cy="76200"/>
            </a:xfrm>
            <a:prstGeom prst="ellipse">
              <a:avLst/>
            </a:prstGeom>
            <a:solidFill>
              <a:srgbClr val="C0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2" name="Oval 101"/>
            <p:cNvSpPr/>
            <p:nvPr/>
          </p:nvSpPr>
          <p:spPr>
            <a:xfrm>
              <a:off x="5105400" y="5867400"/>
              <a:ext cx="76200" cy="76200"/>
            </a:xfrm>
            <a:prstGeom prst="ellipse">
              <a:avLst/>
            </a:prstGeom>
            <a:solidFill>
              <a:srgbClr val="C0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4" name="Oval 103"/>
            <p:cNvSpPr/>
            <p:nvPr/>
          </p:nvSpPr>
          <p:spPr>
            <a:xfrm>
              <a:off x="4953000" y="6019800"/>
              <a:ext cx="76200" cy="76200"/>
            </a:xfrm>
            <a:prstGeom prst="ellipse">
              <a:avLst/>
            </a:prstGeom>
            <a:solidFill>
              <a:srgbClr val="C0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5" name="Oval 104"/>
            <p:cNvSpPr/>
            <p:nvPr/>
          </p:nvSpPr>
          <p:spPr>
            <a:xfrm>
              <a:off x="4953000" y="5867400"/>
              <a:ext cx="76200" cy="76200"/>
            </a:xfrm>
            <a:prstGeom prst="ellipse">
              <a:avLst/>
            </a:prstGeom>
            <a:solidFill>
              <a:srgbClr val="C00000"/>
            </a:solidFill>
            <a:ln w="317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8" name="TextBox 107"/>
          <p:cNvSpPr txBox="1"/>
          <p:nvPr/>
        </p:nvSpPr>
        <p:spPr>
          <a:xfrm>
            <a:off x="4953000" y="3124200"/>
            <a:ext cx="80932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max: 5</a:t>
            </a:r>
            <a:endParaRPr lang="en-US" dirty="0"/>
          </a:p>
        </p:txBody>
      </p:sp>
      <p:sp>
        <p:nvSpPr>
          <p:cNvPr id="110" name="Rounded Rectangular Callout 109"/>
          <p:cNvSpPr/>
          <p:nvPr/>
        </p:nvSpPr>
        <p:spPr>
          <a:xfrm>
            <a:off x="6629400" y="3505200"/>
            <a:ext cx="2286000" cy="457200"/>
          </a:xfrm>
          <a:prstGeom prst="wedgeRoundRectCallout">
            <a:avLst>
              <a:gd name="adj1" fmla="val -51877"/>
              <a:gd name="adj2" fmla="val 235635"/>
              <a:gd name="adj3" fmla="val 16667"/>
            </a:avLst>
          </a:prstGeom>
          <a:solidFill>
            <a:srgbClr val="F5F8EC"/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Folded at position 3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12" name="Rounded Rectangular Callout 111"/>
          <p:cNvSpPr/>
          <p:nvPr/>
        </p:nvSpPr>
        <p:spPr>
          <a:xfrm>
            <a:off x="5715000" y="2438400"/>
            <a:ext cx="2286000" cy="457200"/>
          </a:xfrm>
          <a:prstGeom prst="wedgeRoundRectCallout">
            <a:avLst>
              <a:gd name="adj1" fmla="val -41728"/>
              <a:gd name="adj2" fmla="val 259515"/>
              <a:gd name="adj3" fmla="val 16667"/>
            </a:avLst>
          </a:prstGeom>
          <a:solidFill>
            <a:srgbClr val="F5F8EC"/>
          </a:solidFill>
          <a:ln w="3175">
            <a:solidFill>
              <a:schemeClr val="tx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Fold at position 5??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116" name="Flowchart: Summing Junction 115"/>
          <p:cNvSpPr/>
          <p:nvPr/>
        </p:nvSpPr>
        <p:spPr>
          <a:xfrm>
            <a:off x="5715000" y="3810000"/>
            <a:ext cx="228600" cy="228600"/>
          </a:xfrm>
          <a:prstGeom prst="flowChartSummingJunction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7" name="Flowchart: Summing Junction 116"/>
          <p:cNvSpPr/>
          <p:nvPr/>
        </p:nvSpPr>
        <p:spPr>
          <a:xfrm>
            <a:off x="6400800" y="4800600"/>
            <a:ext cx="228600" cy="228600"/>
          </a:xfrm>
          <a:prstGeom prst="flowChartSummingJunction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8" name="Flowchart: Summing Junction 117"/>
          <p:cNvSpPr/>
          <p:nvPr/>
        </p:nvSpPr>
        <p:spPr>
          <a:xfrm>
            <a:off x="1524000" y="4724400"/>
            <a:ext cx="228600" cy="228600"/>
          </a:xfrm>
          <a:prstGeom prst="flowChartSummingJunction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6" name="TextBox 105"/>
          <p:cNvSpPr txBox="1"/>
          <p:nvPr/>
        </p:nvSpPr>
        <p:spPr>
          <a:xfrm>
            <a:off x="533400" y="4549567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5</a:t>
            </a:r>
            <a:endParaRPr lang="en-US" dirty="0"/>
          </a:p>
        </p:txBody>
      </p:sp>
      <p:sp>
        <p:nvSpPr>
          <p:cNvPr id="107" name="TextBox 106"/>
          <p:cNvSpPr txBox="1"/>
          <p:nvPr/>
        </p:nvSpPr>
        <p:spPr>
          <a:xfrm>
            <a:off x="533400" y="4701967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2</a:t>
            </a:r>
            <a:endParaRPr lang="en-US" dirty="0"/>
          </a:p>
        </p:txBody>
      </p:sp>
      <p:sp>
        <p:nvSpPr>
          <p:cNvPr id="109" name="TextBox 108"/>
          <p:cNvSpPr txBox="1"/>
          <p:nvPr/>
        </p:nvSpPr>
        <p:spPr>
          <a:xfrm>
            <a:off x="533400" y="4844639"/>
            <a:ext cx="2760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3</a:t>
            </a:r>
            <a:endParaRPr lang="en-US" dirty="0"/>
          </a:p>
        </p:txBody>
      </p:sp>
      <p:sp>
        <p:nvSpPr>
          <p:cNvPr id="111" name="Left Brace 110"/>
          <p:cNvSpPr/>
          <p:nvPr/>
        </p:nvSpPr>
        <p:spPr>
          <a:xfrm rot="16200000">
            <a:off x="800100" y="4914900"/>
            <a:ext cx="304800" cy="381000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3" name="Left Brace 112"/>
          <p:cNvSpPr/>
          <p:nvPr/>
        </p:nvSpPr>
        <p:spPr>
          <a:xfrm rot="16200000">
            <a:off x="1162456" y="4972456"/>
            <a:ext cx="304800" cy="265888"/>
          </a:xfrm>
          <a:prstGeom prst="leftBrac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TextBox 118"/>
          <p:cNvSpPr txBox="1"/>
          <p:nvPr/>
        </p:nvSpPr>
        <p:spPr>
          <a:xfrm rot="18682361">
            <a:off x="-25336" y="5377311"/>
            <a:ext cx="122251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Computed </a:t>
            </a:r>
          </a:p>
          <a:p>
            <a:r>
              <a:rPr lang="en-US" dirty="0" smtClean="0"/>
              <a:t>by sensors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One-pass Top-K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143000"/>
            <a:ext cx="8763000" cy="4953000"/>
          </a:xfrm>
        </p:spPr>
        <p:txBody>
          <a:bodyPr/>
          <a:lstStyle/>
          <a:p>
            <a:pPr algn="ctr">
              <a:buNone/>
            </a:pPr>
            <a:r>
              <a:rPr lang="en-US" dirty="0" smtClean="0"/>
              <a:t>Solution: </a:t>
            </a:r>
            <a:r>
              <a:rPr lang="en-US" i="1" dirty="0" err="1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err="1" smtClean="0"/>
              <a:t>’th</a:t>
            </a:r>
            <a:r>
              <a:rPr lang="en-US" dirty="0" smtClean="0"/>
              <a:t> top value has SEAL over all sensors excluding top </a:t>
            </a:r>
            <a:r>
              <a:rPr lang="en-US" i="1" dirty="0" smtClean="0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 smtClean="0"/>
              <a:t>-1 values </a:t>
            </a:r>
            <a:endParaRPr lang="en-US" dirty="0"/>
          </a:p>
        </p:txBody>
      </p:sp>
      <p:grpSp>
        <p:nvGrpSpPr>
          <p:cNvPr id="12" name="Group 96"/>
          <p:cNvGrpSpPr/>
          <p:nvPr/>
        </p:nvGrpSpPr>
        <p:grpSpPr>
          <a:xfrm>
            <a:off x="1066800" y="2133600"/>
            <a:ext cx="7162800" cy="3733800"/>
            <a:chOff x="1066800" y="2362200"/>
            <a:chExt cx="7162800" cy="3733800"/>
          </a:xfrm>
        </p:grpSpPr>
        <p:sp>
          <p:nvSpPr>
            <p:cNvPr id="95" name="Rounded Rectangle 94"/>
            <p:cNvSpPr/>
            <p:nvPr/>
          </p:nvSpPr>
          <p:spPr>
            <a:xfrm>
              <a:off x="5410200" y="2590800"/>
              <a:ext cx="2819400" cy="3048000"/>
            </a:xfrm>
            <a:prstGeom prst="round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4" name="Rounded Rectangle 93"/>
            <p:cNvSpPr/>
            <p:nvPr/>
          </p:nvSpPr>
          <p:spPr>
            <a:xfrm>
              <a:off x="1066800" y="2362200"/>
              <a:ext cx="1905000" cy="1752600"/>
            </a:xfrm>
            <a:prstGeom prst="round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3" name="Rounded Rectangle 92"/>
            <p:cNvSpPr/>
            <p:nvPr/>
          </p:nvSpPr>
          <p:spPr>
            <a:xfrm>
              <a:off x="1066800" y="4343400"/>
              <a:ext cx="1905000" cy="1752600"/>
            </a:xfrm>
            <a:prstGeom prst="roundRect">
              <a:avLst/>
            </a:prstGeom>
            <a:solidFill>
              <a:schemeClr val="accent3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" name="TextBox 3"/>
            <p:cNvSpPr txBox="1"/>
            <p:nvPr/>
          </p:nvSpPr>
          <p:spPr>
            <a:xfrm>
              <a:off x="1219200" y="251460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80</a:t>
              </a:r>
              <a:endParaRPr lang="en-US" dirty="0"/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1219200" y="289560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61</a:t>
              </a:r>
              <a:endParaRPr lang="en-US" dirty="0"/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1219200" y="327660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12</a:t>
              </a:r>
              <a:endParaRPr lang="en-US" dirty="0"/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1219200" y="358140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10</a:t>
              </a:r>
              <a:endParaRPr lang="en-US" dirty="0"/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1181496" y="441960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75</a:t>
              </a:r>
              <a:endParaRPr lang="en-US" dirty="0"/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1181496" y="480060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26</a:t>
              </a:r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181496" y="518160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20</a:t>
              </a:r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181496" y="556260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18</a:t>
              </a:r>
              <a:endParaRPr lang="en-US" dirty="0"/>
            </a:p>
          </p:txBody>
        </p:sp>
        <p:sp>
          <p:nvSpPr>
            <p:cNvPr id="51" name="TextBox 50"/>
            <p:cNvSpPr txBox="1"/>
            <p:nvPr/>
          </p:nvSpPr>
          <p:spPr>
            <a:xfrm>
              <a:off x="1905000" y="4800600"/>
              <a:ext cx="598241" cy="461665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400" b="1" baseline="30000" dirty="0" smtClean="0">
                  <a:solidFill>
                    <a:srgbClr val="C00000"/>
                  </a:solidFill>
                </a:rPr>
                <a:t>75</a:t>
              </a:r>
              <a:endParaRPr lang="en-US" sz="2400" b="1" baseline="30000" dirty="0">
                <a:solidFill>
                  <a:srgbClr val="C00000"/>
                </a:solidFill>
              </a:endParaRPr>
            </a:p>
          </p:txBody>
        </p:sp>
        <p:sp>
          <p:nvSpPr>
            <p:cNvPr id="52" name="TextBox 51"/>
            <p:cNvSpPr txBox="1"/>
            <p:nvPr/>
          </p:nvSpPr>
          <p:spPr>
            <a:xfrm>
              <a:off x="2057400" y="5105400"/>
              <a:ext cx="59824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i="1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400" b="1" baseline="30000" dirty="0" smtClean="0">
                  <a:solidFill>
                    <a:srgbClr val="0070C0"/>
                  </a:solidFill>
                </a:rPr>
                <a:t>26</a:t>
              </a:r>
              <a:endParaRPr lang="en-US" sz="2400" b="1" baseline="30000" dirty="0">
                <a:solidFill>
                  <a:srgbClr val="0070C0"/>
                </a:solidFill>
              </a:endParaRPr>
            </a:p>
          </p:txBody>
        </p:sp>
        <p:sp>
          <p:nvSpPr>
            <p:cNvPr id="53" name="TextBox 52"/>
            <p:cNvSpPr txBox="1"/>
            <p:nvPr/>
          </p:nvSpPr>
          <p:spPr>
            <a:xfrm>
              <a:off x="2362200" y="5334000"/>
              <a:ext cx="59824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i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400" b="1" baseline="30000" dirty="0" smtClean="0"/>
                <a:t>20</a:t>
              </a:r>
              <a:endParaRPr lang="en-US" sz="2400" b="1" baseline="30000" dirty="0"/>
            </a:p>
          </p:txBody>
        </p:sp>
        <p:sp>
          <p:nvSpPr>
            <p:cNvPr id="54" name="Right Brace 53"/>
            <p:cNvSpPr/>
            <p:nvPr/>
          </p:nvSpPr>
          <p:spPr>
            <a:xfrm>
              <a:off x="1524000" y="4495800"/>
              <a:ext cx="381000" cy="1371600"/>
            </a:xfrm>
            <a:prstGeom prst="rightBrac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55" name="Right Brace 54"/>
            <p:cNvSpPr/>
            <p:nvPr/>
          </p:nvSpPr>
          <p:spPr>
            <a:xfrm>
              <a:off x="1524000" y="4800600"/>
              <a:ext cx="609600" cy="1066800"/>
            </a:xfrm>
            <a:prstGeom prst="rightBrac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  <p:sp>
          <p:nvSpPr>
            <p:cNvPr id="56" name="Right Brace 55"/>
            <p:cNvSpPr/>
            <p:nvPr/>
          </p:nvSpPr>
          <p:spPr>
            <a:xfrm>
              <a:off x="1524000" y="5257800"/>
              <a:ext cx="838200" cy="6096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TextBox 56"/>
            <p:cNvSpPr txBox="1"/>
            <p:nvPr/>
          </p:nvSpPr>
          <p:spPr>
            <a:xfrm>
              <a:off x="1905000" y="2881952"/>
              <a:ext cx="598241" cy="461665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400" b="1" baseline="30000" dirty="0" smtClean="0">
                  <a:solidFill>
                    <a:srgbClr val="C00000"/>
                  </a:solidFill>
                </a:rPr>
                <a:t>80</a:t>
              </a:r>
              <a:endParaRPr lang="en-US" sz="2400" b="1" baseline="30000" dirty="0">
                <a:solidFill>
                  <a:srgbClr val="C00000"/>
                </a:solidFill>
              </a:endParaRPr>
            </a:p>
          </p:txBody>
        </p:sp>
        <p:sp>
          <p:nvSpPr>
            <p:cNvPr id="58" name="TextBox 57"/>
            <p:cNvSpPr txBox="1"/>
            <p:nvPr/>
          </p:nvSpPr>
          <p:spPr>
            <a:xfrm>
              <a:off x="2057400" y="3186752"/>
              <a:ext cx="59824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i="1" dirty="0" smtClean="0">
                  <a:solidFill>
                    <a:srgbClr val="0070C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400" b="1" baseline="30000" dirty="0" smtClean="0">
                  <a:solidFill>
                    <a:srgbClr val="0070C0"/>
                  </a:solidFill>
                </a:rPr>
                <a:t>61</a:t>
              </a:r>
              <a:endParaRPr lang="en-US" sz="2400" b="1" baseline="30000" dirty="0">
                <a:solidFill>
                  <a:srgbClr val="0070C0"/>
                </a:solidFill>
              </a:endParaRPr>
            </a:p>
          </p:txBody>
        </p:sp>
        <p:sp>
          <p:nvSpPr>
            <p:cNvPr id="59" name="TextBox 58"/>
            <p:cNvSpPr txBox="1"/>
            <p:nvPr/>
          </p:nvSpPr>
          <p:spPr>
            <a:xfrm>
              <a:off x="2362200" y="3415352"/>
              <a:ext cx="598241" cy="461665"/>
            </a:xfrm>
            <a:prstGeom prst="rect">
              <a:avLst/>
            </a:prstGeom>
            <a:noFill/>
            <a:ln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i="1" dirty="0" smtClean="0"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400" b="1" baseline="30000" dirty="0" smtClean="0"/>
                <a:t>12</a:t>
              </a:r>
              <a:endParaRPr lang="en-US" sz="2400" b="1" baseline="30000" dirty="0"/>
            </a:p>
          </p:txBody>
        </p:sp>
        <p:sp>
          <p:nvSpPr>
            <p:cNvPr id="60" name="Right Brace 59"/>
            <p:cNvSpPr/>
            <p:nvPr/>
          </p:nvSpPr>
          <p:spPr>
            <a:xfrm>
              <a:off x="1524000" y="2577152"/>
              <a:ext cx="381000" cy="1371600"/>
            </a:xfrm>
            <a:prstGeom prst="rightBrace">
              <a:avLst/>
            </a:prstGeom>
            <a:ln w="28575">
              <a:solidFill>
                <a:srgbClr val="C000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C00000"/>
                </a:solidFill>
              </a:endParaRPr>
            </a:p>
          </p:txBody>
        </p:sp>
        <p:sp>
          <p:nvSpPr>
            <p:cNvPr id="61" name="Right Brace 60"/>
            <p:cNvSpPr/>
            <p:nvPr/>
          </p:nvSpPr>
          <p:spPr>
            <a:xfrm>
              <a:off x="1524000" y="2881952"/>
              <a:ext cx="609600" cy="1066800"/>
            </a:xfrm>
            <a:prstGeom prst="rightBrace">
              <a:avLst/>
            </a:prstGeom>
            <a:ln>
              <a:solidFill>
                <a:srgbClr val="0070C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srgbClr val="0070C0"/>
                </a:solidFill>
              </a:endParaRPr>
            </a:p>
          </p:txBody>
        </p:sp>
        <p:sp>
          <p:nvSpPr>
            <p:cNvPr id="62" name="Right Brace 61"/>
            <p:cNvSpPr/>
            <p:nvPr/>
          </p:nvSpPr>
          <p:spPr>
            <a:xfrm>
              <a:off x="1524000" y="3339152"/>
              <a:ext cx="838200" cy="609600"/>
            </a:xfrm>
            <a:prstGeom prst="rightBrace">
              <a:avLst/>
            </a:prstGeom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TextBox 69"/>
            <p:cNvSpPr txBox="1"/>
            <p:nvPr/>
          </p:nvSpPr>
          <p:spPr>
            <a:xfrm>
              <a:off x="7353696" y="266700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80</a:t>
              </a:r>
              <a:endParaRPr lang="en-US" dirty="0"/>
            </a:p>
          </p:txBody>
        </p:sp>
        <p:sp>
          <p:nvSpPr>
            <p:cNvPr id="71" name="TextBox 70"/>
            <p:cNvSpPr txBox="1"/>
            <p:nvPr/>
          </p:nvSpPr>
          <p:spPr>
            <a:xfrm>
              <a:off x="7353696" y="304800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75</a:t>
              </a:r>
              <a:endParaRPr lang="en-US" dirty="0"/>
            </a:p>
          </p:txBody>
        </p:sp>
        <p:sp>
          <p:nvSpPr>
            <p:cNvPr id="72" name="TextBox 71"/>
            <p:cNvSpPr txBox="1"/>
            <p:nvPr/>
          </p:nvSpPr>
          <p:spPr>
            <a:xfrm>
              <a:off x="7353696" y="342900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61</a:t>
              </a:r>
              <a:endParaRPr lang="en-US" dirty="0"/>
            </a:p>
          </p:txBody>
        </p:sp>
        <p:sp>
          <p:nvSpPr>
            <p:cNvPr id="73" name="TextBox 72"/>
            <p:cNvSpPr txBox="1"/>
            <p:nvPr/>
          </p:nvSpPr>
          <p:spPr>
            <a:xfrm>
              <a:off x="7353696" y="3733800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26</a:t>
              </a:r>
              <a:endParaRPr lang="en-US" dirty="0"/>
            </a:p>
          </p:txBody>
        </p:sp>
        <p:sp>
          <p:nvSpPr>
            <p:cNvPr id="74" name="TextBox 73"/>
            <p:cNvSpPr txBox="1"/>
            <p:nvPr/>
          </p:nvSpPr>
          <p:spPr>
            <a:xfrm>
              <a:off x="7353696" y="405026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20</a:t>
              </a:r>
              <a:endParaRPr lang="en-US" dirty="0"/>
            </a:p>
          </p:txBody>
        </p:sp>
        <p:sp>
          <p:nvSpPr>
            <p:cNvPr id="75" name="TextBox 74"/>
            <p:cNvSpPr txBox="1"/>
            <p:nvPr/>
          </p:nvSpPr>
          <p:spPr>
            <a:xfrm>
              <a:off x="7353696" y="443126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18</a:t>
              </a:r>
              <a:endParaRPr lang="en-US" dirty="0"/>
            </a:p>
          </p:txBody>
        </p:sp>
        <p:sp>
          <p:nvSpPr>
            <p:cNvPr id="76" name="TextBox 75"/>
            <p:cNvSpPr txBox="1"/>
            <p:nvPr/>
          </p:nvSpPr>
          <p:spPr>
            <a:xfrm>
              <a:off x="7353696" y="481226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12</a:t>
              </a:r>
              <a:endParaRPr lang="en-US" dirty="0"/>
            </a:p>
          </p:txBody>
        </p:sp>
        <p:sp>
          <p:nvSpPr>
            <p:cNvPr id="77" name="TextBox 76"/>
            <p:cNvSpPr txBox="1"/>
            <p:nvPr/>
          </p:nvSpPr>
          <p:spPr>
            <a:xfrm>
              <a:off x="7353696" y="5193268"/>
              <a:ext cx="41870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10</a:t>
              </a:r>
              <a:endParaRPr lang="en-US" dirty="0"/>
            </a:p>
          </p:txBody>
        </p:sp>
        <p:sp>
          <p:nvSpPr>
            <p:cNvPr id="79" name="Left Brace 78"/>
            <p:cNvSpPr/>
            <p:nvPr/>
          </p:nvSpPr>
          <p:spPr>
            <a:xfrm>
              <a:off x="6781800" y="2743200"/>
              <a:ext cx="457200" cy="2667000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0" name="Left Brace 79"/>
            <p:cNvSpPr/>
            <p:nvPr/>
          </p:nvSpPr>
          <p:spPr>
            <a:xfrm>
              <a:off x="6400800" y="3124200"/>
              <a:ext cx="914400" cy="2362200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1" name="Left Brace 80"/>
            <p:cNvSpPr/>
            <p:nvPr/>
          </p:nvSpPr>
          <p:spPr>
            <a:xfrm>
              <a:off x="6019800" y="3505200"/>
              <a:ext cx="1371600" cy="2057400"/>
            </a:xfrm>
            <a:prstGeom prst="leftBrace">
              <a:avLst/>
            </a:prstGeom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2" name="TextBox 81"/>
            <p:cNvSpPr txBox="1"/>
            <p:nvPr/>
          </p:nvSpPr>
          <p:spPr>
            <a:xfrm>
              <a:off x="6412159" y="3733800"/>
              <a:ext cx="598241" cy="461665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400" b="1" baseline="30000" dirty="0" smtClean="0">
                  <a:solidFill>
                    <a:srgbClr val="C00000"/>
                  </a:solidFill>
                </a:rPr>
                <a:t>80</a:t>
              </a:r>
              <a:endParaRPr lang="en-US" sz="2400" b="1" baseline="30000" dirty="0">
                <a:solidFill>
                  <a:srgbClr val="C00000"/>
                </a:solidFill>
              </a:endParaRPr>
            </a:p>
          </p:txBody>
        </p:sp>
        <p:sp>
          <p:nvSpPr>
            <p:cNvPr id="83" name="TextBox 82"/>
            <p:cNvSpPr txBox="1"/>
            <p:nvPr/>
          </p:nvSpPr>
          <p:spPr>
            <a:xfrm>
              <a:off x="5954959" y="4110335"/>
              <a:ext cx="598241" cy="461665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400" b="1" baseline="30000" dirty="0" smtClean="0">
                  <a:solidFill>
                    <a:srgbClr val="C00000"/>
                  </a:solidFill>
                </a:rPr>
                <a:t>75</a:t>
              </a:r>
              <a:endParaRPr lang="en-US" sz="2400" b="1" baseline="30000" dirty="0">
                <a:solidFill>
                  <a:srgbClr val="C00000"/>
                </a:solidFill>
              </a:endParaRPr>
            </a:p>
          </p:txBody>
        </p:sp>
        <p:sp>
          <p:nvSpPr>
            <p:cNvPr id="84" name="TextBox 83"/>
            <p:cNvSpPr txBox="1"/>
            <p:nvPr/>
          </p:nvSpPr>
          <p:spPr>
            <a:xfrm>
              <a:off x="5421559" y="4343400"/>
              <a:ext cx="598241" cy="461665"/>
            </a:xfrm>
            <a:prstGeom prst="rect">
              <a:avLst/>
            </a:prstGeom>
            <a:noFill/>
            <a:ln w="28575">
              <a:noFill/>
            </a:ln>
          </p:spPr>
          <p:txBody>
            <a:bodyPr wrap="none" rtlCol="0">
              <a:spAutoFit/>
            </a:bodyPr>
            <a:lstStyle/>
            <a:p>
              <a:r>
                <a:rPr lang="en-US" sz="2400" b="1" i="1" dirty="0" smtClean="0">
                  <a:solidFill>
                    <a:srgbClr val="C00000"/>
                  </a:solidFill>
                  <a:latin typeface="Times New Roman" pitchFamily="18" charset="0"/>
                  <a:cs typeface="Times New Roman" pitchFamily="18" charset="0"/>
                </a:rPr>
                <a:t>F</a:t>
              </a:r>
              <a:r>
                <a:rPr lang="en-US" sz="2400" b="1" baseline="30000" dirty="0" smtClean="0">
                  <a:solidFill>
                    <a:srgbClr val="C00000"/>
                  </a:solidFill>
                </a:rPr>
                <a:t>61</a:t>
              </a:r>
              <a:endParaRPr lang="en-US" sz="2400" b="1" baseline="30000" dirty="0">
                <a:solidFill>
                  <a:srgbClr val="C00000"/>
                </a:solidFill>
              </a:endParaRPr>
            </a:p>
          </p:txBody>
        </p:sp>
        <p:sp>
          <p:nvSpPr>
            <p:cNvPr id="87" name="Freeform 86"/>
            <p:cNvSpPr/>
            <p:nvPr/>
          </p:nvSpPr>
          <p:spPr>
            <a:xfrm>
              <a:off x="2452048" y="2918347"/>
              <a:ext cx="3998794" cy="984913"/>
            </a:xfrm>
            <a:custGeom>
              <a:avLst/>
              <a:gdLst>
                <a:gd name="connsiteX0" fmla="*/ 0 w 3998794"/>
                <a:gd name="connsiteY0" fmla="*/ 152399 h 984913"/>
                <a:gd name="connsiteX1" fmla="*/ 1637731 w 3998794"/>
                <a:gd name="connsiteY1" fmla="*/ 138752 h 984913"/>
                <a:gd name="connsiteX2" fmla="*/ 3998794 w 3998794"/>
                <a:gd name="connsiteY2" fmla="*/ 984913 h 984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98794" h="984913">
                  <a:moveTo>
                    <a:pt x="0" y="152399"/>
                  </a:moveTo>
                  <a:cubicBezTo>
                    <a:pt x="485632" y="76199"/>
                    <a:pt x="971265" y="0"/>
                    <a:pt x="1637731" y="138752"/>
                  </a:cubicBezTo>
                  <a:cubicBezTo>
                    <a:pt x="2304197" y="277504"/>
                    <a:pt x="3151495" y="631208"/>
                    <a:pt x="3998794" y="984913"/>
                  </a:cubicBezTo>
                </a:path>
              </a:pathLst>
            </a:cu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8" name="Freeform 87"/>
            <p:cNvSpPr/>
            <p:nvPr/>
          </p:nvSpPr>
          <p:spPr>
            <a:xfrm>
              <a:off x="2452048" y="3598460"/>
              <a:ext cx="3985146" cy="1382973"/>
            </a:xfrm>
            <a:custGeom>
              <a:avLst/>
              <a:gdLst>
                <a:gd name="connsiteX0" fmla="*/ 0 w 3985146"/>
                <a:gd name="connsiteY0" fmla="*/ 1382973 h 1382973"/>
                <a:gd name="connsiteX1" fmla="*/ 1610436 w 3985146"/>
                <a:gd name="connsiteY1" fmla="*/ 168322 h 1382973"/>
                <a:gd name="connsiteX2" fmla="*/ 3985146 w 3985146"/>
                <a:gd name="connsiteY2" fmla="*/ 373039 h 13829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985146" h="1382973">
                  <a:moveTo>
                    <a:pt x="0" y="1382973"/>
                  </a:moveTo>
                  <a:cubicBezTo>
                    <a:pt x="473122" y="859808"/>
                    <a:pt x="946245" y="336644"/>
                    <a:pt x="1610436" y="168322"/>
                  </a:cubicBezTo>
                  <a:cubicBezTo>
                    <a:pt x="2274627" y="0"/>
                    <a:pt x="3129886" y="186519"/>
                    <a:pt x="3985146" y="373039"/>
                  </a:cubicBezTo>
                </a:path>
              </a:pathLst>
            </a:cu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9" name="Freeform 88"/>
            <p:cNvSpPr/>
            <p:nvPr/>
          </p:nvSpPr>
          <p:spPr>
            <a:xfrm>
              <a:off x="2465696" y="4353636"/>
              <a:ext cx="3521122" cy="655092"/>
            </a:xfrm>
            <a:custGeom>
              <a:avLst/>
              <a:gdLst>
                <a:gd name="connsiteX0" fmla="*/ 0 w 3521122"/>
                <a:gd name="connsiteY0" fmla="*/ 655092 h 655092"/>
                <a:gd name="connsiteX1" fmla="*/ 1433014 w 3521122"/>
                <a:gd name="connsiteY1" fmla="*/ 232012 h 655092"/>
                <a:gd name="connsiteX2" fmla="*/ 3521122 w 3521122"/>
                <a:gd name="connsiteY2" fmla="*/ 0 h 6550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521122" h="655092">
                  <a:moveTo>
                    <a:pt x="0" y="655092"/>
                  </a:moveTo>
                  <a:cubicBezTo>
                    <a:pt x="423080" y="498143"/>
                    <a:pt x="846160" y="341194"/>
                    <a:pt x="1433014" y="232012"/>
                  </a:cubicBezTo>
                  <a:cubicBezTo>
                    <a:pt x="2019868" y="122830"/>
                    <a:pt x="2770495" y="61415"/>
                    <a:pt x="3521122" y="0"/>
                  </a:cubicBezTo>
                </a:path>
              </a:pathLst>
            </a:cu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0" name="Freeform 89"/>
            <p:cNvSpPr/>
            <p:nvPr/>
          </p:nvSpPr>
          <p:spPr>
            <a:xfrm>
              <a:off x="2574878" y="3357349"/>
              <a:ext cx="3370997" cy="928048"/>
            </a:xfrm>
            <a:custGeom>
              <a:avLst/>
              <a:gdLst>
                <a:gd name="connsiteX0" fmla="*/ 0 w 3370997"/>
                <a:gd name="connsiteY0" fmla="*/ 0 h 928048"/>
                <a:gd name="connsiteX1" fmla="*/ 1828800 w 3370997"/>
                <a:gd name="connsiteY1" fmla="*/ 204717 h 928048"/>
                <a:gd name="connsiteX2" fmla="*/ 3370997 w 3370997"/>
                <a:gd name="connsiteY2" fmla="*/ 928048 h 9280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3370997" h="928048">
                  <a:moveTo>
                    <a:pt x="0" y="0"/>
                  </a:moveTo>
                  <a:cubicBezTo>
                    <a:pt x="633483" y="25021"/>
                    <a:pt x="1266967" y="50042"/>
                    <a:pt x="1828800" y="204717"/>
                  </a:cubicBezTo>
                  <a:cubicBezTo>
                    <a:pt x="2390633" y="359392"/>
                    <a:pt x="2880815" y="643720"/>
                    <a:pt x="3370997" y="928048"/>
                  </a:cubicBezTo>
                </a:path>
              </a:pathLst>
            </a:cu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1" name="Freeform 90"/>
            <p:cNvSpPr/>
            <p:nvPr/>
          </p:nvSpPr>
          <p:spPr>
            <a:xfrm>
              <a:off x="2533934" y="3411940"/>
              <a:ext cx="2947917" cy="1132764"/>
            </a:xfrm>
            <a:custGeom>
              <a:avLst/>
              <a:gdLst>
                <a:gd name="connsiteX0" fmla="*/ 0 w 2947917"/>
                <a:gd name="connsiteY0" fmla="*/ 0 h 1132764"/>
                <a:gd name="connsiteX1" fmla="*/ 1760562 w 2947917"/>
                <a:gd name="connsiteY1" fmla="*/ 532263 h 1132764"/>
                <a:gd name="connsiteX2" fmla="*/ 2947917 w 2947917"/>
                <a:gd name="connsiteY2" fmla="*/ 1132764 h 11327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947917" h="1132764">
                  <a:moveTo>
                    <a:pt x="0" y="0"/>
                  </a:moveTo>
                  <a:cubicBezTo>
                    <a:pt x="634621" y="171734"/>
                    <a:pt x="1269243" y="343469"/>
                    <a:pt x="1760562" y="532263"/>
                  </a:cubicBezTo>
                  <a:cubicBezTo>
                    <a:pt x="2251881" y="721057"/>
                    <a:pt x="2599899" y="926910"/>
                    <a:pt x="2947917" y="1132764"/>
                  </a:cubicBezTo>
                </a:path>
              </a:pathLst>
            </a:cu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2" name="Freeform 91"/>
            <p:cNvSpPr/>
            <p:nvPr/>
          </p:nvSpPr>
          <p:spPr>
            <a:xfrm>
              <a:off x="2588525" y="4640239"/>
              <a:ext cx="2825087" cy="627797"/>
            </a:xfrm>
            <a:custGeom>
              <a:avLst/>
              <a:gdLst>
                <a:gd name="connsiteX0" fmla="*/ 0 w 2825087"/>
                <a:gd name="connsiteY0" fmla="*/ 627797 h 627797"/>
                <a:gd name="connsiteX1" fmla="*/ 1883391 w 2825087"/>
                <a:gd name="connsiteY1" fmla="*/ 341194 h 627797"/>
                <a:gd name="connsiteX2" fmla="*/ 2825087 w 2825087"/>
                <a:gd name="connsiteY2" fmla="*/ 0 h 6277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</a:cxnLst>
              <a:rect l="l" t="t" r="r" b="b"/>
              <a:pathLst>
                <a:path w="2825087" h="627797">
                  <a:moveTo>
                    <a:pt x="0" y="627797"/>
                  </a:moveTo>
                  <a:cubicBezTo>
                    <a:pt x="706271" y="536812"/>
                    <a:pt x="1412543" y="445827"/>
                    <a:pt x="1883391" y="341194"/>
                  </a:cubicBezTo>
                  <a:cubicBezTo>
                    <a:pt x="2354239" y="236561"/>
                    <a:pt x="2589663" y="118280"/>
                    <a:pt x="2825087" y="0"/>
                  </a:cubicBezTo>
                </a:path>
              </a:pathLst>
            </a:custGeom>
            <a:ln w="28575">
              <a:solidFill>
                <a:srgbClr val="FF0000"/>
              </a:solidFill>
              <a:headEnd type="non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6" name="TextBox 95"/>
          <p:cNvSpPr txBox="1"/>
          <p:nvPr/>
        </p:nvSpPr>
        <p:spPr>
          <a:xfrm>
            <a:off x="457200" y="5791200"/>
            <a:ext cx="829470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dirty="0" smtClean="0"/>
              <a:t>Optimally secure</a:t>
            </a:r>
          </a:p>
          <a:p>
            <a:r>
              <a:rPr lang="en-US" sz="2800" dirty="0" smtClean="0"/>
              <a:t>Cost proportional to the top value and independent of k</a:t>
            </a:r>
            <a:endParaRPr lang="en-US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33600" y="2797776"/>
            <a:ext cx="4572000" cy="27648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Top-K Readings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Challenge for a one-pass algorithm</a:t>
            </a:r>
          </a:p>
          <a:p>
            <a:pPr lvl="1"/>
            <a:r>
              <a:rPr lang="en-US" dirty="0" smtClean="0"/>
              <a:t>An aggregator may not know the globally top-k items</a:t>
            </a:r>
          </a:p>
          <a:p>
            <a:pPr lvl="1"/>
            <a:r>
              <a:rPr lang="en-US" dirty="0" smtClean="0"/>
              <a:t>Locally produced SEALs must be combined</a:t>
            </a:r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endParaRPr lang="en-US" dirty="0" smtClean="0"/>
          </a:p>
          <a:p>
            <a:pPr lvl="1"/>
            <a:r>
              <a:rPr lang="en-US" dirty="0" smtClean="0"/>
              <a:t>Solutions in the paper</a:t>
            </a:r>
          </a:p>
          <a:p>
            <a:pPr lvl="1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76200" y="1295400"/>
            <a:ext cx="8839200" cy="2895600"/>
          </a:xfrm>
          <a:prstGeom prst="roundRect">
            <a:avLst/>
          </a:prstGeom>
          <a:solidFill>
            <a:srgbClr val="EAF1D7"/>
          </a:solidFill>
          <a:ln>
            <a:solidFill>
              <a:schemeClr val="bg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Unique Characteristics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Diverse queries</a:t>
            </a:r>
          </a:p>
          <a:p>
            <a:pPr lvl="1"/>
            <a:r>
              <a:rPr lang="en-US" dirty="0" smtClean="0"/>
              <a:t>Min/max, Count/sum/mean, Random Sample, Top-K, </a:t>
            </a:r>
            <a:r>
              <a:rPr lang="en-US" dirty="0" err="1" smtClean="0"/>
              <a:t>Quantiles</a:t>
            </a:r>
            <a:r>
              <a:rPr lang="en-US" dirty="0" smtClean="0"/>
              <a:t>, Frequent Readings, etc.</a:t>
            </a:r>
          </a:p>
          <a:p>
            <a:r>
              <a:rPr lang="en-US" dirty="0" smtClean="0"/>
              <a:t>Push-based data collection</a:t>
            </a:r>
          </a:p>
          <a:p>
            <a:pPr lvl="1"/>
            <a:r>
              <a:rPr lang="en-US" dirty="0" smtClean="0"/>
              <a:t>Large number of sensors (e.g., &gt;100K in </a:t>
            </a:r>
            <a:r>
              <a:rPr lang="en-US" dirty="0" err="1" smtClean="0"/>
              <a:t>SciScope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Query rate higher than data rate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Outsourced aggregation (e.g., </a:t>
            </a:r>
            <a:r>
              <a:rPr lang="en-US" dirty="0" err="1" smtClean="0"/>
              <a:t>SensorMap</a:t>
            </a:r>
            <a:r>
              <a:rPr lang="en-US" dirty="0" smtClean="0"/>
              <a:t>, </a:t>
            </a:r>
            <a:r>
              <a:rPr lang="en-US" dirty="0" err="1" smtClean="0"/>
              <a:t>SciScope</a:t>
            </a:r>
            <a:r>
              <a:rPr lang="en-US" dirty="0" smtClean="0"/>
              <a:t>)</a:t>
            </a:r>
          </a:p>
          <a:p>
            <a:pPr lvl="1"/>
            <a:r>
              <a:rPr lang="en-US" dirty="0" smtClean="0"/>
              <a:t>Scalability (network load at portal)</a:t>
            </a:r>
          </a:p>
          <a:p>
            <a:pPr lvl="1"/>
            <a:r>
              <a:rPr lang="en-US" dirty="0" smtClean="0"/>
              <a:t>Network proximity</a:t>
            </a:r>
          </a:p>
          <a:p>
            <a:pPr lvl="1"/>
            <a:r>
              <a:rPr lang="en-US" dirty="0" smtClean="0"/>
              <a:t>Privacy, economy</a:t>
            </a:r>
            <a:endParaRPr lang="en-US" dirty="0"/>
          </a:p>
        </p:txBody>
      </p:sp>
      <p:sp>
        <p:nvSpPr>
          <p:cNvPr id="6" name="24-Point Star 5"/>
          <p:cNvSpPr/>
          <p:nvPr/>
        </p:nvSpPr>
        <p:spPr>
          <a:xfrm>
            <a:off x="6324600" y="2057400"/>
            <a:ext cx="2819400" cy="1066800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00"/>
                </a:solidFill>
              </a:rPr>
              <a:t>Unlike wireless sensor-nets</a:t>
            </a:r>
            <a:endParaRPr lang="en-US" sz="2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Top-K Groups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3962400"/>
            <a:ext cx="8763000" cy="2667000"/>
          </a:xfrm>
        </p:spPr>
        <p:txBody>
          <a:bodyPr/>
          <a:lstStyle/>
          <a:p>
            <a:r>
              <a:rPr lang="en-US" dirty="0" smtClean="0"/>
              <a:t>Significantly more difficult that Top-K Readings</a:t>
            </a:r>
          </a:p>
          <a:p>
            <a:pPr lvl="1"/>
            <a:r>
              <a:rPr lang="en-US" dirty="0" smtClean="0"/>
              <a:t>2</a:t>
            </a:r>
            <a:r>
              <a:rPr lang="en-US" baseline="30000" dirty="0" smtClean="0"/>
              <a:t>nd</a:t>
            </a:r>
            <a:r>
              <a:rPr lang="en-US" dirty="0" smtClean="0"/>
              <a:t> Top value should exclude all items in the top group</a:t>
            </a:r>
          </a:p>
          <a:p>
            <a:pPr lvl="1"/>
            <a:r>
              <a:rPr lang="en-US" dirty="0" smtClean="0">
                <a:solidFill>
                  <a:srgbClr val="C00000"/>
                </a:solidFill>
              </a:rPr>
              <a:t>The portal may not know the group membership!</a:t>
            </a:r>
          </a:p>
          <a:p>
            <a:r>
              <a:rPr lang="en-US" dirty="0" smtClean="0"/>
              <a:t>Solution in the paper</a:t>
            </a:r>
            <a:endParaRPr lang="en-US" dirty="0"/>
          </a:p>
        </p:txBody>
      </p:sp>
      <p:grpSp>
        <p:nvGrpSpPr>
          <p:cNvPr id="24" name="Group 23"/>
          <p:cNvGrpSpPr/>
          <p:nvPr/>
        </p:nvGrpSpPr>
        <p:grpSpPr>
          <a:xfrm>
            <a:off x="762000" y="990600"/>
            <a:ext cx="7239000" cy="2841244"/>
            <a:chOff x="762000" y="1600200"/>
            <a:chExt cx="7239000" cy="2841244"/>
          </a:xfrm>
        </p:grpSpPr>
        <p:pic>
          <p:nvPicPr>
            <p:cNvPr id="5121" name="Picture 1" descr="C:\Users\sumann\AppData\Local\Microsoft\Windows\Temporary Internet Files\Content.IE5\DVEXFCUI\MPj04341590000[1].jpg"/>
            <p:cNvPicPr>
              <a:picLocks noChangeAspect="1" noChangeArrowheads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2000" y="1600200"/>
              <a:ext cx="7239000" cy="2841244"/>
            </a:xfrm>
            <a:prstGeom prst="rect">
              <a:avLst/>
            </a:prstGeom>
            <a:noFill/>
          </p:spPr>
        </p:pic>
        <p:sp>
          <p:nvSpPr>
            <p:cNvPr id="21" name="Oval 20"/>
            <p:cNvSpPr/>
            <p:nvPr/>
          </p:nvSpPr>
          <p:spPr>
            <a:xfrm>
              <a:off x="2590800" y="2743200"/>
              <a:ext cx="990600" cy="914400"/>
            </a:xfrm>
            <a:prstGeom prst="ellipse">
              <a:avLst/>
            </a:prstGeom>
            <a:noFill/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/>
            <p:cNvSpPr/>
            <p:nvPr/>
          </p:nvSpPr>
          <p:spPr>
            <a:xfrm>
              <a:off x="3657600" y="2743200"/>
              <a:ext cx="1219200" cy="914400"/>
            </a:xfrm>
            <a:prstGeom prst="ellipse">
              <a:avLst/>
            </a:prstGeom>
            <a:noFill/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3" name="Oval 22"/>
            <p:cNvSpPr/>
            <p:nvPr/>
          </p:nvSpPr>
          <p:spPr>
            <a:xfrm>
              <a:off x="5791200" y="2667000"/>
              <a:ext cx="1219200" cy="914400"/>
            </a:xfrm>
            <a:prstGeom prst="ellipse">
              <a:avLst/>
            </a:prstGeom>
            <a:noFill/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Oval 19"/>
            <p:cNvSpPr/>
            <p:nvPr/>
          </p:nvSpPr>
          <p:spPr>
            <a:xfrm>
              <a:off x="838200" y="2743200"/>
              <a:ext cx="1600200" cy="914400"/>
            </a:xfrm>
            <a:prstGeom prst="ellipse">
              <a:avLst/>
            </a:prstGeom>
            <a:noFill/>
            <a:ln>
              <a:solidFill>
                <a:srgbClr val="00206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Oval 4"/>
            <p:cNvSpPr/>
            <p:nvPr/>
          </p:nvSpPr>
          <p:spPr>
            <a:xfrm>
              <a:off x="1219200" y="3124200"/>
              <a:ext cx="304800" cy="3048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7</a:t>
              </a:r>
              <a:endParaRPr lang="en-US" dirty="0"/>
            </a:p>
          </p:txBody>
        </p:sp>
        <p:sp>
          <p:nvSpPr>
            <p:cNvPr id="7" name="Oval 6"/>
            <p:cNvSpPr/>
            <p:nvPr/>
          </p:nvSpPr>
          <p:spPr>
            <a:xfrm>
              <a:off x="1600200" y="2971800"/>
              <a:ext cx="304800" cy="3048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8" name="Oval 7"/>
            <p:cNvSpPr/>
            <p:nvPr/>
          </p:nvSpPr>
          <p:spPr>
            <a:xfrm>
              <a:off x="1828800" y="3276600"/>
              <a:ext cx="304800" cy="3048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9" name="Oval 8"/>
            <p:cNvSpPr/>
            <p:nvPr/>
          </p:nvSpPr>
          <p:spPr>
            <a:xfrm>
              <a:off x="1066800" y="2819400"/>
              <a:ext cx="304800" cy="3048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6</a:t>
              </a:r>
              <a:endParaRPr lang="en-US" dirty="0"/>
            </a:p>
          </p:txBody>
        </p:sp>
        <p:sp>
          <p:nvSpPr>
            <p:cNvPr id="10" name="Oval 9"/>
            <p:cNvSpPr/>
            <p:nvPr/>
          </p:nvSpPr>
          <p:spPr>
            <a:xfrm>
              <a:off x="2590800" y="3048000"/>
              <a:ext cx="304800" cy="3048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11" name="Oval 10"/>
            <p:cNvSpPr/>
            <p:nvPr/>
          </p:nvSpPr>
          <p:spPr>
            <a:xfrm>
              <a:off x="2895600" y="3200400"/>
              <a:ext cx="304800" cy="3048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12" name="Oval 11"/>
            <p:cNvSpPr/>
            <p:nvPr/>
          </p:nvSpPr>
          <p:spPr>
            <a:xfrm>
              <a:off x="2895600" y="2819400"/>
              <a:ext cx="304800" cy="3048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1</a:t>
              </a:r>
              <a:endParaRPr lang="en-US" dirty="0"/>
            </a:p>
          </p:txBody>
        </p:sp>
        <p:sp>
          <p:nvSpPr>
            <p:cNvPr id="13" name="Oval 12"/>
            <p:cNvSpPr/>
            <p:nvPr/>
          </p:nvSpPr>
          <p:spPr>
            <a:xfrm>
              <a:off x="3733800" y="3048000"/>
              <a:ext cx="304800" cy="3048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2</a:t>
              </a:r>
              <a:endParaRPr lang="en-US" dirty="0"/>
            </a:p>
          </p:txBody>
        </p:sp>
        <p:sp>
          <p:nvSpPr>
            <p:cNvPr id="14" name="Oval 13"/>
            <p:cNvSpPr/>
            <p:nvPr/>
          </p:nvSpPr>
          <p:spPr>
            <a:xfrm>
              <a:off x="4114800" y="3124200"/>
              <a:ext cx="304800" cy="3048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15" name="Oval 14"/>
            <p:cNvSpPr/>
            <p:nvPr/>
          </p:nvSpPr>
          <p:spPr>
            <a:xfrm>
              <a:off x="4343400" y="2895600"/>
              <a:ext cx="304800" cy="3048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3</a:t>
              </a:r>
              <a:endParaRPr lang="en-US" dirty="0"/>
            </a:p>
          </p:txBody>
        </p:sp>
        <p:sp>
          <p:nvSpPr>
            <p:cNvPr id="16" name="Oval 15"/>
            <p:cNvSpPr/>
            <p:nvPr/>
          </p:nvSpPr>
          <p:spPr>
            <a:xfrm>
              <a:off x="5867400" y="2971800"/>
              <a:ext cx="304800" cy="3048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5</a:t>
              </a:r>
              <a:endParaRPr lang="en-US" dirty="0"/>
            </a:p>
          </p:txBody>
        </p:sp>
        <p:sp>
          <p:nvSpPr>
            <p:cNvPr id="17" name="Oval 16"/>
            <p:cNvSpPr/>
            <p:nvPr/>
          </p:nvSpPr>
          <p:spPr>
            <a:xfrm>
              <a:off x="6248400" y="3048000"/>
              <a:ext cx="304800" cy="3048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  <p:sp>
          <p:nvSpPr>
            <p:cNvPr id="18" name="Oval 17"/>
            <p:cNvSpPr/>
            <p:nvPr/>
          </p:nvSpPr>
          <p:spPr>
            <a:xfrm>
              <a:off x="6629400" y="2971800"/>
              <a:ext cx="304800" cy="3048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dirty="0" smtClean="0"/>
                <a:t>4</a:t>
              </a:r>
              <a:endParaRPr lang="en-US" dirty="0"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Rounded Rectangle 41"/>
          <p:cNvSpPr/>
          <p:nvPr/>
        </p:nvSpPr>
        <p:spPr>
          <a:xfrm>
            <a:off x="381000" y="5486400"/>
            <a:ext cx="8229600" cy="1066800"/>
          </a:xfrm>
          <a:prstGeom prst="roundRect">
            <a:avLst/>
          </a:prstGeom>
          <a:solidFill>
            <a:srgbClr val="F5F8EC"/>
          </a:solidFill>
          <a:ln w="3175"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indent="-342900" algn="ctr">
              <a:spcBef>
                <a:spcPct val="20000"/>
              </a:spcBef>
              <a:buClr>
                <a:prstClr val="black"/>
              </a:buClr>
              <a:buSzPct val="75000"/>
            </a:pPr>
            <a:r>
              <a:rPr lang="en-US" sz="3200" dirty="0" smtClean="0">
                <a:solidFill>
                  <a:srgbClr val="C00000"/>
                </a:solidFill>
              </a:rPr>
              <a:t>Our goal: enable portal to verify whether and aggregate reported by aggregator is correct</a:t>
            </a:r>
            <a:endParaRPr lang="en-US" sz="3200" dirty="0">
              <a:solidFill>
                <a:srgbClr val="C00000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Malicious Aggregator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219200"/>
            <a:ext cx="8763000" cy="5105400"/>
          </a:xfrm>
        </p:spPr>
        <p:txBody>
          <a:bodyPr>
            <a:normAutofit/>
          </a:bodyPr>
          <a:lstStyle/>
          <a:p>
            <a:pPr algn="ctr">
              <a:buNone/>
            </a:pPr>
            <a:r>
              <a:rPr lang="en-US" dirty="0" smtClean="0"/>
              <a:t>A malicious/compromised/lazy aggregator can report incorrect aggregation result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endParaRPr lang="en-US" dirty="0" smtClean="0"/>
          </a:p>
          <a:p>
            <a:pPr>
              <a:buNone/>
            </a:pPr>
            <a:endParaRPr lang="en-US" dirty="0" smtClean="0"/>
          </a:p>
        </p:txBody>
      </p:sp>
      <p:grpSp>
        <p:nvGrpSpPr>
          <p:cNvPr id="41" name="Group 40"/>
          <p:cNvGrpSpPr/>
          <p:nvPr/>
        </p:nvGrpSpPr>
        <p:grpSpPr>
          <a:xfrm>
            <a:off x="1836276" y="2362200"/>
            <a:ext cx="5782199" cy="2590800"/>
            <a:chOff x="2209800" y="3576782"/>
            <a:chExt cx="5782199" cy="2747818"/>
          </a:xfrm>
        </p:grpSpPr>
        <p:pic>
          <p:nvPicPr>
            <p:cNvPr id="4" name="Picture 3" descr="sensormap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733800" y="3657600"/>
              <a:ext cx="971293" cy="504235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6" name="Cross 5"/>
            <p:cNvSpPr/>
            <p:nvPr/>
          </p:nvSpPr>
          <p:spPr>
            <a:xfrm>
              <a:off x="3810000" y="4572000"/>
              <a:ext cx="381000" cy="381000"/>
            </a:xfrm>
            <a:prstGeom prst="plus">
              <a:avLst/>
            </a:prstGeom>
            <a:solidFill>
              <a:srgbClr val="C00000"/>
            </a:solidFill>
            <a:ln w="3175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1506" name="Picture 2" descr="thegemini_wireless_sensor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209800" y="5943600"/>
              <a:ext cx="280988" cy="381000"/>
            </a:xfrm>
            <a:prstGeom prst="rect">
              <a:avLst/>
            </a:prstGeom>
            <a:noFill/>
          </p:spPr>
        </p:pic>
        <p:sp>
          <p:nvSpPr>
            <p:cNvPr id="9" name="Cross 8"/>
            <p:cNvSpPr/>
            <p:nvPr/>
          </p:nvSpPr>
          <p:spPr>
            <a:xfrm>
              <a:off x="2743200" y="5257800"/>
              <a:ext cx="381000" cy="381000"/>
            </a:xfrm>
            <a:prstGeom prst="plus">
              <a:avLst/>
            </a:prstGeom>
            <a:solidFill>
              <a:schemeClr val="accent3">
                <a:lumMod val="75000"/>
              </a:schemeClr>
            </a:solidFill>
            <a:ln w="3175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Cross 9"/>
            <p:cNvSpPr/>
            <p:nvPr/>
          </p:nvSpPr>
          <p:spPr>
            <a:xfrm>
              <a:off x="4724400" y="5257800"/>
              <a:ext cx="381000" cy="381000"/>
            </a:xfrm>
            <a:prstGeom prst="plus">
              <a:avLst/>
            </a:prstGeom>
            <a:solidFill>
              <a:schemeClr val="accent3">
                <a:lumMod val="75000"/>
              </a:schemeClr>
            </a:solidFill>
            <a:ln w="3175">
              <a:solidFill>
                <a:schemeClr val="tx1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1" name="Picture 2" descr="thegemini_wireless_sensor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2690812" y="5943600"/>
              <a:ext cx="280988" cy="381000"/>
            </a:xfrm>
            <a:prstGeom prst="rect">
              <a:avLst/>
            </a:prstGeom>
            <a:noFill/>
          </p:spPr>
        </p:pic>
        <p:pic>
          <p:nvPicPr>
            <p:cNvPr id="12" name="Picture 2" descr="thegemini_wireless_sensor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276600" y="5943600"/>
              <a:ext cx="280988" cy="381000"/>
            </a:xfrm>
            <a:prstGeom prst="rect">
              <a:avLst/>
            </a:prstGeom>
            <a:noFill/>
          </p:spPr>
        </p:pic>
        <p:pic>
          <p:nvPicPr>
            <p:cNvPr id="13" name="Picture 2" descr="thegemini_wireless_sensor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986212" y="5943600"/>
              <a:ext cx="280988" cy="381000"/>
            </a:xfrm>
            <a:prstGeom prst="rect">
              <a:avLst/>
            </a:prstGeom>
            <a:noFill/>
          </p:spPr>
        </p:pic>
        <p:pic>
          <p:nvPicPr>
            <p:cNvPr id="14" name="Picture 2" descr="thegemini_wireless_sensor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4648200" y="5943600"/>
              <a:ext cx="280988" cy="381000"/>
            </a:xfrm>
            <a:prstGeom prst="rect">
              <a:avLst/>
            </a:prstGeom>
            <a:noFill/>
          </p:spPr>
        </p:pic>
        <p:pic>
          <p:nvPicPr>
            <p:cNvPr id="15" name="Picture 2" descr="thegemini_wireless_sensor.pn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281612" y="5943600"/>
              <a:ext cx="280988" cy="381000"/>
            </a:xfrm>
            <a:prstGeom prst="rect">
              <a:avLst/>
            </a:prstGeom>
            <a:noFill/>
          </p:spPr>
        </p:pic>
        <p:cxnSp>
          <p:nvCxnSpPr>
            <p:cNvPr id="17" name="Straight Arrow Connector 16"/>
            <p:cNvCxnSpPr>
              <a:stCxn id="9" idx="0"/>
            </p:cNvCxnSpPr>
            <p:nvPr/>
          </p:nvCxnSpPr>
          <p:spPr>
            <a:xfrm rot="5400000" flipH="1" flipV="1">
              <a:off x="3143250" y="4591050"/>
              <a:ext cx="457200" cy="876300"/>
            </a:xfrm>
            <a:prstGeom prst="straightConnector1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stCxn id="10" idx="0"/>
              <a:endCxn id="6" idx="3"/>
            </p:cNvCxnSpPr>
            <p:nvPr/>
          </p:nvCxnSpPr>
          <p:spPr>
            <a:xfrm rot="16200000" flipV="1">
              <a:off x="4305300" y="4648200"/>
              <a:ext cx="495300" cy="723900"/>
            </a:xfrm>
            <a:prstGeom prst="straightConnector1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stCxn id="6" idx="0"/>
              <a:endCxn id="4" idx="2"/>
            </p:cNvCxnSpPr>
            <p:nvPr/>
          </p:nvCxnSpPr>
          <p:spPr>
            <a:xfrm rot="5400000" flipH="1" flipV="1">
              <a:off x="3904891" y="4257445"/>
              <a:ext cx="410165" cy="218947"/>
            </a:xfrm>
            <a:prstGeom prst="straightConnector1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Arrow Connector 22"/>
            <p:cNvCxnSpPr>
              <a:stCxn id="21506" idx="0"/>
              <a:endCxn id="9" idx="1"/>
            </p:cNvCxnSpPr>
            <p:nvPr/>
          </p:nvCxnSpPr>
          <p:spPr>
            <a:xfrm rot="5400000" flipH="1" flipV="1">
              <a:off x="2299097" y="5499497"/>
              <a:ext cx="495300" cy="392906"/>
            </a:xfrm>
            <a:prstGeom prst="straightConnector1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5" name="Straight Arrow Connector 24"/>
            <p:cNvCxnSpPr>
              <a:stCxn id="11" idx="0"/>
              <a:endCxn id="9" idx="2"/>
            </p:cNvCxnSpPr>
            <p:nvPr/>
          </p:nvCxnSpPr>
          <p:spPr>
            <a:xfrm rot="5400000" flipH="1" flipV="1">
              <a:off x="2730103" y="5740003"/>
              <a:ext cx="304800" cy="102394"/>
            </a:xfrm>
            <a:prstGeom prst="straightConnector1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Arrow Connector 26"/>
            <p:cNvCxnSpPr>
              <a:stCxn id="12" idx="0"/>
              <a:endCxn id="9" idx="3"/>
            </p:cNvCxnSpPr>
            <p:nvPr/>
          </p:nvCxnSpPr>
          <p:spPr>
            <a:xfrm rot="16200000" flipV="1">
              <a:off x="3022997" y="5549503"/>
              <a:ext cx="495300" cy="292894"/>
            </a:xfrm>
            <a:prstGeom prst="straightConnector1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Arrow Connector 28"/>
            <p:cNvCxnSpPr>
              <a:stCxn id="13" idx="0"/>
              <a:endCxn id="10" idx="1"/>
            </p:cNvCxnSpPr>
            <p:nvPr/>
          </p:nvCxnSpPr>
          <p:spPr>
            <a:xfrm rot="5400000" flipH="1" flipV="1">
              <a:off x="4177903" y="5397103"/>
              <a:ext cx="495300" cy="597694"/>
            </a:xfrm>
            <a:prstGeom prst="straightConnector1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1" name="Straight Arrow Connector 30"/>
            <p:cNvCxnSpPr>
              <a:stCxn id="14" idx="0"/>
              <a:endCxn id="10" idx="2"/>
            </p:cNvCxnSpPr>
            <p:nvPr/>
          </p:nvCxnSpPr>
          <p:spPr>
            <a:xfrm rot="5400000" flipH="1" flipV="1">
              <a:off x="4699397" y="5728097"/>
              <a:ext cx="304800" cy="126206"/>
            </a:xfrm>
            <a:prstGeom prst="straightConnector1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3" name="Straight Arrow Connector 32"/>
            <p:cNvCxnSpPr>
              <a:stCxn id="15" idx="0"/>
              <a:endCxn id="10" idx="3"/>
            </p:cNvCxnSpPr>
            <p:nvPr/>
          </p:nvCxnSpPr>
          <p:spPr>
            <a:xfrm rot="16200000" flipV="1">
              <a:off x="5016103" y="5537597"/>
              <a:ext cx="495300" cy="316706"/>
            </a:xfrm>
            <a:prstGeom prst="straightConnector1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4" name="TextBox 33"/>
            <p:cNvSpPr txBox="1"/>
            <p:nvPr/>
          </p:nvSpPr>
          <p:spPr>
            <a:xfrm>
              <a:off x="3048000" y="4724400"/>
              <a:ext cx="566181" cy="3917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10ft</a:t>
              </a:r>
              <a:endParaRPr lang="en-US" dirty="0"/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520727" y="4724400"/>
              <a:ext cx="566181" cy="3917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12ft</a:t>
              </a:r>
              <a:endParaRPr lang="en-US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114800" y="4191000"/>
              <a:ext cx="449162" cy="3917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3ft</a:t>
              </a:r>
              <a:endParaRPr lang="en-US" dirty="0"/>
            </a:p>
          </p:txBody>
        </p:sp>
        <p:cxnSp>
          <p:nvCxnSpPr>
            <p:cNvPr id="37" name="Straight Arrow Connector 36"/>
            <p:cNvCxnSpPr>
              <a:stCxn id="4" idx="3"/>
            </p:cNvCxnSpPr>
            <p:nvPr/>
          </p:nvCxnSpPr>
          <p:spPr>
            <a:xfrm flipV="1">
              <a:off x="4705093" y="3886200"/>
              <a:ext cx="476507" cy="23518"/>
            </a:xfrm>
            <a:prstGeom prst="straightConnector1">
              <a:avLst/>
            </a:prstGeom>
            <a:ln w="28575">
              <a:solidFill>
                <a:schemeClr val="accent4">
                  <a:lumMod val="60000"/>
                  <a:lumOff val="40000"/>
                </a:schemeClr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TextBox 37"/>
            <p:cNvSpPr txBox="1"/>
            <p:nvPr/>
          </p:nvSpPr>
          <p:spPr>
            <a:xfrm>
              <a:off x="4945524" y="3576782"/>
              <a:ext cx="3046475" cy="685503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Maximum water level: 3ft</a:t>
              </a:r>
            </a:p>
            <a:p>
              <a:pPr algn="ctr"/>
              <a:r>
                <a:rPr lang="en-US" dirty="0" smtClean="0"/>
                <a:t>(Flood warning if level &gt;= 10ft)</a:t>
              </a:r>
              <a:endParaRPr lang="en-US" dirty="0"/>
            </a:p>
          </p:txBody>
        </p:sp>
      </p:grpSp>
      <p:sp>
        <p:nvSpPr>
          <p:cNvPr id="30" name="TextBox 29"/>
          <p:cNvSpPr txBox="1"/>
          <p:nvPr/>
        </p:nvSpPr>
        <p:spPr>
          <a:xfrm>
            <a:off x="4724400" y="3733800"/>
            <a:ext cx="28741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Aggregation service provider</a:t>
            </a:r>
            <a:endParaRPr lang="en-US" dirty="0"/>
          </a:p>
        </p:txBody>
      </p:sp>
      <p:sp>
        <p:nvSpPr>
          <p:cNvPr id="32" name="TextBox 31"/>
          <p:cNvSpPr txBox="1"/>
          <p:nvPr/>
        </p:nvSpPr>
        <p:spPr>
          <a:xfrm>
            <a:off x="1524000" y="2438400"/>
            <a:ext cx="1774460" cy="461665"/>
          </a:xfrm>
          <a:prstGeom prst="rect">
            <a:avLst/>
          </a:prstGeom>
          <a:noFill/>
        </p:spPr>
        <p:txBody>
          <a:bodyPr wrap="non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FloodWatch</a:t>
            </a:r>
            <a:endParaRPr lang="en-US" sz="2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sp>
        <p:nvSpPr>
          <p:cNvPr id="39" name="TextBox 38"/>
          <p:cNvSpPr txBox="1"/>
          <p:nvPr/>
        </p:nvSpPr>
        <p:spPr>
          <a:xfrm>
            <a:off x="3795191" y="3200400"/>
            <a:ext cx="21888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 smtClean="0">
                <a:solidFill>
                  <a:srgbClr val="C00000"/>
                </a:solidFill>
              </a:rPr>
              <a:t>Malicious aggregator</a:t>
            </a:r>
            <a:endParaRPr lang="en-US" i="1" dirty="0">
              <a:solidFill>
                <a:srgbClr val="C00000"/>
              </a:solidFill>
            </a:endParaRPr>
          </a:p>
        </p:txBody>
      </p:sp>
      <p:sp>
        <p:nvSpPr>
          <p:cNvPr id="40" name="TextBox 39"/>
          <p:cNvSpPr txBox="1"/>
          <p:nvPr/>
        </p:nvSpPr>
        <p:spPr>
          <a:xfrm>
            <a:off x="228600" y="4800600"/>
            <a:ext cx="12506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Water level</a:t>
            </a:r>
            <a:endParaRPr lang="en-US" dirty="0"/>
          </a:p>
        </p:txBody>
      </p:sp>
      <p:sp>
        <p:nvSpPr>
          <p:cNvPr id="43" name="TextBox 42"/>
          <p:cNvSpPr txBox="1"/>
          <p:nvPr/>
        </p:nvSpPr>
        <p:spPr>
          <a:xfrm>
            <a:off x="1752600" y="48768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9</a:t>
            </a:r>
            <a:endParaRPr lang="en-US" dirty="0"/>
          </a:p>
        </p:txBody>
      </p:sp>
      <p:sp>
        <p:nvSpPr>
          <p:cNvPr id="44" name="TextBox 43"/>
          <p:cNvSpPr txBox="1"/>
          <p:nvPr/>
        </p:nvSpPr>
        <p:spPr>
          <a:xfrm>
            <a:off x="2286000" y="48768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45" name="TextBox 44"/>
          <p:cNvSpPr txBox="1"/>
          <p:nvPr/>
        </p:nvSpPr>
        <p:spPr>
          <a:xfrm>
            <a:off x="2898714" y="4876800"/>
            <a:ext cx="301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8</a:t>
            </a:r>
            <a:endParaRPr lang="en-US" dirty="0"/>
          </a:p>
        </p:txBody>
      </p:sp>
      <p:sp>
        <p:nvSpPr>
          <p:cNvPr id="46" name="TextBox 45"/>
          <p:cNvSpPr txBox="1"/>
          <p:nvPr/>
        </p:nvSpPr>
        <p:spPr>
          <a:xfrm>
            <a:off x="3508314" y="48768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10</a:t>
            </a:r>
            <a:endParaRPr lang="en-US" dirty="0"/>
          </a:p>
        </p:txBody>
      </p:sp>
      <p:sp>
        <p:nvSpPr>
          <p:cNvPr id="47" name="TextBox 46"/>
          <p:cNvSpPr txBox="1"/>
          <p:nvPr/>
        </p:nvSpPr>
        <p:spPr>
          <a:xfrm>
            <a:off x="4267200" y="48768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11</a:t>
            </a:r>
            <a:endParaRPr lang="en-US" dirty="0"/>
          </a:p>
        </p:txBody>
      </p:sp>
      <p:sp>
        <p:nvSpPr>
          <p:cNvPr id="48" name="TextBox 47"/>
          <p:cNvSpPr txBox="1"/>
          <p:nvPr/>
        </p:nvSpPr>
        <p:spPr>
          <a:xfrm>
            <a:off x="4879914" y="4876800"/>
            <a:ext cx="4187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12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152400" y="2743200"/>
            <a:ext cx="8534400" cy="34290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Related Work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2400" y="1066800"/>
            <a:ext cx="8763000" cy="4953000"/>
          </a:xfrm>
        </p:spPr>
        <p:txBody>
          <a:bodyPr/>
          <a:lstStyle/>
          <a:p>
            <a:r>
              <a:rPr lang="en-US" dirty="0" smtClean="0"/>
              <a:t>Outsourced database </a:t>
            </a:r>
            <a:r>
              <a:rPr lang="en-US" sz="2800" dirty="0" smtClean="0"/>
              <a:t>[Li’06, Narasimha’05, Pang’05]</a:t>
            </a:r>
            <a:endParaRPr lang="en-US" dirty="0" smtClean="0"/>
          </a:p>
          <a:p>
            <a:pPr lvl="1"/>
            <a:r>
              <a:rPr lang="en-US" dirty="0" smtClean="0"/>
              <a:t>Does not consider aggregation queries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SIA [Chan’07]</a:t>
            </a:r>
          </a:p>
          <a:p>
            <a:pPr lvl="1"/>
            <a:r>
              <a:rPr lang="en-US" dirty="0" smtClean="0"/>
              <a:t>Only one central aggregator; multiple rounds</a:t>
            </a:r>
          </a:p>
          <a:p>
            <a:r>
              <a:rPr lang="en-US" dirty="0" smtClean="0"/>
              <a:t>SHIA [Chan’06]</a:t>
            </a:r>
          </a:p>
          <a:p>
            <a:pPr lvl="1"/>
            <a:r>
              <a:rPr lang="en-US" dirty="0" smtClean="0"/>
              <a:t>Only Count; pull-based model</a:t>
            </a:r>
          </a:p>
          <a:p>
            <a:r>
              <a:rPr lang="en-US" dirty="0" smtClean="0"/>
              <a:t>Proof-sketch [Garofalakis’07]</a:t>
            </a:r>
          </a:p>
          <a:p>
            <a:pPr lvl="1"/>
            <a:r>
              <a:rPr lang="en-US" dirty="0" smtClean="0"/>
              <a:t>Only Count; aggregators can safely cheat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7" name="24-Point Star 6"/>
          <p:cNvSpPr/>
          <p:nvPr/>
        </p:nvSpPr>
        <p:spPr>
          <a:xfrm>
            <a:off x="5791200" y="4048328"/>
            <a:ext cx="2819400" cy="1371600"/>
          </a:xfrm>
          <a:prstGeom prst="star24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dirty="0" smtClean="0">
                <a:solidFill>
                  <a:srgbClr val="FFFF00"/>
                </a:solidFill>
              </a:rPr>
              <a:t>Not suitable for wide-area sensing</a:t>
            </a:r>
            <a:endParaRPr lang="en-US" sz="2000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Our Contribution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SECOA: a family of optimally secure aggregation protocols</a:t>
            </a:r>
          </a:p>
          <a:p>
            <a:pPr lvl="1"/>
            <a:r>
              <a:rPr lang="en-US" dirty="0" smtClean="0"/>
              <a:t>Supports a strict superset of aggregates supported by previous work (e.g., SIA, SHIA, Proof-sketch)</a:t>
            </a:r>
          </a:p>
          <a:p>
            <a:pPr lvl="2"/>
            <a:r>
              <a:rPr lang="en-US" dirty="0" smtClean="0"/>
              <a:t>Min/max, Count/Sum/Mean, Top-K Readings, Random Sample, Top-K Groups,  Frequent Items, Popular Items, etc.</a:t>
            </a:r>
          </a:p>
          <a:p>
            <a:pPr lvl="1"/>
            <a:r>
              <a:rPr lang="en-US" dirty="0" smtClean="0"/>
              <a:t>Supports a push-based model</a:t>
            </a:r>
          </a:p>
          <a:p>
            <a:r>
              <a:rPr lang="en-US" dirty="0" smtClean="0"/>
              <a:t>We use conceptually simple one-way chains</a:t>
            </a:r>
          </a:p>
          <a:p>
            <a:pPr lvl="1"/>
            <a:r>
              <a:rPr lang="en-US" dirty="0" smtClean="0"/>
              <a:t>We provide optimizations for up to 10</a:t>
            </a:r>
            <a:r>
              <a:rPr lang="en-US" baseline="30000" dirty="0" smtClean="0"/>
              <a:t>5</a:t>
            </a:r>
            <a:r>
              <a:rPr lang="en-US" dirty="0" smtClean="0"/>
              <a:t>x speedup</a:t>
            </a:r>
          </a:p>
          <a:p>
            <a:r>
              <a:rPr lang="en-US" dirty="0" smtClean="0"/>
              <a:t>Evaluation with prototype and real dataset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Outline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Problem Statement</a:t>
            </a:r>
          </a:p>
          <a:p>
            <a:r>
              <a:rPr lang="en-US" u="sng" dirty="0" smtClean="0">
                <a:solidFill>
                  <a:srgbClr val="C00000"/>
                </a:solidFill>
              </a:rPr>
              <a:t>System Model</a:t>
            </a:r>
          </a:p>
          <a:p>
            <a:r>
              <a:rPr lang="en-US" dirty="0" smtClean="0"/>
              <a:t>Secure Algorithms</a:t>
            </a:r>
          </a:p>
          <a:p>
            <a:pPr lvl="1"/>
            <a:r>
              <a:rPr lang="en-US" dirty="0" smtClean="0"/>
              <a:t>Max</a:t>
            </a:r>
          </a:p>
          <a:p>
            <a:pPr lvl="1"/>
            <a:r>
              <a:rPr lang="en-US" dirty="0" smtClean="0"/>
              <a:t>Beyond Max</a:t>
            </a:r>
          </a:p>
          <a:p>
            <a:r>
              <a:rPr lang="en-US" dirty="0" smtClean="0"/>
              <a:t>Evaluation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System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733800"/>
            <a:ext cx="8077200" cy="2895600"/>
          </a:xfrm>
        </p:spPr>
        <p:txBody>
          <a:bodyPr>
            <a:normAutofit/>
          </a:bodyPr>
          <a:lstStyle/>
          <a:p>
            <a:r>
              <a:rPr lang="en-US" dirty="0" smtClean="0"/>
              <a:t>Portal knows the list of sensors</a:t>
            </a:r>
          </a:p>
          <a:p>
            <a:pPr lvl="1"/>
            <a:r>
              <a:rPr lang="en-US" dirty="0" smtClean="0"/>
              <a:t>Each sensor shares a symmetric key with portal</a:t>
            </a:r>
          </a:p>
          <a:p>
            <a:r>
              <a:rPr lang="en-US" dirty="0" smtClean="0"/>
              <a:t>Sensors/portal loosely time synchronized</a:t>
            </a:r>
          </a:p>
          <a:p>
            <a:r>
              <a:rPr lang="en-US" dirty="0" smtClean="0"/>
              <a:t>Sensors/Aggregators/Portal can do RSA</a:t>
            </a:r>
          </a:p>
          <a:p>
            <a:r>
              <a:rPr lang="en-US" dirty="0" smtClean="0"/>
              <a:t>Sensor readings are integers</a:t>
            </a:r>
          </a:p>
        </p:txBody>
      </p:sp>
      <p:grpSp>
        <p:nvGrpSpPr>
          <p:cNvPr id="24" name="Group 23"/>
          <p:cNvGrpSpPr/>
          <p:nvPr/>
        </p:nvGrpSpPr>
        <p:grpSpPr>
          <a:xfrm>
            <a:off x="990600" y="1219200"/>
            <a:ext cx="7086600" cy="2362200"/>
            <a:chOff x="152400" y="3124200"/>
            <a:chExt cx="8686800" cy="3429000"/>
          </a:xfrm>
        </p:grpSpPr>
        <p:sp>
          <p:nvSpPr>
            <p:cNvPr id="4" name="Rounded Rectangle 3"/>
            <p:cNvSpPr/>
            <p:nvPr/>
          </p:nvSpPr>
          <p:spPr>
            <a:xfrm>
              <a:off x="152400" y="3124200"/>
              <a:ext cx="8686800" cy="3429000"/>
            </a:xfrm>
            <a:prstGeom prst="roundRect">
              <a:avLst/>
            </a:prstGeom>
            <a:solidFill>
              <a:srgbClr val="F5F8EC"/>
            </a:solidFill>
            <a:ln w="6350"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/>
            </a:p>
          </p:txBody>
        </p:sp>
        <p:pic>
          <p:nvPicPr>
            <p:cNvPr id="5" name="Picture 4" descr="sensormap.jpg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324600" y="3248708"/>
              <a:ext cx="1961893" cy="1018492"/>
            </a:xfrm>
            <a:prstGeom prst="rect">
              <a:avLst/>
            </a:prstGeom>
            <a:ln>
              <a:solidFill>
                <a:schemeClr val="tx1"/>
              </a:solidFill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6" name="Picture 7" descr="weatherstation.jpg"/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581530" y="3686829"/>
              <a:ext cx="937930" cy="885171"/>
            </a:xfrm>
            <a:prstGeom prst="rect">
              <a:avLst/>
            </a:prstGeom>
            <a:noFill/>
          </p:spPr>
        </p:pic>
        <p:pic>
          <p:nvPicPr>
            <p:cNvPr id="7" name="Picture 9" descr="webcam_trust.jpg"/>
            <p:cNvPicPr>
              <a:picLocks noChangeAspect="1" noChangeArrowheads="1"/>
            </p:cNvPicPr>
            <p:nvPr/>
          </p:nvPicPr>
          <p:blipFill>
            <a:blip r:embed="rId4"/>
            <a:srcRect/>
            <a:stretch>
              <a:fillRect/>
            </a:stretch>
          </p:blipFill>
          <p:spPr bwMode="auto">
            <a:xfrm>
              <a:off x="381000" y="4800600"/>
              <a:ext cx="445770" cy="609600"/>
            </a:xfrm>
            <a:prstGeom prst="rect">
              <a:avLst/>
            </a:prstGeom>
            <a:noFill/>
          </p:spPr>
        </p:pic>
        <p:pic>
          <p:nvPicPr>
            <p:cNvPr id="8" name="Picture 13" descr="mote 1.jpg"/>
            <p:cNvPicPr>
              <a:picLocks noChangeAspect="1" noChangeArrowheads="1"/>
            </p:cNvPicPr>
            <p:nvPr/>
          </p:nvPicPr>
          <p:blipFill>
            <a:blip r:embed="rId5"/>
            <a:srcRect/>
            <a:stretch>
              <a:fillRect/>
            </a:stretch>
          </p:blipFill>
          <p:spPr bwMode="auto">
            <a:xfrm>
              <a:off x="812824" y="4834703"/>
              <a:ext cx="723413" cy="619423"/>
            </a:xfrm>
            <a:prstGeom prst="rect">
              <a:avLst/>
            </a:prstGeom>
            <a:noFill/>
          </p:spPr>
        </p:pic>
        <p:sp>
          <p:nvSpPr>
            <p:cNvPr id="9" name="tower"/>
            <p:cNvSpPr>
              <a:spLocks noEditPoints="1" noChangeArrowheads="1"/>
            </p:cNvSpPr>
            <p:nvPr/>
          </p:nvSpPr>
          <p:spPr bwMode="auto">
            <a:xfrm>
              <a:off x="1905000" y="3800830"/>
              <a:ext cx="425450" cy="608012"/>
            </a:xfrm>
            <a:custGeom>
              <a:avLst/>
              <a:gdLst>
                <a:gd name="T0" fmla="*/ 0 w 21600"/>
                <a:gd name="T1" fmla="*/ 2184 h 21600"/>
                <a:gd name="T2" fmla="*/ 6664 w 21600"/>
                <a:gd name="T3" fmla="*/ 0 h 21600"/>
                <a:gd name="T4" fmla="*/ 10800 w 21600"/>
                <a:gd name="T5" fmla="*/ 0 h 21600"/>
                <a:gd name="T6" fmla="*/ 21600 w 21600"/>
                <a:gd name="T7" fmla="*/ 0 h 21600"/>
                <a:gd name="T8" fmla="*/ 21600 w 21600"/>
                <a:gd name="T9" fmla="*/ 11649 h 21600"/>
                <a:gd name="T10" fmla="*/ 21600 w 21600"/>
                <a:gd name="T11" fmla="*/ 19416 h 21600"/>
                <a:gd name="T12" fmla="*/ 15166 w 21600"/>
                <a:gd name="T13" fmla="*/ 21600 h 21600"/>
                <a:gd name="T14" fmla="*/ 10570 w 21600"/>
                <a:gd name="T15" fmla="*/ 21600 h 21600"/>
                <a:gd name="T16" fmla="*/ 0 w 21600"/>
                <a:gd name="T17" fmla="*/ 21600 h 21600"/>
                <a:gd name="T18" fmla="*/ 0 w 21600"/>
                <a:gd name="T19" fmla="*/ 11528 h 21600"/>
                <a:gd name="T20" fmla="*/ 459 w 21600"/>
                <a:gd name="T21" fmla="*/ 22540 h 21600"/>
                <a:gd name="T22" fmla="*/ 21485 w 21600"/>
                <a:gd name="T23" fmla="*/ 270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T20" t="T21" r="T22" b="T23"/>
              <a:pathLst>
                <a:path w="21600" h="21600" extrusionOk="0">
                  <a:moveTo>
                    <a:pt x="0" y="2184"/>
                  </a:moveTo>
                  <a:lnTo>
                    <a:pt x="6664" y="0"/>
                  </a:lnTo>
                  <a:lnTo>
                    <a:pt x="10800" y="0"/>
                  </a:lnTo>
                  <a:lnTo>
                    <a:pt x="21600" y="0"/>
                  </a:lnTo>
                  <a:lnTo>
                    <a:pt x="21600" y="11649"/>
                  </a:lnTo>
                  <a:lnTo>
                    <a:pt x="21600" y="19416"/>
                  </a:lnTo>
                  <a:lnTo>
                    <a:pt x="15166" y="21600"/>
                  </a:lnTo>
                  <a:lnTo>
                    <a:pt x="10570" y="21600"/>
                  </a:lnTo>
                  <a:lnTo>
                    <a:pt x="0" y="21600"/>
                  </a:lnTo>
                  <a:lnTo>
                    <a:pt x="0" y="11528"/>
                  </a:lnTo>
                  <a:lnTo>
                    <a:pt x="0" y="2184"/>
                  </a:lnTo>
                  <a:close/>
                </a:path>
                <a:path w="21600" h="21600" extrusionOk="0">
                  <a:moveTo>
                    <a:pt x="0" y="2184"/>
                  </a:moveTo>
                  <a:lnTo>
                    <a:pt x="0" y="2184"/>
                  </a:lnTo>
                  <a:lnTo>
                    <a:pt x="14706" y="2184"/>
                  </a:lnTo>
                  <a:lnTo>
                    <a:pt x="21600" y="0"/>
                  </a:lnTo>
                  <a:moveTo>
                    <a:pt x="0" y="2184"/>
                  </a:moveTo>
                  <a:lnTo>
                    <a:pt x="14706" y="2184"/>
                  </a:lnTo>
                  <a:lnTo>
                    <a:pt x="14706" y="5339"/>
                  </a:lnTo>
                  <a:lnTo>
                    <a:pt x="14706" y="17474"/>
                  </a:lnTo>
                  <a:lnTo>
                    <a:pt x="14706" y="21600"/>
                  </a:lnTo>
                  <a:moveTo>
                    <a:pt x="1149" y="3034"/>
                  </a:moveTo>
                  <a:lnTo>
                    <a:pt x="13328" y="3034"/>
                  </a:lnTo>
                  <a:lnTo>
                    <a:pt x="13328" y="3519"/>
                  </a:lnTo>
                  <a:lnTo>
                    <a:pt x="1149" y="3519"/>
                  </a:lnTo>
                  <a:lnTo>
                    <a:pt x="1149" y="3034"/>
                  </a:lnTo>
                  <a:moveTo>
                    <a:pt x="1149" y="4490"/>
                  </a:moveTo>
                  <a:lnTo>
                    <a:pt x="13328" y="4490"/>
                  </a:lnTo>
                  <a:lnTo>
                    <a:pt x="13328" y="4854"/>
                  </a:lnTo>
                  <a:lnTo>
                    <a:pt x="1149" y="4854"/>
                  </a:lnTo>
                  <a:lnTo>
                    <a:pt x="1149" y="4490"/>
                  </a:lnTo>
                  <a:moveTo>
                    <a:pt x="1149" y="5946"/>
                  </a:moveTo>
                  <a:lnTo>
                    <a:pt x="13328" y="5946"/>
                  </a:lnTo>
                  <a:lnTo>
                    <a:pt x="13328" y="6310"/>
                  </a:lnTo>
                  <a:lnTo>
                    <a:pt x="1149" y="6310"/>
                  </a:lnTo>
                  <a:lnTo>
                    <a:pt x="1149" y="5946"/>
                  </a:lnTo>
                </a:path>
              </a:pathLst>
            </a:custGeom>
            <a:solidFill>
              <a:srgbClr val="FFFFCC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sz="1400"/>
            </a:p>
          </p:txBody>
        </p:sp>
        <p:pic>
          <p:nvPicPr>
            <p:cNvPr id="10" name="Picture 19" descr="C:\Users\sumann\AppData\Local\Microsoft\Windows\Temporary Internet Files\Content.IE5\0MW07YT4\MCj04352420000[1].png"/>
            <p:cNvPicPr>
              <a:picLocks noChangeAspect="1" noChangeArrowheads="1"/>
            </p:cNvPicPr>
            <p:nvPr/>
          </p:nvPicPr>
          <p:blipFill>
            <a:blip r:embed="rId6" cstate="print"/>
            <a:srcRect/>
            <a:stretch>
              <a:fillRect/>
            </a:stretch>
          </p:blipFill>
          <p:spPr bwMode="auto">
            <a:xfrm>
              <a:off x="5410200" y="3657600"/>
              <a:ext cx="1001328" cy="1981200"/>
            </a:xfrm>
            <a:prstGeom prst="rect">
              <a:avLst/>
            </a:prstGeom>
            <a:noFill/>
          </p:spPr>
        </p:pic>
        <p:pic>
          <p:nvPicPr>
            <p:cNvPr id="11" name="Picture 20" descr="C:\Users\sumann\AppData\Local\Microsoft\Windows\Temporary Internet Files\Content.IE5\0MW07YT4\MCj04414520000[1].png"/>
            <p:cNvPicPr>
              <a:picLocks noChangeAspect="1" noChangeArrowheads="1"/>
            </p:cNvPicPr>
            <p:nvPr/>
          </p:nvPicPr>
          <p:blipFill>
            <a:blip r:embed="rId7" cstate="print"/>
            <a:srcRect/>
            <a:stretch>
              <a:fillRect/>
            </a:stretch>
          </p:blipFill>
          <p:spPr bwMode="auto">
            <a:xfrm>
              <a:off x="1752772" y="4680474"/>
              <a:ext cx="914228" cy="914228"/>
            </a:xfrm>
            <a:prstGeom prst="rect">
              <a:avLst/>
            </a:prstGeom>
            <a:noFill/>
          </p:spPr>
        </p:pic>
        <p:pic>
          <p:nvPicPr>
            <p:cNvPr id="12" name="Picture 21" descr="C:\Program Files\Microsoft Office\MEDIA\CAGCAT10\j0195384.wmf"/>
            <p:cNvPicPr>
              <a:picLocks noChangeAspect="1" noChangeArrowheads="1"/>
            </p:cNvPicPr>
            <p:nvPr/>
          </p:nvPicPr>
          <p:blipFill>
            <a:blip r:embed="rId8"/>
            <a:srcRect/>
            <a:stretch>
              <a:fillRect/>
            </a:stretch>
          </p:blipFill>
          <p:spPr bwMode="auto">
            <a:xfrm>
              <a:off x="7391400" y="4724400"/>
              <a:ext cx="842547" cy="860425"/>
            </a:xfrm>
            <a:prstGeom prst="rect">
              <a:avLst/>
            </a:prstGeom>
            <a:noFill/>
          </p:spPr>
        </p:pic>
        <p:sp>
          <p:nvSpPr>
            <p:cNvPr id="13" name="TextBox 12"/>
            <p:cNvSpPr txBox="1"/>
            <p:nvPr/>
          </p:nvSpPr>
          <p:spPr>
            <a:xfrm>
              <a:off x="304800" y="5638800"/>
              <a:ext cx="1285485" cy="5361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latin typeface="Comic Sans MS" pitchFamily="66" charset="0"/>
                </a:rPr>
                <a:t>Sensors</a:t>
              </a:r>
              <a:endParaRPr lang="en-US" dirty="0">
                <a:solidFill>
                  <a:srgbClr val="FF0000"/>
                </a:solidFill>
                <a:latin typeface="Comic Sans MS" pitchFamily="66" charset="0"/>
              </a:endParaRP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685552" y="5638800"/>
              <a:ext cx="1340504" cy="5361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latin typeface="Comic Sans MS" pitchFamily="66" charset="0"/>
                </a:rPr>
                <a:t>Gateway</a:t>
              </a:r>
              <a:endParaRPr lang="en-US" dirty="0">
                <a:solidFill>
                  <a:srgbClr val="FF0000"/>
                </a:solidFill>
                <a:latin typeface="Comic Sans MS" pitchFamily="66" charset="0"/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5562600" y="5634335"/>
              <a:ext cx="1014319" cy="5361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latin typeface="Comic Sans MS" pitchFamily="66" charset="0"/>
                </a:rPr>
                <a:t>Portal</a:t>
              </a:r>
              <a:endParaRPr lang="en-US" dirty="0">
                <a:solidFill>
                  <a:srgbClr val="FF0000"/>
                </a:solidFill>
                <a:latin typeface="Comic Sans MS" pitchFamily="66" charset="0"/>
              </a:endParaRPr>
            </a:p>
          </p:txBody>
        </p:sp>
        <p:sp>
          <p:nvSpPr>
            <p:cNvPr id="16" name="Cloud 15"/>
            <p:cNvSpPr/>
            <p:nvPr/>
          </p:nvSpPr>
          <p:spPr>
            <a:xfrm>
              <a:off x="3352800" y="4191000"/>
              <a:ext cx="1600200" cy="914400"/>
            </a:xfrm>
            <a:prstGeom prst="cloud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400" dirty="0" smtClean="0"/>
                <a:t>Internet</a:t>
              </a:r>
              <a:endParaRPr lang="en-US" sz="1400" dirty="0"/>
            </a:p>
          </p:txBody>
        </p:sp>
        <p:cxnSp>
          <p:nvCxnSpPr>
            <p:cNvPr id="17" name="Straight Arrow Connector 16"/>
            <p:cNvCxnSpPr>
              <a:stCxn id="9" idx="4"/>
            </p:cNvCxnSpPr>
            <p:nvPr/>
          </p:nvCxnSpPr>
          <p:spPr>
            <a:xfrm>
              <a:off x="2330450" y="4128734"/>
              <a:ext cx="1174750" cy="281696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Arrow Connector 17"/>
            <p:cNvCxnSpPr>
              <a:stCxn id="11" idx="3"/>
            </p:cNvCxnSpPr>
            <p:nvPr/>
          </p:nvCxnSpPr>
          <p:spPr>
            <a:xfrm flipV="1">
              <a:off x="2667000" y="4909074"/>
              <a:ext cx="762172" cy="228514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9" name="Straight Arrow Connector 18"/>
            <p:cNvCxnSpPr>
              <a:stCxn id="6" idx="3"/>
              <a:endCxn id="9" idx="9"/>
            </p:cNvCxnSpPr>
            <p:nvPr/>
          </p:nvCxnSpPr>
          <p:spPr>
            <a:xfrm flipV="1">
              <a:off x="1519460" y="4125328"/>
              <a:ext cx="385540" cy="4087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Arrow Connector 19"/>
            <p:cNvCxnSpPr>
              <a:stCxn id="8" idx="3"/>
              <a:endCxn id="11" idx="1"/>
            </p:cNvCxnSpPr>
            <p:nvPr/>
          </p:nvCxnSpPr>
          <p:spPr>
            <a:xfrm flipV="1">
              <a:off x="1536237" y="5137588"/>
              <a:ext cx="216535" cy="6827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/>
            <p:cNvCxnSpPr>
              <a:stCxn id="16" idx="0"/>
              <a:endCxn id="10" idx="1"/>
            </p:cNvCxnSpPr>
            <p:nvPr/>
          </p:nvCxnSpPr>
          <p:spPr>
            <a:xfrm>
              <a:off x="4951667" y="4648200"/>
              <a:ext cx="458533" cy="1588"/>
            </a:xfrm>
            <a:prstGeom prst="straightConnector1">
              <a:avLst/>
            </a:prstGeom>
            <a:ln w="19050">
              <a:solidFill>
                <a:schemeClr val="accent2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>
              <a:stCxn id="12" idx="0"/>
              <a:endCxn id="5" idx="2"/>
            </p:cNvCxnSpPr>
            <p:nvPr/>
          </p:nvCxnSpPr>
          <p:spPr>
            <a:xfrm rot="16200000" flipV="1">
              <a:off x="7330511" y="4242236"/>
              <a:ext cx="457200" cy="507127"/>
            </a:xfrm>
            <a:prstGeom prst="straightConnector1">
              <a:avLst/>
            </a:prstGeom>
            <a:ln w="19050">
              <a:solidFill>
                <a:schemeClr val="accent2"/>
              </a:solidFill>
              <a:headEnd type="triangle" w="med" len="med"/>
              <a:tailEnd type="triangle" w="med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3" name="TextBox 22"/>
            <p:cNvSpPr txBox="1"/>
            <p:nvPr/>
          </p:nvSpPr>
          <p:spPr>
            <a:xfrm>
              <a:off x="3429000" y="5634335"/>
              <a:ext cx="1735462" cy="536127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>
                  <a:solidFill>
                    <a:srgbClr val="FF0000"/>
                  </a:solidFill>
                  <a:latin typeface="Comic Sans MS" pitchFamily="66" charset="0"/>
                </a:rPr>
                <a:t>Aggregator</a:t>
              </a:r>
              <a:endParaRPr lang="en-US" dirty="0">
                <a:solidFill>
                  <a:srgbClr val="FF0000"/>
                </a:solidFill>
                <a:latin typeface="Comic Sans MS" pitchFamily="66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4502269" y="2362200"/>
            <a:ext cx="15481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 smtClean="0"/>
              <a:t>Aggregates + </a:t>
            </a:r>
          </a:p>
          <a:p>
            <a:r>
              <a:rPr lang="en-US" sz="1400" b="1" dirty="0" smtClean="0"/>
              <a:t>Verification object</a:t>
            </a:r>
            <a:endParaRPr lang="en-US" sz="1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Attack Model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Byzantine aggregator</a:t>
            </a:r>
          </a:p>
          <a:p>
            <a:pPr lvl="1"/>
            <a:r>
              <a:rPr lang="en-US" dirty="0" smtClean="0"/>
              <a:t>Can fabricate, replay, duplicate, ignore readings</a:t>
            </a:r>
          </a:p>
          <a:p>
            <a:r>
              <a:rPr lang="en-US" dirty="0" smtClean="0"/>
              <a:t>Malicious aggregators can collude</a:t>
            </a:r>
          </a:p>
          <a:p>
            <a:r>
              <a:rPr lang="en-US" dirty="0" smtClean="0"/>
              <a:t>Sensors are trusted</a:t>
            </a:r>
          </a:p>
          <a:p>
            <a:pPr lvl="1"/>
            <a:r>
              <a:rPr lang="en-US" dirty="0" smtClean="0"/>
              <a:t>Fundamentally impossible to prevent</a:t>
            </a:r>
          </a:p>
          <a:p>
            <a:pPr lvl="1"/>
            <a:r>
              <a:rPr lang="en-US" dirty="0" smtClean="0"/>
              <a:t>Most aggregates we consider are robust against a small number of malicious sensors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11692</TotalTime>
  <Words>1388</Words>
  <Application>Microsoft Office PowerPoint</Application>
  <PresentationFormat>On-screen Show (4:3)</PresentationFormat>
  <Paragraphs>480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Office Theme</vt:lpstr>
      <vt:lpstr>Secure Outsourced Aggregation via One-way Chains</vt:lpstr>
      <vt:lpstr>Wide-area Shared Sensing</vt:lpstr>
      <vt:lpstr>Unique Characteristics</vt:lpstr>
      <vt:lpstr>Malicious Aggregator</vt:lpstr>
      <vt:lpstr>Related Work</vt:lpstr>
      <vt:lpstr>Our Contribution</vt:lpstr>
      <vt:lpstr>Outline</vt:lpstr>
      <vt:lpstr>System Model</vt:lpstr>
      <vt:lpstr>Attack Model</vt:lpstr>
      <vt:lpstr>PowerPoint Presentation</vt:lpstr>
      <vt:lpstr>Outline</vt:lpstr>
      <vt:lpstr>Secure Max (Sensor/Aggregator)</vt:lpstr>
      <vt:lpstr>Secure Max (Portal)</vt:lpstr>
      <vt:lpstr>Distributed Aggregator</vt:lpstr>
      <vt:lpstr>Homomorphic Function</vt:lpstr>
      <vt:lpstr>Outline</vt:lpstr>
      <vt:lpstr>Secure Count</vt:lpstr>
      <vt:lpstr>Reducing Rolling Cost</vt:lpstr>
      <vt:lpstr>Reducing Folding Cost</vt:lpstr>
      <vt:lpstr>Other Aggregates</vt:lpstr>
      <vt:lpstr>Other Aggregates</vt:lpstr>
      <vt:lpstr>Outline</vt:lpstr>
      <vt:lpstr>End-to-end Performance</vt:lpstr>
      <vt:lpstr>Effect of Optimizations</vt:lpstr>
      <vt:lpstr>Conclusion</vt:lpstr>
      <vt:lpstr>Backup slides</vt:lpstr>
      <vt:lpstr>Distributed Aggregator</vt:lpstr>
      <vt:lpstr>One-pass Top-K</vt:lpstr>
      <vt:lpstr>Top-K Readings</vt:lpstr>
      <vt:lpstr>Top-K Groups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Secure Outsourced Aggregation via One-way Chains</dc:title>
  <dc:creator>sumann</dc:creator>
  <cp:lastModifiedBy>sumann</cp:lastModifiedBy>
  <cp:revision>130</cp:revision>
  <dcterms:created xsi:type="dcterms:W3CDTF">2009-06-21T16:12:29Z</dcterms:created>
  <dcterms:modified xsi:type="dcterms:W3CDTF">2010-11-16T18:20:20Z</dcterms:modified>
</cp:coreProperties>
</file>