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customXml/itemProps1.xml" ContentType="application/vnd.openxmlformats-officedocument.customXmlPropertie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harts/chart3.xml" ContentType="application/vnd.openxmlformats-officedocument.drawingml.chart+xml"/>
  <Override PartName="/ppt/tags/tag12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tags/tag13.xml" ContentType="application/vnd.openxmlformats-officedocument.presentationml.tags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charts/chart1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5"/>
  </p:notesMasterIdLst>
  <p:sldIdLst>
    <p:sldId id="256" r:id="rId2"/>
    <p:sldId id="257" r:id="rId3"/>
    <p:sldId id="258" r:id="rId4"/>
    <p:sldId id="281" r:id="rId5"/>
    <p:sldId id="283" r:id="rId6"/>
    <p:sldId id="284" r:id="rId7"/>
    <p:sldId id="282" r:id="rId8"/>
    <p:sldId id="286" r:id="rId9"/>
    <p:sldId id="308" r:id="rId10"/>
    <p:sldId id="288" r:id="rId11"/>
    <p:sldId id="289" r:id="rId12"/>
    <p:sldId id="291" r:id="rId13"/>
    <p:sldId id="292" r:id="rId14"/>
    <p:sldId id="293" r:id="rId15"/>
    <p:sldId id="294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259" r:id="rId24"/>
    <p:sldId id="262" r:id="rId25"/>
    <p:sldId id="264" r:id="rId26"/>
    <p:sldId id="306" r:id="rId27"/>
    <p:sldId id="268" r:id="rId28"/>
    <p:sldId id="269" r:id="rId29"/>
    <p:sldId id="270" r:id="rId30"/>
    <p:sldId id="271" r:id="rId31"/>
    <p:sldId id="272" r:id="rId32"/>
    <p:sldId id="273" r:id="rId33"/>
    <p:sldId id="276" r:id="rId34"/>
    <p:sldId id="277" r:id="rId35"/>
    <p:sldId id="278" r:id="rId36"/>
    <p:sldId id="280" r:id="rId37"/>
    <p:sldId id="295" r:id="rId38"/>
    <p:sldId id="309" r:id="rId39"/>
    <p:sldId id="290" r:id="rId40"/>
    <p:sldId id="304" r:id="rId41"/>
    <p:sldId id="296" r:id="rId42"/>
    <p:sldId id="305" r:id="rId43"/>
    <p:sldId id="307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60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-arunab\Documents\research\vifi-tal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-arunab\Documents\research\vifi-talk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-arunab\Documents\research\vifi-talk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-arunab\Documents\research\vifi-tal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1922815898012769"/>
          <c:y val="2.9973081556097427E-2"/>
          <c:w val="0.74452287214098278"/>
          <c:h val="0.79744665714683394"/>
        </c:manualLayout>
      </c:layout>
      <c:barChart>
        <c:barDir val="col"/>
        <c:grouping val="clustered"/>
        <c:ser>
          <c:idx val="1"/>
          <c:order val="0"/>
          <c:tx>
            <c:v>ViFi</c:v>
          </c:tx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Sheet1!$A$6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</c:ser>
        <c:ser>
          <c:idx val="0"/>
          <c:order val="1"/>
          <c:tx>
            <c:v>802.11</c:v>
          </c:tx>
          <c:spPr>
            <a:solidFill>
              <a:srgbClr val="0070C0"/>
            </a:solidFill>
          </c:spPr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Sheet1!$A$5</c:f>
              <c:numCache>
                <c:formatCode>General</c:formatCode>
                <c:ptCount val="1"/>
                <c:pt idx="0">
                  <c:v>33</c:v>
                </c:pt>
              </c:numCache>
            </c:numRef>
          </c:val>
        </c:ser>
        <c:gapWidth val="379"/>
        <c:overlap val="-28"/>
        <c:axId val="61949056"/>
        <c:axId val="61950592"/>
      </c:barChart>
      <c:catAx>
        <c:axId val="61949056"/>
        <c:scaling>
          <c:orientation val="minMax"/>
        </c:scaling>
        <c:axPos val="b"/>
        <c:numFmt formatCode="General" sourceLinked="1"/>
        <c:tickLblPos val="nextTo"/>
        <c:spPr>
          <a:solidFill>
            <a:schemeClr val="bg1"/>
          </a:solidFill>
          <a:ln>
            <a:solidFill>
              <a:schemeClr val="accent1"/>
            </a:solidFill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61950592"/>
        <c:crosses val="autoZero"/>
        <c:auto val="1"/>
        <c:lblAlgn val="ctr"/>
        <c:lblOffset val="100"/>
      </c:catAx>
      <c:valAx>
        <c:axId val="61950592"/>
        <c:scaling>
          <c:orientation val="minMax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61949056"/>
        <c:crosses val="autoZero"/>
        <c:crossBetween val="between"/>
        <c:majorUnit val="20"/>
      </c:valAx>
      <c:spPr>
        <a:scene3d>
          <a:camera prst="orthographicFront"/>
          <a:lightRig rig="threePt" dir="t"/>
        </a:scene3d>
        <a:sp3d/>
      </c:spPr>
    </c:plotArea>
    <c:plotVisOnly val="1"/>
  </c:chart>
  <c:spPr>
    <a:solidFill>
      <a:schemeClr val="bg1"/>
    </a:solidFill>
    <a:ln>
      <a:noFill/>
    </a:ln>
  </c:spPr>
  <c:txPr>
    <a:bodyPr/>
    <a:lstStyle/>
    <a:p>
      <a:pPr>
        <a:defRPr sz="2200" baseline="0">
          <a:latin typeface="Calibri" pitchFamily="34" charset="0"/>
        </a:defRPr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1"/>
          <c:order val="0"/>
          <c:tx>
            <c:v>ViFi</c:v>
          </c:tx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Sheet1!$A$40</c:f>
              <c:numCache>
                <c:formatCode>General</c:formatCode>
                <c:ptCount val="1"/>
                <c:pt idx="0">
                  <c:v>78</c:v>
                </c:pt>
              </c:numCache>
            </c:numRef>
          </c:val>
        </c:ser>
        <c:ser>
          <c:idx val="0"/>
          <c:order val="1"/>
          <c:tx>
            <c:v>802.11</c:v>
          </c:tx>
          <c:spPr>
            <a:solidFill>
              <a:srgbClr val="0070C0"/>
            </a:solidFill>
          </c:spPr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Sheet1!$A$39</c:f>
              <c:numCache>
                <c:formatCode>General</c:formatCode>
                <c:ptCount val="1"/>
                <c:pt idx="0">
                  <c:v>36</c:v>
                </c:pt>
              </c:numCache>
            </c:numRef>
          </c:val>
        </c:ser>
        <c:gapWidth val="379"/>
        <c:overlap val="-28"/>
        <c:axId val="62147200"/>
        <c:axId val="62153088"/>
      </c:barChart>
      <c:catAx>
        <c:axId val="62147200"/>
        <c:scaling>
          <c:orientation val="minMax"/>
        </c:scaling>
        <c:axPos val="b"/>
        <c:numFmt formatCode="General" sourceLinked="1"/>
        <c:tickLblPos val="nextTo"/>
        <c:spPr>
          <a:solidFill>
            <a:schemeClr val="bg1"/>
          </a:solidFill>
          <a:ln>
            <a:solidFill>
              <a:schemeClr val="accent1"/>
            </a:solidFill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62153088"/>
        <c:crosses val="autoZero"/>
        <c:auto val="1"/>
        <c:lblAlgn val="ctr"/>
        <c:lblOffset val="100"/>
      </c:catAx>
      <c:valAx>
        <c:axId val="62153088"/>
        <c:scaling>
          <c:orientation val="minMax"/>
          <c:max val="10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62147200"/>
        <c:crosses val="autoZero"/>
        <c:crossBetween val="between"/>
        <c:majorUnit val="20"/>
      </c:valAx>
      <c:spPr>
        <a:scene3d>
          <a:camera prst="orthographicFront"/>
          <a:lightRig rig="threePt" dir="t"/>
        </a:scene3d>
        <a:sp3d/>
      </c:spPr>
    </c:plotArea>
    <c:plotVisOnly val="1"/>
  </c:chart>
  <c:spPr>
    <a:solidFill>
      <a:schemeClr val="bg1"/>
    </a:solidFill>
    <a:ln>
      <a:noFill/>
    </a:ln>
  </c:spPr>
  <c:txPr>
    <a:bodyPr/>
    <a:lstStyle/>
    <a:p>
      <a:pPr>
        <a:defRPr sz="2200" baseline="0">
          <a:latin typeface="Calibri" pitchFamily="34" charset="0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21556458975236831"/>
          <c:y val="5.6384499821709476E-2"/>
          <c:w val="0.77718903343604129"/>
          <c:h val="0.7795051119723615"/>
        </c:manualLayout>
      </c:layout>
      <c:barChart>
        <c:barDir val="col"/>
        <c:grouping val="clustered"/>
        <c:ser>
          <c:idx val="1"/>
          <c:order val="0"/>
          <c:tx>
            <c:v>ViFi</c:v>
          </c:tx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Sheet1!$B$113</c:f>
              <c:numCache>
                <c:formatCode>General</c:formatCode>
                <c:ptCount val="1"/>
                <c:pt idx="0">
                  <c:v>0.59</c:v>
                </c:pt>
              </c:numCache>
            </c:numRef>
          </c:val>
        </c:ser>
        <c:ser>
          <c:idx val="0"/>
          <c:order val="1"/>
          <c:tx>
            <c:v>802.11</c:v>
          </c:tx>
          <c:spPr>
            <a:solidFill>
              <a:srgbClr val="0070C0"/>
            </a:solidFill>
          </c:spPr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Sheet1!$B$112</c:f>
              <c:numCache>
                <c:formatCode>General</c:formatCode>
                <c:ptCount val="1"/>
                <c:pt idx="0">
                  <c:v>0.9</c:v>
                </c:pt>
              </c:numCache>
            </c:numRef>
          </c:val>
        </c:ser>
        <c:gapWidth val="379"/>
        <c:overlap val="-28"/>
        <c:axId val="62181376"/>
        <c:axId val="62182912"/>
      </c:barChart>
      <c:catAx>
        <c:axId val="62181376"/>
        <c:scaling>
          <c:orientation val="minMax"/>
        </c:scaling>
        <c:axPos val="b"/>
        <c:numFmt formatCode="General" sourceLinked="1"/>
        <c:tickLblPos val="nextTo"/>
        <c:spPr>
          <a:solidFill>
            <a:schemeClr val="bg1"/>
          </a:solidFill>
          <a:ln>
            <a:solidFill>
              <a:schemeClr val="accent1"/>
            </a:solidFill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62182912"/>
        <c:crosses val="autoZero"/>
        <c:auto val="1"/>
        <c:lblAlgn val="ctr"/>
        <c:lblOffset val="100"/>
      </c:catAx>
      <c:valAx>
        <c:axId val="62182912"/>
        <c:scaling>
          <c:orientation val="minMax"/>
          <c:max val="1"/>
          <c:min val="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62181376"/>
        <c:crosses val="autoZero"/>
        <c:crossBetween val="between"/>
        <c:majorUnit val="0.2"/>
      </c:valAx>
      <c:spPr>
        <a:scene3d>
          <a:camera prst="orthographicFront"/>
          <a:lightRig rig="threePt" dir="t"/>
        </a:scene3d>
        <a:sp3d/>
      </c:spPr>
    </c:plotArea>
    <c:plotVisOnly val="1"/>
  </c:chart>
  <c:spPr>
    <a:solidFill>
      <a:schemeClr val="bg1"/>
    </a:solidFill>
    <a:ln>
      <a:noFill/>
    </a:ln>
  </c:spPr>
  <c:txPr>
    <a:bodyPr/>
    <a:lstStyle/>
    <a:p>
      <a:pPr>
        <a:defRPr sz="2200" baseline="0">
          <a:latin typeface="Calibri" pitchFamily="34" charset="0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24716449947585442"/>
          <c:y val="6.5928751093613319E-2"/>
          <c:w val="0.71815551181048409"/>
          <c:h val="0.74218175853019375"/>
        </c:manualLayout>
      </c:layout>
      <c:barChart>
        <c:barDir val="col"/>
        <c:grouping val="clustered"/>
        <c:ser>
          <c:idx val="1"/>
          <c:order val="0"/>
          <c:tx>
            <c:v>ViFi</c:v>
          </c:tx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Sheet1!$A$73</c:f>
              <c:numCache>
                <c:formatCode>General</c:formatCode>
                <c:ptCount val="1"/>
                <c:pt idx="0">
                  <c:v>0.78</c:v>
                </c:pt>
              </c:numCache>
            </c:numRef>
          </c:val>
        </c:ser>
        <c:ser>
          <c:idx val="0"/>
          <c:order val="1"/>
          <c:tx>
            <c:v>802.11</c:v>
          </c:tx>
          <c:spPr>
            <a:solidFill>
              <a:srgbClr val="0070C0"/>
            </a:solidFill>
          </c:spPr>
          <c:cat>
            <c:numLit>
              <c:formatCode>General</c:formatCode>
              <c:ptCount val="1"/>
              <c:pt idx="0">
                <c:v>0.5</c:v>
              </c:pt>
            </c:numLit>
          </c:cat>
          <c:val>
            <c:numRef>
              <c:f>Sheet1!$A$72</c:f>
              <c:numCache>
                <c:formatCode>General</c:formatCode>
                <c:ptCount val="1"/>
                <c:pt idx="0">
                  <c:v>0.73000000000000165</c:v>
                </c:pt>
              </c:numCache>
            </c:numRef>
          </c:val>
        </c:ser>
        <c:gapWidth val="379"/>
        <c:overlap val="-28"/>
        <c:axId val="62582784"/>
        <c:axId val="62584320"/>
      </c:barChart>
      <c:catAx>
        <c:axId val="62582784"/>
        <c:scaling>
          <c:orientation val="minMax"/>
        </c:scaling>
        <c:axPos val="b"/>
        <c:numFmt formatCode="General" sourceLinked="1"/>
        <c:tickLblPos val="nextTo"/>
        <c:spPr>
          <a:solidFill>
            <a:schemeClr val="bg1"/>
          </a:solidFill>
          <a:ln>
            <a:solidFill>
              <a:schemeClr val="accent1"/>
            </a:solidFill>
          </a:ln>
        </c:spPr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62584320"/>
        <c:crosses val="autoZero"/>
        <c:auto val="1"/>
        <c:lblAlgn val="ctr"/>
        <c:lblOffset val="100"/>
      </c:catAx>
      <c:valAx>
        <c:axId val="62584320"/>
        <c:scaling>
          <c:orientation val="minMax"/>
          <c:max val="1"/>
          <c:min val="0"/>
        </c:scaling>
        <c:axPos val="l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62582784"/>
        <c:crosses val="autoZero"/>
        <c:crossBetween val="between"/>
        <c:majorUnit val="0.2"/>
      </c:valAx>
      <c:spPr>
        <a:scene3d>
          <a:camera prst="orthographicFront"/>
          <a:lightRig rig="threePt" dir="t"/>
        </a:scene3d>
        <a:sp3d/>
      </c:spPr>
    </c:plotArea>
    <c:plotVisOnly val="1"/>
  </c:chart>
  <c:spPr>
    <a:solidFill>
      <a:schemeClr val="bg1"/>
    </a:solidFill>
    <a:ln>
      <a:noFill/>
    </a:ln>
  </c:spPr>
  <c:txPr>
    <a:bodyPr/>
    <a:lstStyle/>
    <a:p>
      <a:pPr>
        <a:defRPr sz="2200" baseline="0">
          <a:latin typeface="Calibri" pitchFamily="34" charset="0"/>
        </a:defRPr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19057-F8A5-4280-B79D-85FE94D966B1}" type="datetimeFigureOut">
              <a:rPr lang="en-US" smtClean="0"/>
              <a:pPr/>
              <a:t>11/11/2008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32022-7F19-4123-8DF4-B75B502F42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8683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341438"/>
            <a:ext cx="8229600" cy="4525962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838" y="6245225"/>
            <a:ext cx="3681412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59563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  <a:lvl2pPr>
              <a:buNone/>
              <a:defRPr>
                <a:solidFill>
                  <a:schemeClr val="bg1"/>
                </a:solidFill>
              </a:defRPr>
            </a:lvl2pPr>
            <a:lvl3pPr>
              <a:buFont typeface="Courier New" pitchFamily="49" charset="0"/>
              <a:buChar char="o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F8D81-BDF2-47E1-ABD6-151A17B695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20.gif"/><Relationship Id="rId4" Type="http://schemas.openxmlformats.org/officeDocument/2006/relationships/image" Target="../media/image1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9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23.wmf"/><Relationship Id="rId4" Type="http://schemas.openxmlformats.org/officeDocument/2006/relationships/image" Target="../media/image19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9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chart" Target="../charts/char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68375"/>
            <a:ext cx="9144000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Reliable wireless connectivity on the go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200400"/>
            <a:ext cx="9144000" cy="30480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Ratul </a:t>
            </a:r>
            <a:r>
              <a:rPr lang="en-US" sz="2800" dirty="0" smtClean="0">
                <a:solidFill>
                  <a:srgbClr val="FFFF00"/>
                </a:solidFill>
              </a:rPr>
              <a:t>Mahajan </a:t>
            </a:r>
          </a:p>
          <a:p>
            <a:r>
              <a:rPr lang="en-US" sz="2400" i="1" dirty="0" smtClean="0">
                <a:solidFill>
                  <a:schemeClr val="bg1">
                    <a:lumMod val="50000"/>
                  </a:schemeClr>
                </a:solidFill>
              </a:rPr>
              <a:t>Networking Research Group, MSR</a:t>
            </a:r>
            <a:endParaRPr lang="en-US" sz="2400" i="1" dirty="0" smtClean="0"/>
          </a:p>
          <a:p>
            <a:endParaRPr lang="en-US" i="1" dirty="0" smtClean="0"/>
          </a:p>
          <a:p>
            <a:r>
              <a:rPr lang="en-US" sz="2400" dirty="0" smtClean="0"/>
              <a:t>Jitu Padhye, Sharad Agarwal, Brian Zill </a:t>
            </a:r>
            <a:r>
              <a:rPr lang="en-US" sz="2400" i="1" dirty="0" smtClean="0">
                <a:solidFill>
                  <a:schemeClr val="bg1">
                    <a:lumMod val="50000"/>
                  </a:schemeClr>
                </a:solidFill>
              </a:rPr>
              <a:t>(MSR)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Aruna Balasubramanian, Brian Levine, Arun Venkataramani </a:t>
            </a:r>
            <a:r>
              <a:rPr lang="en-US" sz="2400" i="1" dirty="0" smtClean="0">
                <a:solidFill>
                  <a:schemeClr val="bg1">
                    <a:lumMod val="50000"/>
                  </a:schemeClr>
                </a:solidFill>
              </a:rPr>
              <a:t>(UMass)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 John Zahorjan </a:t>
            </a:r>
            <a:r>
              <a:rPr lang="en-US" sz="2400" i="1" dirty="0" smtClean="0">
                <a:solidFill>
                  <a:schemeClr val="bg1">
                    <a:lumMod val="50000"/>
                  </a:schemeClr>
                </a:solidFill>
              </a:rPr>
              <a:t>(U of Washington)</a:t>
            </a:r>
            <a:endParaRPr lang="en-US" sz="2400" i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325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Workload characteristics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as measured on MS </a:t>
            </a:r>
            <a:r>
              <a:rPr lang="en-US" dirty="0" smtClean="0"/>
              <a:t>Connector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5181600"/>
            <a:ext cx="6019800" cy="990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Demand is highly </a:t>
            </a:r>
            <a:r>
              <a:rPr lang="en-US" dirty="0" err="1" smtClean="0"/>
              <a:t>bursty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Leftover capacity between bursts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pic>
        <p:nvPicPr>
          <p:cNvPr id="7" name="Picture 6" descr="incomingBurs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1752600"/>
            <a:ext cx="4023368" cy="3108966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</a:t>
            </a:r>
            <a:r>
              <a:rPr lang="en-US" dirty="0" err="1" smtClean="0"/>
              <a:t>PluriBus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Seamlessly combines multiple WWAN links into a single, high-performance path</a:t>
            </a:r>
          </a:p>
          <a:p>
            <a:endParaRPr lang="en-US" sz="1100" dirty="0" smtClean="0"/>
          </a:p>
          <a:p>
            <a:r>
              <a:rPr lang="en-US" dirty="0" smtClean="0"/>
              <a:t>Employs </a:t>
            </a:r>
            <a:r>
              <a:rPr lang="en-US" dirty="0" smtClean="0"/>
              <a:t>t</a:t>
            </a:r>
            <a:r>
              <a:rPr lang="en-US" dirty="0" smtClean="0"/>
              <a:t>wo </a:t>
            </a:r>
            <a:r>
              <a:rPr lang="en-US" dirty="0" smtClean="0"/>
              <a:t>main techniques: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smtClean="0">
                <a:solidFill>
                  <a:srgbClr val="FFFF00"/>
                </a:solidFill>
              </a:rPr>
              <a:t>Opportunistic erasure coding </a:t>
            </a:r>
            <a:r>
              <a:rPr lang="en-US" dirty="0" smtClean="0"/>
              <a:t>masks losses from end </a:t>
            </a:r>
            <a:r>
              <a:rPr lang="en-US" dirty="0" smtClean="0"/>
              <a:t>hosts using spare path capacity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i="1" dirty="0" smtClean="0">
                <a:solidFill>
                  <a:srgbClr val="FFFF00"/>
                </a:solidFill>
              </a:rPr>
              <a:t>Delay-based path selection</a:t>
            </a:r>
            <a:r>
              <a:rPr lang="en-US" dirty="0" smtClean="0"/>
              <a:t> reduces average packet delay</a:t>
            </a:r>
          </a:p>
          <a:p>
            <a:endParaRPr lang="en-US" sz="1000" dirty="0" smtClean="0"/>
          </a:p>
          <a:p>
            <a:r>
              <a:rPr lang="en-US" dirty="0" smtClean="0"/>
              <a:t>The two techniques are independent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Masking losses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724399"/>
          </a:xfrm>
        </p:spPr>
        <p:txBody>
          <a:bodyPr>
            <a:normAutofit/>
          </a:bodyPr>
          <a:lstStyle/>
          <a:p>
            <a:r>
              <a:rPr lang="en-US" dirty="0" smtClean="0"/>
              <a:t>Erasure coding &gt;&gt; retransmitting lost packets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Retransmissions have high </a:t>
            </a:r>
            <a:r>
              <a:rPr lang="en-US" dirty="0" smtClean="0"/>
              <a:t>delay</a:t>
            </a:r>
          </a:p>
          <a:p>
            <a:pPr lvl="4"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Two desirable properties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800" dirty="0" smtClean="0"/>
              <a:t>Both are absent in current erasure coding systems</a:t>
            </a:r>
            <a:endParaRPr lang="en-US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143000" y="3810000"/>
            <a:ext cx="3048000" cy="1143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Coded packets should interfere minimally with data packets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105400" y="3657600"/>
            <a:ext cx="2971800" cy="1524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The code should not rely on the reception of a threshold number of packets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Opportunistic erasure coding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533400" y="1905000"/>
            <a:ext cx="3048000" cy="1143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Coded packets should interfere minimally with data packets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09600" y="4038600"/>
            <a:ext cx="2971800" cy="152400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The code should not rely on the reception of a threshold number of packets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62400" y="220980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sym typeface="Wingdings" pitchFamily="2" charset="2"/>
              </a:rPr>
              <a:t>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86200" y="449580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sym typeface="Wingdings" pitchFamily="2" charset="2"/>
              </a:rPr>
              <a:t>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953000" y="1752600"/>
            <a:ext cx="3657600" cy="152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Send coded packets when and only when there is instantaneous spare capacity in the system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953000" y="4038600"/>
            <a:ext cx="3657600" cy="1524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smtClean="0">
                <a:solidFill>
                  <a:schemeClr val="tx1"/>
                </a:solidFill>
              </a:rPr>
              <a:t>Evolution codes</a:t>
            </a:r>
            <a:r>
              <a:rPr lang="en-US" sz="2400" dirty="0" smtClean="0">
                <a:solidFill>
                  <a:schemeClr val="tx1"/>
                </a:solidFill>
              </a:rPr>
              <a:t> greedily maximize the amount of data recovered by each coded packet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Judging availability of spare capacity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Estimate bottleneck (WWAN link) queue length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smtClean="0">
                <a:solidFill>
                  <a:srgbClr val="FFFF00"/>
                </a:solidFill>
              </a:rPr>
              <a:t>Queue </a:t>
            </a:r>
            <a:r>
              <a:rPr lang="en-US" i="1" dirty="0" smtClean="0">
                <a:solidFill>
                  <a:srgbClr val="FFFF00"/>
                </a:solidFill>
                <a:sym typeface="Wingdings" pitchFamily="2" charset="2"/>
              </a:rPr>
              <a:t> Max(0, Queue – </a:t>
            </a:r>
            <a:r>
              <a:rPr lang="en-US" i="1" dirty="0" err="1" smtClean="0">
                <a:solidFill>
                  <a:srgbClr val="FFFF00"/>
                </a:solidFill>
                <a:sym typeface="Wingdings" pitchFamily="2" charset="2"/>
              </a:rPr>
              <a:t>TimeSinceLastUpdate</a:t>
            </a:r>
            <a:r>
              <a:rPr lang="en-US" i="1" dirty="0" smtClean="0">
                <a:solidFill>
                  <a:srgbClr val="FFFF00"/>
                </a:solidFill>
                <a:sym typeface="Wingdings" pitchFamily="2" charset="2"/>
              </a:rPr>
              <a:t>) + </a:t>
            </a:r>
            <a:br>
              <a:rPr lang="en-US" i="1" dirty="0" smtClean="0">
                <a:solidFill>
                  <a:srgbClr val="FFFF00"/>
                </a:solidFill>
                <a:sym typeface="Wingdings" pitchFamily="2" charset="2"/>
              </a:rPr>
            </a:br>
            <a:r>
              <a:rPr lang="en-US" i="1" dirty="0" smtClean="0">
                <a:solidFill>
                  <a:srgbClr val="FFFF00"/>
                </a:solidFill>
                <a:sym typeface="Wingdings" pitchFamily="2" charset="2"/>
              </a:rPr>
              <a:t>                  </a:t>
            </a:r>
            <a:r>
              <a:rPr lang="en-US" i="1" dirty="0" err="1" smtClean="0">
                <a:solidFill>
                  <a:srgbClr val="FFFF00"/>
                </a:solidFill>
                <a:sym typeface="Wingdings" pitchFamily="2" charset="2"/>
              </a:rPr>
              <a:t>PacketSize</a:t>
            </a:r>
            <a:r>
              <a:rPr lang="en-US" i="1" dirty="0" smtClean="0">
                <a:solidFill>
                  <a:srgbClr val="FFFF00"/>
                </a:solidFill>
                <a:sym typeface="Wingdings" pitchFamily="2" charset="2"/>
              </a:rPr>
              <a:t>/</a:t>
            </a:r>
            <a:r>
              <a:rPr lang="en-US" i="1" dirty="0" err="1" smtClean="0">
                <a:solidFill>
                  <a:srgbClr val="FFFF00"/>
                </a:solidFill>
                <a:sym typeface="Wingdings" pitchFamily="2" charset="2"/>
              </a:rPr>
              <a:t>PathCapacity</a:t>
            </a:r>
            <a:endParaRPr lang="en-US" i="1" dirty="0" smtClean="0">
              <a:solidFill>
                <a:srgbClr val="FFFF00"/>
              </a:solidFill>
              <a:sym typeface="Wingdings" pitchFamily="2" charset="2"/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ym typeface="Wingdings" pitchFamily="2" charset="2"/>
              </a:rPr>
              <a:t>Estimate capacity using known techniques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>
                <a:sym typeface="Wingdings" pitchFamily="2" charset="2"/>
              </a:rPr>
              <a:t>The task is simplified by the MAC of these links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>
                <a:sym typeface="Wingdings" pitchFamily="2" charset="2"/>
              </a:rPr>
              <a:t>Leverage normal packets instead of special probes</a:t>
            </a:r>
          </a:p>
          <a:p>
            <a:pPr lvl="4"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Send coded packets whenever the queue is zero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Logically, uses up all spare capacity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codes: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Encode over a window of </a:t>
            </a:r>
            <a:r>
              <a:rPr lang="en-US" dirty="0" smtClean="0"/>
              <a:t>packets </a:t>
            </a:r>
            <a:r>
              <a:rPr lang="en-US" dirty="0" smtClean="0"/>
              <a:t>sent in the last round trip time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Aim for greedy, partial recovery of </a:t>
            </a:r>
            <a:r>
              <a:rPr lang="en-US" dirty="0" smtClean="0"/>
              <a:t>packets</a:t>
            </a:r>
            <a:endParaRPr lang="en-US" dirty="0" smtClean="0"/>
          </a:p>
          <a:p>
            <a:pPr lvl="4"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Let </a:t>
            </a:r>
            <a:r>
              <a:rPr lang="en-US" i="1" dirty="0" smtClean="0">
                <a:solidFill>
                  <a:srgbClr val="FFFF00"/>
                </a:solidFill>
              </a:rPr>
              <a:t>W</a:t>
            </a:r>
            <a:r>
              <a:rPr lang="en-US" dirty="0" smtClean="0">
                <a:solidFill>
                  <a:srgbClr val="FFFF00"/>
                </a:solidFill>
              </a:rPr>
              <a:t> = window of packets</a:t>
            </a:r>
            <a:r>
              <a:rPr lang="en-US" dirty="0" smtClean="0"/>
              <a:t>; and </a:t>
            </a:r>
            <a:br>
              <a:rPr lang="en-US" dirty="0" smtClean="0"/>
            </a:br>
            <a:r>
              <a:rPr lang="en-US" dirty="0" smtClean="0"/>
              <a:t>     </a:t>
            </a:r>
            <a:r>
              <a:rPr lang="en-US" i="1" dirty="0" smtClean="0">
                <a:solidFill>
                  <a:srgbClr val="FFFF00"/>
                </a:solidFill>
              </a:rPr>
              <a:t>r</a:t>
            </a:r>
            <a:r>
              <a:rPr lang="en-US" dirty="0" smtClean="0">
                <a:solidFill>
                  <a:srgbClr val="FFFF00"/>
                </a:solidFill>
              </a:rPr>
              <a:t> = fraction of packets at the receiver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Assume all packets have the same probability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Use the XOR operator for encoding packets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Evolution codes: Detail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What should be the degree of a coded packet?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If the degree is </a:t>
            </a:r>
            <a:r>
              <a:rPr lang="en-US" i="1" dirty="0" smtClean="0"/>
              <a:t>x,</a:t>
            </a:r>
            <a:r>
              <a:rPr lang="en-US" dirty="0" smtClean="0"/>
              <a:t> expected yield is </a:t>
            </a:r>
            <a:r>
              <a:rPr lang="en-US" i="1" dirty="0" smtClean="0">
                <a:solidFill>
                  <a:srgbClr val="FFFF00"/>
                </a:solidFill>
              </a:rPr>
              <a:t>Y(x) = x ∙ (1 – r) ∙ r</a:t>
            </a:r>
            <a:r>
              <a:rPr lang="en-US" i="1" baseline="30000" dirty="0" smtClean="0">
                <a:solidFill>
                  <a:srgbClr val="FFFF00"/>
                </a:solidFill>
              </a:rPr>
              <a:t>x-1</a:t>
            </a:r>
            <a:endParaRPr lang="en-US" dirty="0" smtClean="0">
              <a:solidFill>
                <a:srgbClr val="FFFF00"/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The yield is maximized for </a:t>
            </a:r>
            <a:r>
              <a:rPr lang="en-US" i="1" dirty="0" smtClean="0">
                <a:solidFill>
                  <a:srgbClr val="FFFF00"/>
                </a:solidFill>
              </a:rPr>
              <a:t>x = -1 / log(r)</a:t>
            </a:r>
          </a:p>
          <a:p>
            <a:pPr lvl="1"/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sym typeface="Wingdings" pitchFamily="2" charset="2"/>
              </a:rPr>
              <a:t>Higher </a:t>
            </a:r>
            <a:r>
              <a:rPr lang="en-US" i="1" dirty="0" smtClean="0">
                <a:solidFill>
                  <a:schemeClr val="tx2">
                    <a:lumMod val="40000"/>
                    <a:lumOff val="60000"/>
                  </a:schemeClr>
                </a:solidFill>
                <a:sym typeface="Wingdings" pitchFamily="2" charset="2"/>
              </a:rPr>
              <a:t>r =&gt; 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sym typeface="Wingdings" pitchFamily="2" charset="2"/>
              </a:rPr>
              <a:t>higher degree</a:t>
            </a:r>
            <a:endParaRPr lang="en-US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endParaRPr lang="en-US" sz="1500" dirty="0" smtClean="0"/>
          </a:p>
          <a:p>
            <a:r>
              <a:rPr lang="en-US" dirty="0" smtClean="0"/>
              <a:t>Updating </a:t>
            </a:r>
            <a:r>
              <a:rPr lang="en-US" i="1" dirty="0" smtClean="0"/>
              <a:t>W</a:t>
            </a:r>
            <a:r>
              <a:rPr lang="en-US" dirty="0" smtClean="0"/>
              <a:t> and </a:t>
            </a:r>
            <a:r>
              <a:rPr lang="en-US" i="1" dirty="0" smtClean="0"/>
              <a:t>r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When a data packet is sent, increment </a:t>
            </a:r>
            <a:r>
              <a:rPr lang="en-US" i="1" dirty="0" smtClean="0"/>
              <a:t>W</a:t>
            </a:r>
            <a:r>
              <a:rPr lang="en-US" dirty="0" smtClean="0"/>
              <a:t> by one and update </a:t>
            </a:r>
            <a:r>
              <a:rPr lang="en-US" i="1" dirty="0" smtClean="0"/>
              <a:t>r</a:t>
            </a:r>
            <a:r>
              <a:rPr lang="en-US" dirty="0" smtClean="0"/>
              <a:t> based on path loss rate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n-US" dirty="0" smtClean="0"/>
              <a:t>When a coded packet is sent, </a:t>
            </a:r>
            <a:r>
              <a:rPr lang="en-US" i="1" dirty="0" smtClean="0"/>
              <a:t>W</a:t>
            </a:r>
            <a:r>
              <a:rPr lang="en-US" dirty="0" smtClean="0"/>
              <a:t> is unchanged and update </a:t>
            </a:r>
            <a:r>
              <a:rPr lang="en-US" i="1" dirty="0" smtClean="0"/>
              <a:t>r</a:t>
            </a:r>
            <a:r>
              <a:rPr lang="en-US" dirty="0" smtClean="0"/>
              <a:t> based on path loss rate and expected yield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Delay-based path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51237"/>
            <a:ext cx="8229600" cy="2011363"/>
          </a:xfrm>
        </p:spPr>
        <p:txBody>
          <a:bodyPr>
            <a:normAutofit/>
          </a:bodyPr>
          <a:lstStyle/>
          <a:p>
            <a:r>
              <a:rPr lang="en-US" dirty="0" smtClean="0"/>
              <a:t>Send each data packet along the path likely to deliver it first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Uses the fastest path until </a:t>
            </a:r>
            <a:r>
              <a:rPr lang="en-US" dirty="0" smtClean="0"/>
              <a:t>queuing </a:t>
            </a:r>
            <a:r>
              <a:rPr lang="en-US" dirty="0" smtClean="0"/>
              <a:t>increase its delay to the next fastest path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438400" y="2057400"/>
            <a:ext cx="1143000" cy="838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Queue 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length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962400" y="2057400"/>
            <a:ext cx="1905000" cy="838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Transmission time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8400" y="2057400"/>
            <a:ext cx="1905000" cy="838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Propagation</a:t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delay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1400" y="2158425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sym typeface="Wingdings" pitchFamily="2" charset="2"/>
              </a:rPr>
              <a:t>+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7400" y="2158425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sym typeface="Wingdings" pitchFamily="2" charset="2"/>
              </a:rPr>
              <a:t>+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62000" y="2057400"/>
            <a:ext cx="1143000" cy="8382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Path delay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81200" y="2082225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sym typeface="Wingdings" pitchFamily="2" charset="2"/>
              </a:rPr>
              <a:t>=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PluriBus</a:t>
            </a:r>
            <a:r>
              <a:rPr lang="en-US" dirty="0" smtClean="0"/>
              <a:t>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When a data packet arrives, send it right away along the currently fastest path</a:t>
            </a:r>
          </a:p>
          <a:p>
            <a:pPr marL="1771650" lvl="3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Send a coded packet along a path whenever the estimated queue length along it is zero</a:t>
            </a:r>
          </a:p>
          <a:p>
            <a:pPr marL="1771650" lvl="3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Code packets using Evolution codes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 of </a:t>
            </a:r>
            <a:r>
              <a:rPr lang="en-US" dirty="0" err="1" smtClean="0"/>
              <a:t>PluriBus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4495800"/>
            <a:ext cx="8229600" cy="15541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Context: providing network access to employees on-board </a:t>
            </a:r>
            <a:r>
              <a:rPr lang="en-US" sz="2800" dirty="0" smtClean="0"/>
              <a:t>campus shuttles and MS Connector</a:t>
            </a:r>
            <a:endParaRPr lang="en-US" sz="2800" dirty="0" smtClean="0"/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As if you are connected to MSFTWLAN (no RAS!)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685800" y="1676400"/>
            <a:ext cx="7696200" cy="2513044"/>
            <a:chOff x="533400" y="1371600"/>
            <a:chExt cx="7696200" cy="2513044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495800" y="1371602"/>
              <a:ext cx="3733800" cy="25130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33400" y="1371600"/>
              <a:ext cx="4119569" cy="25104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1" name="Straight Connector 20"/>
            <p:cNvCxnSpPr/>
            <p:nvPr/>
          </p:nvCxnSpPr>
          <p:spPr>
            <a:xfrm rot="16200000" flipV="1">
              <a:off x="4457700" y="2857500"/>
              <a:ext cx="228600" cy="15240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Increasing demand for connectivity from moving vehicles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7237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Commuter Internet </a:t>
            </a:r>
            <a:r>
              <a:rPr lang="en-US" sz="2800" dirty="0" smtClean="0"/>
              <a:t>access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E</a:t>
            </a:r>
            <a:r>
              <a:rPr lang="en-US" sz="2400" dirty="0" smtClean="0"/>
              <a:t>.g</a:t>
            </a:r>
            <a:r>
              <a:rPr lang="en-US" sz="2400" dirty="0" smtClean="0"/>
              <a:t>., MS </a:t>
            </a:r>
            <a:r>
              <a:rPr lang="en-US" sz="2400" dirty="0" smtClean="0"/>
              <a:t>Connector</a:t>
            </a:r>
            <a:endParaRPr lang="en-US" sz="2400" dirty="0" smtClean="0"/>
          </a:p>
          <a:p>
            <a:r>
              <a:rPr lang="en-US" sz="2800" dirty="0" smtClean="0"/>
              <a:t>Navigation units 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 smtClean="0"/>
              <a:t>E</a:t>
            </a:r>
            <a:r>
              <a:rPr lang="en-US" sz="2400" dirty="0" smtClean="0"/>
              <a:t>.g</a:t>
            </a:r>
            <a:r>
              <a:rPr lang="en-US" sz="2400" dirty="0" smtClean="0"/>
              <a:t>., for current traffic </a:t>
            </a:r>
            <a:r>
              <a:rPr lang="en-US" sz="2400" dirty="0" smtClean="0"/>
              <a:t>conditions</a:t>
            </a:r>
            <a:endParaRPr lang="en-US" sz="2400" dirty="0" smtClean="0"/>
          </a:p>
          <a:p>
            <a:r>
              <a:rPr lang="en-US" sz="2800" dirty="0" smtClean="0"/>
              <a:t>Seamless access between driving</a:t>
            </a:r>
            <a:br>
              <a:rPr lang="en-US" sz="2800" dirty="0" smtClean="0"/>
            </a:br>
            <a:r>
              <a:rPr lang="en-US" sz="2800" dirty="0" smtClean="0"/>
              <a:t> and </a:t>
            </a:r>
            <a:r>
              <a:rPr lang="en-US" sz="2800" dirty="0" smtClean="0"/>
              <a:t>being stationary</a:t>
            </a:r>
            <a:endParaRPr lang="en-US" sz="2800" dirty="0" smtClean="0"/>
          </a:p>
          <a:p>
            <a:r>
              <a:rPr lang="en-US" sz="2800" dirty="0" smtClean="0"/>
              <a:t>Many novel vehicular applications</a:t>
            </a:r>
          </a:p>
          <a:p>
            <a:endParaRPr lang="en-US" sz="28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7497" y="1981200"/>
            <a:ext cx="1485503" cy="1973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 descr="http://www.pmptoday.com/wp-content/uploads/2007/06/iphone_typ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96200" y="4160837"/>
            <a:ext cx="1020536" cy="16002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3917173"/>
            <a:ext cx="1538357" cy="123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Compare </a:t>
            </a:r>
            <a:r>
              <a:rPr lang="en-US" dirty="0" err="1" smtClean="0"/>
              <a:t>PluriBus</a:t>
            </a:r>
            <a:r>
              <a:rPr lang="en-US" dirty="0" smtClean="0"/>
              <a:t> with an alternative method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err="1" smtClean="0">
                <a:solidFill>
                  <a:srgbClr val="FFFF00"/>
                </a:solidFill>
              </a:rPr>
              <a:t>MinConnPath</a:t>
            </a:r>
            <a:r>
              <a:rPr lang="en-US" dirty="0" smtClean="0">
                <a:solidFill>
                  <a:srgbClr val="FFFF00"/>
                </a:solidFill>
              </a:rPr>
              <a:t>:</a:t>
            </a:r>
            <a:r>
              <a:rPr lang="en-US" dirty="0" smtClean="0"/>
              <a:t> stripes data at the level of connections; no loss protections</a:t>
            </a:r>
          </a:p>
          <a:p>
            <a:pPr lvl="3">
              <a:buFont typeface="Arial" pitchFamily="34" charset="0"/>
              <a:buChar char="•"/>
            </a:pPr>
            <a:endParaRPr lang="en-US" sz="1100" dirty="0" smtClean="0"/>
          </a:p>
          <a:p>
            <a:r>
              <a:rPr lang="en-US" dirty="0" smtClean="0"/>
              <a:t>Use workload similar to that on the Connector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Dominated by short TCP flows</a:t>
            </a:r>
          </a:p>
          <a:p>
            <a:pPr lvl="3">
              <a:buFont typeface="Arial" pitchFamily="34" charset="0"/>
              <a:buChar char="•"/>
            </a:pPr>
            <a:endParaRPr lang="en-US" sz="1100" dirty="0" smtClean="0"/>
          </a:p>
          <a:p>
            <a:r>
              <a:rPr lang="en-US" dirty="0" smtClean="0"/>
              <a:t>Measure performance using flow completion time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of </a:t>
            </a:r>
            <a:r>
              <a:rPr lang="en-US" dirty="0" err="1" smtClean="0"/>
              <a:t>PluriBus</a:t>
            </a:r>
            <a:endParaRPr lang="en-US" dirty="0"/>
          </a:p>
        </p:txBody>
      </p:sp>
      <p:pic>
        <p:nvPicPr>
          <p:cNvPr id="6" name="Content Placeholder 5" descr="onion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1676400"/>
            <a:ext cx="5009753" cy="30480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5105400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</a:rPr>
              <a:t>PluriBus</a:t>
            </a:r>
            <a:r>
              <a:rPr lang="en-US" sz="2800" dirty="0" smtClean="0">
                <a:solidFill>
                  <a:schemeClr val="bg1"/>
                </a:solidFill>
              </a:rPr>
              <a:t> reduces the median flow completion time by a factor of 2.5 compared to </a:t>
            </a:r>
            <a:r>
              <a:rPr lang="en-US" sz="2800" dirty="0" err="1" smtClean="0">
                <a:solidFill>
                  <a:schemeClr val="bg1"/>
                </a:solidFill>
              </a:rPr>
              <a:t>MinConnPath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0" y="1752600"/>
            <a:ext cx="762000" cy="266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as a function of load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pic>
        <p:nvPicPr>
          <p:cNvPr id="6" name="Picture 5" descr="perf-loa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864" y="1752600"/>
            <a:ext cx="4275536" cy="4038600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WiFi and moving vehicles</a:t>
            </a:r>
            <a:endParaRPr lang="en-US" dirty="0"/>
          </a:p>
        </p:txBody>
      </p:sp>
      <p:sp>
        <p:nvSpPr>
          <p:cNvPr id="6" name="Content Placeholder 2"/>
          <p:cNvSpPr txBox="1">
            <a:spLocks noGrp="1"/>
          </p:cNvSpPr>
          <p:nvPr>
            <p:ph idx="1"/>
          </p:nvPr>
        </p:nvSpPr>
        <p:spPr bwMode="auto">
          <a:xfrm>
            <a:off x="304800" y="1600200"/>
            <a:ext cx="8534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r>
              <a:rPr lang="en-US" sz="2800" dirty="0" smtClean="0">
                <a:solidFill>
                  <a:srgbClr val="FFFF00"/>
                </a:solidFill>
                <a:latin typeface="Calibri" pitchFamily="34" charset="0"/>
              </a:rPr>
              <a:t>Motivation behind using WiFi: </a:t>
            </a:r>
          </a:p>
          <a:p>
            <a:pPr lvl="1">
              <a:lnSpc>
                <a:spcPct val="90000"/>
              </a:lnSpc>
              <a:buClr>
                <a:schemeClr val="bg2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Inexpensiveness and higher peak throughput</a:t>
            </a:r>
          </a:p>
          <a:p>
            <a:pPr lvl="1" indent="-342900">
              <a:lnSpc>
                <a:spcPct val="90000"/>
              </a:lnSpc>
              <a:buClr>
                <a:schemeClr val="bg2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Increasing ubiquity can make it a reality (at least partially)</a:t>
            </a:r>
          </a:p>
          <a:p>
            <a:pPr lvl="2" indent="-342900">
              <a:lnSpc>
                <a:spcPct val="90000"/>
              </a:lnSpc>
              <a:buClr>
                <a:schemeClr val="bg2"/>
              </a:buClr>
              <a:buFont typeface="Arial" pitchFamily="34" charset="0"/>
              <a:buChar char="•"/>
            </a:pPr>
            <a:r>
              <a:rPr lang="en-US" sz="2000" dirty="0" smtClean="0">
                <a:latin typeface="Calibri" pitchFamily="34" charset="0"/>
              </a:rPr>
              <a:t>City-wide meshes, enterprise campuses, hotspots and open APs</a:t>
            </a:r>
          </a:p>
          <a:p>
            <a:pPr lvl="4" indent="-342900">
              <a:lnSpc>
                <a:spcPct val="90000"/>
              </a:lnSpc>
              <a:buClr>
                <a:schemeClr val="bg2"/>
              </a:buClr>
              <a:buFont typeface="Arial" pitchFamily="34" charset="0"/>
              <a:buChar char="•"/>
            </a:pPr>
            <a:endParaRPr lang="en-US" sz="16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r>
              <a:rPr lang="en-US" sz="2800" dirty="0" smtClean="0">
                <a:solidFill>
                  <a:srgbClr val="FFFF00"/>
                </a:solidFill>
                <a:latin typeface="Calibri" pitchFamily="34" charset="0"/>
              </a:rPr>
              <a:t>Key question: </a:t>
            </a:r>
            <a:r>
              <a:rPr lang="en-US" sz="2800" dirty="0" smtClean="0">
                <a:latin typeface="Calibri" pitchFamily="34" charset="0"/>
              </a:rPr>
              <a:t>Can popular applications (e.g., VoIP, Web browsing) be supported using vehicular WiFi today?</a:t>
            </a:r>
          </a:p>
          <a:p>
            <a:pPr marL="800100" lvl="1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Font typeface="Arial" pitchFamily="34" charset="0"/>
              <a:buChar char="•"/>
            </a:pPr>
            <a:r>
              <a:rPr lang="en-US" sz="2400" dirty="0" smtClean="0">
                <a:latin typeface="Calibri" pitchFamily="34" charset="0"/>
              </a:rPr>
              <a:t>Traditional handoff protocols cause frequent disruptions </a:t>
            </a:r>
          </a:p>
          <a:p>
            <a:pPr marL="2114550" lvl="4" indent="-342900">
              <a:lnSpc>
                <a:spcPct val="90000"/>
              </a:lnSpc>
              <a:buClr>
                <a:schemeClr val="bg2"/>
              </a:buClr>
              <a:buFont typeface="Arial" pitchFamily="34" charset="0"/>
              <a:buChar char="•"/>
            </a:pPr>
            <a:endParaRPr lang="en-US" sz="1600" dirty="0" smtClean="0">
              <a:latin typeface="Calibri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</a:pPr>
            <a:r>
              <a:rPr lang="en-US" sz="2800" dirty="0" smtClean="0">
                <a:solidFill>
                  <a:srgbClr val="FFFF00"/>
                </a:solidFill>
                <a:latin typeface="Calibri" pitchFamily="34" charset="0"/>
              </a:rPr>
              <a:t>Our answer:</a:t>
            </a:r>
            <a:r>
              <a:rPr lang="en-US" sz="2800" dirty="0" smtClean="0">
                <a:latin typeface="Calibri" pitchFamily="34" charset="0"/>
              </a:rPr>
              <a:t> </a:t>
            </a:r>
            <a:r>
              <a:rPr lang="en-US" sz="2800" dirty="0" smtClean="0">
                <a:latin typeface="Calibri" pitchFamily="34" charset="0"/>
              </a:rPr>
              <a:t>Yes, using </a:t>
            </a:r>
            <a:r>
              <a:rPr lang="en-US" sz="2400" i="1" dirty="0" err="1" smtClean="0">
                <a:latin typeface="Calibri" pitchFamily="34" charset="0"/>
              </a:rPr>
              <a:t>ViFi</a:t>
            </a:r>
            <a:endParaRPr lang="en-US" sz="2400" dirty="0" smtClean="0">
              <a:latin typeface="Calibri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23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36125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3200400" cy="4525963"/>
          </a:xfrm>
        </p:spPr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FF00"/>
                </a:solidFill>
                <a:latin typeface="Calibri" pitchFamily="34" charset="0"/>
              </a:rPr>
              <a:t>Hard handoff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Clients talk to </a:t>
            </a:r>
            <a:br>
              <a:rPr lang="en-US" dirty="0" smtClean="0">
                <a:latin typeface="Calibri" pitchFamily="34" charset="0"/>
              </a:rPr>
            </a:br>
            <a:r>
              <a:rPr lang="en-US" dirty="0" smtClean="0">
                <a:latin typeface="Calibri" pitchFamily="34" charset="0"/>
              </a:rPr>
              <a:t>exactly one BS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Current 802.11</a:t>
            </a:r>
          </a:p>
          <a:p>
            <a:pPr lvl="1"/>
            <a:endParaRPr lang="en-US" sz="2800" dirty="0" smtClean="0">
              <a:latin typeface="Calibri" pitchFamily="34" charset="0"/>
            </a:endParaRPr>
          </a:p>
          <a:p>
            <a:r>
              <a:rPr lang="en-US" sz="2800" dirty="0" smtClean="0">
                <a:solidFill>
                  <a:srgbClr val="FFFF00"/>
                </a:solidFill>
                <a:latin typeface="Calibri" pitchFamily="34" charset="0"/>
              </a:rPr>
              <a:t>Soft handoff</a:t>
            </a:r>
          </a:p>
          <a:p>
            <a:pPr lvl="1"/>
            <a:r>
              <a:rPr lang="en-US" dirty="0" smtClean="0">
                <a:latin typeface="Calibri" pitchFamily="34" charset="0"/>
              </a:rPr>
              <a:t>Clients talk to multiple </a:t>
            </a:r>
            <a:r>
              <a:rPr lang="en-US" dirty="0" err="1" smtClean="0">
                <a:latin typeface="Calibri" pitchFamily="34" charset="0"/>
              </a:rPr>
              <a:t>BSes</a:t>
            </a:r>
            <a:endParaRPr lang="en-US" dirty="0" smtClean="0">
              <a:latin typeface="Calibri" pitchFamily="34" charset="0"/>
            </a:endParaRP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26" name="Title 2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</a:t>
            </a:r>
            <a:r>
              <a:rPr lang="en-US" dirty="0" smtClean="0"/>
              <a:t>handoff background</a:t>
            </a:r>
            <a:endParaRPr lang="en-US" dirty="0"/>
          </a:p>
        </p:txBody>
      </p:sp>
      <p:grpSp>
        <p:nvGrpSpPr>
          <p:cNvPr id="64" name="Group 63"/>
          <p:cNvGrpSpPr/>
          <p:nvPr/>
        </p:nvGrpSpPr>
        <p:grpSpPr>
          <a:xfrm>
            <a:off x="4039878" y="1676400"/>
            <a:ext cx="4875522" cy="1981200"/>
            <a:chOff x="152400" y="1066800"/>
            <a:chExt cx="4875522" cy="1981200"/>
          </a:xfrm>
        </p:grpSpPr>
        <p:pic>
          <p:nvPicPr>
            <p:cNvPr id="6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" y="1371601"/>
              <a:ext cx="4875522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6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95401" y="21336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67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62400" y="21336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68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48000" y="21336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69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86001" y="21336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70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81400" y="24384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71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24002" y="1447800"/>
              <a:ext cx="589936" cy="457200"/>
            </a:xfrm>
            <a:prstGeom prst="rect">
              <a:avLst/>
            </a:prstGeom>
            <a:noFill/>
          </p:spPr>
        </p:pic>
        <p:cxnSp>
          <p:nvCxnSpPr>
            <p:cNvPr id="72" name="Straight Arrow Connector 71"/>
            <p:cNvCxnSpPr>
              <a:stCxn id="71" idx="2"/>
            </p:cNvCxnSpPr>
            <p:nvPr/>
          </p:nvCxnSpPr>
          <p:spPr>
            <a:xfrm rot="5400000">
              <a:off x="1519087" y="1986117"/>
              <a:ext cx="381001" cy="218767"/>
            </a:xfrm>
            <a:prstGeom prst="straightConnector1">
              <a:avLst/>
            </a:prstGeom>
            <a:noFill/>
            <a:ln w="38100" cap="flat" cmpd="sng" algn="ctr">
              <a:solidFill>
                <a:srgbClr val="D34817">
                  <a:shade val="60000"/>
                  <a:satMod val="110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pic>
          <p:nvPicPr>
            <p:cNvPr id="73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52601" y="2590800"/>
              <a:ext cx="427548" cy="392945"/>
            </a:xfrm>
            <a:prstGeom prst="rect">
              <a:avLst/>
            </a:prstGeom>
            <a:noFill/>
          </p:spPr>
        </p:pic>
        <p:sp>
          <p:nvSpPr>
            <p:cNvPr id="74" name="Oval 73"/>
            <p:cNvSpPr/>
            <p:nvPr/>
          </p:nvSpPr>
          <p:spPr>
            <a:xfrm>
              <a:off x="762000" y="1066800"/>
              <a:ext cx="2133600" cy="1981200"/>
            </a:xfrm>
            <a:prstGeom prst="ellipse">
              <a:avLst/>
            </a:prstGeom>
            <a:noFill/>
            <a:ln w="25400" cap="flat" cmpd="sng" algn="ctr">
              <a:solidFill>
                <a:srgbClr val="D34817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erpetua"/>
                <a:ea typeface="+mn-ea"/>
                <a:cs typeface="+mn-cs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4039878" y="1828800"/>
            <a:ext cx="4875522" cy="1828800"/>
            <a:chOff x="76200" y="4800600"/>
            <a:chExt cx="4875522" cy="1828800"/>
          </a:xfrm>
        </p:grpSpPr>
        <p:pic>
          <p:nvPicPr>
            <p:cNvPr id="76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" y="4953001"/>
              <a:ext cx="4875522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7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19201" y="5715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78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86200" y="5715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79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71800" y="5715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80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09801" y="5715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81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05200" y="60198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82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76401" y="6172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83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66654" y="5096436"/>
              <a:ext cx="553657" cy="389966"/>
            </a:xfrm>
            <a:prstGeom prst="rect">
              <a:avLst/>
            </a:prstGeom>
            <a:noFill/>
          </p:spPr>
        </p:pic>
        <p:sp>
          <p:nvSpPr>
            <p:cNvPr id="84" name="Oval 83"/>
            <p:cNvSpPr/>
            <p:nvPr/>
          </p:nvSpPr>
          <p:spPr>
            <a:xfrm>
              <a:off x="2590800" y="4800600"/>
              <a:ext cx="2057400" cy="1828800"/>
            </a:xfrm>
            <a:prstGeom prst="ellipse">
              <a:avLst/>
            </a:prstGeom>
            <a:noFill/>
            <a:ln w="25400" cap="flat" cmpd="sng" algn="ctr">
              <a:solidFill>
                <a:srgbClr val="D34817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erpetua"/>
                <a:ea typeface="+mn-ea"/>
                <a:cs typeface="+mn-cs"/>
              </a:endParaRPr>
            </a:p>
          </p:txBody>
        </p:sp>
        <p:cxnSp>
          <p:nvCxnSpPr>
            <p:cNvPr id="85" name="Straight Arrow Connector 84"/>
            <p:cNvCxnSpPr/>
            <p:nvPr/>
          </p:nvCxnSpPr>
          <p:spPr>
            <a:xfrm rot="5400000">
              <a:off x="3200403" y="5562601"/>
              <a:ext cx="457197" cy="152399"/>
            </a:xfrm>
            <a:prstGeom prst="straightConnector1">
              <a:avLst/>
            </a:prstGeom>
            <a:noFill/>
            <a:ln w="38100" cap="flat" cmpd="sng" algn="ctr">
              <a:solidFill>
                <a:srgbClr val="D34817">
                  <a:shade val="60000"/>
                  <a:satMod val="110000"/>
                </a:srgbClr>
              </a:solidFill>
              <a:prstDash val="solid"/>
              <a:headEnd type="arrow"/>
              <a:tailEnd type="arrow"/>
            </a:ln>
            <a:effectLst/>
          </p:spPr>
        </p:cxnSp>
      </p:grpSp>
      <p:grpSp>
        <p:nvGrpSpPr>
          <p:cNvPr id="86" name="Group 85"/>
          <p:cNvGrpSpPr/>
          <p:nvPr/>
        </p:nvGrpSpPr>
        <p:grpSpPr>
          <a:xfrm>
            <a:off x="4038600" y="1828800"/>
            <a:ext cx="4875522" cy="1764545"/>
            <a:chOff x="76200" y="2971800"/>
            <a:chExt cx="4875522" cy="1764545"/>
          </a:xfrm>
        </p:grpSpPr>
        <p:pic>
          <p:nvPicPr>
            <p:cNvPr id="87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" y="3124201"/>
              <a:ext cx="4875522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8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19201" y="3886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89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86200" y="3886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90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71800" y="3886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91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09801" y="3886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92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05200" y="4191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93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76401" y="4343400"/>
              <a:ext cx="427548" cy="392945"/>
            </a:xfrm>
            <a:prstGeom prst="rect">
              <a:avLst/>
            </a:prstGeom>
            <a:noFill/>
          </p:spPr>
        </p:pic>
        <p:grpSp>
          <p:nvGrpSpPr>
            <p:cNvPr id="94" name="Group 30"/>
            <p:cNvGrpSpPr/>
            <p:nvPr/>
          </p:nvGrpSpPr>
          <p:grpSpPr>
            <a:xfrm>
              <a:off x="2498526" y="3187130"/>
              <a:ext cx="549474" cy="851476"/>
              <a:chOff x="1140287" y="4473849"/>
              <a:chExt cx="671579" cy="976692"/>
            </a:xfrm>
          </p:grpSpPr>
          <p:pic>
            <p:nvPicPr>
              <p:cNvPr id="96" name="Picture 10" descr="cartoon cars full color illustration art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140287" y="4473849"/>
                <a:ext cx="671579" cy="520473"/>
              </a:xfrm>
              <a:prstGeom prst="rect">
                <a:avLst/>
              </a:prstGeom>
              <a:noFill/>
            </p:spPr>
          </p:pic>
          <p:cxnSp>
            <p:nvCxnSpPr>
              <p:cNvPr id="97" name="Straight Arrow Connector 96"/>
              <p:cNvCxnSpPr/>
              <p:nvPr/>
            </p:nvCxnSpPr>
            <p:spPr>
              <a:xfrm rot="5400000">
                <a:off x="1037169" y="5116108"/>
                <a:ext cx="457198" cy="211668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D34817">
                    <a:shade val="60000"/>
                    <a:satMod val="110000"/>
                  </a:srgbClr>
                </a:solidFill>
                <a:prstDash val="solid"/>
                <a:headEnd type="arrow"/>
                <a:tailEnd type="arrow"/>
              </a:ln>
              <a:effectLst/>
            </p:spPr>
          </p:cxnSp>
        </p:grpSp>
        <p:sp>
          <p:nvSpPr>
            <p:cNvPr id="95" name="Oval 94"/>
            <p:cNvSpPr/>
            <p:nvPr/>
          </p:nvSpPr>
          <p:spPr>
            <a:xfrm>
              <a:off x="1905000" y="2971800"/>
              <a:ext cx="1752600" cy="1752600"/>
            </a:xfrm>
            <a:prstGeom prst="ellipse">
              <a:avLst/>
            </a:prstGeom>
            <a:noFill/>
            <a:ln w="25400" cap="flat" cmpd="sng" algn="ctr">
              <a:solidFill>
                <a:srgbClr val="D34817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erpetua"/>
                <a:ea typeface="+mn-ea"/>
                <a:cs typeface="+mn-cs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4114800" y="4114800"/>
            <a:ext cx="4875522" cy="1981200"/>
            <a:chOff x="152400" y="1066800"/>
            <a:chExt cx="4875522" cy="1981200"/>
          </a:xfrm>
        </p:grpSpPr>
        <p:pic>
          <p:nvPicPr>
            <p:cNvPr id="99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2400" y="1371601"/>
              <a:ext cx="4875522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0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95401" y="21336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01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962400" y="21336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02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048000" y="21336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03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86001" y="21336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04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81400" y="24384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05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24002" y="1447800"/>
              <a:ext cx="589936" cy="457200"/>
            </a:xfrm>
            <a:prstGeom prst="rect">
              <a:avLst/>
            </a:prstGeom>
            <a:noFill/>
          </p:spPr>
        </p:pic>
        <p:cxnSp>
          <p:nvCxnSpPr>
            <p:cNvPr id="106" name="Straight Arrow Connector 105"/>
            <p:cNvCxnSpPr>
              <a:stCxn id="105" idx="2"/>
            </p:cNvCxnSpPr>
            <p:nvPr/>
          </p:nvCxnSpPr>
          <p:spPr>
            <a:xfrm rot="5400000">
              <a:off x="1519087" y="1986117"/>
              <a:ext cx="381001" cy="218767"/>
            </a:xfrm>
            <a:prstGeom prst="straightConnector1">
              <a:avLst/>
            </a:prstGeom>
            <a:noFill/>
            <a:ln w="38100" cap="flat" cmpd="sng" algn="ctr">
              <a:solidFill>
                <a:srgbClr val="D34817">
                  <a:shade val="60000"/>
                  <a:satMod val="110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pic>
          <p:nvPicPr>
            <p:cNvPr id="107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752601" y="2590800"/>
              <a:ext cx="427548" cy="392945"/>
            </a:xfrm>
            <a:prstGeom prst="rect">
              <a:avLst/>
            </a:prstGeom>
            <a:noFill/>
          </p:spPr>
        </p:pic>
        <p:sp>
          <p:nvSpPr>
            <p:cNvPr id="108" name="Oval 107"/>
            <p:cNvSpPr/>
            <p:nvPr/>
          </p:nvSpPr>
          <p:spPr>
            <a:xfrm>
              <a:off x="762000" y="1066800"/>
              <a:ext cx="2133600" cy="1981200"/>
            </a:xfrm>
            <a:prstGeom prst="ellipse">
              <a:avLst/>
            </a:prstGeom>
            <a:noFill/>
            <a:ln w="25400" cap="flat" cmpd="sng" algn="ctr">
              <a:solidFill>
                <a:srgbClr val="D34817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erpetua"/>
                <a:ea typeface="+mn-ea"/>
                <a:cs typeface="+mn-cs"/>
              </a:endParaRPr>
            </a:p>
          </p:txBody>
        </p:sp>
        <p:cxnSp>
          <p:nvCxnSpPr>
            <p:cNvPr id="109" name="Straight Arrow Connector 108"/>
            <p:cNvCxnSpPr>
              <a:endCxn id="107" idx="0"/>
            </p:cNvCxnSpPr>
            <p:nvPr/>
          </p:nvCxnSpPr>
          <p:spPr>
            <a:xfrm rot="16200000" flipH="1">
              <a:off x="1592789" y="2217214"/>
              <a:ext cx="685798" cy="61373"/>
            </a:xfrm>
            <a:prstGeom prst="straightConnector1">
              <a:avLst/>
            </a:prstGeom>
            <a:noFill/>
            <a:ln w="38100" cap="flat" cmpd="sng" algn="ctr">
              <a:solidFill>
                <a:srgbClr val="D34817">
                  <a:shade val="60000"/>
                  <a:satMod val="110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cxnSp>
          <p:nvCxnSpPr>
            <p:cNvPr id="110" name="Straight Arrow Connector 109"/>
            <p:cNvCxnSpPr>
              <a:endCxn id="103" idx="0"/>
            </p:cNvCxnSpPr>
            <p:nvPr/>
          </p:nvCxnSpPr>
          <p:spPr>
            <a:xfrm>
              <a:off x="2057402" y="1828802"/>
              <a:ext cx="442373" cy="304798"/>
            </a:xfrm>
            <a:prstGeom prst="straightConnector1">
              <a:avLst/>
            </a:prstGeom>
            <a:noFill/>
            <a:ln w="38100" cap="flat" cmpd="sng" algn="ctr">
              <a:solidFill>
                <a:srgbClr val="D34817">
                  <a:shade val="60000"/>
                  <a:satMod val="110000"/>
                </a:srgbClr>
              </a:solidFill>
              <a:prstDash val="solid"/>
              <a:headEnd type="arrow"/>
              <a:tailEnd type="arrow"/>
            </a:ln>
            <a:effectLst/>
          </p:spPr>
        </p:cxnSp>
      </p:grpSp>
      <p:grpSp>
        <p:nvGrpSpPr>
          <p:cNvPr id="111" name="Group 110"/>
          <p:cNvGrpSpPr/>
          <p:nvPr/>
        </p:nvGrpSpPr>
        <p:grpSpPr>
          <a:xfrm>
            <a:off x="4116078" y="4267200"/>
            <a:ext cx="4875522" cy="1764545"/>
            <a:chOff x="76200" y="2971800"/>
            <a:chExt cx="4875522" cy="1764545"/>
          </a:xfrm>
        </p:grpSpPr>
        <p:pic>
          <p:nvPicPr>
            <p:cNvPr id="112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" y="3124201"/>
              <a:ext cx="4875522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13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19201" y="3886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14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86200" y="3886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15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71800" y="3886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16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09801" y="3886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17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05200" y="4191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18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76401" y="4343400"/>
              <a:ext cx="427548" cy="392945"/>
            </a:xfrm>
            <a:prstGeom prst="rect">
              <a:avLst/>
            </a:prstGeom>
            <a:noFill/>
          </p:spPr>
        </p:pic>
        <p:grpSp>
          <p:nvGrpSpPr>
            <p:cNvPr id="119" name="Group 30"/>
            <p:cNvGrpSpPr/>
            <p:nvPr/>
          </p:nvGrpSpPr>
          <p:grpSpPr>
            <a:xfrm>
              <a:off x="2498526" y="3187130"/>
              <a:ext cx="549474" cy="851476"/>
              <a:chOff x="1140287" y="4473849"/>
              <a:chExt cx="671579" cy="976692"/>
            </a:xfrm>
          </p:grpSpPr>
          <p:pic>
            <p:nvPicPr>
              <p:cNvPr id="122" name="Picture 10" descr="cartoon cars full color illustration art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1140287" y="4473849"/>
                <a:ext cx="671579" cy="520473"/>
              </a:xfrm>
              <a:prstGeom prst="rect">
                <a:avLst/>
              </a:prstGeom>
              <a:noFill/>
            </p:spPr>
          </p:pic>
          <p:cxnSp>
            <p:nvCxnSpPr>
              <p:cNvPr id="123" name="Straight Arrow Connector 122"/>
              <p:cNvCxnSpPr/>
              <p:nvPr/>
            </p:nvCxnSpPr>
            <p:spPr>
              <a:xfrm rot="5400000">
                <a:off x="1037169" y="5116108"/>
                <a:ext cx="457198" cy="211668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D34817">
                    <a:shade val="60000"/>
                    <a:satMod val="110000"/>
                  </a:srgbClr>
                </a:solidFill>
                <a:prstDash val="solid"/>
                <a:headEnd type="arrow"/>
                <a:tailEnd type="arrow"/>
              </a:ln>
              <a:effectLst/>
            </p:spPr>
          </p:cxnSp>
        </p:grpSp>
        <p:sp>
          <p:nvSpPr>
            <p:cNvPr id="120" name="Oval 119"/>
            <p:cNvSpPr/>
            <p:nvPr/>
          </p:nvSpPr>
          <p:spPr>
            <a:xfrm>
              <a:off x="1905000" y="2971800"/>
              <a:ext cx="1752600" cy="1752600"/>
            </a:xfrm>
            <a:prstGeom prst="ellipse">
              <a:avLst/>
            </a:prstGeom>
            <a:noFill/>
            <a:ln w="25400" cap="flat" cmpd="sng" algn="ctr">
              <a:solidFill>
                <a:srgbClr val="D34817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erpetua"/>
                <a:ea typeface="+mn-ea"/>
                <a:cs typeface="+mn-cs"/>
              </a:endParaRPr>
            </a:p>
          </p:txBody>
        </p:sp>
        <p:cxnSp>
          <p:nvCxnSpPr>
            <p:cNvPr id="121" name="Straight Arrow Connector 120"/>
            <p:cNvCxnSpPr>
              <a:endCxn id="115" idx="0"/>
            </p:cNvCxnSpPr>
            <p:nvPr/>
          </p:nvCxnSpPr>
          <p:spPr>
            <a:xfrm>
              <a:off x="2819400" y="3657600"/>
              <a:ext cx="366174" cy="228600"/>
            </a:xfrm>
            <a:prstGeom prst="straightConnector1">
              <a:avLst/>
            </a:prstGeom>
            <a:noFill/>
            <a:ln w="38100" cap="flat" cmpd="sng" algn="ctr">
              <a:solidFill>
                <a:srgbClr val="D34817">
                  <a:shade val="60000"/>
                  <a:satMod val="110000"/>
                </a:srgbClr>
              </a:solidFill>
              <a:prstDash val="solid"/>
              <a:headEnd type="arrow"/>
              <a:tailEnd type="arrow"/>
            </a:ln>
            <a:effectLst/>
          </p:spPr>
        </p:cxnSp>
      </p:grpSp>
      <p:grpSp>
        <p:nvGrpSpPr>
          <p:cNvPr id="124" name="Group 123"/>
          <p:cNvGrpSpPr/>
          <p:nvPr/>
        </p:nvGrpSpPr>
        <p:grpSpPr>
          <a:xfrm>
            <a:off x="4116078" y="4267200"/>
            <a:ext cx="4875522" cy="1828800"/>
            <a:chOff x="76200" y="4800600"/>
            <a:chExt cx="4875522" cy="1828800"/>
          </a:xfrm>
        </p:grpSpPr>
        <p:pic>
          <p:nvPicPr>
            <p:cNvPr id="125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6200" y="4953001"/>
              <a:ext cx="4875522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6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19201" y="5715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27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86200" y="5715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28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971800" y="5715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29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09801" y="57150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30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05200" y="60198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31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76401" y="6172200"/>
              <a:ext cx="427548" cy="392945"/>
            </a:xfrm>
            <a:prstGeom prst="rect">
              <a:avLst/>
            </a:prstGeom>
            <a:noFill/>
          </p:spPr>
        </p:pic>
        <p:pic>
          <p:nvPicPr>
            <p:cNvPr id="132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366654" y="5096436"/>
              <a:ext cx="553657" cy="389966"/>
            </a:xfrm>
            <a:prstGeom prst="rect">
              <a:avLst/>
            </a:prstGeom>
            <a:noFill/>
          </p:spPr>
        </p:pic>
        <p:sp>
          <p:nvSpPr>
            <p:cNvPr id="133" name="Oval 132"/>
            <p:cNvSpPr/>
            <p:nvPr/>
          </p:nvSpPr>
          <p:spPr>
            <a:xfrm>
              <a:off x="2590800" y="4800600"/>
              <a:ext cx="2057400" cy="1828800"/>
            </a:xfrm>
            <a:prstGeom prst="ellipse">
              <a:avLst/>
            </a:prstGeom>
            <a:noFill/>
            <a:ln w="25400" cap="flat" cmpd="sng" algn="ctr">
              <a:solidFill>
                <a:srgbClr val="D34817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erpetua"/>
                <a:ea typeface="+mn-ea"/>
                <a:cs typeface="+mn-cs"/>
              </a:endParaRPr>
            </a:p>
          </p:txBody>
        </p:sp>
        <p:cxnSp>
          <p:nvCxnSpPr>
            <p:cNvPr id="134" name="Straight Arrow Connector 133"/>
            <p:cNvCxnSpPr/>
            <p:nvPr/>
          </p:nvCxnSpPr>
          <p:spPr>
            <a:xfrm rot="5400000">
              <a:off x="3200403" y="5562601"/>
              <a:ext cx="457197" cy="152399"/>
            </a:xfrm>
            <a:prstGeom prst="straightConnector1">
              <a:avLst/>
            </a:prstGeom>
            <a:noFill/>
            <a:ln w="38100" cap="flat" cmpd="sng" algn="ctr">
              <a:solidFill>
                <a:srgbClr val="D34817">
                  <a:shade val="60000"/>
                  <a:satMod val="110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cxnSp>
          <p:nvCxnSpPr>
            <p:cNvPr id="135" name="Straight Arrow Connector 134"/>
            <p:cNvCxnSpPr>
              <a:stCxn id="132" idx="2"/>
              <a:endCxn id="130" idx="0"/>
            </p:cNvCxnSpPr>
            <p:nvPr/>
          </p:nvCxnSpPr>
          <p:spPr>
            <a:xfrm rot="16200000" flipH="1">
              <a:off x="3414529" y="5715355"/>
              <a:ext cx="533398" cy="75491"/>
            </a:xfrm>
            <a:prstGeom prst="straightConnector1">
              <a:avLst/>
            </a:prstGeom>
            <a:noFill/>
            <a:ln w="38100" cap="flat" cmpd="sng" algn="ctr">
              <a:solidFill>
                <a:srgbClr val="D34817">
                  <a:shade val="60000"/>
                  <a:satMod val="110000"/>
                </a:srgbClr>
              </a:solidFill>
              <a:prstDash val="solid"/>
              <a:headEnd type="arrow"/>
              <a:tailEnd type="arrow"/>
            </a:ln>
            <a:effectLst/>
          </p:spPr>
        </p:cxnSp>
        <p:cxnSp>
          <p:nvCxnSpPr>
            <p:cNvPr id="136" name="Straight Arrow Connector 135"/>
            <p:cNvCxnSpPr/>
            <p:nvPr/>
          </p:nvCxnSpPr>
          <p:spPr>
            <a:xfrm rot="16200000" flipH="1">
              <a:off x="3771901" y="5524501"/>
              <a:ext cx="304800" cy="228598"/>
            </a:xfrm>
            <a:prstGeom prst="straightConnector1">
              <a:avLst/>
            </a:prstGeom>
            <a:noFill/>
            <a:ln w="38100" cap="flat" cmpd="sng" algn="ctr">
              <a:solidFill>
                <a:srgbClr val="D34817">
                  <a:shade val="60000"/>
                  <a:satMod val="110000"/>
                </a:srgbClr>
              </a:solidFill>
              <a:prstDash val="solid"/>
              <a:headEnd type="arrow"/>
              <a:tailEnd type="arrow"/>
            </a:ln>
            <a:effectLst/>
          </p:spPr>
        </p:cxnSp>
      </p:grpSp>
      <p:sp>
        <p:nvSpPr>
          <p:cNvPr id="137" name="Slide Number Placeholder 13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24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560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1592759"/>
            <a:ext cx="2311401" cy="3962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1830" y="1592759"/>
            <a:ext cx="2286000" cy="4011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1502691" y="5555159"/>
            <a:ext cx="169770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200" dirty="0" smtClean="0">
                <a:solidFill>
                  <a:srgbClr val="FFFF00"/>
                </a:solidFill>
                <a:latin typeface="Calibri" pitchFamily="34" charset="0"/>
              </a:rPr>
              <a:t>Hard handoff</a:t>
            </a:r>
          </a:p>
        </p:txBody>
      </p:sp>
      <p:sp>
        <p:nvSpPr>
          <p:cNvPr id="21512" name="TextBox 8"/>
          <p:cNvSpPr txBox="1">
            <a:spLocks noChangeArrowheads="1"/>
          </p:cNvSpPr>
          <p:nvPr/>
        </p:nvSpPr>
        <p:spPr bwMode="auto">
          <a:xfrm>
            <a:off x="5257800" y="5486400"/>
            <a:ext cx="29949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solidFill>
                  <a:srgbClr val="FFFF00"/>
                </a:solidFill>
                <a:latin typeface="Calibri" pitchFamily="34" charset="0"/>
              </a:rPr>
              <a:t>Soft handoff (ideal)</a:t>
            </a:r>
          </a:p>
        </p:txBody>
      </p:sp>
      <p:cxnSp>
        <p:nvCxnSpPr>
          <p:cNvPr id="11" name="Straight Arrow Connector 10"/>
          <p:cNvCxnSpPr>
            <a:cxnSpLocks noChangeShapeType="1"/>
          </p:cNvCxnSpPr>
          <p:nvPr/>
        </p:nvCxnSpPr>
        <p:spPr bwMode="auto">
          <a:xfrm rot="5400000" flipH="1" flipV="1">
            <a:off x="3194930" y="2621459"/>
            <a:ext cx="685800" cy="457200"/>
          </a:xfrm>
          <a:prstGeom prst="straightConnector1">
            <a:avLst/>
          </a:prstGeom>
          <a:noFill/>
          <a:ln w="44450">
            <a:solidFill>
              <a:srgbClr val="C00000"/>
            </a:solidFill>
            <a:round/>
            <a:headEnd/>
            <a:tailEnd type="arrow" w="med" len="med"/>
          </a:ln>
          <a:effectLst>
            <a:outerShdw dist="20000" dir="5400000" rotWithShape="0">
              <a:srgbClr val="808080">
                <a:alpha val="37999"/>
              </a:srgbClr>
            </a:outerShdw>
          </a:effectLst>
        </p:spPr>
      </p:cxnSp>
      <p:sp>
        <p:nvSpPr>
          <p:cNvPr id="21514" name="TextBox 14"/>
          <p:cNvSpPr txBox="1">
            <a:spLocks noChangeArrowheads="1"/>
          </p:cNvSpPr>
          <p:nvPr/>
        </p:nvSpPr>
        <p:spPr bwMode="auto">
          <a:xfrm>
            <a:off x="3657600" y="2057400"/>
            <a:ext cx="14913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Calibri" pitchFamily="34" charset="0"/>
              </a:rPr>
              <a:t>Disruption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Trace-driven comparison of handoff policies</a:t>
            </a:r>
            <a:endParaRPr lang="en-US" sz="3600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25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1049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2" grpId="0"/>
      <p:bldP spid="215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458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Designing a practical soft handoff policy</a:t>
            </a:r>
            <a:endParaRPr lang="en-US" dirty="0"/>
          </a:p>
        </p:txBody>
      </p:sp>
      <p:sp>
        <p:nvSpPr>
          <p:cNvPr id="61" name="Content Placeholder 60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How to pick multiple </a:t>
            </a:r>
            <a:r>
              <a:rPr lang="en-US" dirty="0" err="1" smtClean="0"/>
              <a:t>BSes</a:t>
            </a:r>
            <a:r>
              <a:rPr lang="en-US" dirty="0" smtClean="0"/>
              <a:t>?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A generalization of picking one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Usually, two or three </a:t>
            </a:r>
            <a:r>
              <a:rPr lang="en-US" dirty="0" err="1" smtClean="0"/>
              <a:t>BSes</a:t>
            </a:r>
            <a:r>
              <a:rPr lang="en-US" dirty="0" smtClean="0"/>
              <a:t> suffice</a:t>
            </a:r>
          </a:p>
          <a:p>
            <a:pPr lvl="3"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What to do when multiple </a:t>
            </a:r>
            <a:r>
              <a:rPr lang="en-US" dirty="0" err="1" smtClean="0"/>
              <a:t>BSes</a:t>
            </a:r>
            <a:r>
              <a:rPr lang="en-US" dirty="0" smtClean="0"/>
              <a:t> hear a packet from the mobile?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The BS backplane may be bandwidth-limited</a:t>
            </a:r>
          </a:p>
          <a:p>
            <a:pPr lvl="3">
              <a:buFont typeface="Arial" pitchFamily="34" charset="0"/>
              <a:buChar char="•"/>
            </a:pPr>
            <a:endParaRPr lang="en-US" dirty="0" smtClean="0"/>
          </a:p>
          <a:p>
            <a:r>
              <a:rPr lang="en-US" dirty="0" smtClean="0"/>
              <a:t>How do multiple </a:t>
            </a:r>
            <a:r>
              <a:rPr lang="en-US" dirty="0" err="1" smtClean="0"/>
              <a:t>BSes</a:t>
            </a:r>
            <a:r>
              <a:rPr lang="en-US" dirty="0" smtClean="0"/>
              <a:t> send packet to the mobile?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Simultaneous transmissions may collide</a:t>
            </a:r>
          </a:p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10" descr="cartoon cars full color illustration 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895600"/>
            <a:ext cx="862781" cy="668655"/>
          </a:xfrm>
          <a:prstGeom prst="rect">
            <a:avLst/>
          </a:prstGeom>
          <a:noFill/>
        </p:spPr>
      </p:pic>
      <p:sp>
        <p:nvSpPr>
          <p:cNvPr id="26" name="Cloud Callout 25"/>
          <p:cNvSpPr/>
          <p:nvPr/>
        </p:nvSpPr>
        <p:spPr>
          <a:xfrm>
            <a:off x="381000" y="4724400"/>
            <a:ext cx="1828800" cy="990600"/>
          </a:xfrm>
          <a:prstGeom prst="cloudCallout">
            <a:avLst>
              <a:gd name="adj1" fmla="val -2540"/>
              <a:gd name="adj2" fmla="val 174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solidFill>
                  <a:schemeClr val="bg1"/>
                </a:solidFill>
                <a:latin typeface="Calibri" pitchFamily="34" charset="0"/>
              </a:rPr>
              <a:t>Internet</a:t>
            </a:r>
            <a:endParaRPr lang="en-US" sz="2200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5400000">
            <a:off x="1104902" y="4000502"/>
            <a:ext cx="990599" cy="457199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56"/>
          <p:cNvGrpSpPr/>
          <p:nvPr/>
        </p:nvGrpSpPr>
        <p:grpSpPr>
          <a:xfrm>
            <a:off x="1676400" y="2743200"/>
            <a:ext cx="609600" cy="712662"/>
            <a:chOff x="2362200" y="3733800"/>
            <a:chExt cx="609600" cy="712662"/>
          </a:xfrm>
        </p:grpSpPr>
        <p:pic>
          <p:nvPicPr>
            <p:cNvPr id="36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362200" y="3886199"/>
              <a:ext cx="609600" cy="560263"/>
            </a:xfrm>
            <a:prstGeom prst="rect">
              <a:avLst/>
            </a:prstGeom>
            <a:noFill/>
          </p:spPr>
        </p:pic>
        <p:sp>
          <p:nvSpPr>
            <p:cNvPr id="49" name="TextBox 48"/>
            <p:cNvSpPr txBox="1"/>
            <p:nvPr/>
          </p:nvSpPr>
          <p:spPr>
            <a:xfrm>
              <a:off x="2362200" y="3733800"/>
              <a:ext cx="35137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bg1"/>
                  </a:solidFill>
                  <a:latin typeface="Calibri"/>
                </a:rPr>
                <a:t>A</a:t>
              </a:r>
              <a:endParaRPr lang="en-US" sz="2200" dirty="0">
                <a:solidFill>
                  <a:schemeClr val="bg1"/>
                </a:solidFill>
                <a:latin typeface="Calibri"/>
              </a:endParaRPr>
            </a:p>
          </p:txBody>
        </p:sp>
      </p:grpSp>
      <p:grpSp>
        <p:nvGrpSpPr>
          <p:cNvPr id="4" name="Group 61"/>
          <p:cNvGrpSpPr/>
          <p:nvPr/>
        </p:nvGrpSpPr>
        <p:grpSpPr>
          <a:xfrm>
            <a:off x="2743200" y="2895600"/>
            <a:ext cx="609600" cy="712663"/>
            <a:chOff x="5943600" y="4648200"/>
            <a:chExt cx="609600" cy="712663"/>
          </a:xfrm>
        </p:grpSpPr>
        <p:sp>
          <p:nvSpPr>
            <p:cNvPr id="53" name="TextBox 52"/>
            <p:cNvSpPr txBox="1"/>
            <p:nvPr/>
          </p:nvSpPr>
          <p:spPr>
            <a:xfrm>
              <a:off x="5943600" y="4648200"/>
              <a:ext cx="33812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bg1"/>
                  </a:solidFill>
                  <a:latin typeface="Calibri"/>
                </a:rPr>
                <a:t>B</a:t>
              </a:r>
              <a:endParaRPr lang="en-US" sz="2200" dirty="0">
                <a:solidFill>
                  <a:schemeClr val="bg1"/>
                </a:solidFill>
                <a:latin typeface="Calibri"/>
              </a:endParaRPr>
            </a:p>
          </p:txBody>
        </p:sp>
        <p:pic>
          <p:nvPicPr>
            <p:cNvPr id="54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943600" y="4800600"/>
              <a:ext cx="609600" cy="560263"/>
            </a:xfrm>
            <a:prstGeom prst="rect">
              <a:avLst/>
            </a:prstGeom>
            <a:noFill/>
          </p:spPr>
        </p:pic>
      </p:grpSp>
      <p:grpSp>
        <p:nvGrpSpPr>
          <p:cNvPr id="5" name="Group 59"/>
          <p:cNvGrpSpPr/>
          <p:nvPr/>
        </p:nvGrpSpPr>
        <p:grpSpPr>
          <a:xfrm>
            <a:off x="1981200" y="3962400"/>
            <a:ext cx="609600" cy="686350"/>
            <a:chOff x="4343400" y="5284113"/>
            <a:chExt cx="609600" cy="686350"/>
          </a:xfrm>
        </p:grpSpPr>
        <p:sp>
          <p:nvSpPr>
            <p:cNvPr id="51" name="TextBox 50"/>
            <p:cNvSpPr txBox="1"/>
            <p:nvPr/>
          </p:nvSpPr>
          <p:spPr>
            <a:xfrm>
              <a:off x="4366159" y="5284113"/>
              <a:ext cx="358241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bg1"/>
                  </a:solidFill>
                  <a:latin typeface="Calibri"/>
                </a:rPr>
                <a:t>D</a:t>
              </a:r>
              <a:endParaRPr lang="en-US" sz="2200" dirty="0">
                <a:solidFill>
                  <a:schemeClr val="bg1"/>
                </a:solidFill>
                <a:latin typeface="Calibri"/>
              </a:endParaRPr>
            </a:p>
          </p:txBody>
        </p:sp>
        <p:pic>
          <p:nvPicPr>
            <p:cNvPr id="55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43400" y="5410200"/>
              <a:ext cx="609600" cy="560263"/>
            </a:xfrm>
            <a:prstGeom prst="rect">
              <a:avLst/>
            </a:prstGeom>
            <a:noFill/>
          </p:spPr>
        </p:pic>
      </p:grpSp>
      <p:grpSp>
        <p:nvGrpSpPr>
          <p:cNvPr id="6" name="Group 57"/>
          <p:cNvGrpSpPr/>
          <p:nvPr/>
        </p:nvGrpSpPr>
        <p:grpSpPr>
          <a:xfrm>
            <a:off x="1905000" y="1676400"/>
            <a:ext cx="685800" cy="712663"/>
            <a:chOff x="2743200" y="5257800"/>
            <a:chExt cx="685800" cy="712663"/>
          </a:xfrm>
        </p:grpSpPr>
        <p:sp>
          <p:nvSpPr>
            <p:cNvPr id="52" name="TextBox 51"/>
            <p:cNvSpPr txBox="1"/>
            <p:nvPr/>
          </p:nvSpPr>
          <p:spPr>
            <a:xfrm>
              <a:off x="2743200" y="5257800"/>
              <a:ext cx="33509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chemeClr val="bg1"/>
                  </a:solidFill>
                  <a:latin typeface="Calibri"/>
                </a:rPr>
                <a:t>C</a:t>
              </a:r>
              <a:endParaRPr lang="en-US" sz="2200" dirty="0">
                <a:solidFill>
                  <a:schemeClr val="bg1"/>
                </a:solidFill>
                <a:latin typeface="Calibri"/>
              </a:endParaRPr>
            </a:p>
          </p:txBody>
        </p:sp>
        <p:pic>
          <p:nvPicPr>
            <p:cNvPr id="56" name="Picture 1" descr="C:\Documents and Settings\rohan\My Documents\My Pictures\Microsoft Clip Organizer\j0398499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19400" y="5410200"/>
              <a:ext cx="609600" cy="560263"/>
            </a:xfrm>
            <a:prstGeom prst="rect">
              <a:avLst/>
            </a:prstGeom>
            <a:noFill/>
          </p:spPr>
        </p:pic>
      </p:grpSp>
      <p:sp>
        <p:nvSpPr>
          <p:cNvPr id="68" name="Flowchart: Connector 47"/>
          <p:cNvSpPr/>
          <p:nvPr/>
        </p:nvSpPr>
        <p:spPr>
          <a:xfrm>
            <a:off x="1600200" y="2743200"/>
            <a:ext cx="914400" cy="990600"/>
          </a:xfrm>
          <a:prstGeom prst="flowChartConnector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810000" y="1752600"/>
            <a:ext cx="4953000" cy="40386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6213" indent="-176213">
              <a:buClr>
                <a:schemeClr val="accent1"/>
              </a:buClr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Vehicle chooses </a:t>
            </a:r>
            <a:r>
              <a:rPr lang="en-US" sz="2800" i="1" dirty="0" smtClean="0">
                <a:solidFill>
                  <a:schemeClr val="bg1"/>
                </a:solidFill>
                <a:latin typeface="Calibri" pitchFamily="34" charset="0"/>
              </a:rPr>
              <a:t>anchor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BS</a:t>
            </a:r>
          </a:p>
          <a:p>
            <a:pPr marL="633413" lvl="1" indent="-176213">
              <a:buClr>
                <a:schemeClr val="bg1"/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Anchor responsible for vehicle’s packets</a:t>
            </a:r>
          </a:p>
          <a:p>
            <a:pPr marL="633413" lvl="1" indent="-176213">
              <a:buClr>
                <a:schemeClr val="accent1"/>
              </a:buClr>
            </a:pPr>
            <a:endParaRPr lang="en-US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76213" indent="-176213">
              <a:buClr>
                <a:schemeClr val="accent1"/>
              </a:buClr>
            </a:pP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Vehicle chooses a set of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BSes</a:t>
            </a:r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 in range to be </a:t>
            </a:r>
            <a:r>
              <a:rPr lang="en-US" sz="2800" i="1" dirty="0" smtClean="0">
                <a:solidFill>
                  <a:schemeClr val="bg1"/>
                </a:solidFill>
                <a:latin typeface="Calibri" pitchFamily="34" charset="0"/>
              </a:rPr>
              <a:t>auxiliaries</a:t>
            </a:r>
          </a:p>
          <a:p>
            <a:pPr marL="633413" lvl="1" indent="-176213">
              <a:buClr>
                <a:schemeClr val="bg1"/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E.g., B, C and D can be chosen as auxiliaries</a:t>
            </a:r>
          </a:p>
          <a:p>
            <a:pPr marL="633413" lvl="1" indent="-176213">
              <a:buClr>
                <a:schemeClr val="bg1"/>
              </a:buClr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Leverage packets overheard by auxiliaries</a:t>
            </a:r>
          </a:p>
        </p:txBody>
      </p: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ViFi</a:t>
            </a:r>
            <a:r>
              <a:rPr lang="en-US" dirty="0" smtClean="0"/>
              <a:t> overview</a:t>
            </a:r>
            <a:endParaRPr lang="en-US" dirty="0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27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698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52400" y="1524000"/>
            <a:ext cx="4876800" cy="45720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457200" indent="-457200">
              <a:buClr>
                <a:schemeClr val="bg1"/>
              </a:buClr>
              <a:buAutoNum type="arabicParenBoth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Source transmits a packet</a:t>
            </a:r>
          </a:p>
          <a:p>
            <a:pPr marL="914400" lvl="1" indent="-457200">
              <a:buClr>
                <a:schemeClr val="bg1"/>
              </a:buClr>
              <a:buAutoNum type="arabicParenBoth"/>
            </a:pPr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-457200">
              <a:buClr>
                <a:schemeClr val="bg1"/>
              </a:buClr>
              <a:buAutoNum type="arabicParenBoth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If destination receives, it transmits an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</a:rPr>
              <a:t>ack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371600" lvl="2" indent="-457200">
              <a:buClr>
                <a:schemeClr val="bg1"/>
              </a:buClr>
              <a:buAutoNum type="arabicParenBoth"/>
            </a:pPr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-457200">
              <a:buClr>
                <a:schemeClr val="bg1"/>
              </a:buClr>
              <a:buAutoNum type="arabicParenBoth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If auxiliary overhears packet but not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</a:rPr>
              <a:t>ack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, it </a:t>
            </a:r>
            <a:r>
              <a:rPr lang="en-US" sz="2400" i="1" dirty="0" smtClean="0">
                <a:solidFill>
                  <a:schemeClr val="bg1"/>
                </a:solidFill>
                <a:latin typeface="Calibri" pitchFamily="34" charset="0"/>
              </a:rPr>
              <a:t>probabilistically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 relays to destination</a:t>
            </a:r>
          </a:p>
          <a:p>
            <a:pPr marL="914400" lvl="1" indent="-457200">
              <a:buClr>
                <a:schemeClr val="bg1"/>
              </a:buClr>
              <a:buAutoNum type="arabicParenBoth"/>
            </a:pPr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-457200">
              <a:buClr>
                <a:schemeClr val="bg1"/>
              </a:buClr>
              <a:buAutoNum type="arabicParenBoth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If destination received relay, it transmits an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</a:rPr>
              <a:t>ack</a:t>
            </a:r>
            <a:endParaRPr lang="en-US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914400" lvl="1" indent="-457200">
              <a:buClr>
                <a:schemeClr val="bg1"/>
              </a:buClr>
              <a:buAutoNum type="arabicParenBoth"/>
            </a:pPr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57200" indent="-457200">
              <a:buClr>
                <a:schemeClr val="bg1"/>
              </a:buClr>
              <a:buAutoNum type="arabicParenBoth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If no </a:t>
            </a:r>
            <a:r>
              <a:rPr lang="en-US" sz="2400" dirty="0" err="1" smtClean="0">
                <a:solidFill>
                  <a:schemeClr val="bg1"/>
                </a:solidFill>
                <a:latin typeface="Calibri" pitchFamily="34" charset="0"/>
              </a:rPr>
              <a:t>ack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 within retransmission interval, source retransmits</a:t>
            </a:r>
          </a:p>
        </p:txBody>
      </p:sp>
      <p:grpSp>
        <p:nvGrpSpPr>
          <p:cNvPr id="3" name="Group 110"/>
          <p:cNvGrpSpPr/>
          <p:nvPr/>
        </p:nvGrpSpPr>
        <p:grpSpPr>
          <a:xfrm>
            <a:off x="5181600" y="533400"/>
            <a:ext cx="2819400" cy="2506804"/>
            <a:chOff x="5410200" y="762006"/>
            <a:chExt cx="2819400" cy="2506804"/>
          </a:xfrm>
        </p:grpSpPr>
        <p:pic>
          <p:nvPicPr>
            <p:cNvPr id="31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410200" y="1811655"/>
              <a:ext cx="688258" cy="533400"/>
            </a:xfrm>
            <a:prstGeom prst="rect">
              <a:avLst/>
            </a:prstGeom>
            <a:noFill/>
          </p:spPr>
        </p:pic>
        <p:grpSp>
          <p:nvGrpSpPr>
            <p:cNvPr id="4" name="Group 56"/>
            <p:cNvGrpSpPr/>
            <p:nvPr/>
          </p:nvGrpSpPr>
          <p:grpSpPr>
            <a:xfrm>
              <a:off x="6781800" y="1752600"/>
              <a:ext cx="457200" cy="609600"/>
              <a:chOff x="2362200" y="3733800"/>
              <a:chExt cx="609600" cy="712662"/>
            </a:xfrm>
          </p:grpSpPr>
          <p:pic>
            <p:nvPicPr>
              <p:cNvPr id="33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362200" y="3886199"/>
                <a:ext cx="609600" cy="560263"/>
              </a:xfrm>
              <a:prstGeom prst="rect">
                <a:avLst/>
              </a:prstGeom>
              <a:noFill/>
            </p:spPr>
          </p:pic>
          <p:sp>
            <p:nvSpPr>
              <p:cNvPr id="34" name="TextBox 33"/>
              <p:cNvSpPr txBox="1"/>
              <p:nvPr/>
            </p:nvSpPr>
            <p:spPr>
              <a:xfrm>
                <a:off x="2362200" y="3733800"/>
                <a:ext cx="464229" cy="5037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bg1"/>
                    </a:solidFill>
                    <a:latin typeface="Calibri"/>
                  </a:rPr>
                  <a:t>A</a:t>
                </a:r>
                <a:endParaRPr lang="en-US" sz="2200" dirty="0">
                  <a:solidFill>
                    <a:schemeClr val="bg1"/>
                  </a:solidFill>
                  <a:latin typeface="Calibri"/>
                </a:endParaRPr>
              </a:p>
            </p:txBody>
          </p:sp>
        </p:grpSp>
        <p:grpSp>
          <p:nvGrpSpPr>
            <p:cNvPr id="5" name="Group 61"/>
            <p:cNvGrpSpPr/>
            <p:nvPr/>
          </p:nvGrpSpPr>
          <p:grpSpPr>
            <a:xfrm>
              <a:off x="7772400" y="1676404"/>
              <a:ext cx="457200" cy="609599"/>
              <a:chOff x="5943600" y="4648200"/>
              <a:chExt cx="609600" cy="814470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5943600" y="4648200"/>
                <a:ext cx="451405" cy="5756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bg1"/>
                    </a:solidFill>
                    <a:latin typeface="Calibri"/>
                  </a:rPr>
                  <a:t>B</a:t>
                </a:r>
                <a:endParaRPr lang="en-US" sz="2200" dirty="0">
                  <a:solidFill>
                    <a:schemeClr val="bg1"/>
                  </a:solidFill>
                  <a:latin typeface="Calibri"/>
                </a:endParaRPr>
              </a:p>
            </p:txBody>
          </p:sp>
          <p:pic>
            <p:nvPicPr>
              <p:cNvPr id="38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943600" y="4902407"/>
                <a:ext cx="609600" cy="560263"/>
              </a:xfrm>
              <a:prstGeom prst="rect">
                <a:avLst/>
              </a:prstGeom>
              <a:noFill/>
            </p:spPr>
          </p:pic>
        </p:grpSp>
        <p:grpSp>
          <p:nvGrpSpPr>
            <p:cNvPr id="6" name="Group 59"/>
            <p:cNvGrpSpPr/>
            <p:nvPr/>
          </p:nvGrpSpPr>
          <p:grpSpPr>
            <a:xfrm>
              <a:off x="6858005" y="2743199"/>
              <a:ext cx="609596" cy="525611"/>
              <a:chOff x="4366157" y="5055345"/>
              <a:chExt cx="812793" cy="789052"/>
            </a:xfrm>
          </p:grpSpPr>
          <p:sp>
            <p:nvSpPr>
              <p:cNvPr id="40" name="TextBox 39"/>
              <p:cNvSpPr txBox="1"/>
              <p:nvPr/>
            </p:nvSpPr>
            <p:spPr>
              <a:xfrm>
                <a:off x="4366157" y="5055345"/>
                <a:ext cx="477052" cy="646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bg1"/>
                    </a:solidFill>
                    <a:latin typeface="Calibri"/>
                  </a:rPr>
                  <a:t>D</a:t>
                </a:r>
                <a:endParaRPr lang="en-US" sz="2200" dirty="0">
                  <a:solidFill>
                    <a:schemeClr val="bg1"/>
                  </a:solidFill>
                  <a:latin typeface="Calibri"/>
                </a:endParaRPr>
              </a:p>
            </p:txBody>
          </p:sp>
          <p:pic>
            <p:nvPicPr>
              <p:cNvPr id="41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569351" y="5284132"/>
                <a:ext cx="609599" cy="560265"/>
              </a:xfrm>
              <a:prstGeom prst="rect">
                <a:avLst/>
              </a:prstGeom>
              <a:noFill/>
            </p:spPr>
          </p:pic>
        </p:grpSp>
        <p:grpSp>
          <p:nvGrpSpPr>
            <p:cNvPr id="7" name="Group 57"/>
            <p:cNvGrpSpPr/>
            <p:nvPr/>
          </p:nvGrpSpPr>
          <p:grpSpPr>
            <a:xfrm>
              <a:off x="6858000" y="762006"/>
              <a:ext cx="618067" cy="533395"/>
              <a:chOff x="2743199" y="5054184"/>
              <a:chExt cx="695325" cy="712657"/>
            </a:xfrm>
          </p:grpSpPr>
          <p:sp>
            <p:nvSpPr>
              <p:cNvPr id="43" name="TextBox 42"/>
              <p:cNvSpPr txBox="1"/>
              <p:nvPr/>
            </p:nvSpPr>
            <p:spPr>
              <a:xfrm>
                <a:off x="2743199" y="5054184"/>
                <a:ext cx="377266" cy="5756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bg1"/>
                    </a:solidFill>
                    <a:latin typeface="Calibri"/>
                  </a:rPr>
                  <a:t>C</a:t>
                </a:r>
                <a:endParaRPr lang="en-US" sz="2200" dirty="0">
                  <a:solidFill>
                    <a:schemeClr val="bg1"/>
                  </a:solidFill>
                  <a:latin typeface="Calibri"/>
                </a:endParaRPr>
              </a:p>
            </p:txBody>
          </p:sp>
          <p:pic>
            <p:nvPicPr>
              <p:cNvPr id="44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828924" y="5206578"/>
                <a:ext cx="609600" cy="560263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45" name="Flowchart: Connector 47"/>
          <p:cNvSpPr/>
          <p:nvPr/>
        </p:nvSpPr>
        <p:spPr>
          <a:xfrm>
            <a:off x="6400800" y="1447794"/>
            <a:ext cx="762000" cy="914400"/>
          </a:xfrm>
          <a:prstGeom prst="flowChartConnector">
            <a:avLst/>
          </a:prstGeom>
          <a:noFill/>
          <a:ln w="254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5791200" y="1904994"/>
            <a:ext cx="585019" cy="8572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>
            <a:endCxn id="45" idx="7"/>
          </p:cNvCxnSpPr>
          <p:nvPr/>
        </p:nvCxnSpPr>
        <p:spPr>
          <a:xfrm rot="10800000" flipV="1">
            <a:off x="7051208" y="1066791"/>
            <a:ext cx="568800" cy="514914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10800000">
            <a:off x="7086602" y="2267506"/>
            <a:ext cx="609599" cy="475689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5715000" y="990594"/>
            <a:ext cx="914400" cy="685800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Oval 59"/>
          <p:cNvSpPr/>
          <p:nvPr/>
        </p:nvSpPr>
        <p:spPr>
          <a:xfrm>
            <a:off x="7467600" y="1447794"/>
            <a:ext cx="609600" cy="762000"/>
          </a:xfrm>
          <a:prstGeom prst="ellipse">
            <a:avLst/>
          </a:prstGeom>
          <a:solidFill>
            <a:schemeClr val="bg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6705600" y="2438400"/>
            <a:ext cx="609600" cy="762000"/>
          </a:xfrm>
          <a:prstGeom prst="ellipse">
            <a:avLst/>
          </a:prstGeom>
          <a:solidFill>
            <a:schemeClr val="bg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3" name="Picture 2" descr="C:\Users\t-arunab\AppData\Local\Microsoft\Windows\Temporary Internet Files\Content.IE5\Z0QCL21P\MCj04244660000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228594"/>
            <a:ext cx="531548" cy="457200"/>
          </a:xfrm>
          <a:prstGeom prst="rect">
            <a:avLst/>
          </a:prstGeom>
          <a:noFill/>
        </p:spPr>
      </p:pic>
      <p:grpSp>
        <p:nvGrpSpPr>
          <p:cNvPr id="8" name="Group 111"/>
          <p:cNvGrpSpPr/>
          <p:nvPr/>
        </p:nvGrpSpPr>
        <p:grpSpPr>
          <a:xfrm>
            <a:off x="5334000" y="3517328"/>
            <a:ext cx="2590800" cy="2624582"/>
            <a:chOff x="5638800" y="3745927"/>
            <a:chExt cx="2590800" cy="2624582"/>
          </a:xfrm>
        </p:grpSpPr>
        <p:pic>
          <p:nvPicPr>
            <p:cNvPr id="64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638800" y="4953000"/>
              <a:ext cx="666136" cy="516255"/>
            </a:xfrm>
            <a:prstGeom prst="rect">
              <a:avLst/>
            </a:prstGeom>
            <a:noFill/>
          </p:spPr>
        </p:pic>
        <p:grpSp>
          <p:nvGrpSpPr>
            <p:cNvPr id="9" name="Group 56"/>
            <p:cNvGrpSpPr/>
            <p:nvPr/>
          </p:nvGrpSpPr>
          <p:grpSpPr>
            <a:xfrm>
              <a:off x="6934200" y="4800599"/>
              <a:ext cx="457200" cy="609600"/>
              <a:chOff x="2362200" y="3631991"/>
              <a:chExt cx="609600" cy="814471"/>
            </a:xfrm>
          </p:grpSpPr>
          <p:pic>
            <p:nvPicPr>
              <p:cNvPr id="66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362200" y="3886199"/>
                <a:ext cx="609600" cy="560263"/>
              </a:xfrm>
              <a:prstGeom prst="rect">
                <a:avLst/>
              </a:prstGeom>
              <a:noFill/>
            </p:spPr>
          </p:pic>
          <p:sp>
            <p:nvSpPr>
              <p:cNvPr id="69" name="TextBox 68"/>
              <p:cNvSpPr txBox="1"/>
              <p:nvPr/>
            </p:nvSpPr>
            <p:spPr>
              <a:xfrm>
                <a:off x="2362200" y="3631991"/>
                <a:ext cx="464229" cy="5756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bg1"/>
                    </a:solidFill>
                    <a:latin typeface="Calibri"/>
                  </a:rPr>
                  <a:t>A</a:t>
                </a:r>
                <a:endParaRPr lang="en-US" sz="2200" dirty="0">
                  <a:solidFill>
                    <a:schemeClr val="bg1"/>
                  </a:solidFill>
                  <a:latin typeface="Calibri"/>
                </a:endParaRPr>
              </a:p>
            </p:txBody>
          </p:sp>
        </p:grpSp>
        <p:grpSp>
          <p:nvGrpSpPr>
            <p:cNvPr id="10" name="Group 61"/>
            <p:cNvGrpSpPr/>
            <p:nvPr/>
          </p:nvGrpSpPr>
          <p:grpSpPr>
            <a:xfrm>
              <a:off x="7772400" y="4876800"/>
              <a:ext cx="457200" cy="609600"/>
              <a:chOff x="5943600" y="4648200"/>
              <a:chExt cx="609600" cy="712663"/>
            </a:xfrm>
          </p:grpSpPr>
          <p:sp>
            <p:nvSpPr>
              <p:cNvPr id="71" name="TextBox 70"/>
              <p:cNvSpPr txBox="1"/>
              <p:nvPr/>
            </p:nvSpPr>
            <p:spPr>
              <a:xfrm>
                <a:off x="5943600" y="4648200"/>
                <a:ext cx="451405" cy="503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bg1"/>
                    </a:solidFill>
                    <a:latin typeface="Calibri"/>
                  </a:rPr>
                  <a:t>B</a:t>
                </a:r>
                <a:endParaRPr lang="en-US" sz="2200" dirty="0">
                  <a:solidFill>
                    <a:schemeClr val="bg1"/>
                  </a:solidFill>
                  <a:latin typeface="Calibri"/>
                </a:endParaRPr>
              </a:p>
            </p:txBody>
          </p:sp>
          <p:pic>
            <p:nvPicPr>
              <p:cNvPr id="72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5943600" y="4800600"/>
                <a:ext cx="609600" cy="560263"/>
              </a:xfrm>
              <a:prstGeom prst="rect">
                <a:avLst/>
              </a:prstGeom>
              <a:noFill/>
            </p:spPr>
          </p:pic>
        </p:grpSp>
        <p:grpSp>
          <p:nvGrpSpPr>
            <p:cNvPr id="11" name="Group 59"/>
            <p:cNvGrpSpPr/>
            <p:nvPr/>
          </p:nvGrpSpPr>
          <p:grpSpPr>
            <a:xfrm>
              <a:off x="6857996" y="5714998"/>
              <a:ext cx="533404" cy="655511"/>
              <a:chOff x="4256314" y="5026975"/>
              <a:chExt cx="609605" cy="737378"/>
            </a:xfrm>
          </p:grpSpPr>
          <p:sp>
            <p:nvSpPr>
              <p:cNvPr id="74" name="TextBox 73"/>
              <p:cNvSpPr txBox="1"/>
              <p:nvPr/>
            </p:nvSpPr>
            <p:spPr>
              <a:xfrm>
                <a:off x="4256314" y="5026975"/>
                <a:ext cx="408903" cy="4847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bg1"/>
                    </a:solidFill>
                    <a:latin typeface="Calibri"/>
                  </a:rPr>
                  <a:t>D</a:t>
                </a:r>
                <a:endParaRPr lang="en-US" sz="2200" dirty="0">
                  <a:solidFill>
                    <a:schemeClr val="bg1"/>
                  </a:solidFill>
                  <a:latin typeface="Calibri"/>
                </a:endParaRPr>
              </a:p>
            </p:txBody>
          </p:sp>
          <p:pic>
            <p:nvPicPr>
              <p:cNvPr id="76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343404" y="5284127"/>
                <a:ext cx="522515" cy="480226"/>
              </a:xfrm>
              <a:prstGeom prst="rect">
                <a:avLst/>
              </a:prstGeom>
              <a:noFill/>
            </p:spPr>
          </p:pic>
        </p:grpSp>
        <p:grpSp>
          <p:nvGrpSpPr>
            <p:cNvPr id="12" name="Group 57"/>
            <p:cNvGrpSpPr/>
            <p:nvPr/>
          </p:nvGrpSpPr>
          <p:grpSpPr>
            <a:xfrm>
              <a:off x="7093536" y="3745927"/>
              <a:ext cx="450271" cy="597473"/>
              <a:chOff x="2922445" y="5163479"/>
              <a:chExt cx="506554" cy="879631"/>
            </a:xfrm>
          </p:grpSpPr>
          <p:sp>
            <p:nvSpPr>
              <p:cNvPr id="79" name="TextBox 78"/>
              <p:cNvSpPr txBox="1"/>
              <p:nvPr/>
            </p:nvSpPr>
            <p:spPr>
              <a:xfrm>
                <a:off x="2922445" y="5163479"/>
                <a:ext cx="377266" cy="6343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chemeClr val="bg1"/>
                    </a:solidFill>
                    <a:latin typeface="Calibri"/>
                  </a:rPr>
                  <a:t>C</a:t>
                </a:r>
                <a:endParaRPr lang="en-US" sz="2200" dirty="0">
                  <a:solidFill>
                    <a:schemeClr val="bg1"/>
                  </a:solidFill>
                  <a:latin typeface="Calibri"/>
                </a:endParaRPr>
              </a:p>
            </p:txBody>
          </p:sp>
          <p:pic>
            <p:nvPicPr>
              <p:cNvPr id="80" name="Picture 1" descr="C:\Documents and Settings\rohan\My Documents\My Pictures\Microsoft Clip Organizer\j0398499.wmf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2940739" y="5482182"/>
                <a:ext cx="488260" cy="560928"/>
              </a:xfrm>
              <a:prstGeom prst="rect">
                <a:avLst/>
              </a:prstGeom>
              <a:noFill/>
            </p:spPr>
          </p:pic>
        </p:grpSp>
        <p:sp>
          <p:nvSpPr>
            <p:cNvPr id="81" name="Flowchart: Connector 47"/>
            <p:cNvSpPr/>
            <p:nvPr/>
          </p:nvSpPr>
          <p:spPr>
            <a:xfrm>
              <a:off x="6781800" y="4724400"/>
              <a:ext cx="762000" cy="914400"/>
            </a:xfrm>
            <a:prstGeom prst="flowChartConnector">
              <a:avLst/>
            </a:prstGeom>
            <a:noFill/>
            <a:ln w="254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cxnSp>
        <p:nvCxnSpPr>
          <p:cNvPr id="82" name="Straight Arrow Connector 81"/>
          <p:cNvCxnSpPr/>
          <p:nvPr/>
        </p:nvCxnSpPr>
        <p:spPr>
          <a:xfrm rot="10800000">
            <a:off x="5867400" y="5105400"/>
            <a:ext cx="629264" cy="1588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 rot="10800000" flipV="1">
            <a:off x="5715000" y="4114800"/>
            <a:ext cx="990599" cy="678472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>
            <a:stCxn id="76" idx="1"/>
          </p:cNvCxnSpPr>
          <p:nvPr/>
        </p:nvCxnSpPr>
        <p:spPr>
          <a:xfrm rot="10800000">
            <a:off x="5715002" y="5410201"/>
            <a:ext cx="914399" cy="518254"/>
          </a:xfrm>
          <a:prstGeom prst="straightConnector1">
            <a:avLst/>
          </a:prstGeom>
          <a:ln w="38100">
            <a:solidFill>
              <a:schemeClr val="accent1"/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rot="5400000">
            <a:off x="6668294" y="5599906"/>
            <a:ext cx="381000" cy="1588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7391400" y="4648200"/>
            <a:ext cx="609600" cy="762000"/>
          </a:xfrm>
          <a:prstGeom prst="ellipse">
            <a:avLst/>
          </a:prstGeom>
          <a:solidFill>
            <a:schemeClr val="bg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6705600" y="3505200"/>
            <a:ext cx="609600" cy="762000"/>
          </a:xfrm>
          <a:prstGeom prst="ellipse">
            <a:avLst/>
          </a:prstGeom>
          <a:solidFill>
            <a:schemeClr val="bg2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90" name="Picture 2" descr="C:\Users\t-arunab\AppData\Local\Microsoft\Windows\Temporary Internet Files\Content.IE5\Z0QCL21P\MCj04244660000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62800" y="5943600"/>
            <a:ext cx="533400" cy="458792"/>
          </a:xfrm>
          <a:prstGeom prst="rect">
            <a:avLst/>
          </a:prstGeom>
          <a:noFill/>
        </p:spPr>
      </p:pic>
      <p:sp>
        <p:nvSpPr>
          <p:cNvPr id="54" name="TextBox 53"/>
          <p:cNvSpPr txBox="1"/>
          <p:nvPr/>
        </p:nvSpPr>
        <p:spPr>
          <a:xfrm>
            <a:off x="4800600" y="762000"/>
            <a:ext cx="167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FFC000"/>
                </a:solidFill>
                <a:latin typeface="Calibri" pitchFamily="34" charset="0"/>
              </a:rPr>
              <a:t>Downstream: </a:t>
            </a:r>
            <a:r>
              <a:rPr lang="en-US" sz="2000" i="1" dirty="0" smtClean="0">
                <a:solidFill>
                  <a:srgbClr val="FFC000"/>
                </a:solidFill>
                <a:latin typeface="Calibri" pitchFamily="34" charset="0"/>
              </a:rPr>
              <a:t>T</a:t>
            </a:r>
            <a:r>
              <a:rPr lang="en-US" sz="2000" i="1" dirty="0" smtClean="0">
                <a:solidFill>
                  <a:srgbClr val="FFC000"/>
                </a:solidFill>
                <a:latin typeface="Calibri" pitchFamily="34" charset="0"/>
              </a:rPr>
              <a:t>o </a:t>
            </a:r>
            <a:r>
              <a:rPr lang="en-US" sz="2000" i="1" dirty="0" smtClean="0">
                <a:solidFill>
                  <a:srgbClr val="FFC000"/>
                </a:solidFill>
                <a:latin typeface="Calibri" pitchFamily="34" charset="0"/>
              </a:rPr>
              <a:t>vehicle</a:t>
            </a:r>
            <a:endParaRPr lang="en-US" sz="2000" i="1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876800" y="3711714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>
                <a:solidFill>
                  <a:srgbClr val="FFC000"/>
                </a:solidFill>
                <a:latin typeface="Calibri" pitchFamily="34" charset="0"/>
              </a:rPr>
              <a:t>Upstream: </a:t>
            </a:r>
            <a:r>
              <a:rPr lang="en-US" sz="2000" i="1" dirty="0" smtClean="0">
                <a:solidFill>
                  <a:srgbClr val="FFC000"/>
                </a:solidFill>
                <a:latin typeface="Calibri" pitchFamily="34" charset="0"/>
              </a:rPr>
              <a:t>From vehicle</a:t>
            </a:r>
            <a:endParaRPr lang="en-US" sz="2000" i="1" dirty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73" name="Title 72"/>
          <p:cNvSpPr>
            <a:spLocks noGrp="1"/>
          </p:cNvSpPr>
          <p:nvPr>
            <p:ph type="title"/>
          </p:nvPr>
        </p:nvSpPr>
        <p:spPr>
          <a:xfrm>
            <a:off x="381000" y="274638"/>
            <a:ext cx="3886200" cy="1143000"/>
          </a:xfrm>
        </p:spPr>
        <p:txBody>
          <a:bodyPr/>
          <a:lstStyle/>
          <a:p>
            <a:r>
              <a:rPr lang="en-US" dirty="0" err="1" smtClean="0"/>
              <a:t>ViFi</a:t>
            </a:r>
            <a:r>
              <a:rPr lang="en-US" dirty="0" smtClean="0"/>
              <a:t> protocol</a:t>
            </a:r>
            <a:endParaRPr lang="en-US" dirty="0"/>
          </a:p>
        </p:txBody>
      </p:sp>
      <p:sp>
        <p:nvSpPr>
          <p:cNvPr id="65" name="Date Placeholder 6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5181600" y="1981200"/>
            <a:ext cx="646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chemeClr val="bg1"/>
                </a:solidFill>
                <a:latin typeface="Calibri" pitchFamily="34" charset="0"/>
              </a:rPr>
              <a:t>Dest</a:t>
            </a:r>
            <a:endParaRPr lang="en-US" sz="20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400800" y="1143000"/>
            <a:ext cx="878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chemeClr val="bg1"/>
                </a:solidFill>
                <a:latin typeface="Calibri" pitchFamily="34" charset="0"/>
              </a:rPr>
              <a:t>Source</a:t>
            </a:r>
            <a:endParaRPr lang="en-US" sz="20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553200" y="4191000"/>
            <a:ext cx="6466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err="1" smtClean="0">
                <a:solidFill>
                  <a:schemeClr val="bg1"/>
                </a:solidFill>
                <a:latin typeface="Calibri" pitchFamily="34" charset="0"/>
              </a:rPr>
              <a:t>Dest</a:t>
            </a:r>
            <a:endParaRPr lang="en-US" sz="20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181600" y="5105400"/>
            <a:ext cx="8787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i="1" dirty="0" smtClean="0">
                <a:solidFill>
                  <a:schemeClr val="bg1"/>
                </a:solidFill>
                <a:latin typeface="Calibri" pitchFamily="34" charset="0"/>
              </a:rPr>
              <a:t>Source</a:t>
            </a:r>
            <a:endParaRPr lang="en-US" sz="2000" i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8" name="Slide Number Placeholder 7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28</a:t>
            </a:fld>
            <a:endParaRPr lang="en-US" dirty="0"/>
          </a:p>
        </p:txBody>
      </p:sp>
      <p:grpSp>
        <p:nvGrpSpPr>
          <p:cNvPr id="102" name="Group 101"/>
          <p:cNvGrpSpPr/>
          <p:nvPr/>
        </p:nvGrpSpPr>
        <p:grpSpPr>
          <a:xfrm>
            <a:off x="6019800" y="1752600"/>
            <a:ext cx="228600" cy="296862"/>
            <a:chOff x="4267200" y="846138"/>
            <a:chExt cx="228600" cy="296862"/>
          </a:xfrm>
        </p:grpSpPr>
        <p:cxnSp>
          <p:nvCxnSpPr>
            <p:cNvPr id="75" name="Straight Connector 74"/>
            <p:cNvCxnSpPr>
              <a:stCxn id="73" idx="3"/>
            </p:cNvCxnSpPr>
            <p:nvPr/>
          </p:nvCxnSpPr>
          <p:spPr>
            <a:xfrm>
              <a:off x="4267200" y="846138"/>
              <a:ext cx="228600" cy="296862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10800000" flipV="1">
              <a:off x="4267200" y="914400"/>
              <a:ext cx="228600" cy="152400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" name="Group 102"/>
          <p:cNvGrpSpPr/>
          <p:nvPr/>
        </p:nvGrpSpPr>
        <p:grpSpPr>
          <a:xfrm>
            <a:off x="6019800" y="4953000"/>
            <a:ext cx="228600" cy="296862"/>
            <a:chOff x="4267200" y="846138"/>
            <a:chExt cx="228600" cy="296862"/>
          </a:xfrm>
        </p:grpSpPr>
        <p:cxnSp>
          <p:nvCxnSpPr>
            <p:cNvPr id="104" name="Straight Connector 103"/>
            <p:cNvCxnSpPr/>
            <p:nvPr/>
          </p:nvCxnSpPr>
          <p:spPr>
            <a:xfrm>
              <a:off x="4267200" y="846138"/>
              <a:ext cx="228600" cy="296862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 rot="10800000" flipV="1">
              <a:off x="4267200" y="914400"/>
              <a:ext cx="228600" cy="152400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 advTm="9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 animBg="1"/>
      <p:bldP spid="86" grpId="0" animBg="1"/>
      <p:bldP spid="8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ectangle 99"/>
          <p:cNvSpPr/>
          <p:nvPr/>
        </p:nvSpPr>
        <p:spPr>
          <a:xfrm>
            <a:off x="304800" y="1447800"/>
            <a:ext cx="8229600" cy="4953000"/>
          </a:xfrm>
          <a:prstGeom prst="rect">
            <a:avLst/>
          </a:prstGeom>
          <a:ln>
            <a:noFill/>
          </a:ln>
        </p:spPr>
        <p:txBody>
          <a:bodyPr wrap="square">
            <a:noAutofit/>
          </a:bodyPr>
          <a:lstStyle/>
          <a:p>
            <a:pPr marL="285750" indent="-28575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Losses are </a:t>
            </a:r>
            <a:r>
              <a:rPr lang="en-US" sz="2800" dirty="0" err="1" smtClean="0">
                <a:solidFill>
                  <a:schemeClr val="bg1"/>
                </a:solidFill>
                <a:latin typeface="Calibri" pitchFamily="34" charset="0"/>
              </a:rPr>
              <a:t>bursty</a:t>
            </a: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285750" indent="-285750"/>
            <a:r>
              <a:rPr lang="en-US" sz="2800" dirty="0" smtClean="0">
                <a:solidFill>
                  <a:schemeClr val="bg1"/>
                </a:solidFill>
                <a:latin typeface="Calibri" pitchFamily="34" charset="0"/>
              </a:rPr>
              <a:t>Losses are independent</a:t>
            </a:r>
          </a:p>
          <a:p>
            <a:pPr marL="742950" lvl="2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Different senders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 receiver</a:t>
            </a: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742950" lvl="2" indent="-28575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Sender 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  <a:sym typeface="Wingdings" pitchFamily="2" charset="2"/>
              </a:rPr>
              <a:t> different receivers</a:t>
            </a:r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2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401638" indent="-401638"/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 b="1" i="1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800" b="1" i="1" dirty="0" smtClean="0">
              <a:solidFill>
                <a:schemeClr val="bg1"/>
              </a:solidFill>
              <a:latin typeface="Calibri" pitchFamily="34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Arial" pitchFamily="34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Arial" pitchFamily="34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Arial" pitchFamily="34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Arial" pitchFamily="34" charset="0"/>
            </a:endParaRPr>
          </a:p>
          <a:p>
            <a:endParaRPr lang="en-US" sz="2400" b="1" i="1" dirty="0" smtClean="0">
              <a:solidFill>
                <a:schemeClr val="bg1"/>
              </a:solidFill>
              <a:latin typeface="Arial" pitchFamily="34" charset="0"/>
            </a:endParaRPr>
          </a:p>
        </p:txBody>
      </p:sp>
      <p:grpSp>
        <p:nvGrpSpPr>
          <p:cNvPr id="3" name="Group 89"/>
          <p:cNvGrpSpPr/>
          <p:nvPr/>
        </p:nvGrpSpPr>
        <p:grpSpPr>
          <a:xfrm>
            <a:off x="4708114" y="2971800"/>
            <a:ext cx="2988090" cy="3020764"/>
            <a:chOff x="4628989" y="1981199"/>
            <a:chExt cx="3524414" cy="3717865"/>
          </a:xfrm>
        </p:grpSpPr>
        <p:pic>
          <p:nvPicPr>
            <p:cNvPr id="47" name="Picture 10" descr="cartoon cars full color illustration ar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8200" y="3276600"/>
              <a:ext cx="842239" cy="577475"/>
            </a:xfrm>
            <a:prstGeom prst="rect">
              <a:avLst/>
            </a:prstGeom>
            <a:noFill/>
          </p:spPr>
        </p:pic>
        <p:grpSp>
          <p:nvGrpSpPr>
            <p:cNvPr id="4" name="Group 83"/>
            <p:cNvGrpSpPr/>
            <p:nvPr/>
          </p:nvGrpSpPr>
          <p:grpSpPr>
            <a:xfrm>
              <a:off x="4628989" y="1981199"/>
              <a:ext cx="3524414" cy="3717865"/>
              <a:chOff x="4681329" y="1981199"/>
              <a:chExt cx="3167271" cy="2943310"/>
            </a:xfrm>
          </p:grpSpPr>
          <p:grpSp>
            <p:nvGrpSpPr>
              <p:cNvPr id="5" name="Group 100"/>
              <p:cNvGrpSpPr/>
              <p:nvPr/>
            </p:nvGrpSpPr>
            <p:grpSpPr>
              <a:xfrm>
                <a:off x="5077041" y="1981199"/>
                <a:ext cx="2771559" cy="2388865"/>
                <a:chOff x="666042" y="3429000"/>
                <a:chExt cx="2839158" cy="2766055"/>
              </a:xfrm>
            </p:grpSpPr>
            <p:grpSp>
              <p:nvGrpSpPr>
                <p:cNvPr id="6" name="Group 56"/>
                <p:cNvGrpSpPr/>
                <p:nvPr/>
              </p:nvGrpSpPr>
              <p:grpSpPr>
                <a:xfrm>
                  <a:off x="1828800" y="4343400"/>
                  <a:ext cx="609600" cy="712662"/>
                  <a:chOff x="2362200" y="3733800"/>
                  <a:chExt cx="609600" cy="712662"/>
                </a:xfrm>
              </p:grpSpPr>
              <p:pic>
                <p:nvPicPr>
                  <p:cNvPr id="36" name="Picture 1" descr="C:\Documents and Settings\rohan\My Documents\My Pictures\Microsoft Clip Organizer\j0398499.wmf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/>
                  <a:stretch>
                    <a:fillRect/>
                  </a:stretch>
                </p:blipFill>
                <p:spPr bwMode="auto">
                  <a:xfrm>
                    <a:off x="2362200" y="3886199"/>
                    <a:ext cx="609600" cy="560263"/>
                  </a:xfrm>
                  <a:prstGeom prst="rect">
                    <a:avLst/>
                  </a:prstGeom>
                  <a:noFill/>
                </p:spPr>
              </p:pic>
              <p:sp>
                <p:nvSpPr>
                  <p:cNvPr id="49" name="TextBox 48"/>
                  <p:cNvSpPr txBox="1"/>
                  <p:nvPr/>
                </p:nvSpPr>
                <p:spPr>
                  <a:xfrm>
                    <a:off x="2362200" y="3733800"/>
                    <a:ext cx="378051" cy="4861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200" dirty="0" smtClean="0">
                        <a:solidFill>
                          <a:schemeClr val="bg1"/>
                        </a:solidFill>
                        <a:latin typeface="Calibri"/>
                      </a:rPr>
                      <a:t>A</a:t>
                    </a:r>
                    <a:endParaRPr lang="en-US" sz="2200" dirty="0">
                      <a:solidFill>
                        <a:schemeClr val="bg1"/>
                      </a:solidFill>
                      <a:latin typeface="Calibri"/>
                    </a:endParaRPr>
                  </a:p>
                </p:txBody>
              </p:sp>
            </p:grpSp>
            <p:grpSp>
              <p:nvGrpSpPr>
                <p:cNvPr id="7" name="Group 61"/>
                <p:cNvGrpSpPr/>
                <p:nvPr/>
              </p:nvGrpSpPr>
              <p:grpSpPr>
                <a:xfrm>
                  <a:off x="2895600" y="4343400"/>
                  <a:ext cx="609600" cy="712663"/>
                  <a:chOff x="5943600" y="4648200"/>
                  <a:chExt cx="609600" cy="712663"/>
                </a:xfrm>
              </p:grpSpPr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5943600" y="4648200"/>
                    <a:ext cx="367608" cy="4861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200" dirty="0" smtClean="0">
                        <a:solidFill>
                          <a:schemeClr val="bg1"/>
                        </a:solidFill>
                        <a:latin typeface="Calibri"/>
                      </a:rPr>
                      <a:t>B</a:t>
                    </a:r>
                    <a:endParaRPr lang="en-US" sz="2200" dirty="0">
                      <a:solidFill>
                        <a:schemeClr val="bg1"/>
                      </a:solidFill>
                      <a:latin typeface="Calibri"/>
                    </a:endParaRPr>
                  </a:p>
                </p:txBody>
              </p:sp>
              <p:pic>
                <p:nvPicPr>
                  <p:cNvPr id="54" name="Picture 1" descr="C:\Documents and Settings\rohan\My Documents\My Pictures\Microsoft Clip Organizer\j0398499.wmf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/>
                  <a:stretch>
                    <a:fillRect/>
                  </a:stretch>
                </p:blipFill>
                <p:spPr bwMode="auto">
                  <a:xfrm>
                    <a:off x="5943600" y="4800600"/>
                    <a:ext cx="609600" cy="560263"/>
                  </a:xfrm>
                  <a:prstGeom prst="rect">
                    <a:avLst/>
                  </a:prstGeom>
                  <a:noFill/>
                </p:spPr>
              </p:pic>
            </p:grpSp>
            <p:grpSp>
              <p:nvGrpSpPr>
                <p:cNvPr id="8" name="Group 59"/>
                <p:cNvGrpSpPr/>
                <p:nvPr/>
              </p:nvGrpSpPr>
              <p:grpSpPr>
                <a:xfrm>
                  <a:off x="1709853" y="5458328"/>
                  <a:ext cx="609600" cy="736727"/>
                  <a:chOff x="4148253" y="5179841"/>
                  <a:chExt cx="609600" cy="736727"/>
                </a:xfrm>
              </p:grpSpPr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4148254" y="5179841"/>
                    <a:ext cx="388495" cy="4861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200" dirty="0" smtClean="0">
                        <a:solidFill>
                          <a:schemeClr val="bg1"/>
                        </a:solidFill>
                        <a:latin typeface="Calibri"/>
                      </a:rPr>
                      <a:t>D</a:t>
                    </a:r>
                    <a:endParaRPr lang="en-US" sz="2200" dirty="0">
                      <a:solidFill>
                        <a:schemeClr val="bg1"/>
                      </a:solidFill>
                      <a:latin typeface="Calibri"/>
                    </a:endParaRPr>
                  </a:p>
                </p:txBody>
              </p:sp>
              <p:pic>
                <p:nvPicPr>
                  <p:cNvPr id="55" name="Picture 1" descr="C:\Documents and Settings\rohan\My Documents\My Pictures\Microsoft Clip Organizer\j0398499.wmf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/>
                  <a:stretch>
                    <a:fillRect/>
                  </a:stretch>
                </p:blipFill>
                <p:spPr bwMode="auto">
                  <a:xfrm>
                    <a:off x="4148253" y="5356304"/>
                    <a:ext cx="609600" cy="560264"/>
                  </a:xfrm>
                  <a:prstGeom prst="rect">
                    <a:avLst/>
                  </a:prstGeom>
                  <a:noFill/>
                </p:spPr>
              </p:pic>
            </p:grpSp>
            <p:grpSp>
              <p:nvGrpSpPr>
                <p:cNvPr id="9" name="Group 57"/>
                <p:cNvGrpSpPr/>
                <p:nvPr/>
              </p:nvGrpSpPr>
              <p:grpSpPr>
                <a:xfrm>
                  <a:off x="1631796" y="3429000"/>
                  <a:ext cx="687657" cy="736727"/>
                  <a:chOff x="2393796" y="5257800"/>
                  <a:chExt cx="687657" cy="736727"/>
                </a:xfrm>
              </p:grpSpPr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2393796" y="5257800"/>
                    <a:ext cx="364127" cy="4861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200" dirty="0" smtClean="0">
                        <a:solidFill>
                          <a:schemeClr val="bg1"/>
                        </a:solidFill>
                        <a:latin typeface="Calibri"/>
                      </a:rPr>
                      <a:t>C</a:t>
                    </a:r>
                    <a:endParaRPr lang="en-US" sz="2200" dirty="0">
                      <a:solidFill>
                        <a:schemeClr val="bg1"/>
                      </a:solidFill>
                      <a:latin typeface="Calibri"/>
                    </a:endParaRPr>
                  </a:p>
                </p:txBody>
              </p:sp>
              <p:pic>
                <p:nvPicPr>
                  <p:cNvPr id="56" name="Picture 1" descr="C:\Documents and Settings\rohan\My Documents\My Pictures\Microsoft Clip Organizer\j0398499.wmf"/>
                  <p:cNvPicPr>
                    <a:picLocks noChangeAspect="1" noChangeArrowheads="1"/>
                  </p:cNvPicPr>
                  <p:nvPr/>
                </p:nvPicPr>
                <p:blipFill>
                  <a:blip r:embed="rId4"/>
                  <a:srcRect/>
                  <a:stretch>
                    <a:fillRect/>
                  </a:stretch>
                </p:blipFill>
                <p:spPr bwMode="auto">
                  <a:xfrm>
                    <a:off x="2471854" y="5434263"/>
                    <a:ext cx="609599" cy="56026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8" name="Flowchart: Connector 47"/>
                <p:cNvSpPr/>
                <p:nvPr/>
              </p:nvSpPr>
              <p:spPr>
                <a:xfrm>
                  <a:off x="1676400" y="4343400"/>
                  <a:ext cx="914400" cy="990600"/>
                </a:xfrm>
                <a:prstGeom prst="flowChartConnector">
                  <a:avLst/>
                </a:prstGeom>
                <a:noFill/>
                <a:ln w="25400"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bg1"/>
                    </a:solidFill>
                  </a:endParaRPr>
                </a:p>
              </p:txBody>
            </p:sp>
            <p:cxnSp>
              <p:nvCxnSpPr>
                <p:cNvPr id="78" name="Straight Arrow Connector 77"/>
                <p:cNvCxnSpPr/>
                <p:nvPr/>
              </p:nvCxnSpPr>
              <p:spPr>
                <a:xfrm rot="10800000" flipV="1">
                  <a:off x="909702" y="4895852"/>
                  <a:ext cx="762000" cy="38100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headEnd type="arrow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Arrow Connector 88"/>
                <p:cNvCxnSpPr>
                  <a:endCxn id="47" idx="0"/>
                </p:cNvCxnSpPr>
                <p:nvPr/>
              </p:nvCxnSpPr>
              <p:spPr>
                <a:xfrm rot="10800000" flipV="1">
                  <a:off x="666042" y="3931919"/>
                  <a:ext cx="687936" cy="684531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prstDash val="dash"/>
                  <a:headEnd type="arrow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Arrow Connector 91"/>
                <p:cNvCxnSpPr/>
                <p:nvPr/>
              </p:nvCxnSpPr>
              <p:spPr>
                <a:xfrm rot="16200000" flipV="1">
                  <a:off x="653021" y="5118422"/>
                  <a:ext cx="713977" cy="687936"/>
                </a:xfrm>
                <a:prstGeom prst="straightConnector1">
                  <a:avLst/>
                </a:prstGeom>
                <a:ln w="38100">
                  <a:solidFill>
                    <a:schemeClr val="accent1"/>
                  </a:solidFill>
                  <a:prstDash val="dash"/>
                  <a:headEnd type="arrow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2" name="TextBox 101"/>
              <p:cNvSpPr txBox="1"/>
              <p:nvPr/>
            </p:nvSpPr>
            <p:spPr>
              <a:xfrm>
                <a:off x="4681329" y="4504670"/>
                <a:ext cx="3086499" cy="41983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 smtClean="0">
                    <a:solidFill>
                      <a:srgbClr val="FFC000"/>
                    </a:solidFill>
                    <a:latin typeface="Calibri"/>
                  </a:rPr>
                  <a:t>Upstream: </a:t>
                </a:r>
                <a:r>
                  <a:rPr lang="en-US" sz="2200" dirty="0" smtClean="0">
                    <a:solidFill>
                      <a:srgbClr val="FFC000"/>
                    </a:solidFill>
                    <a:latin typeface="Calibri"/>
                  </a:rPr>
                  <a:t>F</a:t>
                </a:r>
                <a:r>
                  <a:rPr lang="en-US" sz="2200" dirty="0" smtClean="0">
                    <a:solidFill>
                      <a:srgbClr val="FFC000"/>
                    </a:solidFill>
                    <a:latin typeface="Calibri"/>
                  </a:rPr>
                  <a:t>rom vehicle</a:t>
                </a:r>
                <a:endParaRPr lang="en-US" sz="2200" dirty="0">
                  <a:solidFill>
                    <a:srgbClr val="FFC000"/>
                  </a:solidFill>
                  <a:latin typeface="Calibri"/>
                </a:endParaRPr>
              </a:p>
            </p:txBody>
          </p:sp>
        </p:grpSp>
      </p:grpSp>
      <p:sp>
        <p:nvSpPr>
          <p:cNvPr id="58" name="Title 5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relaying effective?</a:t>
            </a:r>
            <a:endParaRPr lang="en-US" dirty="0"/>
          </a:p>
        </p:txBody>
      </p:sp>
      <p:sp>
        <p:nvSpPr>
          <p:cNvPr id="48" name="Date Placeholder 4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grpSp>
        <p:nvGrpSpPr>
          <p:cNvPr id="10" name="Group 56"/>
          <p:cNvGrpSpPr/>
          <p:nvPr/>
        </p:nvGrpSpPr>
        <p:grpSpPr>
          <a:xfrm>
            <a:off x="1043524" y="3276600"/>
            <a:ext cx="2918876" cy="2693611"/>
            <a:chOff x="4848350" y="1828800"/>
            <a:chExt cx="3567518" cy="3644297"/>
          </a:xfrm>
        </p:grpSpPr>
        <p:grpSp>
          <p:nvGrpSpPr>
            <p:cNvPr id="11" name="Group 103"/>
            <p:cNvGrpSpPr/>
            <p:nvPr/>
          </p:nvGrpSpPr>
          <p:grpSpPr>
            <a:xfrm>
              <a:off x="4876805" y="1828800"/>
              <a:ext cx="3352803" cy="2904907"/>
              <a:chOff x="4648200" y="3429000"/>
              <a:chExt cx="3276600" cy="2819950"/>
            </a:xfrm>
          </p:grpSpPr>
          <p:pic>
            <p:nvPicPr>
              <p:cNvPr id="62" name="Picture 10" descr="cartoon cars full color illustration art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648200" y="4495800"/>
                <a:ext cx="862781" cy="668655"/>
              </a:xfrm>
              <a:prstGeom prst="rect">
                <a:avLst/>
              </a:prstGeom>
              <a:noFill/>
            </p:spPr>
          </p:pic>
          <p:grpSp>
            <p:nvGrpSpPr>
              <p:cNvPr id="12" name="Group 56"/>
              <p:cNvGrpSpPr/>
              <p:nvPr/>
            </p:nvGrpSpPr>
            <p:grpSpPr>
              <a:xfrm>
                <a:off x="6248400" y="4343400"/>
                <a:ext cx="609600" cy="712662"/>
                <a:chOff x="2362200" y="3733800"/>
                <a:chExt cx="609600" cy="712662"/>
              </a:xfrm>
            </p:grpSpPr>
            <p:pic>
              <p:nvPicPr>
                <p:cNvPr id="77" name="Picture 1" descr="C:\Documents and Settings\rohan\My Documents\My Pictures\Microsoft Clip Organizer\j0398499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362200" y="3886199"/>
                  <a:ext cx="609600" cy="560263"/>
                </a:xfrm>
                <a:prstGeom prst="rect">
                  <a:avLst/>
                </a:prstGeom>
                <a:noFill/>
              </p:spPr>
            </p:pic>
            <p:sp>
              <p:nvSpPr>
                <p:cNvPr id="79" name="TextBox 78"/>
                <p:cNvSpPr txBox="1"/>
                <p:nvPr/>
              </p:nvSpPr>
              <p:spPr>
                <a:xfrm>
                  <a:off x="2362200" y="3733800"/>
                  <a:ext cx="415872" cy="5659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200" dirty="0" smtClean="0">
                      <a:solidFill>
                        <a:schemeClr val="bg1"/>
                      </a:solidFill>
                      <a:latin typeface="Calibri"/>
                    </a:rPr>
                    <a:t>A</a:t>
                  </a:r>
                  <a:endParaRPr lang="en-US" sz="2200" dirty="0">
                    <a:solidFill>
                      <a:schemeClr val="bg1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Group 61"/>
              <p:cNvGrpSpPr/>
              <p:nvPr/>
            </p:nvGrpSpPr>
            <p:grpSpPr>
              <a:xfrm>
                <a:off x="7315200" y="4343400"/>
                <a:ext cx="609600" cy="712663"/>
                <a:chOff x="5943600" y="4648200"/>
                <a:chExt cx="609600" cy="712663"/>
              </a:xfrm>
            </p:grpSpPr>
            <p:sp>
              <p:nvSpPr>
                <p:cNvPr id="75" name="TextBox 74"/>
                <p:cNvSpPr txBox="1"/>
                <p:nvPr/>
              </p:nvSpPr>
              <p:spPr>
                <a:xfrm>
                  <a:off x="5943600" y="4648200"/>
                  <a:ext cx="404384" cy="565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200" dirty="0" smtClean="0">
                      <a:solidFill>
                        <a:schemeClr val="bg1"/>
                      </a:solidFill>
                      <a:latin typeface="Calibri"/>
                    </a:rPr>
                    <a:t>B</a:t>
                  </a:r>
                  <a:endParaRPr lang="en-US" sz="2200" dirty="0">
                    <a:solidFill>
                      <a:schemeClr val="bg1"/>
                    </a:solidFill>
                    <a:latin typeface="Calibri"/>
                  </a:endParaRPr>
                </a:p>
              </p:txBody>
            </p:sp>
            <p:pic>
              <p:nvPicPr>
                <p:cNvPr id="76" name="Picture 1" descr="C:\Documents and Settings\rohan\My Documents\My Pictures\Microsoft Clip Organizer\j0398499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5943600" y="4800600"/>
                  <a:ext cx="609600" cy="560263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14" name="Group 59"/>
              <p:cNvGrpSpPr/>
              <p:nvPr/>
            </p:nvGrpSpPr>
            <p:grpSpPr>
              <a:xfrm>
                <a:off x="6324600" y="5562600"/>
                <a:ext cx="609600" cy="686350"/>
                <a:chOff x="4343400" y="5284113"/>
                <a:chExt cx="609600" cy="686350"/>
              </a:xfrm>
            </p:grpSpPr>
            <p:sp>
              <p:nvSpPr>
                <p:cNvPr id="73" name="TextBox 72"/>
                <p:cNvSpPr txBox="1"/>
                <p:nvPr/>
              </p:nvSpPr>
              <p:spPr>
                <a:xfrm>
                  <a:off x="4366159" y="5284113"/>
                  <a:ext cx="427360" cy="56591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200" dirty="0" smtClean="0">
                      <a:solidFill>
                        <a:schemeClr val="bg1"/>
                      </a:solidFill>
                      <a:latin typeface="Calibri"/>
                    </a:rPr>
                    <a:t>D</a:t>
                  </a:r>
                  <a:endParaRPr lang="en-US" sz="2200" dirty="0">
                    <a:solidFill>
                      <a:schemeClr val="bg1"/>
                    </a:solidFill>
                    <a:latin typeface="Calibri"/>
                  </a:endParaRPr>
                </a:p>
              </p:txBody>
            </p:sp>
            <p:pic>
              <p:nvPicPr>
                <p:cNvPr id="74" name="Picture 1" descr="C:\Documents and Settings\rohan\My Documents\My Pictures\Microsoft Clip Organizer\j0398499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4343400" y="5410200"/>
                  <a:ext cx="609600" cy="560263"/>
                </a:xfrm>
                <a:prstGeom prst="rect">
                  <a:avLst/>
                </a:prstGeom>
                <a:noFill/>
              </p:spPr>
            </p:pic>
          </p:grpSp>
          <p:grpSp>
            <p:nvGrpSpPr>
              <p:cNvPr id="15" name="Group 57"/>
              <p:cNvGrpSpPr/>
              <p:nvPr/>
            </p:nvGrpSpPr>
            <p:grpSpPr>
              <a:xfrm>
                <a:off x="6400800" y="3429000"/>
                <a:ext cx="685800" cy="712663"/>
                <a:chOff x="2743200" y="5257800"/>
                <a:chExt cx="685800" cy="712663"/>
              </a:xfrm>
            </p:grpSpPr>
            <p:sp>
              <p:nvSpPr>
                <p:cNvPr id="71" name="TextBox 70"/>
                <p:cNvSpPr txBox="1"/>
                <p:nvPr/>
              </p:nvSpPr>
              <p:spPr>
                <a:xfrm>
                  <a:off x="2743200" y="5257800"/>
                  <a:ext cx="400554" cy="56591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200" dirty="0" smtClean="0">
                      <a:solidFill>
                        <a:schemeClr val="bg1"/>
                      </a:solidFill>
                      <a:latin typeface="Calibri"/>
                    </a:rPr>
                    <a:t>C</a:t>
                  </a:r>
                  <a:endParaRPr lang="en-US" sz="2200" dirty="0">
                    <a:solidFill>
                      <a:schemeClr val="bg1"/>
                    </a:solidFill>
                    <a:latin typeface="Calibri"/>
                  </a:endParaRPr>
                </a:p>
              </p:txBody>
            </p:sp>
            <p:pic>
              <p:nvPicPr>
                <p:cNvPr id="72" name="Picture 1" descr="C:\Documents and Settings\rohan\My Documents\My Pictures\Microsoft Clip Organizer\j0398499.wmf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2819400" y="5410200"/>
                  <a:ext cx="609600" cy="560263"/>
                </a:xfrm>
                <a:prstGeom prst="rect">
                  <a:avLst/>
                </a:prstGeom>
                <a:noFill/>
              </p:spPr>
            </p:pic>
          </p:grpSp>
          <p:sp>
            <p:nvSpPr>
              <p:cNvPr id="67" name="Flowchart: Connector 47"/>
              <p:cNvSpPr/>
              <p:nvPr/>
            </p:nvSpPr>
            <p:spPr>
              <a:xfrm>
                <a:off x="6096000" y="4343400"/>
                <a:ext cx="914400" cy="990600"/>
              </a:xfrm>
              <a:prstGeom prst="flowChartConnector">
                <a:avLst/>
              </a:prstGeom>
              <a:noFill/>
              <a:ln w="254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69" name="Straight Arrow Connector 68"/>
              <p:cNvCxnSpPr/>
              <p:nvPr/>
            </p:nvCxnSpPr>
            <p:spPr>
              <a:xfrm>
                <a:off x="5510981" y="4800600"/>
                <a:ext cx="585019" cy="8572"/>
              </a:xfrm>
              <a:prstGeom prst="straightConnector1">
                <a:avLst/>
              </a:prstGeom>
              <a:ln w="38100">
                <a:solidFill>
                  <a:schemeClr val="accent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" name="TextBox 58"/>
            <p:cNvSpPr txBox="1"/>
            <p:nvPr/>
          </p:nvSpPr>
          <p:spPr>
            <a:xfrm>
              <a:off x="4848350" y="4890132"/>
              <a:ext cx="3567518" cy="5829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 smtClean="0">
                  <a:solidFill>
                    <a:srgbClr val="FFC000"/>
                  </a:solidFill>
                  <a:latin typeface="Calibri"/>
                </a:rPr>
                <a:t>Downstream: To vehicle</a:t>
              </a:r>
              <a:endParaRPr lang="en-US" sz="2200" dirty="0">
                <a:solidFill>
                  <a:srgbClr val="FFC000"/>
                </a:solidFill>
                <a:latin typeface="Calibri"/>
              </a:endParaRPr>
            </a:p>
          </p:txBody>
        </p:sp>
        <p:cxnSp>
          <p:nvCxnSpPr>
            <p:cNvPr id="60" name="Straight Arrow Connector 59"/>
            <p:cNvCxnSpPr/>
            <p:nvPr/>
          </p:nvCxnSpPr>
          <p:spPr>
            <a:xfrm rot="5400000">
              <a:off x="7096921" y="2315228"/>
              <a:ext cx="500742" cy="529376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dash"/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Arrow Connector 60"/>
            <p:cNvCxnSpPr/>
            <p:nvPr/>
          </p:nvCxnSpPr>
          <p:spPr>
            <a:xfrm rot="16200000" flipV="1">
              <a:off x="7011068" y="3736378"/>
              <a:ext cx="584200" cy="441158"/>
            </a:xfrm>
            <a:prstGeom prst="straightConnector1">
              <a:avLst/>
            </a:prstGeom>
            <a:ln w="38100">
              <a:solidFill>
                <a:schemeClr val="accent1"/>
              </a:solidFill>
              <a:prstDash val="dash"/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Slide Number Placeholder 6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29</a:t>
            </a:fld>
            <a:endParaRPr lang="en-US"/>
          </a:p>
        </p:txBody>
      </p:sp>
      <p:grpSp>
        <p:nvGrpSpPr>
          <p:cNvPr id="50" name="Group 49"/>
          <p:cNvGrpSpPr/>
          <p:nvPr/>
        </p:nvGrpSpPr>
        <p:grpSpPr>
          <a:xfrm>
            <a:off x="1981200" y="4191000"/>
            <a:ext cx="228600" cy="296862"/>
            <a:chOff x="4267200" y="846138"/>
            <a:chExt cx="228600" cy="296862"/>
          </a:xfrm>
        </p:grpSpPr>
        <p:cxnSp>
          <p:nvCxnSpPr>
            <p:cNvPr id="57" name="Straight Connector 56"/>
            <p:cNvCxnSpPr/>
            <p:nvPr/>
          </p:nvCxnSpPr>
          <p:spPr>
            <a:xfrm>
              <a:off x="4267200" y="846138"/>
              <a:ext cx="228600" cy="296862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10800000" flipV="1">
              <a:off x="4267200" y="914400"/>
              <a:ext cx="228600" cy="152400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>
            <a:off x="5562600" y="4114800"/>
            <a:ext cx="228600" cy="304800"/>
            <a:chOff x="4267200" y="846138"/>
            <a:chExt cx="228600" cy="296862"/>
          </a:xfrm>
        </p:grpSpPr>
        <p:cxnSp>
          <p:nvCxnSpPr>
            <p:cNvPr id="66" name="Straight Connector 65"/>
            <p:cNvCxnSpPr/>
            <p:nvPr/>
          </p:nvCxnSpPr>
          <p:spPr>
            <a:xfrm>
              <a:off x="4267200" y="846138"/>
              <a:ext cx="228600" cy="296862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10800000" flipV="1">
              <a:off x="4267200" y="914400"/>
              <a:ext cx="228600" cy="152400"/>
            </a:xfrm>
            <a:prstGeom prst="line">
              <a:avLst/>
            </a:prstGeom>
            <a:ln w="635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</p:cSld>
  <p:clrMapOvr>
    <a:masterClrMapping/>
  </p:clrMapOvr>
  <p:transition advTm="547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best enable such connectivity?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Two </a:t>
            </a:r>
            <a:r>
              <a:rPr lang="en-US" dirty="0" smtClean="0"/>
              <a:t>possibilities with distinct characteristics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WWAN links (e.g., 3G, </a:t>
            </a:r>
            <a:r>
              <a:rPr lang="en-US" dirty="0" err="1" smtClean="0"/>
              <a:t>WiMax</a:t>
            </a:r>
            <a:r>
              <a:rPr lang="en-US" dirty="0" smtClean="0"/>
              <a:t>)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Expensive, almost ubiquitous coverage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WLAN </a:t>
            </a:r>
            <a:r>
              <a:rPr lang="en-US" dirty="0" smtClean="0"/>
              <a:t>links (e.g., WiFi)</a:t>
            </a:r>
          </a:p>
          <a:p>
            <a:pPr lvl="2">
              <a:buFont typeface="Arial" pitchFamily="34" charset="0"/>
              <a:buChar char="•"/>
            </a:pPr>
            <a:r>
              <a:rPr lang="en-US" dirty="0" smtClean="0"/>
              <a:t>Inexpensive, short range, poor coverage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 bwMode="auto">
          <a:xfrm>
            <a:off x="533400" y="1447800"/>
            <a:ext cx="8229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31775" lvl="2" indent="-231775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800" dirty="0" smtClean="0">
              <a:latin typeface="Calibri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Guidelines for probability computation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9099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Make a collective relaying decision and limit the total number of relays</a:t>
            </a:r>
          </a:p>
          <a:p>
            <a:pPr marL="1771650" lvl="3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Give preference to auxiliary with good connectivity with destination</a:t>
            </a:r>
          </a:p>
          <a:p>
            <a:pPr marL="1771650" lvl="3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Avoid per-packet coordination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30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92171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Determining the relaying probability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22" name="Content Placeholder 2"/>
          <p:cNvSpPr txBox="1">
            <a:spLocks noGrp="1"/>
          </p:cNvSpPr>
          <p:nvPr>
            <p:ph idx="1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marL="0" lvl="2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None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Goal: Compute relaying probability </a:t>
            </a:r>
            <a:r>
              <a:rPr lang="en-US" sz="2400" i="1" dirty="0" smtClean="0">
                <a:solidFill>
                  <a:schemeClr val="bg1"/>
                </a:solidFill>
                <a:latin typeface="Franklin Gothic Book"/>
              </a:rPr>
              <a:t>R</a:t>
            </a:r>
            <a:r>
              <a:rPr lang="en-US" sz="2400" i="1" baseline="-25000" dirty="0" smtClean="0">
                <a:solidFill>
                  <a:schemeClr val="bg1"/>
                </a:solidFill>
                <a:latin typeface="Calibri"/>
              </a:rPr>
              <a:t>B </a:t>
            </a:r>
            <a:r>
              <a:rPr lang="en-US" sz="2400" i="1" dirty="0" smtClean="0">
                <a:solidFill>
                  <a:schemeClr val="bg1"/>
                </a:solidFill>
                <a:latin typeface="Calibri"/>
              </a:rPr>
              <a:t> </a:t>
            </a:r>
            <a:r>
              <a:rPr lang="en-US" sz="2400" dirty="0" smtClean="0">
                <a:solidFill>
                  <a:schemeClr val="bg1"/>
                </a:solidFill>
                <a:latin typeface="Calibri"/>
              </a:rPr>
              <a:t>of auxiliary </a:t>
            </a:r>
            <a:r>
              <a:rPr lang="en-US" sz="2400" i="1" dirty="0" smtClean="0">
                <a:solidFill>
                  <a:schemeClr val="bg1"/>
                </a:solidFill>
                <a:latin typeface="Calibri"/>
              </a:rPr>
              <a:t>B</a:t>
            </a:r>
          </a:p>
          <a:p>
            <a:pPr marL="457200" lvl="3">
              <a:lnSpc>
                <a:spcPct val="90000"/>
              </a:lnSpc>
              <a:buClr>
                <a:schemeClr val="accent1"/>
              </a:buClr>
            </a:pP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lvl="2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None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1: The probability that auxiliary </a:t>
            </a:r>
            <a:r>
              <a:rPr lang="en-US" sz="2400" i="1" dirty="0" smtClean="0">
                <a:solidFill>
                  <a:schemeClr val="bg1"/>
                </a:solidFill>
                <a:latin typeface="Calibri" pitchFamily="34" charset="0"/>
              </a:rPr>
              <a:t>B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 is </a:t>
            </a:r>
            <a:r>
              <a:rPr lang="en-US" sz="2400" i="1" dirty="0" smtClean="0">
                <a:solidFill>
                  <a:schemeClr val="bg1"/>
                </a:solidFill>
                <a:latin typeface="Calibri" pitchFamily="34" charset="0"/>
              </a:rPr>
              <a:t>considering relaying</a:t>
            </a:r>
            <a:endParaRPr lang="en-US" sz="2400" i="1" baseline="-25000" dirty="0" smtClean="0">
              <a:solidFill>
                <a:schemeClr val="bg1"/>
              </a:solidFill>
              <a:latin typeface="Calibri"/>
            </a:endParaRPr>
          </a:p>
          <a:p>
            <a:pPr marL="628650" lvl="3" indent="-17145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None/>
            </a:pPr>
            <a:r>
              <a:rPr lang="en-US" sz="2400" i="1" dirty="0" smtClean="0">
                <a:solidFill>
                  <a:srgbClr val="FFC000"/>
                </a:solidFill>
                <a:latin typeface="Franklin Gothic Book"/>
              </a:rPr>
              <a:t>  C</a:t>
            </a:r>
            <a:r>
              <a:rPr lang="en-US" sz="2400" i="1" baseline="-25000" dirty="0" smtClean="0">
                <a:solidFill>
                  <a:srgbClr val="FFC000"/>
                </a:solidFill>
                <a:latin typeface="Calibri"/>
              </a:rPr>
              <a:t>B</a:t>
            </a:r>
            <a:r>
              <a:rPr lang="en-US" sz="2400" i="1" dirty="0" smtClean="0">
                <a:solidFill>
                  <a:srgbClr val="FFC000"/>
                </a:solidFill>
                <a:latin typeface="Calibri" pitchFamily="34" charset="0"/>
              </a:rPr>
              <a:t> = P(B heard the packet) ∙ P(B did not hear </a:t>
            </a:r>
            <a:r>
              <a:rPr lang="en-US" sz="2400" i="1" dirty="0" err="1" smtClean="0">
                <a:solidFill>
                  <a:srgbClr val="FFC000"/>
                </a:solidFill>
                <a:latin typeface="Calibri" pitchFamily="34" charset="0"/>
              </a:rPr>
              <a:t>ack</a:t>
            </a:r>
            <a:r>
              <a:rPr lang="en-US" sz="2400" i="1" dirty="0" smtClean="0">
                <a:solidFill>
                  <a:srgbClr val="FFC000"/>
                </a:solidFill>
                <a:latin typeface="Calibri" pitchFamily="34" charset="0"/>
              </a:rPr>
              <a:t>)</a:t>
            </a:r>
          </a:p>
          <a:p>
            <a:pPr marL="688975" lvl="3" indent="-231775">
              <a:lnSpc>
                <a:spcPct val="90000"/>
              </a:lnSpc>
              <a:buClr>
                <a:schemeClr val="accent1"/>
              </a:buClr>
            </a:pP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lvl="2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None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2: Expected number of relays by </a:t>
            </a:r>
            <a:r>
              <a:rPr lang="en-US" sz="2400" i="1" dirty="0" smtClean="0">
                <a:solidFill>
                  <a:schemeClr val="bg1"/>
                </a:solidFill>
                <a:latin typeface="Calibri" pitchFamily="34" charset="0"/>
              </a:rPr>
              <a:t>B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 is </a:t>
            </a:r>
            <a:r>
              <a:rPr lang="en-US" sz="2400" i="1" dirty="0" smtClean="0">
                <a:solidFill>
                  <a:srgbClr val="FFC000"/>
                </a:solidFill>
                <a:latin typeface="Calibri" pitchFamily="34" charset="0"/>
              </a:rPr>
              <a:t>E(B) = </a:t>
            </a:r>
            <a:r>
              <a:rPr lang="en-US" sz="2400" i="1" dirty="0" smtClean="0">
                <a:solidFill>
                  <a:srgbClr val="FFC000"/>
                </a:solidFill>
                <a:latin typeface="Franklin Gothic Book"/>
              </a:rPr>
              <a:t>C</a:t>
            </a:r>
            <a:r>
              <a:rPr lang="en-US" sz="2400" i="1" baseline="-25000" dirty="0" smtClean="0">
                <a:solidFill>
                  <a:srgbClr val="FFC000"/>
                </a:solidFill>
                <a:latin typeface="Calibri"/>
              </a:rPr>
              <a:t>B</a:t>
            </a:r>
            <a:r>
              <a:rPr lang="en-US" sz="2400" dirty="0" smtClean="0">
                <a:solidFill>
                  <a:srgbClr val="FFC000"/>
                </a:solidFill>
                <a:latin typeface="Calibri" pitchFamily="34" charset="0"/>
              </a:rPr>
              <a:t> ∙ </a:t>
            </a:r>
            <a:r>
              <a:rPr lang="en-US" sz="2400" i="1" dirty="0" smtClean="0">
                <a:solidFill>
                  <a:srgbClr val="FFC000"/>
                </a:solidFill>
                <a:latin typeface="Franklin Gothic Book"/>
              </a:rPr>
              <a:t>R</a:t>
            </a:r>
            <a:r>
              <a:rPr lang="en-US" sz="2400" i="1" baseline="-25000" dirty="0" smtClean="0">
                <a:solidFill>
                  <a:srgbClr val="FFC000"/>
                </a:solidFill>
                <a:latin typeface="Calibri"/>
              </a:rPr>
              <a:t>B</a:t>
            </a:r>
          </a:p>
          <a:p>
            <a:pPr marL="457200" lvl="3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2400" i="1" baseline="-25000" dirty="0" smtClean="0">
              <a:solidFill>
                <a:schemeClr val="bg1"/>
              </a:solidFill>
              <a:latin typeface="Calibri"/>
            </a:endParaRPr>
          </a:p>
          <a:p>
            <a:pPr marL="0" lvl="3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None/>
            </a:pPr>
            <a:r>
              <a:rPr lang="en-US" sz="2400" dirty="0" smtClean="0">
                <a:solidFill>
                  <a:schemeClr val="bg1"/>
                </a:solidFill>
                <a:latin typeface="Calibri"/>
              </a:rPr>
              <a:t>3: Set total number of expected relays to one, i.e., </a:t>
            </a:r>
            <a:r>
              <a:rPr lang="en-US" sz="2400" i="1" dirty="0" smtClean="0">
                <a:solidFill>
                  <a:srgbClr val="FFC000"/>
                </a:solidFill>
                <a:latin typeface="Symbol"/>
                <a:sym typeface="Symbol"/>
              </a:rPr>
              <a:t></a:t>
            </a:r>
            <a:r>
              <a:rPr lang="en-US" sz="2400" i="1" dirty="0" smtClean="0">
                <a:solidFill>
                  <a:srgbClr val="FFC000"/>
                </a:solidFill>
                <a:latin typeface="Calibri"/>
              </a:rPr>
              <a:t> E(x) = 1</a:t>
            </a:r>
            <a:r>
              <a:rPr lang="en-US" sz="2400" i="1" dirty="0" smtClean="0">
                <a:latin typeface="Calibri"/>
              </a:rPr>
              <a:t> </a:t>
            </a:r>
          </a:p>
          <a:p>
            <a:pPr marL="914400" lvl="5">
              <a:lnSpc>
                <a:spcPct val="90000"/>
              </a:lnSpc>
              <a:buClr>
                <a:schemeClr val="accent1"/>
              </a:buClr>
            </a:pPr>
            <a:endParaRPr lang="en-US" sz="2400" i="1" dirty="0" smtClean="0">
              <a:latin typeface="Calibri"/>
            </a:endParaRPr>
          </a:p>
          <a:p>
            <a:pPr marL="0" lvl="3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None/>
            </a:pPr>
            <a:r>
              <a:rPr lang="en-US" sz="2400" i="1" dirty="0" smtClean="0">
                <a:latin typeface="Calibri"/>
              </a:rPr>
              <a:t>4: T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o solve uniquely, set </a:t>
            </a:r>
            <a:r>
              <a:rPr lang="en-US" sz="2400" i="1" dirty="0" smtClean="0">
                <a:solidFill>
                  <a:srgbClr val="FFC000"/>
                </a:solidFill>
                <a:latin typeface="Calibri" pitchFamily="34" charset="0"/>
              </a:rPr>
              <a:t>R</a:t>
            </a:r>
            <a:r>
              <a:rPr lang="en-US" sz="2400" i="1" baseline="-25000" dirty="0" smtClean="0">
                <a:solidFill>
                  <a:srgbClr val="FFC000"/>
                </a:solidFill>
                <a:latin typeface="Calibri" pitchFamily="34" charset="0"/>
              </a:rPr>
              <a:t>B</a:t>
            </a:r>
            <a:r>
              <a:rPr lang="en-US" sz="2400" i="1" dirty="0" smtClean="0">
                <a:solidFill>
                  <a:srgbClr val="FFC000"/>
                </a:solidFill>
                <a:latin typeface="Calibri" pitchFamily="34" charset="0"/>
              </a:rPr>
              <a:t> </a:t>
            </a:r>
            <a:r>
              <a:rPr lang="el-GR" sz="2400" i="1" dirty="0" smtClean="0">
                <a:solidFill>
                  <a:srgbClr val="FFC000"/>
                </a:solidFill>
                <a:latin typeface="Calibri" pitchFamily="34" charset="0"/>
              </a:rPr>
              <a:t>α</a:t>
            </a:r>
            <a:r>
              <a:rPr lang="en-US" sz="2400" i="1" dirty="0" smtClean="0">
                <a:solidFill>
                  <a:srgbClr val="FFC000"/>
                </a:solidFill>
                <a:latin typeface="Calibri" pitchFamily="34" charset="0"/>
              </a:rPr>
              <a:t> P(destination hears B)</a:t>
            </a:r>
          </a:p>
          <a:p>
            <a:pPr marL="457200" lvl="4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endParaRPr lang="en-US" sz="2400" i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914400" lvl="3" indent="-914400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None/>
            </a:pP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4: B estimates </a:t>
            </a:r>
            <a:r>
              <a:rPr lang="en-US" sz="2400" dirty="0" smtClean="0">
                <a:solidFill>
                  <a:srgbClr val="FFC000"/>
                </a:solidFill>
                <a:latin typeface="Calibri" pitchFamily="34" charset="0"/>
              </a:rPr>
              <a:t>P(auxiliary considering relaying)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 and </a:t>
            </a:r>
            <a:b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n-US" sz="2400" dirty="0" smtClean="0">
                <a:solidFill>
                  <a:srgbClr val="FFC000"/>
                </a:solidFill>
                <a:latin typeface="Calibri" pitchFamily="34" charset="0"/>
              </a:rPr>
              <a:t>P(destination heard auxiliary)</a:t>
            </a:r>
            <a:r>
              <a:rPr lang="en-US" sz="2400" dirty="0" smtClean="0">
                <a:solidFill>
                  <a:schemeClr val="bg1"/>
                </a:solidFill>
                <a:latin typeface="Calibri" pitchFamily="34" charset="0"/>
              </a:rPr>
              <a:t> for each auxiliary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31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ransition advTm="1592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ViFi</a:t>
            </a:r>
            <a:r>
              <a:rPr lang="en-US" dirty="0" smtClean="0"/>
              <a:t> implementation and evaluation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/>
          <a:lstStyle/>
          <a:p>
            <a:r>
              <a:rPr lang="en-US" dirty="0" smtClean="0"/>
              <a:t>Implementation requires only software changes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Built on top of ad hoc mode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Uses broadcast mode transmissions</a:t>
            </a:r>
          </a:p>
          <a:p>
            <a:endParaRPr lang="en-US" dirty="0" smtClean="0"/>
          </a:p>
          <a:p>
            <a:r>
              <a:rPr lang="en-US" dirty="0" smtClean="0"/>
              <a:t>Evaluation based on deployment on VanLAN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Workload: VoIP and short TCP transfers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Performance measure: reduction in disruptions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ransition advTm="14516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2971800" y="1828800"/>
            <a:ext cx="205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  <a:latin typeface="Calibri" pitchFamily="34" charset="0"/>
              </a:rPr>
              <a:t>WiFi</a:t>
            </a:r>
            <a:endParaRPr lang="en-US" sz="2400" dirty="0">
              <a:solidFill>
                <a:srgbClr val="FFC000"/>
              </a:solidFill>
              <a:latin typeface="Calibri" pitchFamily="34" charset="0"/>
            </a:endParaRP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38800" y="1600200"/>
            <a:ext cx="2461846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3733800" y="4579203"/>
            <a:ext cx="1905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400" dirty="0" err="1" smtClean="0">
                <a:solidFill>
                  <a:srgbClr val="FFC000"/>
                </a:solidFill>
                <a:latin typeface="Calibri" pitchFamily="34" charset="0"/>
              </a:rPr>
              <a:t>ViFi</a:t>
            </a:r>
            <a:endParaRPr lang="en-US" sz="2400" dirty="0" smtClean="0">
              <a:solidFill>
                <a:srgbClr val="FFC000"/>
              </a:solidFill>
              <a:latin typeface="Calibri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ViFi</a:t>
            </a:r>
            <a:r>
              <a:rPr lang="en-US" dirty="0" smtClean="0"/>
              <a:t> reduces disruptions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1600200"/>
            <a:ext cx="256032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</p:cSld>
  <p:clrMapOvr>
    <a:masterClrMapping/>
  </p:clrMapOvr>
  <p:transition advTm="44422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981200" y="1447800"/>
            <a:ext cx="5105400" cy="381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ViFi</a:t>
            </a:r>
            <a:r>
              <a:rPr lang="en-US" dirty="0" smtClean="0"/>
              <a:t> improves VoIP performance</a:t>
            </a:r>
            <a:endParaRPr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21" name="Chart 20"/>
          <p:cNvGraphicFramePr/>
          <p:nvPr/>
        </p:nvGraphicFramePr>
        <p:xfrm>
          <a:off x="2812198" y="1447800"/>
          <a:ext cx="42672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1" name="Straight Connector 10"/>
          <p:cNvCxnSpPr/>
          <p:nvPr/>
        </p:nvCxnSpPr>
        <p:spPr>
          <a:xfrm rot="5400000">
            <a:off x="4809866" y="2933303"/>
            <a:ext cx="1143000" cy="794"/>
          </a:xfrm>
          <a:prstGeom prst="line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533369" y="2743200"/>
            <a:ext cx="1019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&gt; 100%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08594" y="5265003"/>
            <a:ext cx="4373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cs typeface="Arial" pitchFamily="34" charset="0"/>
              </a:rPr>
              <a:t>Traffic generated per G.729 codec</a:t>
            </a:r>
          </a:p>
          <a:p>
            <a:pPr algn="ctr"/>
            <a:r>
              <a:rPr lang="en-US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cs typeface="Arial" pitchFamily="34" charset="0"/>
              </a:rPr>
              <a:t>Disruption: when </a:t>
            </a:r>
            <a:r>
              <a:rPr lang="en-US" sz="2400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cs typeface="Arial" pitchFamily="34" charset="0"/>
              </a:rPr>
              <a:t>MoS</a:t>
            </a:r>
            <a:r>
              <a:rPr lang="en-US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cs typeface="Arial" pitchFamily="34" charset="0"/>
              </a:rPr>
              <a:t> &lt; 2</a:t>
            </a:r>
            <a:endParaRPr lang="en-US" sz="2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 rot="16200000">
            <a:off x="745150" y="2912450"/>
            <a:ext cx="3455498" cy="83099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Calibri" pitchFamily="34" charset="0"/>
                <a:cs typeface="Arial" pitchFamily="34" charset="0"/>
              </a:rPr>
              <a:t>Length of voice call before</a:t>
            </a:r>
            <a:br>
              <a:rPr lang="en-US" sz="2400" dirty="0" smtClean="0">
                <a:latin typeface="Calibri" pitchFamily="34" charset="0"/>
                <a:cs typeface="Arial" pitchFamily="34" charset="0"/>
              </a:rPr>
            </a:br>
            <a:r>
              <a:rPr lang="en-US" sz="2400" dirty="0" smtClean="0">
                <a:latin typeface="Calibri" pitchFamily="34" charset="0"/>
                <a:cs typeface="Arial" pitchFamily="34" charset="0"/>
              </a:rPr>
              <a:t> disruption (seconds)</a:t>
            </a:r>
          </a:p>
        </p:txBody>
      </p:sp>
      <p:sp>
        <p:nvSpPr>
          <p:cNvPr id="15" name="TextBox 14"/>
          <p:cNvSpPr txBox="1"/>
          <p:nvPr/>
        </p:nvSpPr>
        <p:spPr>
          <a:xfrm rot="16200000">
            <a:off x="4409719" y="3896081"/>
            <a:ext cx="6030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alibri" pitchFamily="34" charset="0"/>
              </a:rPr>
              <a:t>ViFi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5049833" y="3933146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WiFi</a:t>
            </a:r>
            <a:endParaRPr lang="en-US" sz="2200" dirty="0"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39907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ViFi</a:t>
            </a:r>
            <a:r>
              <a:rPr lang="en-US" sz="3600" dirty="0" smtClean="0"/>
              <a:t> improves Web browsing performance</a:t>
            </a:r>
            <a:endParaRPr lang="en-US" sz="3600" dirty="0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28" name="Slide Number Placeholder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12" name="Chart 11"/>
          <p:cNvGraphicFramePr/>
          <p:nvPr/>
        </p:nvGraphicFramePr>
        <p:xfrm>
          <a:off x="609600" y="1600200"/>
          <a:ext cx="3733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0" name="Straight Connector 19"/>
          <p:cNvCxnSpPr/>
          <p:nvPr/>
        </p:nvCxnSpPr>
        <p:spPr>
          <a:xfrm rot="5400000">
            <a:off x="2476500" y="3086100"/>
            <a:ext cx="1143003" cy="1"/>
          </a:xfrm>
          <a:prstGeom prst="line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Chart 15"/>
          <p:cNvGraphicFramePr/>
          <p:nvPr/>
        </p:nvGraphicFramePr>
        <p:xfrm>
          <a:off x="4953000" y="1600200"/>
          <a:ext cx="3505200" cy="4055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105400" y="4884003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" pitchFamily="34" charset="0"/>
              </a:rPr>
              <a:t>Median transfer time </a:t>
            </a:r>
            <a:br>
              <a:rPr lang="en-US" sz="2400" dirty="0" smtClean="0">
                <a:latin typeface="Calibri" pitchFamily="34" charset="0"/>
              </a:rPr>
            </a:br>
            <a:r>
              <a:rPr lang="en-US" sz="2400" dirty="0" smtClean="0">
                <a:latin typeface="Calibri" pitchFamily="34" charset="0"/>
              </a:rPr>
              <a:t>(seconds)</a:t>
            </a:r>
            <a:endParaRPr lang="en-US" sz="2400" dirty="0">
              <a:latin typeface="Calibri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6287294" y="2628106"/>
            <a:ext cx="990600" cy="1588"/>
          </a:xfrm>
          <a:prstGeom prst="line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7"/>
          <p:cNvSpPr txBox="1"/>
          <p:nvPr/>
        </p:nvSpPr>
        <p:spPr>
          <a:xfrm>
            <a:off x="5867400" y="2514600"/>
            <a:ext cx="1019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>
                <a:latin typeface="Calibri" pitchFamily="34" charset="0"/>
              </a:rPr>
              <a:t>&gt; 50%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25" name="TextBox 17"/>
          <p:cNvSpPr txBox="1"/>
          <p:nvPr/>
        </p:nvSpPr>
        <p:spPr>
          <a:xfrm>
            <a:off x="3094968" y="2921913"/>
            <a:ext cx="10198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>
                <a:latin typeface="Calibri" pitchFamily="34" charset="0"/>
              </a:rPr>
              <a:t>&gt; 100%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9" y="4884003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" pitchFamily="34" charset="0"/>
              </a:rPr>
              <a:t>Number of transfers </a:t>
            </a:r>
            <a:br>
              <a:rPr lang="en-US" sz="2400" dirty="0" smtClean="0">
                <a:latin typeface="Calibri" pitchFamily="34" charset="0"/>
              </a:rPr>
            </a:br>
            <a:r>
              <a:rPr lang="en-US" sz="2400" dirty="0" smtClean="0">
                <a:latin typeface="Calibri" pitchFamily="34" charset="0"/>
              </a:rPr>
              <a:t>before a stalled download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 rot="16200000">
            <a:off x="2123719" y="4322766"/>
            <a:ext cx="6030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alibri" pitchFamily="34" charset="0"/>
              </a:rPr>
              <a:t>ViFi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16200000">
            <a:off x="2763834" y="4246567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WiFi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 rot="16200000">
            <a:off x="6467119" y="4329970"/>
            <a:ext cx="6030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alibri" pitchFamily="34" charset="0"/>
              </a:rPr>
              <a:t>ViFi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 rot="16200000">
            <a:off x="7031033" y="4253771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WiFi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371600" y="5638800"/>
            <a:ext cx="6477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alibri" pitchFamily="34" charset="0"/>
                <a:cs typeface="Arial" pitchFamily="34" charset="0"/>
              </a:rPr>
              <a:t>Workload: Repeated downloads of a 10 KB file</a:t>
            </a:r>
            <a:endParaRPr lang="en-US" sz="2400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34891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267200"/>
          </a:xfrm>
        </p:spPr>
        <p:txBody>
          <a:bodyPr>
            <a:noAutofit/>
          </a:bodyPr>
          <a:lstStyle/>
          <a:p>
            <a:r>
              <a:rPr lang="en-US" sz="2600" dirty="0" smtClean="0">
                <a:latin typeface="Calibri" pitchFamily="34" charset="0"/>
              </a:rPr>
              <a:t>Providing high performance wireless connectivity for moving vehicles is particularly challenging</a:t>
            </a:r>
          </a:p>
          <a:p>
            <a:endParaRPr lang="en-US" sz="1000" dirty="0" smtClean="0">
              <a:latin typeface="Calibri" pitchFamily="34" charset="0"/>
            </a:endParaRPr>
          </a:p>
          <a:p>
            <a:r>
              <a:rPr lang="en-US" sz="2600" dirty="0" smtClean="0">
                <a:latin typeface="Calibri" pitchFamily="34" charset="0"/>
              </a:rPr>
              <a:t>WWAN case: </a:t>
            </a:r>
            <a:r>
              <a:rPr lang="en-US" sz="2600" dirty="0" err="1" smtClean="0">
                <a:solidFill>
                  <a:srgbClr val="FFC000"/>
                </a:solidFill>
                <a:latin typeface="Calibri" pitchFamily="34" charset="0"/>
              </a:rPr>
              <a:t>PluriBus</a:t>
            </a:r>
            <a:r>
              <a:rPr lang="en-US" sz="2600" dirty="0" smtClean="0">
                <a:solidFill>
                  <a:srgbClr val="FFC000"/>
                </a:solidFill>
                <a:latin typeface="Calibri" pitchFamily="34" charset="0"/>
              </a:rPr>
              <a:t> reduces packet loss and delay using opportunistic erasure coding and delay-based path selection</a:t>
            </a:r>
          </a:p>
          <a:p>
            <a:pPr lvl="4">
              <a:buFont typeface="Arial" pitchFamily="34" charset="0"/>
              <a:buChar char="•"/>
            </a:pPr>
            <a:endParaRPr lang="en-US" sz="1000" dirty="0" smtClean="0">
              <a:latin typeface="Calibri" pitchFamily="34" charset="0"/>
            </a:endParaRPr>
          </a:p>
          <a:p>
            <a:r>
              <a:rPr lang="en-US" sz="2600" dirty="0" smtClean="0">
                <a:latin typeface="Calibri" pitchFamily="34" charset="0"/>
              </a:rPr>
              <a:t>WLAN case: </a:t>
            </a:r>
            <a:r>
              <a:rPr lang="en-US" sz="2600" dirty="0" err="1" smtClean="0">
                <a:solidFill>
                  <a:srgbClr val="FFC000"/>
                </a:solidFill>
                <a:latin typeface="Calibri" pitchFamily="34" charset="0"/>
              </a:rPr>
              <a:t>ViFi</a:t>
            </a:r>
            <a:r>
              <a:rPr lang="en-US" sz="2600" dirty="0" smtClean="0">
                <a:solidFill>
                  <a:srgbClr val="FFC000"/>
                </a:solidFill>
                <a:latin typeface="Calibri" pitchFamily="34" charset="0"/>
              </a:rPr>
              <a:t> reduces disruptions using soft handoff</a:t>
            </a:r>
          </a:p>
          <a:p>
            <a:pPr lvl="4">
              <a:buFont typeface="Arial" pitchFamily="34" charset="0"/>
              <a:buChar char="•"/>
            </a:pPr>
            <a:endParaRPr lang="en-US" sz="1000" dirty="0" smtClean="0">
              <a:latin typeface="Calibri" pitchFamily="34" charset="0"/>
            </a:endParaRPr>
          </a:p>
          <a:p>
            <a:r>
              <a:rPr lang="en-US" sz="2600" dirty="0" smtClean="0">
                <a:latin typeface="Calibri" pitchFamily="34" charset="0"/>
              </a:rPr>
              <a:t>Both systems deployed and tested on a real vehicular testbed</a:t>
            </a:r>
          </a:p>
          <a:p>
            <a:pPr lvl="4">
              <a:buFont typeface="Arial" pitchFamily="34" charset="0"/>
              <a:buChar char="•"/>
            </a:pPr>
            <a:endParaRPr lang="en-US" sz="1000" dirty="0" smtClean="0">
              <a:latin typeface="Calibri" pitchFamily="34" charset="0"/>
            </a:endParaRPr>
          </a:p>
          <a:p>
            <a:r>
              <a:rPr lang="en-US" sz="2600" dirty="0" smtClean="0">
                <a:latin typeface="Calibri" pitchFamily="34" charset="0"/>
              </a:rPr>
              <a:t>More details at </a:t>
            </a:r>
            <a:r>
              <a:rPr lang="en-US" sz="2600" i="1" u="sng" dirty="0" smtClean="0">
                <a:latin typeface="Calibri" pitchFamily="34" charset="0"/>
              </a:rPr>
              <a:t>http://research.microsoft.com/vanlan/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ransition advTm="34781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Dissecting WWAN path </a:t>
            </a:r>
            <a:r>
              <a:rPr lang="en-US" dirty="0" smtClean="0"/>
              <a:t>delay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Most of the delay is inside the carrier network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pic>
        <p:nvPicPr>
          <p:cNvPr id="7" name="Picture 6" descr="tr-s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569713"/>
            <a:ext cx="3429007" cy="3154687"/>
          </a:xfrm>
          <a:prstGeom prst="rect">
            <a:avLst/>
          </a:prstGeom>
        </p:spPr>
      </p:pic>
      <p:pic>
        <p:nvPicPr>
          <p:cNvPr id="9" name="Picture 8" descr="tr-c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2993" y="1600200"/>
            <a:ext cx="3429007" cy="3154687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1905000" y="4724400"/>
            <a:ext cx="13716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EVDO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943600" y="4724400"/>
            <a:ext cx="13716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err="1" smtClean="0">
                <a:solidFill>
                  <a:srgbClr val="FFC000"/>
                </a:solidFill>
              </a:rPr>
              <a:t>WiMax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/>
          </a:bodyPr>
          <a:lstStyle/>
          <a:p>
            <a:r>
              <a:rPr lang="en-US" dirty="0" err="1" smtClean="0"/>
              <a:t>PluriBus</a:t>
            </a:r>
            <a:r>
              <a:rPr lang="en-US" dirty="0" smtClean="0"/>
              <a:t> in a commuter setting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600200"/>
            <a:ext cx="4948237" cy="2021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3185" y="3886200"/>
            <a:ext cx="498101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914400" y="2286000"/>
            <a:ext cx="1066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solidFill>
                  <a:srgbClr val="FFFF00"/>
                </a:solidFill>
              </a:rPr>
              <a:t>Today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609600" y="4648200"/>
            <a:ext cx="13716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PluriBus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talk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Considers each possibility and identifies key challenges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Packet loss, </a:t>
            </a:r>
            <a:r>
              <a:rPr lang="en-US" dirty="0" smtClean="0"/>
              <a:t>path delay</a:t>
            </a:r>
            <a:r>
              <a:rPr lang="en-US" dirty="0" smtClean="0"/>
              <a:t>, consistency of </a:t>
            </a:r>
            <a:r>
              <a:rPr lang="en-US" dirty="0" smtClean="0"/>
              <a:t>connection quality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Proposes solutions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err="1" smtClean="0"/>
              <a:t>PluriBus</a:t>
            </a:r>
            <a:r>
              <a:rPr lang="en-US" dirty="0" smtClean="0"/>
              <a:t> for WWAN links</a:t>
            </a:r>
          </a:p>
          <a:p>
            <a:pPr lvl="1">
              <a:buFont typeface="Arial" pitchFamily="34" charset="0"/>
              <a:buChar char="•"/>
            </a:pPr>
            <a:r>
              <a:rPr lang="en-US" i="1" dirty="0" err="1" smtClean="0"/>
              <a:t>ViFi</a:t>
            </a:r>
            <a:r>
              <a:rPr lang="en-US" dirty="0" smtClean="0"/>
              <a:t> for WLAN links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81000" y="1752600"/>
            <a:ext cx="5486400" cy="289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Benefit of opportunistic erasure coding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922837"/>
            <a:ext cx="8229600" cy="10207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Opportunistic erasure coding significantly outperforms other methods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pic>
        <p:nvPicPr>
          <p:cNvPr id="6" name="Picture 5" descr="loss-final-trac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1828800"/>
            <a:ext cx="5167950" cy="2743200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5943600" y="2667000"/>
            <a:ext cx="3124200" cy="106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solidFill>
                  <a:srgbClr val="FFC000"/>
                </a:solidFill>
              </a:rPr>
              <a:t>Emulation experiment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solidFill>
                  <a:srgbClr val="FFC000"/>
                </a:solidFill>
              </a:rPr>
              <a:t>One </a:t>
            </a:r>
            <a:r>
              <a:rPr lang="en-US" sz="2400" dirty="0" err="1" smtClean="0">
                <a:solidFill>
                  <a:srgbClr val="FFC000"/>
                </a:solidFill>
              </a:rPr>
              <a:t>lossy</a:t>
            </a:r>
            <a:r>
              <a:rPr lang="en-US" sz="2400" dirty="0" smtClean="0">
                <a:solidFill>
                  <a:srgbClr val="FFC000"/>
                </a:solidFill>
              </a:rPr>
              <a:t> path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8600" y="2362200"/>
            <a:ext cx="1600200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 loss recovery</a:t>
            </a:r>
            <a:br>
              <a:rPr lang="en-US" sz="1400" dirty="0" smtClean="0"/>
            </a:br>
            <a:r>
              <a:rPr lang="en-US" sz="1400" dirty="0" smtClean="0"/>
              <a:t>10% redundancy</a:t>
            </a:r>
            <a:br>
              <a:rPr lang="en-US" sz="1400" dirty="0" smtClean="0"/>
            </a:br>
            <a:r>
              <a:rPr lang="en-US" sz="1400" dirty="0" smtClean="0"/>
              <a:t>100% redundancy</a:t>
            </a:r>
            <a:br>
              <a:rPr lang="en-US" sz="1400" dirty="0" smtClean="0"/>
            </a:br>
            <a:r>
              <a:rPr lang="en-US" sz="1400" dirty="0" smtClean="0"/>
              <a:t>Retransmissions</a:t>
            </a:r>
            <a:br>
              <a:rPr lang="en-US" sz="1400" dirty="0" smtClean="0"/>
            </a:br>
            <a:r>
              <a:rPr lang="en-US" sz="1400" dirty="0" smtClean="0"/>
              <a:t>LT codes + </a:t>
            </a:r>
            <a:r>
              <a:rPr lang="en-US" sz="1400" dirty="0" err="1" smtClean="0"/>
              <a:t>oppor</a:t>
            </a:r>
            <a:r>
              <a:rPr lang="en-US" sz="1400" dirty="0" smtClean="0"/>
              <a:t>. transmissions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 rot="16200000">
            <a:off x="-836712" y="3046511"/>
            <a:ext cx="27432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Relative completion time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447800" y="4343401"/>
            <a:ext cx="12954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Loss rate</a:t>
            </a:r>
            <a:endParaRPr lang="en-US" sz="140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Capacity of </a:t>
            </a:r>
            <a:r>
              <a:rPr lang="en-US" dirty="0" err="1" smtClean="0"/>
              <a:t>WiMax</a:t>
            </a:r>
            <a:r>
              <a:rPr lang="en-US" dirty="0" smtClean="0"/>
              <a:t> links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pic>
        <p:nvPicPr>
          <p:cNvPr id="6" name="Picture 5" descr="cap-cw-u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19400" y="3752845"/>
            <a:ext cx="4038600" cy="2190755"/>
          </a:xfrm>
          <a:prstGeom prst="rect">
            <a:avLst/>
          </a:prstGeom>
        </p:spPr>
      </p:pic>
      <p:pic>
        <p:nvPicPr>
          <p:cNvPr id="7" name="Picture 6" descr="cap-cw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19400" y="1466845"/>
            <a:ext cx="4064326" cy="2190755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38200" y="2286000"/>
            <a:ext cx="1447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solidFill>
                  <a:srgbClr val="FFC000"/>
                </a:solidFill>
              </a:rPr>
              <a:t>Downlink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914400" y="4648200"/>
            <a:ext cx="13716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2400" dirty="0" smtClean="0">
                <a:solidFill>
                  <a:srgbClr val="FFC000"/>
                </a:solidFill>
              </a:rPr>
              <a:t>Uplink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Fraction of coded packets</a:t>
            </a:r>
            <a:endParaRPr lang="en-US" dirty="0"/>
          </a:p>
        </p:txBody>
      </p:sp>
      <p:pic>
        <p:nvPicPr>
          <p:cNvPr id="6" name="Content Placeholder 5" descr="coded-frac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1676400"/>
            <a:ext cx="3657600" cy="350520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/>
          <p:cNvGraphicFramePr/>
          <p:nvPr/>
        </p:nvGraphicFramePr>
        <p:xfrm>
          <a:off x="2830113" y="2057400"/>
          <a:ext cx="3646887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16200000">
            <a:off x="987000" y="3432601"/>
            <a:ext cx="358140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Calibri" pitchFamily="34" charset="0"/>
              </a:rPr>
              <a:t>Efficiency</a:t>
            </a:r>
            <a:br>
              <a:rPr lang="en-US" sz="2400" dirty="0" smtClean="0">
                <a:latin typeface="Calibri" pitchFamily="34" charset="0"/>
              </a:rPr>
            </a:br>
            <a:r>
              <a:rPr lang="en-US" sz="2400" dirty="0" smtClean="0">
                <a:latin typeface="Calibri" pitchFamily="34" charset="0"/>
              </a:rPr>
              <a:t>(packets delivered / sent)</a:t>
            </a:r>
            <a:endParaRPr lang="en-US" sz="2400" dirty="0">
              <a:latin typeface="Calibri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ViFi</a:t>
            </a:r>
            <a:r>
              <a:rPr lang="en-US" dirty="0" smtClean="0"/>
              <a:t> uses medium as efficiently as WiFi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B1D3D-A403-4E9C-B668-F524FA8B1024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4485919" y="4283631"/>
            <a:ext cx="60305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alibri" pitchFamily="34" charset="0"/>
              </a:rPr>
              <a:t>ViFi</a:t>
            </a:r>
            <a:endParaRPr lang="en-US" sz="2200" dirty="0">
              <a:latin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4923746" y="4277082"/>
            <a:ext cx="6944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>
                <a:latin typeface="Calibri" pitchFamily="34" charset="0"/>
              </a:rPr>
              <a:t>WiFi</a:t>
            </a:r>
            <a:endParaRPr lang="en-US" sz="2200" dirty="0">
              <a:latin typeface="Calibri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advTm="37266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VanLAN: Our vehicular testbed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Uses campus shuttles as vehicular clients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Equipped with EVDO (Sprint), </a:t>
            </a:r>
            <a:r>
              <a:rPr lang="en-US" dirty="0" err="1" smtClean="0"/>
              <a:t>WiMax</a:t>
            </a:r>
            <a:r>
              <a:rPr lang="en-US" dirty="0" smtClean="0"/>
              <a:t> (</a:t>
            </a:r>
            <a:r>
              <a:rPr lang="en-US" dirty="0" err="1" smtClean="0"/>
              <a:t>Clearwire</a:t>
            </a:r>
            <a:r>
              <a:rPr lang="en-US" dirty="0" smtClean="0"/>
              <a:t>), and WiFi radios, and a GPS unit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Currently, 2 </a:t>
            </a:r>
            <a:r>
              <a:rPr lang="en-US" dirty="0" smtClean="0"/>
              <a:t>shuttles; expanding to Connectors</a:t>
            </a:r>
            <a:endParaRPr lang="en-US" dirty="0" smtClean="0"/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Zero driving overhead but limited control </a:t>
            </a:r>
          </a:p>
          <a:p>
            <a:endParaRPr lang="en-US" dirty="0" smtClean="0"/>
          </a:p>
          <a:p>
            <a:r>
              <a:rPr lang="en-US" dirty="0" smtClean="0"/>
              <a:t>A mesh of basestations for WiFi experiments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Currently, 11 </a:t>
            </a:r>
            <a:r>
              <a:rPr lang="en-US" dirty="0" err="1" smtClean="0"/>
              <a:t>BSes</a:t>
            </a:r>
            <a:r>
              <a:rPr lang="en-US" dirty="0" smtClean="0"/>
              <a:t> across 5 </a:t>
            </a:r>
            <a:r>
              <a:rPr lang="en-US" dirty="0" smtClean="0"/>
              <a:t>MS buildings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Deployment of VanLAN</a:t>
            </a:r>
            <a:endParaRPr lang="en-US" dirty="0">
              <a:latin typeface="Bodoni MT" pitchFamily="18" charset="0"/>
            </a:endParaRPr>
          </a:p>
        </p:txBody>
      </p:sp>
      <p:pic>
        <p:nvPicPr>
          <p:cNvPr id="14340" name="Picture 4" descr="vanlan 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837" y="1524000"/>
            <a:ext cx="1946275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vanlan 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3037" y="4191000"/>
            <a:ext cx="2595563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 descr="vanlan 00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86037" y="1828800"/>
            <a:ext cx="2595563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vanlan 00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7" y="4419600"/>
            <a:ext cx="1306513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vanlan 00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200" y="3429000"/>
            <a:ext cx="1946275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vanlan_007"/>
          <p:cNvPicPr preferRelativeResize="0"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15000" y="1671637"/>
            <a:ext cx="2971800" cy="197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The WWAN environment: Packet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0540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</a:t>
            </a:r>
            <a:r>
              <a:rPr lang="en-US" dirty="0" smtClean="0"/>
              <a:t>aths can have high loss rates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pic>
        <p:nvPicPr>
          <p:cNvPr id="6" name="Picture 5" descr="LossRateClearWireToBus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37002" y="1926202"/>
            <a:ext cx="3621198" cy="2798198"/>
          </a:xfrm>
          <a:prstGeom prst="rect">
            <a:avLst/>
          </a:prstGeom>
        </p:spPr>
      </p:pic>
      <p:pic>
        <p:nvPicPr>
          <p:cNvPr id="7" name="Picture 6" descr="LossRateCDFtoBus2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6002" y="1926202"/>
            <a:ext cx="3621198" cy="279819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752600" y="1981200"/>
            <a:ext cx="106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EVDO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209800" y="2526268"/>
            <a:ext cx="114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WiMax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5943600" y="20574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WiMax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3200400" y="3048000"/>
            <a:ext cx="9906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610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The WWAN environment: Path delay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105400"/>
            <a:ext cx="6629400" cy="1295400"/>
          </a:xfrm>
        </p:spPr>
        <p:txBody>
          <a:bodyPr>
            <a:normAutofit/>
          </a:bodyPr>
          <a:lstStyle/>
          <a:p>
            <a:r>
              <a:rPr lang="en-US" dirty="0" smtClean="0"/>
              <a:t>P</a:t>
            </a:r>
            <a:r>
              <a:rPr lang="en-US" dirty="0" smtClean="0"/>
              <a:t>aths have high delay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Most delay is inside carrier networks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pic>
        <p:nvPicPr>
          <p:cNvPr id="8" name="Picture 7" descr="rtt-cd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11830" y="1524000"/>
            <a:ext cx="4898570" cy="34290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410200" y="3200400"/>
            <a:ext cx="1524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19600" y="3043535"/>
            <a:ext cx="99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EVDO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3733800" y="1976735"/>
            <a:ext cx="1219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WiMax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Advice from folks behind MS Connector: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“</a:t>
            </a:r>
            <a:r>
              <a:rPr lang="en-US" dirty="0" smtClean="0"/>
              <a:t>there can be lapses in the backhaul </a:t>
            </a:r>
            <a:r>
              <a:rPr lang="en-US" dirty="0" smtClean="0"/>
              <a:t>coverage or </a:t>
            </a:r>
            <a:r>
              <a:rPr lang="en-US" dirty="0" smtClean="0"/>
              <a:t>system congestion” 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/>
              <a:t>“</a:t>
            </a:r>
            <a:r>
              <a:rPr lang="en-US" dirty="0" smtClean="0"/>
              <a:t>cancel a </a:t>
            </a:r>
            <a:r>
              <a:rPr lang="en-US" dirty="0" smtClean="0"/>
              <a:t>failed download </a:t>
            </a:r>
            <a:r>
              <a:rPr lang="en-US" dirty="0" smtClean="0"/>
              <a:t>and re-try </a:t>
            </a:r>
            <a:r>
              <a:rPr lang="en-US" dirty="0" smtClean="0"/>
              <a:t>in approximately </a:t>
            </a:r>
            <a:r>
              <a:rPr lang="en-US" dirty="0" smtClean="0"/>
              <a:t>5 </a:t>
            </a:r>
            <a:r>
              <a:rPr lang="en-US" dirty="0" smtClean="0"/>
              <a:t>minutes”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ratul | cool talk | nov '08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F8D81-BDF2-47E1-ABD6-151A17B695E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|9.6|5.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6|16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2|8.5|5.5|6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|1.5|1.8|2.3|1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17.8|6.9|4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|13.9|16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7.5|2.5|3.8|9.8|6.1|6.9|7.4|3.7|5.8|15.5|8.6|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2|9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2|9.7|17.6|11.8|9.7|21.6|1.5|6.9|44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3"/>
</p:tagLst>
</file>

<file path=ppt/theme/theme1.xml><?xml version="1.0" encoding="utf-8"?>
<a:theme xmlns:a="http://schemas.openxmlformats.org/drawingml/2006/main" name="IMC0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CC6EB42EF67047A278C6E580679852" ma:contentTypeVersion="4" ma:contentTypeDescription="Create a new document." ma:contentTypeScope="" ma:versionID="40f89ca09ab3369822c7be1a6d9ba35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b387f137bb906b7447443f1b7ddcb5f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ExpirationDate" minOccurs="0"/>
                <xsd:element ref="ns1:PublishingStart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ExpirationDate" ma:index="8" nillable="true" ma:displayName="Scheduling End Date" ma:internalName="PublishingExpirationDate">
      <xsd:simpleType>
        <xsd:restriction base="dms:Unknown"/>
      </xsd:simpleType>
    </xsd:element>
    <xsd:element name="PublishingStartDate" ma:index="9" nillable="true" ma:displayName="Scheduling Start Date" ma:internalName="PublishingStart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>2019-02-14T00:17:30+00:00</PublishingExpirationDate>
    <PublishingStartDate xmlns="http://schemas.microsoft.com/sharepoint/v3">2000-01-01T08:00:00+00:00</PublishingStartDate>
  </documentManagement>
</p:properties>
</file>

<file path=customXml/itemProps1.xml><?xml version="1.0" encoding="utf-8"?>
<ds:datastoreItem xmlns:ds="http://schemas.openxmlformats.org/officeDocument/2006/customXml" ds:itemID="{9079CC2A-38EB-40BF-AAF1-912D0DE9DBED}"/>
</file>

<file path=customXml/itemProps2.xml><?xml version="1.0" encoding="utf-8"?>
<ds:datastoreItem xmlns:ds="http://schemas.openxmlformats.org/officeDocument/2006/customXml" ds:itemID="{8CF7C8F1-125D-447E-94EA-ECB47ED87741}"/>
</file>

<file path=customXml/itemProps3.xml><?xml version="1.0" encoding="utf-8"?>
<ds:datastoreItem xmlns:ds="http://schemas.openxmlformats.org/officeDocument/2006/customXml" ds:itemID="{C09DDC2E-7728-47E0-B156-DF6FC4EA7621}"/>
</file>

<file path=docProps/app.xml><?xml version="1.0" encoding="utf-8"?>
<Properties xmlns="http://schemas.openxmlformats.org/officeDocument/2006/extended-properties" xmlns:vt="http://schemas.openxmlformats.org/officeDocument/2006/docPropsVTypes">
  <Template>hotnets2008-buffet</Template>
  <TotalTime>1180</TotalTime>
  <Words>1683</Words>
  <Application>Microsoft Office PowerPoint</Application>
  <PresentationFormat>On-screen Show (4:3)</PresentationFormat>
  <Paragraphs>386</Paragraphs>
  <Slides>43</Slides>
  <Notes>1</Notes>
  <HiddenSlides>7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IMC07</vt:lpstr>
      <vt:lpstr>Reliable wireless connectivity on the go</vt:lpstr>
      <vt:lpstr>Increasing demand for connectivity from moving vehicles</vt:lpstr>
      <vt:lpstr>How to best enable such connectivity?</vt:lpstr>
      <vt:lpstr>This talk</vt:lpstr>
      <vt:lpstr>VanLAN: Our vehicular testbed</vt:lpstr>
      <vt:lpstr>Deployment of VanLAN</vt:lpstr>
      <vt:lpstr>The WWAN environment: Packet loss</vt:lpstr>
      <vt:lpstr>The WWAN environment: Path delay</vt:lpstr>
      <vt:lpstr>Application performance</vt:lpstr>
      <vt:lpstr>Workload characteristics  as measured on MS Connector</vt:lpstr>
      <vt:lpstr>Overview of PluriBus</vt:lpstr>
      <vt:lpstr>Masking losses</vt:lpstr>
      <vt:lpstr>Opportunistic erasure coding</vt:lpstr>
      <vt:lpstr>Judging availability of spare capacity</vt:lpstr>
      <vt:lpstr>Evolution codes: Overview</vt:lpstr>
      <vt:lpstr>Evolution codes: Detail</vt:lpstr>
      <vt:lpstr>Delay-based path selection</vt:lpstr>
      <vt:lpstr>PluriBus summary</vt:lpstr>
      <vt:lpstr>Implementation of PluriBus </vt:lpstr>
      <vt:lpstr>Experimental evaluation</vt:lpstr>
      <vt:lpstr>Performance of PluriBus</vt:lpstr>
      <vt:lpstr>Performance as a function of load</vt:lpstr>
      <vt:lpstr>WiFi and moving vehicles</vt:lpstr>
      <vt:lpstr>Wireless handoff background</vt:lpstr>
      <vt:lpstr>Trace-driven comparison of handoff policies</vt:lpstr>
      <vt:lpstr>Designing a practical soft handoff policy</vt:lpstr>
      <vt:lpstr>ViFi overview</vt:lpstr>
      <vt:lpstr>ViFi protocol</vt:lpstr>
      <vt:lpstr>Why is relaying effective?</vt:lpstr>
      <vt:lpstr>Guidelines for probability computation</vt:lpstr>
      <vt:lpstr>Determining the relaying probability</vt:lpstr>
      <vt:lpstr>ViFi implementation and evaluation</vt:lpstr>
      <vt:lpstr>ViFi reduces disruptions</vt:lpstr>
      <vt:lpstr>ViFi improves VoIP performance</vt:lpstr>
      <vt:lpstr>ViFi improves Web browsing performance</vt:lpstr>
      <vt:lpstr>Conclusions</vt:lpstr>
      <vt:lpstr>Backup slides</vt:lpstr>
      <vt:lpstr>Dissecting WWAN path delay</vt:lpstr>
      <vt:lpstr>PluriBus in a commuter setting</vt:lpstr>
      <vt:lpstr>Benefit of opportunistic erasure coding</vt:lpstr>
      <vt:lpstr>Capacity of WiMax links</vt:lpstr>
      <vt:lpstr>Fraction of coded packets</vt:lpstr>
      <vt:lpstr>ViFi uses medium as efficiently as WiFi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Reliable wireless connectivity  on the go</dc:title>
  <dc:creator>Ratul Mahajan</dc:creator>
  <cp:lastModifiedBy>Ratul Mahajan</cp:lastModifiedBy>
  <cp:revision>109</cp:revision>
  <dcterms:created xsi:type="dcterms:W3CDTF">2008-11-02T17:36:02Z</dcterms:created>
  <dcterms:modified xsi:type="dcterms:W3CDTF">2008-11-12T07:21:35Z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0x01010078CC6EB42EF67047A278C6E580679852</vt:lpwstr>
  </property>
</Properties>
</file>