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6" r:id="rId2"/>
    <p:sldId id="270" r:id="rId3"/>
    <p:sldId id="271" r:id="rId4"/>
    <p:sldId id="273" r:id="rId5"/>
    <p:sldId id="259" r:id="rId6"/>
    <p:sldId id="267" r:id="rId7"/>
    <p:sldId id="261" r:id="rId8"/>
    <p:sldId id="272" r:id="rId9"/>
    <p:sldId id="262" r:id="rId10"/>
    <p:sldId id="275" r:id="rId11"/>
    <p:sldId id="274" r:id="rId12"/>
    <p:sldId id="266" r:id="rId13"/>
    <p:sldId id="265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72039" autoAdjust="0"/>
  </p:normalViewPr>
  <p:slideViewPr>
    <p:cSldViewPr>
      <p:cViewPr varScale="1">
        <p:scale>
          <a:sx n="78" d="100"/>
          <a:sy n="78" d="100"/>
        </p:scale>
        <p:origin x="-123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8A32D-DB20-4A52-84D2-53EA40C03904}" type="datetimeFigureOut">
              <a:rPr lang="en-US" smtClean="0"/>
              <a:pPr/>
              <a:t>11/17/2007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85E0D0-E6B7-4B25-A3E8-7D644F30720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5E0D0-E6B7-4B25-A3E8-7D644F30720B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5E0D0-E6B7-4B25-A3E8-7D644F30720B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5E0D0-E6B7-4B25-A3E8-7D644F30720B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A30183-D595-4DE3-B343-FF42455F3C84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5E0D0-E6B7-4B25-A3E8-7D644F30720B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5E0D0-E6B7-4B25-A3E8-7D644F30720B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5E0D0-E6B7-4B25-A3E8-7D644F30720B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5E0D0-E6B7-4B25-A3E8-7D644F30720B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85E0D0-E6B7-4B25-A3E8-7D644F30720B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ratul | imc | oct '07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66BB-C353-44AF-95FD-3ADE74E893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ratul | imc | oct '07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66BB-C353-44AF-95FD-3ADE74E893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ratul | imc | oct '07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66BB-C353-44AF-95FD-3ADE74E893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8683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341438"/>
            <a:ext cx="8229600" cy="452596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838" y="6245225"/>
            <a:ext cx="3681412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ratul | imc | oct '07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59563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CA6BA28-3ED4-48E0-8ECF-BF3DEB14DB3F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ratul | imc | oct '07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66BB-C353-44AF-95FD-3ADE74E893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ratul | imc | oct '07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66BB-C353-44AF-95FD-3ADE74E893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ratul | imc | oct '07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66BB-C353-44AF-95FD-3ADE74E893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ratul | imc | oct '07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66BB-C353-44AF-95FD-3ADE74E893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ratul | imc | oct '07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66BB-C353-44AF-95FD-3ADE74E893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ratul | imc | oct '07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66BB-C353-44AF-95FD-3ADE74E893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ratul | imc | oct '07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66BB-C353-44AF-95FD-3ADE74E893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ratul | imc | oct '07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66BB-C353-44AF-95FD-3ADE74E893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ratul | imc | oct '07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066BB-C353-44AF-95FD-3ADE74E893C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9.wmf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09600" y="3429000"/>
          <a:ext cx="7620000" cy="236220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810000"/>
                <a:gridCol w="3810000"/>
              </a:tblGrid>
              <a:tr h="106680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bg1"/>
                          </a:solidFill>
                        </a:rPr>
                        <a:t>Ratul Mahajan</a:t>
                      </a:r>
                    </a:p>
                    <a:p>
                      <a:pPr algn="ctr"/>
                      <a:r>
                        <a:rPr lang="en-US" sz="2800" b="0" i="1" dirty="0" smtClean="0">
                          <a:solidFill>
                            <a:schemeClr val="bg1"/>
                          </a:solidFill>
                        </a:rPr>
                        <a:t>Microsoft</a:t>
                      </a:r>
                      <a:r>
                        <a:rPr lang="en-US" sz="2800" b="0" i="1" baseline="0" dirty="0" smtClean="0">
                          <a:solidFill>
                            <a:schemeClr val="bg1"/>
                          </a:solidFill>
                        </a:rPr>
                        <a:t> Research</a:t>
                      </a:r>
                    </a:p>
                    <a:p>
                      <a:pPr algn="ctr"/>
                      <a:endParaRPr lang="en-US" sz="28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</a:tr>
              <a:tr h="990600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bg1"/>
                          </a:solidFill>
                        </a:rPr>
                        <a:t>John Zahorjan</a:t>
                      </a:r>
                    </a:p>
                    <a:p>
                      <a:pPr algn="ctr"/>
                      <a:r>
                        <a:rPr lang="en-US" sz="2800" b="0" i="1" dirty="0" smtClean="0">
                          <a:solidFill>
                            <a:schemeClr val="bg1"/>
                          </a:solidFill>
                        </a:rPr>
                        <a:t>University</a:t>
                      </a:r>
                      <a:r>
                        <a:rPr lang="en-US" sz="2800" b="0" i="1" baseline="0" dirty="0" smtClean="0">
                          <a:solidFill>
                            <a:schemeClr val="bg1"/>
                          </a:solidFill>
                        </a:rPr>
                        <a:t> of Washington</a:t>
                      </a:r>
                      <a:endParaRPr lang="en-US" sz="2800" b="0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chemeClr val="bg1"/>
                          </a:solidFill>
                        </a:rPr>
                        <a:t>Brian Zill</a:t>
                      </a:r>
                    </a:p>
                    <a:p>
                      <a:pPr algn="ctr"/>
                      <a:r>
                        <a:rPr lang="en-US" sz="2800" b="0" i="1" dirty="0" smtClean="0">
                          <a:solidFill>
                            <a:schemeClr val="bg1"/>
                          </a:solidFill>
                        </a:rPr>
                        <a:t>Microsoft Research</a:t>
                      </a:r>
                      <a:endParaRPr lang="en-US" sz="2800" b="0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635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Understanding WiFi-based connectivity from moving vehicles</a:t>
            </a:r>
            <a:endParaRPr lang="en-US" dirty="0"/>
          </a:p>
        </p:txBody>
      </p:sp>
    </p:spTree>
  </p:cSld>
  <p:clrMapOvr>
    <a:masterClrMapping/>
  </p:clrMapOvr>
  <p:transition advTm="12296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Properties of gray periods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Very frequent in our testbed</a:t>
            </a:r>
          </a:p>
          <a:p>
            <a:endParaRPr lang="en-US" dirty="0" smtClean="0"/>
          </a:p>
          <a:p>
            <a:r>
              <a:rPr lang="en-US" dirty="0" smtClean="0"/>
              <a:t>Most are short but some even longer than 10s</a:t>
            </a:r>
          </a:p>
          <a:p>
            <a:endParaRPr lang="en-US" dirty="0" smtClean="0"/>
          </a:p>
          <a:p>
            <a:r>
              <a:rPr lang="en-US" dirty="0" smtClean="0"/>
              <a:t>Do not consistently occur at the same location</a:t>
            </a:r>
          </a:p>
          <a:p>
            <a:endParaRPr lang="en-US" dirty="0" smtClean="0"/>
          </a:p>
          <a:p>
            <a:r>
              <a:rPr lang="en-US" dirty="0" smtClean="0"/>
              <a:t>Hard to predict reliably using online measurements, e.g., of RSSI, reception ratio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imc | oct '07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66BB-C353-44AF-95FD-3ADE74E893C9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Implications of gray periods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Supporting interactive or disruption-sensitive applications is challenging</a:t>
            </a:r>
          </a:p>
          <a:p>
            <a:endParaRPr lang="en-US" dirty="0" smtClean="0"/>
          </a:p>
          <a:p>
            <a:r>
              <a:rPr lang="en-US" dirty="0" smtClean="0"/>
              <a:t>Current WiFi association and handoff model performs poorly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imc | oct '07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66BB-C353-44AF-95FD-3ADE74E893C9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ransition advTm="75218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Historical information can help predict performance at a location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590800" y="2286000"/>
            <a:ext cx="3886200" cy="3124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ratul | imc | oct '07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66BB-C353-44AF-95FD-3ADE74E893C9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17" name="Picture 16" descr="prep-1-24.26pred23march-v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6600" y="2517648"/>
            <a:ext cx="2853718" cy="2587752"/>
          </a:xfrm>
          <a:prstGeom prst="rect">
            <a:avLst/>
          </a:prstGeom>
        </p:spPr>
      </p:pic>
      <p:pic>
        <p:nvPicPr>
          <p:cNvPr id="12" name="Content Placeholder 11" descr="prep-1-24.26pred23march.pn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3276600" y="2514600"/>
            <a:ext cx="2857506" cy="2591187"/>
          </a:xfrm>
        </p:spPr>
      </p:pic>
      <p:grpSp>
        <p:nvGrpSpPr>
          <p:cNvPr id="18" name="Group 17"/>
          <p:cNvGrpSpPr/>
          <p:nvPr/>
        </p:nvGrpSpPr>
        <p:grpSpPr>
          <a:xfrm>
            <a:off x="4572000" y="2618601"/>
            <a:ext cx="1295400" cy="505599"/>
            <a:chOff x="4572000" y="2390001"/>
            <a:chExt cx="1295400" cy="505599"/>
          </a:xfrm>
        </p:grpSpPr>
        <p:sp>
          <p:nvSpPr>
            <p:cNvPr id="16" name="TextBox 15"/>
            <p:cNvSpPr txBox="1"/>
            <p:nvPr/>
          </p:nvSpPr>
          <p:spPr>
            <a:xfrm>
              <a:off x="4572000" y="2618601"/>
              <a:ext cx="129540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</a:rPr>
                <a:t>Simulation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572000" y="2390001"/>
              <a:ext cx="129540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dirty="0" err="1" smtClean="0"/>
                <a:t>Testbed</a:t>
              </a:r>
              <a:endParaRPr lang="en-US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886200" y="4876800"/>
            <a:ext cx="22860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2"/>
                </a:solidFill>
              </a:rPr>
              <a:t>Past reception ratio</a:t>
            </a:r>
            <a:endParaRPr lang="en-US" sz="2000" dirty="0">
              <a:solidFill>
                <a:schemeClr val="accent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1763645" y="3341758"/>
            <a:ext cx="266699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2"/>
                </a:solidFill>
              </a:rPr>
              <a:t>Prediction error in reception ratio</a:t>
            </a:r>
            <a:endParaRPr lang="en-US" sz="2000" dirty="0">
              <a:solidFill>
                <a:schemeClr val="accent2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1316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590800" y="2362200"/>
            <a:ext cx="3657600" cy="297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Historical information can also help identify regions prone to gray periods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ratul | imc | oct '07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66BB-C353-44AF-95FD-3ADE74E893C9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1" name="Content Placeholder 10" descr="gc-mean-jan23to24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8494" y="2476494"/>
            <a:ext cx="2857506" cy="2628906"/>
          </a:xfrm>
        </p:spPr>
      </p:pic>
      <p:sp>
        <p:nvSpPr>
          <p:cNvPr id="12" name="TextBox 11"/>
          <p:cNvSpPr txBox="1"/>
          <p:nvPr/>
        </p:nvSpPr>
        <p:spPr>
          <a:xfrm>
            <a:off x="3657600" y="4876800"/>
            <a:ext cx="24384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2"/>
                </a:solidFill>
              </a:rPr>
              <a:t>Past reception ratio</a:t>
            </a:r>
            <a:endParaRPr lang="en-US" sz="2000" dirty="0">
              <a:solidFill>
                <a:schemeClr val="accent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1817758" y="3341758"/>
            <a:ext cx="251459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2"/>
                </a:solidFill>
              </a:rPr>
              <a:t>Prob. of experiencing a gray period</a:t>
            </a:r>
            <a:endParaRPr lang="en-US" sz="20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advTm="69062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Moving vehicles frequently encounter gray periods</a:t>
            </a:r>
          </a:p>
          <a:p>
            <a:pPr lvl="1"/>
            <a:r>
              <a:rPr lang="en-US" dirty="0" smtClean="0"/>
              <a:t>Makes it challenging to support some applications</a:t>
            </a:r>
          </a:p>
          <a:p>
            <a:pPr lvl="1"/>
            <a:r>
              <a:rPr lang="en-US" dirty="0" smtClean="0"/>
              <a:t>Minimizing disruptions requires new protocols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Predictions based on past performance at a location can help</a:t>
            </a:r>
          </a:p>
          <a:p>
            <a:endParaRPr lang="en-US" dirty="0" smtClean="0"/>
          </a:p>
          <a:p>
            <a:r>
              <a:rPr lang="en-US" dirty="0" smtClean="0"/>
              <a:t>More information and data at http://research.microsoft.com/vanlan/</a:t>
            </a:r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ratul | imc | oct '07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66BB-C353-44AF-95FD-3ADE74E893C9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ransition advTm="99204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Network access from moving vehicles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Highly attractive, increasing demand</a:t>
            </a:r>
            <a:endParaRPr lang="en-US" sz="2400" dirty="0" smtClean="0"/>
          </a:p>
          <a:p>
            <a:pPr lvl="3"/>
            <a:endParaRPr lang="en-US" dirty="0" smtClean="0"/>
          </a:p>
          <a:p>
            <a:r>
              <a:rPr lang="en-US" sz="2800" dirty="0" smtClean="0"/>
              <a:t>Our long-term goal: Build a network and develop protocols to support vehicles using WiFi</a:t>
            </a:r>
          </a:p>
          <a:p>
            <a:pPr lvl="1"/>
            <a:r>
              <a:rPr lang="en-US" sz="2400" dirty="0" smtClean="0"/>
              <a:t>Cheaper and potentially higher throughput than alternatives</a:t>
            </a:r>
          </a:p>
          <a:p>
            <a:pPr lvl="1"/>
            <a:r>
              <a:rPr lang="en-US" sz="2400" dirty="0" smtClean="0"/>
              <a:t>Opportune time to consider this challenge</a:t>
            </a:r>
          </a:p>
          <a:p>
            <a:pPr lvl="4"/>
            <a:endParaRPr lang="en-US" dirty="0" smtClean="0"/>
          </a:p>
          <a:p>
            <a:r>
              <a:rPr lang="en-US" sz="2800" dirty="0" smtClean="0"/>
              <a:t>This work: Investigate connectivity characteristics between vehicles and base stations</a:t>
            </a:r>
          </a:p>
          <a:p>
            <a:pPr lvl="1"/>
            <a:r>
              <a:rPr lang="en-US" sz="2400" dirty="0" smtClean="0"/>
              <a:t>To understand what applications can be supported and what protocols are suitable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ratul | imc | oct '07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66BB-C353-44AF-95FD-3ADE74E893C9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ransition advTm="118813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Characterizing V-to-BS connectivity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1. Interested in the basic nature of connectivity provided by the wireless fabric</a:t>
            </a:r>
          </a:p>
          <a:p>
            <a:pPr lvl="1"/>
            <a:r>
              <a:rPr lang="en-US" sz="2400" dirty="0" smtClean="0"/>
              <a:t>E.g., packet loss variation with vehicle movement</a:t>
            </a:r>
          </a:p>
          <a:p>
            <a:pPr lvl="1"/>
            <a:endParaRPr lang="en-US" sz="2400" dirty="0" smtClean="0"/>
          </a:p>
          <a:p>
            <a:r>
              <a:rPr lang="en-US" sz="2800" dirty="0" smtClean="0"/>
              <a:t>2. Can the predictability of vehicular paths mitigate the impact of a fast-changing environment?</a:t>
            </a:r>
            <a:endParaRPr lang="en-US" sz="2800" dirty="0"/>
          </a:p>
          <a:p>
            <a:endParaRPr lang="en-US" sz="2800" dirty="0" smtClean="0"/>
          </a:p>
          <a:p>
            <a:pPr marL="342900" lvl="1" indent="-342900"/>
            <a:r>
              <a:rPr lang="en-US" dirty="0" smtClean="0"/>
              <a:t>Deploy a testbed and analyze measurements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ratul | imc | oct '07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66BB-C353-44AF-95FD-3ADE74E893C9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ransition advTm="89016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Either studies what can be done with existing deployments and protocols</a:t>
            </a:r>
          </a:p>
          <a:p>
            <a:pPr lvl="1"/>
            <a:r>
              <a:rPr lang="en-US" dirty="0" smtClean="0"/>
              <a:t>Current protocols have high overheads that can be easily removed</a:t>
            </a:r>
          </a:p>
          <a:p>
            <a:endParaRPr lang="en-US" dirty="0" smtClean="0"/>
          </a:p>
          <a:p>
            <a:r>
              <a:rPr lang="en-US" dirty="0" smtClean="0"/>
              <a:t>Or studies controlled environments</a:t>
            </a:r>
          </a:p>
          <a:p>
            <a:pPr lvl="1"/>
            <a:r>
              <a:rPr lang="en-US" dirty="0" smtClean="0"/>
              <a:t>Real environments are very different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ratul | imc | oct '07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66BB-C353-44AF-95FD-3ADE74E893C9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ransition advTm="94016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VanLAN: Our </a:t>
            </a:r>
            <a:r>
              <a:rPr lang="en-US" dirty="0" err="1" smtClean="0"/>
              <a:t>testbed</a:t>
            </a:r>
            <a:endParaRPr lang="en-US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04800" y="1600200"/>
            <a:ext cx="4343400" cy="44196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en-US" sz="2600" dirty="0" smtClean="0"/>
              <a:t>Uses campus vans as moving vehicles</a:t>
            </a:r>
          </a:p>
          <a:p>
            <a:pPr>
              <a:lnSpc>
                <a:spcPct val="90000"/>
              </a:lnSpc>
              <a:buNone/>
            </a:pPr>
            <a:endParaRPr lang="en-US" sz="2600" dirty="0" smtClean="0"/>
          </a:p>
          <a:p>
            <a:pPr>
              <a:lnSpc>
                <a:spcPct val="90000"/>
              </a:lnSpc>
              <a:buNone/>
            </a:pPr>
            <a:r>
              <a:rPr lang="en-US" sz="2600" dirty="0" smtClean="0"/>
              <a:t>Basestations are deployed on roadside buildings</a:t>
            </a:r>
          </a:p>
          <a:p>
            <a:pPr>
              <a:lnSpc>
                <a:spcPct val="90000"/>
              </a:lnSpc>
              <a:buNone/>
            </a:pPr>
            <a:endParaRPr lang="en-US" sz="2600" dirty="0" smtClean="0"/>
          </a:p>
          <a:p>
            <a:pPr>
              <a:lnSpc>
                <a:spcPct val="90000"/>
              </a:lnSpc>
              <a:buNone/>
            </a:pPr>
            <a:r>
              <a:rPr lang="en-US" sz="2600" dirty="0" smtClean="0"/>
              <a:t>Currently 2 vans, 11 </a:t>
            </a:r>
            <a:r>
              <a:rPr lang="en-US" sz="2600" dirty="0" err="1" smtClean="0"/>
              <a:t>BSes</a:t>
            </a:r>
            <a:endParaRPr lang="en-US" sz="2600" dirty="0"/>
          </a:p>
          <a:p>
            <a:pPr>
              <a:lnSpc>
                <a:spcPct val="90000"/>
              </a:lnSpc>
              <a:buNone/>
            </a:pPr>
            <a:endParaRPr lang="en-US" sz="1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ratul | imc | oct '07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F9751-46AD-40E9-A260-A7D41AA6D10A}" type="slidenum">
              <a:rPr lang="en-US"/>
              <a:pPr/>
              <a:t>5</a:t>
            </a:fld>
            <a:endParaRPr lang="en-US" dirty="0"/>
          </a:p>
        </p:txBody>
      </p:sp>
      <p:pic>
        <p:nvPicPr>
          <p:cNvPr id="7" name="Picture 4" descr="ap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82334" y="1600201"/>
            <a:ext cx="3887118" cy="4419600"/>
          </a:xfrm>
          <a:prstGeom prst="rect">
            <a:avLst/>
          </a:prstGeom>
          <a:noFill/>
        </p:spPr>
      </p:pic>
    </p:spTree>
  </p:cSld>
  <p:clrMapOvr>
    <a:masterClrMapping/>
  </p:clrMapOvr>
  <p:transition advTm="49468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ratul | </a:t>
            </a:r>
            <a:r>
              <a:rPr lang="en-US" dirty="0" smtClean="0"/>
              <a:t>imc | oct </a:t>
            </a:r>
            <a:r>
              <a:rPr lang="en-US" dirty="0"/>
              <a:t>'07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CFF02-ADAC-43D1-ABB4-A8816DA57B56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Van </a:t>
            </a:r>
            <a:r>
              <a:rPr lang="en-US" dirty="0"/>
              <a:t>deployment</a:t>
            </a:r>
          </a:p>
        </p:txBody>
      </p:sp>
      <p:pic>
        <p:nvPicPr>
          <p:cNvPr id="14340" name="Picture 4" descr="vanlan 0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1524000"/>
            <a:ext cx="1946275" cy="259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 descr="vanlan 0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0" y="4191000"/>
            <a:ext cx="2595563" cy="194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7" descr="vanlan 00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1828800"/>
            <a:ext cx="2595563" cy="194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0453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381000" y="4800600"/>
            <a:ext cx="8382000" cy="685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ratul | imc | oct '07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6BEC-08F6-4F84-9AA4-3209DF011B4F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27038"/>
            <a:ext cx="8763000" cy="8683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Studying connectivity sessions and disruptions</a:t>
            </a:r>
            <a:endParaRPr lang="en-US" sz="3200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93838"/>
            <a:ext cx="8458200" cy="14779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Define two types of connectivity sessions to a BS:</a:t>
            </a:r>
          </a:p>
          <a:p>
            <a:pPr lvl="1"/>
            <a:r>
              <a:rPr lang="en-US" sz="2400" i="1" dirty="0" smtClean="0"/>
              <a:t>Meta </a:t>
            </a:r>
            <a:r>
              <a:rPr lang="en-US" sz="2400" i="1" dirty="0"/>
              <a:t>session:</a:t>
            </a:r>
            <a:r>
              <a:rPr lang="en-US" sz="2400" dirty="0"/>
              <a:t> </a:t>
            </a:r>
            <a:r>
              <a:rPr lang="en-US" sz="2400" dirty="0" smtClean="0"/>
              <a:t>from coming </a:t>
            </a:r>
            <a:r>
              <a:rPr lang="en-US" sz="2400" dirty="0"/>
              <a:t>in </a:t>
            </a:r>
            <a:r>
              <a:rPr lang="en-US" sz="2400" dirty="0" smtClean="0"/>
              <a:t>to going </a:t>
            </a:r>
            <a:r>
              <a:rPr lang="en-US" sz="2400" dirty="0"/>
              <a:t>out of </a:t>
            </a:r>
            <a:r>
              <a:rPr lang="en-US" sz="2400" dirty="0" smtClean="0"/>
              <a:t>range</a:t>
            </a:r>
          </a:p>
          <a:p>
            <a:pPr lvl="1"/>
            <a:r>
              <a:rPr lang="en-US" sz="2400" i="1" dirty="0" smtClean="0"/>
              <a:t>Mini session:</a:t>
            </a:r>
            <a:r>
              <a:rPr lang="en-US" sz="2400" dirty="0" smtClean="0"/>
              <a:t> period without disruptions in connectivity</a:t>
            </a:r>
            <a:endParaRPr lang="en-US" sz="2400" dirty="0"/>
          </a:p>
        </p:txBody>
      </p:sp>
      <p:pic>
        <p:nvPicPr>
          <p:cNvPr id="28" name="Picture 9" descr="j03969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83062" y="3200400"/>
            <a:ext cx="388938" cy="609600"/>
          </a:xfrm>
          <a:prstGeom prst="rect">
            <a:avLst/>
          </a:prstGeom>
          <a:noFill/>
        </p:spPr>
      </p:pic>
      <p:cxnSp>
        <p:nvCxnSpPr>
          <p:cNvPr id="31" name="Straight Arrow Connector 30"/>
          <p:cNvCxnSpPr>
            <a:stCxn id="36" idx="1"/>
            <a:endCxn id="36" idx="3"/>
          </p:cNvCxnSpPr>
          <p:nvPr/>
        </p:nvCxnSpPr>
        <p:spPr>
          <a:xfrm rot="10800000" flipH="1">
            <a:off x="381000" y="5143500"/>
            <a:ext cx="8382000" cy="1588"/>
          </a:xfrm>
          <a:prstGeom prst="straightConnector1">
            <a:avLst/>
          </a:prstGeom>
          <a:ln w="50800">
            <a:solidFill>
              <a:schemeClr val="bg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28" idx="1"/>
          </p:cNvCxnSpPr>
          <p:nvPr/>
        </p:nvCxnSpPr>
        <p:spPr>
          <a:xfrm rot="10800000" flipV="1">
            <a:off x="1828800" y="3505200"/>
            <a:ext cx="2354262" cy="1295400"/>
          </a:xfrm>
          <a:prstGeom prst="straightConnector1">
            <a:avLst/>
          </a:prstGeom>
          <a:ln w="2540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28" idx="3"/>
          </p:cNvCxnSpPr>
          <p:nvPr/>
        </p:nvCxnSpPr>
        <p:spPr>
          <a:xfrm>
            <a:off x="4572000" y="3505200"/>
            <a:ext cx="2743200" cy="1295400"/>
          </a:xfrm>
          <a:prstGeom prst="straightConnector1">
            <a:avLst/>
          </a:prstGeom>
          <a:ln w="2540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990600" y="4038600"/>
            <a:ext cx="99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First beacon</a:t>
            </a:r>
            <a:endParaRPr lang="en-US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086600" y="4016514"/>
            <a:ext cx="99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Last beacon</a:t>
            </a:r>
            <a:endParaRPr lang="en-US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47" name="Straight Arrow Connector 46"/>
          <p:cNvCxnSpPr/>
          <p:nvPr/>
        </p:nvCxnSpPr>
        <p:spPr>
          <a:xfrm rot="5400000">
            <a:off x="3429001" y="4038603"/>
            <a:ext cx="990601" cy="533399"/>
          </a:xfrm>
          <a:prstGeom prst="straightConnector1">
            <a:avLst/>
          </a:prstGeom>
          <a:ln w="2540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rot="16200000" flipH="1">
            <a:off x="4457701" y="3771902"/>
            <a:ext cx="1066800" cy="990599"/>
          </a:xfrm>
          <a:prstGeom prst="straightConnector1">
            <a:avLst/>
          </a:prstGeom>
          <a:ln w="25400"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3810000" y="4397514"/>
            <a:ext cx="144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No beacon for 2+ </a:t>
            </a:r>
            <a:r>
              <a:rPr lang="en-US" sz="20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secs</a:t>
            </a:r>
            <a:endParaRPr lang="en-US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59" name="Straight Connector 58"/>
          <p:cNvCxnSpPr/>
          <p:nvPr/>
        </p:nvCxnSpPr>
        <p:spPr>
          <a:xfrm rot="10800000">
            <a:off x="1828800" y="6019800"/>
            <a:ext cx="5486400" cy="1588"/>
          </a:xfrm>
          <a:prstGeom prst="line">
            <a:avLst/>
          </a:prstGeom>
          <a:ln w="25400">
            <a:solidFill>
              <a:schemeClr val="accent6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3581400" y="5695890"/>
            <a:ext cx="175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6"/>
                </a:solidFill>
              </a:rPr>
              <a:t>Meta session</a:t>
            </a:r>
            <a:endParaRPr lang="en-US" sz="2000" b="1" dirty="0">
              <a:solidFill>
                <a:schemeClr val="accent6"/>
              </a:solidFill>
            </a:endParaRPr>
          </a:p>
        </p:txBody>
      </p:sp>
      <p:cxnSp>
        <p:nvCxnSpPr>
          <p:cNvPr id="64" name="Straight Connector 63"/>
          <p:cNvCxnSpPr/>
          <p:nvPr/>
        </p:nvCxnSpPr>
        <p:spPr>
          <a:xfrm rot="10800000">
            <a:off x="1828802" y="5561012"/>
            <a:ext cx="1828799" cy="1588"/>
          </a:xfrm>
          <a:prstGeom prst="line">
            <a:avLst/>
          </a:prstGeom>
          <a:ln w="25400">
            <a:solidFill>
              <a:schemeClr val="accent6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2057400" y="518160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6"/>
                </a:solidFill>
              </a:rPr>
              <a:t>Mini session</a:t>
            </a:r>
            <a:endParaRPr lang="en-US" sz="2000" b="1" dirty="0">
              <a:solidFill>
                <a:schemeClr val="accent6"/>
              </a:solidFill>
            </a:endParaRPr>
          </a:p>
        </p:txBody>
      </p:sp>
      <p:cxnSp>
        <p:nvCxnSpPr>
          <p:cNvPr id="68" name="Straight Connector 67"/>
          <p:cNvCxnSpPr/>
          <p:nvPr/>
        </p:nvCxnSpPr>
        <p:spPr>
          <a:xfrm rot="10800000">
            <a:off x="5486401" y="5562600"/>
            <a:ext cx="1828799" cy="1588"/>
          </a:xfrm>
          <a:prstGeom prst="line">
            <a:avLst/>
          </a:prstGeom>
          <a:ln w="25400">
            <a:solidFill>
              <a:schemeClr val="accent6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638799" y="5181600"/>
            <a:ext cx="1524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6"/>
                </a:solidFill>
              </a:rPr>
              <a:t>Mini session</a:t>
            </a:r>
            <a:endParaRPr lang="en-US" sz="2000" b="1" dirty="0">
              <a:solidFill>
                <a:schemeClr val="accent6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19600" y="3124200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10 beacons per sec</a:t>
            </a:r>
            <a:endParaRPr lang="en-US" sz="2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rot="10800000">
            <a:off x="3657601" y="5561012"/>
            <a:ext cx="1828799" cy="1588"/>
          </a:xfrm>
          <a:prstGeom prst="line">
            <a:avLst/>
          </a:prstGeom>
          <a:ln w="25400">
            <a:solidFill>
              <a:schemeClr val="accent6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886199" y="5181600"/>
            <a:ext cx="152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6"/>
                </a:solidFill>
              </a:rPr>
              <a:t>Gray period</a:t>
            </a:r>
            <a:endParaRPr lang="en-US" sz="2000" b="1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ransition advTm="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55" grpId="0"/>
      <p:bldP spid="63" grpId="0"/>
      <p:bldP spid="65" grpId="0"/>
      <p:bldP spid="69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ratul | imc | oct '07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6BEC-08F6-4F84-9AA4-3209DF011B4F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427038"/>
            <a:ext cx="8763000" cy="8683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Moving vehicles experience gray periods</a:t>
            </a:r>
            <a:endParaRPr lang="en-US" sz="3600" dirty="0"/>
          </a:p>
        </p:txBody>
      </p:sp>
      <p:grpSp>
        <p:nvGrpSpPr>
          <p:cNvPr id="2" name="Group 26"/>
          <p:cNvGrpSpPr/>
          <p:nvPr/>
        </p:nvGrpSpPr>
        <p:grpSpPr>
          <a:xfrm>
            <a:off x="914400" y="1828800"/>
            <a:ext cx="7162800" cy="2971800"/>
            <a:chOff x="914400" y="3200400"/>
            <a:chExt cx="7162800" cy="2971800"/>
          </a:xfrm>
        </p:grpSpPr>
        <p:sp>
          <p:nvSpPr>
            <p:cNvPr id="9" name="Rectangle 8"/>
            <p:cNvSpPr/>
            <p:nvPr/>
          </p:nvSpPr>
          <p:spPr>
            <a:xfrm>
              <a:off x="4800600" y="3200400"/>
              <a:ext cx="3276600" cy="2971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914400" y="3200400"/>
              <a:ext cx="3276600" cy="2971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5" name="Picture 14" descr="vl-dist-jan24.meta60mini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91094" y="3314694"/>
              <a:ext cx="2857506" cy="2628906"/>
            </a:xfrm>
            <a:prstGeom prst="rect">
              <a:avLst/>
            </a:prstGeom>
          </p:spPr>
        </p:pic>
        <p:pic>
          <p:nvPicPr>
            <p:cNvPr id="16" name="Picture 15" descr="vl-time-jan24.meta60mini2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6800" y="3307080"/>
              <a:ext cx="2857506" cy="2628906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1676400" y="5726668"/>
              <a:ext cx="2438400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accent2"/>
                  </a:solidFill>
                </a:rPr>
                <a:t>Session duration (s)</a:t>
              </a:r>
              <a:endParaRPr lang="en-US" sz="2000" dirty="0">
                <a:solidFill>
                  <a:schemeClr val="accent2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715000" y="5715000"/>
              <a:ext cx="2133600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chemeClr val="accent2"/>
                  </a:solidFill>
                </a:rPr>
                <a:t>Session length (m)</a:t>
              </a:r>
              <a:endParaRPr lang="en-US" sz="2000" dirty="0">
                <a:solidFill>
                  <a:schemeClr val="accent2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16200000">
              <a:off x="276255" y="4143345"/>
              <a:ext cx="1828800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chemeClr val="accent2"/>
                  </a:solidFill>
                </a:rPr>
                <a:t>% of sessions</a:t>
              </a:r>
              <a:endParaRPr lang="en-US" sz="2000" dirty="0">
                <a:solidFill>
                  <a:schemeClr val="accent2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16200000">
              <a:off x="4162455" y="4371945"/>
              <a:ext cx="1828800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chemeClr val="accent2"/>
                  </a:solidFill>
                </a:rPr>
                <a:t>% of sessions</a:t>
              </a:r>
              <a:endParaRPr lang="en-US" sz="2000" dirty="0">
                <a:solidFill>
                  <a:schemeClr val="accent2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667000" y="3849469"/>
              <a:ext cx="990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Meta</a:t>
              </a:r>
              <a:br>
                <a:rPr lang="en-US" dirty="0" smtClean="0">
                  <a:solidFill>
                    <a:srgbClr val="FF0000"/>
                  </a:solidFill>
                </a:rPr>
              </a:br>
              <a:r>
                <a:rPr lang="en-US" dirty="0" smtClean="0">
                  <a:solidFill>
                    <a:srgbClr val="FF0000"/>
                  </a:solidFill>
                </a:rPr>
                <a:t>sessions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828800" y="3468469"/>
              <a:ext cx="990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Mini </a:t>
              </a:r>
              <a:br>
                <a:rPr lang="en-US" dirty="0" smtClean="0"/>
              </a:br>
              <a:r>
                <a:rPr lang="en-US" dirty="0" smtClean="0"/>
                <a:t>sessions</a:t>
              </a:r>
              <a:endParaRPr lang="en-US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2590800" y="4648200"/>
              <a:ext cx="1447800" cy="60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477000" y="4648200"/>
              <a:ext cx="1447800" cy="609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477000" y="4038600"/>
              <a:ext cx="990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Meta</a:t>
              </a:r>
              <a:br>
                <a:rPr lang="en-US" dirty="0" smtClean="0">
                  <a:solidFill>
                    <a:srgbClr val="FF0000"/>
                  </a:solidFill>
                </a:rPr>
              </a:br>
              <a:r>
                <a:rPr lang="en-US" dirty="0" smtClean="0">
                  <a:solidFill>
                    <a:srgbClr val="FF0000"/>
                  </a:solidFill>
                </a:rPr>
                <a:t>sessions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019800" y="3392269"/>
              <a:ext cx="990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 smtClean="0"/>
                <a:t>Mini </a:t>
              </a:r>
              <a:br>
                <a:rPr lang="en-US" dirty="0" smtClean="0"/>
              </a:br>
              <a:r>
                <a:rPr lang="en-US" dirty="0" smtClean="0"/>
                <a:t>sessions</a:t>
              </a:r>
              <a:endParaRPr lang="en-US" dirty="0"/>
            </a:p>
          </p:txBody>
        </p:sp>
      </p:grpSp>
      <p:sp>
        <p:nvSpPr>
          <p:cNvPr id="27" name="Content Placeholder 26"/>
          <p:cNvSpPr>
            <a:spLocks noGrp="1"/>
          </p:cNvSpPr>
          <p:nvPr>
            <p:ph idx="1"/>
          </p:nvPr>
        </p:nvSpPr>
        <p:spPr>
          <a:xfrm>
            <a:off x="457200" y="5029201"/>
            <a:ext cx="8229600" cy="609599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Mini sessions are much shorter than meta sessions</a:t>
            </a:r>
            <a:endParaRPr lang="en-US" sz="2800" dirty="0"/>
          </a:p>
        </p:txBody>
      </p:sp>
    </p:spTree>
  </p:cSld>
  <p:clrMapOvr>
    <a:masterClrMapping/>
  </p:clrMapOvr>
  <p:transition advTm="54094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4572000" y="2133600"/>
            <a:ext cx="4419600" cy="2971800"/>
            <a:chOff x="4572000" y="2133600"/>
            <a:chExt cx="4419600" cy="2971800"/>
          </a:xfrm>
        </p:grpSpPr>
        <p:sp>
          <p:nvSpPr>
            <p:cNvPr id="22" name="Rectangle 21"/>
            <p:cNvSpPr/>
            <p:nvPr/>
          </p:nvSpPr>
          <p:spPr>
            <a:xfrm>
              <a:off x="4572000" y="2133600"/>
              <a:ext cx="4419600" cy="2971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4838691" y="2362200"/>
              <a:ext cx="4000509" cy="2590800"/>
              <a:chOff x="4838691" y="2362200"/>
              <a:chExt cx="4000509" cy="2590800"/>
            </a:xfrm>
          </p:grpSpPr>
          <p:pic>
            <p:nvPicPr>
              <p:cNvPr id="15" name="Picture 14" descr="meta-detail-round.pn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38691" y="2375339"/>
                <a:ext cx="4000509" cy="2577661"/>
              </a:xfrm>
              <a:prstGeom prst="rect">
                <a:avLst/>
              </a:prstGeom>
            </p:spPr>
          </p:pic>
          <p:sp>
            <p:nvSpPr>
              <p:cNvPr id="17" name="Rectangle 16"/>
              <p:cNvSpPr/>
              <p:nvPr/>
            </p:nvSpPr>
            <p:spPr>
              <a:xfrm>
                <a:off x="6096000" y="23622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7772400" y="2362200"/>
                <a:ext cx="1066800" cy="381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8763000" y="2590800"/>
                <a:ext cx="76200" cy="1752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5638800" y="4648200"/>
              <a:ext cx="3200400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chemeClr val="accent2"/>
                  </a:solidFill>
                </a:rPr>
                <a:t>Seconds from start</a:t>
              </a:r>
              <a:endParaRPr lang="en-US" sz="2000" dirty="0">
                <a:solidFill>
                  <a:schemeClr val="accent2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 rot="16200000">
              <a:off x="3914745" y="3381346"/>
              <a:ext cx="1828800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chemeClr val="accent2"/>
                  </a:solidFill>
                </a:rPr>
                <a:t>Reception ratio</a:t>
              </a:r>
              <a:endParaRPr lang="en-US" sz="2000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ratul | imc | oct '07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BA768-A51D-427F-A947-E4EAD24853CD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92100"/>
            <a:ext cx="9144000" cy="868363"/>
          </a:xfrm>
        </p:spPr>
        <p:txBody>
          <a:bodyPr/>
          <a:lstStyle/>
          <a:p>
            <a:r>
              <a:rPr lang="en-US" sz="3600" dirty="0" smtClean="0"/>
              <a:t>Example gray periods</a:t>
            </a:r>
            <a:endParaRPr lang="en-US" sz="3600" dirty="0"/>
          </a:p>
        </p:txBody>
      </p:sp>
      <p:pic>
        <p:nvPicPr>
          <p:cNvPr id="31748" name="Picture 4" descr="mini-break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0" y="1371600"/>
            <a:ext cx="3546475" cy="458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5486400" y="2178050"/>
            <a:ext cx="838200" cy="641350"/>
          </a:xfrm>
          <a:prstGeom prst="rect">
            <a:avLst/>
          </a:prstGeom>
          <a:noFill/>
          <a:ln w="25400" algn="ctr">
            <a:noFill/>
            <a:prstDash val="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Entry phase</a:t>
            </a:r>
          </a:p>
        </p:txBody>
      </p:sp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6324600" y="2178050"/>
            <a:ext cx="1828800" cy="646331"/>
          </a:xfrm>
          <a:prstGeom prst="rect">
            <a:avLst/>
          </a:prstGeom>
          <a:noFill/>
          <a:ln w="25400" algn="ctr">
            <a:noFill/>
            <a:prstDash val="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Production </a:t>
            </a:r>
            <a:r>
              <a:rPr lang="en-US" b="1" dirty="0" smtClean="0">
                <a:solidFill>
                  <a:schemeClr val="accent2"/>
                </a:solidFill>
              </a:rPr>
              <a:t/>
            </a:r>
            <a:br>
              <a:rPr lang="en-US" b="1" dirty="0" smtClean="0">
                <a:solidFill>
                  <a:schemeClr val="accent2"/>
                </a:solidFill>
              </a:rPr>
            </a:br>
            <a:r>
              <a:rPr lang="en-US" b="1" dirty="0" smtClean="0">
                <a:solidFill>
                  <a:schemeClr val="accent2"/>
                </a:solidFill>
              </a:rPr>
              <a:t>phase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8229600" y="2178050"/>
            <a:ext cx="838200" cy="641350"/>
          </a:xfrm>
          <a:prstGeom prst="rect">
            <a:avLst/>
          </a:prstGeom>
          <a:noFill/>
          <a:ln w="25400" algn="ctr">
            <a:noFill/>
            <a:prstDash val="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Exit phase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76800" y="5200471"/>
            <a:ext cx="41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Observed behavior does not match earlier observations in controlled environments</a:t>
            </a:r>
            <a:endParaRPr lang="en-US" sz="2400" dirty="0">
              <a:solidFill>
                <a:schemeClr val="accent2"/>
              </a:solidFill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 rot="5400000" flipH="1" flipV="1">
            <a:off x="5295900" y="3314700"/>
            <a:ext cx="1371600" cy="68580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324600" y="2971800"/>
            <a:ext cx="1981200" cy="158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endCxn id="24" idx="2"/>
          </p:cNvCxnSpPr>
          <p:nvPr/>
        </p:nvCxnSpPr>
        <p:spPr>
          <a:xfrm rot="16200000" flipH="1">
            <a:off x="7867650" y="3409950"/>
            <a:ext cx="1371600" cy="49530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 flipH="1" flipV="1">
            <a:off x="5638800" y="3657600"/>
            <a:ext cx="1371600" cy="1588"/>
          </a:xfrm>
          <a:prstGeom prst="line">
            <a:avLst/>
          </a:prstGeom>
          <a:ln w="381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>
            <a:off x="7619206" y="3657600"/>
            <a:ext cx="1371600" cy="1588"/>
          </a:xfrm>
          <a:prstGeom prst="line">
            <a:avLst/>
          </a:prstGeom>
          <a:ln w="381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 advTm="13889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9.6|27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9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CC6EB42EF67047A278C6E580679852" ma:contentTypeVersion="4" ma:contentTypeDescription="Create a new document." ma:contentTypeScope="" ma:versionID="40f89ca09ab3369822c7be1a6d9ba351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b387f137bb906b7447443f1b7ddcb5f2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ExpirationDate" minOccurs="0"/>
                <xsd:element ref="ns1:PublishingStart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ExpirationDate" ma:index="8" nillable="true" ma:displayName="Scheduling End Date" ma:internalName="PublishingExpirationDate">
      <xsd:simpleType>
        <xsd:restriction base="dms:Unknown"/>
      </xsd:simpleType>
    </xsd:element>
    <xsd:element name="PublishingStartDate" ma:index="9" nillable="true" ma:displayName="Scheduling Start Date" ma:internalName="PublishingStart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>2019-02-14T00:17:30+00:00</PublishingExpirationDate>
    <PublishingStartDate xmlns="http://schemas.microsoft.com/sharepoint/v3">2000-01-01T08:00:00+00:00</PublishingStartDate>
  </documentManagement>
</p:properties>
</file>

<file path=customXml/itemProps1.xml><?xml version="1.0" encoding="utf-8"?>
<ds:datastoreItem xmlns:ds="http://schemas.openxmlformats.org/officeDocument/2006/customXml" ds:itemID="{804F3923-23C6-4D6C-A0EA-EEA0DDCDF83C}"/>
</file>

<file path=customXml/itemProps2.xml><?xml version="1.0" encoding="utf-8"?>
<ds:datastoreItem xmlns:ds="http://schemas.openxmlformats.org/officeDocument/2006/customXml" ds:itemID="{6D6E57EA-5A05-4323-BE53-1D2D5D767082}"/>
</file>

<file path=customXml/itemProps3.xml><?xml version="1.0" encoding="utf-8"?>
<ds:datastoreItem xmlns:ds="http://schemas.openxmlformats.org/officeDocument/2006/customXml" ds:itemID="{9CD4023E-DDE4-48F5-8CB5-33D8CB1A4BB4}"/>
</file>

<file path=docProps/app.xml><?xml version="1.0" encoding="utf-8"?>
<Properties xmlns="http://schemas.openxmlformats.org/officeDocument/2006/extended-properties" xmlns:vt="http://schemas.openxmlformats.org/officeDocument/2006/docPropsVTypes">
  <TotalTime>6446</TotalTime>
  <Words>533</Words>
  <Application>Microsoft Office PowerPoint</Application>
  <PresentationFormat>On-screen Show (4:3)</PresentationFormat>
  <Paragraphs>128</Paragraphs>
  <Slides>14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Understanding WiFi-based connectivity from moving vehicles</vt:lpstr>
      <vt:lpstr>Network access from moving vehicles</vt:lpstr>
      <vt:lpstr>Characterizing V-to-BS connectivity</vt:lpstr>
      <vt:lpstr>Existing work</vt:lpstr>
      <vt:lpstr>VanLAN: Our testbed</vt:lpstr>
      <vt:lpstr>Van deployment</vt:lpstr>
      <vt:lpstr>Studying connectivity sessions and disruptions</vt:lpstr>
      <vt:lpstr>Moving vehicles experience gray periods</vt:lpstr>
      <vt:lpstr>Example gray periods</vt:lpstr>
      <vt:lpstr>Properties of gray periods</vt:lpstr>
      <vt:lpstr>Implications of gray periods</vt:lpstr>
      <vt:lpstr>Historical information can help predict performance at a location</vt:lpstr>
      <vt:lpstr>Historical information can also help identify regions prone to gray periods</vt:lpstr>
      <vt:lpstr>Conclusions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WiFi-based Connectivity from moving vehicles</dc:title>
  <dc:creator>Ratul Mahajan</dc:creator>
  <cp:lastModifiedBy>Ratul Mahajan</cp:lastModifiedBy>
  <cp:revision>379</cp:revision>
  <dcterms:created xsi:type="dcterms:W3CDTF">2007-10-15T02:02:53Z</dcterms:created>
  <dcterms:modified xsi:type="dcterms:W3CDTF">2007-11-17T20:18:32Z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0x01010078CC6EB42EF67047A278C6E580679852</vt:lpwstr>
  </property>
</Properties>
</file>