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customXml/itemProps1.xml" ContentType="application/vnd.openxmlformats-officedocument.customXmlPropertie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docProps/custom.xml" ContentType="application/vnd.openxmlformats-officedocument.custom-properties+xml"/>
  <Override PartName="/ppt/tags/tag12.xml" ContentType="application/vnd.openxmlformats-officedocument.presentationml.tags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5.xml" ContentType="application/vnd.openxmlformats-officedocument.presentationml.tags+xml"/>
  <Override PartName="/ppt/tags/tag13.xml" ContentType="application/vnd.openxmlformats-officedocument.presentationml.tags+xml"/>
  <Override PartName="/ppt/charts/chart4.xml" ContentType="application/vnd.openxmlformats-officedocument.drawingml.chart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ags/tag2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5" r:id="rId2"/>
    <p:sldId id="324" r:id="rId3"/>
    <p:sldId id="325" r:id="rId4"/>
    <p:sldId id="267" r:id="rId5"/>
    <p:sldId id="268" r:id="rId6"/>
    <p:sldId id="302" r:id="rId7"/>
    <p:sldId id="304" r:id="rId8"/>
    <p:sldId id="305" r:id="rId9"/>
    <p:sldId id="271" r:id="rId10"/>
    <p:sldId id="334" r:id="rId11"/>
    <p:sldId id="295" r:id="rId12"/>
    <p:sldId id="326" r:id="rId13"/>
    <p:sldId id="297" r:id="rId14"/>
    <p:sldId id="327" r:id="rId15"/>
    <p:sldId id="333" r:id="rId16"/>
    <p:sldId id="298" r:id="rId17"/>
    <p:sldId id="330" r:id="rId18"/>
    <p:sldId id="331" r:id="rId19"/>
    <p:sldId id="321" r:id="rId20"/>
    <p:sldId id="280" r:id="rId21"/>
    <p:sldId id="312" r:id="rId22"/>
    <p:sldId id="281" r:id="rId23"/>
    <p:sldId id="332" r:id="rId24"/>
    <p:sldId id="300" r:id="rId25"/>
    <p:sldId id="282" r:id="rId26"/>
    <p:sldId id="317" r:id="rId27"/>
    <p:sldId id="315" r:id="rId28"/>
    <p:sldId id="329" r:id="rId29"/>
  </p:sldIdLst>
  <p:sldSz cx="9144000" cy="6858000" type="screen4x3"/>
  <p:notesSz cx="7010400" cy="9296400"/>
  <p:embeddedFontLst>
    <p:embeddedFont>
      <p:font typeface="Calibri" pitchFamily="34" charset="0"/>
      <p:regular r:id="rId32"/>
      <p:bold r:id="rId33"/>
      <p:italic r:id="rId34"/>
      <p:boldItalic r:id="rId35"/>
    </p:embeddedFont>
    <p:embeddedFont>
      <p:font typeface="Wingdings 2" pitchFamily="18" charset="2"/>
      <p:regular r:id="rId36"/>
    </p:embeddedFont>
    <p:embeddedFont>
      <p:font typeface="Franklin Gothic Book" pitchFamily="34" charset="0"/>
      <p:regular r:id="rId37"/>
      <p:italic r:id="rId38"/>
    </p:embeddedFont>
    <p:embeddedFont>
      <p:font typeface="Perpetua" pitchFamily="18" charset="0"/>
      <p:regular r:id="rId39"/>
      <p:bold r:id="rId40"/>
      <p:italic r:id="rId41"/>
      <p:boldItalic r:id="rId42"/>
    </p:embeddedFont>
    <p:embeddedFont>
      <p:font typeface="ＭＳ Ｐゴシック" charset="0"/>
      <p:regular r:id="rId43"/>
    </p:embeddedFont>
    <p:embeddedFont>
      <p:font typeface="cmsy10"/>
      <p:regular r:id="rId44"/>
    </p:embeddedFont>
  </p:embeddedFontLst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 useTimings="0">
    <p:present/>
    <p:sldAll/>
    <p:penClr>
      <a:prstClr val="red"/>
    </p:penClr>
  </p:showPr>
  <p:clrMru>
    <a:srgbClr val="E1AA1F"/>
    <a:srgbClr val="E2721E"/>
    <a:srgbClr val="E8C018"/>
    <a:srgbClr val="F7E78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47" autoAdjust="0"/>
    <p:restoredTop sz="94660" autoAdjust="0"/>
  </p:normalViewPr>
  <p:slideViewPr>
    <p:cSldViewPr>
      <p:cViewPr varScale="1">
        <p:scale>
          <a:sx n="96" d="100"/>
          <a:sy n="96" d="100"/>
        </p:scale>
        <p:origin x="-90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724"/>
    </p:cViewPr>
  </p:sorterViewPr>
  <p:notesViewPr>
    <p:cSldViewPr>
      <p:cViewPr varScale="1">
        <p:scale>
          <a:sx n="79" d="100"/>
          <a:sy n="79" d="100"/>
        </p:scale>
        <p:origin x="-1962" y="-90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font" Target="fonts/font13.fntdata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-arunab\Documents\research\vifi-tal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arunab\Documents\research\vifi-tal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arunab\Documents\research\vifi-tal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arunab\Documents\research\vifi-tal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922815898012752"/>
          <c:y val="2.997308155609742E-2"/>
          <c:w val="0.61059430071241083"/>
          <c:h val="0.79744665714683394"/>
        </c:manualLayout>
      </c:layout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Sheet1!$A$6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Sheet1!$A$5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gapWidth val="379"/>
        <c:overlap val="-28"/>
        <c:axId val="106982016"/>
        <c:axId val="106996096"/>
      </c:barChart>
      <c:catAx>
        <c:axId val="106982016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106996096"/>
        <c:crosses val="autoZero"/>
        <c:auto val="1"/>
        <c:lblAlgn val="ctr"/>
        <c:lblOffset val="100"/>
      </c:catAx>
      <c:valAx>
        <c:axId val="106996096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6982016"/>
        <c:crosses val="autoZero"/>
        <c:crossBetween val="between"/>
        <c:majorUnit val="20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Sheet1!$A$40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Sheet1!$A$39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gapWidth val="379"/>
        <c:overlap val="-28"/>
        <c:axId val="107905792"/>
        <c:axId val="107907328"/>
      </c:barChart>
      <c:catAx>
        <c:axId val="107905792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107907328"/>
        <c:crosses val="autoZero"/>
        <c:auto val="1"/>
        <c:lblAlgn val="ctr"/>
        <c:lblOffset val="100"/>
      </c:catAx>
      <c:valAx>
        <c:axId val="107907328"/>
        <c:scaling>
          <c:orientation val="minMax"/>
          <c:max val="10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7905792"/>
        <c:crosses val="autoZero"/>
        <c:crossBetween val="between"/>
        <c:majorUnit val="20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1556458975236792"/>
          <c:y val="5.6384499821709379E-2"/>
          <c:w val="0.77718903343604018"/>
          <c:h val="0.7795051119723615"/>
        </c:manualLayout>
      </c:layout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Sheet1!$B$113</c:f>
              <c:numCache>
                <c:formatCode>General</c:formatCode>
                <c:ptCount val="1"/>
                <c:pt idx="0">
                  <c:v>0.59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Sheet1!$B$112</c:f>
              <c:numCache>
                <c:formatCode>General</c:formatCode>
                <c:ptCount val="1"/>
                <c:pt idx="0">
                  <c:v>0.9</c:v>
                </c:pt>
              </c:numCache>
            </c:numRef>
          </c:val>
        </c:ser>
        <c:gapWidth val="379"/>
        <c:overlap val="-28"/>
        <c:axId val="107936000"/>
        <c:axId val="108269568"/>
      </c:barChart>
      <c:catAx>
        <c:axId val="107936000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108269568"/>
        <c:crosses val="autoZero"/>
        <c:auto val="1"/>
        <c:lblAlgn val="ctr"/>
        <c:lblOffset val="100"/>
      </c:catAx>
      <c:valAx>
        <c:axId val="108269568"/>
        <c:scaling>
          <c:orientation val="minMax"/>
          <c:max val="1"/>
          <c:min val="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7936000"/>
        <c:crosses val="autoZero"/>
        <c:crossBetween val="between"/>
        <c:majorUnit val="0.2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9492805586801701"/>
          <c:y val="6.5928751093613319E-2"/>
          <c:w val="0.526873828271466"/>
          <c:h val="0.74218175853019275"/>
        </c:manualLayout>
      </c:layout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Sheet1!$A$73</c:f>
              <c:numCache>
                <c:formatCode>General</c:formatCode>
                <c:ptCount val="1"/>
                <c:pt idx="0">
                  <c:v>0.78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Sheet1!$A$72</c:f>
              <c:numCache>
                <c:formatCode>General</c:formatCode>
                <c:ptCount val="1"/>
                <c:pt idx="0">
                  <c:v>0.73000000000000165</c:v>
                </c:pt>
              </c:numCache>
            </c:numRef>
          </c:val>
        </c:ser>
        <c:gapWidth val="379"/>
        <c:overlap val="-28"/>
        <c:axId val="108384256"/>
        <c:axId val="108385792"/>
      </c:barChart>
      <c:catAx>
        <c:axId val="108384256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108385792"/>
        <c:crosses val="autoZero"/>
        <c:auto val="1"/>
        <c:lblAlgn val="ctr"/>
        <c:lblOffset val="100"/>
      </c:catAx>
      <c:valAx>
        <c:axId val="108385792"/>
        <c:scaling>
          <c:orientation val="minMax"/>
          <c:max val="1"/>
          <c:min val="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8384256"/>
        <c:crosses val="autoZero"/>
        <c:crossBetween val="between"/>
        <c:majorUnit val="0.2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0.78571</cdr:x>
      <cdr:y>0.49103</cdr:y>
    </cdr:from>
    <cdr:to>
      <cdr:x>0.82857</cdr:x>
      <cdr:y>0.54013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191000" y="2286000"/>
          <a:ext cx="228600" cy="228600"/>
        </a:xfrm>
        <a:prstGeom xmlns:a="http://schemas.openxmlformats.org/drawingml/2006/main" prst="rect">
          <a:avLst/>
        </a:prstGeom>
        <a:solidFill xmlns:a="http://schemas.openxmlformats.org/drawingml/2006/main">
          <a:srgbClr val="0070C0"/>
        </a:solidFill>
        <a:ln xmlns:a="http://schemas.openxmlformats.org/drawingml/2006/main" w="12700" cap="flat" cmpd="sng" algn="ctr">
          <a:solidFill>
            <a:srgbClr val="D34817">
              <a:shade val="50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Perpetua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5B7A03E-D109-4094-835A-FDEA3E48C898}" type="datetimeFigureOut">
              <a:rPr lang="en-US" smtClean="0"/>
              <a:pPr/>
              <a:t>8/21/2008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844800F-8C88-4C25-BC7A-65EC2A3465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Mention</a:t>
            </a:r>
            <a:r>
              <a:rPr lang="en-US" baseline="0" dirty="0" smtClean="0"/>
              <a:t> the </a:t>
            </a:r>
            <a:r>
              <a:rPr lang="en-US" baseline="0" dirty="0" err="1" smtClean="0"/>
              <a:t>voip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tcp</a:t>
            </a:r>
            <a:r>
              <a:rPr lang="en-US" baseline="0" dirty="0" smtClean="0"/>
              <a:t> were deployed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D62E6-053C-4980-B5DB-4A6C5BEF1E75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E2DC-3D7A-46DC-A5C7-E3CCD3176828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9CF97-B9D4-4EA8-BA2D-84E49AC31117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CDAC-74F7-48FA-B8B5-16EEBAF27782}" type="datetime1">
              <a:rPr lang="en-US" smtClean="0"/>
              <a:pPr/>
              <a:t>8/21/2008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24600"/>
            <a:ext cx="310896" cy="342900"/>
          </a:xfrm>
        </p:spPr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785B-6517-4566-9C7A-AA288F059D91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00FF3-EA5F-48F0-9BE3-9D9639A12D26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870A-F847-4E88-A735-7C6E7509D54B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228600"/>
            <a:ext cx="7772400" cy="990600"/>
          </a:xfrm>
        </p:spPr>
        <p:txBody>
          <a:bodyPr>
            <a:normAutofit/>
          </a:bodyPr>
          <a:lstStyle>
            <a:lvl1pPr>
              <a:defRPr sz="4400" baseline="0">
                <a:solidFill>
                  <a:schemeClr val="accent1"/>
                </a:solidFill>
                <a:latin typeface="Calibri" pitchFamily="34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330EE-4176-456E-8702-A25145551C8D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AE37-558E-4655-8B75-942FA230172E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86800" y="6324600"/>
            <a:ext cx="304800" cy="304800"/>
          </a:xfrm>
        </p:spPr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8861-7C84-4B20-87C3-ADBD3C2DFC17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5379F-79C2-4EF4-9B82-6A457D411D10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2E46BA5-DDC1-45EA-BE87-247BA2C33A45}" type="datetime1">
              <a:rPr lang="en-US" smtClean="0"/>
              <a:pPr/>
              <a:t>8/21/2008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23B1D3D-A403-4E9C-B668-F524FA8B10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7.gif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13.wmf"/><Relationship Id="rId5" Type="http://schemas.openxmlformats.org/officeDocument/2006/relationships/image" Target="../media/image12.emf"/><Relationship Id="rId4" Type="http://schemas.openxmlformats.org/officeDocument/2006/relationships/image" Target="../media/image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12.emf"/><Relationship Id="rId4" Type="http://schemas.openxmlformats.org/officeDocument/2006/relationships/image" Target="../media/image6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52400" y="3657601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US" sz="3000" dirty="0">
                <a:latin typeface="Calibri" pitchFamily="34" charset="0"/>
              </a:rPr>
              <a:t>Aruna </a:t>
            </a:r>
            <a:r>
              <a:rPr lang="en-US" sz="3000" dirty="0" smtClean="0">
                <a:latin typeface="Calibri" pitchFamily="34" charset="0"/>
              </a:rPr>
              <a:t>Balasubramanian, </a:t>
            </a:r>
            <a:r>
              <a:rPr lang="en-US" sz="3000" dirty="0">
                <a:latin typeface="Calibri" pitchFamily="34" charset="0"/>
              </a:rPr>
              <a:t>Ratul </a:t>
            </a:r>
            <a:r>
              <a:rPr lang="en-US" sz="3000" dirty="0" smtClean="0">
                <a:latin typeface="Calibri" pitchFamily="34" charset="0"/>
              </a:rPr>
              <a:t>Mahajan</a:t>
            </a:r>
          </a:p>
          <a:p>
            <a:pPr algn="ctr"/>
            <a:r>
              <a:rPr lang="en-US" sz="3000" dirty="0" smtClean="0">
                <a:latin typeface="Calibri" pitchFamily="34" charset="0"/>
              </a:rPr>
              <a:t>Arun </a:t>
            </a:r>
            <a:r>
              <a:rPr lang="en-US" sz="3000" dirty="0" err="1" smtClean="0">
                <a:latin typeface="Calibri" pitchFamily="34" charset="0"/>
              </a:rPr>
              <a:t>Venkataramani</a:t>
            </a:r>
            <a:r>
              <a:rPr lang="en-US" sz="3000" dirty="0" smtClean="0">
                <a:latin typeface="Calibri" pitchFamily="34" charset="0"/>
              </a:rPr>
              <a:t>,  Brian N Levine, John </a:t>
            </a:r>
            <a:r>
              <a:rPr lang="en-US" sz="3000" dirty="0" err="1" smtClean="0">
                <a:latin typeface="Calibri" pitchFamily="34" charset="0"/>
              </a:rPr>
              <a:t>Zahorjan</a:t>
            </a:r>
            <a:endParaRPr lang="en-US" sz="3000" dirty="0" smtClean="0">
              <a:latin typeface="Calibri" pitchFamily="34" charset="0"/>
            </a:endParaRPr>
          </a:p>
          <a:p>
            <a:pPr algn="ctr"/>
            <a:endParaRPr lang="en-US" sz="3200" dirty="0" smtClean="0">
              <a:latin typeface="Calibri" pitchFamily="34" charset="0"/>
            </a:endParaRPr>
          </a:p>
          <a:p>
            <a:pPr algn="ctr"/>
            <a:endParaRPr lang="en-US" sz="2800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1524000"/>
            <a:ext cx="7772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alibri" pitchFamily="34" charset="0"/>
              </a:rPr>
              <a:t>Interactive </a:t>
            </a:r>
            <a:r>
              <a:rPr lang="en-US" sz="4400" dirty="0" err="1" smtClean="0">
                <a:solidFill>
                  <a:schemeClr val="bg1"/>
                </a:solidFill>
                <a:latin typeface="Calibri" pitchFamily="34" charset="0"/>
              </a:rPr>
              <a:t>WiFi</a:t>
            </a:r>
            <a:r>
              <a:rPr lang="en-US" sz="4400" dirty="0" smtClean="0">
                <a:solidFill>
                  <a:schemeClr val="bg1"/>
                </a:solidFill>
                <a:latin typeface="Calibri" pitchFamily="34" charset="0"/>
              </a:rPr>
              <a:t> Connectivity from Moving Vehicles</a:t>
            </a:r>
            <a:endParaRPr lang="en-US" sz="4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5257800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University of Massachusetts Amherst </a:t>
            </a:r>
          </a:p>
          <a:p>
            <a:pPr algn="ctr"/>
            <a:endParaRPr lang="en-US" sz="3200" dirty="0" smtClean="0">
              <a:latin typeface="Calibri" pitchFamily="34" charset="0"/>
            </a:endParaRPr>
          </a:p>
          <a:p>
            <a:pPr algn="ctr"/>
            <a:endParaRPr lang="en-US" sz="2800" dirty="0">
              <a:latin typeface="Calibri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5715000"/>
            <a:ext cx="3048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Microsoft Research</a:t>
            </a:r>
          </a:p>
          <a:p>
            <a:pPr algn="ctr"/>
            <a:endParaRPr lang="en-US" sz="3200" dirty="0" smtClean="0">
              <a:latin typeface="Calibri" pitchFamily="34" charset="0"/>
            </a:endParaRPr>
          </a:p>
          <a:p>
            <a:pPr algn="ctr"/>
            <a:endParaRPr lang="en-US" sz="2800" dirty="0">
              <a:latin typeface="Calibri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6172200"/>
            <a:ext cx="3429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University of Washington</a:t>
            </a:r>
          </a:p>
          <a:p>
            <a:pPr algn="ctr"/>
            <a:endParaRPr lang="en-US" sz="3200" dirty="0" smtClean="0">
              <a:latin typeface="Calibri" pitchFamily="34" charset="0"/>
            </a:endParaRPr>
          </a:p>
          <a:p>
            <a:pPr algn="ctr"/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p:transition advTm="1685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 bwMode="auto">
          <a:xfrm>
            <a:off x="381000" y="304800"/>
            <a:ext cx="2667000" cy="5334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Talk outline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1219200"/>
            <a:ext cx="8077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Can popular applications be accessed using vehicular </a:t>
            </a:r>
            <a:r>
              <a:rPr lang="en-US" sz="2800" dirty="0" err="1" smtClean="0">
                <a:latin typeface="Calibri" pitchFamily="34" charset="0"/>
              </a:rPr>
              <a:t>WiFi</a:t>
            </a:r>
            <a:r>
              <a:rPr lang="en-US" sz="2800" dirty="0" smtClean="0">
                <a:latin typeface="Calibri" pitchFamily="34" charset="0"/>
              </a:rPr>
              <a:t>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800" dirty="0" smtClean="0">
                <a:solidFill>
                  <a:schemeClr val="accent1"/>
                </a:solidFill>
                <a:latin typeface="Calibri" pitchFamily="34" charset="0"/>
              </a:rPr>
              <a:t>How can we improve application performance?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400" dirty="0" err="1" smtClean="0">
                <a:solidFill>
                  <a:schemeClr val="accent1"/>
                </a:solidFill>
                <a:latin typeface="Calibri" pitchFamily="34" charset="0"/>
              </a:rPr>
              <a:t>ViFi</a:t>
            </a:r>
            <a:r>
              <a:rPr lang="en-US" sz="2400" dirty="0" smtClean="0">
                <a:solidFill>
                  <a:schemeClr val="accent1"/>
                </a:solidFill>
                <a:latin typeface="Calibri" pitchFamily="34" charset="0"/>
              </a:rPr>
              <a:t>, a practical diversity-based handoff protocol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latin typeface="Calibri" pitchFamily="34" charset="0"/>
              </a:rPr>
              <a:t>Does </a:t>
            </a:r>
            <a:r>
              <a:rPr lang="en-US" sz="2800" dirty="0" err="1" smtClean="0">
                <a:latin typeface="Calibri" pitchFamily="34" charset="0"/>
              </a:rPr>
              <a:t>ViFi</a:t>
            </a:r>
            <a:r>
              <a:rPr lang="en-US" sz="2800" dirty="0" smtClean="0">
                <a:latin typeface="Calibri" pitchFamily="34" charset="0"/>
              </a:rPr>
              <a:t> really improve application performance?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latin typeface="Calibri" pitchFamily="34" charset="0"/>
              </a:rPr>
              <a:t>VoIP, short TCP transfers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10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1351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81000" y="457200"/>
            <a:ext cx="876300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Designing a practical soft handoff policy</a:t>
            </a:r>
          </a:p>
        </p:txBody>
      </p:sp>
      <p:sp>
        <p:nvSpPr>
          <p:cNvPr id="89" name="Rectangle 88"/>
          <p:cNvSpPr/>
          <p:nvPr/>
        </p:nvSpPr>
        <p:spPr>
          <a:xfrm>
            <a:off x="304800" y="1371600"/>
            <a:ext cx="6172200" cy="1143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 Goal: Leverage multiple </a:t>
            </a:r>
            <a:r>
              <a:rPr lang="en-US" sz="2800" dirty="0" err="1" smtClean="0">
                <a:latin typeface="Calibri" pitchFamily="34" charset="0"/>
              </a:rPr>
              <a:t>BSes</a:t>
            </a:r>
            <a:r>
              <a:rPr lang="en-US" sz="2800" dirty="0" smtClean="0">
                <a:latin typeface="Calibri" pitchFamily="34" charset="0"/>
              </a:rPr>
              <a:t> in range</a:t>
            </a:r>
          </a:p>
          <a:p>
            <a:pPr lvl="1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Not straightforward</a:t>
            </a:r>
          </a:p>
          <a:p>
            <a:pPr marL="176213" indent="-176213"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pPr marL="176213" indent="-176213"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pPr marL="633413" lvl="1" indent="-176213">
              <a:buClr>
                <a:schemeClr val="accent1"/>
              </a:buClr>
              <a:buFont typeface="Arial" pitchFamily="34" charset="0"/>
              <a:buChar char="•"/>
            </a:pPr>
            <a:endParaRPr lang="en-US" sz="2400" dirty="0" smtClean="0">
              <a:latin typeface="Calibri" pitchFamily="34" charset="0"/>
            </a:endParaRPr>
          </a:p>
          <a:p>
            <a:pPr marL="633413" lvl="1" indent="-176213"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endParaRPr lang="en-US" sz="2800" dirty="0" smtClean="0">
              <a:latin typeface="Calibri" pitchFamily="34" charset="0"/>
            </a:endParaRPr>
          </a:p>
          <a:p>
            <a:pPr>
              <a:buClr>
                <a:schemeClr val="accent1"/>
              </a:buClr>
              <a:buFont typeface="Arial" pitchFamily="34" charset="0"/>
              <a:buChar char="•"/>
            </a:pPr>
            <a:endParaRPr lang="en-US" sz="2400" dirty="0" smtClean="0">
              <a:latin typeface="Calibri" pitchFamily="34" charset="0"/>
            </a:endParaRPr>
          </a:p>
          <a:p>
            <a:pPr lvl="1"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859474"/>
            <a:ext cx="2216246" cy="103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3124200"/>
            <a:ext cx="505560" cy="464644"/>
          </a:xfrm>
          <a:prstGeom prst="rect">
            <a:avLst/>
          </a:prstGeom>
          <a:noFill/>
        </p:spPr>
      </p:pic>
      <p:sp>
        <p:nvSpPr>
          <p:cNvPr id="20" name="Cloud Callout 19"/>
          <p:cNvSpPr/>
          <p:nvPr/>
        </p:nvSpPr>
        <p:spPr>
          <a:xfrm>
            <a:off x="6858000" y="5029200"/>
            <a:ext cx="1878718" cy="761999"/>
          </a:xfrm>
          <a:prstGeom prst="cloudCallout">
            <a:avLst>
              <a:gd name="adj1" fmla="val 4618"/>
              <a:gd name="adj2" fmla="val 288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Calibri" pitchFamily="34" charset="0"/>
              </a:rPr>
              <a:t>Internet</a:t>
            </a:r>
            <a:endParaRPr lang="en-US" sz="2200" dirty="0">
              <a:latin typeface="Calibri" pitchFamily="34" charset="0"/>
            </a:endParaRPr>
          </a:p>
        </p:txBody>
      </p:sp>
      <p:pic>
        <p:nvPicPr>
          <p:cNvPr id="23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2971800"/>
            <a:ext cx="561072" cy="515664"/>
          </a:xfrm>
          <a:prstGeom prst="rect">
            <a:avLst/>
          </a:prstGeom>
          <a:noFill/>
        </p:spPr>
      </p:pic>
      <p:pic>
        <p:nvPicPr>
          <p:cNvPr id="25" name="Picture 10" descr="cartoon cars full color illustration ar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1920823"/>
            <a:ext cx="685800" cy="531497"/>
          </a:xfrm>
          <a:prstGeom prst="rect">
            <a:avLst/>
          </a:prstGeom>
          <a:noFill/>
        </p:spPr>
      </p:pic>
      <p:pic>
        <p:nvPicPr>
          <p:cNvPr id="41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2895600"/>
            <a:ext cx="505562" cy="464645"/>
          </a:xfrm>
          <a:prstGeom prst="rect">
            <a:avLst/>
          </a:prstGeom>
          <a:noFill/>
        </p:spPr>
      </p:pic>
      <p:cxnSp>
        <p:nvCxnSpPr>
          <p:cNvPr id="43" name="Straight Arrow Connector 42"/>
          <p:cNvCxnSpPr/>
          <p:nvPr/>
        </p:nvCxnSpPr>
        <p:spPr>
          <a:xfrm rot="5400000">
            <a:off x="7048500" y="2552700"/>
            <a:ext cx="609600" cy="381000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>
            <a:off x="7277100" y="2781300"/>
            <a:ext cx="685800" cy="1588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41" idx="0"/>
          </p:cNvCxnSpPr>
          <p:nvPr/>
        </p:nvCxnSpPr>
        <p:spPr>
          <a:xfrm>
            <a:off x="7696200" y="2438400"/>
            <a:ext cx="481381" cy="457200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6200000" flipH="1">
            <a:off x="6896100" y="3695700"/>
            <a:ext cx="914400" cy="533400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7353300" y="4076700"/>
            <a:ext cx="685800" cy="1588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5400000">
            <a:off x="7543800" y="3733800"/>
            <a:ext cx="914400" cy="457200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04800" y="2590800"/>
            <a:ext cx="8534400" cy="3276600"/>
          </a:xfrm>
          <a:prstGeom prst="roundRect">
            <a:avLst/>
          </a:prstGeom>
          <a:solidFill>
            <a:srgbClr val="E8C018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3413" lvl="1" indent="-176213">
              <a:buClr>
                <a:schemeClr val="accent1"/>
              </a:buClr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Constraints in Vehicular </a:t>
            </a:r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</a:rPr>
              <a:t>WiFi</a:t>
            </a:r>
            <a:endParaRPr lang="en-US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633413" lvl="1" indent="-176213">
              <a:buClr>
                <a:schemeClr val="accent1"/>
              </a:buClr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1. Inter-BS backplane often bandwidth-constrained</a:t>
            </a:r>
          </a:p>
          <a:p>
            <a:pPr marL="633413" lvl="1" indent="-176213">
              <a:buClr>
                <a:schemeClr val="accent1"/>
              </a:buClr>
            </a:pPr>
            <a:endParaRPr lang="en-US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633413" lvl="1" indent="-176213">
              <a:buClr>
                <a:schemeClr val="accent1"/>
              </a:buClr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2. Interactive applications require timely delivery</a:t>
            </a:r>
          </a:p>
          <a:p>
            <a:pPr marL="633413" lvl="1" indent="-176213">
              <a:buClr>
                <a:schemeClr val="accent1"/>
              </a:buClr>
            </a:pPr>
            <a:endParaRPr lang="en-US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633413" lvl="1" indent="-176213">
              <a:buClr>
                <a:schemeClr val="accent1"/>
              </a:buClr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3. Fine-grained scheduling of packets difficult</a:t>
            </a:r>
          </a:p>
        </p:txBody>
      </p:sp>
    </p:spTree>
    <p:custDataLst>
      <p:tags r:id="rId1"/>
    </p:custDataLst>
  </p:cSld>
  <p:clrMapOvr>
    <a:masterClrMapping/>
  </p:clrMapOvr>
  <p:transition advTm="712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81000" y="457200"/>
            <a:ext cx="876300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Why are existing solutions inadequate?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762000"/>
            <a:ext cx="8610600" cy="5791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pPr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176213" indent="-176213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Opportunistic protocols for </a:t>
            </a:r>
            <a:r>
              <a:rPr lang="en-US" sz="2800" dirty="0" err="1" smtClean="0">
                <a:latin typeface="Calibri" pitchFamily="34" charset="0"/>
              </a:rPr>
              <a:t>WiFi</a:t>
            </a:r>
            <a:r>
              <a:rPr lang="en-US" sz="2800" dirty="0" smtClean="0">
                <a:latin typeface="Calibri" pitchFamily="34" charset="0"/>
              </a:rPr>
              <a:t> mesh (</a:t>
            </a:r>
            <a:r>
              <a:rPr lang="en-US" sz="2800" dirty="0" err="1" smtClean="0">
                <a:latin typeface="Calibri" pitchFamily="34" charset="0"/>
              </a:rPr>
              <a:t>ExOR</a:t>
            </a:r>
            <a:r>
              <a:rPr lang="en-US" sz="2800" dirty="0" smtClean="0">
                <a:latin typeface="Calibri" pitchFamily="34" charset="0"/>
              </a:rPr>
              <a:t>, MORE)</a:t>
            </a:r>
          </a:p>
          <a:p>
            <a:pPr marL="633413" lvl="1" indent="-176213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Uses batching: Not suitable for interactive applications</a:t>
            </a:r>
          </a:p>
          <a:p>
            <a:pPr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231775" indent="-231775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Path diversity protocols for enterprise WLANs (Divert</a:t>
            </a:r>
            <a:r>
              <a:rPr lang="en-US" sz="2400" dirty="0" smtClean="0">
                <a:latin typeface="Calibri" pitchFamily="34" charset="0"/>
              </a:rPr>
              <a:t>)</a:t>
            </a:r>
          </a:p>
          <a:p>
            <a:pPr marL="688975" lvl="1" indent="-231775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Assumes </a:t>
            </a:r>
            <a:r>
              <a:rPr lang="en-US" sz="2400" dirty="0" err="1" smtClean="0">
                <a:latin typeface="Calibri" pitchFamily="34" charset="0"/>
              </a:rPr>
              <a:t>BSes</a:t>
            </a:r>
            <a:r>
              <a:rPr lang="en-US" sz="2400" dirty="0" smtClean="0">
                <a:latin typeface="Calibri" pitchFamily="34" charset="0"/>
              </a:rPr>
              <a:t> are connected through a high speed back plane</a:t>
            </a:r>
          </a:p>
          <a:p>
            <a:pPr marL="688975" lvl="1" indent="-231775">
              <a:buClr>
                <a:schemeClr val="accent1"/>
              </a:buClr>
              <a:buFont typeface="Arial" pitchFamily="34" charset="0"/>
              <a:buChar char="•"/>
            </a:pPr>
            <a:endParaRPr lang="en-US" sz="2400" dirty="0" smtClean="0">
              <a:latin typeface="Calibri" pitchFamily="34" charset="0"/>
            </a:endParaRPr>
          </a:p>
          <a:p>
            <a:pPr marL="231775" indent="-231775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Soft handoff protocols for cellular (CDMA-based)</a:t>
            </a:r>
          </a:p>
          <a:p>
            <a:pPr marL="688975" lvl="1" indent="-231775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Packet scheduling at fine time scales</a:t>
            </a:r>
          </a:p>
          <a:p>
            <a:pPr marL="688975" lvl="1" indent="-231775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Signals can be combined</a:t>
            </a:r>
          </a:p>
          <a:p>
            <a:pPr marL="688975" lvl="1" indent="-231775">
              <a:buClr>
                <a:schemeClr val="accent1"/>
              </a:buClr>
              <a:buFont typeface="Arial" pitchFamily="34" charset="0"/>
              <a:buChar char="•"/>
            </a:pPr>
            <a:endParaRPr lang="en-US" sz="2400" dirty="0" smtClean="0">
              <a:latin typeface="Calibri" pitchFamily="34" charset="0"/>
            </a:endParaRPr>
          </a:p>
          <a:p>
            <a:pPr lvl="1"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12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85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457200" y="304800"/>
            <a:ext cx="6705600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ViFi</a:t>
            </a:r>
            <a:r>
              <a:rPr lang="en-US" sz="4000" dirty="0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 protocol set up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47" name="Picture 10" descr="cartoon cars full color illustration 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590800"/>
            <a:ext cx="862781" cy="668655"/>
          </a:xfrm>
          <a:prstGeom prst="rect">
            <a:avLst/>
          </a:prstGeom>
          <a:noFill/>
        </p:spPr>
      </p:pic>
      <p:sp>
        <p:nvSpPr>
          <p:cNvPr id="26" name="Cloud Callout 25"/>
          <p:cNvSpPr/>
          <p:nvPr/>
        </p:nvSpPr>
        <p:spPr>
          <a:xfrm>
            <a:off x="304800" y="4419600"/>
            <a:ext cx="1828800" cy="990600"/>
          </a:xfrm>
          <a:prstGeom prst="cloudCallout">
            <a:avLst>
              <a:gd name="adj1" fmla="val -2540"/>
              <a:gd name="adj2" fmla="val 174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Calibri" pitchFamily="34" charset="0"/>
              </a:rPr>
              <a:t>Internet</a:t>
            </a:r>
            <a:endParaRPr lang="en-US" sz="2200" dirty="0">
              <a:latin typeface="Calibri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1028702" y="3695702"/>
            <a:ext cx="990599" cy="457199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1600200" y="2438400"/>
            <a:ext cx="609600" cy="712662"/>
            <a:chOff x="2362200" y="3733800"/>
            <a:chExt cx="609600" cy="712662"/>
          </a:xfrm>
        </p:grpSpPr>
        <p:pic>
          <p:nvPicPr>
            <p:cNvPr id="3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62200" y="3886199"/>
              <a:ext cx="609600" cy="560263"/>
            </a:xfrm>
            <a:prstGeom prst="rect">
              <a:avLst/>
            </a:prstGeom>
            <a:noFill/>
          </p:spPr>
        </p:pic>
        <p:sp>
          <p:nvSpPr>
            <p:cNvPr id="49" name="TextBox 48"/>
            <p:cNvSpPr txBox="1"/>
            <p:nvPr/>
          </p:nvSpPr>
          <p:spPr>
            <a:xfrm>
              <a:off x="2362200" y="3733800"/>
              <a:ext cx="35137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A</a:t>
              </a:r>
              <a:endParaRPr lang="en-US" sz="2200" dirty="0">
                <a:latin typeface="Calibri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667000" y="2590800"/>
            <a:ext cx="609600" cy="712663"/>
            <a:chOff x="5943600" y="4648200"/>
            <a:chExt cx="609600" cy="712663"/>
          </a:xfrm>
        </p:grpSpPr>
        <p:sp>
          <p:nvSpPr>
            <p:cNvPr id="53" name="TextBox 52"/>
            <p:cNvSpPr txBox="1"/>
            <p:nvPr/>
          </p:nvSpPr>
          <p:spPr>
            <a:xfrm>
              <a:off x="5943600" y="4648200"/>
              <a:ext cx="33812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B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54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43600" y="4800600"/>
              <a:ext cx="609600" cy="560263"/>
            </a:xfrm>
            <a:prstGeom prst="rect">
              <a:avLst/>
            </a:prstGeom>
            <a:noFill/>
          </p:spPr>
        </p:pic>
      </p:grpSp>
      <p:grpSp>
        <p:nvGrpSpPr>
          <p:cNvPr id="60" name="Group 59"/>
          <p:cNvGrpSpPr/>
          <p:nvPr/>
        </p:nvGrpSpPr>
        <p:grpSpPr>
          <a:xfrm>
            <a:off x="1905000" y="3657600"/>
            <a:ext cx="609600" cy="686350"/>
            <a:chOff x="4343400" y="5284113"/>
            <a:chExt cx="609600" cy="686350"/>
          </a:xfrm>
        </p:grpSpPr>
        <p:sp>
          <p:nvSpPr>
            <p:cNvPr id="51" name="TextBox 50"/>
            <p:cNvSpPr txBox="1"/>
            <p:nvPr/>
          </p:nvSpPr>
          <p:spPr>
            <a:xfrm>
              <a:off x="4366159" y="5284113"/>
              <a:ext cx="35824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D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55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43400" y="5410200"/>
              <a:ext cx="609600" cy="560263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/>
        </p:nvGrpSpPr>
        <p:grpSpPr>
          <a:xfrm>
            <a:off x="1828800" y="1371600"/>
            <a:ext cx="685800" cy="712663"/>
            <a:chOff x="2743200" y="5257800"/>
            <a:chExt cx="685800" cy="712663"/>
          </a:xfrm>
        </p:grpSpPr>
        <p:sp>
          <p:nvSpPr>
            <p:cNvPr id="52" name="TextBox 51"/>
            <p:cNvSpPr txBox="1"/>
            <p:nvPr/>
          </p:nvSpPr>
          <p:spPr>
            <a:xfrm>
              <a:off x="2743200" y="5257800"/>
              <a:ext cx="33509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C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5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19400" y="5410200"/>
              <a:ext cx="609600" cy="560263"/>
            </a:xfrm>
            <a:prstGeom prst="rect">
              <a:avLst/>
            </a:prstGeom>
            <a:noFill/>
          </p:spPr>
        </p:pic>
      </p:grpSp>
      <p:sp>
        <p:nvSpPr>
          <p:cNvPr id="68" name="Flowchart: Connector 47"/>
          <p:cNvSpPr/>
          <p:nvPr/>
        </p:nvSpPr>
        <p:spPr>
          <a:xfrm>
            <a:off x="1524000" y="2438400"/>
            <a:ext cx="914400" cy="990600"/>
          </a:xfrm>
          <a:prstGeom prst="flowChartConnector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429000" y="914400"/>
            <a:ext cx="5562600" cy="52578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pPr marL="176213" indent="-176213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Vehicle chooses </a:t>
            </a:r>
            <a:r>
              <a:rPr lang="en-US" sz="2800" i="1" dirty="0" smtClean="0">
                <a:latin typeface="Calibri" pitchFamily="34" charset="0"/>
              </a:rPr>
              <a:t>anchor</a:t>
            </a:r>
            <a:r>
              <a:rPr lang="en-US" sz="2800" dirty="0" smtClean="0">
                <a:latin typeface="Calibri" pitchFamily="34" charset="0"/>
              </a:rPr>
              <a:t> BS</a:t>
            </a:r>
          </a:p>
          <a:p>
            <a:pPr marL="633413" lvl="1" indent="-176213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Anchor responsible for vehicle’s packets</a:t>
            </a:r>
          </a:p>
          <a:p>
            <a:pPr marL="633413" lvl="1" indent="-176213"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176213" indent="-176213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Vehicle chooses a set of </a:t>
            </a:r>
            <a:r>
              <a:rPr lang="en-US" sz="2800" dirty="0" err="1" smtClean="0">
                <a:latin typeface="Calibri" pitchFamily="34" charset="0"/>
              </a:rPr>
              <a:t>BSes</a:t>
            </a:r>
            <a:r>
              <a:rPr lang="en-US" sz="2800" dirty="0" smtClean="0">
                <a:latin typeface="Calibri" pitchFamily="34" charset="0"/>
              </a:rPr>
              <a:t> in range to be </a:t>
            </a:r>
            <a:r>
              <a:rPr lang="en-US" sz="2800" i="1" dirty="0" smtClean="0">
                <a:latin typeface="Calibri" pitchFamily="34" charset="0"/>
              </a:rPr>
              <a:t>auxiliaries</a:t>
            </a:r>
          </a:p>
          <a:p>
            <a:pPr marL="633413" lvl="1" indent="-176213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e.g., B, C and D can be chosen as auxiliaries</a:t>
            </a:r>
          </a:p>
          <a:p>
            <a:pPr marL="633413" lvl="1" indent="-176213"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err="1" smtClean="0">
                <a:latin typeface="Calibri" pitchFamily="34" charset="0"/>
              </a:rPr>
              <a:t>ViFi</a:t>
            </a:r>
            <a:r>
              <a:rPr lang="en-US" sz="2400" dirty="0" smtClean="0">
                <a:latin typeface="Calibri" pitchFamily="34" charset="0"/>
              </a:rPr>
              <a:t> leverages packets overheard by the auxiliary</a:t>
            </a:r>
          </a:p>
          <a:p>
            <a:pPr marL="633413" lvl="1" indent="-176213"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lvl="1"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13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698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304800"/>
            <a:ext cx="6705600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ViFi</a:t>
            </a:r>
            <a:r>
              <a:rPr lang="en-US" sz="4000" dirty="0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 protocol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04800" y="762000"/>
            <a:ext cx="4876800" cy="5943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sz="28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  <a:buAutoNum type="arabicParenBoth"/>
            </a:pPr>
            <a:r>
              <a:rPr lang="en-US" sz="2400" dirty="0" smtClean="0">
                <a:latin typeface="Calibri" pitchFamily="34" charset="0"/>
              </a:rPr>
              <a:t>Source transmits a packet</a:t>
            </a:r>
          </a:p>
          <a:p>
            <a:pPr marL="457200" indent="-457200">
              <a:buClr>
                <a:schemeClr val="accent1"/>
              </a:buClr>
              <a:buAutoNum type="arabicParenBoth"/>
            </a:pPr>
            <a:endParaRPr lang="en-US" sz="24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  <a:buAutoNum type="arabicParenBoth"/>
            </a:pPr>
            <a:r>
              <a:rPr lang="en-US" sz="2400" dirty="0" smtClean="0">
                <a:latin typeface="Calibri" pitchFamily="34" charset="0"/>
              </a:rPr>
              <a:t>If destination receives, it transmits an </a:t>
            </a:r>
            <a:r>
              <a:rPr lang="en-US" sz="2400" dirty="0" err="1" smtClean="0">
                <a:latin typeface="Calibri" pitchFamily="34" charset="0"/>
              </a:rPr>
              <a:t>ack</a:t>
            </a:r>
            <a:endParaRPr lang="en-US" sz="24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  <a:buAutoNum type="arabicParenBoth"/>
            </a:pPr>
            <a:endParaRPr lang="en-US" sz="24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  <a:buAutoNum type="arabicParenBoth"/>
            </a:pPr>
            <a:r>
              <a:rPr lang="en-US" sz="2400" dirty="0" smtClean="0">
                <a:latin typeface="Calibri" pitchFamily="34" charset="0"/>
              </a:rPr>
              <a:t>If auxiliary overhears packet but not </a:t>
            </a:r>
            <a:r>
              <a:rPr lang="en-US" sz="2400" dirty="0" err="1" smtClean="0">
                <a:latin typeface="Calibri" pitchFamily="34" charset="0"/>
              </a:rPr>
              <a:t>ack</a:t>
            </a:r>
            <a:r>
              <a:rPr lang="en-US" sz="2400" dirty="0" smtClean="0">
                <a:latin typeface="Calibri" pitchFamily="34" charset="0"/>
              </a:rPr>
              <a:t>, it </a:t>
            </a:r>
            <a:r>
              <a:rPr lang="en-US" sz="2400" i="1" dirty="0" smtClean="0">
                <a:latin typeface="Calibri" pitchFamily="34" charset="0"/>
              </a:rPr>
              <a:t>probabilistically</a:t>
            </a:r>
            <a:r>
              <a:rPr lang="en-US" sz="2400" dirty="0" smtClean="0">
                <a:latin typeface="Calibri" pitchFamily="34" charset="0"/>
              </a:rPr>
              <a:t> relays to destination</a:t>
            </a:r>
          </a:p>
          <a:p>
            <a:pPr marL="457200" indent="-457200">
              <a:buClr>
                <a:schemeClr val="accent1"/>
              </a:buClr>
              <a:buAutoNum type="arabicParenBoth"/>
            </a:pPr>
            <a:endParaRPr lang="en-US" sz="24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  <a:buAutoNum type="arabicParenBoth"/>
            </a:pPr>
            <a:r>
              <a:rPr lang="en-US" sz="2400" dirty="0" smtClean="0">
                <a:latin typeface="Calibri" pitchFamily="34" charset="0"/>
              </a:rPr>
              <a:t>If destination received relay, it transmits an </a:t>
            </a:r>
            <a:r>
              <a:rPr lang="en-US" sz="2400" dirty="0" err="1" smtClean="0">
                <a:latin typeface="Calibri" pitchFamily="34" charset="0"/>
              </a:rPr>
              <a:t>ack</a:t>
            </a:r>
            <a:endParaRPr lang="en-US" sz="24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  <a:buAutoNum type="arabicParenBoth"/>
            </a:pPr>
            <a:endParaRPr lang="en-US" sz="24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  <a:buAutoNum type="arabicParenBoth"/>
            </a:pPr>
            <a:r>
              <a:rPr lang="en-US" sz="2400" dirty="0" smtClean="0">
                <a:latin typeface="Calibri" pitchFamily="34" charset="0"/>
              </a:rPr>
              <a:t>If no </a:t>
            </a:r>
            <a:r>
              <a:rPr lang="en-US" sz="2400" dirty="0" err="1" smtClean="0">
                <a:latin typeface="Calibri" pitchFamily="34" charset="0"/>
              </a:rPr>
              <a:t>ack</a:t>
            </a:r>
            <a:r>
              <a:rPr lang="en-US" sz="2400" dirty="0" smtClean="0">
                <a:latin typeface="Calibri" pitchFamily="34" charset="0"/>
              </a:rPr>
              <a:t> within retransmission interval, source retransmits</a:t>
            </a:r>
          </a:p>
          <a:p>
            <a:pPr marL="457200" indent="-457200"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457200" indent="-457200"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401638" indent="-401638">
              <a:buFont typeface="Arial" pitchFamily="34" charset="0"/>
              <a:buChar char="•"/>
            </a:pPr>
            <a:endParaRPr lang="en-US" sz="2400" dirty="0" smtClean="0">
              <a:latin typeface="Calibri" pitchFamily="34" charset="0"/>
            </a:endParaRPr>
          </a:p>
          <a:p>
            <a:pPr marL="401638" indent="-401638"/>
            <a:endParaRPr lang="en-US" sz="2400" dirty="0" smtClean="0">
              <a:latin typeface="Calibri" pitchFamily="34" charset="0"/>
            </a:endParaRPr>
          </a:p>
          <a:p>
            <a:pPr marL="401638" indent="-401638"/>
            <a:endParaRPr lang="en-US" sz="2400" dirty="0" smtClean="0">
              <a:latin typeface="Calibri" pitchFamily="34" charset="0"/>
            </a:endParaRPr>
          </a:p>
          <a:p>
            <a:pPr marL="401638" indent="-401638"/>
            <a:endParaRPr lang="en-US" sz="2800" dirty="0" smtClean="0">
              <a:latin typeface="Calibri" pitchFamily="34" charset="0"/>
            </a:endParaRPr>
          </a:p>
          <a:p>
            <a:endParaRPr lang="en-US" sz="2800" dirty="0" smtClean="0">
              <a:latin typeface="Calibri" pitchFamily="34" charset="0"/>
            </a:endParaRPr>
          </a:p>
          <a:p>
            <a:endParaRPr lang="en-US" sz="2800" b="1" i="1" dirty="0" smtClean="0">
              <a:latin typeface="Calibri" pitchFamily="34" charset="0"/>
            </a:endParaRPr>
          </a:p>
          <a:p>
            <a:endParaRPr lang="en-US" sz="2800" b="1" i="1" dirty="0" smtClean="0">
              <a:latin typeface="Calibri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5181600" y="533400"/>
            <a:ext cx="2819400" cy="2506804"/>
            <a:chOff x="5410200" y="762006"/>
            <a:chExt cx="2819400" cy="2506804"/>
          </a:xfrm>
        </p:grpSpPr>
        <p:pic>
          <p:nvPicPr>
            <p:cNvPr id="31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10200" y="1811655"/>
              <a:ext cx="688258" cy="533400"/>
            </a:xfrm>
            <a:prstGeom prst="rect">
              <a:avLst/>
            </a:prstGeom>
            <a:noFill/>
          </p:spPr>
        </p:pic>
        <p:grpSp>
          <p:nvGrpSpPr>
            <p:cNvPr id="32" name="Group 56"/>
            <p:cNvGrpSpPr/>
            <p:nvPr/>
          </p:nvGrpSpPr>
          <p:grpSpPr>
            <a:xfrm>
              <a:off x="6781800" y="1752600"/>
              <a:ext cx="457200" cy="609600"/>
              <a:chOff x="2362200" y="3733800"/>
              <a:chExt cx="609600" cy="712662"/>
            </a:xfrm>
          </p:grpSpPr>
          <p:pic>
            <p:nvPicPr>
              <p:cNvPr id="33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362200" y="3886199"/>
                <a:ext cx="609600" cy="560263"/>
              </a:xfrm>
              <a:prstGeom prst="rect">
                <a:avLst/>
              </a:prstGeom>
              <a:noFill/>
            </p:spPr>
          </p:pic>
          <p:sp>
            <p:nvSpPr>
              <p:cNvPr id="34" name="TextBox 33"/>
              <p:cNvSpPr txBox="1"/>
              <p:nvPr/>
            </p:nvSpPr>
            <p:spPr>
              <a:xfrm>
                <a:off x="2362200" y="3733800"/>
                <a:ext cx="35137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A</a:t>
                </a:r>
                <a:endParaRPr lang="en-US" sz="2200" dirty="0">
                  <a:latin typeface="Calibri"/>
                </a:endParaRPr>
              </a:p>
            </p:txBody>
          </p:sp>
        </p:grpSp>
        <p:grpSp>
          <p:nvGrpSpPr>
            <p:cNvPr id="35" name="Group 61"/>
            <p:cNvGrpSpPr/>
            <p:nvPr/>
          </p:nvGrpSpPr>
          <p:grpSpPr>
            <a:xfrm>
              <a:off x="7772400" y="1676404"/>
              <a:ext cx="457200" cy="609599"/>
              <a:chOff x="5943600" y="4648200"/>
              <a:chExt cx="609600" cy="814470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5943600" y="4648200"/>
                <a:ext cx="33812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B</a:t>
                </a:r>
                <a:endParaRPr lang="en-US" sz="2200" dirty="0">
                  <a:latin typeface="Calibri"/>
                </a:endParaRPr>
              </a:p>
            </p:txBody>
          </p:sp>
          <p:pic>
            <p:nvPicPr>
              <p:cNvPr id="38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943600" y="4902407"/>
                <a:ext cx="609600" cy="560263"/>
              </a:xfrm>
              <a:prstGeom prst="rect">
                <a:avLst/>
              </a:prstGeom>
              <a:noFill/>
            </p:spPr>
          </p:pic>
        </p:grpSp>
        <p:grpSp>
          <p:nvGrpSpPr>
            <p:cNvPr id="39" name="Group 59"/>
            <p:cNvGrpSpPr/>
            <p:nvPr/>
          </p:nvGrpSpPr>
          <p:grpSpPr>
            <a:xfrm>
              <a:off x="6858005" y="2743199"/>
              <a:ext cx="609596" cy="525611"/>
              <a:chOff x="4366157" y="5055345"/>
              <a:chExt cx="812793" cy="789052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4366157" y="5055345"/>
                <a:ext cx="358241" cy="430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D</a:t>
                </a:r>
                <a:endParaRPr lang="en-US" sz="2200" dirty="0">
                  <a:latin typeface="Calibri"/>
                </a:endParaRPr>
              </a:p>
            </p:txBody>
          </p:sp>
          <p:pic>
            <p:nvPicPr>
              <p:cNvPr id="41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69351" y="5284132"/>
                <a:ext cx="609599" cy="560265"/>
              </a:xfrm>
              <a:prstGeom prst="rect">
                <a:avLst/>
              </a:prstGeom>
              <a:noFill/>
            </p:spPr>
          </p:pic>
        </p:grpSp>
        <p:grpSp>
          <p:nvGrpSpPr>
            <p:cNvPr id="42" name="Group 57"/>
            <p:cNvGrpSpPr/>
            <p:nvPr/>
          </p:nvGrpSpPr>
          <p:grpSpPr>
            <a:xfrm>
              <a:off x="6858000" y="762006"/>
              <a:ext cx="618067" cy="533395"/>
              <a:chOff x="2743199" y="5054184"/>
              <a:chExt cx="695325" cy="712657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2743199" y="5054184"/>
                <a:ext cx="33509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C</a:t>
                </a:r>
                <a:endParaRPr lang="en-US" sz="2200" dirty="0">
                  <a:latin typeface="Calibri"/>
                </a:endParaRPr>
              </a:p>
            </p:txBody>
          </p:sp>
          <p:pic>
            <p:nvPicPr>
              <p:cNvPr id="44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828924" y="5206578"/>
                <a:ext cx="609600" cy="560263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45" name="Flowchart: Connector 47"/>
          <p:cNvSpPr/>
          <p:nvPr/>
        </p:nvSpPr>
        <p:spPr>
          <a:xfrm>
            <a:off x="6400800" y="1447794"/>
            <a:ext cx="762000" cy="914400"/>
          </a:xfrm>
          <a:prstGeom prst="flowChartConnector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5791200" y="1904994"/>
            <a:ext cx="585019" cy="8572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45" idx="7"/>
          </p:cNvCxnSpPr>
          <p:nvPr/>
        </p:nvCxnSpPr>
        <p:spPr>
          <a:xfrm rot="10800000" flipV="1">
            <a:off x="7051208" y="1066791"/>
            <a:ext cx="568800" cy="514914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>
            <a:off x="7086602" y="2267506"/>
            <a:ext cx="609599" cy="475689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5715000" y="990594"/>
            <a:ext cx="914400" cy="685800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7467600" y="1447794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705600" y="2438400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8536" y="1752594"/>
            <a:ext cx="306064" cy="30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" name="Picture 2" descr="C:\Users\t-arunab\AppData\Local\Microsoft\Windows\Temporary Internet Files\Content.IE5\Z0QCL21P\MCj04244660000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228594"/>
            <a:ext cx="531548" cy="457200"/>
          </a:xfrm>
          <a:prstGeom prst="rect">
            <a:avLst/>
          </a:prstGeom>
          <a:noFill/>
        </p:spPr>
      </p:pic>
      <p:grpSp>
        <p:nvGrpSpPr>
          <p:cNvPr id="112" name="Group 111"/>
          <p:cNvGrpSpPr/>
          <p:nvPr/>
        </p:nvGrpSpPr>
        <p:grpSpPr>
          <a:xfrm>
            <a:off x="5334000" y="3517328"/>
            <a:ext cx="2590800" cy="2624582"/>
            <a:chOff x="5638800" y="3745927"/>
            <a:chExt cx="2590800" cy="2624582"/>
          </a:xfrm>
        </p:grpSpPr>
        <p:pic>
          <p:nvPicPr>
            <p:cNvPr id="64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638800" y="4953000"/>
              <a:ext cx="666136" cy="516255"/>
            </a:xfrm>
            <a:prstGeom prst="rect">
              <a:avLst/>
            </a:prstGeom>
            <a:noFill/>
          </p:spPr>
        </p:pic>
        <p:grpSp>
          <p:nvGrpSpPr>
            <p:cNvPr id="65" name="Group 56"/>
            <p:cNvGrpSpPr/>
            <p:nvPr/>
          </p:nvGrpSpPr>
          <p:grpSpPr>
            <a:xfrm>
              <a:off x="6934200" y="4800599"/>
              <a:ext cx="457200" cy="609600"/>
              <a:chOff x="2362200" y="3631991"/>
              <a:chExt cx="609600" cy="814471"/>
            </a:xfrm>
          </p:grpSpPr>
          <p:pic>
            <p:nvPicPr>
              <p:cNvPr id="66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362200" y="3886199"/>
                <a:ext cx="609600" cy="560263"/>
              </a:xfrm>
              <a:prstGeom prst="rect">
                <a:avLst/>
              </a:prstGeom>
              <a:noFill/>
            </p:spPr>
          </p:pic>
          <p:sp>
            <p:nvSpPr>
              <p:cNvPr id="69" name="TextBox 68"/>
              <p:cNvSpPr txBox="1"/>
              <p:nvPr/>
            </p:nvSpPr>
            <p:spPr>
              <a:xfrm>
                <a:off x="2362200" y="3631991"/>
                <a:ext cx="35137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A</a:t>
                </a:r>
                <a:endParaRPr lang="en-US" sz="2200" dirty="0">
                  <a:latin typeface="Calibri"/>
                </a:endParaRPr>
              </a:p>
            </p:txBody>
          </p:sp>
        </p:grpSp>
        <p:grpSp>
          <p:nvGrpSpPr>
            <p:cNvPr id="70" name="Group 61"/>
            <p:cNvGrpSpPr/>
            <p:nvPr/>
          </p:nvGrpSpPr>
          <p:grpSpPr>
            <a:xfrm>
              <a:off x="7772400" y="4876800"/>
              <a:ext cx="457200" cy="609600"/>
              <a:chOff x="5943600" y="4648200"/>
              <a:chExt cx="609600" cy="712663"/>
            </a:xfrm>
          </p:grpSpPr>
          <p:sp>
            <p:nvSpPr>
              <p:cNvPr id="71" name="TextBox 70"/>
              <p:cNvSpPr txBox="1"/>
              <p:nvPr/>
            </p:nvSpPr>
            <p:spPr>
              <a:xfrm>
                <a:off x="5943600" y="4648200"/>
                <a:ext cx="33812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B</a:t>
                </a:r>
                <a:endParaRPr lang="en-US" sz="2200" dirty="0">
                  <a:latin typeface="Calibri"/>
                </a:endParaRPr>
              </a:p>
            </p:txBody>
          </p:sp>
          <p:pic>
            <p:nvPicPr>
              <p:cNvPr id="72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943600" y="4800600"/>
                <a:ext cx="609600" cy="560263"/>
              </a:xfrm>
              <a:prstGeom prst="rect">
                <a:avLst/>
              </a:prstGeom>
              <a:noFill/>
            </p:spPr>
          </p:pic>
        </p:grpSp>
        <p:grpSp>
          <p:nvGrpSpPr>
            <p:cNvPr id="73" name="Group 59"/>
            <p:cNvGrpSpPr/>
            <p:nvPr/>
          </p:nvGrpSpPr>
          <p:grpSpPr>
            <a:xfrm>
              <a:off x="6857996" y="5714998"/>
              <a:ext cx="533404" cy="655511"/>
              <a:chOff x="4256314" y="5026975"/>
              <a:chExt cx="609605" cy="737378"/>
            </a:xfrm>
          </p:grpSpPr>
          <p:sp>
            <p:nvSpPr>
              <p:cNvPr id="74" name="TextBox 73"/>
              <p:cNvSpPr txBox="1"/>
              <p:nvPr/>
            </p:nvSpPr>
            <p:spPr>
              <a:xfrm>
                <a:off x="4256314" y="5026975"/>
                <a:ext cx="35824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D</a:t>
                </a:r>
                <a:endParaRPr lang="en-US" sz="2200" dirty="0">
                  <a:latin typeface="Calibri"/>
                </a:endParaRPr>
              </a:p>
            </p:txBody>
          </p:sp>
          <p:pic>
            <p:nvPicPr>
              <p:cNvPr id="76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343404" y="5284127"/>
                <a:ext cx="522515" cy="480226"/>
              </a:xfrm>
              <a:prstGeom prst="rect">
                <a:avLst/>
              </a:prstGeom>
              <a:noFill/>
            </p:spPr>
          </p:pic>
        </p:grpSp>
        <p:grpSp>
          <p:nvGrpSpPr>
            <p:cNvPr id="77" name="Group 57"/>
            <p:cNvGrpSpPr/>
            <p:nvPr/>
          </p:nvGrpSpPr>
          <p:grpSpPr>
            <a:xfrm>
              <a:off x="7093536" y="3745927"/>
              <a:ext cx="450271" cy="597473"/>
              <a:chOff x="2922445" y="5163479"/>
              <a:chExt cx="506554" cy="879631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2922445" y="5163479"/>
                <a:ext cx="335098" cy="430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C</a:t>
                </a:r>
                <a:endParaRPr lang="en-US" sz="2200" dirty="0">
                  <a:latin typeface="Calibri"/>
                </a:endParaRPr>
              </a:p>
            </p:txBody>
          </p:sp>
          <p:pic>
            <p:nvPicPr>
              <p:cNvPr id="80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940739" y="5482182"/>
                <a:ext cx="488260" cy="560928"/>
              </a:xfrm>
              <a:prstGeom prst="rect">
                <a:avLst/>
              </a:prstGeom>
              <a:noFill/>
            </p:spPr>
          </p:pic>
        </p:grpSp>
        <p:sp>
          <p:nvSpPr>
            <p:cNvPr id="81" name="Flowchart: Connector 47"/>
            <p:cNvSpPr/>
            <p:nvPr/>
          </p:nvSpPr>
          <p:spPr>
            <a:xfrm>
              <a:off x="6781800" y="4724400"/>
              <a:ext cx="762000" cy="914400"/>
            </a:xfrm>
            <a:prstGeom prst="flowChartConnector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2" name="Straight Arrow Connector 81"/>
          <p:cNvCxnSpPr/>
          <p:nvPr/>
        </p:nvCxnSpPr>
        <p:spPr>
          <a:xfrm rot="10800000">
            <a:off x="5867400" y="5105400"/>
            <a:ext cx="629264" cy="1588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rot="10800000" flipV="1">
            <a:off x="5715000" y="4114800"/>
            <a:ext cx="990599" cy="678472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6" idx="1"/>
          </p:cNvCxnSpPr>
          <p:nvPr/>
        </p:nvCxnSpPr>
        <p:spPr>
          <a:xfrm rot="10800000">
            <a:off x="5715002" y="5410201"/>
            <a:ext cx="914399" cy="518254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rot="5400000">
            <a:off x="6668294" y="5599906"/>
            <a:ext cx="381000" cy="1588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7391400" y="4648200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6705600" y="3505200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8536" y="4953000"/>
            <a:ext cx="306064" cy="30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" name="Picture 2" descr="C:\Users\t-arunab\AppData\Local\Microsoft\Windows\Temporary Internet Files\Content.IE5\Z0QCL21P\MCj04244660000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5943600"/>
            <a:ext cx="533400" cy="458792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5257800" y="31242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alibri" pitchFamily="34" charset="0"/>
              </a:rPr>
              <a:t>Downstream: Anchor to vehicle</a:t>
            </a:r>
            <a:endParaRPr lang="en-US" sz="2000" i="1" dirty="0">
              <a:latin typeface="Calibri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334000" y="62484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alibri" pitchFamily="34" charset="0"/>
              </a:rPr>
              <a:t>Upstream: Vehicle to anchor</a:t>
            </a:r>
            <a:endParaRPr lang="en-US" sz="2000" i="1" dirty="0">
              <a:latin typeface="Calibri" pitchFamily="34" charset="0"/>
            </a:endParaRPr>
          </a:p>
        </p:txBody>
      </p:sp>
      <p:sp>
        <p:nvSpPr>
          <p:cNvPr id="52" name="Slide Number Placeholder 5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181600" y="1981200"/>
            <a:ext cx="646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latin typeface="Calibri" pitchFamily="34" charset="0"/>
              </a:rPr>
              <a:t>Dest</a:t>
            </a:r>
            <a:endParaRPr lang="en-US" sz="2000" i="1" dirty="0"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00800" y="1143000"/>
            <a:ext cx="878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Calibri" pitchFamily="34" charset="0"/>
              </a:rPr>
              <a:t>Source</a:t>
            </a:r>
            <a:endParaRPr lang="en-US" sz="2000" i="1" dirty="0">
              <a:latin typeface="Calibri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553200" y="4191000"/>
            <a:ext cx="646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latin typeface="Calibri" pitchFamily="34" charset="0"/>
              </a:rPr>
              <a:t>Dest</a:t>
            </a:r>
            <a:endParaRPr lang="en-US" sz="2000" i="1" dirty="0">
              <a:latin typeface="Calibri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181600" y="5105400"/>
            <a:ext cx="878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Calibri" pitchFamily="34" charset="0"/>
              </a:rPr>
              <a:t>Source</a:t>
            </a:r>
            <a:endParaRPr lang="en-US" sz="2000" i="1" dirty="0">
              <a:latin typeface="Calibri" pitchFamily="34" charset="0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609600" y="2819400"/>
            <a:ext cx="4419600" cy="15240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9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60" grpId="0" animBg="1"/>
      <p:bldP spid="61" grpId="0" animBg="1"/>
      <p:bldP spid="86" grpId="0" animBg="1"/>
      <p:bldP spid="87" grpId="0" animBg="1"/>
      <p:bldP spid="54" grpId="0"/>
      <p:bldP spid="55" grpId="0"/>
      <p:bldP spid="53" grpId="0"/>
      <p:bldP spid="56" grpId="0"/>
      <p:bldP spid="67" grpId="0"/>
      <p:bldP spid="68" grpId="0"/>
      <p:bldP spid="7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334962"/>
            <a:ext cx="8229600" cy="8080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 dirty="0" smtClean="0">
              <a:solidFill>
                <a:schemeClr val="accent1"/>
              </a:solidFill>
              <a:latin typeface="Calibri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 dirty="0" smtClean="0">
              <a:solidFill>
                <a:schemeClr val="accent1"/>
              </a:solidFill>
              <a:latin typeface="Calibri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Why relaying is effective?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304800" y="1447800"/>
            <a:ext cx="8229600" cy="4953000"/>
          </a:xfrm>
          <a:prstGeom prst="rect">
            <a:avLst/>
          </a:prstGeom>
          <a:ln>
            <a:noFill/>
          </a:ln>
        </p:spPr>
        <p:txBody>
          <a:bodyPr wrap="square"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Losses </a:t>
            </a:r>
            <a:r>
              <a:rPr lang="en-US" sz="2800" dirty="0" smtClean="0">
                <a:latin typeface="Calibri" pitchFamily="34" charset="0"/>
              </a:rPr>
              <a:t>are </a:t>
            </a:r>
            <a:r>
              <a:rPr lang="en-US" sz="2800" dirty="0" err="1" smtClean="0">
                <a:latin typeface="Calibri" pitchFamily="34" charset="0"/>
              </a:rPr>
              <a:t>bursty</a:t>
            </a:r>
            <a:endParaRPr lang="en-US" sz="2800" dirty="0" smtClean="0"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Independence</a:t>
            </a:r>
          </a:p>
          <a:p>
            <a:pPr marL="742950" lvl="2" indent="-285750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Losses from different senders </a:t>
            </a:r>
            <a:r>
              <a:rPr lang="en-US" sz="2400" dirty="0" smtClean="0">
                <a:latin typeface="Calibri" pitchFamily="34" charset="0"/>
              </a:rPr>
              <a:t>independent</a:t>
            </a:r>
            <a:endParaRPr lang="en-US" sz="2800" dirty="0" smtClean="0">
              <a:latin typeface="Calibri" pitchFamily="34" charset="0"/>
            </a:endParaRPr>
          </a:p>
          <a:p>
            <a:pPr marL="742950" lvl="2" indent="-285750"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Losses at different receivers </a:t>
            </a:r>
            <a:r>
              <a:rPr lang="en-US" sz="2400" dirty="0" smtClean="0">
                <a:latin typeface="Calibri" pitchFamily="34" charset="0"/>
              </a:rPr>
              <a:t>independent</a:t>
            </a:r>
            <a:endParaRPr lang="en-US" sz="2800" dirty="0" smtClean="0"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endParaRPr lang="en-US" sz="2400" dirty="0" smtClean="0">
              <a:latin typeface="Calibri" pitchFamily="34" charset="0"/>
            </a:endParaRPr>
          </a:p>
          <a:p>
            <a:endParaRPr lang="en-US" sz="2200" dirty="0" smtClean="0">
              <a:latin typeface="Calibri" pitchFamily="34" charset="0"/>
            </a:endParaRPr>
          </a:p>
          <a:p>
            <a:pPr marL="401638" indent="-401638"/>
            <a:endParaRPr lang="en-US" sz="2800" dirty="0" smtClean="0">
              <a:latin typeface="Calibri" pitchFamily="34" charset="0"/>
            </a:endParaRPr>
          </a:p>
          <a:p>
            <a:endParaRPr lang="en-US" sz="2800" dirty="0" smtClean="0">
              <a:latin typeface="Calibri" pitchFamily="34" charset="0"/>
            </a:endParaRPr>
          </a:p>
          <a:p>
            <a:endParaRPr lang="en-US" sz="2800" b="1" i="1" dirty="0" smtClean="0">
              <a:latin typeface="Calibri" pitchFamily="34" charset="0"/>
            </a:endParaRPr>
          </a:p>
          <a:p>
            <a:endParaRPr lang="en-US" sz="2800" b="1" i="1" dirty="0" smtClean="0">
              <a:latin typeface="Calibri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</p:txBody>
      </p:sp>
      <p:grpSp>
        <p:nvGrpSpPr>
          <p:cNvPr id="3" name="Group 89"/>
          <p:cNvGrpSpPr/>
          <p:nvPr/>
        </p:nvGrpSpPr>
        <p:grpSpPr>
          <a:xfrm>
            <a:off x="4724400" y="2971800"/>
            <a:ext cx="2971800" cy="2971800"/>
            <a:chOff x="4648200" y="1981199"/>
            <a:chExt cx="3505201" cy="3657601"/>
          </a:xfrm>
        </p:grpSpPr>
        <p:pic>
          <p:nvPicPr>
            <p:cNvPr id="47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8200" y="3276600"/>
              <a:ext cx="842239" cy="577475"/>
            </a:xfrm>
            <a:prstGeom prst="rect">
              <a:avLst/>
            </a:prstGeom>
            <a:noFill/>
          </p:spPr>
        </p:pic>
        <p:grpSp>
          <p:nvGrpSpPr>
            <p:cNvPr id="4" name="Group 83"/>
            <p:cNvGrpSpPr/>
            <p:nvPr/>
          </p:nvGrpSpPr>
          <p:grpSpPr>
            <a:xfrm>
              <a:off x="5069320" y="1981199"/>
              <a:ext cx="3084081" cy="3657601"/>
              <a:chOff x="5077041" y="1981199"/>
              <a:chExt cx="2771559" cy="2895601"/>
            </a:xfrm>
          </p:grpSpPr>
          <p:grpSp>
            <p:nvGrpSpPr>
              <p:cNvPr id="5" name="Group 100"/>
              <p:cNvGrpSpPr/>
              <p:nvPr/>
            </p:nvGrpSpPr>
            <p:grpSpPr>
              <a:xfrm>
                <a:off x="5077041" y="1981199"/>
                <a:ext cx="2771559" cy="2388865"/>
                <a:chOff x="666042" y="3429000"/>
                <a:chExt cx="2839158" cy="2766055"/>
              </a:xfrm>
            </p:grpSpPr>
            <p:grpSp>
              <p:nvGrpSpPr>
                <p:cNvPr id="6" name="Group 56"/>
                <p:cNvGrpSpPr/>
                <p:nvPr/>
              </p:nvGrpSpPr>
              <p:grpSpPr>
                <a:xfrm>
                  <a:off x="1828800" y="4343400"/>
                  <a:ext cx="609600" cy="712662"/>
                  <a:chOff x="2362200" y="3733800"/>
                  <a:chExt cx="609600" cy="712662"/>
                </a:xfrm>
              </p:grpSpPr>
              <p:pic>
                <p:nvPicPr>
                  <p:cNvPr id="36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2362200" y="3886199"/>
                    <a:ext cx="609600" cy="560263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2362200" y="3733800"/>
                    <a:ext cx="351378" cy="43088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latin typeface="Calibri"/>
                      </a:rPr>
                      <a:t>A</a:t>
                    </a:r>
                    <a:endParaRPr lang="en-US" sz="2200" dirty="0">
                      <a:latin typeface="Calibri"/>
                    </a:endParaRPr>
                  </a:p>
                </p:txBody>
              </p:sp>
            </p:grpSp>
            <p:grpSp>
              <p:nvGrpSpPr>
                <p:cNvPr id="7" name="Group 61"/>
                <p:cNvGrpSpPr/>
                <p:nvPr/>
              </p:nvGrpSpPr>
              <p:grpSpPr>
                <a:xfrm>
                  <a:off x="2895600" y="4343400"/>
                  <a:ext cx="609600" cy="712663"/>
                  <a:chOff x="5943600" y="4648200"/>
                  <a:chExt cx="609600" cy="712663"/>
                </a:xfrm>
              </p:grpSpPr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5943600" y="4648200"/>
                    <a:ext cx="338128" cy="43088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latin typeface="Calibri"/>
                      </a:rPr>
                      <a:t>B</a:t>
                    </a:r>
                    <a:endParaRPr lang="en-US" sz="2200" dirty="0">
                      <a:latin typeface="Calibri"/>
                    </a:endParaRPr>
                  </a:p>
                </p:txBody>
              </p:sp>
              <p:pic>
                <p:nvPicPr>
                  <p:cNvPr id="54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5943600" y="4800600"/>
                    <a:ext cx="609600" cy="560263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8" name="Group 59"/>
                <p:cNvGrpSpPr/>
                <p:nvPr/>
              </p:nvGrpSpPr>
              <p:grpSpPr>
                <a:xfrm>
                  <a:off x="1709853" y="5458328"/>
                  <a:ext cx="609600" cy="736727"/>
                  <a:chOff x="4148253" y="5179841"/>
                  <a:chExt cx="609600" cy="736727"/>
                </a:xfrm>
              </p:grpSpPr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4148254" y="5179841"/>
                    <a:ext cx="358241" cy="4308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latin typeface="Calibri"/>
                      </a:rPr>
                      <a:t>D</a:t>
                    </a:r>
                    <a:endParaRPr lang="en-US" sz="2200" dirty="0">
                      <a:latin typeface="Calibri"/>
                    </a:endParaRPr>
                  </a:p>
                </p:txBody>
              </p:sp>
              <p:pic>
                <p:nvPicPr>
                  <p:cNvPr id="55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4148253" y="5356304"/>
                    <a:ext cx="609600" cy="560264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9" name="Group 57"/>
                <p:cNvGrpSpPr/>
                <p:nvPr/>
              </p:nvGrpSpPr>
              <p:grpSpPr>
                <a:xfrm>
                  <a:off x="1631796" y="3429000"/>
                  <a:ext cx="687657" cy="736727"/>
                  <a:chOff x="2393796" y="5257800"/>
                  <a:chExt cx="687657" cy="736727"/>
                </a:xfrm>
              </p:grpSpPr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2393796" y="5257800"/>
                    <a:ext cx="335097" cy="4308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latin typeface="Calibri"/>
                      </a:rPr>
                      <a:t>C</a:t>
                    </a:r>
                    <a:endParaRPr lang="en-US" sz="2200" dirty="0">
                      <a:latin typeface="Calibri"/>
                    </a:endParaRPr>
                  </a:p>
                </p:txBody>
              </p:sp>
              <p:pic>
                <p:nvPicPr>
                  <p:cNvPr id="56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2471854" y="5434263"/>
                    <a:ext cx="609599" cy="56026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8" name="Flowchart: Connector 47"/>
                <p:cNvSpPr/>
                <p:nvPr/>
              </p:nvSpPr>
              <p:spPr>
                <a:xfrm>
                  <a:off x="1676400" y="4343400"/>
                  <a:ext cx="914400" cy="990600"/>
                </a:xfrm>
                <a:prstGeom prst="flowChartConnector">
                  <a:avLst/>
                </a:prstGeom>
                <a:noFill/>
                <a:ln w="254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8" name="Straight Arrow Connector 77"/>
                <p:cNvCxnSpPr/>
                <p:nvPr/>
              </p:nvCxnSpPr>
              <p:spPr>
                <a:xfrm rot="10800000" flipV="1">
                  <a:off x="909702" y="4895852"/>
                  <a:ext cx="762000" cy="38100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headEnd type="arrow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Arrow Connector 88"/>
                <p:cNvCxnSpPr>
                  <a:endCxn id="47" idx="0"/>
                </p:cNvCxnSpPr>
                <p:nvPr/>
              </p:nvCxnSpPr>
              <p:spPr>
                <a:xfrm rot="10800000" flipV="1">
                  <a:off x="666042" y="3931919"/>
                  <a:ext cx="687936" cy="684531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prstDash val="dash"/>
                  <a:headEnd type="arrow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Arrow Connector 91"/>
                <p:cNvCxnSpPr/>
                <p:nvPr/>
              </p:nvCxnSpPr>
              <p:spPr>
                <a:xfrm rot="16200000" flipV="1">
                  <a:off x="653021" y="5118422"/>
                  <a:ext cx="713977" cy="687936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prstDash val="dash"/>
                  <a:headEnd type="arrow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96" name="Picture 1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1120148" y="4756152"/>
                  <a:ext cx="306064" cy="3010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102" name="TextBox 101"/>
              <p:cNvSpPr txBox="1"/>
              <p:nvPr/>
            </p:nvSpPr>
            <p:spPr>
              <a:xfrm>
                <a:off x="5617029" y="4504670"/>
                <a:ext cx="1278552" cy="3721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latin typeface="Calibri"/>
                  </a:rPr>
                  <a:t>Upstream</a:t>
                </a:r>
                <a:endParaRPr lang="en-US" sz="2200" dirty="0">
                  <a:latin typeface="Calibri"/>
                </a:endParaRPr>
              </a:p>
            </p:txBody>
          </p:sp>
        </p:grpSp>
      </p:grp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57" name="Group 56"/>
          <p:cNvGrpSpPr/>
          <p:nvPr/>
        </p:nvGrpSpPr>
        <p:grpSpPr>
          <a:xfrm>
            <a:off x="1066800" y="3276600"/>
            <a:ext cx="2743200" cy="2590800"/>
            <a:chOff x="4876800" y="1828800"/>
            <a:chExt cx="3352800" cy="3505200"/>
          </a:xfrm>
        </p:grpSpPr>
        <p:grpSp>
          <p:nvGrpSpPr>
            <p:cNvPr id="58" name="Group 103"/>
            <p:cNvGrpSpPr/>
            <p:nvPr/>
          </p:nvGrpSpPr>
          <p:grpSpPr>
            <a:xfrm>
              <a:off x="4876805" y="1828800"/>
              <a:ext cx="3352803" cy="2904907"/>
              <a:chOff x="4648200" y="3429000"/>
              <a:chExt cx="3276600" cy="2819950"/>
            </a:xfrm>
          </p:grpSpPr>
          <p:pic>
            <p:nvPicPr>
              <p:cNvPr id="62" name="Picture 10" descr="cartoon cars full color illustration art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648200" y="4495800"/>
                <a:ext cx="862781" cy="668655"/>
              </a:xfrm>
              <a:prstGeom prst="rect">
                <a:avLst/>
              </a:prstGeom>
              <a:noFill/>
            </p:spPr>
          </p:pic>
          <p:grpSp>
            <p:nvGrpSpPr>
              <p:cNvPr id="63" name="Group 56"/>
              <p:cNvGrpSpPr/>
              <p:nvPr/>
            </p:nvGrpSpPr>
            <p:grpSpPr>
              <a:xfrm>
                <a:off x="6248400" y="4343400"/>
                <a:ext cx="609600" cy="712662"/>
                <a:chOff x="2362200" y="3733800"/>
                <a:chExt cx="609600" cy="712662"/>
              </a:xfrm>
            </p:grpSpPr>
            <p:pic>
              <p:nvPicPr>
                <p:cNvPr id="77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362200" y="3886199"/>
                  <a:ext cx="609600" cy="560263"/>
                </a:xfrm>
                <a:prstGeom prst="rect">
                  <a:avLst/>
                </a:prstGeom>
                <a:noFill/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2362200" y="3733800"/>
                  <a:ext cx="351378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latin typeface="Calibri"/>
                    </a:rPr>
                    <a:t>A</a:t>
                  </a:r>
                  <a:endParaRPr lang="en-US" sz="2200" dirty="0">
                    <a:latin typeface="Calibri"/>
                  </a:endParaRPr>
                </a:p>
              </p:txBody>
            </p:sp>
          </p:grpSp>
          <p:grpSp>
            <p:nvGrpSpPr>
              <p:cNvPr id="64" name="Group 61"/>
              <p:cNvGrpSpPr/>
              <p:nvPr/>
            </p:nvGrpSpPr>
            <p:grpSpPr>
              <a:xfrm>
                <a:off x="7315200" y="4343400"/>
                <a:ext cx="609600" cy="712663"/>
                <a:chOff x="5943600" y="4648200"/>
                <a:chExt cx="609600" cy="712663"/>
              </a:xfrm>
            </p:grpSpPr>
            <p:sp>
              <p:nvSpPr>
                <p:cNvPr id="75" name="TextBox 74"/>
                <p:cNvSpPr txBox="1"/>
                <p:nvPr/>
              </p:nvSpPr>
              <p:spPr>
                <a:xfrm>
                  <a:off x="5943600" y="4648200"/>
                  <a:ext cx="338128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latin typeface="Calibri"/>
                    </a:rPr>
                    <a:t>B</a:t>
                  </a:r>
                  <a:endParaRPr lang="en-US" sz="2200" dirty="0">
                    <a:latin typeface="Calibri"/>
                  </a:endParaRPr>
                </a:p>
              </p:txBody>
            </p:sp>
            <p:pic>
              <p:nvPicPr>
                <p:cNvPr id="76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5943600" y="4800600"/>
                  <a:ext cx="609600" cy="560263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65" name="Group 59"/>
              <p:cNvGrpSpPr/>
              <p:nvPr/>
            </p:nvGrpSpPr>
            <p:grpSpPr>
              <a:xfrm>
                <a:off x="6324600" y="5562600"/>
                <a:ext cx="609600" cy="686350"/>
                <a:chOff x="4343400" y="5284113"/>
                <a:chExt cx="609600" cy="686350"/>
              </a:xfrm>
            </p:grpSpPr>
            <p:sp>
              <p:nvSpPr>
                <p:cNvPr id="73" name="TextBox 72"/>
                <p:cNvSpPr txBox="1"/>
                <p:nvPr/>
              </p:nvSpPr>
              <p:spPr>
                <a:xfrm>
                  <a:off x="4366159" y="5284113"/>
                  <a:ext cx="358241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latin typeface="Calibri"/>
                    </a:rPr>
                    <a:t>D</a:t>
                  </a:r>
                  <a:endParaRPr lang="en-US" sz="2200" dirty="0">
                    <a:latin typeface="Calibri"/>
                  </a:endParaRPr>
                </a:p>
              </p:txBody>
            </p:sp>
            <p:pic>
              <p:nvPicPr>
                <p:cNvPr id="74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343400" y="5410200"/>
                  <a:ext cx="609600" cy="560263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66" name="Group 57"/>
              <p:cNvGrpSpPr/>
              <p:nvPr/>
            </p:nvGrpSpPr>
            <p:grpSpPr>
              <a:xfrm>
                <a:off x="6400800" y="3429000"/>
                <a:ext cx="685800" cy="712663"/>
                <a:chOff x="2743200" y="5257800"/>
                <a:chExt cx="685800" cy="712663"/>
              </a:xfrm>
            </p:grpSpPr>
            <p:sp>
              <p:nvSpPr>
                <p:cNvPr id="71" name="TextBox 70"/>
                <p:cNvSpPr txBox="1"/>
                <p:nvPr/>
              </p:nvSpPr>
              <p:spPr>
                <a:xfrm>
                  <a:off x="2743200" y="5257800"/>
                  <a:ext cx="335098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latin typeface="Calibri"/>
                    </a:rPr>
                    <a:t>C</a:t>
                  </a:r>
                  <a:endParaRPr lang="en-US" sz="2200" dirty="0">
                    <a:latin typeface="Calibri"/>
                  </a:endParaRPr>
                </a:p>
              </p:txBody>
            </p:sp>
            <p:pic>
              <p:nvPicPr>
                <p:cNvPr id="72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819400" y="5410200"/>
                  <a:ext cx="609600" cy="560263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7" name="Flowchart: Connector 47"/>
              <p:cNvSpPr/>
              <p:nvPr/>
            </p:nvSpPr>
            <p:spPr>
              <a:xfrm>
                <a:off x="6096000" y="4343400"/>
                <a:ext cx="914400" cy="990600"/>
              </a:xfrm>
              <a:prstGeom prst="flowChartConnector">
                <a:avLst/>
              </a:prstGeom>
              <a:noFill/>
              <a:ln w="254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9" name="Straight Arrow Connector 68"/>
              <p:cNvCxnSpPr/>
              <p:nvPr/>
            </p:nvCxnSpPr>
            <p:spPr>
              <a:xfrm>
                <a:off x="5510981" y="4800600"/>
                <a:ext cx="585019" cy="8572"/>
              </a:xfrm>
              <a:prstGeom prst="straightConnector1">
                <a:avLst/>
              </a:prstGeom>
              <a:ln w="38100">
                <a:solidFill>
                  <a:schemeClr val="accent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0" name="Picture 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5713738" y="4648200"/>
                <a:ext cx="306064" cy="3010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59" name="TextBox 58"/>
            <p:cNvSpPr txBox="1"/>
            <p:nvPr/>
          </p:nvSpPr>
          <p:spPr>
            <a:xfrm>
              <a:off x="6358270" y="4890132"/>
              <a:ext cx="1691472" cy="4438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Downstream</a:t>
              </a:r>
              <a:endParaRPr lang="en-US" sz="2200" dirty="0">
                <a:latin typeface="Calibri"/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 rot="5400000">
              <a:off x="7096921" y="2315228"/>
              <a:ext cx="500742" cy="529376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dash"/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rot="16200000" flipV="1">
              <a:off x="7011068" y="3736378"/>
              <a:ext cx="584200" cy="441158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dash"/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 advTm="547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81000" y="334962"/>
            <a:ext cx="8686800" cy="8080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Guidelines for probability computation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533400" y="1447800"/>
            <a:ext cx="8229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1775" lvl="2" indent="-231775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800" dirty="0" smtClean="0">
                <a:latin typeface="Calibri" pitchFamily="34" charset="0"/>
              </a:rPr>
              <a:t>1. Make a collective relaying decision and limit the total number of relays</a:t>
            </a:r>
          </a:p>
          <a:p>
            <a:pPr marL="231775" lvl="2" indent="-231775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pPr marL="231775" lvl="2" indent="-231775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800" dirty="0" smtClean="0">
                <a:latin typeface="Calibri" pitchFamily="34" charset="0"/>
              </a:rPr>
              <a:t>2. Give preference to auxiliary with good connectivity with destination</a:t>
            </a:r>
          </a:p>
          <a:p>
            <a:pPr marL="231775" lvl="2" indent="-231775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28600" y="4038600"/>
            <a:ext cx="8534400" cy="762000"/>
          </a:xfrm>
          <a:prstGeom prst="roundRect">
            <a:avLst/>
          </a:prstGeom>
          <a:solidFill>
            <a:srgbClr val="E8C018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ＭＳ Ｐゴシック" pitchFamily="-112" charset="-128"/>
              </a:rPr>
              <a:t>How to make a collective decision without per-packet coordination overhead?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16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921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457200" y="228600"/>
            <a:ext cx="8686800" cy="8080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4000" dirty="0" smtClean="0">
                <a:solidFill>
                  <a:schemeClr val="accent1"/>
                </a:solidFill>
                <a:latin typeface="Calibri" pitchFamily="34" charset="0"/>
              </a:rPr>
              <a:t>Determine the relaying probability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228600" y="990600"/>
            <a:ext cx="8610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2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dirty="0" smtClean="0">
                <a:latin typeface="Calibri" pitchFamily="34" charset="0"/>
              </a:rPr>
              <a:t>Goal: Compute relaying probability </a:t>
            </a:r>
            <a:r>
              <a:rPr lang="en-US" sz="2400" i="1" dirty="0" smtClean="0">
                <a:latin typeface="Franklin Gothic Book"/>
              </a:rPr>
              <a:t>R</a:t>
            </a:r>
            <a:r>
              <a:rPr lang="en-US" sz="2400" i="1" baseline="-25000" dirty="0" smtClean="0">
                <a:latin typeface="Calibri"/>
              </a:rPr>
              <a:t>B </a:t>
            </a:r>
            <a:r>
              <a:rPr lang="en-US" sz="2400" i="1" dirty="0" smtClean="0">
                <a:latin typeface="Calibri"/>
              </a:rPr>
              <a:t> </a:t>
            </a:r>
            <a:r>
              <a:rPr lang="en-US" sz="2400" dirty="0" smtClean="0">
                <a:latin typeface="Calibri"/>
              </a:rPr>
              <a:t>of auxiliary B</a:t>
            </a:r>
          </a:p>
          <a:p>
            <a:pPr marL="0" lvl="2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0" lvl="2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dirty="0" smtClean="0">
                <a:latin typeface="Calibri" pitchFamily="34" charset="0"/>
              </a:rPr>
              <a:t>Step 1: The probability that auxiliary B is </a:t>
            </a:r>
            <a:r>
              <a:rPr lang="en-US" sz="2400" i="1" dirty="0" smtClean="0">
                <a:latin typeface="Calibri" pitchFamily="34" charset="0"/>
              </a:rPr>
              <a:t>considering relaying</a:t>
            </a:r>
            <a:endParaRPr lang="en-US" sz="2400" i="1" baseline="-25000" dirty="0" smtClean="0">
              <a:latin typeface="Calibri"/>
            </a:endParaRPr>
          </a:p>
          <a:p>
            <a:pPr marL="628650" lvl="3" indent="-17145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i="1" dirty="0" smtClean="0">
                <a:latin typeface="Franklin Gothic Book"/>
              </a:rPr>
              <a:t>C</a:t>
            </a:r>
            <a:r>
              <a:rPr lang="en-US" sz="2400" i="1" baseline="-25000" dirty="0" smtClean="0">
                <a:latin typeface="Calibri"/>
              </a:rPr>
              <a:t>B</a:t>
            </a:r>
            <a:r>
              <a:rPr lang="en-US" sz="2400" dirty="0" smtClean="0">
                <a:latin typeface="Calibri" pitchFamily="34" charset="0"/>
              </a:rPr>
              <a:t> = P(B heard the packet) . P(B did not hear </a:t>
            </a:r>
            <a:r>
              <a:rPr lang="en-US" sz="2400" dirty="0" err="1" smtClean="0">
                <a:latin typeface="Calibri" pitchFamily="34" charset="0"/>
              </a:rPr>
              <a:t>ack</a:t>
            </a:r>
            <a:r>
              <a:rPr lang="en-US" sz="2400" dirty="0" smtClean="0">
                <a:latin typeface="Calibri" pitchFamily="34" charset="0"/>
              </a:rPr>
              <a:t>)</a:t>
            </a:r>
          </a:p>
          <a:p>
            <a:pPr marL="231775" lvl="2" indent="-231775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0" lvl="2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dirty="0" smtClean="0">
                <a:latin typeface="Calibri" pitchFamily="34" charset="0"/>
              </a:rPr>
              <a:t>Step 2: The expected number of relays by B is</a:t>
            </a:r>
            <a:endParaRPr lang="en-US" sz="2400" i="1" dirty="0" smtClean="0">
              <a:latin typeface="Calibri" pitchFamily="34" charset="0"/>
            </a:endParaRPr>
          </a:p>
          <a:p>
            <a:pPr marL="457200" lvl="3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i="1" dirty="0" smtClean="0">
                <a:latin typeface="Calibri" pitchFamily="34" charset="0"/>
              </a:rPr>
              <a:t>E(B) = </a:t>
            </a:r>
            <a:r>
              <a:rPr lang="en-US" sz="2400" i="1" dirty="0" smtClean="0">
                <a:latin typeface="Franklin Gothic Book"/>
              </a:rPr>
              <a:t>C</a:t>
            </a:r>
            <a:r>
              <a:rPr lang="en-US" sz="2400" i="1" baseline="-25000" dirty="0" smtClean="0">
                <a:latin typeface="Calibri"/>
              </a:rPr>
              <a:t>B</a:t>
            </a:r>
            <a:r>
              <a:rPr lang="en-US" sz="2400" i="1" dirty="0" smtClean="0">
                <a:latin typeface="Calibri" pitchFamily="34" charset="0"/>
              </a:rPr>
              <a:t> </a:t>
            </a:r>
            <a:r>
              <a:rPr lang="en-US" sz="2400" i="1" dirty="0" smtClean="0">
                <a:latin typeface="cmsy10"/>
              </a:rPr>
              <a:t>¢</a:t>
            </a:r>
            <a:r>
              <a:rPr lang="en-US" sz="2400" i="1" dirty="0" smtClean="0">
                <a:latin typeface="Calibri" pitchFamily="34" charset="0"/>
              </a:rPr>
              <a:t> </a:t>
            </a:r>
            <a:r>
              <a:rPr lang="en-US" sz="2400" i="1" dirty="0" smtClean="0">
                <a:latin typeface="Franklin Gothic Book"/>
              </a:rPr>
              <a:t>R</a:t>
            </a:r>
            <a:r>
              <a:rPr lang="en-US" sz="2400" i="1" baseline="-25000" dirty="0" smtClean="0">
                <a:latin typeface="Calibri"/>
              </a:rPr>
              <a:t>B</a:t>
            </a:r>
          </a:p>
          <a:p>
            <a:pPr marL="457200" lvl="3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i="1" baseline="-25000" dirty="0" smtClean="0">
              <a:latin typeface="Calibri"/>
            </a:endParaRPr>
          </a:p>
          <a:p>
            <a:pPr marL="0" lvl="3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dirty="0" smtClean="0">
                <a:latin typeface="Calibri"/>
              </a:rPr>
              <a:t>Step 3: Formulate </a:t>
            </a:r>
            <a:r>
              <a:rPr lang="en-US" sz="2400" dirty="0" err="1" smtClean="0">
                <a:latin typeface="Calibri"/>
              </a:rPr>
              <a:t>ViFi</a:t>
            </a:r>
            <a:r>
              <a:rPr lang="en-US" sz="2400" dirty="0" smtClean="0">
                <a:latin typeface="Calibri"/>
              </a:rPr>
              <a:t> probability equation, </a:t>
            </a:r>
            <a:r>
              <a:rPr lang="en-US" sz="2400" i="1" dirty="0" smtClean="0">
                <a:latin typeface="Symbol"/>
                <a:sym typeface="Symbol"/>
              </a:rPr>
              <a:t></a:t>
            </a:r>
            <a:r>
              <a:rPr lang="en-US" sz="2400" i="1" dirty="0" smtClean="0">
                <a:latin typeface="Calibri"/>
              </a:rPr>
              <a:t> E(x) = 1, x </a:t>
            </a:r>
            <a:r>
              <a:rPr lang="en-US" sz="2400" i="1" dirty="0" smtClean="0">
                <a:latin typeface="cmsy10"/>
              </a:rPr>
              <a:t>2</a:t>
            </a:r>
            <a:r>
              <a:rPr lang="en-US" sz="2400" i="1" dirty="0" smtClean="0">
                <a:latin typeface="Calibri"/>
              </a:rPr>
              <a:t> auxiliary </a:t>
            </a:r>
          </a:p>
          <a:p>
            <a:pPr marL="457200" lvl="4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i="1" dirty="0" smtClean="0">
                <a:latin typeface="Franklin Gothic Book"/>
              </a:rPr>
              <a:t> </a:t>
            </a:r>
            <a:r>
              <a:rPr lang="en-US" sz="2400" dirty="0" smtClean="0">
                <a:latin typeface="Calibri" pitchFamily="34" charset="0"/>
              </a:rPr>
              <a:t>to solve uniquely, set </a:t>
            </a:r>
            <a:r>
              <a:rPr lang="en-US" sz="2400" i="1" dirty="0" smtClean="0">
                <a:latin typeface="Calibri" pitchFamily="34" charset="0"/>
              </a:rPr>
              <a:t>R</a:t>
            </a:r>
            <a:r>
              <a:rPr lang="en-US" sz="2400" i="1" baseline="-25000" dirty="0" smtClean="0">
                <a:latin typeface="Calibri" pitchFamily="34" charset="0"/>
              </a:rPr>
              <a:t>B</a:t>
            </a:r>
            <a:r>
              <a:rPr lang="en-US" sz="2400" i="1" dirty="0" smtClean="0">
                <a:latin typeface="Calibri" pitchFamily="34" charset="0"/>
              </a:rPr>
              <a:t> proportional to  P(destination hears B)</a:t>
            </a:r>
          </a:p>
          <a:p>
            <a:pPr marL="457200" lvl="4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endParaRPr lang="en-US" sz="2400" i="1" dirty="0" smtClean="0">
              <a:latin typeface="Calibri" pitchFamily="34" charset="0"/>
            </a:endParaRPr>
          </a:p>
          <a:p>
            <a:pPr marL="914400" lvl="3" indent="-9144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400" dirty="0" smtClean="0">
                <a:latin typeface="Calibri" pitchFamily="34" charset="0"/>
              </a:rPr>
              <a:t>Step 4: B estimates P(auxiliary considering relaying) and     P(destination heard auxiliary) for each auxiliary</a:t>
            </a:r>
          </a:p>
          <a:p>
            <a:pPr marL="457200" lvl="3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baseline="-250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 dirty="0" smtClean="0">
              <a:latin typeface="Arial" pitchFamily="34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</a:pPr>
            <a:endParaRPr lang="en-US" sz="2400" dirty="0">
              <a:latin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3200" dirty="0">
              <a:latin typeface="Calibri" pitchFamily="-112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3200" dirty="0">
              <a:latin typeface="Calibri" pitchFamily="-112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85800" y="2133600"/>
            <a:ext cx="67056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867400" y="4419600"/>
            <a:ext cx="2819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28600" y="3429000"/>
            <a:ext cx="8534400" cy="1219200"/>
          </a:xfrm>
          <a:prstGeom prst="roundRect">
            <a:avLst/>
          </a:prstGeom>
          <a:solidFill>
            <a:srgbClr val="E8C018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en-US" sz="2800" dirty="0" err="1" smtClean="0">
                <a:solidFill>
                  <a:schemeClr val="tx1"/>
                </a:solidFill>
                <a:latin typeface="Calibri" pitchFamily="34" charset="0"/>
                <a:ea typeface="ＭＳ Ｐゴシック" pitchFamily="-112" charset="-128"/>
              </a:rPr>
              <a:t>ViFi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ＭＳ Ｐゴシック" pitchFamily="-112" charset="-128"/>
              </a:rPr>
              <a:t>: Practical soft handoff protocol uses probabilistic relaying for coordination without per-packet coordination cost</a:t>
            </a:r>
          </a:p>
        </p:txBody>
      </p:sp>
    </p:spTree>
    <p:custDataLst>
      <p:tags r:id="rId1"/>
    </p:custDataLst>
  </p:cSld>
  <p:clrMapOvr>
    <a:masterClrMapping/>
  </p:clrMapOvr>
  <p:transition advTm="1592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457200" y="304800"/>
            <a:ext cx="8686800" cy="8080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err="1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ViFi</a:t>
            </a:r>
            <a:r>
              <a:rPr lang="en-US" sz="4000" noProof="0" dirty="0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 Implementation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533400" y="13716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800" dirty="0" smtClean="0">
                <a:latin typeface="Calibri" pitchFamily="-112" charset="0"/>
              </a:rPr>
              <a:t>Implemented </a:t>
            </a:r>
            <a:r>
              <a:rPr lang="en-US" sz="2800" dirty="0" err="1" smtClean="0">
                <a:latin typeface="Calibri" pitchFamily="-112" charset="0"/>
              </a:rPr>
              <a:t>ViFi</a:t>
            </a:r>
            <a:r>
              <a:rPr lang="en-US" sz="2800" dirty="0" smtClean="0">
                <a:latin typeface="Calibri" pitchFamily="-112" charset="0"/>
              </a:rPr>
              <a:t> in windows operating system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latin typeface="Calibri" pitchFamily="-112" charset="0"/>
              </a:rPr>
              <a:t>Use broadcast transmission at the MAC layer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latin typeface="Calibri" pitchFamily="-112" charset="0"/>
              </a:rPr>
              <a:t>No rate adaptation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2800" dirty="0" smtClean="0">
              <a:latin typeface="Calibri" pitchFamily="-112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sz="2800" dirty="0" smtClean="0">
                <a:latin typeface="Calibri" pitchFamily="-112" charset="0"/>
              </a:rPr>
              <a:t>Deployed </a:t>
            </a:r>
            <a:r>
              <a:rPr lang="en-US" sz="2800" dirty="0" err="1" smtClean="0">
                <a:latin typeface="Calibri" pitchFamily="-112" charset="0"/>
              </a:rPr>
              <a:t>ViFi</a:t>
            </a:r>
            <a:r>
              <a:rPr lang="en-US" sz="2800" dirty="0" smtClean="0">
                <a:latin typeface="Calibri" pitchFamily="-112" charset="0"/>
              </a:rPr>
              <a:t> on </a:t>
            </a:r>
            <a:r>
              <a:rPr lang="en-US" sz="2800" dirty="0" err="1" smtClean="0">
                <a:latin typeface="Calibri" pitchFamily="-112" charset="0"/>
              </a:rPr>
              <a:t>VanLAN</a:t>
            </a:r>
            <a:r>
              <a:rPr lang="en-US" sz="2800" dirty="0" smtClean="0">
                <a:latin typeface="Calibri" pitchFamily="-112" charset="0"/>
              </a:rPr>
              <a:t> </a:t>
            </a:r>
            <a:r>
              <a:rPr lang="en-US" sz="2800" dirty="0" err="1" smtClean="0">
                <a:latin typeface="Calibri" pitchFamily="-112" charset="0"/>
              </a:rPr>
              <a:t>BSes</a:t>
            </a:r>
            <a:r>
              <a:rPr lang="en-US" sz="2800" dirty="0" smtClean="0">
                <a:latin typeface="Calibri" pitchFamily="-112" charset="0"/>
              </a:rPr>
              <a:t> and vehicles</a:t>
            </a:r>
            <a:endParaRPr lang="en-US" sz="2800" dirty="0">
              <a:latin typeface="Calibri" pitchFamily="-112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 advTm="14516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 bwMode="auto">
          <a:xfrm>
            <a:off x="381000" y="381000"/>
            <a:ext cx="2667000" cy="5334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Talk outline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1219200"/>
            <a:ext cx="8077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Can popular applications be accessed using vehicular </a:t>
            </a:r>
            <a:r>
              <a:rPr lang="en-US" sz="2800" dirty="0" err="1" smtClean="0">
                <a:latin typeface="Calibri" pitchFamily="34" charset="0"/>
              </a:rPr>
              <a:t>WiFi</a:t>
            </a:r>
            <a:r>
              <a:rPr lang="en-US" sz="2800" dirty="0" smtClean="0">
                <a:latin typeface="Calibri" pitchFamily="34" charset="0"/>
              </a:rPr>
              <a:t>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Due to frequent disruptions, performance is poor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800" dirty="0" smtClean="0">
                <a:latin typeface="Calibri" pitchFamily="34" charset="0"/>
              </a:rPr>
              <a:t>How can we improve application performance?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400" dirty="0" err="1" smtClean="0">
                <a:latin typeface="Calibri" pitchFamily="34" charset="0"/>
              </a:rPr>
              <a:t>ViFi</a:t>
            </a:r>
            <a:r>
              <a:rPr lang="en-US" sz="2400" dirty="0" smtClean="0">
                <a:latin typeface="Calibri" pitchFamily="34" charset="0"/>
              </a:rPr>
              <a:t>, a practical diversity-based soft handoff protocol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</a:pPr>
            <a:endParaRPr lang="en-US" sz="28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solidFill>
                  <a:schemeClr val="accent1"/>
                </a:solidFill>
                <a:latin typeface="Calibri" pitchFamily="34" charset="0"/>
              </a:rPr>
              <a:t>Does </a:t>
            </a:r>
            <a:r>
              <a:rPr lang="en-US" sz="2800" dirty="0" err="1" smtClean="0">
                <a:solidFill>
                  <a:schemeClr val="accent1"/>
                </a:solidFill>
                <a:latin typeface="Calibri" pitchFamily="34" charset="0"/>
              </a:rPr>
              <a:t>ViFi</a:t>
            </a:r>
            <a:r>
              <a:rPr lang="en-US" sz="2800" dirty="0" smtClean="0">
                <a:solidFill>
                  <a:schemeClr val="accent1"/>
                </a:solidFill>
                <a:latin typeface="Calibri" pitchFamily="34" charset="0"/>
              </a:rPr>
              <a:t> really improve application performance?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endParaRPr lang="en-US" sz="2800" dirty="0" smtClean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19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675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2667000" cy="76200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Motivation</a:t>
            </a:r>
            <a:endParaRPr lang="en-US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19200"/>
            <a:ext cx="5105400" cy="4648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libri" pitchFamily="34" charset="0"/>
              </a:rPr>
              <a:t>Increasing demand for network access from vehicles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E.g., VoIP, Web, email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Cellular access expensive</a:t>
            </a:r>
          </a:p>
          <a:p>
            <a:pPr lvl="1">
              <a:buNone/>
            </a:pPr>
            <a:endParaRPr lang="en-US" sz="2800" dirty="0" smtClean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Ubiquity of </a:t>
            </a:r>
            <a:r>
              <a:rPr lang="en-US" sz="2800" dirty="0" err="1" smtClean="0">
                <a:latin typeface="Calibri" pitchFamily="34" charset="0"/>
              </a:rPr>
              <a:t>WiFi</a:t>
            </a:r>
            <a:endParaRPr lang="en-US" sz="2800" dirty="0" smtClean="0">
              <a:latin typeface="Calibri" pitchFamily="34" charset="0"/>
            </a:endParaRPr>
          </a:p>
          <a:p>
            <a:pPr lvl="1"/>
            <a:r>
              <a:rPr lang="en-US" dirty="0" smtClean="0">
                <a:latin typeface="Calibri" pitchFamily="34" charset="0"/>
              </a:rPr>
              <a:t>Cheaper, higher peak throughput compared to cellular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1226582"/>
            <a:ext cx="1485503" cy="197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 descr="http://prisms.cs.umass.edu/dome/uploads/images/mesh/IMG_4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4599" y="3200400"/>
            <a:ext cx="1599201" cy="1752600"/>
          </a:xfrm>
          <a:prstGeom prst="rect">
            <a:avLst/>
          </a:prstGeom>
          <a:noFill/>
        </p:spPr>
      </p:pic>
      <p:pic>
        <p:nvPicPr>
          <p:cNvPr id="1031" name="Picture 7" descr="http://www.pmptoday.com/wp-content/uploads/2007/06/iphone_typi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3200400"/>
            <a:ext cx="1117730" cy="175260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 advTm="37953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81000" y="411162"/>
            <a:ext cx="3581400" cy="7318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Evaluation</a:t>
            </a:r>
          </a:p>
        </p:txBody>
      </p:sp>
      <p:sp>
        <p:nvSpPr>
          <p:cNvPr id="30723" name="Content Placeholder 2"/>
          <p:cNvSpPr txBox="1">
            <a:spLocks/>
          </p:cNvSpPr>
          <p:nvPr/>
        </p:nvSpPr>
        <p:spPr bwMode="auto">
          <a:xfrm>
            <a:off x="381000" y="1295400"/>
            <a:ext cx="5410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latin typeface="Calibri" pitchFamily="34" charset="0"/>
              </a:rPr>
              <a:t>Evaluation based on </a:t>
            </a:r>
            <a:r>
              <a:rPr lang="en-US" sz="2800" dirty="0" err="1" smtClean="0">
                <a:latin typeface="Calibri" pitchFamily="34" charset="0"/>
              </a:rPr>
              <a:t>VanLAN</a:t>
            </a:r>
            <a:r>
              <a:rPr lang="en-US" sz="2800" dirty="0" smtClean="0">
                <a:latin typeface="Calibri" pitchFamily="34" charset="0"/>
              </a:rPr>
              <a:t> deployment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400" dirty="0" err="1" smtClean="0">
                <a:latin typeface="Calibri" pitchFamily="34" charset="0"/>
              </a:rPr>
              <a:t>ViFi</a:t>
            </a:r>
            <a:r>
              <a:rPr lang="en-US" sz="2400" dirty="0" smtClean="0">
                <a:latin typeface="Calibri" pitchFamily="34" charset="0"/>
              </a:rPr>
              <a:t> reduces disruptions</a:t>
            </a:r>
            <a:endParaRPr lang="en-US" sz="2400" dirty="0" smtClean="0">
              <a:latin typeface="Calibri" pitchFamily="34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400" dirty="0" err="1" smtClean="0">
                <a:latin typeface="Calibri" pitchFamily="34" charset="0"/>
              </a:rPr>
              <a:t>ViFi</a:t>
            </a:r>
            <a:r>
              <a:rPr lang="en-US" sz="2400" dirty="0" smtClean="0">
                <a:latin typeface="Calibri" pitchFamily="34" charset="0"/>
              </a:rPr>
              <a:t> improves application performance</a:t>
            </a:r>
            <a:endParaRPr lang="en-US" sz="2400" dirty="0" smtClean="0">
              <a:latin typeface="Calibri" pitchFamily="34" charset="0"/>
            </a:endParaRP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400" dirty="0" err="1" smtClean="0">
                <a:latin typeface="Calibri" pitchFamily="34" charset="0"/>
              </a:rPr>
              <a:t>ViFi’s</a:t>
            </a:r>
            <a:r>
              <a:rPr lang="en-US" sz="2400" dirty="0" smtClean="0">
                <a:latin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</a:rPr>
              <a:t>probabilistic </a:t>
            </a:r>
            <a:r>
              <a:rPr lang="en-US" sz="2400" dirty="0" smtClean="0">
                <a:latin typeface="Calibri" pitchFamily="34" charset="0"/>
              </a:rPr>
              <a:t>relaying is efficient</a:t>
            </a:r>
            <a:endParaRPr lang="en-US" sz="24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endParaRPr lang="en-US" sz="28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latin typeface="Calibri" pitchFamily="34" charset="0"/>
              </a:rPr>
              <a:t>Also in the paper: Trace-driven evaluation on </a:t>
            </a:r>
            <a:r>
              <a:rPr lang="en-US" sz="2800" dirty="0" err="1" smtClean="0">
                <a:latin typeface="Calibri" pitchFamily="34" charset="0"/>
              </a:rPr>
              <a:t>DieselNet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</a:rPr>
              <a:t>testbed</a:t>
            </a:r>
            <a:r>
              <a:rPr lang="en-US" sz="2800" dirty="0" smtClean="0">
                <a:latin typeface="Calibri" pitchFamily="34" charset="0"/>
              </a:rPr>
              <a:t> at UMass, Amherst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Results qualitatively consistent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1828800"/>
            <a:ext cx="3052737" cy="424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advTm="45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81000" y="609600"/>
            <a:ext cx="6705600" cy="7318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ViFi reduces disruptions in our deployment</a:t>
            </a: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219200" y="1295400"/>
            <a:ext cx="297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alibri" pitchFamily="34" charset="0"/>
              </a:rPr>
              <a:t>Practical hard handoff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752600"/>
            <a:ext cx="263769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4343400" y="1219200"/>
            <a:ext cx="3124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Calibri" pitchFamily="34" charset="0"/>
              </a:rPr>
              <a:t>ViFi</a:t>
            </a:r>
            <a:endParaRPr lang="en-US" sz="2400" dirty="0" smtClean="0">
              <a:latin typeface="Calibri" pitchFamily="34" charset="0"/>
            </a:endParaRPr>
          </a:p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1752600"/>
            <a:ext cx="2743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advTm="44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81000" y="304800"/>
            <a:ext cx="8229600" cy="685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1"/>
                </a:solidFill>
                <a:latin typeface="Calibri" pitchFamily="34" charset="0"/>
              </a:rPr>
              <a:t>ViFi</a:t>
            </a:r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 improves VoIP performance</a:t>
            </a:r>
          </a:p>
        </p:txBody>
      </p:sp>
      <p:graphicFrame>
        <p:nvGraphicFramePr>
          <p:cNvPr id="21" name="Chart 20"/>
          <p:cNvGraphicFramePr/>
          <p:nvPr/>
        </p:nvGraphicFramePr>
        <p:xfrm>
          <a:off x="1905000" y="1447800"/>
          <a:ext cx="5334000" cy="4655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1" name="Straight Connector 10"/>
          <p:cNvCxnSpPr/>
          <p:nvPr/>
        </p:nvCxnSpPr>
        <p:spPr>
          <a:xfrm rot="5400000">
            <a:off x="3733800" y="3275806"/>
            <a:ext cx="1676400" cy="1588"/>
          </a:xfrm>
          <a:prstGeom prst="line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48200" y="3048000"/>
            <a:ext cx="101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&gt; 100%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5943600"/>
            <a:ext cx="8945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alibri" pitchFamily="34" charset="0"/>
                <a:cs typeface="Arial" pitchFamily="34" charset="0"/>
              </a:rPr>
              <a:t>Disruption = When mean opinion score (</a:t>
            </a:r>
            <a:r>
              <a:rPr lang="en-US" sz="2400" dirty="0" err="1" smtClean="0">
                <a:latin typeface="Calibri" pitchFamily="34" charset="0"/>
                <a:cs typeface="Arial" pitchFamily="34" charset="0"/>
              </a:rPr>
              <a:t>mos</a:t>
            </a:r>
            <a:r>
              <a:rPr lang="en-US" sz="2400" dirty="0" smtClean="0">
                <a:latin typeface="Calibri" pitchFamily="34" charset="0"/>
                <a:cs typeface="Arial" pitchFamily="34" charset="0"/>
              </a:rPr>
              <a:t>) is lower than a threshold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604191" y="5448181"/>
            <a:ext cx="48728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itchFamily="34" charset="0"/>
                <a:cs typeface="Arial" pitchFamily="34" charset="0"/>
              </a:rPr>
              <a:t>Length of voice call before disruption </a:t>
            </a:r>
          </a:p>
          <a:p>
            <a:endParaRPr lang="en-US" dirty="0"/>
          </a:p>
        </p:txBody>
      </p:sp>
      <p:sp>
        <p:nvSpPr>
          <p:cNvPr id="31747" name="Content Placeholder 2"/>
          <p:cNvSpPr txBox="1">
            <a:spLocks/>
          </p:cNvSpPr>
          <p:nvPr/>
        </p:nvSpPr>
        <p:spPr bwMode="auto">
          <a:xfrm>
            <a:off x="381000" y="1066800"/>
            <a:ext cx="8305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smtClean="0">
                <a:latin typeface="Calibri" pitchFamily="34" charset="0"/>
                <a:cs typeface="Arial" pitchFamily="34" charset="0"/>
              </a:rPr>
              <a:t>Use G.729 </a:t>
            </a:r>
            <a:r>
              <a:rPr lang="en-US" sz="2800" dirty="0" smtClean="0">
                <a:latin typeface="Calibri" pitchFamily="34" charset="0"/>
                <a:cs typeface="Arial" pitchFamily="34" charset="0"/>
              </a:rPr>
              <a:t>codec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800" dirty="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1295400" y="3413164"/>
            <a:ext cx="119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itchFamily="34" charset="0"/>
              </a:rPr>
              <a:t>seconds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0" y="3200400"/>
            <a:ext cx="228600" cy="2286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477000" y="3124200"/>
            <a:ext cx="6030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alibri" pitchFamily="34" charset="0"/>
              </a:rPr>
              <a:t>ViFi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7000" y="3581400"/>
            <a:ext cx="1737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Practical hard</a:t>
            </a:r>
          </a:p>
          <a:p>
            <a:r>
              <a:rPr lang="en-US" sz="2200" dirty="0" smtClean="0">
                <a:latin typeface="Calibri" pitchFamily="34" charset="0"/>
              </a:rPr>
              <a:t>handoff</a:t>
            </a:r>
            <a:endParaRPr lang="en-US" sz="2200" dirty="0"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399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  <p:bldGraphic spid="21" grpId="1">
        <p:bldAsOne/>
      </p:bldGraphic>
      <p:bldP spid="18" grpId="0"/>
      <p:bldP spid="8" grpId="0"/>
      <p:bldP spid="10" grpId="0"/>
      <p:bldP spid="13" grpId="0"/>
      <p:bldP spid="14" grpId="0" animBg="1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81000" y="838200"/>
            <a:ext cx="8229600" cy="685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dirty="0" err="1" smtClean="0">
                <a:solidFill>
                  <a:schemeClr val="accent1"/>
                </a:solidFill>
                <a:latin typeface="Calibri" pitchFamily="34" charset="0"/>
              </a:rPr>
              <a:t>ViFi</a:t>
            </a:r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 improves performance of short TCP transfers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304800" y="2209800"/>
          <a:ext cx="4190999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0" name="Straight Connector 19"/>
          <p:cNvCxnSpPr/>
          <p:nvPr/>
        </p:nvCxnSpPr>
        <p:spPr>
          <a:xfrm rot="5400000">
            <a:off x="2324894" y="3847306"/>
            <a:ext cx="1447800" cy="1588"/>
          </a:xfrm>
          <a:prstGeom prst="line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hart 15"/>
          <p:cNvGraphicFramePr/>
          <p:nvPr/>
        </p:nvGraphicFramePr>
        <p:xfrm>
          <a:off x="5486400" y="2209800"/>
          <a:ext cx="35052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638800" y="5867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itchFamily="34" charset="0"/>
              </a:rPr>
              <a:t>Median transfer time (sec)</a:t>
            </a:r>
            <a:endParaRPr lang="en-US" sz="2400" dirty="0">
              <a:latin typeface="Calibri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820694" y="3313906"/>
            <a:ext cx="990600" cy="1588"/>
          </a:xfrm>
          <a:prstGeom prst="line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7"/>
          <p:cNvSpPr txBox="1"/>
          <p:nvPr/>
        </p:nvSpPr>
        <p:spPr>
          <a:xfrm>
            <a:off x="6400800" y="3124200"/>
            <a:ext cx="101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>
                <a:latin typeface="Calibri" pitchFamily="34" charset="0"/>
              </a:rPr>
              <a:t>&gt; 50%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25" name="TextBox 17"/>
          <p:cNvSpPr txBox="1"/>
          <p:nvPr/>
        </p:nvSpPr>
        <p:spPr>
          <a:xfrm>
            <a:off x="3048000" y="3581400"/>
            <a:ext cx="101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>
                <a:latin typeface="Calibri" pitchFamily="34" charset="0"/>
              </a:rPr>
              <a:t>&gt; 100%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57912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itchFamily="34" charset="0"/>
              </a:rPr>
              <a:t>Number of transfers before disruption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381000" y="1524000"/>
            <a:ext cx="830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latin typeface="Calibri" pitchFamily="34" charset="0"/>
                <a:cs typeface="Arial" pitchFamily="34" charset="0"/>
              </a:rPr>
              <a:t>Workload: repeatedly download/upload 10KB files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800" dirty="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" y="6198513"/>
            <a:ext cx="516506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latin typeface="Calibri" pitchFamily="34" charset="0"/>
                <a:cs typeface="Arial" pitchFamily="34" charset="0"/>
              </a:rPr>
              <a:t>Disruption = lack of progress for 10 seconds</a:t>
            </a:r>
            <a:endParaRPr lang="en-US" sz="22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886200" y="3886200"/>
            <a:ext cx="228600" cy="2286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343400" y="3810000"/>
            <a:ext cx="6030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alibri" pitchFamily="34" charset="0"/>
              </a:rPr>
              <a:t>ViFi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7200" y="4343400"/>
            <a:ext cx="12136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Practical </a:t>
            </a:r>
          </a:p>
          <a:p>
            <a:r>
              <a:rPr lang="en-US" sz="2200" dirty="0" smtClean="0">
                <a:latin typeface="Calibri" pitchFamily="34" charset="0"/>
              </a:rPr>
              <a:t>hard</a:t>
            </a:r>
          </a:p>
          <a:p>
            <a:r>
              <a:rPr lang="en-US" sz="2200" dirty="0" smtClean="0">
                <a:latin typeface="Calibri" pitchFamily="34" charset="0"/>
              </a:rPr>
              <a:t>handoff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86200" y="4419600"/>
            <a:ext cx="228600" cy="2286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D34817">
                <a:shade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348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6" grpId="0">
        <p:bldAsOne/>
      </p:bldGraphic>
      <p:bldP spid="17" grpId="0"/>
      <p:bldP spid="24" grpId="0"/>
      <p:bldP spid="25" grpId="0"/>
      <p:bldP spid="14" grpId="0"/>
      <p:bldP spid="19" grpId="0"/>
      <p:bldP spid="15" grpId="0" animBg="1"/>
      <p:bldP spid="22" grpId="0"/>
      <p:bldP spid="23" grpId="0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81000" y="381000"/>
            <a:ext cx="853440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1"/>
                </a:solidFill>
                <a:latin typeface="Calibri" pitchFamily="34" charset="0"/>
              </a:rPr>
              <a:t>ViFi</a:t>
            </a:r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 uses medium efficiently</a:t>
            </a:r>
          </a:p>
        </p:txBody>
      </p:sp>
      <p:graphicFrame>
        <p:nvGraphicFramePr>
          <p:cNvPr id="11" name="Chart 10"/>
          <p:cNvGraphicFramePr/>
          <p:nvPr/>
        </p:nvGraphicFramePr>
        <p:xfrm>
          <a:off x="1915713" y="1752600"/>
          <a:ext cx="5475687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1295400" y="3276600"/>
            <a:ext cx="1403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 pitchFamily="34" charset="0"/>
              </a:rPr>
              <a:t>efficiency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31747" name="Content Placeholder 2"/>
          <p:cNvSpPr txBox="1">
            <a:spLocks/>
          </p:cNvSpPr>
          <p:nvPr/>
        </p:nvSpPr>
        <p:spPr bwMode="auto">
          <a:xfrm>
            <a:off x="533400" y="914400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latin typeface="Calibri" pitchFamily="34" charset="0"/>
                <a:cs typeface="Arial" pitchFamily="34" charset="0"/>
              </a:rPr>
              <a:t>Efficiency: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400" dirty="0" smtClean="0">
                <a:latin typeface="Calibri" pitchFamily="34" charset="0"/>
                <a:cs typeface="Arial" pitchFamily="34" charset="0"/>
              </a:rPr>
              <a:t>	Number of unique packets delivered/ Number of packets sent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en-US" sz="3200" dirty="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38800" y="3581400"/>
            <a:ext cx="228600" cy="2286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19800" y="3505200"/>
            <a:ext cx="6030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alibri" pitchFamily="34" charset="0"/>
              </a:rPr>
              <a:t>ViFi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9800" y="3962400"/>
            <a:ext cx="1737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Practical hard</a:t>
            </a:r>
          </a:p>
          <a:p>
            <a:r>
              <a:rPr lang="en-US" sz="2200" dirty="0" smtClean="0">
                <a:latin typeface="Calibri" pitchFamily="34" charset="0"/>
              </a:rPr>
              <a:t>handoff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4114800"/>
            <a:ext cx="228600" cy="2286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D34817">
                <a:shade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37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5" grpId="0"/>
      <p:bldP spid="7" grpId="0" animBg="1"/>
      <p:bldP spid="8" grpId="0"/>
      <p:bldP spid="9" grpId="0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 bwMode="auto">
          <a:xfrm>
            <a:off x="457200" y="381000"/>
            <a:ext cx="7772400" cy="8382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400" dirty="0" smtClean="0">
                <a:solidFill>
                  <a:schemeClr val="accent1"/>
                </a:solidFill>
                <a:latin typeface="Calibri" pitchFamily="34" charset="0"/>
              </a:rPr>
              <a:t>Conclusions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533400" y="1066800"/>
            <a:ext cx="8077200" cy="487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libri" pitchFamily="34" charset="0"/>
              </a:rPr>
              <a:t>Our work improves performance of interactive applications for vehicular </a:t>
            </a:r>
            <a:r>
              <a:rPr lang="en-US" sz="2800" dirty="0" err="1" smtClean="0">
                <a:latin typeface="Calibri" pitchFamily="34" charset="0"/>
              </a:rPr>
              <a:t>WiFi</a:t>
            </a:r>
            <a:r>
              <a:rPr lang="en-US" sz="2800" dirty="0" smtClean="0">
                <a:latin typeface="Calibri" pitchFamily="34" charset="0"/>
              </a:rPr>
              <a:t> networks</a:t>
            </a:r>
          </a:p>
          <a:p>
            <a:pPr>
              <a:buNone/>
            </a:pPr>
            <a:endParaRPr lang="en-US" sz="2800" dirty="0" smtClean="0">
              <a:latin typeface="Calibri" pitchFamily="34" charset="0"/>
            </a:endParaRPr>
          </a:p>
          <a:p>
            <a:pPr lvl="1"/>
            <a:r>
              <a:rPr lang="en-US" dirty="0" smtClean="0">
                <a:latin typeface="Calibri" pitchFamily="34" charset="0"/>
              </a:rPr>
              <a:t>Interactive applications perform poorly in vehicular settings due to frequent disruptions</a:t>
            </a:r>
          </a:p>
          <a:p>
            <a:pPr lvl="1"/>
            <a:endParaRPr lang="en-US" dirty="0" smtClean="0">
              <a:latin typeface="Calibri" pitchFamily="34" charset="0"/>
            </a:endParaRPr>
          </a:p>
          <a:p>
            <a:pPr lvl="1"/>
            <a:r>
              <a:rPr lang="en-US" dirty="0" smtClean="0">
                <a:latin typeface="Calibri" pitchFamily="34" charset="0"/>
              </a:rPr>
              <a:t>ViFi, a diversity-based handoff protocol significantly reduces disruptions</a:t>
            </a:r>
          </a:p>
          <a:p>
            <a:pPr lvl="1"/>
            <a:endParaRPr lang="en-US" dirty="0" smtClean="0">
              <a:latin typeface="Calibri" pitchFamily="34" charset="0"/>
            </a:endParaRPr>
          </a:p>
          <a:p>
            <a:pPr lvl="1"/>
            <a:r>
              <a:rPr lang="en-US" dirty="0" smtClean="0">
                <a:latin typeface="Calibri" pitchFamily="34" charset="0"/>
              </a:rPr>
              <a:t>Experiments on </a:t>
            </a:r>
            <a:r>
              <a:rPr lang="en-US" dirty="0" err="1" smtClean="0">
                <a:latin typeface="Calibri" pitchFamily="34" charset="0"/>
              </a:rPr>
              <a:t>VanLAN</a:t>
            </a:r>
            <a:r>
              <a:rPr lang="en-US" dirty="0" smtClean="0">
                <a:latin typeface="Calibri" pitchFamily="34" charset="0"/>
              </a:rPr>
              <a:t> shows that </a:t>
            </a:r>
            <a:r>
              <a:rPr lang="en-US" dirty="0" err="1" smtClean="0">
                <a:latin typeface="Calibri" pitchFamily="34" charset="0"/>
              </a:rPr>
              <a:t>ViFi</a:t>
            </a:r>
            <a:r>
              <a:rPr lang="en-US" dirty="0" smtClean="0">
                <a:latin typeface="Calibri" pitchFamily="34" charset="0"/>
              </a:rPr>
              <a:t> significantly improves performance of VoIP and short TCP transfers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5791200"/>
            <a:ext cx="8458200" cy="457200"/>
          </a:xfrm>
          <a:prstGeom prst="roundRect">
            <a:avLst/>
          </a:prstGeom>
          <a:solidFill>
            <a:srgbClr val="E8C018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  <a:ea typeface="ＭＳ Ｐゴシック" pitchFamily="-112" charset="-128"/>
              </a:rPr>
              <a:t>http://research.microsoft.com/netres/Projects/vanLAN/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25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34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52400" y="76200"/>
            <a:ext cx="8382000" cy="685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Practical soft handoff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838200" y="5486400"/>
            <a:ext cx="1752600" cy="762000"/>
          </a:xfrm>
          <a:prstGeom prst="cloudCallout">
            <a:avLst>
              <a:gd name="adj1" fmla="val 4618"/>
              <a:gd name="adj2" fmla="val 288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Calibri" pitchFamily="34" charset="0"/>
              </a:rPr>
              <a:t>Internet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09600" y="914400"/>
            <a:ext cx="6477000" cy="609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 </a:t>
            </a:r>
            <a:r>
              <a:rPr lang="en-US" sz="2800" dirty="0" err="1" smtClean="0">
                <a:latin typeface="Calibri" pitchFamily="34" charset="0"/>
              </a:rPr>
              <a:t>AllBS</a:t>
            </a:r>
            <a:r>
              <a:rPr lang="en-US" sz="2800" dirty="0" smtClean="0">
                <a:latin typeface="Calibri" pitchFamily="34" charset="0"/>
              </a:rPr>
              <a:t> itself is not  a practical protocol</a:t>
            </a: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070422"/>
            <a:ext cx="7239000" cy="1053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28" name="Picture 10" descr="cartoon cars full color illustration 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2514600"/>
            <a:ext cx="688258" cy="533400"/>
          </a:xfrm>
          <a:prstGeom prst="rect">
            <a:avLst/>
          </a:prstGeom>
          <a:noFill/>
        </p:spPr>
      </p:pic>
      <p:pic>
        <p:nvPicPr>
          <p:cNvPr id="44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3200400"/>
            <a:ext cx="484041" cy="444866"/>
          </a:xfrm>
          <a:prstGeom prst="rect">
            <a:avLst/>
          </a:prstGeom>
          <a:noFill/>
        </p:spPr>
      </p:pic>
      <p:pic>
        <p:nvPicPr>
          <p:cNvPr id="45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3733800"/>
            <a:ext cx="484041" cy="444866"/>
          </a:xfrm>
          <a:prstGeom prst="rect">
            <a:avLst/>
          </a:prstGeom>
          <a:noFill/>
        </p:spPr>
      </p:pic>
      <p:pic>
        <p:nvPicPr>
          <p:cNvPr id="46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3200400"/>
            <a:ext cx="484041" cy="444866"/>
          </a:xfrm>
          <a:prstGeom prst="rect">
            <a:avLst/>
          </a:prstGeom>
          <a:noFill/>
        </p:spPr>
      </p:pic>
      <p:pic>
        <p:nvPicPr>
          <p:cNvPr id="47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3733800"/>
            <a:ext cx="484041" cy="444866"/>
          </a:xfrm>
          <a:prstGeom prst="rect">
            <a:avLst/>
          </a:prstGeom>
          <a:noFill/>
        </p:spPr>
      </p:pic>
      <p:pic>
        <p:nvPicPr>
          <p:cNvPr id="48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124200"/>
            <a:ext cx="484041" cy="444866"/>
          </a:xfrm>
          <a:prstGeom prst="rect">
            <a:avLst/>
          </a:prstGeom>
          <a:noFill/>
        </p:spPr>
      </p:pic>
      <p:cxnSp>
        <p:nvCxnSpPr>
          <p:cNvPr id="68" name="Straight Arrow Connector 67"/>
          <p:cNvCxnSpPr/>
          <p:nvPr/>
        </p:nvCxnSpPr>
        <p:spPr>
          <a:xfrm rot="5400000">
            <a:off x="1905000" y="3886200"/>
            <a:ext cx="1066800" cy="457200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rot="10800000" flipV="1">
            <a:off x="2209800" y="4114800"/>
            <a:ext cx="838200" cy="685800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10800000" flipV="1">
            <a:off x="2286000" y="3657600"/>
            <a:ext cx="1524002" cy="1219199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7"/>
          <p:cNvGrpSpPr/>
          <p:nvPr/>
        </p:nvGrpSpPr>
        <p:grpSpPr>
          <a:xfrm>
            <a:off x="2971800" y="2895600"/>
            <a:ext cx="1474641" cy="1206866"/>
            <a:chOff x="4495800" y="4419600"/>
            <a:chExt cx="1474641" cy="1206866"/>
          </a:xfrm>
        </p:grpSpPr>
        <p:pic>
          <p:nvPicPr>
            <p:cNvPr id="78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95800" y="4876800"/>
              <a:ext cx="484041" cy="444866"/>
            </a:xfrm>
            <a:prstGeom prst="rect">
              <a:avLst/>
            </a:prstGeom>
            <a:noFill/>
          </p:spPr>
        </p:pic>
        <p:pic>
          <p:nvPicPr>
            <p:cNvPr id="83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76800" y="5181600"/>
              <a:ext cx="484041" cy="444866"/>
            </a:xfrm>
            <a:prstGeom prst="rect">
              <a:avLst/>
            </a:prstGeom>
            <a:noFill/>
          </p:spPr>
        </p:pic>
        <p:pic>
          <p:nvPicPr>
            <p:cNvPr id="84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34000" y="5029200"/>
              <a:ext cx="484041" cy="444866"/>
            </a:xfrm>
            <a:prstGeom prst="rect">
              <a:avLst/>
            </a:prstGeom>
            <a:noFill/>
          </p:spPr>
        </p:pic>
        <p:pic>
          <p:nvPicPr>
            <p:cNvPr id="85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81600" y="4419600"/>
              <a:ext cx="484041" cy="444866"/>
            </a:xfrm>
            <a:prstGeom prst="rect">
              <a:avLst/>
            </a:prstGeom>
            <a:noFill/>
          </p:spPr>
        </p:pic>
        <p:pic>
          <p:nvPicPr>
            <p:cNvPr id="8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486400" y="4724400"/>
              <a:ext cx="484041" cy="444866"/>
            </a:xfrm>
            <a:prstGeom prst="rect">
              <a:avLst/>
            </a:prstGeom>
            <a:noFill/>
          </p:spPr>
        </p:pic>
        <p:pic>
          <p:nvPicPr>
            <p:cNvPr id="87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24400" y="4495800"/>
              <a:ext cx="484041" cy="444866"/>
            </a:xfrm>
            <a:prstGeom prst="rect">
              <a:avLst/>
            </a:prstGeom>
            <a:noFill/>
          </p:spPr>
        </p:pic>
      </p:grpSp>
      <p:sp>
        <p:nvSpPr>
          <p:cNvPr id="89" name="Rectangle 88"/>
          <p:cNvSpPr/>
          <p:nvPr/>
        </p:nvSpPr>
        <p:spPr>
          <a:xfrm>
            <a:off x="609600" y="1371600"/>
            <a:ext cx="8382000" cy="609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 How does diversity even work in the downstream?</a:t>
            </a: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  <a:p>
            <a:endParaRPr lang="en-US" sz="2400" b="1" i="1" dirty="0" smtClean="0">
              <a:latin typeface="Arial" pitchFamily="34" charset="0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2362200" y="1828800"/>
            <a:ext cx="1905000" cy="2362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" name="Straight Arrow Connector 97"/>
          <p:cNvCxnSpPr/>
          <p:nvPr/>
        </p:nvCxnSpPr>
        <p:spPr>
          <a:xfrm rot="10800000" flipV="1">
            <a:off x="2743200" y="2971800"/>
            <a:ext cx="381000" cy="304800"/>
          </a:xfrm>
          <a:prstGeom prst="straightConnector1">
            <a:avLst/>
          </a:prstGeom>
          <a:ln w="25400"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rot="5400000">
            <a:off x="2857499" y="3390901"/>
            <a:ext cx="685802" cy="1588"/>
          </a:xfrm>
          <a:prstGeom prst="straightConnector1">
            <a:avLst/>
          </a:prstGeom>
          <a:ln w="25400"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rot="16200000" flipH="1">
            <a:off x="3353594" y="2972594"/>
            <a:ext cx="304800" cy="303212"/>
          </a:xfrm>
          <a:prstGeom prst="straightConnector1">
            <a:avLst/>
          </a:prstGeom>
          <a:ln w="25400"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8" grpId="0"/>
      <p:bldP spid="89" grpId="0"/>
      <p:bldP spid="97" grpId="0" animBg="1"/>
      <p:bldP spid="9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52400" y="-46038"/>
            <a:ext cx="8229600" cy="8080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Distributed computation</a:t>
            </a:r>
            <a:endParaRPr kumimoji="0" lang="en-US" sz="44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-7620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81000" y="838201"/>
            <a:ext cx="8534400" cy="175259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/>
            <a:r>
              <a:rPr lang="en-US" sz="2200" dirty="0" smtClean="0">
                <a:latin typeface="Calibri" pitchFamily="34" charset="0"/>
              </a:rPr>
              <a:t>B needs to compute for each auxiliary</a:t>
            </a:r>
          </a:p>
          <a:p>
            <a:pPr marL="457200" indent="-457200"/>
            <a:r>
              <a:rPr lang="en-US" sz="2200" dirty="0" smtClean="0">
                <a:latin typeface="Calibri" pitchFamily="34" charset="0"/>
              </a:rPr>
              <a:t>(1) contending probabilities (2) P(V will hear from the auxiliary)</a:t>
            </a:r>
            <a:endParaRPr lang="en-US" sz="2200" baseline="-25000" dirty="0" smtClean="0">
              <a:latin typeface="Calibri" pitchFamily="34" charset="0"/>
            </a:endParaRPr>
          </a:p>
          <a:p>
            <a:endParaRPr lang="en-US" sz="2200" dirty="0" smtClean="0">
              <a:latin typeface="Calibri" pitchFamily="34" charset="0"/>
            </a:endParaRPr>
          </a:p>
          <a:p>
            <a:r>
              <a:rPr lang="en-US" sz="2200" dirty="0" smtClean="0">
                <a:latin typeface="Calibri" pitchFamily="34" charset="0"/>
              </a:rPr>
              <a:t>Can be computed using loss rates between the auxiliary and its neighbors</a:t>
            </a:r>
          </a:p>
          <a:p>
            <a:pPr marL="457200" indent="-457200"/>
            <a:endParaRPr lang="en-US" sz="2200" dirty="0">
              <a:latin typeface="Calibri" pitchFamily="34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3505200" y="2438400"/>
            <a:ext cx="5334000" cy="3352800"/>
            <a:chOff x="3505200" y="3124200"/>
            <a:chExt cx="5410200" cy="3782646"/>
          </a:xfrm>
        </p:grpSpPr>
        <p:sp>
          <p:nvSpPr>
            <p:cNvPr id="86" name="Rounded Rectangular Callout 85"/>
            <p:cNvSpPr/>
            <p:nvPr/>
          </p:nvSpPr>
          <p:spPr>
            <a:xfrm>
              <a:off x="3505200" y="3124200"/>
              <a:ext cx="5410200" cy="3782646"/>
            </a:xfrm>
            <a:prstGeom prst="wedgeRoundRectCallout">
              <a:avLst>
                <a:gd name="adj1" fmla="val -63553"/>
                <a:gd name="adj2" fmla="val 9332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657600" y="3276601"/>
              <a:ext cx="5180511" cy="34583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2200" dirty="0" smtClean="0">
                  <a:latin typeface="Calibri" pitchFamily="34" charset="0"/>
                </a:rPr>
                <a:t>Compute loss rates using beacon receptions</a:t>
              </a:r>
            </a:p>
            <a:p>
              <a:endParaRPr lang="en-US" sz="2200" dirty="0" smtClean="0">
                <a:latin typeface="Calibri" pitchFamily="34" charset="0"/>
              </a:endParaRPr>
            </a:p>
            <a:p>
              <a:r>
                <a:rPr lang="en-US" sz="2200" dirty="0" smtClean="0">
                  <a:latin typeface="Calibri" pitchFamily="34" charset="0"/>
                </a:rPr>
                <a:t>Embeds its loss rates in beacons</a:t>
              </a:r>
            </a:p>
            <a:p>
              <a:endParaRPr lang="en-US" sz="2200" dirty="0" smtClean="0">
                <a:latin typeface="Calibri" pitchFamily="34" charset="0"/>
              </a:endParaRPr>
            </a:p>
            <a:p>
              <a:r>
                <a:rPr lang="en-US" sz="2200" dirty="0" smtClean="0">
                  <a:latin typeface="Calibri" pitchFamily="34" charset="0"/>
                </a:rPr>
                <a:t>Learns loss rates of auxiliaries from their beacons</a:t>
              </a:r>
            </a:p>
            <a:p>
              <a:endParaRPr lang="en-US" sz="2200" dirty="0" smtClean="0">
                <a:latin typeface="Calibri" pitchFamily="34" charset="0"/>
              </a:endParaRPr>
            </a:p>
            <a:p>
              <a:r>
                <a:rPr lang="en-US" sz="2200" dirty="0" smtClean="0">
                  <a:latin typeface="Calibri" pitchFamily="34" charset="0"/>
                </a:rPr>
                <a:t>Estimates relaying probability of B, C and D</a:t>
              </a:r>
            </a:p>
            <a:p>
              <a:endParaRPr lang="en-US" sz="2200" dirty="0" smtClean="0">
                <a:latin typeface="Calibri" pitchFamily="34" charset="0"/>
              </a:endParaRPr>
            </a:p>
            <a:p>
              <a:endParaRPr lang="en-US" dirty="0" smtClean="0"/>
            </a:p>
            <a:p>
              <a:endParaRPr lang="en-US" dirty="0"/>
            </a:p>
          </p:txBody>
        </p:sp>
      </p:grpSp>
      <p:pic>
        <p:nvPicPr>
          <p:cNvPr id="37" name="Picture 10" descr="cartoon cars full color illustration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0"/>
            <a:ext cx="682199" cy="650456"/>
          </a:xfrm>
          <a:prstGeom prst="rect">
            <a:avLst/>
          </a:prstGeom>
          <a:noFill/>
        </p:spPr>
      </p:pic>
      <p:grpSp>
        <p:nvGrpSpPr>
          <p:cNvPr id="38" name="Group 56"/>
          <p:cNvGrpSpPr/>
          <p:nvPr/>
        </p:nvGrpSpPr>
        <p:grpSpPr>
          <a:xfrm>
            <a:off x="1493874" y="3661748"/>
            <a:ext cx="482009" cy="693266"/>
            <a:chOff x="2362200" y="3733800"/>
            <a:chExt cx="609600" cy="712662"/>
          </a:xfrm>
        </p:grpSpPr>
        <p:pic>
          <p:nvPicPr>
            <p:cNvPr id="40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62200" y="3886199"/>
              <a:ext cx="609600" cy="560263"/>
            </a:xfrm>
            <a:prstGeom prst="rect">
              <a:avLst/>
            </a:prstGeom>
            <a:noFill/>
          </p:spPr>
        </p:pic>
        <p:sp>
          <p:nvSpPr>
            <p:cNvPr id="41" name="TextBox 40"/>
            <p:cNvSpPr txBox="1"/>
            <p:nvPr/>
          </p:nvSpPr>
          <p:spPr>
            <a:xfrm>
              <a:off x="2362200" y="3733800"/>
              <a:ext cx="35137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A</a:t>
              </a:r>
              <a:endParaRPr lang="en-US" sz="2200" dirty="0">
                <a:latin typeface="Calibri"/>
              </a:endParaRPr>
            </a:p>
          </p:txBody>
        </p:sp>
      </p:grpSp>
      <p:grpSp>
        <p:nvGrpSpPr>
          <p:cNvPr id="43" name="Group 61"/>
          <p:cNvGrpSpPr/>
          <p:nvPr/>
        </p:nvGrpSpPr>
        <p:grpSpPr>
          <a:xfrm>
            <a:off x="2337391" y="3831568"/>
            <a:ext cx="482009" cy="693267"/>
            <a:chOff x="5943600" y="4648200"/>
            <a:chExt cx="609600" cy="712663"/>
          </a:xfrm>
        </p:grpSpPr>
        <p:sp>
          <p:nvSpPr>
            <p:cNvPr id="48" name="TextBox 47"/>
            <p:cNvSpPr txBox="1"/>
            <p:nvPr/>
          </p:nvSpPr>
          <p:spPr>
            <a:xfrm>
              <a:off x="5943600" y="4648200"/>
              <a:ext cx="33812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B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49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43600" y="4800600"/>
              <a:ext cx="609600" cy="560263"/>
            </a:xfrm>
            <a:prstGeom prst="rect">
              <a:avLst/>
            </a:prstGeom>
            <a:noFill/>
          </p:spPr>
        </p:pic>
      </p:grpSp>
      <p:grpSp>
        <p:nvGrpSpPr>
          <p:cNvPr id="53" name="Group 59"/>
          <p:cNvGrpSpPr/>
          <p:nvPr/>
        </p:nvGrpSpPr>
        <p:grpSpPr>
          <a:xfrm>
            <a:off x="1554126" y="4847765"/>
            <a:ext cx="482009" cy="667670"/>
            <a:chOff x="4343400" y="5284113"/>
            <a:chExt cx="609600" cy="686350"/>
          </a:xfrm>
        </p:grpSpPr>
        <p:sp>
          <p:nvSpPr>
            <p:cNvPr id="54" name="TextBox 53"/>
            <p:cNvSpPr txBox="1"/>
            <p:nvPr/>
          </p:nvSpPr>
          <p:spPr>
            <a:xfrm>
              <a:off x="4366159" y="5284113"/>
              <a:ext cx="35824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D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55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43400" y="5410200"/>
              <a:ext cx="609600" cy="560263"/>
            </a:xfrm>
            <a:prstGeom prst="rect">
              <a:avLst/>
            </a:prstGeom>
            <a:noFill/>
          </p:spPr>
        </p:pic>
      </p:grpSp>
      <p:grpSp>
        <p:nvGrpSpPr>
          <p:cNvPr id="56" name="Group 57"/>
          <p:cNvGrpSpPr/>
          <p:nvPr/>
        </p:nvGrpSpPr>
        <p:grpSpPr>
          <a:xfrm>
            <a:off x="1614377" y="2772235"/>
            <a:ext cx="542260" cy="693267"/>
            <a:chOff x="2743200" y="5257800"/>
            <a:chExt cx="685800" cy="712663"/>
          </a:xfrm>
        </p:grpSpPr>
        <p:sp>
          <p:nvSpPr>
            <p:cNvPr id="64" name="TextBox 63"/>
            <p:cNvSpPr txBox="1"/>
            <p:nvPr/>
          </p:nvSpPr>
          <p:spPr>
            <a:xfrm>
              <a:off x="2743200" y="5257800"/>
              <a:ext cx="33509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C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65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19400" y="5410200"/>
              <a:ext cx="609600" cy="560263"/>
            </a:xfrm>
            <a:prstGeom prst="rect">
              <a:avLst/>
            </a:prstGeom>
            <a:noFill/>
          </p:spPr>
        </p:pic>
      </p:grpSp>
      <p:sp>
        <p:nvSpPr>
          <p:cNvPr id="66" name="Flowchart: Connector 47"/>
          <p:cNvSpPr/>
          <p:nvPr/>
        </p:nvSpPr>
        <p:spPr>
          <a:xfrm>
            <a:off x="1373372" y="3661748"/>
            <a:ext cx="723014" cy="963639"/>
          </a:xfrm>
          <a:prstGeom prst="flowChartConnector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910799" y="4106504"/>
            <a:ext cx="462573" cy="8339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endCxn id="66" idx="7"/>
          </p:cNvCxnSpPr>
          <p:nvPr/>
        </p:nvCxnSpPr>
        <p:spPr>
          <a:xfrm rot="10800000" flipV="1">
            <a:off x="1990504" y="3365242"/>
            <a:ext cx="467395" cy="437628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rot="10800000">
            <a:off x="1975885" y="4459150"/>
            <a:ext cx="482009" cy="462742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118" y="3958252"/>
            <a:ext cx="242004" cy="292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" name="TextBox 81"/>
          <p:cNvSpPr txBox="1"/>
          <p:nvPr/>
        </p:nvSpPr>
        <p:spPr>
          <a:xfrm>
            <a:off x="228600" y="3534235"/>
            <a:ext cx="3449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V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04800" y="258762"/>
            <a:ext cx="8458200" cy="8080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chemeClr val="accent1"/>
                </a:solidFill>
                <a:latin typeface="Calibri" pitchFamily="34" charset="0"/>
                <a:ea typeface="+mj-ea"/>
                <a:cs typeface="+mj-cs"/>
              </a:rPr>
              <a:t>Distributed probability computation</a:t>
            </a:r>
            <a:endParaRPr kumimoji="0" lang="en-US" sz="4000" b="0" i="0" u="none" strike="noStrike" kern="1200" cap="none" spc="0" normalizeH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4" name="Picture 10" descr="cartoon cars full color illustration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223" y="3247565"/>
            <a:ext cx="682199" cy="650456"/>
          </a:xfrm>
          <a:prstGeom prst="rect">
            <a:avLst/>
          </a:prstGeom>
          <a:noFill/>
        </p:spPr>
      </p:pic>
      <p:grpSp>
        <p:nvGrpSpPr>
          <p:cNvPr id="3" name="Group 56"/>
          <p:cNvGrpSpPr/>
          <p:nvPr/>
        </p:nvGrpSpPr>
        <p:grpSpPr>
          <a:xfrm>
            <a:off x="2165497" y="3099313"/>
            <a:ext cx="482009" cy="693266"/>
            <a:chOff x="2362200" y="3733800"/>
            <a:chExt cx="609600" cy="712662"/>
          </a:xfrm>
        </p:grpSpPr>
        <p:pic>
          <p:nvPicPr>
            <p:cNvPr id="60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62200" y="3886199"/>
              <a:ext cx="609600" cy="560263"/>
            </a:xfrm>
            <a:prstGeom prst="rect">
              <a:avLst/>
            </a:prstGeom>
            <a:noFill/>
          </p:spPr>
        </p:pic>
        <p:sp>
          <p:nvSpPr>
            <p:cNvPr id="61" name="TextBox 60"/>
            <p:cNvSpPr txBox="1"/>
            <p:nvPr/>
          </p:nvSpPr>
          <p:spPr>
            <a:xfrm>
              <a:off x="2362200" y="3733800"/>
              <a:ext cx="35137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A</a:t>
              </a:r>
              <a:endParaRPr lang="en-US" sz="2200" dirty="0">
                <a:latin typeface="Calibri"/>
              </a:endParaRPr>
            </a:p>
          </p:txBody>
        </p:sp>
      </p:grpSp>
      <p:grpSp>
        <p:nvGrpSpPr>
          <p:cNvPr id="4" name="Group 61"/>
          <p:cNvGrpSpPr/>
          <p:nvPr/>
        </p:nvGrpSpPr>
        <p:grpSpPr>
          <a:xfrm>
            <a:off x="3009014" y="3269133"/>
            <a:ext cx="482009" cy="693267"/>
            <a:chOff x="5943600" y="4648200"/>
            <a:chExt cx="609600" cy="712663"/>
          </a:xfrm>
        </p:grpSpPr>
        <p:sp>
          <p:nvSpPr>
            <p:cNvPr id="58" name="TextBox 57"/>
            <p:cNvSpPr txBox="1"/>
            <p:nvPr/>
          </p:nvSpPr>
          <p:spPr>
            <a:xfrm>
              <a:off x="5943600" y="4648200"/>
              <a:ext cx="33812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B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59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43600" y="4800600"/>
              <a:ext cx="609600" cy="560263"/>
            </a:xfrm>
            <a:prstGeom prst="rect">
              <a:avLst/>
            </a:prstGeom>
            <a:noFill/>
          </p:spPr>
        </p:pic>
      </p:grpSp>
      <p:grpSp>
        <p:nvGrpSpPr>
          <p:cNvPr id="5" name="Group 59"/>
          <p:cNvGrpSpPr/>
          <p:nvPr/>
        </p:nvGrpSpPr>
        <p:grpSpPr>
          <a:xfrm>
            <a:off x="2225749" y="4285330"/>
            <a:ext cx="482009" cy="667670"/>
            <a:chOff x="4343400" y="5284113"/>
            <a:chExt cx="609600" cy="686350"/>
          </a:xfrm>
        </p:grpSpPr>
        <p:sp>
          <p:nvSpPr>
            <p:cNvPr id="56" name="TextBox 55"/>
            <p:cNvSpPr txBox="1"/>
            <p:nvPr/>
          </p:nvSpPr>
          <p:spPr>
            <a:xfrm>
              <a:off x="4366159" y="5284113"/>
              <a:ext cx="35824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/>
                </a:rPr>
                <a:t>D</a:t>
              </a:r>
              <a:endParaRPr lang="en-US" sz="2200" dirty="0">
                <a:latin typeface="Calibri"/>
              </a:endParaRPr>
            </a:p>
          </p:txBody>
        </p:sp>
        <p:pic>
          <p:nvPicPr>
            <p:cNvPr id="57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43400" y="5410200"/>
              <a:ext cx="609600" cy="560263"/>
            </a:xfrm>
            <a:prstGeom prst="rect">
              <a:avLst/>
            </a:prstGeom>
            <a:noFill/>
          </p:spPr>
        </p:pic>
      </p:grpSp>
      <p:sp>
        <p:nvSpPr>
          <p:cNvPr id="49" name="Flowchart: Connector 47"/>
          <p:cNvSpPr/>
          <p:nvPr/>
        </p:nvSpPr>
        <p:spPr>
          <a:xfrm>
            <a:off x="2044995" y="3099313"/>
            <a:ext cx="723014" cy="963639"/>
          </a:xfrm>
          <a:prstGeom prst="flowChartConnector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1582422" y="3544069"/>
            <a:ext cx="462573" cy="8339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49" idx="7"/>
          </p:cNvCxnSpPr>
          <p:nvPr/>
        </p:nvCxnSpPr>
        <p:spPr>
          <a:xfrm rot="10800000" flipV="1">
            <a:off x="2662127" y="2802807"/>
            <a:ext cx="467395" cy="437628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2647508" y="3896715"/>
            <a:ext cx="482009" cy="462742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42741" y="3395817"/>
            <a:ext cx="242004" cy="292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" name="TextBox 66"/>
          <p:cNvSpPr txBox="1"/>
          <p:nvPr/>
        </p:nvSpPr>
        <p:spPr>
          <a:xfrm>
            <a:off x="900223" y="2971800"/>
            <a:ext cx="3449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V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43" name="Rounded Rectangular Callout 42"/>
          <p:cNvSpPr/>
          <p:nvPr/>
        </p:nvSpPr>
        <p:spPr>
          <a:xfrm>
            <a:off x="4191000" y="1143000"/>
            <a:ext cx="4038600" cy="5486400"/>
          </a:xfrm>
          <a:prstGeom prst="wedgeRoundRectCallout">
            <a:avLst>
              <a:gd name="adj1" fmla="val -66736"/>
              <a:gd name="adj2" fmla="val -612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343400" y="1348800"/>
            <a:ext cx="4191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B need to know for C and D</a:t>
            </a:r>
          </a:p>
          <a:p>
            <a:pPr marL="457200" indent="-457200">
              <a:buAutoNum type="arabicPeriod"/>
            </a:pPr>
            <a:r>
              <a:rPr lang="en-US" sz="2200" dirty="0" smtClean="0">
                <a:latin typeface="Calibri" pitchFamily="34" charset="0"/>
              </a:rPr>
              <a:t>Probability that C and D are making a relaying decision</a:t>
            </a:r>
          </a:p>
          <a:p>
            <a:pPr marL="457200" indent="-457200">
              <a:buAutoNum type="arabicPeriod"/>
            </a:pPr>
            <a:r>
              <a:rPr lang="en-US" sz="2200" dirty="0" smtClean="0">
                <a:latin typeface="Calibri" pitchFamily="34" charset="0"/>
              </a:rPr>
              <a:t>Probability that vehicle will hear from C and D</a:t>
            </a:r>
          </a:p>
          <a:p>
            <a:pPr marL="457200" indent="-457200"/>
            <a:endParaRPr lang="en-US" sz="2200" dirty="0" smtClean="0">
              <a:latin typeface="Calibri" pitchFamily="34" charset="0"/>
            </a:endParaRPr>
          </a:p>
          <a:p>
            <a:r>
              <a:rPr lang="en-US" sz="2200" dirty="0" smtClean="0">
                <a:latin typeface="Calibri" pitchFamily="34" charset="0"/>
              </a:rPr>
              <a:t>Both can be estimated using loss probabilities between C and D </a:t>
            </a:r>
          </a:p>
          <a:p>
            <a:r>
              <a:rPr lang="en-US" sz="2200" dirty="0" smtClean="0">
                <a:latin typeface="Calibri" pitchFamily="34" charset="0"/>
              </a:rPr>
              <a:t>and their neighbors</a:t>
            </a:r>
          </a:p>
          <a:p>
            <a:endParaRPr lang="en-US" sz="2200" dirty="0" smtClean="0">
              <a:latin typeface="Calibri" pitchFamily="34" charset="0"/>
            </a:endParaRPr>
          </a:p>
          <a:p>
            <a:r>
              <a:rPr lang="en-US" sz="2200" dirty="0" smtClean="0">
                <a:latin typeface="Calibri" pitchFamily="34" charset="0"/>
              </a:rPr>
              <a:t>Nodes exchange 2-hop loss rates using beacons</a:t>
            </a:r>
          </a:p>
          <a:p>
            <a:endParaRPr lang="en-US" sz="2200" dirty="0" smtClean="0">
              <a:latin typeface="Calibri" pitchFamily="34" charset="0"/>
            </a:endParaRPr>
          </a:p>
          <a:p>
            <a:r>
              <a:rPr lang="en-US" sz="2200" dirty="0" smtClean="0">
                <a:latin typeface="Calibri" pitchFamily="34" charset="0"/>
              </a:rPr>
              <a:t>B computes relaying probabilities for B, C and D</a:t>
            </a:r>
          </a:p>
          <a:p>
            <a:endParaRPr lang="en-US" sz="2200" dirty="0" smtClean="0"/>
          </a:p>
        </p:txBody>
      </p:sp>
      <p:grpSp>
        <p:nvGrpSpPr>
          <p:cNvPr id="73" name="Group 72"/>
          <p:cNvGrpSpPr/>
          <p:nvPr/>
        </p:nvGrpSpPr>
        <p:grpSpPr>
          <a:xfrm>
            <a:off x="457200" y="5257800"/>
            <a:ext cx="2953435" cy="769441"/>
            <a:chOff x="457200" y="5257800"/>
            <a:chExt cx="2953435" cy="769441"/>
          </a:xfrm>
        </p:grpSpPr>
        <p:sp>
          <p:nvSpPr>
            <p:cNvPr id="39" name="TextBox 38"/>
            <p:cNvSpPr txBox="1"/>
            <p:nvPr/>
          </p:nvSpPr>
          <p:spPr>
            <a:xfrm>
              <a:off x="457200" y="5486400"/>
              <a:ext cx="184731" cy="3180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200" baseline="-25000" dirty="0">
                <a:latin typeface="Calibri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38200" y="5257800"/>
              <a:ext cx="25724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 pitchFamily="34" charset="0"/>
                </a:rPr>
                <a:t>Compute consistent</a:t>
              </a:r>
            </a:p>
            <a:p>
              <a:r>
                <a:rPr lang="en-US" sz="2200" dirty="0" smtClean="0">
                  <a:latin typeface="Calibri" pitchFamily="34" charset="0"/>
                </a:rPr>
                <a:t>relaying probabilities</a:t>
              </a:r>
              <a:endParaRPr lang="en-US" sz="2200" dirty="0">
                <a:latin typeface="Calibri" pitchFamily="34" charset="0"/>
              </a:endParaRPr>
            </a:p>
          </p:txBody>
        </p:sp>
        <p:sp>
          <p:nvSpPr>
            <p:cNvPr id="65" name="Rounded Rectangular Callout 64"/>
            <p:cNvSpPr/>
            <p:nvPr/>
          </p:nvSpPr>
          <p:spPr>
            <a:xfrm>
              <a:off x="914400" y="5257800"/>
              <a:ext cx="2362200" cy="762000"/>
            </a:xfrm>
            <a:prstGeom prst="wedgeRoundRectCallout">
              <a:avLst>
                <a:gd name="adj1" fmla="val 18052"/>
                <a:gd name="adj2" fmla="val -8948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1066800" y="1143000"/>
            <a:ext cx="2572435" cy="838200"/>
            <a:chOff x="1066800" y="1143000"/>
            <a:chExt cx="2572435" cy="838200"/>
          </a:xfrm>
        </p:grpSpPr>
        <p:sp>
          <p:nvSpPr>
            <p:cNvPr id="66" name="TextBox 65"/>
            <p:cNvSpPr txBox="1"/>
            <p:nvPr/>
          </p:nvSpPr>
          <p:spPr>
            <a:xfrm>
              <a:off x="1066800" y="1143000"/>
              <a:ext cx="25724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Calibri" pitchFamily="34" charset="0"/>
                </a:rPr>
                <a:t>Compute consistent</a:t>
              </a:r>
            </a:p>
            <a:p>
              <a:r>
                <a:rPr lang="en-US" sz="2200" dirty="0" smtClean="0">
                  <a:latin typeface="Calibri" pitchFamily="34" charset="0"/>
                </a:rPr>
                <a:t>relaying probabilities</a:t>
              </a:r>
              <a:endParaRPr lang="en-US" sz="2200" dirty="0">
                <a:latin typeface="Calibri" pitchFamily="34" charset="0"/>
              </a:endParaRPr>
            </a:p>
          </p:txBody>
        </p:sp>
        <p:sp>
          <p:nvSpPr>
            <p:cNvPr id="68" name="Rounded Rectangular Callout 67"/>
            <p:cNvSpPr/>
            <p:nvPr/>
          </p:nvSpPr>
          <p:spPr>
            <a:xfrm>
              <a:off x="1143000" y="1219200"/>
              <a:ext cx="2362200" cy="762000"/>
            </a:xfrm>
            <a:prstGeom prst="wedgeRoundRectCallout">
              <a:avLst>
                <a:gd name="adj1" fmla="val 9657"/>
                <a:gd name="adj2" fmla="val 9846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2227795" y="2209800"/>
            <a:ext cx="3353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/>
              </a:rPr>
              <a:t>C</a:t>
            </a:r>
            <a:endParaRPr lang="en-US" sz="2200" dirty="0">
              <a:latin typeface="Calibri"/>
            </a:endParaRPr>
          </a:p>
        </p:txBody>
      </p:sp>
      <p:pic>
        <p:nvPicPr>
          <p:cNvPr id="71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286000"/>
            <a:ext cx="482009" cy="545015"/>
          </a:xfrm>
          <a:prstGeom prst="rect">
            <a:avLst/>
          </a:prstGeom>
          <a:noFill/>
        </p:spPr>
      </p:pic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4038600" cy="6556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Our work</a:t>
            </a:r>
            <a:endParaRPr lang="en-US" dirty="0">
              <a:solidFill>
                <a:schemeClr val="accent1"/>
              </a:solidFill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438400"/>
            <a:ext cx="3505200" cy="116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6999" y="3547884"/>
            <a:ext cx="532115" cy="489049"/>
          </a:xfrm>
          <a:prstGeom prst="rect">
            <a:avLst/>
          </a:prstGeom>
          <a:noFill/>
        </p:spPr>
      </p:pic>
      <p:pic>
        <p:nvPicPr>
          <p:cNvPr id="8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799" y="3624084"/>
            <a:ext cx="532115" cy="489049"/>
          </a:xfrm>
          <a:prstGeom prst="rect">
            <a:avLst/>
          </a:prstGeom>
          <a:noFill/>
        </p:spPr>
      </p:pic>
      <p:pic>
        <p:nvPicPr>
          <p:cNvPr id="10" name="Picture 10" descr="cartoon cars full color illustration ar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399" y="2557284"/>
            <a:ext cx="727474" cy="563794"/>
          </a:xfrm>
          <a:prstGeom prst="rect">
            <a:avLst/>
          </a:prstGeom>
          <a:noFill/>
        </p:spPr>
      </p:pic>
      <p:pic>
        <p:nvPicPr>
          <p:cNvPr id="11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7796" y="3744635"/>
            <a:ext cx="532113" cy="489049"/>
          </a:xfrm>
          <a:prstGeom prst="rect">
            <a:avLst/>
          </a:prstGeom>
          <a:noFill/>
        </p:spPr>
      </p:pic>
      <p:sp>
        <p:nvSpPr>
          <p:cNvPr id="31" name="Cloud Callout 30"/>
          <p:cNvSpPr/>
          <p:nvPr/>
        </p:nvSpPr>
        <p:spPr>
          <a:xfrm>
            <a:off x="7086599" y="4081284"/>
            <a:ext cx="1868607" cy="698633"/>
          </a:xfrm>
          <a:prstGeom prst="cloudCallout">
            <a:avLst>
              <a:gd name="adj1" fmla="val 4618"/>
              <a:gd name="adj2" fmla="val 288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Calibri" pitchFamily="34" charset="0"/>
              </a:rPr>
              <a:t>Internet</a:t>
            </a:r>
            <a:endParaRPr lang="en-US" sz="2200" dirty="0">
              <a:latin typeface="Calibri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rot="16200000" flipH="1">
            <a:off x="6252460" y="3247145"/>
            <a:ext cx="457200" cy="296678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H="1">
            <a:off x="7010399" y="3928884"/>
            <a:ext cx="304800" cy="304800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599" y="4233684"/>
            <a:ext cx="532113" cy="489049"/>
          </a:xfrm>
          <a:prstGeom prst="rect">
            <a:avLst/>
          </a:prstGeom>
          <a:noFill/>
        </p:spPr>
      </p:pic>
      <p:pic>
        <p:nvPicPr>
          <p:cNvPr id="42" name="Picture 10" descr="cartoon cars full color illustration ar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28796" y="2614497"/>
            <a:ext cx="727474" cy="563794"/>
          </a:xfrm>
          <a:prstGeom prst="rect">
            <a:avLst/>
          </a:prstGeom>
          <a:noFill/>
        </p:spPr>
      </p:pic>
      <p:cxnSp>
        <p:nvCxnSpPr>
          <p:cNvPr id="43" name="Straight Arrow Connector 42"/>
          <p:cNvCxnSpPr>
            <a:endCxn id="11" idx="0"/>
          </p:cNvCxnSpPr>
          <p:nvPr/>
        </p:nvCxnSpPr>
        <p:spPr>
          <a:xfrm rot="5400000">
            <a:off x="4291375" y="3266028"/>
            <a:ext cx="601085" cy="356128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4648199" y="4157484"/>
            <a:ext cx="228600" cy="228600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55" idx="1"/>
          </p:cNvCxnSpPr>
          <p:nvPr/>
        </p:nvCxnSpPr>
        <p:spPr>
          <a:xfrm>
            <a:off x="5333999" y="4462284"/>
            <a:ext cx="533400" cy="15925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6400799" y="4538484"/>
            <a:ext cx="685800" cy="1588"/>
          </a:xfrm>
          <a:prstGeom prst="straightConnector1">
            <a:avLst/>
          </a:prstGeom>
          <a:ln w="254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399" y="4233684"/>
            <a:ext cx="532113" cy="489049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381000" y="1066800"/>
            <a:ext cx="84582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580"/>
              </a:spcBef>
              <a:buClr>
                <a:schemeClr val="accent1"/>
              </a:buClr>
            </a:pPr>
            <a:r>
              <a:rPr lang="en-US" sz="2800" i="1" dirty="0" smtClean="0">
                <a:latin typeface="Calibri" pitchFamily="34" charset="0"/>
              </a:rPr>
              <a:t>Given enough coverage, can </a:t>
            </a:r>
            <a:r>
              <a:rPr lang="en-US" sz="2800" i="1" dirty="0" err="1" smtClean="0">
                <a:latin typeface="Calibri" pitchFamily="34" charset="0"/>
              </a:rPr>
              <a:t>WiFi</a:t>
            </a:r>
            <a:r>
              <a:rPr lang="en-US" sz="2800" i="1" dirty="0" smtClean="0">
                <a:latin typeface="Calibri" pitchFamily="34" charset="0"/>
              </a:rPr>
              <a:t> technology be used to access mainstream applications from vehicles?</a:t>
            </a:r>
          </a:p>
          <a:p>
            <a:pPr marL="628650" lvl="2" indent="-171450">
              <a:spcBef>
                <a:spcPts val="580"/>
              </a:spcBef>
              <a:buClr>
                <a:schemeClr val="accent1"/>
              </a:buClr>
            </a:pPr>
            <a:endParaRPr lang="en-US" sz="2400" i="1" dirty="0" smtClean="0">
              <a:latin typeface="Calibri" pitchFamily="34" charset="0"/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81000" y="2133600"/>
            <a:ext cx="39624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indent="-171450">
              <a:spcBef>
                <a:spcPts val="58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latin typeface="Calibri" pitchFamily="34" charset="0"/>
              </a:rPr>
              <a:t>Existing work shows</a:t>
            </a:r>
          </a:p>
          <a:p>
            <a:pPr marL="628650" lvl="2" indent="-171450">
              <a:spcBef>
                <a:spcPts val="58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the feasibility of </a:t>
            </a:r>
            <a:r>
              <a:rPr lang="en-US" sz="2400" dirty="0" err="1" smtClean="0">
                <a:latin typeface="Calibri" pitchFamily="34" charset="0"/>
              </a:rPr>
              <a:t>WiFi</a:t>
            </a:r>
            <a:r>
              <a:rPr lang="en-US" sz="2400" dirty="0" smtClean="0">
                <a:latin typeface="Calibri" pitchFamily="34" charset="0"/>
              </a:rPr>
              <a:t> access at vehicular speeds</a:t>
            </a:r>
          </a:p>
          <a:p>
            <a:pPr marL="628650" lvl="2" indent="-171450">
              <a:spcBef>
                <a:spcPts val="58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 focus on non-interactive applications. e.g., road monitoring</a:t>
            </a:r>
          </a:p>
        </p:txBody>
      </p:sp>
    </p:spTree>
    <p:custDataLst>
      <p:tags r:id="rId1"/>
    </p:custDataLst>
  </p:cSld>
  <p:clrMapOvr>
    <a:masterClrMapping/>
  </p:clrMapOvr>
  <p:transition advTm="71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 bwMode="auto">
          <a:xfrm>
            <a:off x="304800" y="304800"/>
            <a:ext cx="2667000" cy="5334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Talk outline</a:t>
            </a:r>
          </a:p>
        </p:txBody>
      </p:sp>
      <p:sp>
        <p:nvSpPr>
          <p:cNvPr id="17413" name="Content Placeholder 2"/>
          <p:cNvSpPr txBox="1">
            <a:spLocks/>
          </p:cNvSpPr>
          <p:nvPr/>
        </p:nvSpPr>
        <p:spPr bwMode="auto">
          <a:xfrm>
            <a:off x="457200" y="1219200"/>
            <a:ext cx="8077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accent1"/>
                </a:solidFill>
                <a:latin typeface="Calibri" pitchFamily="34" charset="0"/>
              </a:rPr>
              <a:t>Can popular applications be supported using vehicular </a:t>
            </a:r>
            <a:r>
              <a:rPr lang="en-US" sz="2800" dirty="0" err="1" smtClean="0">
                <a:solidFill>
                  <a:schemeClr val="accent1"/>
                </a:solidFill>
                <a:latin typeface="Calibri" pitchFamily="34" charset="0"/>
              </a:rPr>
              <a:t>WiFi</a:t>
            </a:r>
            <a:r>
              <a:rPr lang="en-US" sz="2800" dirty="0" smtClean="0">
                <a:solidFill>
                  <a:schemeClr val="accent1"/>
                </a:solidFill>
                <a:latin typeface="Calibri" pitchFamily="34" charset="0"/>
              </a:rPr>
              <a:t> today?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/>
                </a:solidFill>
                <a:latin typeface="Calibri" pitchFamily="34" charset="0"/>
              </a:rPr>
              <a:t>Performance is poor due to frequent disruptions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800" dirty="0" smtClean="0">
                <a:latin typeface="Calibri" pitchFamily="34" charset="0"/>
              </a:rPr>
              <a:t>How can we improve application performance?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2400" i="1" dirty="0" err="1" smtClean="0">
                <a:latin typeface="Calibri" pitchFamily="34" charset="0"/>
              </a:rPr>
              <a:t>ViFi</a:t>
            </a:r>
            <a:r>
              <a:rPr lang="en-US" sz="2400" dirty="0" smtClean="0">
                <a:latin typeface="Calibri" pitchFamily="34" charset="0"/>
              </a:rPr>
              <a:t>, a new handoff protocol that significantly reduces disruptions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800" dirty="0" smtClean="0">
                <a:latin typeface="Calibri" pitchFamily="34" charset="0"/>
              </a:rPr>
              <a:t>Does </a:t>
            </a:r>
            <a:r>
              <a:rPr lang="en-US" sz="2800" dirty="0" err="1" smtClean="0">
                <a:latin typeface="Calibri" pitchFamily="34" charset="0"/>
              </a:rPr>
              <a:t>ViFi</a:t>
            </a:r>
            <a:r>
              <a:rPr lang="en-US" sz="2800" dirty="0" smtClean="0">
                <a:latin typeface="Calibri" pitchFamily="34" charset="0"/>
              </a:rPr>
              <a:t> really improve application performance?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 sz="2400" dirty="0" smtClean="0">
                <a:latin typeface="Calibri" pitchFamily="34" charset="0"/>
              </a:rPr>
              <a:t>VoIP, short TCP transfers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4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36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xfrm>
            <a:off x="304800" y="304800"/>
            <a:ext cx="7086600" cy="6858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 err="1" smtClean="0">
                <a:solidFill>
                  <a:schemeClr val="accent1"/>
                </a:solidFill>
                <a:latin typeface="Calibri" pitchFamily="34" charset="0"/>
              </a:rPr>
              <a:t>VanLAN</a:t>
            </a:r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: Our Vehicular </a:t>
            </a:r>
            <a:r>
              <a:rPr lang="en-US" dirty="0" err="1" smtClean="0">
                <a:solidFill>
                  <a:schemeClr val="accent1"/>
                </a:solidFill>
                <a:latin typeface="Calibri" pitchFamily="34" charset="0"/>
              </a:rPr>
              <a:t>Testbed</a:t>
            </a:r>
            <a:endParaRPr lang="en-US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1"/>
            <a:ext cx="4191000" cy="476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53000" y="1676400"/>
            <a:ext cx="3581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Uses MS campus vans </a:t>
            </a:r>
          </a:p>
          <a:p>
            <a:endParaRPr lang="en-US" sz="2800" dirty="0" smtClean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Base stations(</a:t>
            </a:r>
            <a:r>
              <a:rPr lang="en-US" sz="2800" dirty="0" err="1" smtClean="0">
                <a:latin typeface="Calibri" pitchFamily="34" charset="0"/>
              </a:rPr>
              <a:t>BSes</a:t>
            </a:r>
            <a:r>
              <a:rPr lang="en-US" sz="2800" dirty="0" smtClean="0">
                <a:latin typeface="Calibri" pitchFamily="34" charset="0"/>
              </a:rPr>
              <a:t>) are deployed on roadside buildings</a:t>
            </a:r>
          </a:p>
          <a:p>
            <a:endParaRPr lang="en-US" sz="2800" dirty="0" smtClean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Currently 2 vans, 11 </a:t>
            </a:r>
            <a:r>
              <a:rPr lang="en-US" sz="2800" dirty="0" err="1" smtClean="0">
                <a:latin typeface="Calibri" pitchFamily="34" charset="0"/>
              </a:rPr>
              <a:t>BSes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 advTm="24687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304800" y="304800"/>
            <a:ext cx="7467600" cy="6858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Measurement study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304800" y="838200"/>
            <a:ext cx="8610600" cy="5638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lang="en-US" sz="2800" dirty="0" smtClean="0">
                <a:latin typeface="Calibri" pitchFamily="34" charset="0"/>
              </a:rPr>
              <a:t>Study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application performance in vehicular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WiFi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setting</a:t>
            </a:r>
          </a:p>
          <a:p>
            <a:pPr marL="731520" lvl="1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en-US" sz="2400" dirty="0" smtClean="0">
                <a:latin typeface="Calibri" pitchFamily="34" charset="0"/>
              </a:rPr>
              <a:t>Focus on basic connectivity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endParaRPr lang="en-US" sz="2400" dirty="0" smtClean="0">
              <a:latin typeface="Calibri" pitchFamily="34" charset="0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en-US" sz="2800" dirty="0" smtClean="0">
                <a:latin typeface="Calibri" pitchFamily="34" charset="0"/>
              </a:rPr>
              <a:t>Study performance of different handoff policies</a:t>
            </a:r>
          </a:p>
          <a:p>
            <a:pPr marL="731520" lvl="2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en-US" sz="2400" dirty="0" smtClean="0">
              <a:latin typeface="Calibri" pitchFamily="34" charset="0"/>
            </a:endParaRPr>
          </a:p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en-US" sz="2800" dirty="0" smtClean="0">
                <a:latin typeface="Calibri" pitchFamily="34" charset="0"/>
              </a:rPr>
              <a:t>Trace-driven analysis</a:t>
            </a:r>
          </a:p>
          <a:p>
            <a:pPr marL="731520" lvl="1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en-US" sz="2400" dirty="0" smtClean="0">
                <a:latin typeface="Calibri" pitchFamily="34" charset="0"/>
              </a:rPr>
              <a:t>Nodes send periodic packets and log receptions</a:t>
            </a:r>
          </a:p>
          <a:p>
            <a:pPr marL="731520" lvl="2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en-US" sz="2400" dirty="0" smtClean="0">
              <a:latin typeface="Calibri" pitchFamily="34" charset="0"/>
            </a:endParaRPr>
          </a:p>
          <a:p>
            <a: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en-US" sz="2800" dirty="0" smtClean="0">
              <a:latin typeface="Calibri" pitchFamily="34" charset="0"/>
            </a:endParaRPr>
          </a:p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en-US" sz="2800" dirty="0" smtClean="0">
              <a:latin typeface="Calibri" pitchFamily="34" charset="0"/>
            </a:endParaRPr>
          </a:p>
          <a:p>
            <a:pPr marL="731520" lvl="2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en-US" sz="2400" dirty="0" smtClean="0">
              <a:latin typeface="Calibri" pitchFamily="34" charset="0"/>
            </a:endParaRPr>
          </a:p>
          <a:p>
            <a:pPr marL="731520" lvl="2" indent="-27432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6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59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304800" y="304800"/>
            <a:ext cx="76200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Handoff policies studied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828801"/>
            <a:ext cx="487552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1" y="2590800"/>
            <a:ext cx="427548" cy="392945"/>
          </a:xfrm>
          <a:prstGeom prst="rect">
            <a:avLst/>
          </a:prstGeom>
          <a:noFill/>
        </p:spPr>
      </p:pic>
      <p:pic>
        <p:nvPicPr>
          <p:cNvPr id="12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4800" y="2590800"/>
            <a:ext cx="427548" cy="392945"/>
          </a:xfrm>
          <a:prstGeom prst="rect">
            <a:avLst/>
          </a:prstGeom>
          <a:noFill/>
        </p:spPr>
      </p:pic>
      <p:pic>
        <p:nvPicPr>
          <p:cNvPr id="13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2590800"/>
            <a:ext cx="427548" cy="392945"/>
          </a:xfrm>
          <a:prstGeom prst="rect">
            <a:avLst/>
          </a:prstGeom>
          <a:noFill/>
        </p:spPr>
      </p:pic>
      <p:pic>
        <p:nvPicPr>
          <p:cNvPr id="15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1" y="2590800"/>
            <a:ext cx="427548" cy="392945"/>
          </a:xfrm>
          <a:prstGeom prst="rect">
            <a:avLst/>
          </a:prstGeom>
          <a:noFill/>
        </p:spPr>
      </p:pic>
      <p:pic>
        <p:nvPicPr>
          <p:cNvPr id="17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2895600"/>
            <a:ext cx="427548" cy="392945"/>
          </a:xfrm>
          <a:prstGeom prst="rect">
            <a:avLst/>
          </a:prstGeom>
          <a:noFill/>
        </p:spPr>
      </p:pic>
      <p:pic>
        <p:nvPicPr>
          <p:cNvPr id="6" name="Picture 10" descr="cartoon cars full color illustration ar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2" y="1905000"/>
            <a:ext cx="589936" cy="457200"/>
          </a:xfrm>
          <a:prstGeom prst="rect">
            <a:avLst/>
          </a:prstGeom>
          <a:noFill/>
        </p:spPr>
      </p:pic>
      <p:cxnSp>
        <p:nvCxnSpPr>
          <p:cNvPr id="42" name="Straight Arrow Connector 41"/>
          <p:cNvCxnSpPr>
            <a:stCxn id="6" idx="2"/>
          </p:cNvCxnSpPr>
          <p:nvPr/>
        </p:nvCxnSpPr>
        <p:spPr>
          <a:xfrm rot="5400000">
            <a:off x="5481487" y="2443317"/>
            <a:ext cx="381001" cy="218767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1" y="3048000"/>
            <a:ext cx="427548" cy="392945"/>
          </a:xfrm>
          <a:prstGeom prst="rect">
            <a:avLst/>
          </a:prstGeom>
          <a:noFill/>
        </p:spPr>
      </p:pic>
      <p:sp>
        <p:nvSpPr>
          <p:cNvPr id="27" name="Oval 26"/>
          <p:cNvSpPr/>
          <p:nvPr/>
        </p:nvSpPr>
        <p:spPr>
          <a:xfrm>
            <a:off x="4724400" y="914400"/>
            <a:ext cx="2133600" cy="259080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/>
          <p:cNvGrpSpPr/>
          <p:nvPr/>
        </p:nvGrpSpPr>
        <p:grpSpPr>
          <a:xfrm>
            <a:off x="5791200" y="914400"/>
            <a:ext cx="2057400" cy="2590800"/>
            <a:chOff x="3048000" y="3352800"/>
            <a:chExt cx="2514600" cy="2971800"/>
          </a:xfrm>
        </p:grpSpPr>
        <p:grpSp>
          <p:nvGrpSpPr>
            <p:cNvPr id="31" name="Group 30"/>
            <p:cNvGrpSpPr/>
            <p:nvPr/>
          </p:nvGrpSpPr>
          <p:grpSpPr>
            <a:xfrm>
              <a:off x="3959687" y="4473849"/>
              <a:ext cx="671579" cy="976692"/>
              <a:chOff x="1140287" y="4473849"/>
              <a:chExt cx="671579" cy="976692"/>
            </a:xfrm>
          </p:grpSpPr>
          <p:pic>
            <p:nvPicPr>
              <p:cNvPr id="32" name="Picture 10" descr="cartoon cars full color illustration art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140287" y="4473849"/>
                <a:ext cx="671579" cy="520473"/>
              </a:xfrm>
              <a:prstGeom prst="rect">
                <a:avLst/>
              </a:prstGeom>
              <a:noFill/>
            </p:spPr>
          </p:pic>
          <p:cxnSp>
            <p:nvCxnSpPr>
              <p:cNvPr id="33" name="Straight Arrow Connector 32"/>
              <p:cNvCxnSpPr/>
              <p:nvPr/>
            </p:nvCxnSpPr>
            <p:spPr>
              <a:xfrm rot="5400000">
                <a:off x="1037169" y="5116108"/>
                <a:ext cx="457198" cy="211668"/>
              </a:xfrm>
              <a:prstGeom prst="straightConnector1">
                <a:avLst/>
              </a:prstGeom>
              <a:ln w="38100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Oval 33"/>
            <p:cNvSpPr/>
            <p:nvPr/>
          </p:nvSpPr>
          <p:spPr>
            <a:xfrm>
              <a:off x="3048000" y="3352800"/>
              <a:ext cx="2514600" cy="29718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629400" y="914400"/>
            <a:ext cx="2057400" cy="2590800"/>
            <a:chOff x="2556934" y="3068170"/>
            <a:chExt cx="2514600" cy="2971800"/>
          </a:xfrm>
        </p:grpSpPr>
        <p:pic>
          <p:nvPicPr>
            <p:cNvPr id="45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05200" y="4204446"/>
              <a:ext cx="676692" cy="524438"/>
            </a:xfrm>
            <a:prstGeom prst="rect">
              <a:avLst/>
            </a:prstGeom>
            <a:noFill/>
          </p:spPr>
        </p:pic>
        <p:sp>
          <p:nvSpPr>
            <p:cNvPr id="44" name="Oval 43"/>
            <p:cNvSpPr/>
            <p:nvPr/>
          </p:nvSpPr>
          <p:spPr>
            <a:xfrm>
              <a:off x="2556934" y="3068170"/>
              <a:ext cx="2514600" cy="29718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Content Placeholder 6"/>
          <p:cNvSpPr>
            <a:spLocks noGrp="1"/>
          </p:cNvSpPr>
          <p:nvPr>
            <p:ph sz="quarter" idx="1"/>
          </p:nvPr>
        </p:nvSpPr>
        <p:spPr>
          <a:xfrm>
            <a:off x="381000" y="914400"/>
            <a:ext cx="4343400" cy="5334000"/>
          </a:xfrm>
        </p:spPr>
        <p:txBody>
          <a:bodyPr>
            <a:noAutofit/>
          </a:bodyPr>
          <a:lstStyle/>
          <a:p>
            <a:pPr lvl="1">
              <a:buNone/>
            </a:pPr>
            <a:endParaRPr lang="en-US" dirty="0" smtClean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Practical hard handoff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Associate with one BS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Current 802.11</a:t>
            </a:r>
          </a:p>
          <a:p>
            <a:pPr lvl="1"/>
            <a:endParaRPr lang="en-US" sz="2800" dirty="0" smtClean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Ideal hard handoff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Use future knowledge</a:t>
            </a:r>
          </a:p>
          <a:p>
            <a:pPr lvl="1"/>
            <a:r>
              <a:rPr lang="en-US" i="1" dirty="0" smtClean="0">
                <a:latin typeface="Calibri" pitchFamily="34" charset="0"/>
              </a:rPr>
              <a:t>Impractical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 rot="5400000">
            <a:off x="7239003" y="2438401"/>
            <a:ext cx="457197" cy="152399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7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560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7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304800" y="304800"/>
            <a:ext cx="62484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Handoff policies studied</a:t>
            </a:r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3204" y="4823937"/>
            <a:ext cx="4788446" cy="104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3842" y="5771472"/>
            <a:ext cx="464303" cy="426725"/>
          </a:xfrm>
          <a:prstGeom prst="rect">
            <a:avLst/>
          </a:prstGeom>
          <a:noFill/>
        </p:spPr>
      </p:pic>
      <p:pic>
        <p:nvPicPr>
          <p:cNvPr id="61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99635" y="5791200"/>
            <a:ext cx="464303" cy="426725"/>
          </a:xfrm>
          <a:prstGeom prst="rect">
            <a:avLst/>
          </a:prstGeom>
          <a:noFill/>
        </p:spPr>
      </p:pic>
      <p:pic>
        <p:nvPicPr>
          <p:cNvPr id="62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2967" y="5745474"/>
            <a:ext cx="464303" cy="426725"/>
          </a:xfrm>
          <a:prstGeom prst="rect">
            <a:avLst/>
          </a:prstGeom>
          <a:noFill/>
        </p:spPr>
      </p:pic>
      <p:pic>
        <p:nvPicPr>
          <p:cNvPr id="63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7495" y="5745474"/>
            <a:ext cx="464303" cy="426725"/>
          </a:xfrm>
          <a:prstGeom prst="rect">
            <a:avLst/>
          </a:prstGeom>
          <a:noFill/>
        </p:spPr>
      </p:pic>
      <p:pic>
        <p:nvPicPr>
          <p:cNvPr id="64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6235" y="5943600"/>
            <a:ext cx="464303" cy="426725"/>
          </a:xfrm>
          <a:prstGeom prst="rect">
            <a:avLst/>
          </a:prstGeom>
          <a:noFill/>
        </p:spPr>
      </p:pic>
      <p:pic>
        <p:nvPicPr>
          <p:cNvPr id="65" name="Picture 10" descr="cartoon cars full color illustration ar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85035" y="4876800"/>
            <a:ext cx="688053" cy="533242"/>
          </a:xfrm>
          <a:prstGeom prst="rect">
            <a:avLst/>
          </a:prstGeom>
          <a:noFill/>
        </p:spPr>
      </p:pic>
      <p:pic>
        <p:nvPicPr>
          <p:cNvPr id="67" name="Picture 1" descr="C:\Documents and Settings\rohan\My Documents\My Pictures\Microsoft Clip Organizer\j0398499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1369" y="6076271"/>
            <a:ext cx="464301" cy="426725"/>
          </a:xfrm>
          <a:prstGeom prst="rect">
            <a:avLst/>
          </a:prstGeom>
          <a:noFill/>
        </p:spPr>
      </p:pic>
      <p:grpSp>
        <p:nvGrpSpPr>
          <p:cNvPr id="74" name="Group 73"/>
          <p:cNvGrpSpPr/>
          <p:nvPr/>
        </p:nvGrpSpPr>
        <p:grpSpPr>
          <a:xfrm>
            <a:off x="6477000" y="3886200"/>
            <a:ext cx="2260835" cy="2666999"/>
            <a:chOff x="2940696" y="3420291"/>
            <a:chExt cx="2514600" cy="2971800"/>
          </a:xfrm>
        </p:grpSpPr>
        <p:pic>
          <p:nvPicPr>
            <p:cNvPr id="77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61012" y="4556760"/>
              <a:ext cx="762001" cy="590550"/>
            </a:xfrm>
            <a:prstGeom prst="rect">
              <a:avLst/>
            </a:prstGeom>
            <a:noFill/>
          </p:spPr>
        </p:pic>
        <p:sp>
          <p:nvSpPr>
            <p:cNvPr id="76" name="Oval 75"/>
            <p:cNvSpPr/>
            <p:nvPr/>
          </p:nvSpPr>
          <p:spPr>
            <a:xfrm>
              <a:off x="2940696" y="3420291"/>
              <a:ext cx="2514600" cy="29718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4572000" y="3886200"/>
            <a:ext cx="2260835" cy="2666999"/>
            <a:chOff x="1676400" y="3581400"/>
            <a:chExt cx="2514600" cy="2971800"/>
          </a:xfrm>
        </p:grpSpPr>
        <p:sp>
          <p:nvSpPr>
            <p:cNvPr id="68" name="Oval 67"/>
            <p:cNvSpPr/>
            <p:nvPr/>
          </p:nvSpPr>
          <p:spPr>
            <a:xfrm>
              <a:off x="1676400" y="3581400"/>
              <a:ext cx="2514600" cy="29718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2580695" y="5279573"/>
              <a:ext cx="989646" cy="623546"/>
              <a:chOff x="2580695" y="5279573"/>
              <a:chExt cx="989646" cy="623546"/>
            </a:xfrm>
          </p:grpSpPr>
          <p:cxnSp>
            <p:nvCxnSpPr>
              <p:cNvPr id="66" name="Straight Arrow Connector 65"/>
              <p:cNvCxnSpPr/>
              <p:nvPr/>
            </p:nvCxnSpPr>
            <p:spPr>
              <a:xfrm rot="5400000">
                <a:off x="2537930" y="5322339"/>
                <a:ext cx="424542" cy="339011"/>
              </a:xfrm>
              <a:prstGeom prst="straightConnector1">
                <a:avLst/>
              </a:prstGeom>
              <a:ln w="25400">
                <a:prstDash val="sys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Arrow Connector 79"/>
              <p:cNvCxnSpPr/>
              <p:nvPr/>
            </p:nvCxnSpPr>
            <p:spPr>
              <a:xfrm rot="16200000" flipH="1">
                <a:off x="3284183" y="5282096"/>
                <a:ext cx="288681" cy="283635"/>
              </a:xfrm>
              <a:prstGeom prst="straightConnector1">
                <a:avLst/>
              </a:prstGeom>
              <a:ln w="25400">
                <a:prstDash val="sys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/>
              <p:cNvCxnSpPr/>
              <p:nvPr/>
            </p:nvCxnSpPr>
            <p:spPr>
              <a:xfrm rot="5400000">
                <a:off x="2783305" y="5597214"/>
                <a:ext cx="597493" cy="14318"/>
              </a:xfrm>
              <a:prstGeom prst="straightConnector1">
                <a:avLst/>
              </a:prstGeom>
              <a:ln w="25400">
                <a:prstDash val="sys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8" name="Group 107"/>
          <p:cNvGrpSpPr/>
          <p:nvPr/>
        </p:nvGrpSpPr>
        <p:grpSpPr>
          <a:xfrm>
            <a:off x="5486400" y="3886200"/>
            <a:ext cx="2260835" cy="2666999"/>
            <a:chOff x="2786270" y="3069020"/>
            <a:chExt cx="2514600" cy="2971800"/>
          </a:xfrm>
        </p:grpSpPr>
        <p:grpSp>
          <p:nvGrpSpPr>
            <p:cNvPr id="104" name="Group 103"/>
            <p:cNvGrpSpPr/>
            <p:nvPr/>
          </p:nvGrpSpPr>
          <p:grpSpPr>
            <a:xfrm>
              <a:off x="2786270" y="3069020"/>
              <a:ext cx="2514600" cy="2971800"/>
              <a:chOff x="2786270" y="3069020"/>
              <a:chExt cx="2514600" cy="2971800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2786270" y="3069020"/>
                <a:ext cx="2514600" cy="2971800"/>
                <a:chOff x="2938670" y="2840420"/>
                <a:chExt cx="2514600" cy="2971800"/>
              </a:xfrm>
            </p:grpSpPr>
            <p:pic>
              <p:nvPicPr>
                <p:cNvPr id="72" name="Picture 10" descr="cartoon cars full color illustration art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3810001" y="3944232"/>
                  <a:ext cx="710986" cy="551014"/>
                </a:xfrm>
                <a:prstGeom prst="rect">
                  <a:avLst/>
                </a:prstGeom>
                <a:noFill/>
              </p:spPr>
            </p:pic>
            <p:sp>
              <p:nvSpPr>
                <p:cNvPr id="71" name="Oval 70"/>
                <p:cNvSpPr/>
                <p:nvPr/>
              </p:nvSpPr>
              <p:spPr>
                <a:xfrm>
                  <a:off x="2938670" y="2840420"/>
                  <a:ext cx="2514600" cy="2971800"/>
                </a:xfrm>
                <a:prstGeom prst="ellipse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86" name="Straight Arrow Connector 85"/>
              <p:cNvCxnSpPr/>
              <p:nvPr/>
            </p:nvCxnSpPr>
            <p:spPr>
              <a:xfrm rot="5400000">
                <a:off x="3704102" y="4696735"/>
                <a:ext cx="409904" cy="381002"/>
              </a:xfrm>
              <a:prstGeom prst="straightConnector1">
                <a:avLst/>
              </a:prstGeom>
              <a:ln w="25400">
                <a:prstDash val="sys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8" name="Straight Arrow Connector 87"/>
            <p:cNvCxnSpPr/>
            <p:nvPr/>
          </p:nvCxnSpPr>
          <p:spPr>
            <a:xfrm rot="16200000" flipH="1">
              <a:off x="4282228" y="4681454"/>
              <a:ext cx="433155" cy="417586"/>
            </a:xfrm>
            <a:prstGeom prst="straightConnector1">
              <a:avLst/>
            </a:prstGeom>
            <a:ln w="25400"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6" name="Straight Arrow Connector 95"/>
          <p:cNvCxnSpPr>
            <a:endCxn id="62" idx="0"/>
          </p:cNvCxnSpPr>
          <p:nvPr/>
        </p:nvCxnSpPr>
        <p:spPr>
          <a:xfrm rot="5400000">
            <a:off x="7108041" y="5411079"/>
            <a:ext cx="411473" cy="257316"/>
          </a:xfrm>
          <a:prstGeom prst="straightConnector1">
            <a:avLst/>
          </a:prstGeom>
          <a:ln w="25400"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rot="16200000" flipH="1">
            <a:off x="7785335" y="5372100"/>
            <a:ext cx="381000" cy="304800"/>
          </a:xfrm>
          <a:prstGeom prst="straightConnector1">
            <a:avLst/>
          </a:prstGeom>
          <a:ln w="25400"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rot="5400000">
            <a:off x="7365440" y="5638006"/>
            <a:ext cx="609600" cy="1588"/>
          </a:xfrm>
          <a:prstGeom prst="straightConnector1">
            <a:avLst/>
          </a:prstGeom>
          <a:ln w="25400"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ontent Placeholder 6"/>
          <p:cNvSpPr>
            <a:spLocks noGrp="1"/>
          </p:cNvSpPr>
          <p:nvPr>
            <p:ph sz="quarter" idx="1"/>
          </p:nvPr>
        </p:nvSpPr>
        <p:spPr>
          <a:xfrm>
            <a:off x="381000" y="914400"/>
            <a:ext cx="3886200" cy="5638800"/>
          </a:xfrm>
        </p:spPr>
        <p:txBody>
          <a:bodyPr>
            <a:noAutofit/>
          </a:bodyPr>
          <a:lstStyle/>
          <a:p>
            <a:pPr lvl="1">
              <a:buNone/>
            </a:pPr>
            <a:endParaRPr lang="en-US" dirty="0" smtClean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Practical hard handoff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Associate with one BS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Current 802.11</a:t>
            </a:r>
          </a:p>
          <a:p>
            <a:pPr lvl="1"/>
            <a:endParaRPr lang="en-US" sz="2800" dirty="0" smtClean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Ideal hard handoff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Use future knowledge</a:t>
            </a:r>
          </a:p>
          <a:p>
            <a:pPr lvl="1"/>
            <a:r>
              <a:rPr lang="en-US" i="1" dirty="0" smtClean="0">
                <a:latin typeface="Calibri" pitchFamily="34" charset="0"/>
              </a:rPr>
              <a:t>Impractical</a:t>
            </a:r>
          </a:p>
          <a:p>
            <a:pPr lvl="1"/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Ideal soft handoff 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Use all </a:t>
            </a:r>
            <a:r>
              <a:rPr lang="en-US" dirty="0" err="1" smtClean="0">
                <a:latin typeface="Calibri" pitchFamily="34" charset="0"/>
              </a:rPr>
              <a:t>BSes</a:t>
            </a:r>
            <a:r>
              <a:rPr lang="en-US" dirty="0" smtClean="0">
                <a:latin typeface="Calibri" pitchFamily="34" charset="0"/>
              </a:rPr>
              <a:t> in range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Performance upper bound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8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35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xfrm>
            <a:off x="381000" y="381000"/>
            <a:ext cx="8458200" cy="6096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dirty="0" smtClean="0">
                <a:solidFill>
                  <a:schemeClr val="accent1"/>
                </a:solidFill>
                <a:latin typeface="Calibri" pitchFamily="34" charset="0"/>
              </a:rPr>
              <a:t>Comparison of handoff policies </a:t>
            </a:r>
          </a:p>
        </p:txBody>
      </p:sp>
      <p:pic>
        <p:nvPicPr>
          <p:cNvPr id="2150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143000"/>
            <a:ext cx="2311401" cy="396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143000"/>
            <a:ext cx="2286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143000"/>
            <a:ext cx="2286000" cy="4011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304800" y="5105400"/>
            <a:ext cx="269785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Practical hard handoff</a:t>
            </a:r>
          </a:p>
          <a:p>
            <a:r>
              <a:rPr lang="en-US" sz="2200" dirty="0" smtClean="0">
                <a:latin typeface="Calibri" pitchFamily="34" charset="0"/>
              </a:rPr>
              <a:t>	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21511" name="TextBox 7"/>
          <p:cNvSpPr txBox="1">
            <a:spLocks noChangeArrowheads="1"/>
          </p:cNvSpPr>
          <p:nvPr/>
        </p:nvSpPr>
        <p:spPr bwMode="auto">
          <a:xfrm>
            <a:off x="3505200" y="5105400"/>
            <a:ext cx="243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US" sz="2200" dirty="0" smtClean="0">
                <a:latin typeface="Calibri" pitchFamily="34" charset="0"/>
              </a:rPr>
              <a:t>Ideal hard handoff</a:t>
            </a:r>
          </a:p>
          <a:p>
            <a:endParaRPr/>
          </a:p>
        </p:txBody>
      </p:sp>
      <p:sp>
        <p:nvSpPr>
          <p:cNvPr id="21512" name="TextBox 8"/>
          <p:cNvSpPr txBox="1">
            <a:spLocks noChangeArrowheads="1"/>
          </p:cNvSpPr>
          <p:nvPr/>
        </p:nvSpPr>
        <p:spPr bwMode="auto">
          <a:xfrm>
            <a:off x="6149078" y="5105400"/>
            <a:ext cx="29949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latin typeface="Calibri" pitchFamily="34" charset="0"/>
              </a:rPr>
              <a:t>Ideal soft handoff</a:t>
            </a: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2400300" y="2171700"/>
            <a:ext cx="685800" cy="457200"/>
          </a:xfrm>
          <a:prstGeom prst="straightConnector1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21514" name="TextBox 14"/>
          <p:cNvSpPr txBox="1">
            <a:spLocks noChangeArrowheads="1"/>
          </p:cNvSpPr>
          <p:nvPr/>
        </p:nvSpPr>
        <p:spPr bwMode="auto">
          <a:xfrm>
            <a:off x="2667000" y="1600200"/>
            <a:ext cx="1491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Calibri" pitchFamily="34" charset="0"/>
              </a:rPr>
              <a:t>Disruption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600" y="2362200"/>
            <a:ext cx="8229600" cy="2743200"/>
          </a:xfrm>
          <a:prstGeom prst="roundRect">
            <a:avLst/>
          </a:prstGeom>
          <a:solidFill>
            <a:srgbClr val="E8C018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Summary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Performance of </a:t>
            </a:r>
            <a:r>
              <a:rPr lang="en-US" sz="2800" i="1" dirty="0" smtClean="0">
                <a:solidFill>
                  <a:schemeClr val="tx1"/>
                </a:solidFill>
                <a:latin typeface="Calibri" pitchFamily="34" charset="0"/>
              </a:rPr>
              <a:t>interactive applications </a:t>
            </a: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poor when using existing handoff policies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Soft handoff policy can decrease disruptions and improve performance of interactive applications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9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1049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/>
      <p:bldP spid="21512" grpId="0"/>
      <p:bldP spid="21514" grpId="0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T2DARUNAB@8NUKJOML6PWXY5MJ" val="313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1|27.9|24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13.9|16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7.5|2.5|3.8|9.8|6.1|6.9|7.4|3.7|5.8|15.5|8.6|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2|9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2|9.7|17.6|11.8|9.7|21.6|1.5|6.9|44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16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|9.8|17.6|10.3|5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8.5|5.5|6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9.6|5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6.6|19.8|1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1.5|1.8|2.3|11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2|1.1|1.4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17.8|6.9|4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5.9|4.4|11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lnDef>
      <a:spPr>
        <a:ln w="38100">
          <a:headEnd type="arrow"/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2019-02-14T00:17:30+00:00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CB6A34C9-42AD-4232-8C87-79354DA959C9}"/>
</file>

<file path=customXml/itemProps2.xml><?xml version="1.0" encoding="utf-8"?>
<ds:datastoreItem xmlns:ds="http://schemas.openxmlformats.org/officeDocument/2006/customXml" ds:itemID="{603DD026-B3DA-4637-8288-FDD78A44783F}"/>
</file>

<file path=customXml/itemProps3.xml><?xml version="1.0" encoding="utf-8"?>
<ds:datastoreItem xmlns:ds="http://schemas.openxmlformats.org/officeDocument/2006/customXml" ds:itemID="{DFC5C464-599D-4D64-8C18-FFD895591B88}"/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6936</TotalTime>
  <Words>1175</Words>
  <Application>Microsoft Office PowerPoint</Application>
  <PresentationFormat>On-screen Show (4:3)</PresentationFormat>
  <Paragraphs>364</Paragraphs>
  <Slides>28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Wingdings 2</vt:lpstr>
      <vt:lpstr>Franklin Gothic Book</vt:lpstr>
      <vt:lpstr>Perpetua</vt:lpstr>
      <vt:lpstr>ＭＳ Ｐゴシック</vt:lpstr>
      <vt:lpstr>cmsy10</vt:lpstr>
      <vt:lpstr>Symbol</vt:lpstr>
      <vt:lpstr>Equity</vt:lpstr>
      <vt:lpstr>Slide 1</vt:lpstr>
      <vt:lpstr>Motivation</vt:lpstr>
      <vt:lpstr>Our work</vt:lpstr>
      <vt:lpstr>Talk outline</vt:lpstr>
      <vt:lpstr>VanLAN: Our Vehicular Testbed</vt:lpstr>
      <vt:lpstr>Measurement study</vt:lpstr>
      <vt:lpstr>Handoff policies studied</vt:lpstr>
      <vt:lpstr>Handoff policies studied</vt:lpstr>
      <vt:lpstr>Comparison of handoff policies </vt:lpstr>
      <vt:lpstr>Talk outline</vt:lpstr>
      <vt:lpstr>Designing a practical soft handoff policy</vt:lpstr>
      <vt:lpstr>Why are existing solutions inadequate?</vt:lpstr>
      <vt:lpstr>Slide 13</vt:lpstr>
      <vt:lpstr>Slide 14</vt:lpstr>
      <vt:lpstr>Slide 15</vt:lpstr>
      <vt:lpstr>Slide 16</vt:lpstr>
      <vt:lpstr>Slide 17</vt:lpstr>
      <vt:lpstr>Slide 18</vt:lpstr>
      <vt:lpstr>Talk outline</vt:lpstr>
      <vt:lpstr>Evaluation</vt:lpstr>
      <vt:lpstr>ViFi reduces disruptions in our deployment</vt:lpstr>
      <vt:lpstr>ViFi improves VoIP performance</vt:lpstr>
      <vt:lpstr>ViFi improves performance of short TCP transfers</vt:lpstr>
      <vt:lpstr>ViFi uses medium efficiently</vt:lpstr>
      <vt:lpstr>Conclusions</vt:lpstr>
      <vt:lpstr>Practical soft handoff</vt:lpstr>
      <vt:lpstr>Slide 27</vt:lpstr>
      <vt:lpstr>Slide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Interactive WiFi Connectivity from Moving Vehicles</dc:title>
  <dc:creator>t-arunab</dc:creator>
  <cp:lastModifiedBy>t-arunab</cp:lastModifiedBy>
  <cp:revision>2311</cp:revision>
  <dcterms:created xsi:type="dcterms:W3CDTF">2008-08-12T06:30:05Z</dcterms:created>
  <dcterms:modified xsi:type="dcterms:W3CDTF">2008-08-21T21:51:30Z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