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9" r:id="rId4"/>
    <p:sldId id="263" r:id="rId5"/>
    <p:sldId id="291" r:id="rId6"/>
    <p:sldId id="260" r:id="rId7"/>
    <p:sldId id="261" r:id="rId8"/>
    <p:sldId id="262" r:id="rId9"/>
    <p:sldId id="267" r:id="rId10"/>
    <p:sldId id="264" r:id="rId11"/>
    <p:sldId id="265" r:id="rId12"/>
    <p:sldId id="268" r:id="rId13"/>
    <p:sldId id="266" r:id="rId14"/>
    <p:sldId id="269" r:id="rId15"/>
    <p:sldId id="285" r:id="rId16"/>
    <p:sldId id="272" r:id="rId17"/>
    <p:sldId id="286" r:id="rId18"/>
    <p:sldId id="274" r:id="rId19"/>
    <p:sldId id="275" r:id="rId20"/>
    <p:sldId id="273" r:id="rId21"/>
    <p:sldId id="287" r:id="rId22"/>
    <p:sldId id="288" r:id="rId23"/>
    <p:sldId id="279" r:id="rId24"/>
    <p:sldId id="280" r:id="rId25"/>
    <p:sldId id="290" r:id="rId26"/>
    <p:sldId id="278" r:id="rId27"/>
    <p:sldId id="276" r:id="rId28"/>
    <p:sldId id="282" r:id="rId29"/>
    <p:sldId id="292" r:id="rId30"/>
    <p:sldId id="283" r:id="rId31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6220" autoAdjust="0"/>
  </p:normalViewPr>
  <p:slideViewPr>
    <p:cSldViewPr>
      <p:cViewPr>
        <p:scale>
          <a:sx n="100" d="100"/>
          <a:sy n="100" d="100"/>
        </p:scale>
        <p:origin x="-50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16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1451" y="0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A4EE6-4BD8-4280-82FD-E185CB7C893A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1451" y="9421044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F5CCA-B504-4BAD-8CDC-AE71B239DB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3A4BB-7684-446C-B9D9-CF7BB6BD58F4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180" y="4711383"/>
            <a:ext cx="542544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1451" y="9421044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0E8AD-587B-4F0B-8284-7440FE3D5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“The red</a:t>
            </a:r>
            <a:r>
              <a:rPr lang="en-US" baseline="0" dirty="0" smtClean="0"/>
              <a:t> arrow” may be not such a good title.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Byte-blasting is certainly needed for zero-initialized buffers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TODO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lays -&gt; layers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problem and hint of the solution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E8AD-587B-4F0B-8284-7440FE3D5A5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16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vert="horz" lIns="91440" tIns="45720" rIns="91440" bIns="45720" rtlCol="0"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1553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076" y="6553200"/>
            <a:ext cx="762000" cy="228600"/>
          </a:xfrm>
          <a:noFill/>
          <a:ln>
            <a:noFill/>
          </a:ln>
          <a:effectLst/>
        </p:spPr>
        <p:txBody>
          <a:bodyPr/>
          <a:lstStyle>
            <a:lvl1pPr algn="ctr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867400"/>
            <a:ext cx="6570722" cy="457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48200"/>
            <a:ext cx="6553200" cy="1219200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18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/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152" y="6556248"/>
            <a:ext cx="1673352" cy="228600"/>
          </a:xfrm>
        </p:spPr>
        <p:txBody>
          <a:bodyPr/>
          <a:lstStyle/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808" y="6556248"/>
            <a:ext cx="1673352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656" y="6556248"/>
            <a:ext cx="762000" cy="228600"/>
          </a:xfrm>
          <a:noFill/>
          <a:ln>
            <a:noFill/>
          </a:ln>
          <a:effectLst/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8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86000"/>
            <a:ext cx="62484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C70E5163-F861-4C41-91CF-37CE521F8E6B}" type="datetimeFigureOut">
              <a:rPr lang="en-US" smtClean="0"/>
              <a:pPr/>
              <a:t>2008-11-28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BA2FBC73-6542-4CA3-A747-E40568C48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 cap="sm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8794" y="4714884"/>
            <a:ext cx="6570722" cy="1571636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err="1" smtClean="0"/>
              <a:t>Micha</a:t>
            </a:r>
            <a:r>
              <a:rPr lang="pl-PL" dirty="0" smtClean="0"/>
              <a:t>ł Moskal</a:t>
            </a:r>
            <a:r>
              <a:rPr lang="en-US" dirty="0" smtClean="0"/>
              <a:t> (EMIC)</a:t>
            </a:r>
          </a:p>
          <a:p>
            <a:pPr algn="ctr"/>
            <a:r>
              <a:rPr lang="en-US" dirty="0" smtClean="0"/>
              <a:t>joint work with: </a:t>
            </a:r>
          </a:p>
          <a:p>
            <a:pPr algn="ctr"/>
            <a:r>
              <a:rPr lang="en-US" dirty="0" smtClean="0"/>
              <a:t>Ernie Cohen (Windows), Thomas Santen (EMIC), </a:t>
            </a:r>
          </a:p>
          <a:p>
            <a:pPr algn="ctr"/>
            <a:r>
              <a:rPr lang="en-US" dirty="0" smtClean="0"/>
              <a:t>Wolfram Schulte (</a:t>
            </a:r>
            <a:r>
              <a:rPr lang="en-US" dirty="0" err="1" smtClean="0"/>
              <a:t>RiSE</a:t>
            </a:r>
            <a:r>
              <a:rPr lang="en-US" dirty="0" smtClean="0"/>
              <a:t>), Stephan Tobies (EMIC), </a:t>
            </a:r>
          </a:p>
          <a:p>
            <a:pPr algn="ctr"/>
            <a:r>
              <a:rPr lang="en-US" dirty="0" smtClean="0"/>
              <a:t>Herman Venter (</a:t>
            </a:r>
            <a:r>
              <a:rPr lang="en-US" dirty="0" err="1" smtClean="0"/>
              <a:t>RiSE</a:t>
            </a:r>
            <a:r>
              <a:rPr lang="en-US" dirty="0" smtClean="0"/>
              <a:t>), and others</a:t>
            </a:r>
          </a:p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4546" y="1500174"/>
            <a:ext cx="6553200" cy="1857388"/>
          </a:xfrm>
        </p:spPr>
        <p:txBody>
          <a:bodyPr/>
          <a:lstStyle/>
          <a:p>
            <a:pPr algn="ctr"/>
            <a:r>
              <a:rPr lang="en-US" dirty="0" smtClean="0"/>
              <a:t>Verifying concurrent C programs with</a:t>
            </a:r>
            <a:br>
              <a:rPr lang="en-US" dirty="0" smtClean="0"/>
            </a:br>
            <a:r>
              <a:rPr lang="en-US" dirty="0" smtClean="0"/>
              <a:t>VCC, Boogie and Z3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Disjointness with embedding and path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786050" y="2500306"/>
            <a:ext cx="5429288" cy="2786082"/>
            <a:chOff x="2428860" y="3429000"/>
            <a:chExt cx="5710216" cy="3076561"/>
          </a:xfrm>
        </p:grpSpPr>
        <p:grpSp>
          <p:nvGrpSpPr>
            <p:cNvPr id="5" name="Group 30"/>
            <p:cNvGrpSpPr/>
            <p:nvPr/>
          </p:nvGrpSpPr>
          <p:grpSpPr>
            <a:xfrm>
              <a:off x="2428860" y="3929066"/>
              <a:ext cx="5710216" cy="2576495"/>
              <a:chOff x="0" y="457200"/>
              <a:chExt cx="5710216" cy="2576495"/>
            </a:xfrm>
          </p:grpSpPr>
          <p:pic>
            <p:nvPicPr>
              <p:cNvPr id="7" name="Picture 21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0" y="457200"/>
                <a:ext cx="3600450" cy="476250"/>
              </a:xfrm>
              <a:prstGeom prst="rect">
                <a:avLst/>
              </a:prstGeom>
              <a:noFill/>
            </p:spPr>
          </p:pic>
          <p:pic>
            <p:nvPicPr>
              <p:cNvPr id="8" name="Picture 20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00166" y="928670"/>
                <a:ext cx="4143375" cy="476250"/>
              </a:xfrm>
              <a:prstGeom prst="rect">
                <a:avLst/>
              </a:prstGeom>
              <a:noFill/>
            </p:spPr>
          </p:pic>
          <p:pic>
            <p:nvPicPr>
              <p:cNvPr id="9" name="Picture 19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00166" y="1404920"/>
                <a:ext cx="3800475" cy="542925"/>
              </a:xfrm>
              <a:prstGeom prst="rect">
                <a:avLst/>
              </a:prstGeom>
              <a:noFill/>
            </p:spPr>
          </p:pic>
          <p:pic>
            <p:nvPicPr>
              <p:cNvPr id="10" name="Picture 18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00166" y="1947845"/>
                <a:ext cx="4210050" cy="542925"/>
              </a:xfrm>
              <a:prstGeom prst="rect">
                <a:avLst/>
              </a:prstGeom>
              <a:noFill/>
            </p:spPr>
          </p:pic>
          <p:pic>
            <p:nvPicPr>
              <p:cNvPr id="11" name="Picture 17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00166" y="2490770"/>
                <a:ext cx="3990975" cy="542925"/>
              </a:xfrm>
              <a:prstGeom prst="rect">
                <a:avLst/>
              </a:prstGeom>
              <a:noFill/>
            </p:spPr>
          </p:pic>
        </p:grpSp>
        <p:pic>
          <p:nvPicPr>
            <p:cNvPr id="6" name="Picture 28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28860" y="3429000"/>
              <a:ext cx="2981325" cy="476250"/>
            </a:xfrm>
            <a:prstGeom prst="rect">
              <a:avLst/>
            </a:prstGeom>
            <a:noFill/>
          </p:spPr>
        </p:pic>
      </p:grpSp>
      <p:sp>
        <p:nvSpPr>
          <p:cNvPr id="12" name="Rounded Rectangular Callout 11"/>
          <p:cNvSpPr/>
          <p:nvPr/>
        </p:nvSpPr>
        <p:spPr>
          <a:xfrm>
            <a:off x="500034" y="3429000"/>
            <a:ext cx="2571768" cy="357190"/>
          </a:xfrm>
          <a:prstGeom prst="wedgeRoundRectCallout">
            <a:avLst>
              <a:gd name="adj1" fmla="val 96273"/>
              <a:gd name="adj2" fmla="val -758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/>
              <a:t>if you compute </a:t>
            </a:r>
            <a:r>
              <a:rPr lang="pl-P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field adress</a:t>
            </a:r>
            <a:endParaRPr lang="en-US" sz="16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1500166" y="4857760"/>
            <a:ext cx="1714512" cy="285752"/>
          </a:xfrm>
          <a:prstGeom prst="wedgeRoundRectCallout">
            <a:avLst>
              <a:gd name="adj1" fmla="val 104547"/>
              <a:gd name="adj2" fmla="val -329274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/>
              <a:t>the field is </a:t>
            </a:r>
            <a:r>
              <a:rPr lang="pl-P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typed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1071538" y="5572140"/>
            <a:ext cx="2143140" cy="500066"/>
          </a:xfrm>
          <a:prstGeom prst="wedgeRoundRectCallout">
            <a:avLst>
              <a:gd name="adj1" fmla="val 94436"/>
              <a:gd name="adj2" fmla="val -243085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/>
              <a:t>the field is </a:t>
            </a:r>
            <a:r>
              <a:rPr lang="pl-P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embedded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in the object (unique!)</a:t>
            </a:r>
            <a:endParaRPr lang="en-US" sz="1600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4572000" y="5500702"/>
            <a:ext cx="2428892" cy="785818"/>
          </a:xfrm>
          <a:prstGeom prst="wedgeRoundRectCallout">
            <a:avLst>
              <a:gd name="adj1" fmla="val -49537"/>
              <a:gd name="adj2" fmla="val -92610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/>
              <a:t>the </a:t>
            </a:r>
            <a:r>
              <a:rPr lang="pl-P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only</a:t>
            </a:r>
            <a: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1600" dirty="0" smtClean="0"/>
              <a:t>way to get to that location is through the field</a:t>
            </a:r>
            <a:endParaRPr lang="en-US" sz="1600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2214546" y="3857628"/>
            <a:ext cx="1438284" cy="509590"/>
          </a:xfrm>
          <a:prstGeom prst="wedgeRoundRectCallout">
            <a:avLst>
              <a:gd name="adj1" fmla="val 66001"/>
              <a:gd name="adj2" fmla="val -165991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/>
              <a:t>(within a </a:t>
            </a:r>
            <a:r>
              <a:rPr lang="pl-P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typed</a:t>
            </a:r>
            <a: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1600" dirty="0" smtClean="0"/>
              <a:t>object)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Writes commute by ...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14678" y="2285992"/>
            <a:ext cx="33938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*p, *q;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short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*r;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A {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x, y; } *a;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B {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z; } *b;</a:t>
            </a:r>
          </a:p>
        </p:txBody>
      </p:sp>
      <p:sp>
        <p:nvSpPr>
          <p:cNvPr id="5" name="Rectangle 4"/>
          <p:cNvSpPr/>
          <p:nvPr/>
        </p:nvSpPr>
        <p:spPr>
          <a:xfrm>
            <a:off x="2500298" y="3786190"/>
            <a:ext cx="857256" cy="4286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a-&gt;x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86314" y="3786190"/>
            <a:ext cx="857256" cy="4286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a-&gt;y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57554" y="5143512"/>
            <a:ext cx="857256" cy="4286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b-&gt;z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15140" y="3857628"/>
            <a:ext cx="857256" cy="4286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*p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29520" y="5429264"/>
            <a:ext cx="857256" cy="4286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*q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14942" y="6000768"/>
            <a:ext cx="857256" cy="4286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*r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3" name="Curved Connector 12"/>
          <p:cNvCxnSpPr>
            <a:stCxn id="5" idx="3"/>
            <a:endCxn id="6" idx="1"/>
          </p:cNvCxnSpPr>
          <p:nvPr/>
        </p:nvCxnSpPr>
        <p:spPr>
          <a:xfrm>
            <a:off x="3357554" y="4000504"/>
            <a:ext cx="1428760" cy="1588"/>
          </a:xfrm>
          <a:prstGeom prst="curvedConnector3">
            <a:avLst>
              <a:gd name="adj1" fmla="val 50000"/>
            </a:avLst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urved Connector 13"/>
          <p:cNvCxnSpPr>
            <a:stCxn id="7" idx="0"/>
            <a:endCxn id="6" idx="2"/>
          </p:cNvCxnSpPr>
          <p:nvPr/>
        </p:nvCxnSpPr>
        <p:spPr>
          <a:xfrm rot="5400000" flipH="1" flipV="1">
            <a:off x="4036215" y="3964785"/>
            <a:ext cx="928694" cy="1428760"/>
          </a:xfrm>
          <a:prstGeom prst="curvedConnector3">
            <a:avLst>
              <a:gd name="adj1" fmla="val 50000"/>
            </a:avLst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urved Connector 16"/>
          <p:cNvCxnSpPr>
            <a:stCxn id="7" idx="0"/>
            <a:endCxn id="5" idx="2"/>
          </p:cNvCxnSpPr>
          <p:nvPr/>
        </p:nvCxnSpPr>
        <p:spPr>
          <a:xfrm rot="16200000" flipV="1">
            <a:off x="2893207" y="4250537"/>
            <a:ext cx="928694" cy="857256"/>
          </a:xfrm>
          <a:prstGeom prst="curvedConnector3">
            <a:avLst>
              <a:gd name="adj1" fmla="val 50000"/>
            </a:avLst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Curved Connector 19"/>
          <p:cNvCxnSpPr>
            <a:stCxn id="8" idx="3"/>
            <a:endCxn id="9" idx="0"/>
          </p:cNvCxnSpPr>
          <p:nvPr/>
        </p:nvCxnSpPr>
        <p:spPr>
          <a:xfrm>
            <a:off x="7572396" y="4071942"/>
            <a:ext cx="285752" cy="1357322"/>
          </a:xfrm>
          <a:prstGeom prst="curvedConnector2">
            <a:avLst/>
          </a:prstGeom>
          <a:ln>
            <a:prstDash val="sysDot"/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urved Connector 23"/>
          <p:cNvCxnSpPr>
            <a:stCxn id="10" idx="0"/>
            <a:endCxn id="8" idx="2"/>
          </p:cNvCxnSpPr>
          <p:nvPr/>
        </p:nvCxnSpPr>
        <p:spPr>
          <a:xfrm rot="5400000" flipH="1" flipV="1">
            <a:off x="5536413" y="4393413"/>
            <a:ext cx="1714512" cy="1500198"/>
          </a:xfrm>
          <a:prstGeom prst="curvedConnector3">
            <a:avLst>
              <a:gd name="adj1" fmla="val 50000"/>
            </a:avLst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Curved Connector 26"/>
          <p:cNvCxnSpPr>
            <a:stCxn id="10" idx="3"/>
            <a:endCxn id="9" idx="1"/>
          </p:cNvCxnSpPr>
          <p:nvPr/>
        </p:nvCxnSpPr>
        <p:spPr>
          <a:xfrm flipV="1">
            <a:off x="6072198" y="5643578"/>
            <a:ext cx="1357322" cy="571504"/>
          </a:xfrm>
          <a:prstGeom prst="curvedConnector3">
            <a:avLst>
              <a:gd name="adj1" fmla="val 50000"/>
            </a:avLst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Curved Connector 39"/>
          <p:cNvCxnSpPr>
            <a:stCxn id="7" idx="3"/>
            <a:endCxn id="10" idx="1"/>
          </p:cNvCxnSpPr>
          <p:nvPr/>
        </p:nvCxnSpPr>
        <p:spPr>
          <a:xfrm>
            <a:off x="4214810" y="5357826"/>
            <a:ext cx="1000132" cy="857256"/>
          </a:xfrm>
          <a:prstGeom prst="curvedConnector3">
            <a:avLst>
              <a:gd name="adj1" fmla="val 50000"/>
            </a:avLst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Curved Connector 42"/>
          <p:cNvCxnSpPr>
            <a:stCxn id="6" idx="2"/>
            <a:endCxn id="10" idx="0"/>
          </p:cNvCxnSpPr>
          <p:nvPr/>
        </p:nvCxnSpPr>
        <p:spPr>
          <a:xfrm rot="16200000" flipH="1">
            <a:off x="4536281" y="4893479"/>
            <a:ext cx="1785950" cy="428628"/>
          </a:xfrm>
          <a:prstGeom prst="curvedConnector3">
            <a:avLst>
              <a:gd name="adj1" fmla="val 50000"/>
            </a:avLst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Curved Connector 42"/>
          <p:cNvCxnSpPr>
            <a:stCxn id="5" idx="0"/>
            <a:endCxn id="10" idx="2"/>
          </p:cNvCxnSpPr>
          <p:nvPr/>
        </p:nvCxnSpPr>
        <p:spPr>
          <a:xfrm rot="16200000" flipH="1">
            <a:off x="2964645" y="3750471"/>
            <a:ext cx="2643206" cy="2714644"/>
          </a:xfrm>
          <a:prstGeom prst="curvedConnector5">
            <a:avLst>
              <a:gd name="adj1" fmla="val -8649"/>
              <a:gd name="adj2" fmla="val -33859"/>
              <a:gd name="adj3" fmla="val 108649"/>
            </a:avLst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858148" y="4500570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p != q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59" name="Curved Connector 58"/>
          <p:cNvCxnSpPr>
            <a:stCxn id="6" idx="3"/>
            <a:endCxn id="8" idx="1"/>
          </p:cNvCxnSpPr>
          <p:nvPr/>
        </p:nvCxnSpPr>
        <p:spPr>
          <a:xfrm>
            <a:off x="5643570" y="4000504"/>
            <a:ext cx="1071570" cy="71438"/>
          </a:xfrm>
          <a:prstGeom prst="curvedConnector3">
            <a:avLst>
              <a:gd name="adj1" fmla="val 50000"/>
            </a:avLst>
          </a:prstGeom>
          <a:ln>
            <a:prstDash val="sysDot"/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571868" y="3571876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path</a:t>
            </a:r>
            <a:r>
              <a:rPr lang="en-US" sz="1600" i="1" dirty="0" smtClean="0">
                <a:latin typeface="Cambria Math" pitchFamily="18" charset="0"/>
                <a:ea typeface="Cambria Math" pitchFamily="18" charset="0"/>
              </a:rPr>
              <a:t>(...)</a:t>
            </a:r>
            <a:endParaRPr lang="en-US" sz="1600" i="1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428992" y="4357694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emb</a:t>
            </a:r>
            <a:r>
              <a:rPr lang="en-US" sz="1600" i="1" dirty="0" smtClean="0">
                <a:latin typeface="Cambria Math" pitchFamily="18" charset="0"/>
                <a:ea typeface="Cambria Math" pitchFamily="18" charset="0"/>
              </a:rPr>
              <a:t>(...)</a:t>
            </a:r>
            <a:endParaRPr lang="en-US" sz="1600" i="1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786446" y="6488668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type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Bitfields and flat unions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71670" y="2000240"/>
            <a:ext cx="4257897" cy="30469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X64VirtualAddress {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i64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PageOffset:12; // &lt;0:11&gt;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u64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PtOffset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: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9; // &lt;12:20&gt;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u64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PdOffset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: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9; // &lt;21:29&gt;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u64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PdptOffset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: 9; // &lt;30:38&gt;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u64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Pml4Offset: 9; // &lt;39:47&gt;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u64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SignExtend:16; // &lt;48:64&gt;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};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b="1" dirty="0">
                <a:latin typeface="Courier New" pitchFamily="49" charset="0"/>
                <a:cs typeface="Courier New" pitchFamily="49" charset="0"/>
              </a:rPr>
              <a:t>union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X64VirtualAddressU {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X64VirtualAddress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Address;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u64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AsUINT64;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};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00826" y="2000240"/>
            <a:ext cx="2159566" cy="30469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union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Register {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pl-PL" sz="1600" b="1" dirty="0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pl-PL" sz="1600" dirty="0" smtClean="0">
                <a:latin typeface="Courier New" pitchFamily="49" charset="0"/>
                <a:cs typeface="Courier New" pitchFamily="49" charset="0"/>
              </a:rPr>
              <a:t> { 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pl-PL" sz="1600" b="1" dirty="0" smtClean="0">
                <a:latin typeface="Courier New" pitchFamily="49" charset="0"/>
                <a:cs typeface="Courier New" pitchFamily="49" charset="0"/>
              </a:rPr>
              <a:t>u8</a:t>
            </a:r>
            <a:r>
              <a:rPr lang="pl-PL" sz="1600" dirty="0" smtClean="0">
                <a:latin typeface="Courier New" pitchFamily="49" charset="0"/>
                <a:cs typeface="Courier New" pitchFamily="49" charset="0"/>
              </a:rPr>
              <a:t> l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;</a:t>
            </a:r>
            <a:endParaRPr lang="en-US" sz="16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pl-PL" sz="1600" b="1" dirty="0" smtClean="0">
                <a:latin typeface="Courier New" pitchFamily="49" charset="0"/>
                <a:cs typeface="Courier New" pitchFamily="49" charset="0"/>
              </a:rPr>
              <a:t>u8</a:t>
            </a:r>
            <a:r>
              <a:rPr lang="pl-PL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h;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pl-PL" sz="1600" dirty="0" smtClean="0">
                <a:latin typeface="Courier New" pitchFamily="49" charset="0"/>
                <a:cs typeface="Courier New" pitchFamily="49" charset="0"/>
              </a:rPr>
              <a:t>} a;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u16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ax;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u32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eax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 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};</a:t>
            </a:r>
          </a:p>
          <a:p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endParaRPr lang="en-US" sz="16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071670" y="5286388"/>
            <a:ext cx="6929486" cy="128586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bitfields axiomatized on integers</a:t>
            </a:r>
          </a:p>
          <a:p>
            <a:r>
              <a:rPr lang="en-US" dirty="0" smtClean="0"/>
              <a:t>select-of-store like axioms</a:t>
            </a:r>
          </a:p>
          <a:p>
            <a:r>
              <a:rPr lang="en-US" dirty="0" smtClean="0"/>
              <a:t>limited interaction with arithmetic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Typed memory: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forces </a:t>
            </a:r>
            <a:r>
              <a:rPr lang="en-US" dirty="0" smtClean="0"/>
              <a:t>an object model on top of C</a:t>
            </a:r>
          </a:p>
          <a:p>
            <a:r>
              <a:rPr lang="en-US" dirty="0" smtClean="0"/>
              <a:t>disjointness largely for free</a:t>
            </a:r>
          </a:p>
          <a:p>
            <a:pPr lvl="1"/>
            <a:r>
              <a:rPr lang="en-US" dirty="0" smtClean="0"/>
              <a:t>for the annotator</a:t>
            </a:r>
          </a:p>
          <a:p>
            <a:pPr lvl="1"/>
            <a:r>
              <a:rPr lang="en-US" dirty="0" smtClean="0"/>
              <a:t>for the prover</a:t>
            </a:r>
          </a:p>
          <a:p>
            <a:pPr lvl="1"/>
            <a:r>
              <a:rPr lang="en-US" dirty="0" smtClean="0"/>
              <a:t>at the cost of explicit reinterpretation</a:t>
            </a:r>
          </a:p>
          <a:p>
            <a:r>
              <a:rPr lang="en-US" dirty="0" smtClean="0"/>
              <a:t>more efficient than the region-based model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Verification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VCC-1 used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dynamic frames</a:t>
            </a:r>
          </a:p>
          <a:p>
            <a:pPr lvl="1"/>
            <a:r>
              <a:rPr lang="en-US" dirty="0" smtClean="0"/>
              <a:t>nice bare-bone C-like solution, but...</a:t>
            </a:r>
          </a:p>
          <a:p>
            <a:pPr lvl="1"/>
            <a:r>
              <a:rPr lang="en-US" dirty="0" smtClean="0"/>
              <a:t>doesn’t scale (esp. when footprints depend on invariants)</a:t>
            </a:r>
          </a:p>
          <a:p>
            <a:pPr lvl="1"/>
            <a:r>
              <a:rPr lang="en-US" dirty="0" smtClean="0"/>
              <a:t>no idea about concurrency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95"/>
          <p:cNvGrpSpPr/>
          <p:nvPr/>
        </p:nvGrpSpPr>
        <p:grpSpPr>
          <a:xfrm>
            <a:off x="4214810" y="2214554"/>
            <a:ext cx="2428892" cy="2357454"/>
            <a:chOff x="6572264" y="2500306"/>
            <a:chExt cx="2428892" cy="2357454"/>
          </a:xfrm>
        </p:grpSpPr>
        <p:sp>
          <p:nvSpPr>
            <p:cNvPr id="82" name="Oval 81"/>
            <p:cNvSpPr/>
            <p:nvPr/>
          </p:nvSpPr>
          <p:spPr>
            <a:xfrm>
              <a:off x="6572264" y="3143248"/>
              <a:ext cx="1143008" cy="171451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ounded Rectangular Callout 82"/>
            <p:cNvSpPr/>
            <p:nvPr/>
          </p:nvSpPr>
          <p:spPr>
            <a:xfrm>
              <a:off x="7715272" y="2500306"/>
              <a:ext cx="1285884" cy="1071570"/>
            </a:xfrm>
            <a:prstGeom prst="wedgeRoundRectCallout">
              <a:avLst>
                <a:gd name="adj1" fmla="val -74999"/>
                <a:gd name="adj2" fmla="val 42518"/>
                <a:gd name="adj3" fmla="val 1666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dirty="0" smtClean="0"/>
                <a:t>invariants depend on ownership domain</a:t>
              </a:r>
              <a:endParaRPr lang="en-US" sz="16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Spec#-style </a:t>
            </a:r>
            <a:r>
              <a:rPr lang="pl-PL" dirty="0" smtClean="0"/>
              <a:t>ownership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979572" y="4193894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765258" y="4693960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643174" y="4572008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765258" y="5265464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643438" y="3071810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572000" y="3786190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072066" y="3786190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5" name="Oval 24"/>
          <p:cNvSpPr/>
          <p:nvPr/>
        </p:nvSpPr>
        <p:spPr>
          <a:xfrm>
            <a:off x="7786710" y="4214818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6" name="Oval 25"/>
          <p:cNvSpPr/>
          <p:nvPr/>
        </p:nvSpPr>
        <p:spPr>
          <a:xfrm>
            <a:off x="7643834" y="4643446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929454" y="5072074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286644" y="4786322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Curved Connector 45"/>
          <p:cNvCxnSpPr>
            <a:stCxn id="9" idx="0"/>
            <a:endCxn id="8" idx="4"/>
          </p:cNvCxnSpPr>
          <p:nvPr/>
        </p:nvCxnSpPr>
        <p:spPr>
          <a:xfrm rot="5400000" flipH="1" flipV="1">
            <a:off x="3015159" y="3393281"/>
            <a:ext cx="663866" cy="40770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40" name="Curved Connector 45"/>
          <p:cNvCxnSpPr>
            <a:stCxn id="10" idx="0"/>
            <a:endCxn id="8" idx="5"/>
          </p:cNvCxnSpPr>
          <p:nvPr/>
        </p:nvCxnSpPr>
        <p:spPr>
          <a:xfrm rot="16200000" flipV="1">
            <a:off x="3422863" y="3422871"/>
            <a:ext cx="520990" cy="163800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41" name="Curved Connector 45"/>
          <p:cNvCxnSpPr>
            <a:stCxn id="11" idx="0"/>
            <a:endCxn id="10" idx="4"/>
          </p:cNvCxnSpPr>
          <p:nvPr/>
        </p:nvCxnSpPr>
        <p:spPr>
          <a:xfrm rot="16200000" flipV="1">
            <a:off x="3765258" y="3908142"/>
            <a:ext cx="285752" cy="285752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42" name="Curved Connector 45"/>
          <p:cNvCxnSpPr>
            <a:stCxn id="12" idx="0"/>
            <a:endCxn id="10" idx="4"/>
          </p:cNvCxnSpPr>
          <p:nvPr/>
        </p:nvCxnSpPr>
        <p:spPr>
          <a:xfrm rot="16200000" flipV="1">
            <a:off x="3408068" y="4265332"/>
            <a:ext cx="785818" cy="7143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43" name="Curved Connector 45"/>
          <p:cNvCxnSpPr>
            <a:stCxn id="13" idx="0"/>
            <a:endCxn id="9" idx="4"/>
          </p:cNvCxnSpPr>
          <p:nvPr/>
        </p:nvCxnSpPr>
        <p:spPr>
          <a:xfrm rot="5400000" flipH="1" flipV="1">
            <a:off x="2678893" y="4107661"/>
            <a:ext cx="500066" cy="42862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44" name="Curved Connector 45"/>
          <p:cNvCxnSpPr>
            <a:stCxn id="14" idx="0"/>
            <a:endCxn id="12" idx="4"/>
          </p:cNvCxnSpPr>
          <p:nvPr/>
        </p:nvCxnSpPr>
        <p:spPr>
          <a:xfrm rot="5400000" flipH="1" flipV="1">
            <a:off x="3622382" y="5051150"/>
            <a:ext cx="428628" cy="158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45" name="Curved Connector 45"/>
          <p:cNvCxnSpPr>
            <a:stCxn id="21" idx="0"/>
            <a:endCxn id="20" idx="4"/>
          </p:cNvCxnSpPr>
          <p:nvPr/>
        </p:nvCxnSpPr>
        <p:spPr>
          <a:xfrm rot="5400000" flipH="1" flipV="1">
            <a:off x="4393405" y="3464719"/>
            <a:ext cx="571504" cy="7143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46" name="Curved Connector 45"/>
          <p:cNvCxnSpPr>
            <a:stCxn id="22" idx="0"/>
            <a:endCxn id="20" idx="5"/>
          </p:cNvCxnSpPr>
          <p:nvPr/>
        </p:nvCxnSpPr>
        <p:spPr>
          <a:xfrm rot="16200000" flipV="1">
            <a:off x="4658233" y="3300919"/>
            <a:ext cx="592428" cy="37811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47" name="Curved Connector 45"/>
          <p:cNvCxnSpPr>
            <a:stCxn id="24" idx="0"/>
            <a:endCxn id="105" idx="4"/>
          </p:cNvCxnSpPr>
          <p:nvPr/>
        </p:nvCxnSpPr>
        <p:spPr>
          <a:xfrm rot="5400000" flipH="1" flipV="1">
            <a:off x="7036611" y="3893347"/>
            <a:ext cx="500066" cy="142876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48" name="Curved Connector 45"/>
          <p:cNvCxnSpPr>
            <a:stCxn id="25" idx="0"/>
            <a:endCxn id="105" idx="5"/>
          </p:cNvCxnSpPr>
          <p:nvPr/>
        </p:nvCxnSpPr>
        <p:spPr>
          <a:xfrm rot="16200000" flipV="1">
            <a:off x="7372877" y="3729547"/>
            <a:ext cx="520990" cy="449552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49" name="Curved Connector 45"/>
          <p:cNvCxnSpPr>
            <a:stCxn id="26" idx="0"/>
            <a:endCxn id="25" idx="4"/>
          </p:cNvCxnSpPr>
          <p:nvPr/>
        </p:nvCxnSpPr>
        <p:spPr>
          <a:xfrm rot="5400000" flipH="1" flipV="1">
            <a:off x="7643834" y="4429132"/>
            <a:ext cx="285752" cy="142876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50" name="Curved Connector 45"/>
          <p:cNvCxnSpPr>
            <a:stCxn id="28" idx="0"/>
            <a:endCxn id="24" idx="5"/>
          </p:cNvCxnSpPr>
          <p:nvPr/>
        </p:nvCxnSpPr>
        <p:spPr>
          <a:xfrm rot="16200000" flipV="1">
            <a:off x="7087125" y="4515365"/>
            <a:ext cx="449552" cy="92362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51" name="Curved Connector 45"/>
          <p:cNvCxnSpPr>
            <a:stCxn id="27" idx="0"/>
            <a:endCxn id="24" idx="3"/>
          </p:cNvCxnSpPr>
          <p:nvPr/>
        </p:nvCxnSpPr>
        <p:spPr>
          <a:xfrm rot="5400000" flipH="1" flipV="1">
            <a:off x="6715140" y="4622522"/>
            <a:ext cx="735304" cy="163800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58" name="Curved Connector 45"/>
          <p:cNvCxnSpPr>
            <a:stCxn id="59" idx="0"/>
            <a:endCxn id="8" idx="4"/>
          </p:cNvCxnSpPr>
          <p:nvPr/>
        </p:nvCxnSpPr>
        <p:spPr>
          <a:xfrm rot="5400000" flipH="1" flipV="1">
            <a:off x="3122316" y="3571876"/>
            <a:ext cx="735304" cy="121952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69" name="Oval 68"/>
          <p:cNvSpPr/>
          <p:nvPr/>
        </p:nvSpPr>
        <p:spPr>
          <a:xfrm>
            <a:off x="3357554" y="5572140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Curved Connector 45"/>
          <p:cNvCxnSpPr>
            <a:stCxn id="68" idx="0"/>
            <a:endCxn id="59" idx="4"/>
          </p:cNvCxnSpPr>
          <p:nvPr/>
        </p:nvCxnSpPr>
        <p:spPr>
          <a:xfrm rot="5400000" flipH="1" flipV="1">
            <a:off x="3178959" y="4250537"/>
            <a:ext cx="357190" cy="142876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71" name="Curved Connector 45"/>
          <p:cNvCxnSpPr>
            <a:stCxn id="69" idx="0"/>
            <a:endCxn id="68" idx="4"/>
          </p:cNvCxnSpPr>
          <p:nvPr/>
        </p:nvCxnSpPr>
        <p:spPr>
          <a:xfrm rot="16200000" flipV="1">
            <a:off x="2893207" y="5036355"/>
            <a:ext cx="928694" cy="142876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76" name="Oval 75"/>
          <p:cNvSpPr/>
          <p:nvPr/>
        </p:nvSpPr>
        <p:spPr>
          <a:xfrm>
            <a:off x="3000364" y="5572140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Curved Connector 45"/>
          <p:cNvCxnSpPr>
            <a:stCxn id="76" idx="0"/>
            <a:endCxn id="68" idx="3"/>
          </p:cNvCxnSpPr>
          <p:nvPr/>
        </p:nvCxnSpPr>
        <p:spPr>
          <a:xfrm rot="5400000" flipH="1" flipV="1">
            <a:off x="2678893" y="5015431"/>
            <a:ext cx="949618" cy="163800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8" name="Oval 7"/>
          <p:cNvSpPr/>
          <p:nvPr/>
        </p:nvSpPr>
        <p:spPr>
          <a:xfrm>
            <a:off x="3479506" y="3122324"/>
            <a:ext cx="142876" cy="1428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143768" y="4214818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3357554" y="4000504"/>
            <a:ext cx="142876" cy="1428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214678" y="4500570"/>
            <a:ext cx="142876" cy="1428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ounded Rectangular Callout 78"/>
          <p:cNvSpPr/>
          <p:nvPr/>
        </p:nvSpPr>
        <p:spPr>
          <a:xfrm>
            <a:off x="785786" y="2357430"/>
            <a:ext cx="2000264" cy="642942"/>
          </a:xfrm>
          <a:prstGeom prst="wedgeRoundRectCallout">
            <a:avLst>
              <a:gd name="adj1" fmla="val 87716"/>
              <a:gd name="adj2" fmla="val 79241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</a:t>
            </a:r>
            <a: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1600" dirty="0" smtClean="0"/>
              <a:t>object,</a:t>
            </a:r>
          </a:p>
          <a:p>
            <a:pPr algn="ctr"/>
            <a:r>
              <a:rPr lang="pl-PL" sz="1600" dirty="0" smtClean="0"/>
              <a:t>modification allowed</a:t>
            </a:r>
            <a:endParaRPr lang="en-US" sz="1600" dirty="0"/>
          </a:p>
        </p:txBody>
      </p:sp>
      <p:sp>
        <p:nvSpPr>
          <p:cNvPr id="80" name="Rounded Rectangular Callout 79"/>
          <p:cNvSpPr/>
          <p:nvPr/>
        </p:nvSpPr>
        <p:spPr>
          <a:xfrm>
            <a:off x="357158" y="4000504"/>
            <a:ext cx="1714512" cy="642942"/>
          </a:xfrm>
          <a:prstGeom prst="wedgeRoundRectCallout">
            <a:avLst>
              <a:gd name="adj1" fmla="val 88906"/>
              <a:gd name="adj2" fmla="val 49908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closed</a:t>
            </a:r>
            <a: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1600" dirty="0" smtClean="0"/>
              <a:t>object</a:t>
            </a:r>
          </a:p>
          <a:p>
            <a:pPr algn="ctr"/>
            <a:r>
              <a:rPr lang="pl-PL" sz="1600" dirty="0" smtClean="0"/>
              <a:t>invariant holds</a:t>
            </a:r>
            <a:endParaRPr lang="en-US" sz="1600" dirty="0"/>
          </a:p>
        </p:txBody>
      </p:sp>
      <p:sp>
        <p:nvSpPr>
          <p:cNvPr id="81" name="Rounded Rectangular Callout 80"/>
          <p:cNvSpPr/>
          <p:nvPr/>
        </p:nvSpPr>
        <p:spPr>
          <a:xfrm>
            <a:off x="3857620" y="2285992"/>
            <a:ext cx="1214446" cy="357190"/>
          </a:xfrm>
          <a:prstGeom prst="wedgeRoundRectCallout">
            <a:avLst>
              <a:gd name="adj1" fmla="val -59230"/>
              <a:gd name="adj2" fmla="val 317758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/>
              <a:t>owner link</a:t>
            </a:r>
            <a:endParaRPr 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3693820" y="3765266"/>
            <a:ext cx="142876" cy="1428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3071802" y="3929066"/>
            <a:ext cx="142876" cy="1428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2428860" y="5214950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Curved Connector 45"/>
          <p:cNvCxnSpPr>
            <a:stCxn id="85" idx="0"/>
            <a:endCxn id="13" idx="4"/>
          </p:cNvCxnSpPr>
          <p:nvPr/>
        </p:nvCxnSpPr>
        <p:spPr>
          <a:xfrm rot="5400000" flipH="1" flipV="1">
            <a:off x="2357422" y="4857760"/>
            <a:ext cx="500066" cy="21431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91" name="Oval 90"/>
          <p:cNvSpPr/>
          <p:nvPr/>
        </p:nvSpPr>
        <p:spPr>
          <a:xfrm>
            <a:off x="2643174" y="5715016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Curved Connector 45"/>
          <p:cNvCxnSpPr>
            <a:stCxn id="91" idx="0"/>
            <a:endCxn id="13" idx="4"/>
          </p:cNvCxnSpPr>
          <p:nvPr/>
        </p:nvCxnSpPr>
        <p:spPr>
          <a:xfrm rot="5400000" flipH="1" flipV="1">
            <a:off x="2214546" y="5214950"/>
            <a:ext cx="1000132" cy="158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00" name="Oval 99"/>
          <p:cNvSpPr/>
          <p:nvPr/>
        </p:nvSpPr>
        <p:spPr>
          <a:xfrm>
            <a:off x="7572396" y="5429264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1" name="Curved Connector 45"/>
          <p:cNvCxnSpPr>
            <a:stCxn id="100" idx="0"/>
            <a:endCxn id="28" idx="4"/>
          </p:cNvCxnSpPr>
          <p:nvPr/>
        </p:nvCxnSpPr>
        <p:spPr>
          <a:xfrm rot="16200000" flipV="1">
            <a:off x="7250925" y="5036355"/>
            <a:ext cx="500066" cy="285752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04" name="Oval 103"/>
          <p:cNvSpPr/>
          <p:nvPr/>
        </p:nvSpPr>
        <p:spPr>
          <a:xfrm>
            <a:off x="7572396" y="3000372"/>
            <a:ext cx="142876" cy="1428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7286644" y="3571876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9" name="Curved Connector 45"/>
          <p:cNvCxnSpPr>
            <a:stCxn id="108" idx="7"/>
            <a:endCxn id="104" idx="3"/>
          </p:cNvCxnSpPr>
          <p:nvPr/>
        </p:nvCxnSpPr>
        <p:spPr>
          <a:xfrm rot="5400000" flipH="1" flipV="1">
            <a:off x="7265720" y="3265200"/>
            <a:ext cx="470476" cy="18472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08" name="Oval 107"/>
          <p:cNvSpPr/>
          <p:nvPr/>
        </p:nvSpPr>
        <p:spPr>
          <a:xfrm>
            <a:off x="7286644" y="3571876"/>
            <a:ext cx="142876" cy="1428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7143768" y="4214818"/>
            <a:ext cx="142876" cy="1428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7286644" y="4786322"/>
            <a:ext cx="142876" cy="1428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7143768" y="4643446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7215206" y="4643446"/>
            <a:ext cx="214313" cy="285751"/>
          </a:xfrm>
          <a:custGeom>
            <a:avLst/>
            <a:gdLst>
              <a:gd name="connsiteX0" fmla="*/ 0 w 1600200"/>
              <a:gd name="connsiteY0" fmla="*/ 0 h 1981200"/>
              <a:gd name="connsiteX1" fmla="*/ 800100 w 1600200"/>
              <a:gd name="connsiteY1" fmla="*/ 0 h 1981200"/>
              <a:gd name="connsiteX2" fmla="*/ 800100 w 1600200"/>
              <a:gd name="connsiteY2" fmla="*/ 1181100 h 1981200"/>
              <a:gd name="connsiteX3" fmla="*/ 1600200 w 1600200"/>
              <a:gd name="connsiteY3" fmla="*/ 1181100 h 1981200"/>
              <a:gd name="connsiteX4" fmla="*/ 1600200 w 1600200"/>
              <a:gd name="connsiteY4" fmla="*/ 1981200 h 1981200"/>
              <a:gd name="connsiteX5" fmla="*/ 0 w 1600200"/>
              <a:gd name="connsiteY5" fmla="*/ 1981200 h 1981200"/>
              <a:gd name="connsiteX6" fmla="*/ 0 w 1600200"/>
              <a:gd name="connsiteY6" fmla="*/ 0 h 1981200"/>
              <a:gd name="connsiteX0" fmla="*/ 611024 w 2211224"/>
              <a:gd name="connsiteY0" fmla="*/ 0 h 2361488"/>
              <a:gd name="connsiteX1" fmla="*/ 1411124 w 2211224"/>
              <a:gd name="connsiteY1" fmla="*/ 0 h 2361488"/>
              <a:gd name="connsiteX2" fmla="*/ 1411124 w 2211224"/>
              <a:gd name="connsiteY2" fmla="*/ 1181100 h 2361488"/>
              <a:gd name="connsiteX3" fmla="*/ 2211224 w 2211224"/>
              <a:gd name="connsiteY3" fmla="*/ 1181100 h 2361488"/>
              <a:gd name="connsiteX4" fmla="*/ 2211224 w 2211224"/>
              <a:gd name="connsiteY4" fmla="*/ 1981200 h 2361488"/>
              <a:gd name="connsiteX5" fmla="*/ 611024 w 2211224"/>
              <a:gd name="connsiteY5" fmla="*/ 1981200 h 2361488"/>
              <a:gd name="connsiteX6" fmla="*/ 0 w 2211224"/>
              <a:gd name="connsiteY6" fmla="*/ 2361488 h 2361488"/>
              <a:gd name="connsiteX7" fmla="*/ 611024 w 2211224"/>
              <a:gd name="connsiteY7" fmla="*/ 0 h 2361488"/>
              <a:gd name="connsiteX0" fmla="*/ 611024 w 2211224"/>
              <a:gd name="connsiteY0" fmla="*/ 0 h 3656888"/>
              <a:gd name="connsiteX1" fmla="*/ 1411124 w 2211224"/>
              <a:gd name="connsiteY1" fmla="*/ 0 h 3656888"/>
              <a:gd name="connsiteX2" fmla="*/ 1411124 w 2211224"/>
              <a:gd name="connsiteY2" fmla="*/ 1181100 h 3656888"/>
              <a:gd name="connsiteX3" fmla="*/ 2211224 w 2211224"/>
              <a:gd name="connsiteY3" fmla="*/ 1181100 h 3656888"/>
              <a:gd name="connsiteX4" fmla="*/ 2211224 w 2211224"/>
              <a:gd name="connsiteY4" fmla="*/ 1981200 h 3656888"/>
              <a:gd name="connsiteX5" fmla="*/ 611024 w 2211224"/>
              <a:gd name="connsiteY5" fmla="*/ 1981200 h 3656888"/>
              <a:gd name="connsiteX6" fmla="*/ 1515454 w 2211224"/>
              <a:gd name="connsiteY6" fmla="*/ 3656888 h 3656888"/>
              <a:gd name="connsiteX7" fmla="*/ 0 w 2211224"/>
              <a:gd name="connsiteY7" fmla="*/ 2361488 h 3656888"/>
              <a:gd name="connsiteX8" fmla="*/ 611024 w 2211224"/>
              <a:gd name="connsiteY8" fmla="*/ 0 h 3656888"/>
              <a:gd name="connsiteX0" fmla="*/ 611024 w 2439824"/>
              <a:gd name="connsiteY0" fmla="*/ 0 h 3656888"/>
              <a:gd name="connsiteX1" fmla="*/ 1411124 w 2439824"/>
              <a:gd name="connsiteY1" fmla="*/ 0 h 3656888"/>
              <a:gd name="connsiteX2" fmla="*/ 1411124 w 2439824"/>
              <a:gd name="connsiteY2" fmla="*/ 1181100 h 3656888"/>
              <a:gd name="connsiteX3" fmla="*/ 2211224 w 2439824"/>
              <a:gd name="connsiteY3" fmla="*/ 1181100 h 3656888"/>
              <a:gd name="connsiteX4" fmla="*/ 2211224 w 2439824"/>
              <a:gd name="connsiteY4" fmla="*/ 1981200 h 3656888"/>
              <a:gd name="connsiteX5" fmla="*/ 2439824 w 2439824"/>
              <a:gd name="connsiteY5" fmla="*/ 2895600 h 3656888"/>
              <a:gd name="connsiteX6" fmla="*/ 1515454 w 2439824"/>
              <a:gd name="connsiteY6" fmla="*/ 3656888 h 3656888"/>
              <a:gd name="connsiteX7" fmla="*/ 0 w 2439824"/>
              <a:gd name="connsiteY7" fmla="*/ 2361488 h 3656888"/>
              <a:gd name="connsiteX8" fmla="*/ 611024 w 2439824"/>
              <a:gd name="connsiteY8" fmla="*/ 0 h 3656888"/>
              <a:gd name="connsiteX0" fmla="*/ 611024 w 2211224"/>
              <a:gd name="connsiteY0" fmla="*/ 0 h 3656888"/>
              <a:gd name="connsiteX1" fmla="*/ 1411124 w 2211224"/>
              <a:gd name="connsiteY1" fmla="*/ 0 h 3656888"/>
              <a:gd name="connsiteX2" fmla="*/ 1411124 w 2211224"/>
              <a:gd name="connsiteY2" fmla="*/ 1181100 h 3656888"/>
              <a:gd name="connsiteX3" fmla="*/ 2211224 w 2211224"/>
              <a:gd name="connsiteY3" fmla="*/ 1181100 h 3656888"/>
              <a:gd name="connsiteX4" fmla="*/ 2211224 w 2211224"/>
              <a:gd name="connsiteY4" fmla="*/ 1981200 h 3656888"/>
              <a:gd name="connsiteX5" fmla="*/ 1515454 w 2211224"/>
              <a:gd name="connsiteY5" fmla="*/ 3656888 h 3656888"/>
              <a:gd name="connsiteX6" fmla="*/ 0 w 2211224"/>
              <a:gd name="connsiteY6" fmla="*/ 2361488 h 3656888"/>
              <a:gd name="connsiteX7" fmla="*/ 611024 w 2211224"/>
              <a:gd name="connsiteY7" fmla="*/ 0 h 3656888"/>
              <a:gd name="connsiteX0" fmla="*/ 17388 w 2228612"/>
              <a:gd name="connsiteY0" fmla="*/ 2361488 h 3656888"/>
              <a:gd name="connsiteX1" fmla="*/ 1428512 w 2228612"/>
              <a:gd name="connsiteY1" fmla="*/ 0 h 3656888"/>
              <a:gd name="connsiteX2" fmla="*/ 1428512 w 2228612"/>
              <a:gd name="connsiteY2" fmla="*/ 1181100 h 3656888"/>
              <a:gd name="connsiteX3" fmla="*/ 2228612 w 2228612"/>
              <a:gd name="connsiteY3" fmla="*/ 1181100 h 3656888"/>
              <a:gd name="connsiteX4" fmla="*/ 2228612 w 2228612"/>
              <a:gd name="connsiteY4" fmla="*/ 1981200 h 3656888"/>
              <a:gd name="connsiteX5" fmla="*/ 1532842 w 2228612"/>
              <a:gd name="connsiteY5" fmla="*/ 3656888 h 3656888"/>
              <a:gd name="connsiteX6" fmla="*/ 17388 w 2228612"/>
              <a:gd name="connsiteY6" fmla="*/ 2361488 h 3656888"/>
              <a:gd name="connsiteX0" fmla="*/ 17388 w 2228612"/>
              <a:gd name="connsiteY0" fmla="*/ 1377119 h 2672519"/>
              <a:gd name="connsiteX1" fmla="*/ 1428512 w 2228612"/>
              <a:gd name="connsiteY1" fmla="*/ 196731 h 2672519"/>
              <a:gd name="connsiteX2" fmla="*/ 2228612 w 2228612"/>
              <a:gd name="connsiteY2" fmla="*/ 196731 h 2672519"/>
              <a:gd name="connsiteX3" fmla="*/ 2228612 w 2228612"/>
              <a:gd name="connsiteY3" fmla="*/ 996831 h 2672519"/>
              <a:gd name="connsiteX4" fmla="*/ 1532842 w 2228612"/>
              <a:gd name="connsiteY4" fmla="*/ 2672519 h 2672519"/>
              <a:gd name="connsiteX5" fmla="*/ 17388 w 2228612"/>
              <a:gd name="connsiteY5" fmla="*/ 1377119 h 2672519"/>
              <a:gd name="connsiteX0" fmla="*/ 17388 w 2361962"/>
              <a:gd name="connsiteY0" fmla="*/ 1339138 h 2634538"/>
              <a:gd name="connsiteX1" fmla="*/ 1428512 w 2361962"/>
              <a:gd name="connsiteY1" fmla="*/ 1911350 h 2634538"/>
              <a:gd name="connsiteX2" fmla="*/ 2228612 w 2361962"/>
              <a:gd name="connsiteY2" fmla="*/ 158750 h 2634538"/>
              <a:gd name="connsiteX3" fmla="*/ 2228612 w 2361962"/>
              <a:gd name="connsiteY3" fmla="*/ 958850 h 2634538"/>
              <a:gd name="connsiteX4" fmla="*/ 1532842 w 2361962"/>
              <a:gd name="connsiteY4" fmla="*/ 2634538 h 2634538"/>
              <a:gd name="connsiteX5" fmla="*/ 17388 w 2361962"/>
              <a:gd name="connsiteY5" fmla="*/ 1339138 h 2634538"/>
              <a:gd name="connsiteX0" fmla="*/ 17388 w 2361962"/>
              <a:gd name="connsiteY0" fmla="*/ 1339138 h 2634538"/>
              <a:gd name="connsiteX1" fmla="*/ 1428512 w 2361962"/>
              <a:gd name="connsiteY1" fmla="*/ 1911350 h 2634538"/>
              <a:gd name="connsiteX2" fmla="*/ 2228612 w 2361962"/>
              <a:gd name="connsiteY2" fmla="*/ 158750 h 2634538"/>
              <a:gd name="connsiteX3" fmla="*/ 2228612 w 2361962"/>
              <a:gd name="connsiteY3" fmla="*/ 958850 h 2634538"/>
              <a:gd name="connsiteX4" fmla="*/ 1532842 w 2361962"/>
              <a:gd name="connsiteY4" fmla="*/ 2634538 h 2634538"/>
              <a:gd name="connsiteX5" fmla="*/ 17388 w 2361962"/>
              <a:gd name="connsiteY5" fmla="*/ 1339138 h 2634538"/>
              <a:gd name="connsiteX0" fmla="*/ 0 w 2344574"/>
              <a:gd name="connsiteY0" fmla="*/ 1339138 h 2634538"/>
              <a:gd name="connsiteX1" fmla="*/ 1411124 w 2344574"/>
              <a:gd name="connsiteY1" fmla="*/ 1911350 h 2634538"/>
              <a:gd name="connsiteX2" fmla="*/ 2211224 w 2344574"/>
              <a:gd name="connsiteY2" fmla="*/ 158750 h 2634538"/>
              <a:gd name="connsiteX3" fmla="*/ 2211224 w 2344574"/>
              <a:gd name="connsiteY3" fmla="*/ 958850 h 2634538"/>
              <a:gd name="connsiteX4" fmla="*/ 1515454 w 2344574"/>
              <a:gd name="connsiteY4" fmla="*/ 2634538 h 2634538"/>
              <a:gd name="connsiteX5" fmla="*/ 0 w 2344574"/>
              <a:gd name="connsiteY5" fmla="*/ 1339138 h 2634538"/>
              <a:gd name="connsiteX0" fmla="*/ 0 w 2211224"/>
              <a:gd name="connsiteY0" fmla="*/ 380288 h 1675688"/>
              <a:gd name="connsiteX1" fmla="*/ 1411124 w 2211224"/>
              <a:gd name="connsiteY1" fmla="*/ 952500 h 1675688"/>
              <a:gd name="connsiteX2" fmla="*/ 2211224 w 2211224"/>
              <a:gd name="connsiteY2" fmla="*/ 0 h 1675688"/>
              <a:gd name="connsiteX3" fmla="*/ 1515454 w 2211224"/>
              <a:gd name="connsiteY3" fmla="*/ 1675688 h 1675688"/>
              <a:gd name="connsiteX4" fmla="*/ 0 w 2211224"/>
              <a:gd name="connsiteY4" fmla="*/ 380288 h 1675688"/>
              <a:gd name="connsiteX0" fmla="*/ 0 w 1677824"/>
              <a:gd name="connsiteY0" fmla="*/ 0 h 2057400"/>
              <a:gd name="connsiteX1" fmla="*/ 877724 w 1677824"/>
              <a:gd name="connsiteY1" fmla="*/ 1334212 h 2057400"/>
              <a:gd name="connsiteX2" fmla="*/ 1677824 w 1677824"/>
              <a:gd name="connsiteY2" fmla="*/ 381712 h 2057400"/>
              <a:gd name="connsiteX3" fmla="*/ 982054 w 1677824"/>
              <a:gd name="connsiteY3" fmla="*/ 2057400 h 2057400"/>
              <a:gd name="connsiteX4" fmla="*/ 0 w 1677824"/>
              <a:gd name="connsiteY4" fmla="*/ 0 h 2057400"/>
              <a:gd name="connsiteX0" fmla="*/ 0 w 1525424"/>
              <a:gd name="connsiteY0" fmla="*/ 0 h 2057400"/>
              <a:gd name="connsiteX1" fmla="*/ 8777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  <a:gd name="connsiteX0" fmla="*/ 0 w 1525424"/>
              <a:gd name="connsiteY0" fmla="*/ 0 h 2057400"/>
              <a:gd name="connsiteX1" fmla="*/ 10301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  <a:gd name="connsiteX0" fmla="*/ 0 w 1525424"/>
              <a:gd name="connsiteY0" fmla="*/ 0 h 2057400"/>
              <a:gd name="connsiteX1" fmla="*/ 10301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5424" h="2057400">
                <a:moveTo>
                  <a:pt x="0" y="0"/>
                </a:moveTo>
                <a:lnTo>
                  <a:pt x="1030124" y="1334212"/>
                </a:lnTo>
                <a:lnTo>
                  <a:pt x="1525424" y="762712"/>
                </a:lnTo>
                <a:lnTo>
                  <a:pt x="982054" y="2057400"/>
                </a:lnTo>
                <a:lnTo>
                  <a:pt x="0" y="0"/>
                </a:lnTo>
                <a:close/>
              </a:path>
            </a:pathLst>
          </a:custGeom>
          <a:solidFill>
            <a:srgbClr val="43FC24"/>
          </a:solidFill>
          <a:ln w="12700">
            <a:solidFill>
              <a:srgbClr val="24A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7072330" y="4071942"/>
            <a:ext cx="214313" cy="285751"/>
          </a:xfrm>
          <a:custGeom>
            <a:avLst/>
            <a:gdLst>
              <a:gd name="connsiteX0" fmla="*/ 0 w 1600200"/>
              <a:gd name="connsiteY0" fmla="*/ 0 h 1981200"/>
              <a:gd name="connsiteX1" fmla="*/ 800100 w 1600200"/>
              <a:gd name="connsiteY1" fmla="*/ 0 h 1981200"/>
              <a:gd name="connsiteX2" fmla="*/ 800100 w 1600200"/>
              <a:gd name="connsiteY2" fmla="*/ 1181100 h 1981200"/>
              <a:gd name="connsiteX3" fmla="*/ 1600200 w 1600200"/>
              <a:gd name="connsiteY3" fmla="*/ 1181100 h 1981200"/>
              <a:gd name="connsiteX4" fmla="*/ 1600200 w 1600200"/>
              <a:gd name="connsiteY4" fmla="*/ 1981200 h 1981200"/>
              <a:gd name="connsiteX5" fmla="*/ 0 w 1600200"/>
              <a:gd name="connsiteY5" fmla="*/ 1981200 h 1981200"/>
              <a:gd name="connsiteX6" fmla="*/ 0 w 1600200"/>
              <a:gd name="connsiteY6" fmla="*/ 0 h 1981200"/>
              <a:gd name="connsiteX0" fmla="*/ 611024 w 2211224"/>
              <a:gd name="connsiteY0" fmla="*/ 0 h 2361488"/>
              <a:gd name="connsiteX1" fmla="*/ 1411124 w 2211224"/>
              <a:gd name="connsiteY1" fmla="*/ 0 h 2361488"/>
              <a:gd name="connsiteX2" fmla="*/ 1411124 w 2211224"/>
              <a:gd name="connsiteY2" fmla="*/ 1181100 h 2361488"/>
              <a:gd name="connsiteX3" fmla="*/ 2211224 w 2211224"/>
              <a:gd name="connsiteY3" fmla="*/ 1181100 h 2361488"/>
              <a:gd name="connsiteX4" fmla="*/ 2211224 w 2211224"/>
              <a:gd name="connsiteY4" fmla="*/ 1981200 h 2361488"/>
              <a:gd name="connsiteX5" fmla="*/ 611024 w 2211224"/>
              <a:gd name="connsiteY5" fmla="*/ 1981200 h 2361488"/>
              <a:gd name="connsiteX6" fmla="*/ 0 w 2211224"/>
              <a:gd name="connsiteY6" fmla="*/ 2361488 h 2361488"/>
              <a:gd name="connsiteX7" fmla="*/ 611024 w 2211224"/>
              <a:gd name="connsiteY7" fmla="*/ 0 h 2361488"/>
              <a:gd name="connsiteX0" fmla="*/ 611024 w 2211224"/>
              <a:gd name="connsiteY0" fmla="*/ 0 h 3656888"/>
              <a:gd name="connsiteX1" fmla="*/ 1411124 w 2211224"/>
              <a:gd name="connsiteY1" fmla="*/ 0 h 3656888"/>
              <a:gd name="connsiteX2" fmla="*/ 1411124 w 2211224"/>
              <a:gd name="connsiteY2" fmla="*/ 1181100 h 3656888"/>
              <a:gd name="connsiteX3" fmla="*/ 2211224 w 2211224"/>
              <a:gd name="connsiteY3" fmla="*/ 1181100 h 3656888"/>
              <a:gd name="connsiteX4" fmla="*/ 2211224 w 2211224"/>
              <a:gd name="connsiteY4" fmla="*/ 1981200 h 3656888"/>
              <a:gd name="connsiteX5" fmla="*/ 611024 w 2211224"/>
              <a:gd name="connsiteY5" fmla="*/ 1981200 h 3656888"/>
              <a:gd name="connsiteX6" fmla="*/ 1515454 w 2211224"/>
              <a:gd name="connsiteY6" fmla="*/ 3656888 h 3656888"/>
              <a:gd name="connsiteX7" fmla="*/ 0 w 2211224"/>
              <a:gd name="connsiteY7" fmla="*/ 2361488 h 3656888"/>
              <a:gd name="connsiteX8" fmla="*/ 611024 w 2211224"/>
              <a:gd name="connsiteY8" fmla="*/ 0 h 3656888"/>
              <a:gd name="connsiteX0" fmla="*/ 611024 w 2439824"/>
              <a:gd name="connsiteY0" fmla="*/ 0 h 3656888"/>
              <a:gd name="connsiteX1" fmla="*/ 1411124 w 2439824"/>
              <a:gd name="connsiteY1" fmla="*/ 0 h 3656888"/>
              <a:gd name="connsiteX2" fmla="*/ 1411124 w 2439824"/>
              <a:gd name="connsiteY2" fmla="*/ 1181100 h 3656888"/>
              <a:gd name="connsiteX3" fmla="*/ 2211224 w 2439824"/>
              <a:gd name="connsiteY3" fmla="*/ 1181100 h 3656888"/>
              <a:gd name="connsiteX4" fmla="*/ 2211224 w 2439824"/>
              <a:gd name="connsiteY4" fmla="*/ 1981200 h 3656888"/>
              <a:gd name="connsiteX5" fmla="*/ 2439824 w 2439824"/>
              <a:gd name="connsiteY5" fmla="*/ 2895600 h 3656888"/>
              <a:gd name="connsiteX6" fmla="*/ 1515454 w 2439824"/>
              <a:gd name="connsiteY6" fmla="*/ 3656888 h 3656888"/>
              <a:gd name="connsiteX7" fmla="*/ 0 w 2439824"/>
              <a:gd name="connsiteY7" fmla="*/ 2361488 h 3656888"/>
              <a:gd name="connsiteX8" fmla="*/ 611024 w 2439824"/>
              <a:gd name="connsiteY8" fmla="*/ 0 h 3656888"/>
              <a:gd name="connsiteX0" fmla="*/ 611024 w 2211224"/>
              <a:gd name="connsiteY0" fmla="*/ 0 h 3656888"/>
              <a:gd name="connsiteX1" fmla="*/ 1411124 w 2211224"/>
              <a:gd name="connsiteY1" fmla="*/ 0 h 3656888"/>
              <a:gd name="connsiteX2" fmla="*/ 1411124 w 2211224"/>
              <a:gd name="connsiteY2" fmla="*/ 1181100 h 3656888"/>
              <a:gd name="connsiteX3" fmla="*/ 2211224 w 2211224"/>
              <a:gd name="connsiteY3" fmla="*/ 1181100 h 3656888"/>
              <a:gd name="connsiteX4" fmla="*/ 2211224 w 2211224"/>
              <a:gd name="connsiteY4" fmla="*/ 1981200 h 3656888"/>
              <a:gd name="connsiteX5" fmla="*/ 1515454 w 2211224"/>
              <a:gd name="connsiteY5" fmla="*/ 3656888 h 3656888"/>
              <a:gd name="connsiteX6" fmla="*/ 0 w 2211224"/>
              <a:gd name="connsiteY6" fmla="*/ 2361488 h 3656888"/>
              <a:gd name="connsiteX7" fmla="*/ 611024 w 2211224"/>
              <a:gd name="connsiteY7" fmla="*/ 0 h 3656888"/>
              <a:gd name="connsiteX0" fmla="*/ 17388 w 2228612"/>
              <a:gd name="connsiteY0" fmla="*/ 2361488 h 3656888"/>
              <a:gd name="connsiteX1" fmla="*/ 1428512 w 2228612"/>
              <a:gd name="connsiteY1" fmla="*/ 0 h 3656888"/>
              <a:gd name="connsiteX2" fmla="*/ 1428512 w 2228612"/>
              <a:gd name="connsiteY2" fmla="*/ 1181100 h 3656888"/>
              <a:gd name="connsiteX3" fmla="*/ 2228612 w 2228612"/>
              <a:gd name="connsiteY3" fmla="*/ 1181100 h 3656888"/>
              <a:gd name="connsiteX4" fmla="*/ 2228612 w 2228612"/>
              <a:gd name="connsiteY4" fmla="*/ 1981200 h 3656888"/>
              <a:gd name="connsiteX5" fmla="*/ 1532842 w 2228612"/>
              <a:gd name="connsiteY5" fmla="*/ 3656888 h 3656888"/>
              <a:gd name="connsiteX6" fmla="*/ 17388 w 2228612"/>
              <a:gd name="connsiteY6" fmla="*/ 2361488 h 3656888"/>
              <a:gd name="connsiteX0" fmla="*/ 17388 w 2228612"/>
              <a:gd name="connsiteY0" fmla="*/ 1377119 h 2672519"/>
              <a:gd name="connsiteX1" fmla="*/ 1428512 w 2228612"/>
              <a:gd name="connsiteY1" fmla="*/ 196731 h 2672519"/>
              <a:gd name="connsiteX2" fmla="*/ 2228612 w 2228612"/>
              <a:gd name="connsiteY2" fmla="*/ 196731 h 2672519"/>
              <a:gd name="connsiteX3" fmla="*/ 2228612 w 2228612"/>
              <a:gd name="connsiteY3" fmla="*/ 996831 h 2672519"/>
              <a:gd name="connsiteX4" fmla="*/ 1532842 w 2228612"/>
              <a:gd name="connsiteY4" fmla="*/ 2672519 h 2672519"/>
              <a:gd name="connsiteX5" fmla="*/ 17388 w 2228612"/>
              <a:gd name="connsiteY5" fmla="*/ 1377119 h 2672519"/>
              <a:gd name="connsiteX0" fmla="*/ 17388 w 2361962"/>
              <a:gd name="connsiteY0" fmla="*/ 1339138 h 2634538"/>
              <a:gd name="connsiteX1" fmla="*/ 1428512 w 2361962"/>
              <a:gd name="connsiteY1" fmla="*/ 1911350 h 2634538"/>
              <a:gd name="connsiteX2" fmla="*/ 2228612 w 2361962"/>
              <a:gd name="connsiteY2" fmla="*/ 158750 h 2634538"/>
              <a:gd name="connsiteX3" fmla="*/ 2228612 w 2361962"/>
              <a:gd name="connsiteY3" fmla="*/ 958850 h 2634538"/>
              <a:gd name="connsiteX4" fmla="*/ 1532842 w 2361962"/>
              <a:gd name="connsiteY4" fmla="*/ 2634538 h 2634538"/>
              <a:gd name="connsiteX5" fmla="*/ 17388 w 2361962"/>
              <a:gd name="connsiteY5" fmla="*/ 1339138 h 2634538"/>
              <a:gd name="connsiteX0" fmla="*/ 17388 w 2361962"/>
              <a:gd name="connsiteY0" fmla="*/ 1339138 h 2634538"/>
              <a:gd name="connsiteX1" fmla="*/ 1428512 w 2361962"/>
              <a:gd name="connsiteY1" fmla="*/ 1911350 h 2634538"/>
              <a:gd name="connsiteX2" fmla="*/ 2228612 w 2361962"/>
              <a:gd name="connsiteY2" fmla="*/ 158750 h 2634538"/>
              <a:gd name="connsiteX3" fmla="*/ 2228612 w 2361962"/>
              <a:gd name="connsiteY3" fmla="*/ 958850 h 2634538"/>
              <a:gd name="connsiteX4" fmla="*/ 1532842 w 2361962"/>
              <a:gd name="connsiteY4" fmla="*/ 2634538 h 2634538"/>
              <a:gd name="connsiteX5" fmla="*/ 17388 w 2361962"/>
              <a:gd name="connsiteY5" fmla="*/ 1339138 h 2634538"/>
              <a:gd name="connsiteX0" fmla="*/ 0 w 2344574"/>
              <a:gd name="connsiteY0" fmla="*/ 1339138 h 2634538"/>
              <a:gd name="connsiteX1" fmla="*/ 1411124 w 2344574"/>
              <a:gd name="connsiteY1" fmla="*/ 1911350 h 2634538"/>
              <a:gd name="connsiteX2" fmla="*/ 2211224 w 2344574"/>
              <a:gd name="connsiteY2" fmla="*/ 158750 h 2634538"/>
              <a:gd name="connsiteX3" fmla="*/ 2211224 w 2344574"/>
              <a:gd name="connsiteY3" fmla="*/ 958850 h 2634538"/>
              <a:gd name="connsiteX4" fmla="*/ 1515454 w 2344574"/>
              <a:gd name="connsiteY4" fmla="*/ 2634538 h 2634538"/>
              <a:gd name="connsiteX5" fmla="*/ 0 w 2344574"/>
              <a:gd name="connsiteY5" fmla="*/ 1339138 h 2634538"/>
              <a:gd name="connsiteX0" fmla="*/ 0 w 2211224"/>
              <a:gd name="connsiteY0" fmla="*/ 380288 h 1675688"/>
              <a:gd name="connsiteX1" fmla="*/ 1411124 w 2211224"/>
              <a:gd name="connsiteY1" fmla="*/ 952500 h 1675688"/>
              <a:gd name="connsiteX2" fmla="*/ 2211224 w 2211224"/>
              <a:gd name="connsiteY2" fmla="*/ 0 h 1675688"/>
              <a:gd name="connsiteX3" fmla="*/ 1515454 w 2211224"/>
              <a:gd name="connsiteY3" fmla="*/ 1675688 h 1675688"/>
              <a:gd name="connsiteX4" fmla="*/ 0 w 2211224"/>
              <a:gd name="connsiteY4" fmla="*/ 380288 h 1675688"/>
              <a:gd name="connsiteX0" fmla="*/ 0 w 1677824"/>
              <a:gd name="connsiteY0" fmla="*/ 0 h 2057400"/>
              <a:gd name="connsiteX1" fmla="*/ 877724 w 1677824"/>
              <a:gd name="connsiteY1" fmla="*/ 1334212 h 2057400"/>
              <a:gd name="connsiteX2" fmla="*/ 1677824 w 1677824"/>
              <a:gd name="connsiteY2" fmla="*/ 381712 h 2057400"/>
              <a:gd name="connsiteX3" fmla="*/ 982054 w 1677824"/>
              <a:gd name="connsiteY3" fmla="*/ 2057400 h 2057400"/>
              <a:gd name="connsiteX4" fmla="*/ 0 w 1677824"/>
              <a:gd name="connsiteY4" fmla="*/ 0 h 2057400"/>
              <a:gd name="connsiteX0" fmla="*/ 0 w 1525424"/>
              <a:gd name="connsiteY0" fmla="*/ 0 h 2057400"/>
              <a:gd name="connsiteX1" fmla="*/ 8777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  <a:gd name="connsiteX0" fmla="*/ 0 w 1525424"/>
              <a:gd name="connsiteY0" fmla="*/ 0 h 2057400"/>
              <a:gd name="connsiteX1" fmla="*/ 10301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  <a:gd name="connsiteX0" fmla="*/ 0 w 1525424"/>
              <a:gd name="connsiteY0" fmla="*/ 0 h 2057400"/>
              <a:gd name="connsiteX1" fmla="*/ 10301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5424" h="2057400">
                <a:moveTo>
                  <a:pt x="0" y="0"/>
                </a:moveTo>
                <a:lnTo>
                  <a:pt x="1030124" y="1334212"/>
                </a:lnTo>
                <a:lnTo>
                  <a:pt x="1525424" y="762712"/>
                </a:lnTo>
                <a:lnTo>
                  <a:pt x="982054" y="2057400"/>
                </a:lnTo>
                <a:lnTo>
                  <a:pt x="0" y="0"/>
                </a:lnTo>
                <a:close/>
              </a:path>
            </a:pathLst>
          </a:custGeom>
          <a:solidFill>
            <a:srgbClr val="43FC24"/>
          </a:solidFill>
          <a:ln w="12700">
            <a:solidFill>
              <a:srgbClr val="24A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7215206" y="3429000"/>
            <a:ext cx="214313" cy="285751"/>
          </a:xfrm>
          <a:custGeom>
            <a:avLst/>
            <a:gdLst>
              <a:gd name="connsiteX0" fmla="*/ 0 w 1600200"/>
              <a:gd name="connsiteY0" fmla="*/ 0 h 1981200"/>
              <a:gd name="connsiteX1" fmla="*/ 800100 w 1600200"/>
              <a:gd name="connsiteY1" fmla="*/ 0 h 1981200"/>
              <a:gd name="connsiteX2" fmla="*/ 800100 w 1600200"/>
              <a:gd name="connsiteY2" fmla="*/ 1181100 h 1981200"/>
              <a:gd name="connsiteX3" fmla="*/ 1600200 w 1600200"/>
              <a:gd name="connsiteY3" fmla="*/ 1181100 h 1981200"/>
              <a:gd name="connsiteX4" fmla="*/ 1600200 w 1600200"/>
              <a:gd name="connsiteY4" fmla="*/ 1981200 h 1981200"/>
              <a:gd name="connsiteX5" fmla="*/ 0 w 1600200"/>
              <a:gd name="connsiteY5" fmla="*/ 1981200 h 1981200"/>
              <a:gd name="connsiteX6" fmla="*/ 0 w 1600200"/>
              <a:gd name="connsiteY6" fmla="*/ 0 h 1981200"/>
              <a:gd name="connsiteX0" fmla="*/ 611024 w 2211224"/>
              <a:gd name="connsiteY0" fmla="*/ 0 h 2361488"/>
              <a:gd name="connsiteX1" fmla="*/ 1411124 w 2211224"/>
              <a:gd name="connsiteY1" fmla="*/ 0 h 2361488"/>
              <a:gd name="connsiteX2" fmla="*/ 1411124 w 2211224"/>
              <a:gd name="connsiteY2" fmla="*/ 1181100 h 2361488"/>
              <a:gd name="connsiteX3" fmla="*/ 2211224 w 2211224"/>
              <a:gd name="connsiteY3" fmla="*/ 1181100 h 2361488"/>
              <a:gd name="connsiteX4" fmla="*/ 2211224 w 2211224"/>
              <a:gd name="connsiteY4" fmla="*/ 1981200 h 2361488"/>
              <a:gd name="connsiteX5" fmla="*/ 611024 w 2211224"/>
              <a:gd name="connsiteY5" fmla="*/ 1981200 h 2361488"/>
              <a:gd name="connsiteX6" fmla="*/ 0 w 2211224"/>
              <a:gd name="connsiteY6" fmla="*/ 2361488 h 2361488"/>
              <a:gd name="connsiteX7" fmla="*/ 611024 w 2211224"/>
              <a:gd name="connsiteY7" fmla="*/ 0 h 2361488"/>
              <a:gd name="connsiteX0" fmla="*/ 611024 w 2211224"/>
              <a:gd name="connsiteY0" fmla="*/ 0 h 3656888"/>
              <a:gd name="connsiteX1" fmla="*/ 1411124 w 2211224"/>
              <a:gd name="connsiteY1" fmla="*/ 0 h 3656888"/>
              <a:gd name="connsiteX2" fmla="*/ 1411124 w 2211224"/>
              <a:gd name="connsiteY2" fmla="*/ 1181100 h 3656888"/>
              <a:gd name="connsiteX3" fmla="*/ 2211224 w 2211224"/>
              <a:gd name="connsiteY3" fmla="*/ 1181100 h 3656888"/>
              <a:gd name="connsiteX4" fmla="*/ 2211224 w 2211224"/>
              <a:gd name="connsiteY4" fmla="*/ 1981200 h 3656888"/>
              <a:gd name="connsiteX5" fmla="*/ 611024 w 2211224"/>
              <a:gd name="connsiteY5" fmla="*/ 1981200 h 3656888"/>
              <a:gd name="connsiteX6" fmla="*/ 1515454 w 2211224"/>
              <a:gd name="connsiteY6" fmla="*/ 3656888 h 3656888"/>
              <a:gd name="connsiteX7" fmla="*/ 0 w 2211224"/>
              <a:gd name="connsiteY7" fmla="*/ 2361488 h 3656888"/>
              <a:gd name="connsiteX8" fmla="*/ 611024 w 2211224"/>
              <a:gd name="connsiteY8" fmla="*/ 0 h 3656888"/>
              <a:gd name="connsiteX0" fmla="*/ 611024 w 2439824"/>
              <a:gd name="connsiteY0" fmla="*/ 0 h 3656888"/>
              <a:gd name="connsiteX1" fmla="*/ 1411124 w 2439824"/>
              <a:gd name="connsiteY1" fmla="*/ 0 h 3656888"/>
              <a:gd name="connsiteX2" fmla="*/ 1411124 w 2439824"/>
              <a:gd name="connsiteY2" fmla="*/ 1181100 h 3656888"/>
              <a:gd name="connsiteX3" fmla="*/ 2211224 w 2439824"/>
              <a:gd name="connsiteY3" fmla="*/ 1181100 h 3656888"/>
              <a:gd name="connsiteX4" fmla="*/ 2211224 w 2439824"/>
              <a:gd name="connsiteY4" fmla="*/ 1981200 h 3656888"/>
              <a:gd name="connsiteX5" fmla="*/ 2439824 w 2439824"/>
              <a:gd name="connsiteY5" fmla="*/ 2895600 h 3656888"/>
              <a:gd name="connsiteX6" fmla="*/ 1515454 w 2439824"/>
              <a:gd name="connsiteY6" fmla="*/ 3656888 h 3656888"/>
              <a:gd name="connsiteX7" fmla="*/ 0 w 2439824"/>
              <a:gd name="connsiteY7" fmla="*/ 2361488 h 3656888"/>
              <a:gd name="connsiteX8" fmla="*/ 611024 w 2439824"/>
              <a:gd name="connsiteY8" fmla="*/ 0 h 3656888"/>
              <a:gd name="connsiteX0" fmla="*/ 611024 w 2211224"/>
              <a:gd name="connsiteY0" fmla="*/ 0 h 3656888"/>
              <a:gd name="connsiteX1" fmla="*/ 1411124 w 2211224"/>
              <a:gd name="connsiteY1" fmla="*/ 0 h 3656888"/>
              <a:gd name="connsiteX2" fmla="*/ 1411124 w 2211224"/>
              <a:gd name="connsiteY2" fmla="*/ 1181100 h 3656888"/>
              <a:gd name="connsiteX3" fmla="*/ 2211224 w 2211224"/>
              <a:gd name="connsiteY3" fmla="*/ 1181100 h 3656888"/>
              <a:gd name="connsiteX4" fmla="*/ 2211224 w 2211224"/>
              <a:gd name="connsiteY4" fmla="*/ 1981200 h 3656888"/>
              <a:gd name="connsiteX5" fmla="*/ 1515454 w 2211224"/>
              <a:gd name="connsiteY5" fmla="*/ 3656888 h 3656888"/>
              <a:gd name="connsiteX6" fmla="*/ 0 w 2211224"/>
              <a:gd name="connsiteY6" fmla="*/ 2361488 h 3656888"/>
              <a:gd name="connsiteX7" fmla="*/ 611024 w 2211224"/>
              <a:gd name="connsiteY7" fmla="*/ 0 h 3656888"/>
              <a:gd name="connsiteX0" fmla="*/ 17388 w 2228612"/>
              <a:gd name="connsiteY0" fmla="*/ 2361488 h 3656888"/>
              <a:gd name="connsiteX1" fmla="*/ 1428512 w 2228612"/>
              <a:gd name="connsiteY1" fmla="*/ 0 h 3656888"/>
              <a:gd name="connsiteX2" fmla="*/ 1428512 w 2228612"/>
              <a:gd name="connsiteY2" fmla="*/ 1181100 h 3656888"/>
              <a:gd name="connsiteX3" fmla="*/ 2228612 w 2228612"/>
              <a:gd name="connsiteY3" fmla="*/ 1181100 h 3656888"/>
              <a:gd name="connsiteX4" fmla="*/ 2228612 w 2228612"/>
              <a:gd name="connsiteY4" fmla="*/ 1981200 h 3656888"/>
              <a:gd name="connsiteX5" fmla="*/ 1532842 w 2228612"/>
              <a:gd name="connsiteY5" fmla="*/ 3656888 h 3656888"/>
              <a:gd name="connsiteX6" fmla="*/ 17388 w 2228612"/>
              <a:gd name="connsiteY6" fmla="*/ 2361488 h 3656888"/>
              <a:gd name="connsiteX0" fmla="*/ 17388 w 2228612"/>
              <a:gd name="connsiteY0" fmla="*/ 1377119 h 2672519"/>
              <a:gd name="connsiteX1" fmla="*/ 1428512 w 2228612"/>
              <a:gd name="connsiteY1" fmla="*/ 196731 h 2672519"/>
              <a:gd name="connsiteX2" fmla="*/ 2228612 w 2228612"/>
              <a:gd name="connsiteY2" fmla="*/ 196731 h 2672519"/>
              <a:gd name="connsiteX3" fmla="*/ 2228612 w 2228612"/>
              <a:gd name="connsiteY3" fmla="*/ 996831 h 2672519"/>
              <a:gd name="connsiteX4" fmla="*/ 1532842 w 2228612"/>
              <a:gd name="connsiteY4" fmla="*/ 2672519 h 2672519"/>
              <a:gd name="connsiteX5" fmla="*/ 17388 w 2228612"/>
              <a:gd name="connsiteY5" fmla="*/ 1377119 h 2672519"/>
              <a:gd name="connsiteX0" fmla="*/ 17388 w 2361962"/>
              <a:gd name="connsiteY0" fmla="*/ 1339138 h 2634538"/>
              <a:gd name="connsiteX1" fmla="*/ 1428512 w 2361962"/>
              <a:gd name="connsiteY1" fmla="*/ 1911350 h 2634538"/>
              <a:gd name="connsiteX2" fmla="*/ 2228612 w 2361962"/>
              <a:gd name="connsiteY2" fmla="*/ 158750 h 2634538"/>
              <a:gd name="connsiteX3" fmla="*/ 2228612 w 2361962"/>
              <a:gd name="connsiteY3" fmla="*/ 958850 h 2634538"/>
              <a:gd name="connsiteX4" fmla="*/ 1532842 w 2361962"/>
              <a:gd name="connsiteY4" fmla="*/ 2634538 h 2634538"/>
              <a:gd name="connsiteX5" fmla="*/ 17388 w 2361962"/>
              <a:gd name="connsiteY5" fmla="*/ 1339138 h 2634538"/>
              <a:gd name="connsiteX0" fmla="*/ 17388 w 2361962"/>
              <a:gd name="connsiteY0" fmla="*/ 1339138 h 2634538"/>
              <a:gd name="connsiteX1" fmla="*/ 1428512 w 2361962"/>
              <a:gd name="connsiteY1" fmla="*/ 1911350 h 2634538"/>
              <a:gd name="connsiteX2" fmla="*/ 2228612 w 2361962"/>
              <a:gd name="connsiteY2" fmla="*/ 158750 h 2634538"/>
              <a:gd name="connsiteX3" fmla="*/ 2228612 w 2361962"/>
              <a:gd name="connsiteY3" fmla="*/ 958850 h 2634538"/>
              <a:gd name="connsiteX4" fmla="*/ 1532842 w 2361962"/>
              <a:gd name="connsiteY4" fmla="*/ 2634538 h 2634538"/>
              <a:gd name="connsiteX5" fmla="*/ 17388 w 2361962"/>
              <a:gd name="connsiteY5" fmla="*/ 1339138 h 2634538"/>
              <a:gd name="connsiteX0" fmla="*/ 0 w 2344574"/>
              <a:gd name="connsiteY0" fmla="*/ 1339138 h 2634538"/>
              <a:gd name="connsiteX1" fmla="*/ 1411124 w 2344574"/>
              <a:gd name="connsiteY1" fmla="*/ 1911350 h 2634538"/>
              <a:gd name="connsiteX2" fmla="*/ 2211224 w 2344574"/>
              <a:gd name="connsiteY2" fmla="*/ 158750 h 2634538"/>
              <a:gd name="connsiteX3" fmla="*/ 2211224 w 2344574"/>
              <a:gd name="connsiteY3" fmla="*/ 958850 h 2634538"/>
              <a:gd name="connsiteX4" fmla="*/ 1515454 w 2344574"/>
              <a:gd name="connsiteY4" fmla="*/ 2634538 h 2634538"/>
              <a:gd name="connsiteX5" fmla="*/ 0 w 2344574"/>
              <a:gd name="connsiteY5" fmla="*/ 1339138 h 2634538"/>
              <a:gd name="connsiteX0" fmla="*/ 0 w 2211224"/>
              <a:gd name="connsiteY0" fmla="*/ 380288 h 1675688"/>
              <a:gd name="connsiteX1" fmla="*/ 1411124 w 2211224"/>
              <a:gd name="connsiteY1" fmla="*/ 952500 h 1675688"/>
              <a:gd name="connsiteX2" fmla="*/ 2211224 w 2211224"/>
              <a:gd name="connsiteY2" fmla="*/ 0 h 1675688"/>
              <a:gd name="connsiteX3" fmla="*/ 1515454 w 2211224"/>
              <a:gd name="connsiteY3" fmla="*/ 1675688 h 1675688"/>
              <a:gd name="connsiteX4" fmla="*/ 0 w 2211224"/>
              <a:gd name="connsiteY4" fmla="*/ 380288 h 1675688"/>
              <a:gd name="connsiteX0" fmla="*/ 0 w 1677824"/>
              <a:gd name="connsiteY0" fmla="*/ 0 h 2057400"/>
              <a:gd name="connsiteX1" fmla="*/ 877724 w 1677824"/>
              <a:gd name="connsiteY1" fmla="*/ 1334212 h 2057400"/>
              <a:gd name="connsiteX2" fmla="*/ 1677824 w 1677824"/>
              <a:gd name="connsiteY2" fmla="*/ 381712 h 2057400"/>
              <a:gd name="connsiteX3" fmla="*/ 982054 w 1677824"/>
              <a:gd name="connsiteY3" fmla="*/ 2057400 h 2057400"/>
              <a:gd name="connsiteX4" fmla="*/ 0 w 1677824"/>
              <a:gd name="connsiteY4" fmla="*/ 0 h 2057400"/>
              <a:gd name="connsiteX0" fmla="*/ 0 w 1525424"/>
              <a:gd name="connsiteY0" fmla="*/ 0 h 2057400"/>
              <a:gd name="connsiteX1" fmla="*/ 8777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  <a:gd name="connsiteX0" fmla="*/ 0 w 1525424"/>
              <a:gd name="connsiteY0" fmla="*/ 0 h 2057400"/>
              <a:gd name="connsiteX1" fmla="*/ 10301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  <a:gd name="connsiteX0" fmla="*/ 0 w 1525424"/>
              <a:gd name="connsiteY0" fmla="*/ 0 h 2057400"/>
              <a:gd name="connsiteX1" fmla="*/ 10301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5424" h="2057400">
                <a:moveTo>
                  <a:pt x="0" y="0"/>
                </a:moveTo>
                <a:lnTo>
                  <a:pt x="1030124" y="1334212"/>
                </a:lnTo>
                <a:lnTo>
                  <a:pt x="1525424" y="762712"/>
                </a:lnTo>
                <a:lnTo>
                  <a:pt x="982054" y="2057400"/>
                </a:lnTo>
                <a:lnTo>
                  <a:pt x="0" y="0"/>
                </a:lnTo>
                <a:close/>
              </a:path>
            </a:pathLst>
          </a:custGeom>
          <a:solidFill>
            <a:srgbClr val="43FC24"/>
          </a:solidFill>
          <a:ln w="12700">
            <a:solidFill>
              <a:srgbClr val="24A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TextBox 117"/>
          <p:cNvSpPr txBox="1"/>
          <p:nvPr/>
        </p:nvSpPr>
        <p:spPr>
          <a:xfrm>
            <a:off x="357158" y="3643314"/>
            <a:ext cx="1815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invariant: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0" name="Oval 119"/>
          <p:cNvSpPr/>
          <p:nvPr/>
        </p:nvSpPr>
        <p:spPr>
          <a:xfrm>
            <a:off x="4857752" y="4143380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Curved Connector 45"/>
          <p:cNvCxnSpPr>
            <a:stCxn id="120" idx="0"/>
            <a:endCxn id="21" idx="5"/>
          </p:cNvCxnSpPr>
          <p:nvPr/>
        </p:nvCxnSpPr>
        <p:spPr>
          <a:xfrm rot="16200000" flipV="1">
            <a:off x="4693952" y="3908142"/>
            <a:ext cx="235238" cy="23523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25" name="Oval 124"/>
          <p:cNvSpPr/>
          <p:nvPr/>
        </p:nvSpPr>
        <p:spPr>
          <a:xfrm>
            <a:off x="4643438" y="4286256"/>
            <a:ext cx="142876" cy="1428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Curved Connector 45"/>
          <p:cNvCxnSpPr>
            <a:stCxn id="125" idx="0"/>
            <a:endCxn id="21" idx="3"/>
          </p:cNvCxnSpPr>
          <p:nvPr/>
        </p:nvCxnSpPr>
        <p:spPr>
          <a:xfrm rot="16200000" flipV="1">
            <a:off x="4464843" y="4036223"/>
            <a:ext cx="378114" cy="121952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33" name="Rounded Rectangular Callout 132"/>
          <p:cNvSpPr/>
          <p:nvPr/>
        </p:nvSpPr>
        <p:spPr>
          <a:xfrm>
            <a:off x="4929190" y="5072074"/>
            <a:ext cx="1428760" cy="642942"/>
          </a:xfrm>
          <a:prstGeom prst="wedgeRoundRectCallout">
            <a:avLst>
              <a:gd name="adj1" fmla="val 98703"/>
              <a:gd name="adj2" fmla="val -146813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+ hierarchical opening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8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4" grpId="2" animBg="1"/>
      <p:bldP spid="114" grpId="3" animBg="1"/>
      <p:bldP spid="115" grpId="0" animBg="1"/>
      <p:bldP spid="116" grpId="0" animBg="1"/>
      <p:bldP spid="117" grpId="0" animBg="1"/>
      <p:bldP spid="1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1928794" y="2071678"/>
            <a:ext cx="4286280" cy="45720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Sequential object</a:t>
            </a:r>
            <a:br>
              <a:rPr lang="en-US" dirty="0" smtClean="0"/>
            </a:br>
            <a:r>
              <a:rPr lang="en-US" dirty="0" smtClean="0"/>
              <a:t>life-cycle</a:t>
            </a:r>
            <a:endParaRPr lang="en-US" dirty="0"/>
          </a:p>
        </p:txBody>
      </p:sp>
      <p:grpSp>
        <p:nvGrpSpPr>
          <p:cNvPr id="6" name="Group 77"/>
          <p:cNvGrpSpPr/>
          <p:nvPr/>
        </p:nvGrpSpPr>
        <p:grpSpPr>
          <a:xfrm>
            <a:off x="2071670" y="2714620"/>
            <a:ext cx="2428892" cy="1071570"/>
            <a:chOff x="1571604" y="4500570"/>
            <a:chExt cx="2428892" cy="10715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Rounded Rectangle 22"/>
            <p:cNvSpPr/>
            <p:nvPr/>
          </p:nvSpPr>
          <p:spPr>
            <a:xfrm>
              <a:off x="1571604" y="4500570"/>
              <a:ext cx="2428892" cy="1071570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643042" y="4500570"/>
              <a:ext cx="6655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open</a:t>
              </a:r>
              <a:endParaRPr lang="en-US" dirty="0"/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3286116" y="5000636"/>
            <a:ext cx="5357850" cy="107157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57554" y="5643578"/>
            <a:ext cx="941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closed</a:t>
            </a:r>
            <a:endParaRPr lang="en-US" dirty="0"/>
          </a:p>
        </p:txBody>
      </p:sp>
      <p:sp>
        <p:nvSpPr>
          <p:cNvPr id="8" name="Oval 3"/>
          <p:cNvSpPr/>
          <p:nvPr/>
        </p:nvSpPr>
        <p:spPr>
          <a:xfrm>
            <a:off x="2714612" y="2857496"/>
            <a:ext cx="1571636" cy="785818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mutable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357686" y="5143512"/>
            <a:ext cx="1571636" cy="785818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wrapped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929454" y="5143512"/>
            <a:ext cx="1571636" cy="785818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nested</a:t>
            </a:r>
          </a:p>
        </p:txBody>
      </p:sp>
      <p:cxnSp>
        <p:nvCxnSpPr>
          <p:cNvPr id="11" name="Shape 7"/>
          <p:cNvCxnSpPr>
            <a:stCxn id="8" idx="6"/>
            <a:endCxn id="9" idx="0"/>
          </p:cNvCxnSpPr>
          <p:nvPr/>
        </p:nvCxnSpPr>
        <p:spPr>
          <a:xfrm>
            <a:off x="4286248" y="3250405"/>
            <a:ext cx="857256" cy="1893107"/>
          </a:xfrm>
          <a:prstGeom prst="curvedConnector2">
            <a:avLst/>
          </a:prstGeom>
          <a:ln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hape 7"/>
          <p:cNvCxnSpPr>
            <a:stCxn id="9" idx="7"/>
            <a:endCxn id="10" idx="1"/>
          </p:cNvCxnSpPr>
          <p:nvPr/>
        </p:nvCxnSpPr>
        <p:spPr>
          <a:xfrm rot="5400000" flipH="1" flipV="1">
            <a:off x="6429388" y="4528365"/>
            <a:ext cx="1588" cy="1460454"/>
          </a:xfrm>
          <a:prstGeom prst="curvedConnector3">
            <a:avLst>
              <a:gd name="adj1" fmla="val 28840059"/>
            </a:avLst>
          </a:prstGeom>
          <a:ln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hape 7"/>
          <p:cNvCxnSpPr>
            <a:stCxn id="10" idx="3"/>
            <a:endCxn id="9" idx="5"/>
          </p:cNvCxnSpPr>
          <p:nvPr/>
        </p:nvCxnSpPr>
        <p:spPr>
          <a:xfrm rot="5400000">
            <a:off x="6429388" y="5084023"/>
            <a:ext cx="1588" cy="1460454"/>
          </a:xfrm>
          <a:prstGeom prst="curvedConnector3">
            <a:avLst>
              <a:gd name="adj1" fmla="val 24641380"/>
            </a:avLst>
          </a:prstGeom>
          <a:ln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hape 7"/>
          <p:cNvCxnSpPr>
            <a:stCxn id="9" idx="1"/>
            <a:endCxn id="8" idx="4"/>
          </p:cNvCxnSpPr>
          <p:nvPr/>
        </p:nvCxnSpPr>
        <p:spPr>
          <a:xfrm rot="16200000" flipV="1">
            <a:off x="3236500" y="3907244"/>
            <a:ext cx="1615278" cy="1087417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572000" y="3786190"/>
            <a:ext cx="695775" cy="40862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wrap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715008" y="4286256"/>
            <a:ext cx="1352072" cy="40862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wrap owner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572132" y="6286520"/>
            <a:ext cx="1586100" cy="40862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unwrap owner</a:t>
            </a:r>
            <a:endParaRPr lang="en-US" dirty="0"/>
          </a:p>
        </p:txBody>
      </p:sp>
      <p:cxnSp>
        <p:nvCxnSpPr>
          <p:cNvPr id="19" name="Shape 7"/>
          <p:cNvCxnSpPr>
            <a:stCxn id="10" idx="0"/>
            <a:endCxn id="10" idx="6"/>
          </p:cNvCxnSpPr>
          <p:nvPr/>
        </p:nvCxnSpPr>
        <p:spPr>
          <a:xfrm rot="16200000" flipH="1">
            <a:off x="7911726" y="4947057"/>
            <a:ext cx="392909" cy="785818"/>
          </a:xfrm>
          <a:prstGeom prst="curvedConnector4">
            <a:avLst>
              <a:gd name="adj1" fmla="val -118787"/>
              <a:gd name="adj2" fmla="val 129091"/>
            </a:avLst>
          </a:prstGeom>
          <a:ln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500958" y="3857628"/>
            <a:ext cx="1518960" cy="71508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wrap/unwrap</a:t>
            </a:r>
          </a:p>
          <a:p>
            <a:r>
              <a:rPr lang="en-US" dirty="0" smtClean="0"/>
              <a:t>grand-owner</a:t>
            </a:r>
            <a:endParaRPr lang="en-US" dirty="0"/>
          </a:p>
        </p:txBody>
      </p:sp>
      <p:sp>
        <p:nvSpPr>
          <p:cNvPr id="93" name="TextBox 92"/>
          <p:cNvSpPr txBox="1"/>
          <p:nvPr/>
        </p:nvSpPr>
        <p:spPr>
          <a:xfrm>
            <a:off x="4643438" y="2143116"/>
            <a:ext cx="152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thread-owned</a:t>
            </a:r>
            <a:endParaRPr lang="en-US" dirty="0"/>
          </a:p>
        </p:txBody>
      </p:sp>
      <p:sp>
        <p:nvSpPr>
          <p:cNvPr id="94" name="TextBox 93"/>
          <p:cNvSpPr txBox="1"/>
          <p:nvPr/>
        </p:nvSpPr>
        <p:spPr>
          <a:xfrm>
            <a:off x="3571868" y="4286256"/>
            <a:ext cx="934473" cy="40862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unwrap</a:t>
            </a:r>
            <a:endParaRPr lang="en-US" dirty="0"/>
          </a:p>
        </p:txBody>
      </p:sp>
      <p:sp>
        <p:nvSpPr>
          <p:cNvPr id="25" name="Rounded Rectangular Callout 24"/>
          <p:cNvSpPr/>
          <p:nvPr/>
        </p:nvSpPr>
        <p:spPr>
          <a:xfrm>
            <a:off x="1571604" y="4500570"/>
            <a:ext cx="1500198" cy="642942"/>
          </a:xfrm>
          <a:prstGeom prst="wedgeRoundRectCallout">
            <a:avLst>
              <a:gd name="adj1" fmla="val 13192"/>
              <a:gd name="adj2" fmla="val -204905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object can be modified</a:t>
            </a:r>
            <a:endParaRPr lang="en-US" dirty="0"/>
          </a:p>
        </p:txBody>
      </p:sp>
      <p:sp>
        <p:nvSpPr>
          <p:cNvPr id="26" name="Rounded Rectangular Callout 25"/>
          <p:cNvSpPr/>
          <p:nvPr/>
        </p:nvSpPr>
        <p:spPr>
          <a:xfrm>
            <a:off x="1643042" y="5857892"/>
            <a:ext cx="1500198" cy="642942"/>
          </a:xfrm>
          <a:prstGeom prst="wedgeRoundRectCallout">
            <a:avLst>
              <a:gd name="adj1" fmla="val 104620"/>
              <a:gd name="adj2" fmla="val -121943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invariant holds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for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concurrency</a:t>
            </a:r>
            <a:r>
              <a:rPr lang="en-US" dirty="0" smtClean="0"/>
              <a:t> we need to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restrict changes </a:t>
            </a:r>
            <a:r>
              <a:rPr lang="en-US" dirty="0" smtClean="0"/>
              <a:t>to shared data</a:t>
            </a:r>
          </a:p>
          <a:p>
            <a:pPr lvl="1"/>
            <a:r>
              <a:rPr lang="en-US" dirty="0" smtClean="0"/>
              <a:t>two-state invariants (preserved on closed objects across steps of the system)</a:t>
            </a:r>
          </a:p>
          <a:p>
            <a:pPr lvl="1"/>
            <a:r>
              <a:rPr lang="en-US" dirty="0" smtClean="0"/>
              <a:t>updates on closed objects</a:t>
            </a:r>
          </a:p>
          <a:p>
            <a:pPr lvl="1"/>
            <a:r>
              <a:rPr lang="en-US" dirty="0" smtClean="0"/>
              <a:t>but how to check invariants without the hierarchical opening?</a:t>
            </a:r>
          </a:p>
          <a:p>
            <a:r>
              <a:rPr lang="en-US" dirty="0" smtClean="0"/>
              <a:t>even in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sequential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case invariants sometimes need to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span</a:t>
            </a:r>
            <a:r>
              <a:rPr lang="en-US" dirty="0" smtClean="0"/>
              <a:t> natural ownership domains</a:t>
            </a:r>
          </a:p>
          <a:p>
            <a:pPr lvl="1"/>
            <a:r>
              <a:rPr lang="en-US" dirty="0" smtClean="0"/>
              <a:t>for example...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Symbol table example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71670" y="3071810"/>
            <a:ext cx="6849952" cy="2554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SYMBOL_TABLE {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pl-PL" sz="1600" b="1" dirty="0" smtClean="0">
                <a:latin typeface="Courier New" pitchFamily="49" charset="0"/>
                <a:cs typeface="Courier New" pitchFamily="49" charset="0"/>
              </a:rPr>
              <a:t>volatile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char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*names[MAX_SYM];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invariant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forall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uint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old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(names[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]) != NULL ==&gt;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                  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old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(names[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]) == names[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]))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EXPR {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uint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id;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SYMBOL_TABLE *s;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invariant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(s-&gt;names[id] != NULL)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};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1670" y="2285992"/>
            <a:ext cx="6858048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Invariants of syntax tree nodes depend on the symbol table, but they cannot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</a:t>
            </a:r>
            <a:r>
              <a:rPr lang="en-US" dirty="0" smtClean="0"/>
              <a:t> own it!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71670" y="5786454"/>
            <a:ext cx="6858048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But in reality they only depend on the symbol table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growing</a:t>
            </a:r>
            <a:r>
              <a:rPr lang="en-US" dirty="0" smtClean="0"/>
              <a:t>, which is guaranteed by symbol table’s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two-state invariant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285720" y="4286256"/>
            <a:ext cx="1500198" cy="928694"/>
          </a:xfrm>
          <a:prstGeom prst="wedgeRoundRectCallout">
            <a:avLst>
              <a:gd name="adj1" fmla="val 74144"/>
              <a:gd name="adj2" fmla="val 143469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typical for concurrent objects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Admissibility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84" y="3286124"/>
            <a:ext cx="6248400" cy="3143272"/>
          </a:xfr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The idea:</a:t>
            </a:r>
          </a:p>
          <a:p>
            <a:r>
              <a:rPr lang="en-US" dirty="0" smtClean="0"/>
              <a:t>check that all invariants are admissible </a:t>
            </a:r>
          </a:p>
          <a:p>
            <a:pPr lvl="1"/>
            <a:r>
              <a:rPr lang="en-US" dirty="0" smtClean="0"/>
              <a:t>in separation from verifying code</a:t>
            </a:r>
          </a:p>
          <a:p>
            <a:r>
              <a:rPr lang="en-US" dirty="0" smtClean="0"/>
              <a:t>when updating closed object, check only its invariant</a:t>
            </a:r>
          </a:p>
          <a:p>
            <a:pPr marL="0" indent="0">
              <a:buNone/>
            </a:pPr>
            <a:r>
              <a:rPr lang="en-US" dirty="0" smtClean="0"/>
              <a:t>By admissibility we know that all other invariants are also preserved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4546" y="2143116"/>
            <a:ext cx="6500858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An invariant is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admissible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smtClean="0"/>
              <a:t>if updates of other objects (that maintain their invariants) cannot break it.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142844" y="4286256"/>
            <a:ext cx="1571636" cy="928694"/>
          </a:xfrm>
          <a:prstGeom prst="wedgeRoundRectCallout">
            <a:avLst>
              <a:gd name="adj1" fmla="val 142022"/>
              <a:gd name="adj2" fmla="val -64735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generate proof obligation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Bef>
                <a:spcPts val="1200"/>
              </a:spcBef>
            </a:pPr>
            <a:r>
              <a:rPr lang="en-US" dirty="0" smtClean="0"/>
              <a:t>VCC stands for Verifying C Compiler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developed in cooperation between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group at</a:t>
            </a:r>
            <a:br>
              <a:rPr lang="en-US" dirty="0" smtClean="0"/>
            </a:br>
            <a:r>
              <a:rPr lang="en-US" dirty="0" smtClean="0"/>
              <a:t>MSR Redmond and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EMIC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a sound C verifier supporting: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concurrency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ownership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typed memory model</a:t>
            </a:r>
          </a:p>
          <a:p>
            <a:pPr>
              <a:spcBef>
                <a:spcPts val="1200"/>
              </a:spcBef>
            </a:pPr>
            <a:r>
              <a:rPr lang="pl-PL" dirty="0" smtClean="0"/>
              <a:t>VCC </a:t>
            </a:r>
            <a:r>
              <a:rPr lang="en-US" dirty="0" smtClean="0"/>
              <a:t>translates annotated C code into </a:t>
            </a:r>
            <a:r>
              <a:rPr lang="en-US" dirty="0" err="1" smtClean="0"/>
              <a:t>BoogiePL</a:t>
            </a:r>
            <a:endParaRPr lang="en-US" dirty="0" smtClean="0"/>
          </a:p>
          <a:p>
            <a:pPr lvl="1">
              <a:spcBef>
                <a:spcPts val="120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Boogie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translates </a:t>
            </a:r>
            <a:r>
              <a:rPr lang="en-US" dirty="0" err="1" smtClean="0"/>
              <a:t>BoogiePL</a:t>
            </a:r>
            <a:r>
              <a:rPr lang="en-US" dirty="0" smtClean="0"/>
              <a:t> into verification conditions</a:t>
            </a:r>
          </a:p>
          <a:p>
            <a:pPr lvl="1">
              <a:spcBef>
                <a:spcPts val="120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Z3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(SMT solver) solves them or gives </a:t>
            </a:r>
            <a:r>
              <a:rPr lang="en-US" dirty="0" err="1" smtClean="0"/>
              <a:t>couterexamples</a:t>
            </a:r>
            <a:endParaRPr lang="en-US" dirty="0" smtClean="0"/>
          </a:p>
        </p:txBody>
      </p:sp>
      <p:sp>
        <p:nvSpPr>
          <p:cNvPr id="4" name="Rounded Rectangular Callout 3"/>
          <p:cNvSpPr/>
          <p:nvPr/>
        </p:nvSpPr>
        <p:spPr>
          <a:xfrm>
            <a:off x="6715140" y="1857364"/>
            <a:ext cx="2071702" cy="571504"/>
          </a:xfrm>
          <a:prstGeom prst="wedgeRoundRectCallout">
            <a:avLst>
              <a:gd name="adj1" fmla="val -42127"/>
              <a:gd name="adj2" fmla="val 98982"/>
              <a:gd name="adj3" fmla="val 16667"/>
            </a:avLst>
          </a:prstGeo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chemeClr val="bg1">
                    <a:lumMod val="95000"/>
                  </a:schemeClr>
                </a:solidFill>
              </a:rPr>
              <a:t>Research in Software Engineering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786578" y="3429000"/>
            <a:ext cx="2143140" cy="785818"/>
          </a:xfrm>
          <a:prstGeom prst="wedgeRoundRectCallout">
            <a:avLst>
              <a:gd name="adj1" fmla="val -106080"/>
              <a:gd name="adj2" fmla="val -93895"/>
              <a:gd name="adj3" fmla="val 16667"/>
            </a:avLst>
          </a:prstGeo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chemeClr val="bg1"/>
                </a:solidFill>
              </a:rPr>
              <a:t>European Microsoft Innovation Center,</a:t>
            </a:r>
            <a:br>
              <a:rPr lang="pl-PL" sz="1600" dirty="0" smtClean="0">
                <a:solidFill>
                  <a:schemeClr val="bg1"/>
                </a:solidFill>
              </a:rPr>
            </a:br>
            <a:r>
              <a:rPr lang="pl-PL" sz="1600" dirty="0" smtClean="0">
                <a:solidFill>
                  <a:schemeClr val="bg1"/>
                </a:solidFill>
              </a:rPr>
              <a:t>Aachen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invariants</a:t>
            </a:r>
            <a:endParaRPr lang="en-US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76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476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1419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1895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0" y="962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0" y="476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02" name="Rectangle 30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auto">
          <a:xfrm>
            <a:off x="0" y="1885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2071670" y="2143116"/>
            <a:ext cx="6786610" cy="2476514"/>
            <a:chOff x="2071670" y="2143116"/>
            <a:chExt cx="6786610" cy="2476514"/>
          </a:xfrm>
        </p:grpSpPr>
        <p:grpSp>
          <p:nvGrpSpPr>
            <p:cNvPr id="16" name="Group 15"/>
            <p:cNvGrpSpPr/>
            <p:nvPr/>
          </p:nvGrpSpPr>
          <p:grpSpPr>
            <a:xfrm>
              <a:off x="2143108" y="2643182"/>
              <a:ext cx="6715172" cy="1976448"/>
              <a:chOff x="857224" y="2928934"/>
              <a:chExt cx="7100896" cy="1976448"/>
            </a:xfrm>
          </p:grpSpPr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57224" y="2928934"/>
                <a:ext cx="2714625" cy="476250"/>
              </a:xfrm>
              <a:prstGeom prst="rect">
                <a:avLst/>
              </a:prstGeom>
              <a:noFill/>
            </p:spPr>
          </p:pic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00166" y="3429000"/>
                <a:ext cx="5191125" cy="476250"/>
              </a:xfrm>
              <a:prstGeom prst="rect">
                <a:avLst/>
              </a:prstGeom>
              <a:noFill/>
            </p:spPr>
          </p:pic>
          <p:pic>
            <p:nvPicPr>
              <p:cNvPr id="3079" name="Picture 7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71670" y="4429132"/>
                <a:ext cx="5886450" cy="476250"/>
              </a:xfrm>
              <a:prstGeom prst="rect">
                <a:avLst/>
              </a:prstGeom>
              <a:noFill/>
            </p:spPr>
          </p:pic>
          <p:pic>
            <p:nvPicPr>
              <p:cNvPr id="3081" name="Picture 9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71670" y="3929066"/>
                <a:ext cx="2247900" cy="476250"/>
              </a:xfrm>
              <a:prstGeom prst="rect">
                <a:avLst/>
              </a:prstGeom>
              <a:noFill/>
            </p:spPr>
          </p:pic>
        </p:grpSp>
        <p:sp>
          <p:nvSpPr>
            <p:cNvPr id="39" name="TextBox 38"/>
            <p:cNvSpPr txBox="1"/>
            <p:nvPr/>
          </p:nvSpPr>
          <p:spPr>
            <a:xfrm>
              <a:off x="2071670" y="2143116"/>
              <a:ext cx="6786610" cy="400110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Two-state invariants are OK across system transitions:</a:t>
              </a:r>
              <a:endParaRPr lang="en-US" sz="2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071670" y="4929198"/>
            <a:ext cx="6786610" cy="1476382"/>
            <a:chOff x="2071670" y="4714884"/>
            <a:chExt cx="6786610" cy="1476382"/>
          </a:xfrm>
        </p:grpSpPr>
        <p:grpSp>
          <p:nvGrpSpPr>
            <p:cNvPr id="38" name="Group 37"/>
            <p:cNvGrpSpPr/>
            <p:nvPr/>
          </p:nvGrpSpPr>
          <p:grpSpPr>
            <a:xfrm>
              <a:off x="2214546" y="5286388"/>
              <a:ext cx="5793710" cy="904878"/>
              <a:chOff x="2214546" y="5286388"/>
              <a:chExt cx="6027364" cy="904878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2214546" y="5286388"/>
                <a:ext cx="6027364" cy="476250"/>
                <a:chOff x="1285852" y="5715016"/>
                <a:chExt cx="6027364" cy="476250"/>
              </a:xfrm>
            </p:grpSpPr>
            <p:pic>
              <p:nvPicPr>
                <p:cNvPr id="3099" name="Picture 27"/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1285852" y="5715016"/>
                  <a:ext cx="5629275" cy="476250"/>
                </a:xfrm>
                <a:prstGeom prst="rect">
                  <a:avLst/>
                </a:prstGeom>
                <a:noFill/>
              </p:spPr>
            </p:pic>
            <p:pic>
              <p:nvPicPr>
                <p:cNvPr id="3098" name="Picture 26"/>
                <p:cNvPicPr>
                  <a:picLocks noChangeAspect="1" noChangeArrowheads="1"/>
                </p:cNvPicPr>
                <p:nvPr/>
              </p:nvPicPr>
              <p:blipFill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7008416" y="5715016"/>
                  <a:ext cx="304800" cy="47625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3097" name="Picture 25"/>
              <p:cNvPicPr>
                <a:picLocks noChangeAspect="1" noChangeArrowheads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428992" y="5715016"/>
                <a:ext cx="4610100" cy="476250"/>
              </a:xfrm>
              <a:prstGeom prst="rect">
                <a:avLst/>
              </a:prstGeom>
              <a:noFill/>
            </p:spPr>
          </p:pic>
        </p:grpSp>
        <p:sp>
          <p:nvSpPr>
            <p:cNvPr id="40" name="TextBox 39"/>
            <p:cNvSpPr txBox="1"/>
            <p:nvPr/>
          </p:nvSpPr>
          <p:spPr>
            <a:xfrm>
              <a:off x="2071670" y="4714884"/>
              <a:ext cx="6786610" cy="400110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Things that you own are closed a</a:t>
              </a:r>
              <a:r>
                <a:rPr lang="pl-PL" sz="2000" dirty="0" smtClean="0"/>
                <a:t>nd</a:t>
              </a:r>
              <a:r>
                <a:rPr lang="en-US" sz="2000" dirty="0" smtClean="0"/>
                <a:t> have the owner set to you:</a:t>
              </a:r>
              <a:endParaRPr lang="en-US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admissibility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84" y="3071810"/>
            <a:ext cx="6286544" cy="35004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non-volatile fields cannot change while the object is closed (implicitly in all invariants)</a:t>
            </a:r>
          </a:p>
          <a:p>
            <a:r>
              <a:rPr lang="en-US" dirty="0" smtClean="0"/>
              <a:t>if you are closed, objects that you own are closed (system invariant enforced with hierarchical opening)</a:t>
            </a:r>
          </a:p>
          <a:p>
            <a:r>
              <a:rPr lang="en-US" dirty="0" smtClean="0"/>
              <a:t>if everything is non-volatile, “changes” preserving its invariant are not possible and clearly cannot break your invariant</a:t>
            </a:r>
          </a:p>
          <a:p>
            <a:pPr lvl="1"/>
            <a:r>
              <a:rPr lang="en-US" dirty="0" smtClean="0"/>
              <a:t>the Spec# case is covered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14546" y="2143116"/>
            <a:ext cx="6500858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An invariant is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admissible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smtClean="0"/>
              <a:t>if updates of other objects (that maintain their invariants) cannot break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How can expression know the symbol table is closed?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expression cannot own symbol table (which is the usual way)</a:t>
            </a:r>
          </a:p>
          <a:p>
            <a:r>
              <a:rPr lang="en-US" dirty="0" smtClean="0"/>
              <a:t>expression can own a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handle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(a ghost object)</a:t>
            </a:r>
          </a:p>
          <a:p>
            <a:pPr lvl="1"/>
            <a:r>
              <a:rPr lang="en-US" dirty="0" smtClean="0"/>
              <a:t>handle to the symbol table has an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invariant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that the symbol table is closed</a:t>
            </a:r>
          </a:p>
          <a:p>
            <a:pPr lvl="1"/>
            <a:r>
              <a:rPr lang="en-US" dirty="0" smtClean="0"/>
              <a:t>the symbol table maintains a set of outstanding handles and doesn’t open without emptying it first </a:t>
            </a:r>
          </a:p>
          <a:p>
            <a:pPr lvl="2"/>
            <a:r>
              <a:rPr lang="en-US" dirty="0" smtClean="0"/>
              <a:t>which makes the invariant of handle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admissible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28794" y="2428868"/>
            <a:ext cx="6849952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Handle {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obj_t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obj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invariant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obj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-&gt;handles[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] &amp;&amp; closed(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obj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};</a:t>
            </a:r>
          </a:p>
          <a:p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Data {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handles[Handle*];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invariant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forall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(Handle *h;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closed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(h) ==&gt; 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               (handles[h] &lt;==&gt; h-&gt;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obj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==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)))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invariant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old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(closed(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)) &amp;&amp; !closed(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 ==&gt; 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               !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exists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(Handle *h; handles[h]))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invariant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is_thread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(owner(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)) || 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old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(handles) == handles || 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       inv2(owner(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)))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};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86000"/>
            <a:ext cx="6348442" cy="428627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inline, built-in, generalized handle</a:t>
            </a:r>
            <a:endParaRPr lang="pl-PL" dirty="0" smtClean="0"/>
          </a:p>
          <a:p>
            <a:r>
              <a:rPr lang="en-US" dirty="0" smtClean="0"/>
              <a:t>can claim (prevent from opening) zero or more objects</a:t>
            </a:r>
          </a:p>
          <a:p>
            <a:r>
              <a:rPr lang="en-US" dirty="0" smtClean="0"/>
              <a:t>can state additional property, </a:t>
            </a:r>
            <a:r>
              <a:rPr lang="pl-PL" dirty="0" smtClean="0"/>
              <a:t>much </a:t>
            </a:r>
            <a:r>
              <a:rPr lang="en-US" dirty="0" smtClean="0"/>
              <a:t>like an invariant</a:t>
            </a:r>
          </a:p>
          <a:p>
            <a:pPr lvl="1"/>
            <a:r>
              <a:rPr lang="en-US" dirty="0" smtClean="0"/>
              <a:t>subject to standard admissibility check (with added assumption that claimed objects are closed)</a:t>
            </a:r>
          </a:p>
          <a:p>
            <a:pPr lvl="1"/>
            <a:r>
              <a:rPr lang="en-US" dirty="0" smtClean="0"/>
              <a:t>checked initially when the claim is created</a:t>
            </a:r>
          </a:p>
          <a:p>
            <a:r>
              <a:rPr lang="en-US" dirty="0" smtClean="0"/>
              <a:t>allow for combining of invariants</a:t>
            </a:r>
          </a:p>
          <a:p>
            <a:r>
              <a:rPr lang="en-US" dirty="0" smtClean="0"/>
              <a:t>everything is an object! even formulas.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Lock-free algorithms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00232" y="2071678"/>
            <a:ext cx="6786610" cy="45243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LOCK {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volatile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locked;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spec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obj_t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obj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 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invariant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 locked == 0 ==&gt;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obj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-&gt;owner ==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};</a:t>
            </a:r>
            <a:endParaRPr lang="pl-PL" sz="1600" dirty="0" smtClean="0">
              <a:latin typeface="Courier New" pitchFamily="49" charset="0"/>
              <a:cs typeface="Courier New" pitchFamily="49" charset="0"/>
            </a:endParaRPr>
          </a:p>
          <a:p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TryAcquire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(LOCK *l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spec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claim_t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c))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requires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(wrapped(c) &amp;&amp;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claims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(c, closed(l)))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ensures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result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== 0 ==&gt; wrapped(l-&gt;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obj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res, *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ptr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 &amp;l-&gt;locked;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atomic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(l, c) {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res =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InterlockedCmpXchg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ptr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, 0, 1);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// </a:t>
            </a:r>
            <a:r>
              <a:rPr lang="pl-PL" sz="1600" dirty="0" smtClean="0">
                <a:latin typeface="Courier New" pitchFamily="49" charset="0"/>
                <a:cs typeface="Courier New" pitchFamily="49" charset="0"/>
              </a:rPr>
              <a:t>inline: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res = *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ptr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(res == 0) *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ptr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 1;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(res) l-&gt;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obj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-&gt;owner =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me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res;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42844" y="3571876"/>
            <a:ext cx="1857388" cy="1071570"/>
          </a:xfrm>
          <a:prstGeom prst="wedgeRoundRectCallout">
            <a:avLst>
              <a:gd name="adj1" fmla="val 71341"/>
              <a:gd name="adj2" fmla="val 85591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/>
              <a:t>havoc to simulate other threads; assume invariant of (closed!) lock</a:t>
            </a:r>
            <a:endParaRPr lang="en-US" sz="16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214282" y="5000636"/>
            <a:ext cx="2786082" cy="785818"/>
            <a:chOff x="214282" y="5000636"/>
            <a:chExt cx="2786082" cy="785818"/>
          </a:xfrm>
        </p:grpSpPr>
        <p:sp>
          <p:nvSpPr>
            <p:cNvPr id="11" name="Rounded Rectangular Callout 10"/>
            <p:cNvSpPr/>
            <p:nvPr/>
          </p:nvSpPr>
          <p:spPr>
            <a:xfrm>
              <a:off x="214282" y="5000636"/>
              <a:ext cx="1785950" cy="714380"/>
            </a:xfrm>
            <a:prstGeom prst="wedgeRoundRectCallout">
              <a:avLst>
                <a:gd name="adj1" fmla="val 58300"/>
                <a:gd name="adj2" fmla="val 3931"/>
                <a:gd name="adj3" fmla="val 1666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dirty="0" smtClean="0"/>
                <a:t>check two-state invariant of objects modified</a:t>
              </a:r>
              <a:endParaRPr lang="en-US" sz="1600" dirty="0">
                <a:latin typeface="Courier New" pitchFamily="49" charset="0"/>
                <a:cs typeface="Courier New" pitchFamily="49" charset="0"/>
              </a:endParaRPr>
            </a:p>
          </p:txBody>
        </p:sp>
        <p:sp>
          <p:nvSpPr>
            <p:cNvPr id="12" name="Arc 11"/>
            <p:cNvSpPr/>
            <p:nvPr/>
          </p:nvSpPr>
          <p:spPr>
            <a:xfrm flipH="1">
              <a:off x="2143108" y="5072074"/>
              <a:ext cx="857256" cy="714380"/>
            </a:xfrm>
            <a:prstGeom prst="arc">
              <a:avLst>
                <a:gd name="adj1" fmla="val 16200000"/>
                <a:gd name="adj2" fmla="val 5464002"/>
              </a:avLst>
            </a:prstGeom>
            <a:ln>
              <a:headEnd type="triangl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ounded Rectangular Callout 13"/>
          <p:cNvSpPr/>
          <p:nvPr/>
        </p:nvSpPr>
        <p:spPr>
          <a:xfrm>
            <a:off x="6143636" y="4357694"/>
            <a:ext cx="2500330" cy="500066"/>
          </a:xfrm>
          <a:prstGeom prst="wedgeRoundRectCallout">
            <a:avLst>
              <a:gd name="adj1" fmla="val 484"/>
              <a:gd name="adj2" fmla="val -120460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/>
              <a:t>pass claim to make sure the lock stays closed (valid)</a:t>
            </a: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6357950" y="1214422"/>
            <a:ext cx="2071670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Verified locks, rundowns, concurrent stacks, sequential lists...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ontent Placeholder 2"/>
          <p:cNvSpPr>
            <a:spLocks noGrp="1"/>
          </p:cNvSpPr>
          <p:nvPr>
            <p:ph idx="1"/>
          </p:nvPr>
        </p:nvSpPr>
        <p:spPr>
          <a:xfrm>
            <a:off x="6000760" y="2285992"/>
            <a:ext cx="2705104" cy="178595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buNone/>
            </a:pPr>
            <a:r>
              <a:rPr lang="en-US" dirty="0" smtClean="0"/>
              <a:t>Heap partitioned into: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ownership domains of threads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shared state</a:t>
            </a:r>
            <a:endParaRPr lang="en-US" dirty="0"/>
          </a:p>
        </p:txBody>
      </p:sp>
      <p:sp>
        <p:nvSpPr>
          <p:cNvPr id="76" name="Rectangle 75"/>
          <p:cNvSpPr/>
          <p:nvPr/>
        </p:nvSpPr>
        <p:spPr>
          <a:xfrm>
            <a:off x="2000232" y="5357826"/>
            <a:ext cx="2214578" cy="12858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Heap partitioning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857487" y="2964652"/>
            <a:ext cx="714380" cy="928694"/>
            <a:chOff x="5000628" y="4643446"/>
            <a:chExt cx="714380" cy="928694"/>
          </a:xfrm>
        </p:grpSpPr>
        <p:sp>
          <p:nvSpPr>
            <p:cNvPr id="5" name="Rectangle 4"/>
            <p:cNvSpPr/>
            <p:nvPr/>
          </p:nvSpPr>
          <p:spPr>
            <a:xfrm>
              <a:off x="5000628" y="4643446"/>
              <a:ext cx="714380" cy="92869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072066" y="4714884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owns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072066" y="5000636"/>
              <a:ext cx="571504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x</a:t>
              </a:r>
              <a:endParaRPr lang="en-US" sz="14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072066" y="5286388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y</a:t>
              </a:r>
              <a:endParaRPr lang="en-US" sz="14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85983" y="4250536"/>
            <a:ext cx="714380" cy="928694"/>
            <a:chOff x="5000628" y="4643446"/>
            <a:chExt cx="714380" cy="928694"/>
          </a:xfrm>
        </p:grpSpPr>
        <p:sp>
          <p:nvSpPr>
            <p:cNvPr id="15" name="Rectangle 14"/>
            <p:cNvSpPr/>
            <p:nvPr/>
          </p:nvSpPr>
          <p:spPr>
            <a:xfrm>
              <a:off x="5000628" y="4643446"/>
              <a:ext cx="714380" cy="92869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072066" y="4714884"/>
              <a:ext cx="571504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owns</a:t>
              </a:r>
              <a:endParaRPr lang="en-US" sz="1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072066" y="5000636"/>
              <a:ext cx="571504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foo</a:t>
              </a:r>
              <a:endParaRPr lang="en-US" sz="14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072066" y="5286388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bar</a:t>
              </a:r>
              <a:endParaRPr lang="en-US" sz="14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500429" y="2071678"/>
            <a:ext cx="714380" cy="607222"/>
            <a:chOff x="5000628" y="4393414"/>
            <a:chExt cx="714380" cy="607222"/>
          </a:xfrm>
        </p:grpSpPr>
        <p:sp>
          <p:nvSpPr>
            <p:cNvPr id="20" name="Rectangle 19"/>
            <p:cNvSpPr/>
            <p:nvPr/>
          </p:nvSpPr>
          <p:spPr>
            <a:xfrm>
              <a:off x="5000628" y="4393414"/>
              <a:ext cx="714380" cy="60722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072066" y="4714884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owns</a:t>
              </a:r>
              <a:endParaRPr lang="en-US" sz="14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285983" y="5536420"/>
            <a:ext cx="714380" cy="642942"/>
            <a:chOff x="5000628" y="4643446"/>
            <a:chExt cx="714380" cy="642942"/>
          </a:xfrm>
        </p:grpSpPr>
        <p:sp>
          <p:nvSpPr>
            <p:cNvPr id="25" name="Rectangle 24"/>
            <p:cNvSpPr/>
            <p:nvPr/>
          </p:nvSpPr>
          <p:spPr>
            <a:xfrm>
              <a:off x="5000628" y="4643446"/>
              <a:ext cx="714380" cy="64294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072066" y="4714884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owns</a:t>
              </a:r>
              <a:endParaRPr lang="en-US" sz="1400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072066" y="5000636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next</a:t>
              </a:r>
              <a:endParaRPr lang="en-US" sz="1400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143239" y="5536420"/>
            <a:ext cx="714380" cy="642942"/>
            <a:chOff x="5000628" y="4643446"/>
            <a:chExt cx="714380" cy="642942"/>
          </a:xfrm>
        </p:grpSpPr>
        <p:sp>
          <p:nvSpPr>
            <p:cNvPr id="29" name="Rectangle 28"/>
            <p:cNvSpPr/>
            <p:nvPr/>
          </p:nvSpPr>
          <p:spPr>
            <a:xfrm>
              <a:off x="5000628" y="4643446"/>
              <a:ext cx="714380" cy="64294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072066" y="4714884"/>
              <a:ext cx="571504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owns</a:t>
              </a:r>
              <a:endParaRPr lang="en-US" sz="14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072066" y="5000636"/>
              <a:ext cx="571504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baz</a:t>
              </a:r>
              <a:endParaRPr lang="en-US" sz="14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143371" y="4250536"/>
            <a:ext cx="714380" cy="928694"/>
            <a:chOff x="5000628" y="4643446"/>
            <a:chExt cx="714380" cy="928694"/>
          </a:xfrm>
        </p:grpSpPr>
        <p:sp>
          <p:nvSpPr>
            <p:cNvPr id="33" name="Rectangle 32"/>
            <p:cNvSpPr/>
            <p:nvPr/>
          </p:nvSpPr>
          <p:spPr>
            <a:xfrm>
              <a:off x="5000628" y="4643446"/>
              <a:ext cx="714380" cy="92869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072066" y="4714884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owns</a:t>
              </a:r>
              <a:endParaRPr lang="en-US" sz="1400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072066" y="5000636"/>
              <a:ext cx="571504" cy="2143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x</a:t>
              </a:r>
              <a:endParaRPr lang="en-US" sz="14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072066" y="5286388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y</a:t>
              </a:r>
              <a:endParaRPr lang="en-US" sz="1400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572131" y="4179098"/>
            <a:ext cx="714380" cy="642942"/>
            <a:chOff x="5000628" y="4643446"/>
            <a:chExt cx="714380" cy="642942"/>
          </a:xfrm>
        </p:grpSpPr>
        <p:sp>
          <p:nvSpPr>
            <p:cNvPr id="38" name="Rectangle 37"/>
            <p:cNvSpPr/>
            <p:nvPr/>
          </p:nvSpPr>
          <p:spPr>
            <a:xfrm>
              <a:off x="5000628" y="4643446"/>
              <a:ext cx="714380" cy="64294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072066" y="4714884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owns</a:t>
              </a:r>
              <a:endParaRPr lang="en-US" sz="1400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072066" y="5000636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next</a:t>
              </a:r>
              <a:endParaRPr lang="en-US" sz="14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929189" y="5250668"/>
            <a:ext cx="714380" cy="642942"/>
            <a:chOff x="5000628" y="4643446"/>
            <a:chExt cx="714380" cy="642942"/>
          </a:xfrm>
        </p:grpSpPr>
        <p:sp>
          <p:nvSpPr>
            <p:cNvPr id="42" name="Rectangle 41"/>
            <p:cNvSpPr/>
            <p:nvPr/>
          </p:nvSpPr>
          <p:spPr>
            <a:xfrm>
              <a:off x="5000628" y="4643446"/>
              <a:ext cx="714380" cy="64294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072066" y="4714884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owns</a:t>
              </a:r>
              <a:endParaRPr lang="en-US" sz="14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072066" y="5000636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next</a:t>
              </a:r>
              <a:endParaRPr lang="en-US" sz="1400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643437" y="3107528"/>
            <a:ext cx="714380" cy="928694"/>
            <a:chOff x="4143372" y="3071810"/>
            <a:chExt cx="714380" cy="928694"/>
          </a:xfrm>
        </p:grpSpPr>
        <p:grpSp>
          <p:nvGrpSpPr>
            <p:cNvPr id="9" name="Group 8"/>
            <p:cNvGrpSpPr/>
            <p:nvPr/>
          </p:nvGrpSpPr>
          <p:grpSpPr>
            <a:xfrm>
              <a:off x="4143372" y="3071810"/>
              <a:ext cx="714380" cy="928694"/>
              <a:chOff x="5000628" y="4643446"/>
              <a:chExt cx="714380" cy="928694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5000628" y="4643446"/>
                <a:ext cx="714380" cy="928694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5072066" y="4714884"/>
                <a:ext cx="571504" cy="21431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/>
                  <a:t>owns</a:t>
                </a:r>
                <a:endParaRPr lang="en-US" sz="1400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072066" y="5000636"/>
                <a:ext cx="571504" cy="21431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/>
                  <a:t>baz1</a:t>
                </a:r>
                <a:endParaRPr lang="en-US" sz="1400" dirty="0"/>
              </a:p>
            </p:txBody>
          </p:sp>
        </p:grpSp>
        <p:sp>
          <p:nvSpPr>
            <p:cNvPr id="45" name="Rectangle 44"/>
            <p:cNvSpPr/>
            <p:nvPr/>
          </p:nvSpPr>
          <p:spPr>
            <a:xfrm>
              <a:off x="4214810" y="3714752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baz2</a:t>
              </a:r>
              <a:endParaRPr lang="en-US" sz="1400" dirty="0"/>
            </a:p>
          </p:txBody>
        </p:sp>
      </p:grpSp>
      <p:cxnSp>
        <p:nvCxnSpPr>
          <p:cNvPr id="46" name="Curved Connector 45"/>
          <p:cNvCxnSpPr/>
          <p:nvPr/>
        </p:nvCxnSpPr>
        <p:spPr>
          <a:xfrm rot="16200000" flipV="1">
            <a:off x="4268388" y="2375289"/>
            <a:ext cx="607223" cy="857256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7" name="Curved Connector 46"/>
          <p:cNvCxnSpPr/>
          <p:nvPr/>
        </p:nvCxnSpPr>
        <p:spPr>
          <a:xfrm rot="5400000" flipH="1" flipV="1">
            <a:off x="3161099" y="2553884"/>
            <a:ext cx="464347" cy="357190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Curved Connector 47"/>
          <p:cNvCxnSpPr/>
          <p:nvPr/>
        </p:nvCxnSpPr>
        <p:spPr>
          <a:xfrm rot="5400000" flipH="1" flipV="1">
            <a:off x="2232405" y="3554016"/>
            <a:ext cx="1107289" cy="285752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Curved Connector 48"/>
          <p:cNvCxnSpPr/>
          <p:nvPr/>
        </p:nvCxnSpPr>
        <p:spPr>
          <a:xfrm rot="5400000" flipH="1" flipV="1">
            <a:off x="4125512" y="3661173"/>
            <a:ext cx="964413" cy="214314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Curved Connector 49"/>
          <p:cNvCxnSpPr/>
          <p:nvPr/>
        </p:nvCxnSpPr>
        <p:spPr>
          <a:xfrm rot="16200000" flipV="1">
            <a:off x="5161363" y="3411140"/>
            <a:ext cx="892975" cy="642942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2" name="Curved Connector 48"/>
          <p:cNvCxnSpPr/>
          <p:nvPr/>
        </p:nvCxnSpPr>
        <p:spPr>
          <a:xfrm rot="16200000" flipV="1">
            <a:off x="2661033" y="4697024"/>
            <a:ext cx="1107289" cy="571504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6" name="Curved Connector 48"/>
          <p:cNvCxnSpPr/>
          <p:nvPr/>
        </p:nvCxnSpPr>
        <p:spPr>
          <a:xfrm rot="16200000" flipV="1">
            <a:off x="1910934" y="4875619"/>
            <a:ext cx="1178727" cy="285752"/>
          </a:xfrm>
          <a:prstGeom prst="curvedConnector4">
            <a:avLst>
              <a:gd name="adj1" fmla="val 23637"/>
              <a:gd name="adj2" fmla="val 179999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0" name="Curved Connector 49"/>
          <p:cNvCxnSpPr/>
          <p:nvPr/>
        </p:nvCxnSpPr>
        <p:spPr>
          <a:xfrm rot="5400000" flipH="1" flipV="1">
            <a:off x="5018487" y="4625586"/>
            <a:ext cx="892975" cy="357190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7" name="Curved Connector 48"/>
          <p:cNvCxnSpPr>
            <a:endCxn id="26" idx="1"/>
          </p:cNvCxnSpPr>
          <p:nvPr/>
        </p:nvCxnSpPr>
        <p:spPr>
          <a:xfrm rot="5400000" flipH="1" flipV="1">
            <a:off x="1785917" y="6072207"/>
            <a:ext cx="928695" cy="214313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0" name="Curved Connector 48"/>
          <p:cNvCxnSpPr>
            <a:endCxn id="30" idx="3"/>
          </p:cNvCxnSpPr>
          <p:nvPr/>
        </p:nvCxnSpPr>
        <p:spPr>
          <a:xfrm rot="16200000" flipV="1">
            <a:off x="3464711" y="6036486"/>
            <a:ext cx="928695" cy="285753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3500430" y="2071678"/>
            <a:ext cx="738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thread</a:t>
            </a:r>
            <a:endParaRPr lang="en-US" sz="1600" dirty="0"/>
          </a:p>
        </p:txBody>
      </p:sp>
      <p:grpSp>
        <p:nvGrpSpPr>
          <p:cNvPr id="85" name="Group 84"/>
          <p:cNvGrpSpPr/>
          <p:nvPr/>
        </p:nvGrpSpPr>
        <p:grpSpPr>
          <a:xfrm>
            <a:off x="6286512" y="5214950"/>
            <a:ext cx="714380" cy="642942"/>
            <a:chOff x="5000628" y="4643446"/>
            <a:chExt cx="714380" cy="642942"/>
          </a:xfrm>
        </p:grpSpPr>
        <p:sp>
          <p:nvSpPr>
            <p:cNvPr id="86" name="Rectangle 85"/>
            <p:cNvSpPr/>
            <p:nvPr/>
          </p:nvSpPr>
          <p:spPr>
            <a:xfrm>
              <a:off x="5000628" y="4643446"/>
              <a:ext cx="714380" cy="64294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5072066" y="4714884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owns</a:t>
              </a:r>
              <a:endParaRPr lang="en-US" sz="1400" dirty="0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5072066" y="5000636"/>
              <a:ext cx="571504" cy="2143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foo</a:t>
              </a:r>
              <a:endParaRPr lang="en-US" sz="1400" dirty="0"/>
            </a:p>
          </p:txBody>
        </p:sp>
      </p:grpSp>
      <p:cxnSp>
        <p:nvCxnSpPr>
          <p:cNvPr id="89" name="Curved Connector 49"/>
          <p:cNvCxnSpPr>
            <a:stCxn id="86" idx="0"/>
            <a:endCxn id="39" idx="3"/>
          </p:cNvCxnSpPr>
          <p:nvPr/>
        </p:nvCxnSpPr>
        <p:spPr>
          <a:xfrm rot="16200000" flipV="1">
            <a:off x="6000760" y="4572007"/>
            <a:ext cx="857257" cy="428629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4" name="Curved Connector 48"/>
          <p:cNvCxnSpPr>
            <a:endCxn id="43" idx="1"/>
          </p:cNvCxnSpPr>
          <p:nvPr/>
        </p:nvCxnSpPr>
        <p:spPr>
          <a:xfrm rot="5400000" flipH="1" flipV="1">
            <a:off x="4250529" y="5893613"/>
            <a:ext cx="1214447" cy="285749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7" name="Curved Connector 48"/>
          <p:cNvCxnSpPr>
            <a:endCxn id="87" idx="1"/>
          </p:cNvCxnSpPr>
          <p:nvPr/>
        </p:nvCxnSpPr>
        <p:spPr>
          <a:xfrm rot="5400000" flipH="1" flipV="1">
            <a:off x="5518553" y="5804315"/>
            <a:ext cx="1250167" cy="428628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3" name="Rounded Rectangular Callout 62"/>
          <p:cNvSpPr/>
          <p:nvPr/>
        </p:nvSpPr>
        <p:spPr>
          <a:xfrm>
            <a:off x="928662" y="1285860"/>
            <a:ext cx="1928826" cy="642942"/>
          </a:xfrm>
          <a:prstGeom prst="wedgeRoundRectCallout">
            <a:avLst>
              <a:gd name="adj1" fmla="val 83666"/>
              <a:gd name="adj2" fmla="val 94162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threads are also considered objects</a:t>
            </a:r>
            <a:endParaRPr lang="en-US" sz="1600" dirty="0"/>
          </a:p>
        </p:txBody>
      </p:sp>
      <p:sp>
        <p:nvSpPr>
          <p:cNvPr id="64" name="Rounded Rectangular Callout 63"/>
          <p:cNvSpPr/>
          <p:nvPr/>
        </p:nvSpPr>
        <p:spPr>
          <a:xfrm>
            <a:off x="214282" y="2214554"/>
            <a:ext cx="2214578" cy="785818"/>
          </a:xfrm>
          <a:prstGeom prst="wedgeRoundRectCallout">
            <a:avLst>
              <a:gd name="adj1" fmla="val 70763"/>
              <a:gd name="adj2" fmla="val 60223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“owns” is inverse of the owner link and can be marked “volatile”</a:t>
            </a:r>
            <a:endParaRPr lang="en-US" sz="1600" dirty="0"/>
          </a:p>
        </p:txBody>
      </p:sp>
      <p:sp>
        <p:nvSpPr>
          <p:cNvPr id="65" name="Rounded Rectangular Callout 64"/>
          <p:cNvSpPr/>
          <p:nvPr/>
        </p:nvSpPr>
        <p:spPr>
          <a:xfrm>
            <a:off x="428596" y="4500570"/>
            <a:ext cx="1285884" cy="285752"/>
          </a:xfrm>
          <a:prstGeom prst="wedgeRoundRectCallout">
            <a:avLst>
              <a:gd name="adj1" fmla="val 105148"/>
              <a:gd name="adj2" fmla="val 37496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volatile</a:t>
            </a:r>
            <a:endParaRPr lang="en-US" sz="1600" dirty="0"/>
          </a:p>
        </p:txBody>
      </p:sp>
      <p:sp>
        <p:nvSpPr>
          <p:cNvPr id="67" name="Rounded Rectangular Callout 66"/>
          <p:cNvSpPr/>
          <p:nvPr/>
        </p:nvSpPr>
        <p:spPr>
          <a:xfrm>
            <a:off x="500034" y="4857760"/>
            <a:ext cx="1285884" cy="285752"/>
          </a:xfrm>
          <a:prstGeom prst="wedgeRoundRectCallout">
            <a:avLst>
              <a:gd name="adj1" fmla="val 103666"/>
              <a:gd name="adj2" fmla="val 4163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non-volatile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Concurrent meets sequential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cs typeface="Courier New" pitchFamily="49" charset="0"/>
              </a:rPr>
              <a:t>operations on thread-local state only performed by and visible to that thread</a:t>
            </a:r>
          </a:p>
          <a:p>
            <a:r>
              <a:rPr lang="en-US" dirty="0" smtClean="0"/>
              <a:t>operations on shared state only in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atomic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(...){...}</a:t>
            </a:r>
            <a:r>
              <a:rPr lang="en-US" dirty="0" smtClean="0">
                <a:cs typeface="Courier New" pitchFamily="49" charset="0"/>
              </a:rPr>
              <a:t> blocks</a:t>
            </a:r>
          </a:p>
          <a:p>
            <a:r>
              <a:rPr lang="en-US" dirty="0" smtClean="0">
                <a:cs typeface="Courier New" pitchFamily="49" charset="0"/>
              </a:rPr>
              <a:t>effects of other threads simulated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ourier New" pitchFamily="49" charset="0"/>
              </a:rPr>
              <a:t>only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ourier New" pitchFamily="49" charset="0"/>
              </a:rPr>
              <a:t> </a:t>
            </a:r>
            <a:r>
              <a:rPr lang="en-US" dirty="0" smtClean="0">
                <a:cs typeface="Courier New" pitchFamily="49" charset="0"/>
              </a:rPr>
              <a:t>at the beginning of such block</a:t>
            </a:r>
          </a:p>
          <a:p>
            <a:pPr lvl="1"/>
            <a:r>
              <a:rPr lang="en-US" dirty="0" smtClean="0">
                <a:cs typeface="Courier New" pitchFamily="49" charset="0"/>
              </a:rPr>
              <a:t>their actions can be squeezed there because they cannot see our thread-local state and vice versa</a:t>
            </a:r>
          </a:p>
          <a:p>
            <a:r>
              <a:rPr lang="en-US" dirty="0" smtClean="0">
                <a:cs typeface="Courier New" pitchFamily="49" charset="0"/>
              </a:rPr>
              <a:t>otherwise, Spec#-style sequential reasoning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30"/>
          <p:cNvSpPr/>
          <p:nvPr/>
        </p:nvSpPr>
        <p:spPr>
          <a:xfrm>
            <a:off x="4071934" y="3286124"/>
            <a:ext cx="1714512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/>
          <p:cNvSpPr/>
          <p:nvPr/>
        </p:nvSpPr>
        <p:spPr>
          <a:xfrm>
            <a:off x="2643174" y="4000504"/>
            <a:ext cx="5286412" cy="20002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Rectangle 122"/>
          <p:cNvSpPr/>
          <p:nvPr/>
        </p:nvSpPr>
        <p:spPr>
          <a:xfrm>
            <a:off x="4214810" y="3429000"/>
            <a:ext cx="1428760" cy="2428892"/>
          </a:xfrm>
          <a:prstGeom prst="rect">
            <a:avLst/>
          </a:prstGeom>
          <a:solidFill>
            <a:schemeClr val="accent3">
              <a:alpha val="44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framing</a:t>
            </a:r>
            <a:endParaRPr lang="en-US" dirty="0"/>
          </a:p>
        </p:txBody>
      </p:sp>
      <p:cxnSp>
        <p:nvCxnSpPr>
          <p:cNvPr id="4" name="Curved Connector 45"/>
          <p:cNvCxnSpPr>
            <a:stCxn id="7" idx="0"/>
            <a:endCxn id="37" idx="2"/>
          </p:cNvCxnSpPr>
          <p:nvPr/>
        </p:nvCxnSpPr>
        <p:spPr>
          <a:xfrm rot="5400000" flipH="1" flipV="1">
            <a:off x="3750463" y="2250273"/>
            <a:ext cx="785818" cy="1714512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214678" y="350043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00364" y="428625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428992" y="414338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3714744" y="457200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500430" y="5072074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786050" y="492919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500430" y="564357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929190" y="414338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286380" y="414338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1" name="Oval 20"/>
          <p:cNvSpPr/>
          <p:nvPr/>
        </p:nvSpPr>
        <p:spPr>
          <a:xfrm>
            <a:off x="4857752" y="457200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786314" y="500063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357818" y="521495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000760" y="350043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29322" y="4429132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429388" y="421481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1" name="Oval 30"/>
          <p:cNvSpPr/>
          <p:nvPr/>
        </p:nvSpPr>
        <p:spPr>
          <a:xfrm>
            <a:off x="7000892" y="357187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786578" y="414338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429520" y="414338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4" name="Oval 33"/>
          <p:cNvSpPr/>
          <p:nvPr/>
        </p:nvSpPr>
        <p:spPr>
          <a:xfrm>
            <a:off x="7286644" y="457200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572264" y="500063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6929454" y="5072074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000628" y="2428868"/>
            <a:ext cx="1143008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thread</a:t>
            </a:r>
            <a:endParaRPr lang="en-US" dirty="0"/>
          </a:p>
        </p:txBody>
      </p:sp>
      <p:cxnSp>
        <p:nvCxnSpPr>
          <p:cNvPr id="40" name="Curved Connector 45"/>
          <p:cNvCxnSpPr>
            <a:stCxn id="30" idx="0"/>
            <a:endCxn id="37" idx="3"/>
          </p:cNvCxnSpPr>
          <p:nvPr/>
        </p:nvCxnSpPr>
        <p:spPr>
          <a:xfrm rot="5400000" flipH="1" flipV="1">
            <a:off x="4470972" y="2874830"/>
            <a:ext cx="655199" cy="73889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Curved Connector 45"/>
          <p:cNvCxnSpPr>
            <a:stCxn id="17" idx="7"/>
            <a:endCxn id="37" idx="4"/>
          </p:cNvCxnSpPr>
          <p:nvPr/>
        </p:nvCxnSpPr>
        <p:spPr>
          <a:xfrm rot="5400000" flipH="1" flipV="1">
            <a:off x="5015423" y="3036091"/>
            <a:ext cx="592428" cy="520990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Curved Connector 45"/>
          <p:cNvCxnSpPr>
            <a:stCxn id="24" idx="0"/>
            <a:endCxn id="37" idx="5"/>
          </p:cNvCxnSpPr>
          <p:nvPr/>
        </p:nvCxnSpPr>
        <p:spPr>
          <a:xfrm rot="16200000" flipV="1">
            <a:off x="5732342" y="3160582"/>
            <a:ext cx="583761" cy="95952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Curved Connector 49"/>
          <p:cNvCxnSpPr>
            <a:stCxn id="31" idx="0"/>
            <a:endCxn id="37" idx="6"/>
          </p:cNvCxnSpPr>
          <p:nvPr/>
        </p:nvCxnSpPr>
        <p:spPr>
          <a:xfrm rot="16200000" flipV="1">
            <a:off x="6179355" y="2678901"/>
            <a:ext cx="857256" cy="928694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Curved Connector 45"/>
          <p:cNvCxnSpPr>
            <a:stCxn id="19" idx="0"/>
            <a:endCxn id="17" idx="5"/>
          </p:cNvCxnSpPr>
          <p:nvPr/>
        </p:nvCxnSpPr>
        <p:spPr>
          <a:xfrm rot="16200000" flipV="1">
            <a:off x="4979704" y="3765266"/>
            <a:ext cx="449552" cy="306676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7" name="Curved Connector 45"/>
          <p:cNvCxnSpPr>
            <a:stCxn id="18" idx="0"/>
            <a:endCxn id="17" idx="3"/>
          </p:cNvCxnSpPr>
          <p:nvPr/>
        </p:nvCxnSpPr>
        <p:spPr>
          <a:xfrm rot="16200000" flipV="1">
            <a:off x="4750595" y="3893347"/>
            <a:ext cx="449552" cy="5051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Curved Connector 45"/>
          <p:cNvCxnSpPr>
            <a:stCxn id="21" idx="0"/>
            <a:endCxn id="18" idx="5"/>
          </p:cNvCxnSpPr>
          <p:nvPr/>
        </p:nvCxnSpPr>
        <p:spPr>
          <a:xfrm rot="5400000" flipH="1" flipV="1">
            <a:off x="4836828" y="4357694"/>
            <a:ext cx="306676" cy="121952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2" name="Curved Connector 45"/>
          <p:cNvCxnSpPr>
            <a:stCxn id="22" idx="0"/>
            <a:endCxn id="21" idx="4"/>
          </p:cNvCxnSpPr>
          <p:nvPr/>
        </p:nvCxnSpPr>
        <p:spPr>
          <a:xfrm rot="5400000" flipH="1" flipV="1">
            <a:off x="4750595" y="4822041"/>
            <a:ext cx="285752" cy="7143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5" name="Curved Connector 45"/>
          <p:cNvCxnSpPr>
            <a:stCxn id="23" idx="0"/>
            <a:endCxn id="21" idx="5"/>
          </p:cNvCxnSpPr>
          <p:nvPr/>
        </p:nvCxnSpPr>
        <p:spPr>
          <a:xfrm rot="16200000" flipV="1">
            <a:off x="4943985" y="4729679"/>
            <a:ext cx="520990" cy="449552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9" name="Curved Connector 45"/>
          <p:cNvCxnSpPr>
            <a:stCxn id="11" idx="0"/>
            <a:endCxn id="7" idx="4"/>
          </p:cNvCxnSpPr>
          <p:nvPr/>
        </p:nvCxnSpPr>
        <p:spPr>
          <a:xfrm rot="5400000" flipH="1" flipV="1">
            <a:off x="2857488" y="3857628"/>
            <a:ext cx="642942" cy="21431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Curved Connector 45"/>
          <p:cNvCxnSpPr>
            <a:stCxn id="12" idx="0"/>
            <a:endCxn id="7" idx="5"/>
          </p:cNvCxnSpPr>
          <p:nvPr/>
        </p:nvCxnSpPr>
        <p:spPr>
          <a:xfrm rot="16200000" flipV="1">
            <a:off x="3158035" y="3800985"/>
            <a:ext cx="520990" cy="163800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5" name="Curved Connector 45"/>
          <p:cNvCxnSpPr>
            <a:stCxn id="13" idx="0"/>
            <a:endCxn id="12" idx="4"/>
          </p:cNvCxnSpPr>
          <p:nvPr/>
        </p:nvCxnSpPr>
        <p:spPr>
          <a:xfrm rot="16200000" flipV="1">
            <a:off x="3500430" y="4286256"/>
            <a:ext cx="285752" cy="285752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8" name="Curved Connector 45"/>
          <p:cNvCxnSpPr>
            <a:stCxn id="14" idx="0"/>
            <a:endCxn id="12" idx="4"/>
          </p:cNvCxnSpPr>
          <p:nvPr/>
        </p:nvCxnSpPr>
        <p:spPr>
          <a:xfrm rot="16200000" flipV="1">
            <a:off x="3143240" y="4643446"/>
            <a:ext cx="785818" cy="7143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1" name="Curved Connector 45"/>
          <p:cNvCxnSpPr>
            <a:stCxn id="15" idx="0"/>
            <a:endCxn id="11" idx="4"/>
          </p:cNvCxnSpPr>
          <p:nvPr/>
        </p:nvCxnSpPr>
        <p:spPr>
          <a:xfrm rot="5400000" flipH="1" flipV="1">
            <a:off x="2714612" y="4572008"/>
            <a:ext cx="500066" cy="21431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Curved Connector 45"/>
          <p:cNvCxnSpPr>
            <a:stCxn id="16" idx="0"/>
            <a:endCxn id="14" idx="4"/>
          </p:cNvCxnSpPr>
          <p:nvPr/>
        </p:nvCxnSpPr>
        <p:spPr>
          <a:xfrm rot="5400000" flipH="1" flipV="1">
            <a:off x="3357554" y="5429264"/>
            <a:ext cx="428628" cy="158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1" name="Curved Connector 45"/>
          <p:cNvCxnSpPr>
            <a:stCxn id="25" idx="0"/>
            <a:endCxn id="24" idx="4"/>
          </p:cNvCxnSpPr>
          <p:nvPr/>
        </p:nvCxnSpPr>
        <p:spPr>
          <a:xfrm rot="5400000" flipH="1" flipV="1">
            <a:off x="5643570" y="4000504"/>
            <a:ext cx="785818" cy="7143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4" name="Curved Connector 45"/>
          <p:cNvCxnSpPr>
            <a:stCxn id="26" idx="0"/>
            <a:endCxn id="24" idx="5"/>
          </p:cNvCxnSpPr>
          <p:nvPr/>
        </p:nvCxnSpPr>
        <p:spPr>
          <a:xfrm rot="16200000" flipV="1">
            <a:off x="6015555" y="3729547"/>
            <a:ext cx="592428" cy="37811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7" name="Curved Connector 45"/>
          <p:cNvCxnSpPr>
            <a:stCxn id="32" idx="0"/>
            <a:endCxn id="31" idx="3"/>
          </p:cNvCxnSpPr>
          <p:nvPr/>
        </p:nvCxnSpPr>
        <p:spPr>
          <a:xfrm rot="5400000" flipH="1" flipV="1">
            <a:off x="6715140" y="3836704"/>
            <a:ext cx="449552" cy="163800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1" name="Curved Connector 45"/>
          <p:cNvCxnSpPr>
            <a:stCxn id="33" idx="0"/>
            <a:endCxn id="31" idx="4"/>
          </p:cNvCxnSpPr>
          <p:nvPr/>
        </p:nvCxnSpPr>
        <p:spPr>
          <a:xfrm rot="16200000" flipV="1">
            <a:off x="7072330" y="3714752"/>
            <a:ext cx="428628" cy="42862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4" name="Curved Connector 45"/>
          <p:cNvCxnSpPr>
            <a:stCxn id="34" idx="0"/>
            <a:endCxn id="33" idx="4"/>
          </p:cNvCxnSpPr>
          <p:nvPr/>
        </p:nvCxnSpPr>
        <p:spPr>
          <a:xfrm rot="5400000" flipH="1" flipV="1">
            <a:off x="7286644" y="4357694"/>
            <a:ext cx="285752" cy="142876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7" name="Curved Connector 45"/>
          <p:cNvCxnSpPr>
            <a:stCxn id="36" idx="0"/>
          </p:cNvCxnSpPr>
          <p:nvPr/>
        </p:nvCxnSpPr>
        <p:spPr>
          <a:xfrm rot="16200000" flipV="1">
            <a:off x="6500826" y="4572008"/>
            <a:ext cx="857256" cy="142876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0" name="Curved Connector 45"/>
          <p:cNvCxnSpPr>
            <a:stCxn id="35" idx="0"/>
            <a:endCxn id="32" idx="3"/>
          </p:cNvCxnSpPr>
          <p:nvPr/>
        </p:nvCxnSpPr>
        <p:spPr>
          <a:xfrm rot="5400000" flipH="1" flipV="1">
            <a:off x="6357950" y="4551084"/>
            <a:ext cx="735304" cy="163800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7143768" y="5572140"/>
            <a:ext cx="734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havoc</a:t>
            </a:r>
            <a:endParaRPr lang="en-US" dirty="0"/>
          </a:p>
        </p:txBody>
      </p:sp>
      <p:sp>
        <p:nvSpPr>
          <p:cNvPr id="133" name="TextBox 132"/>
          <p:cNvSpPr txBox="1"/>
          <p:nvPr/>
        </p:nvSpPr>
        <p:spPr>
          <a:xfrm>
            <a:off x="4286248" y="5143512"/>
            <a:ext cx="10262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possibly</a:t>
            </a:r>
          </a:p>
          <a:p>
            <a:r>
              <a:rPr lang="en-US" dirty="0" smtClean="0"/>
              <a:t>modified</a:t>
            </a:r>
            <a:endParaRPr lang="en-US" dirty="0"/>
          </a:p>
        </p:txBody>
      </p:sp>
      <p:sp>
        <p:nvSpPr>
          <p:cNvPr id="141" name="Rectangle 140"/>
          <p:cNvSpPr/>
          <p:nvPr/>
        </p:nvSpPr>
        <p:spPr>
          <a:xfrm>
            <a:off x="4286248" y="3500438"/>
            <a:ext cx="928694" cy="2857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929190" y="3571876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357686" y="3571876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TextBox 164"/>
          <p:cNvSpPr txBox="1"/>
          <p:nvPr/>
        </p:nvSpPr>
        <p:spPr>
          <a:xfrm>
            <a:off x="2071670" y="3000372"/>
            <a:ext cx="1125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explicitly</a:t>
            </a:r>
          </a:p>
          <a:p>
            <a:r>
              <a:rPr lang="en-US" dirty="0" smtClean="0"/>
              <a:t>in domain</a:t>
            </a:r>
          </a:p>
        </p:txBody>
      </p:sp>
      <p:cxnSp>
        <p:nvCxnSpPr>
          <p:cNvPr id="181" name="Curved Connector 45"/>
          <p:cNvCxnSpPr>
            <a:stCxn id="184" idx="0"/>
            <a:endCxn id="7" idx="4"/>
          </p:cNvCxnSpPr>
          <p:nvPr/>
        </p:nvCxnSpPr>
        <p:spPr>
          <a:xfrm rot="5400000" flipH="1" flipV="1">
            <a:off x="2500298" y="4357694"/>
            <a:ext cx="1500198" cy="7143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4" name="Oval 183"/>
          <p:cNvSpPr/>
          <p:nvPr/>
        </p:nvSpPr>
        <p:spPr>
          <a:xfrm>
            <a:off x="3143240" y="5143512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Isosceles Triangle 151"/>
          <p:cNvSpPr/>
          <p:nvPr/>
        </p:nvSpPr>
        <p:spPr>
          <a:xfrm>
            <a:off x="2428860" y="3286124"/>
            <a:ext cx="1714512" cy="1500198"/>
          </a:xfrm>
          <a:prstGeom prst="triangl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TextBox 186"/>
          <p:cNvSpPr txBox="1"/>
          <p:nvPr/>
        </p:nvSpPr>
        <p:spPr>
          <a:xfrm>
            <a:off x="4214810" y="3714752"/>
            <a:ext cx="762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writes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2" name="Rectangular Callout 191"/>
          <p:cNvSpPr/>
          <p:nvPr/>
        </p:nvSpPr>
        <p:spPr>
          <a:xfrm>
            <a:off x="2643174" y="2000240"/>
            <a:ext cx="1214446" cy="785818"/>
          </a:xfrm>
          <a:prstGeom prst="wedgeRectCallout">
            <a:avLst>
              <a:gd name="adj1" fmla="val -45682"/>
              <a:gd name="adj2" fmla="val 84722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also for claims!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left to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superposition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– injecting ghost code around an atomic operation performed by a function that you call</a:t>
            </a:r>
          </a:p>
          <a:p>
            <a:r>
              <a:rPr lang="en-US" dirty="0" smtClean="0"/>
              <a:t>we only went that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</a:t>
            </a:r>
            <a:endParaRPr lang="en-US" dirty="0" smtClean="0"/>
          </a:p>
          <a:p>
            <a:pPr lvl="1"/>
            <a:r>
              <a:rPr lang="en-US" dirty="0" smtClean="0"/>
              <a:t>address manager/hardware &lt;=&gt; flat memory</a:t>
            </a:r>
          </a:p>
          <a:p>
            <a:pPr lvl="1"/>
            <a:r>
              <a:rPr lang="en-US" dirty="0" smtClean="0"/>
              <a:t>thread schedules &lt;=&gt; logical VCC threads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annotation</a:t>
            </a:r>
            <a:r>
              <a:rPr lang="en-US" dirty="0" smtClean="0"/>
              <a:t> overhead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performance!</a:t>
            </a:r>
            <a:endParaRPr lang="en-US" dirty="0" smtClean="0"/>
          </a:p>
          <a:p>
            <a:pPr lvl="1"/>
            <a:r>
              <a:rPr lang="en-US" dirty="0" smtClean="0"/>
              <a:t>VC splitting, distribution</a:t>
            </a:r>
          </a:p>
          <a:p>
            <a:pPr lvl="1"/>
            <a:r>
              <a:rPr lang="en-US" dirty="0" smtClean="0"/>
              <a:t>axiomatization fine tuning, maybe decision procedures</a:t>
            </a:r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Hypervisor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current main client:</a:t>
            </a:r>
          </a:p>
          <a:p>
            <a:pPr lvl="1"/>
            <a:r>
              <a:rPr lang="en-US" dirty="0" smtClean="0"/>
              <a:t>verification in cooperation between EMIC, MSR and the Saarland University</a:t>
            </a:r>
          </a:p>
          <a:p>
            <a:r>
              <a:rPr lang="en-US" dirty="0" smtClean="0"/>
              <a:t>kernel of Microsoft Hyper-V platform</a:t>
            </a:r>
          </a:p>
          <a:p>
            <a:r>
              <a:rPr lang="en-US" dirty="0" smtClean="0"/>
              <a:t>60 000 lines of concurrent low-level C code </a:t>
            </a:r>
            <a:br>
              <a:rPr lang="en-US" dirty="0" smtClean="0"/>
            </a:br>
            <a:r>
              <a:rPr lang="en-US" dirty="0" smtClean="0"/>
              <a:t>(and 4 500 lines of assembly)</a:t>
            </a:r>
          </a:p>
          <a:p>
            <a:r>
              <a:rPr lang="en-US" dirty="0" smtClean="0"/>
              <a:t>own concurrency control primitives</a:t>
            </a:r>
          </a:p>
          <a:p>
            <a:r>
              <a:rPr lang="en-US" dirty="0" smtClean="0"/>
              <a:t>complex data structures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r>
              <a:rPr lang="en-US" dirty="0" smtClean="0"/>
              <a:t>?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VCC workflow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158488" y="1857364"/>
            <a:ext cx="2272972" cy="352188"/>
          </a:xfrm>
          <a:prstGeom prst="roundRect">
            <a:avLst/>
          </a:prstGeom>
          <a:ln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Annotate C code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742681" y="2796531"/>
            <a:ext cx="2066338" cy="528282"/>
          </a:xfrm>
          <a:prstGeom prst="roundRect">
            <a:avLst/>
          </a:prstGeom>
          <a:ln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Compile with regular C compiler</a:t>
            </a:r>
            <a:endParaRPr lang="en-US" dirty="0"/>
          </a:p>
        </p:txBody>
      </p:sp>
      <p:cxnSp>
        <p:nvCxnSpPr>
          <p:cNvPr id="7" name="Shape 8"/>
          <p:cNvCxnSpPr>
            <a:stCxn id="5" idx="2"/>
            <a:endCxn id="6" idx="0"/>
          </p:cNvCxnSpPr>
          <p:nvPr/>
        </p:nvCxnSpPr>
        <p:spPr>
          <a:xfrm rot="16200000" flipH="1">
            <a:off x="5741922" y="1762604"/>
            <a:ext cx="586980" cy="1480875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538587" y="2796531"/>
            <a:ext cx="1515314" cy="528282"/>
          </a:xfrm>
          <a:prstGeom prst="roundRect">
            <a:avLst/>
          </a:prstGeom>
          <a:ln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Verify with </a:t>
            </a:r>
            <a:r>
              <a:rPr lang="pl-PL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VCC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hape 14"/>
          <p:cNvCxnSpPr>
            <a:stCxn id="5" idx="2"/>
            <a:endCxn id="8" idx="0"/>
          </p:cNvCxnSpPr>
          <p:nvPr/>
        </p:nvCxnSpPr>
        <p:spPr>
          <a:xfrm rot="5400000">
            <a:off x="4502119" y="2003676"/>
            <a:ext cx="586980" cy="998730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643174" y="3970490"/>
            <a:ext cx="1239803" cy="352188"/>
          </a:xfrm>
          <a:prstGeom prst="roundRect">
            <a:avLst/>
          </a:prstGeom>
          <a:ln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       erified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hape 18"/>
          <p:cNvCxnSpPr>
            <a:stCxn id="8" idx="2"/>
            <a:endCxn id="10" idx="0"/>
          </p:cNvCxnSpPr>
          <p:nvPr/>
        </p:nvCxnSpPr>
        <p:spPr>
          <a:xfrm rot="5400000">
            <a:off x="3456821" y="3131067"/>
            <a:ext cx="645677" cy="1033169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7143768" y="4000504"/>
            <a:ext cx="1239803" cy="352188"/>
          </a:xfrm>
          <a:prstGeom prst="roundRect">
            <a:avLst/>
          </a:prstGeom>
          <a:ln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Executable</a:t>
            </a:r>
            <a:endParaRPr lang="en-US" dirty="0"/>
          </a:p>
        </p:txBody>
      </p:sp>
      <p:cxnSp>
        <p:nvCxnSpPr>
          <p:cNvPr id="13" name="Shape 31"/>
          <p:cNvCxnSpPr>
            <a:stCxn id="6" idx="2"/>
            <a:endCxn id="12" idx="0"/>
          </p:cNvCxnSpPr>
          <p:nvPr/>
        </p:nvCxnSpPr>
        <p:spPr>
          <a:xfrm rot="16200000" flipH="1">
            <a:off x="6931915" y="3168748"/>
            <a:ext cx="675691" cy="987820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hape 18"/>
          <p:cNvCxnSpPr>
            <a:stCxn id="8" idx="2"/>
            <a:endCxn id="15" idx="0"/>
          </p:cNvCxnSpPr>
          <p:nvPr/>
        </p:nvCxnSpPr>
        <p:spPr>
          <a:xfrm rot="16200000" flipH="1">
            <a:off x="4180515" y="3440541"/>
            <a:ext cx="675691" cy="444233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4071934" y="4000504"/>
            <a:ext cx="1337085" cy="352188"/>
          </a:xfrm>
          <a:prstGeom prst="roundRect">
            <a:avLst/>
          </a:prstGeom>
          <a:ln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           Error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56442" y="4850959"/>
            <a:ext cx="2479605" cy="645677"/>
          </a:xfrm>
          <a:prstGeom prst="roundRect">
            <a:avLst/>
          </a:prstGeom>
          <a:ln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Inspect counterexample </a:t>
            </a:r>
          </a:p>
          <a:p>
            <a:pPr algn="ctr"/>
            <a:r>
              <a:rPr lang="pl-PL" dirty="0" smtClean="0">
                <a:solidFill>
                  <a:schemeClr val="tx1"/>
                </a:solidFill>
              </a:rPr>
              <a:t>with </a:t>
            </a:r>
            <a:r>
              <a:rPr lang="pl-PL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Viewer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Shape 18"/>
          <p:cNvCxnSpPr>
            <a:stCxn id="15" idx="2"/>
            <a:endCxn id="16" idx="0"/>
          </p:cNvCxnSpPr>
          <p:nvPr/>
        </p:nvCxnSpPr>
        <p:spPr>
          <a:xfrm rot="5400000">
            <a:off x="4269228" y="4379709"/>
            <a:ext cx="498267" cy="444232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4572000" y="5857892"/>
            <a:ext cx="2077066" cy="695308"/>
          </a:xfrm>
          <a:prstGeom prst="roundRect">
            <a:avLst/>
          </a:prstGeom>
          <a:ln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Fix code or specs</a:t>
            </a:r>
          </a:p>
          <a:p>
            <a:pPr algn="ctr"/>
            <a:r>
              <a:rPr lang="pl-PL" dirty="0" smtClean="0">
                <a:solidFill>
                  <a:schemeClr val="tx1"/>
                </a:solidFill>
              </a:rPr>
              <a:t>with </a:t>
            </a:r>
            <a:r>
              <a:rPr lang="pl-PL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VCC VS plugin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hape 18"/>
          <p:cNvCxnSpPr>
            <a:stCxn id="16" idx="2"/>
            <a:endCxn id="18" idx="0"/>
          </p:cNvCxnSpPr>
          <p:nvPr/>
        </p:nvCxnSpPr>
        <p:spPr>
          <a:xfrm rot="16200000" flipH="1">
            <a:off x="4772761" y="5020120"/>
            <a:ext cx="361256" cy="1314288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hape 18"/>
          <p:cNvCxnSpPr>
            <a:stCxn id="18" idx="2"/>
            <a:endCxn id="8" idx="0"/>
          </p:cNvCxnSpPr>
          <p:nvPr/>
        </p:nvCxnSpPr>
        <p:spPr>
          <a:xfrm rot="5400000" flipH="1">
            <a:off x="3075054" y="4017722"/>
            <a:ext cx="3756669" cy="1314289"/>
          </a:xfrm>
          <a:prstGeom prst="curvedConnector5">
            <a:avLst>
              <a:gd name="adj1" fmla="val -6085"/>
              <a:gd name="adj2" fmla="val 265632"/>
              <a:gd name="adj3" fmla="val 106085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5715008" y="4000504"/>
            <a:ext cx="1321969" cy="352188"/>
          </a:xfrm>
          <a:prstGeom prst="roundRect">
            <a:avLst/>
          </a:prstGeom>
          <a:ln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      Timeout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2" name="Shape 18"/>
          <p:cNvCxnSpPr>
            <a:stCxn id="8" idx="2"/>
            <a:endCxn id="21" idx="0"/>
          </p:cNvCxnSpPr>
          <p:nvPr/>
        </p:nvCxnSpPr>
        <p:spPr>
          <a:xfrm rot="16200000" flipH="1">
            <a:off x="4998273" y="2622783"/>
            <a:ext cx="675691" cy="2079749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5673803" y="4850959"/>
            <a:ext cx="2479605" cy="645677"/>
          </a:xfrm>
          <a:prstGeom prst="roundRect">
            <a:avLst/>
          </a:prstGeom>
          <a:ln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Inspect Z3 log</a:t>
            </a:r>
          </a:p>
          <a:p>
            <a:pPr algn="ctr"/>
            <a:r>
              <a:rPr lang="pl-PL" dirty="0" smtClean="0">
                <a:solidFill>
                  <a:schemeClr val="tx1"/>
                </a:solidFill>
              </a:rPr>
              <a:t>with </a:t>
            </a:r>
            <a:r>
              <a:rPr lang="pl-PL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Z3 Visualizer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4" name="Shape 18"/>
          <p:cNvCxnSpPr>
            <a:stCxn id="21" idx="2"/>
            <a:endCxn id="23" idx="0"/>
          </p:cNvCxnSpPr>
          <p:nvPr/>
        </p:nvCxnSpPr>
        <p:spPr>
          <a:xfrm rot="16200000" flipH="1">
            <a:off x="6395666" y="4333018"/>
            <a:ext cx="498267" cy="537613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hape 18"/>
          <p:cNvCxnSpPr>
            <a:stCxn id="23" idx="2"/>
            <a:endCxn id="18" idx="0"/>
          </p:cNvCxnSpPr>
          <p:nvPr/>
        </p:nvCxnSpPr>
        <p:spPr>
          <a:xfrm rot="5400000">
            <a:off x="6081442" y="5025728"/>
            <a:ext cx="361256" cy="1303073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Freeform 25"/>
          <p:cNvSpPr/>
          <p:nvPr/>
        </p:nvSpPr>
        <p:spPr>
          <a:xfrm>
            <a:off x="2643174" y="3677000"/>
            <a:ext cx="551023" cy="704375"/>
          </a:xfrm>
          <a:custGeom>
            <a:avLst/>
            <a:gdLst>
              <a:gd name="connsiteX0" fmla="*/ 0 w 1600200"/>
              <a:gd name="connsiteY0" fmla="*/ 0 h 1981200"/>
              <a:gd name="connsiteX1" fmla="*/ 800100 w 1600200"/>
              <a:gd name="connsiteY1" fmla="*/ 0 h 1981200"/>
              <a:gd name="connsiteX2" fmla="*/ 800100 w 1600200"/>
              <a:gd name="connsiteY2" fmla="*/ 1181100 h 1981200"/>
              <a:gd name="connsiteX3" fmla="*/ 1600200 w 1600200"/>
              <a:gd name="connsiteY3" fmla="*/ 1181100 h 1981200"/>
              <a:gd name="connsiteX4" fmla="*/ 1600200 w 1600200"/>
              <a:gd name="connsiteY4" fmla="*/ 1981200 h 1981200"/>
              <a:gd name="connsiteX5" fmla="*/ 0 w 1600200"/>
              <a:gd name="connsiteY5" fmla="*/ 1981200 h 1981200"/>
              <a:gd name="connsiteX6" fmla="*/ 0 w 1600200"/>
              <a:gd name="connsiteY6" fmla="*/ 0 h 1981200"/>
              <a:gd name="connsiteX0" fmla="*/ 611024 w 2211224"/>
              <a:gd name="connsiteY0" fmla="*/ 0 h 2361488"/>
              <a:gd name="connsiteX1" fmla="*/ 1411124 w 2211224"/>
              <a:gd name="connsiteY1" fmla="*/ 0 h 2361488"/>
              <a:gd name="connsiteX2" fmla="*/ 1411124 w 2211224"/>
              <a:gd name="connsiteY2" fmla="*/ 1181100 h 2361488"/>
              <a:gd name="connsiteX3" fmla="*/ 2211224 w 2211224"/>
              <a:gd name="connsiteY3" fmla="*/ 1181100 h 2361488"/>
              <a:gd name="connsiteX4" fmla="*/ 2211224 w 2211224"/>
              <a:gd name="connsiteY4" fmla="*/ 1981200 h 2361488"/>
              <a:gd name="connsiteX5" fmla="*/ 611024 w 2211224"/>
              <a:gd name="connsiteY5" fmla="*/ 1981200 h 2361488"/>
              <a:gd name="connsiteX6" fmla="*/ 0 w 2211224"/>
              <a:gd name="connsiteY6" fmla="*/ 2361488 h 2361488"/>
              <a:gd name="connsiteX7" fmla="*/ 611024 w 2211224"/>
              <a:gd name="connsiteY7" fmla="*/ 0 h 2361488"/>
              <a:gd name="connsiteX0" fmla="*/ 611024 w 2211224"/>
              <a:gd name="connsiteY0" fmla="*/ 0 h 3656888"/>
              <a:gd name="connsiteX1" fmla="*/ 1411124 w 2211224"/>
              <a:gd name="connsiteY1" fmla="*/ 0 h 3656888"/>
              <a:gd name="connsiteX2" fmla="*/ 1411124 w 2211224"/>
              <a:gd name="connsiteY2" fmla="*/ 1181100 h 3656888"/>
              <a:gd name="connsiteX3" fmla="*/ 2211224 w 2211224"/>
              <a:gd name="connsiteY3" fmla="*/ 1181100 h 3656888"/>
              <a:gd name="connsiteX4" fmla="*/ 2211224 w 2211224"/>
              <a:gd name="connsiteY4" fmla="*/ 1981200 h 3656888"/>
              <a:gd name="connsiteX5" fmla="*/ 611024 w 2211224"/>
              <a:gd name="connsiteY5" fmla="*/ 1981200 h 3656888"/>
              <a:gd name="connsiteX6" fmla="*/ 1515454 w 2211224"/>
              <a:gd name="connsiteY6" fmla="*/ 3656888 h 3656888"/>
              <a:gd name="connsiteX7" fmla="*/ 0 w 2211224"/>
              <a:gd name="connsiteY7" fmla="*/ 2361488 h 3656888"/>
              <a:gd name="connsiteX8" fmla="*/ 611024 w 2211224"/>
              <a:gd name="connsiteY8" fmla="*/ 0 h 3656888"/>
              <a:gd name="connsiteX0" fmla="*/ 611024 w 2439824"/>
              <a:gd name="connsiteY0" fmla="*/ 0 h 3656888"/>
              <a:gd name="connsiteX1" fmla="*/ 1411124 w 2439824"/>
              <a:gd name="connsiteY1" fmla="*/ 0 h 3656888"/>
              <a:gd name="connsiteX2" fmla="*/ 1411124 w 2439824"/>
              <a:gd name="connsiteY2" fmla="*/ 1181100 h 3656888"/>
              <a:gd name="connsiteX3" fmla="*/ 2211224 w 2439824"/>
              <a:gd name="connsiteY3" fmla="*/ 1181100 h 3656888"/>
              <a:gd name="connsiteX4" fmla="*/ 2211224 w 2439824"/>
              <a:gd name="connsiteY4" fmla="*/ 1981200 h 3656888"/>
              <a:gd name="connsiteX5" fmla="*/ 2439824 w 2439824"/>
              <a:gd name="connsiteY5" fmla="*/ 2895600 h 3656888"/>
              <a:gd name="connsiteX6" fmla="*/ 1515454 w 2439824"/>
              <a:gd name="connsiteY6" fmla="*/ 3656888 h 3656888"/>
              <a:gd name="connsiteX7" fmla="*/ 0 w 2439824"/>
              <a:gd name="connsiteY7" fmla="*/ 2361488 h 3656888"/>
              <a:gd name="connsiteX8" fmla="*/ 611024 w 2439824"/>
              <a:gd name="connsiteY8" fmla="*/ 0 h 3656888"/>
              <a:gd name="connsiteX0" fmla="*/ 611024 w 2211224"/>
              <a:gd name="connsiteY0" fmla="*/ 0 h 3656888"/>
              <a:gd name="connsiteX1" fmla="*/ 1411124 w 2211224"/>
              <a:gd name="connsiteY1" fmla="*/ 0 h 3656888"/>
              <a:gd name="connsiteX2" fmla="*/ 1411124 w 2211224"/>
              <a:gd name="connsiteY2" fmla="*/ 1181100 h 3656888"/>
              <a:gd name="connsiteX3" fmla="*/ 2211224 w 2211224"/>
              <a:gd name="connsiteY3" fmla="*/ 1181100 h 3656888"/>
              <a:gd name="connsiteX4" fmla="*/ 2211224 w 2211224"/>
              <a:gd name="connsiteY4" fmla="*/ 1981200 h 3656888"/>
              <a:gd name="connsiteX5" fmla="*/ 1515454 w 2211224"/>
              <a:gd name="connsiteY5" fmla="*/ 3656888 h 3656888"/>
              <a:gd name="connsiteX6" fmla="*/ 0 w 2211224"/>
              <a:gd name="connsiteY6" fmla="*/ 2361488 h 3656888"/>
              <a:gd name="connsiteX7" fmla="*/ 611024 w 2211224"/>
              <a:gd name="connsiteY7" fmla="*/ 0 h 3656888"/>
              <a:gd name="connsiteX0" fmla="*/ 17388 w 2228612"/>
              <a:gd name="connsiteY0" fmla="*/ 2361488 h 3656888"/>
              <a:gd name="connsiteX1" fmla="*/ 1428512 w 2228612"/>
              <a:gd name="connsiteY1" fmla="*/ 0 h 3656888"/>
              <a:gd name="connsiteX2" fmla="*/ 1428512 w 2228612"/>
              <a:gd name="connsiteY2" fmla="*/ 1181100 h 3656888"/>
              <a:gd name="connsiteX3" fmla="*/ 2228612 w 2228612"/>
              <a:gd name="connsiteY3" fmla="*/ 1181100 h 3656888"/>
              <a:gd name="connsiteX4" fmla="*/ 2228612 w 2228612"/>
              <a:gd name="connsiteY4" fmla="*/ 1981200 h 3656888"/>
              <a:gd name="connsiteX5" fmla="*/ 1532842 w 2228612"/>
              <a:gd name="connsiteY5" fmla="*/ 3656888 h 3656888"/>
              <a:gd name="connsiteX6" fmla="*/ 17388 w 2228612"/>
              <a:gd name="connsiteY6" fmla="*/ 2361488 h 3656888"/>
              <a:gd name="connsiteX0" fmla="*/ 17388 w 2228612"/>
              <a:gd name="connsiteY0" fmla="*/ 1377119 h 2672519"/>
              <a:gd name="connsiteX1" fmla="*/ 1428512 w 2228612"/>
              <a:gd name="connsiteY1" fmla="*/ 196731 h 2672519"/>
              <a:gd name="connsiteX2" fmla="*/ 2228612 w 2228612"/>
              <a:gd name="connsiteY2" fmla="*/ 196731 h 2672519"/>
              <a:gd name="connsiteX3" fmla="*/ 2228612 w 2228612"/>
              <a:gd name="connsiteY3" fmla="*/ 996831 h 2672519"/>
              <a:gd name="connsiteX4" fmla="*/ 1532842 w 2228612"/>
              <a:gd name="connsiteY4" fmla="*/ 2672519 h 2672519"/>
              <a:gd name="connsiteX5" fmla="*/ 17388 w 2228612"/>
              <a:gd name="connsiteY5" fmla="*/ 1377119 h 2672519"/>
              <a:gd name="connsiteX0" fmla="*/ 17388 w 2361962"/>
              <a:gd name="connsiteY0" fmla="*/ 1339138 h 2634538"/>
              <a:gd name="connsiteX1" fmla="*/ 1428512 w 2361962"/>
              <a:gd name="connsiteY1" fmla="*/ 1911350 h 2634538"/>
              <a:gd name="connsiteX2" fmla="*/ 2228612 w 2361962"/>
              <a:gd name="connsiteY2" fmla="*/ 158750 h 2634538"/>
              <a:gd name="connsiteX3" fmla="*/ 2228612 w 2361962"/>
              <a:gd name="connsiteY3" fmla="*/ 958850 h 2634538"/>
              <a:gd name="connsiteX4" fmla="*/ 1532842 w 2361962"/>
              <a:gd name="connsiteY4" fmla="*/ 2634538 h 2634538"/>
              <a:gd name="connsiteX5" fmla="*/ 17388 w 2361962"/>
              <a:gd name="connsiteY5" fmla="*/ 1339138 h 2634538"/>
              <a:gd name="connsiteX0" fmla="*/ 17388 w 2361962"/>
              <a:gd name="connsiteY0" fmla="*/ 1339138 h 2634538"/>
              <a:gd name="connsiteX1" fmla="*/ 1428512 w 2361962"/>
              <a:gd name="connsiteY1" fmla="*/ 1911350 h 2634538"/>
              <a:gd name="connsiteX2" fmla="*/ 2228612 w 2361962"/>
              <a:gd name="connsiteY2" fmla="*/ 158750 h 2634538"/>
              <a:gd name="connsiteX3" fmla="*/ 2228612 w 2361962"/>
              <a:gd name="connsiteY3" fmla="*/ 958850 h 2634538"/>
              <a:gd name="connsiteX4" fmla="*/ 1532842 w 2361962"/>
              <a:gd name="connsiteY4" fmla="*/ 2634538 h 2634538"/>
              <a:gd name="connsiteX5" fmla="*/ 17388 w 2361962"/>
              <a:gd name="connsiteY5" fmla="*/ 1339138 h 2634538"/>
              <a:gd name="connsiteX0" fmla="*/ 0 w 2344574"/>
              <a:gd name="connsiteY0" fmla="*/ 1339138 h 2634538"/>
              <a:gd name="connsiteX1" fmla="*/ 1411124 w 2344574"/>
              <a:gd name="connsiteY1" fmla="*/ 1911350 h 2634538"/>
              <a:gd name="connsiteX2" fmla="*/ 2211224 w 2344574"/>
              <a:gd name="connsiteY2" fmla="*/ 158750 h 2634538"/>
              <a:gd name="connsiteX3" fmla="*/ 2211224 w 2344574"/>
              <a:gd name="connsiteY3" fmla="*/ 958850 h 2634538"/>
              <a:gd name="connsiteX4" fmla="*/ 1515454 w 2344574"/>
              <a:gd name="connsiteY4" fmla="*/ 2634538 h 2634538"/>
              <a:gd name="connsiteX5" fmla="*/ 0 w 2344574"/>
              <a:gd name="connsiteY5" fmla="*/ 1339138 h 2634538"/>
              <a:gd name="connsiteX0" fmla="*/ 0 w 2211224"/>
              <a:gd name="connsiteY0" fmla="*/ 380288 h 1675688"/>
              <a:gd name="connsiteX1" fmla="*/ 1411124 w 2211224"/>
              <a:gd name="connsiteY1" fmla="*/ 952500 h 1675688"/>
              <a:gd name="connsiteX2" fmla="*/ 2211224 w 2211224"/>
              <a:gd name="connsiteY2" fmla="*/ 0 h 1675688"/>
              <a:gd name="connsiteX3" fmla="*/ 1515454 w 2211224"/>
              <a:gd name="connsiteY3" fmla="*/ 1675688 h 1675688"/>
              <a:gd name="connsiteX4" fmla="*/ 0 w 2211224"/>
              <a:gd name="connsiteY4" fmla="*/ 380288 h 1675688"/>
              <a:gd name="connsiteX0" fmla="*/ 0 w 1677824"/>
              <a:gd name="connsiteY0" fmla="*/ 0 h 2057400"/>
              <a:gd name="connsiteX1" fmla="*/ 877724 w 1677824"/>
              <a:gd name="connsiteY1" fmla="*/ 1334212 h 2057400"/>
              <a:gd name="connsiteX2" fmla="*/ 1677824 w 1677824"/>
              <a:gd name="connsiteY2" fmla="*/ 381712 h 2057400"/>
              <a:gd name="connsiteX3" fmla="*/ 982054 w 1677824"/>
              <a:gd name="connsiteY3" fmla="*/ 2057400 h 2057400"/>
              <a:gd name="connsiteX4" fmla="*/ 0 w 1677824"/>
              <a:gd name="connsiteY4" fmla="*/ 0 h 2057400"/>
              <a:gd name="connsiteX0" fmla="*/ 0 w 1525424"/>
              <a:gd name="connsiteY0" fmla="*/ 0 h 2057400"/>
              <a:gd name="connsiteX1" fmla="*/ 8777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  <a:gd name="connsiteX0" fmla="*/ 0 w 1525424"/>
              <a:gd name="connsiteY0" fmla="*/ 0 h 2057400"/>
              <a:gd name="connsiteX1" fmla="*/ 10301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  <a:gd name="connsiteX0" fmla="*/ 0 w 1525424"/>
              <a:gd name="connsiteY0" fmla="*/ 0 h 2057400"/>
              <a:gd name="connsiteX1" fmla="*/ 1030124 w 1525424"/>
              <a:gd name="connsiteY1" fmla="*/ 1334212 h 2057400"/>
              <a:gd name="connsiteX2" fmla="*/ 1525424 w 1525424"/>
              <a:gd name="connsiteY2" fmla="*/ 762712 h 2057400"/>
              <a:gd name="connsiteX3" fmla="*/ 982054 w 1525424"/>
              <a:gd name="connsiteY3" fmla="*/ 2057400 h 2057400"/>
              <a:gd name="connsiteX4" fmla="*/ 0 w 1525424"/>
              <a:gd name="connsiteY4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5424" h="2057400">
                <a:moveTo>
                  <a:pt x="0" y="0"/>
                </a:moveTo>
                <a:lnTo>
                  <a:pt x="1030124" y="1334212"/>
                </a:lnTo>
                <a:lnTo>
                  <a:pt x="1525424" y="762712"/>
                </a:lnTo>
                <a:lnTo>
                  <a:pt x="982054" y="2057400"/>
                </a:lnTo>
                <a:lnTo>
                  <a:pt x="0" y="0"/>
                </a:lnTo>
                <a:close/>
              </a:path>
            </a:pathLst>
          </a:custGeom>
          <a:solidFill>
            <a:srgbClr val="43FC24"/>
          </a:solidFill>
          <a:ln>
            <a:solidFill>
              <a:srgbClr val="24A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&quot;No&quot; Symbol 26"/>
          <p:cNvSpPr/>
          <p:nvPr/>
        </p:nvSpPr>
        <p:spPr>
          <a:xfrm>
            <a:off x="3951855" y="3853094"/>
            <a:ext cx="688779" cy="586980"/>
          </a:xfrm>
          <a:prstGeom prst="noSmoking">
            <a:avLst>
              <a:gd name="adj" fmla="val 16148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8" name="Group 189"/>
          <p:cNvGrpSpPr/>
          <p:nvPr/>
        </p:nvGrpSpPr>
        <p:grpSpPr>
          <a:xfrm>
            <a:off x="5500694" y="3929066"/>
            <a:ext cx="551023" cy="469584"/>
            <a:chOff x="914400" y="1447800"/>
            <a:chExt cx="1905000" cy="1981200"/>
          </a:xfrm>
        </p:grpSpPr>
        <p:sp>
          <p:nvSpPr>
            <p:cNvPr id="29" name="Oval 28"/>
            <p:cNvSpPr/>
            <p:nvPr/>
          </p:nvSpPr>
          <p:spPr>
            <a:xfrm>
              <a:off x="914400" y="1447800"/>
              <a:ext cx="1905000" cy="19812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1676400" y="1524000"/>
              <a:ext cx="742950" cy="1022291"/>
            </a:xfrm>
            <a:custGeom>
              <a:avLst/>
              <a:gdLst>
                <a:gd name="connsiteX0" fmla="*/ 0 w 990600"/>
                <a:gd name="connsiteY0" fmla="*/ 419100 h 838200"/>
                <a:gd name="connsiteX1" fmla="*/ 247650 w 990600"/>
                <a:gd name="connsiteY1" fmla="*/ 419100 h 838200"/>
                <a:gd name="connsiteX2" fmla="*/ 247650 w 990600"/>
                <a:gd name="connsiteY2" fmla="*/ 0 h 838200"/>
                <a:gd name="connsiteX3" fmla="*/ 742950 w 990600"/>
                <a:gd name="connsiteY3" fmla="*/ 0 h 838200"/>
                <a:gd name="connsiteX4" fmla="*/ 742950 w 990600"/>
                <a:gd name="connsiteY4" fmla="*/ 419100 h 838200"/>
                <a:gd name="connsiteX5" fmla="*/ 990600 w 990600"/>
                <a:gd name="connsiteY5" fmla="*/ 419100 h 838200"/>
                <a:gd name="connsiteX6" fmla="*/ 495300 w 990600"/>
                <a:gd name="connsiteY6" fmla="*/ 838200 h 838200"/>
                <a:gd name="connsiteX7" fmla="*/ 0 w 990600"/>
                <a:gd name="connsiteY7" fmla="*/ 419100 h 838200"/>
                <a:gd name="connsiteX0" fmla="*/ 0 w 1219200"/>
                <a:gd name="connsiteY0" fmla="*/ 0 h 1028700"/>
                <a:gd name="connsiteX1" fmla="*/ 476250 w 1219200"/>
                <a:gd name="connsiteY1" fmla="*/ 609600 h 1028700"/>
                <a:gd name="connsiteX2" fmla="*/ 476250 w 1219200"/>
                <a:gd name="connsiteY2" fmla="*/ 190500 h 1028700"/>
                <a:gd name="connsiteX3" fmla="*/ 971550 w 1219200"/>
                <a:gd name="connsiteY3" fmla="*/ 190500 h 1028700"/>
                <a:gd name="connsiteX4" fmla="*/ 971550 w 1219200"/>
                <a:gd name="connsiteY4" fmla="*/ 609600 h 1028700"/>
                <a:gd name="connsiteX5" fmla="*/ 1219200 w 1219200"/>
                <a:gd name="connsiteY5" fmla="*/ 609600 h 1028700"/>
                <a:gd name="connsiteX6" fmla="*/ 723900 w 1219200"/>
                <a:gd name="connsiteY6" fmla="*/ 1028700 h 1028700"/>
                <a:gd name="connsiteX7" fmla="*/ 0 w 1219200"/>
                <a:gd name="connsiteY7" fmla="*/ 0 h 1028700"/>
                <a:gd name="connsiteX0" fmla="*/ 0 w 1219200"/>
                <a:gd name="connsiteY0" fmla="*/ 0 h 1028700"/>
                <a:gd name="connsiteX1" fmla="*/ 476250 w 1219200"/>
                <a:gd name="connsiteY1" fmla="*/ 609600 h 1028700"/>
                <a:gd name="connsiteX2" fmla="*/ 971550 w 1219200"/>
                <a:gd name="connsiteY2" fmla="*/ 190500 h 1028700"/>
                <a:gd name="connsiteX3" fmla="*/ 971550 w 1219200"/>
                <a:gd name="connsiteY3" fmla="*/ 609600 h 1028700"/>
                <a:gd name="connsiteX4" fmla="*/ 1219200 w 1219200"/>
                <a:gd name="connsiteY4" fmla="*/ 609600 h 1028700"/>
                <a:gd name="connsiteX5" fmla="*/ 723900 w 1219200"/>
                <a:gd name="connsiteY5" fmla="*/ 1028700 h 1028700"/>
                <a:gd name="connsiteX6" fmla="*/ 0 w 1219200"/>
                <a:gd name="connsiteY6" fmla="*/ 0 h 1028700"/>
                <a:gd name="connsiteX0" fmla="*/ 1219200 w 1219200"/>
                <a:gd name="connsiteY0" fmla="*/ 609600 h 1028700"/>
                <a:gd name="connsiteX1" fmla="*/ 723900 w 1219200"/>
                <a:gd name="connsiteY1" fmla="*/ 1028700 h 1028700"/>
                <a:gd name="connsiteX2" fmla="*/ 0 w 1219200"/>
                <a:gd name="connsiteY2" fmla="*/ 0 h 1028700"/>
                <a:gd name="connsiteX3" fmla="*/ 476250 w 1219200"/>
                <a:gd name="connsiteY3" fmla="*/ 609600 h 1028700"/>
                <a:gd name="connsiteX4" fmla="*/ 971550 w 1219200"/>
                <a:gd name="connsiteY4" fmla="*/ 190500 h 1028700"/>
                <a:gd name="connsiteX5" fmla="*/ 1062990 w 1219200"/>
                <a:gd name="connsiteY5" fmla="*/ 701040 h 1028700"/>
                <a:gd name="connsiteX0" fmla="*/ 723900 w 1062990"/>
                <a:gd name="connsiteY0" fmla="*/ 1028700 h 1028700"/>
                <a:gd name="connsiteX1" fmla="*/ 0 w 1062990"/>
                <a:gd name="connsiteY1" fmla="*/ 0 h 1028700"/>
                <a:gd name="connsiteX2" fmla="*/ 476250 w 1062990"/>
                <a:gd name="connsiteY2" fmla="*/ 609600 h 1028700"/>
                <a:gd name="connsiteX3" fmla="*/ 971550 w 1062990"/>
                <a:gd name="connsiteY3" fmla="*/ 190500 h 1028700"/>
                <a:gd name="connsiteX4" fmla="*/ 1062990 w 1062990"/>
                <a:gd name="connsiteY4" fmla="*/ 701040 h 1028700"/>
                <a:gd name="connsiteX0" fmla="*/ 723900 w 971550"/>
                <a:gd name="connsiteY0" fmla="*/ 1028700 h 1028700"/>
                <a:gd name="connsiteX1" fmla="*/ 0 w 971550"/>
                <a:gd name="connsiteY1" fmla="*/ 0 h 1028700"/>
                <a:gd name="connsiteX2" fmla="*/ 476250 w 971550"/>
                <a:gd name="connsiteY2" fmla="*/ 609600 h 1028700"/>
                <a:gd name="connsiteX3" fmla="*/ 971550 w 971550"/>
                <a:gd name="connsiteY3" fmla="*/ 190500 h 1028700"/>
                <a:gd name="connsiteX0" fmla="*/ 419100 w 971550"/>
                <a:gd name="connsiteY0" fmla="*/ 723900 h 723900"/>
                <a:gd name="connsiteX1" fmla="*/ 0 w 971550"/>
                <a:gd name="connsiteY1" fmla="*/ 0 h 723900"/>
                <a:gd name="connsiteX2" fmla="*/ 476250 w 971550"/>
                <a:gd name="connsiteY2" fmla="*/ 609600 h 723900"/>
                <a:gd name="connsiteX3" fmla="*/ 971550 w 971550"/>
                <a:gd name="connsiteY3" fmla="*/ 190500 h 723900"/>
                <a:gd name="connsiteX0" fmla="*/ 419100 w 971550"/>
                <a:gd name="connsiteY0" fmla="*/ 723900 h 723900"/>
                <a:gd name="connsiteX1" fmla="*/ 0 w 971550"/>
                <a:gd name="connsiteY1" fmla="*/ 0 h 723900"/>
                <a:gd name="connsiteX2" fmla="*/ 476250 w 971550"/>
                <a:gd name="connsiteY2" fmla="*/ 609600 h 723900"/>
                <a:gd name="connsiteX3" fmla="*/ 495656 w 971550"/>
                <a:gd name="connsiteY3" fmla="*/ 598562 h 723900"/>
                <a:gd name="connsiteX4" fmla="*/ 971550 w 971550"/>
                <a:gd name="connsiteY4" fmla="*/ 190500 h 723900"/>
                <a:gd name="connsiteX0" fmla="*/ 114300 w 666750"/>
                <a:gd name="connsiteY0" fmla="*/ 876300 h 876300"/>
                <a:gd name="connsiteX1" fmla="*/ 0 w 666750"/>
                <a:gd name="connsiteY1" fmla="*/ 0 h 876300"/>
                <a:gd name="connsiteX2" fmla="*/ 171450 w 666750"/>
                <a:gd name="connsiteY2" fmla="*/ 762000 h 876300"/>
                <a:gd name="connsiteX3" fmla="*/ 190856 w 666750"/>
                <a:gd name="connsiteY3" fmla="*/ 750962 h 876300"/>
                <a:gd name="connsiteX4" fmla="*/ 666750 w 666750"/>
                <a:gd name="connsiteY4" fmla="*/ 342900 h 876300"/>
                <a:gd name="connsiteX0" fmla="*/ 114300 w 819150"/>
                <a:gd name="connsiteY0" fmla="*/ 876300 h 876300"/>
                <a:gd name="connsiteX1" fmla="*/ 0 w 819150"/>
                <a:gd name="connsiteY1" fmla="*/ 0 h 876300"/>
                <a:gd name="connsiteX2" fmla="*/ 171450 w 819150"/>
                <a:gd name="connsiteY2" fmla="*/ 762000 h 876300"/>
                <a:gd name="connsiteX3" fmla="*/ 190856 w 819150"/>
                <a:gd name="connsiteY3" fmla="*/ 750962 h 876300"/>
                <a:gd name="connsiteX4" fmla="*/ 819150 w 819150"/>
                <a:gd name="connsiteY4" fmla="*/ 800100 h 876300"/>
                <a:gd name="connsiteX0" fmla="*/ 114300 w 819150"/>
                <a:gd name="connsiteY0" fmla="*/ 876300 h 876300"/>
                <a:gd name="connsiteX1" fmla="*/ 0 w 819150"/>
                <a:gd name="connsiteY1" fmla="*/ 0 h 876300"/>
                <a:gd name="connsiteX2" fmla="*/ 171450 w 819150"/>
                <a:gd name="connsiteY2" fmla="*/ 762000 h 876300"/>
                <a:gd name="connsiteX3" fmla="*/ 190856 w 819150"/>
                <a:gd name="connsiteY3" fmla="*/ 750962 h 876300"/>
                <a:gd name="connsiteX4" fmla="*/ 819150 w 819150"/>
                <a:gd name="connsiteY4" fmla="*/ 800100 h 876300"/>
                <a:gd name="connsiteX0" fmla="*/ 114300 w 819150"/>
                <a:gd name="connsiteY0" fmla="*/ 876300 h 876300"/>
                <a:gd name="connsiteX1" fmla="*/ 0 w 819150"/>
                <a:gd name="connsiteY1" fmla="*/ 0 h 876300"/>
                <a:gd name="connsiteX2" fmla="*/ 171450 w 819150"/>
                <a:gd name="connsiteY2" fmla="*/ 762000 h 876300"/>
                <a:gd name="connsiteX3" fmla="*/ 190856 w 819150"/>
                <a:gd name="connsiteY3" fmla="*/ 750962 h 876300"/>
                <a:gd name="connsiteX4" fmla="*/ 819150 w 819150"/>
                <a:gd name="connsiteY4" fmla="*/ 495300 h 876300"/>
                <a:gd name="connsiteX0" fmla="*/ 114300 w 514350"/>
                <a:gd name="connsiteY0" fmla="*/ 876300 h 876300"/>
                <a:gd name="connsiteX1" fmla="*/ 0 w 514350"/>
                <a:gd name="connsiteY1" fmla="*/ 0 h 876300"/>
                <a:gd name="connsiteX2" fmla="*/ 171450 w 514350"/>
                <a:gd name="connsiteY2" fmla="*/ 762000 h 876300"/>
                <a:gd name="connsiteX3" fmla="*/ 190856 w 514350"/>
                <a:gd name="connsiteY3" fmla="*/ 750962 h 876300"/>
                <a:gd name="connsiteX4" fmla="*/ 514350 w 514350"/>
                <a:gd name="connsiteY4" fmla="*/ 647700 h 876300"/>
                <a:gd name="connsiteX0" fmla="*/ 114300 w 590550"/>
                <a:gd name="connsiteY0" fmla="*/ 876300 h 876300"/>
                <a:gd name="connsiteX1" fmla="*/ 0 w 590550"/>
                <a:gd name="connsiteY1" fmla="*/ 0 h 876300"/>
                <a:gd name="connsiteX2" fmla="*/ 171450 w 590550"/>
                <a:gd name="connsiteY2" fmla="*/ 762000 h 876300"/>
                <a:gd name="connsiteX3" fmla="*/ 190856 w 590550"/>
                <a:gd name="connsiteY3" fmla="*/ 750962 h 876300"/>
                <a:gd name="connsiteX4" fmla="*/ 590550 w 590550"/>
                <a:gd name="connsiteY4" fmla="*/ 647700 h 876300"/>
                <a:gd name="connsiteX0" fmla="*/ 114300 w 742950"/>
                <a:gd name="connsiteY0" fmla="*/ 876300 h 876300"/>
                <a:gd name="connsiteX1" fmla="*/ 0 w 742950"/>
                <a:gd name="connsiteY1" fmla="*/ 0 h 876300"/>
                <a:gd name="connsiteX2" fmla="*/ 171450 w 742950"/>
                <a:gd name="connsiteY2" fmla="*/ 762000 h 876300"/>
                <a:gd name="connsiteX3" fmla="*/ 190856 w 742950"/>
                <a:gd name="connsiteY3" fmla="*/ 750962 h 876300"/>
                <a:gd name="connsiteX4" fmla="*/ 742950 w 742950"/>
                <a:gd name="connsiteY4" fmla="*/ 647700 h 876300"/>
                <a:gd name="connsiteX0" fmla="*/ 114300 w 742950"/>
                <a:gd name="connsiteY0" fmla="*/ 946091 h 946091"/>
                <a:gd name="connsiteX1" fmla="*/ 0 w 742950"/>
                <a:gd name="connsiteY1" fmla="*/ 69791 h 946091"/>
                <a:gd name="connsiteX2" fmla="*/ 7121 w 742950"/>
                <a:gd name="connsiteY2" fmla="*/ 0 h 946091"/>
                <a:gd name="connsiteX3" fmla="*/ 171450 w 742950"/>
                <a:gd name="connsiteY3" fmla="*/ 831791 h 946091"/>
                <a:gd name="connsiteX4" fmla="*/ 190856 w 742950"/>
                <a:gd name="connsiteY4" fmla="*/ 820753 h 946091"/>
                <a:gd name="connsiteX5" fmla="*/ 742950 w 742950"/>
                <a:gd name="connsiteY5" fmla="*/ 717491 h 946091"/>
                <a:gd name="connsiteX0" fmla="*/ 114300 w 742950"/>
                <a:gd name="connsiteY0" fmla="*/ 1022291 h 1022291"/>
                <a:gd name="connsiteX1" fmla="*/ 0 w 742950"/>
                <a:gd name="connsiteY1" fmla="*/ 69791 h 1022291"/>
                <a:gd name="connsiteX2" fmla="*/ 7121 w 742950"/>
                <a:gd name="connsiteY2" fmla="*/ 0 h 1022291"/>
                <a:gd name="connsiteX3" fmla="*/ 171450 w 742950"/>
                <a:gd name="connsiteY3" fmla="*/ 831791 h 1022291"/>
                <a:gd name="connsiteX4" fmla="*/ 190856 w 742950"/>
                <a:gd name="connsiteY4" fmla="*/ 820753 h 1022291"/>
                <a:gd name="connsiteX5" fmla="*/ 742950 w 742950"/>
                <a:gd name="connsiteY5" fmla="*/ 717491 h 1022291"/>
                <a:gd name="connsiteX0" fmla="*/ 114300 w 742950"/>
                <a:gd name="connsiteY0" fmla="*/ 1022291 h 1022291"/>
                <a:gd name="connsiteX1" fmla="*/ 0 w 742950"/>
                <a:gd name="connsiteY1" fmla="*/ 69791 h 1022291"/>
                <a:gd name="connsiteX2" fmla="*/ 7121 w 742950"/>
                <a:gd name="connsiteY2" fmla="*/ 0 h 1022291"/>
                <a:gd name="connsiteX3" fmla="*/ 171450 w 742950"/>
                <a:gd name="connsiteY3" fmla="*/ 831791 h 1022291"/>
                <a:gd name="connsiteX4" fmla="*/ 190856 w 742950"/>
                <a:gd name="connsiteY4" fmla="*/ 896953 h 1022291"/>
                <a:gd name="connsiteX5" fmla="*/ 742950 w 742950"/>
                <a:gd name="connsiteY5" fmla="*/ 717491 h 1022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2950" h="1022291">
                  <a:moveTo>
                    <a:pt x="114300" y="1022291"/>
                  </a:moveTo>
                  <a:lnTo>
                    <a:pt x="0" y="69791"/>
                  </a:lnTo>
                  <a:lnTo>
                    <a:pt x="7121" y="0"/>
                  </a:lnTo>
                  <a:lnTo>
                    <a:pt x="171450" y="831791"/>
                  </a:lnTo>
                  <a:lnTo>
                    <a:pt x="190856" y="896953"/>
                  </a:lnTo>
                  <a:lnTo>
                    <a:pt x="742950" y="717491"/>
                  </a:lnTo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naive modeling of flat C memory means annotation and prover overhead</a:t>
            </a:r>
          </a:p>
          <a:p>
            <a:pPr lvl="1"/>
            <a:r>
              <a:rPr lang="en-US" dirty="0" smtClean="0"/>
              <a:t>force a typed memory/object model</a:t>
            </a:r>
          </a:p>
          <a:p>
            <a:r>
              <a:rPr lang="en-US" dirty="0" smtClean="0"/>
              <a:t>information hiding, layering, scalability</a:t>
            </a:r>
          </a:p>
          <a:p>
            <a:pPr lvl="1"/>
            <a:r>
              <a:rPr lang="en-US" dirty="0" smtClean="0"/>
              <a:t>Spec#-style ownership</a:t>
            </a:r>
          </a:p>
          <a:p>
            <a:pPr lvl="1"/>
            <a:r>
              <a:rPr lang="en-US" dirty="0" smtClean="0"/>
              <a:t>+ flexible invariants spanning ownership domains</a:t>
            </a:r>
          </a:p>
          <a:p>
            <a:r>
              <a:rPr lang="en-US" dirty="0" smtClean="0"/>
              <a:t>modular reasoning about concurrency</a:t>
            </a:r>
          </a:p>
          <a:p>
            <a:pPr lvl="1"/>
            <a:r>
              <a:rPr lang="en-US" dirty="0" smtClean="0"/>
              <a:t>two-state invariants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 overlap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8860" y="4214818"/>
            <a:ext cx="6215106" cy="9286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When modeling memory as array of bytes,</a:t>
            </a:r>
            <a:br>
              <a:rPr lang="en-US" dirty="0" smtClean="0"/>
            </a:br>
            <a:r>
              <a:rPr lang="pl-PL" dirty="0" smtClean="0"/>
              <a:t>those functions </a:t>
            </a:r>
            <a:r>
              <a:rPr lang="en-US" dirty="0" smtClean="0"/>
              <a:t>wouldn’t verify.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14546" y="2357430"/>
            <a:ext cx="314701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bar(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*p, 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*q)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requires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(p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!= q) 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*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p = 12;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*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q = 42;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assert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(*p == 12);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29256" y="2357430"/>
            <a:ext cx="339387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foo(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*p, 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short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*q)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*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p = 12;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*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q = 42;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  assert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(*p == 12);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00628" y="5357826"/>
            <a:ext cx="2286016" cy="7143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857620" y="5429264"/>
            <a:ext cx="2286016" cy="5715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3357554" y="5500702"/>
            <a:ext cx="4429156" cy="428628"/>
            <a:chOff x="3357554" y="5286388"/>
            <a:chExt cx="4429156" cy="428628"/>
          </a:xfrm>
          <a:effectLst/>
        </p:grpSpPr>
        <p:grpSp>
          <p:nvGrpSpPr>
            <p:cNvPr id="10" name="Group 9"/>
            <p:cNvGrpSpPr/>
            <p:nvPr/>
          </p:nvGrpSpPr>
          <p:grpSpPr>
            <a:xfrm>
              <a:off x="3357554" y="5286388"/>
              <a:ext cx="2143140" cy="428628"/>
              <a:chOff x="2643174" y="5143512"/>
              <a:chExt cx="2143140" cy="428628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643174" y="5143512"/>
                <a:ext cx="428628" cy="42862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3214678" y="5143512"/>
                <a:ext cx="428628" cy="42862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786182" y="5143512"/>
                <a:ext cx="428628" cy="42862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4357686" y="5143512"/>
                <a:ext cx="428628" cy="42862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6786578" y="5286388"/>
              <a:ext cx="428628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643570" y="5286388"/>
              <a:ext cx="428628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215074" y="5286388"/>
              <a:ext cx="428628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358082" y="5286388"/>
              <a:ext cx="428628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929058" y="5929330"/>
            <a:ext cx="401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072066" y="5929330"/>
            <a:ext cx="401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q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VCC-1: regions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84" y="2285992"/>
            <a:ext cx="2776542" cy="571496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In VCC-1 you needed: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57422" y="2928934"/>
            <a:ext cx="660309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bar(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*p, 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*q)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requires</a:t>
            </a:r>
            <a:r>
              <a:rPr lang="en-US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(!overlaps(region(p, 4), region(q, 4))) 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*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p = 12;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*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q = 42;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assert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(*p == 12);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428860" y="4929198"/>
            <a:ext cx="2776542" cy="571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428860" y="5000636"/>
            <a:ext cx="6357982" cy="15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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high annotation overhead, esp. in invariants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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high prover cost: disjointness proofs is something the prover does all the time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Typed memory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7422" y="2214554"/>
            <a:ext cx="6248400" cy="171451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keep a set of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disjoint</a:t>
            </a:r>
            <a:r>
              <a:rPr lang="en-US" dirty="0" smtClean="0"/>
              <a:t>, top-level, typed objects</a:t>
            </a:r>
            <a:endParaRPr lang="pl-PL" dirty="0" smtClean="0"/>
          </a:p>
          <a:p>
            <a:pPr lvl="1"/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</a:t>
            </a:r>
            <a:r>
              <a:rPr lang="pl-PL" dirty="0" smtClean="0"/>
              <a:t> typedness at every access</a:t>
            </a:r>
            <a:endParaRPr lang="en-US" dirty="0" smtClean="0"/>
          </a:p>
          <a:p>
            <a:r>
              <a:rPr lang="en-US" dirty="0" smtClean="0"/>
              <a:t>pointers = pairs of memory address and type</a:t>
            </a:r>
          </a:p>
          <a:p>
            <a:r>
              <a:rPr lang="en-US" dirty="0" smtClean="0"/>
              <a:t>state = map from pointers to values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19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1581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1771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0" y="246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3162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0" name="Rectangle 24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0" y="1952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0" y="3038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3000364" y="4214818"/>
            <a:ext cx="191270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A { 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x;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y;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};</a:t>
            </a:r>
          </a:p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B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{ 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A a; 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z; </a:t>
            </a: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};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143504" y="4000504"/>
            <a:ext cx="1857388" cy="22860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5286380" y="4143380"/>
            <a:ext cx="1571636" cy="1357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5429256" y="4286256"/>
            <a:ext cx="1285884" cy="5000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 smtClean="0">
                <a:latin typeface="Courier New" pitchFamily="49" charset="0"/>
                <a:cs typeface="Courier New" pitchFamily="49" charset="0"/>
              </a:rPr>
              <a:t>x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429256" y="4857760"/>
            <a:ext cx="1285884" cy="5000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 smtClean="0">
                <a:latin typeface="Courier New" pitchFamily="49" charset="0"/>
                <a:cs typeface="Courier New" pitchFamily="49" charset="0"/>
              </a:rPr>
              <a:t>y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429256" y="5643578"/>
            <a:ext cx="1285884" cy="5000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 smtClean="0">
                <a:latin typeface="Courier New" pitchFamily="49" charset="0"/>
                <a:cs typeface="Courier New" pitchFamily="49" charset="0"/>
              </a:rPr>
              <a:t>z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572396" y="4143380"/>
            <a:ext cx="1071570" cy="3571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mbria Math"/>
                <a:ea typeface="Cambria Math"/>
              </a:rPr>
              <a:t>⟨42,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A</a:t>
            </a:r>
            <a:r>
              <a:rPr lang="en-US" dirty="0" smtClean="0">
                <a:latin typeface="Cambria Math"/>
                <a:ea typeface="Cambria Math"/>
              </a:rPr>
              <a:t>⟩</a:t>
            </a:r>
            <a:endParaRPr lang="en-US" dirty="0" smtClean="0"/>
          </a:p>
        </p:txBody>
      </p:sp>
      <p:sp>
        <p:nvSpPr>
          <p:cNvPr id="42" name="Rounded Rectangle 41"/>
          <p:cNvSpPr/>
          <p:nvPr/>
        </p:nvSpPr>
        <p:spPr>
          <a:xfrm>
            <a:off x="7500958" y="4643446"/>
            <a:ext cx="1285884" cy="3571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mbria Math"/>
                <a:ea typeface="Cambria Math"/>
              </a:rPr>
              <a:t>⟨42,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ambria Math"/>
                <a:ea typeface="Cambria Math"/>
              </a:rPr>
              <a:t>⟩</a:t>
            </a:r>
            <a:endParaRPr lang="en-US" dirty="0"/>
          </a:p>
        </p:txBody>
      </p:sp>
      <p:sp>
        <p:nvSpPr>
          <p:cNvPr id="43" name="Rounded Rectangle 42"/>
          <p:cNvSpPr/>
          <p:nvPr/>
        </p:nvSpPr>
        <p:spPr>
          <a:xfrm>
            <a:off x="7500958" y="3643314"/>
            <a:ext cx="1143008" cy="3571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mbria Math"/>
                <a:ea typeface="Cambria Math"/>
              </a:rPr>
              <a:t>⟨42,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⟩</a:t>
            </a:r>
            <a:endParaRPr lang="en-US" dirty="0"/>
          </a:p>
        </p:txBody>
      </p:sp>
      <p:cxnSp>
        <p:nvCxnSpPr>
          <p:cNvPr id="49" name="Curved Connector 48"/>
          <p:cNvCxnSpPr>
            <a:stCxn id="43" idx="1"/>
          </p:cNvCxnSpPr>
          <p:nvPr/>
        </p:nvCxnSpPr>
        <p:spPr>
          <a:xfrm rot="10800000" flipV="1">
            <a:off x="7000892" y="3821909"/>
            <a:ext cx="500066" cy="17859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Curved Connector 49"/>
          <p:cNvCxnSpPr>
            <a:stCxn id="41" idx="1"/>
          </p:cNvCxnSpPr>
          <p:nvPr/>
        </p:nvCxnSpPr>
        <p:spPr>
          <a:xfrm rot="10800000">
            <a:off x="6858016" y="4143381"/>
            <a:ext cx="714380" cy="178595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Curved Connector 52"/>
          <p:cNvCxnSpPr>
            <a:stCxn id="42" idx="1"/>
          </p:cNvCxnSpPr>
          <p:nvPr/>
        </p:nvCxnSpPr>
        <p:spPr>
          <a:xfrm rot="10800000">
            <a:off x="6715140" y="4286261"/>
            <a:ext cx="785818" cy="535781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Curved Connector 55"/>
          <p:cNvCxnSpPr/>
          <p:nvPr/>
        </p:nvCxnSpPr>
        <p:spPr>
          <a:xfrm rot="10800000">
            <a:off x="6715140" y="5643579"/>
            <a:ext cx="785818" cy="750099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Curved Connector 58"/>
          <p:cNvCxnSpPr/>
          <p:nvPr/>
        </p:nvCxnSpPr>
        <p:spPr>
          <a:xfrm rot="10800000">
            <a:off x="6715140" y="4857761"/>
            <a:ext cx="571504" cy="535785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7286644" y="5214950"/>
            <a:ext cx="1285884" cy="3571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mbria Math"/>
                <a:ea typeface="Cambria Math"/>
              </a:rPr>
              <a:t>⟨46,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ambria Math"/>
                <a:ea typeface="Cambria Math"/>
              </a:rPr>
              <a:t>⟩</a:t>
            </a:r>
            <a:endParaRPr lang="en-US" dirty="0"/>
          </a:p>
        </p:txBody>
      </p:sp>
      <p:sp>
        <p:nvSpPr>
          <p:cNvPr id="68" name="Rounded Rectangle 67"/>
          <p:cNvSpPr/>
          <p:nvPr/>
        </p:nvSpPr>
        <p:spPr>
          <a:xfrm>
            <a:off x="7500958" y="6215082"/>
            <a:ext cx="1285884" cy="3571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mbria Math"/>
                <a:ea typeface="Cambria Math"/>
              </a:rPr>
              <a:t>⟨50,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ambria Math"/>
                <a:ea typeface="Cambria Math"/>
              </a:rPr>
              <a:t>⟩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5214942" y="3857628"/>
            <a:ext cx="69281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latin typeface="Courier New" pitchFamily="49" charset="0"/>
                <a:cs typeface="Courier New" pitchFamily="49" charset="0"/>
              </a:rPr>
              <a:t>a</a:t>
            </a:r>
            <a:endParaRPr lang="en-US" sz="66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Reinterpretation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86000"/>
            <a:ext cx="6248400" cy="4214834"/>
          </a:xfrm>
        </p:spPr>
        <p:txBody>
          <a:bodyPr>
            <a:normAutofit/>
          </a:bodyPr>
          <a:lstStyle/>
          <a:p>
            <a:r>
              <a:rPr lang="en-US" dirty="0" smtClean="0"/>
              <a:t>memory allocator and unions need to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type assignment</a:t>
            </a:r>
          </a:p>
          <a:p>
            <a:r>
              <a:rPr lang="en-US" dirty="0" smtClean="0"/>
              <a:t>allow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explicit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reinterpretation only on top-level objects</a:t>
            </a:r>
          </a:p>
          <a:p>
            <a:pPr lvl="1"/>
            <a:r>
              <a:rPr lang="en-US" dirty="0" smtClean="0"/>
              <a:t>havoc new and old memory locations</a:t>
            </a:r>
          </a:p>
          <a:p>
            <a:pPr lvl="1"/>
            <a:r>
              <a:rPr lang="en-US" dirty="0" smtClean="0"/>
              <a:t>possibly say how to compute new value from old (byte-blasting)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[needed</a:t>
            </a:r>
            <a:r>
              <a:rPr lang="pl-PL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for memzero, memcpy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</a:p>
          <a:p>
            <a:r>
              <a:rPr lang="en-US" dirty="0" smtClean="0"/>
              <a:t>cost of byte-blasting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only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at reinterpretation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CC6EB42EF67047A278C6E580679852" ma:contentTypeVersion="4" ma:contentTypeDescription="Create a new document." ma:contentTypeScope="" ma:versionID="40f89ca09ab3369822c7be1a6d9ba351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b387f137bb906b7447443f1b7ddcb5f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ExpirationDate" minOccurs="0"/>
                <xsd:element ref="ns1:PublishingStart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ExpirationDate" ma:index="8" nillable="true" ma:displayName="Scheduling End Date" ma:internalName="PublishingExpirationDate">
      <xsd:simpleType>
        <xsd:restriction base="dms:Unknown"/>
      </xsd:simpleType>
    </xsd:element>
    <xsd:element name="PublishingStartDate" ma:index="9" nillable="true" ma:displayName="Scheduling Start Date" ma:internalName="PublishingStart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>2019-01-07T17:46:36+00:00</PublishingExpirationDate>
    <PublishingStartDate xmlns="http://schemas.microsoft.com/sharepoint/v3">2000-01-01T08:00:00+00:00</PublishingStartDate>
  </documentManagement>
</p:properties>
</file>

<file path=customXml/itemProps1.xml><?xml version="1.0" encoding="utf-8"?>
<ds:datastoreItem xmlns:ds="http://schemas.openxmlformats.org/officeDocument/2006/customXml" ds:itemID="{5BD4B0DD-53FF-440F-B3A7-2174B9DA790D}"/>
</file>

<file path=customXml/itemProps2.xml><?xml version="1.0" encoding="utf-8"?>
<ds:datastoreItem xmlns:ds="http://schemas.openxmlformats.org/officeDocument/2006/customXml" ds:itemID="{12153E33-CBF8-4342-93E2-1124EBE92C29}"/>
</file>

<file path=customXml/itemProps3.xml><?xml version="1.0" encoding="utf-8"?>
<ds:datastoreItem xmlns:ds="http://schemas.openxmlformats.org/officeDocument/2006/customXml" ds:itemID="{1FA8D326-402E-4FDA-9490-4FB272254B20}"/>
</file>

<file path=docProps/app.xml><?xml version="1.0" encoding="utf-8"?>
<Properties xmlns="http://schemas.openxmlformats.org/officeDocument/2006/extended-properties" xmlns:vt="http://schemas.openxmlformats.org/officeDocument/2006/docPropsVTypes">
  <Template>Mod</Template>
  <TotalTime>0</TotalTime>
  <Words>1682</Words>
  <Application>Microsoft Office PowerPoint</Application>
  <PresentationFormat>On-screen Show (4:3)</PresentationFormat>
  <Paragraphs>369</Paragraphs>
  <Slides>30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Mod</vt:lpstr>
      <vt:lpstr>Verifying concurrent C programs with VCC, Boogie and Z3</vt:lpstr>
      <vt:lpstr>VCC</vt:lpstr>
      <vt:lpstr>Hypervisor</vt:lpstr>
      <vt:lpstr>VCC workflow</vt:lpstr>
      <vt:lpstr>Overview</vt:lpstr>
      <vt:lpstr>Partial overlap</vt:lpstr>
      <vt:lpstr>VCC-1: regions</vt:lpstr>
      <vt:lpstr>Typed memory</vt:lpstr>
      <vt:lpstr>Reinterpretation</vt:lpstr>
      <vt:lpstr>Disjointness with embedding and path</vt:lpstr>
      <vt:lpstr>Writes commute by ...</vt:lpstr>
      <vt:lpstr>Bitfields and flat unions</vt:lpstr>
      <vt:lpstr>Typed memory: summary</vt:lpstr>
      <vt:lpstr>Verification methodology</vt:lpstr>
      <vt:lpstr>Spec#-style ownership</vt:lpstr>
      <vt:lpstr>Sequential object life-cycle</vt:lpstr>
      <vt:lpstr>Problems</vt:lpstr>
      <vt:lpstr>Symbol table example</vt:lpstr>
      <vt:lpstr>Admissibility</vt:lpstr>
      <vt:lpstr>System invariants</vt:lpstr>
      <vt:lpstr>Sequential admissibility</vt:lpstr>
      <vt:lpstr>How can expression know the symbol table is closed?</vt:lpstr>
      <vt:lpstr>Handles</vt:lpstr>
      <vt:lpstr>Claims</vt:lpstr>
      <vt:lpstr>Lock-free algorithms</vt:lpstr>
      <vt:lpstr>Heap partitioning</vt:lpstr>
      <vt:lpstr>Concurrent meets sequential</vt:lpstr>
      <vt:lpstr>Sequential framing</vt:lpstr>
      <vt:lpstr>What’s left to do?</vt:lpstr>
      <vt:lpstr>The end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Verifying concurrent low-level software with VCC</dc:title>
  <dc:creator>Michal Moskal</dc:creator>
  <cp:lastModifiedBy>Michal Moskal</cp:lastModifiedBy>
  <cp:revision>452</cp:revision>
  <dcterms:created xsi:type="dcterms:W3CDTF">2008-11-15T21:42:07Z</dcterms:created>
  <dcterms:modified xsi:type="dcterms:W3CDTF">2008-11-28T22:24:15Z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0x01010078CC6EB42EF67047A278C6E580679852</vt:lpwstr>
  </property>
</Properties>
</file>