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tags/tag104.xml" ContentType="application/vnd.openxmlformats-officedocument.presentationml.tags+xml"/>
  <Override PartName="/ppt/tags/tag140.xml" ContentType="application/vnd.openxmlformats-officedocument.presentationml.tags+xml"/>
  <Override PartName="/ppt/tags/tag151.xml" ContentType="application/vnd.openxmlformats-officedocument.presentationml.tags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tags/tag49.xml" ContentType="application/vnd.openxmlformats-officedocument.presentationml.tags+xml"/>
  <Override PartName="/ppt/tags/tag96.xml" ContentType="application/vnd.openxmlformats-officedocument.presentationml.tags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38.xml" ContentType="application/vnd.openxmlformats-officedocument.presentationml.tags+xml"/>
  <Override PartName="/ppt/tags/tag85.xml" ContentType="application/vnd.openxmlformats-officedocument.presentationml.tags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63.xml" ContentType="application/vnd.openxmlformats-officedocument.presentationml.tags+xml"/>
  <Override PartName="/ppt/tags/tag74.xml" ContentType="application/vnd.openxmlformats-officedocument.presentationml.tags+xml"/>
  <Override PartName="/ppt/tags/tag52.xml" ContentType="application/vnd.openxmlformats-officedocument.presentationml.tags+xml"/>
  <Override PartName="/ppt/tags/tag109.xml" ContentType="application/vnd.openxmlformats-officedocument.presentationml.tags+xml"/>
  <Override PartName="/ppt/tags/tag156.xml" ContentType="application/vnd.openxmlformats-officedocument.presentationml.tags+xml"/>
  <Override PartName="/ppt/tags/tag167.xml" ContentType="application/vnd.openxmlformats-officedocument.presentationml.tags+xml"/>
  <Override PartName="/ppt/tags/tag41.xml" ContentType="application/vnd.openxmlformats-officedocument.presentationml.tags+xml"/>
  <Override PartName="/ppt/tags/tag145.xml" ContentType="application/vnd.openxmlformats-officedocument.presentationml.tags+xml"/>
  <Override PartName="/ppt/slides/slide77.xml" ContentType="application/vnd.openxmlformats-officedocument.presentationml.slide+xml"/>
  <Override PartName="/ppt/tags/tag30.xml" ContentType="application/vnd.openxmlformats-officedocument.presentationml.tags+xml"/>
  <Override PartName="/ppt/tags/tag134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112.xml" ContentType="application/vnd.openxmlformats-officedocument.presentationml.tags+xml"/>
  <Override PartName="/ppt/tags/tag123.xml" ContentType="application/vnd.openxmlformats-officedocument.presentationml.tags+xml"/>
  <Override PartName="/ppt/tags/tag170.xml" ContentType="application/vnd.openxmlformats-officedocument.presentationml.tags+xml"/>
  <Override PartName="/ppt/slides/slide55.xml" ContentType="application/vnd.openxmlformats-officedocument.presentationml.slide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79.xml" ContentType="application/vnd.openxmlformats-officedocument.presentationml.tags+xml"/>
  <Override PartName="/ppt/tags/tag101.xml" ContentType="application/vnd.openxmlformats-officedocument.presentationml.tags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80.xml" ContentType="application/vnd.openxmlformats-officedocument.presentationml.slide+xml"/>
  <Override PartName="/ppt/tags/tag68.xml" ContentType="application/vnd.openxmlformats-officedocument.presentationml.tags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tags/tag57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82.xml" ContentType="application/vnd.openxmlformats-officedocument.presentationml.tags+xml"/>
  <Override PartName="/ppt/tags/tag93.xml" ContentType="application/vnd.openxmlformats-officedocument.presentationml.tags+xml"/>
  <Override PartName="/ppt/tags/tag139.xml" ContentType="application/vnd.openxmlformats-officedocument.presentationml.tags+xml"/>
  <Override PartName="/ppt/slideLayouts/slideLayout10.xml" ContentType="application/vnd.openxmlformats-officedocument.presentationml.slideLayout+xml"/>
  <Override PartName="/ppt/tags/tag24.xml" ContentType="application/vnd.openxmlformats-officedocument.presentationml.tags+xml"/>
  <Override PartName="/ppt/tags/tag71.xml" ContentType="application/vnd.openxmlformats-officedocument.presentationml.tags+xml"/>
  <Override PartName="/ppt/tags/tag128.xml" ContentType="application/vnd.openxmlformats-officedocument.presentationml.tags+xml"/>
  <Override PartName="/ppt/tags/tag175.xml" ContentType="application/vnd.openxmlformats-officedocument.presentationml.tags+xml"/>
  <Override PartName="/ppt/tags/tag13.xml" ContentType="application/vnd.openxmlformats-officedocument.presentationml.tags+xml"/>
  <Override PartName="/ppt/tags/tag60.xml" ContentType="application/vnd.openxmlformats-officedocument.presentationml.tags+xml"/>
  <Override PartName="/ppt/tags/tag117.xml" ContentType="application/vnd.openxmlformats-officedocument.presentationml.tags+xml"/>
  <Override PartName="/ppt/tags/tag164.xml" ContentType="application/vnd.openxmlformats-officedocument.presentationml.tags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ppt/tags/tag106.xml" ContentType="application/vnd.openxmlformats-officedocument.presentationml.tags+xml"/>
  <Override PartName="/ppt/tags/tag142.xml" ContentType="application/vnd.openxmlformats-officedocument.presentationml.tags+xml"/>
  <Override PartName="/ppt/tags/tag153.xml" ContentType="application/vnd.openxmlformats-officedocument.presentationml.tags+xml"/>
  <Override PartName="/ppt/slides/slide38.xml" ContentType="application/vnd.openxmlformats-officedocument.presentationml.slide+xml"/>
  <Override PartName="/ppt/slides/slide85.xml" ContentType="application/vnd.openxmlformats-officedocument.presentationml.slide+xml"/>
  <Override PartName="/ppt/tags/tag131.xml" ContentType="application/vnd.openxmlformats-officedocument.presentationml.tags+xml"/>
  <Override PartName="/ppt/slides/slide27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ags/tag98.xml" ContentType="application/vnd.openxmlformats-officedocument.presentationml.tags+xml"/>
  <Override PartName="/ppt/tags/tag120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tags/tag2.xml" ContentType="application/vnd.openxmlformats-officedocument.presentationml.tags+xml"/>
  <Override PartName="/ppt/tags/tag58.xml" ContentType="application/vnd.openxmlformats-officedocument.presentationml.tags+xml"/>
  <Override PartName="/ppt/tags/tag69.xml" ContentType="application/vnd.openxmlformats-officedocument.presentationml.tags+xml"/>
  <Override PartName="/ppt/tags/tag87.xml" ContentType="application/vnd.openxmlformats-officedocument.presentationml.tags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tags/tag29.xml" ContentType="application/vnd.openxmlformats-officedocument.presentationml.tags+xml"/>
  <Override PartName="/ppt/tags/tag47.xml" ContentType="application/vnd.openxmlformats-officedocument.presentationml.tags+xml"/>
  <Override PartName="/ppt/tags/tag76.xml" ContentType="application/vnd.openxmlformats-officedocument.presentationml.tags+xml"/>
  <Override PartName="/ppt/tags/tag94.xml" ContentType="application/vnd.openxmlformats-officedocument.presentationml.tags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18.xml" ContentType="application/vnd.openxmlformats-officedocument.presentationml.tags+xml"/>
  <Override PartName="/ppt/tags/tag36.xml" ContentType="application/vnd.openxmlformats-officedocument.presentationml.tags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tags/tag83.xml" ContentType="application/vnd.openxmlformats-officedocument.presentationml.tags+xml"/>
  <Override PartName="/ppt/tags/tag158.xml" ContentType="application/vnd.openxmlformats-officedocument.presentationml.tags+xml"/>
  <Override PartName="/ppt/tags/tag169.xml" ContentType="application/vnd.openxmlformats-officedocument.presentationml.tags+xml"/>
  <Override PartName="/ppt/commentAuthors.xml" ContentType="application/vnd.openxmlformats-officedocument.presentationml.commentAuthor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43.xml" ContentType="application/vnd.openxmlformats-officedocument.presentationml.tags+xml"/>
  <Override PartName="/ppt/tags/tag61.xml" ContentType="application/vnd.openxmlformats-officedocument.presentationml.tags+xml"/>
  <Override PartName="/ppt/tags/tag72.xml" ContentType="application/vnd.openxmlformats-officedocument.presentationml.tags+xml"/>
  <Override PartName="/ppt/tags/tag90.xml" ContentType="application/vnd.openxmlformats-officedocument.presentationml.tags+xml"/>
  <Override PartName="/ppt/tags/tag118.xml" ContentType="application/vnd.openxmlformats-officedocument.presentationml.tags+xml"/>
  <Override PartName="/ppt/tags/tag129.xml" ContentType="application/vnd.openxmlformats-officedocument.presentationml.tags+xml"/>
  <Override PartName="/ppt/tags/tag147.xml" ContentType="application/vnd.openxmlformats-officedocument.presentationml.tags+xml"/>
  <Override PartName="/ppt/tags/tag165.xml" ContentType="application/vnd.openxmlformats-officedocument.presentationml.tags+xml"/>
  <Override PartName="/ppt/tags/tag176.xml" ContentType="application/vnd.openxmlformats-officedocument.presentationml.tags+xml"/>
  <Override PartName="/ppt/slides/slide79.xml" ContentType="application/vnd.openxmlformats-officedocument.presentationml.slide+xml"/>
  <Override PartName="/ppt/tags/tag32.xml" ContentType="application/vnd.openxmlformats-officedocument.presentationml.tags+xml"/>
  <Override PartName="/ppt/tags/tag50.xml" ContentType="application/vnd.openxmlformats-officedocument.presentationml.tags+xml"/>
  <Override PartName="/ppt/tags/tag107.xml" ContentType="application/vnd.openxmlformats-officedocument.presentationml.tags+xml"/>
  <Override PartName="/ppt/tags/tag136.xml" ContentType="application/vnd.openxmlformats-officedocument.presentationml.tags+xml"/>
  <Override PartName="/ppt/tags/tag154.xml" ContentType="application/vnd.openxmlformats-officedocument.presentationml.tags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notesSlides/notesSlide5.xml" ContentType="application/vnd.openxmlformats-officedocument.presentationml.notesSlide+xml"/>
  <Override PartName="/ppt/tags/tag114.xml" ContentType="application/vnd.openxmlformats-officedocument.presentationml.tags+xml"/>
  <Override PartName="/ppt/tags/tag125.xml" ContentType="application/vnd.openxmlformats-officedocument.presentationml.tags+xml"/>
  <Override PartName="/ppt/tags/tag143.xml" ContentType="application/vnd.openxmlformats-officedocument.presentationml.tags+xml"/>
  <Override PartName="/ppt/tags/tag161.xml" ContentType="application/vnd.openxmlformats-officedocument.presentationml.tags+xml"/>
  <Override PartName="/ppt/tags/tag172.xml" ContentType="application/vnd.openxmlformats-officedocument.presentationml.tags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tags/tag103.xml" ContentType="application/vnd.openxmlformats-officedocument.presentationml.tags+xml"/>
  <Override PartName="/ppt/tags/tag132.xml" ContentType="application/vnd.openxmlformats-officedocument.presentationml.tags+xml"/>
  <Override PartName="/ppt/tags/tag150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tags/tag99.xml" ContentType="application/vnd.openxmlformats-officedocument.presentationml.tags+xml"/>
  <Override PartName="/ppt/tags/tag110.xml" ContentType="application/vnd.openxmlformats-officedocument.presentationml.tags+xml"/>
  <Override PartName="/ppt/tags/tag121.xml" ContentType="application/vnd.openxmlformats-officedocument.presentationml.tags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tags/tag3.xml" ContentType="application/vnd.openxmlformats-officedocument.presentationml.tags+xml"/>
  <Override PartName="/ppt/tags/tag59.xml" ContentType="application/vnd.openxmlformats-officedocument.presentationml.tags+xml"/>
  <Override PartName="/ppt/tags/tag77.xml" ContentType="application/vnd.openxmlformats-officedocument.presentationml.tags+xml"/>
  <Override PartName="/ppt/tags/tag88.xml" ContentType="application/vnd.openxmlformats-officedocument.presentationml.tags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9.xml" ContentType="application/vnd.openxmlformats-officedocument.presentationml.tags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66.xml" ContentType="application/vnd.openxmlformats-officedocument.presentationml.tags+xml"/>
  <Override PartName="/ppt/tags/tag84.xml" ContentType="application/vnd.openxmlformats-officedocument.presentationml.tags+xml"/>
  <Override PartName="/ppt/tags/tag95.xml" ContentType="application/vnd.openxmlformats-officedocument.presentationml.tags+xml"/>
  <Override PartName="/ppt/slides/slide20.xml" ContentType="application/vnd.openxmlformats-officedocument.presentationml.slide+xml"/>
  <Override PartName="/ppt/tags/tag26.xml" ContentType="application/vnd.openxmlformats-officedocument.presentationml.tags+xml"/>
  <Override PartName="/ppt/tags/tag55.xml" ContentType="application/vnd.openxmlformats-officedocument.presentationml.tags+xml"/>
  <Override PartName="/ppt/tags/tag73.xml" ContentType="application/vnd.openxmlformats-officedocument.presentationml.tags+xml"/>
  <Override PartName="/ppt/tags/tag159.xml" ContentType="application/vnd.openxmlformats-officedocument.presentationml.tags+xml"/>
  <Override PartName="/ppt/tags/tag177.xml" ContentType="application/vnd.openxmlformats-officedocument.presentationml.tags+xml"/>
  <Override PartName="/ppt/tags/tag15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62.xml" ContentType="application/vnd.openxmlformats-officedocument.presentationml.tags+xml"/>
  <Override PartName="/ppt/tags/tag80.xml" ContentType="application/vnd.openxmlformats-officedocument.presentationml.tags+xml"/>
  <Override PartName="/ppt/tags/tag91.xml" ContentType="application/vnd.openxmlformats-officedocument.presentationml.tags+xml"/>
  <Override PartName="/ppt/tags/tag119.xml" ContentType="application/vnd.openxmlformats-officedocument.presentationml.tags+xml"/>
  <Override PartName="/ppt/tags/tag137.xml" ContentType="application/vnd.openxmlformats-officedocument.presentationml.tags+xml"/>
  <Override PartName="/ppt/tags/tag148.xml" ContentType="application/vnd.openxmlformats-officedocument.presentationml.tags+xml"/>
  <Override PartName="/ppt/tags/tag166.xml" ContentType="application/vnd.openxmlformats-officedocument.presentationml.tags+xml"/>
  <Override PartName="/ppt/tags/tag22.xml" ContentType="application/vnd.openxmlformats-officedocument.presentationml.tags+xml"/>
  <Override PartName="/ppt/tags/tag40.xml" ContentType="application/vnd.openxmlformats-officedocument.presentationml.tags+xml"/>
  <Override PartName="/ppt/tags/tag51.xml" ContentType="application/vnd.openxmlformats-officedocument.presentationml.tags+xml"/>
  <Override PartName="/ppt/notesSlides/notesSlide6.xml" ContentType="application/vnd.openxmlformats-officedocument.presentationml.notesSlide+xml"/>
  <Override PartName="/ppt/tags/tag108.xml" ContentType="application/vnd.openxmlformats-officedocument.presentationml.tags+xml"/>
  <Override PartName="/ppt/tags/tag126.xml" ContentType="application/vnd.openxmlformats-officedocument.presentationml.tags+xml"/>
  <Override PartName="/ppt/tags/tag155.xml" ContentType="application/vnd.openxmlformats-officedocument.presentationml.tags+xml"/>
  <Override PartName="/ppt/tags/tag173.xml" ContentType="application/vnd.openxmlformats-officedocument.presentationml.tags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tags/tag11.xml" ContentType="application/vnd.openxmlformats-officedocument.presentationml.tags+xml"/>
  <Override PartName="/ppt/tags/tag115.xml" ContentType="application/vnd.openxmlformats-officedocument.presentationml.tags+xml"/>
  <Override PartName="/ppt/tags/tag133.xml" ContentType="application/vnd.openxmlformats-officedocument.presentationml.tags+xml"/>
  <Override PartName="/ppt/tags/tag144.xml" ContentType="application/vnd.openxmlformats-officedocument.presentationml.tags+xml"/>
  <Override PartName="/ppt/tags/tag162.xml" ContentType="application/vnd.openxmlformats-officedocument.presentationml.tags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tags/tag122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ags/tag89.xml" ContentType="application/vnd.openxmlformats-officedocument.presentationml.tags+xml"/>
  <Override PartName="/ppt/tags/tag111.xml" ContentType="application/vnd.openxmlformats-officedocument.presentationml.tags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tags/tag78.xml" ContentType="application/vnd.openxmlformats-officedocument.presentationml.tags+xml"/>
  <Override PartName="/ppt/tags/tag100.xml" ContentType="application/vnd.openxmlformats-officedocument.presentationml.tags+xml"/>
  <Override PartName="/ppt/slides/slide32.xml" ContentType="application/vnd.openxmlformats-officedocument.presentationml.slide+xml"/>
  <Default Extension="fntdata" ContentType="application/x-fontdata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gs/tag45.xml" ContentType="application/vnd.openxmlformats-officedocument.presentationml.tags+xml"/>
  <Override PartName="/ppt/tags/tag92.xml" ContentType="application/vnd.openxmlformats-officedocument.presentationml.tags+xml"/>
  <Override PartName="/ppt/tags/tag149.xml" ContentType="application/vnd.openxmlformats-officedocument.presentationml.tags+xml"/>
  <Override PartName="/ppt/tags/tag34.xml" ContentType="application/vnd.openxmlformats-officedocument.presentationml.tags+xml"/>
  <Override PartName="/ppt/tags/tag81.xml" ContentType="application/vnd.openxmlformats-officedocument.presentationml.tags+xml"/>
  <Override PartName="/ppt/tags/tag138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70.xml" ContentType="application/vnd.openxmlformats-officedocument.presentationml.tags+xml"/>
  <Override PartName="/ppt/tags/tag116.xml" ContentType="application/vnd.openxmlformats-officedocument.presentationml.tags+xml"/>
  <Override PartName="/ppt/tags/tag127.xml" ContentType="application/vnd.openxmlformats-officedocument.presentationml.tags+xml"/>
  <Override PartName="/ppt/tags/tag163.xml" ContentType="application/vnd.openxmlformats-officedocument.presentationml.tags+xml"/>
  <Override PartName="/ppt/tags/tag174.xml" ContentType="application/vnd.openxmlformats-officedocument.presentationml.tags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105.xml" ContentType="application/vnd.openxmlformats-officedocument.presentationml.tags+xml"/>
  <Override PartName="/ppt/tags/tag152.xml" ContentType="application/vnd.openxmlformats-officedocument.presentationml.tags+xml"/>
  <Override PartName="/ppt/slides/slide48.xml" ContentType="application/vnd.openxmlformats-officedocument.presentationml.slide+xml"/>
  <Override PartName="/ppt/notesSlides/notesSlide3.xml" ContentType="application/vnd.openxmlformats-officedocument.presentationml.notesSlide+xml"/>
  <Override PartName="/ppt/tags/tag141.xml" ContentType="application/vnd.openxmlformats-officedocument.presentationml.tags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tags/tag130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9.xml" ContentType="application/vnd.openxmlformats-officedocument.presentationml.tags+xml"/>
  <Override PartName="/ppt/tags/tag86.xml" ContentType="application/vnd.openxmlformats-officedocument.presentationml.tags+xml"/>
  <Override PartName="/ppt/tags/tag97.xml" ContentType="application/vnd.openxmlformats-officedocument.presentationml.tags+xml"/>
  <Override PartName="/ppt/slides/slide51.xml" ContentType="application/vnd.openxmlformats-officedocument.presentationml.slide+xml"/>
  <Override PartName="/ppt/tags/tag1.xml" ContentType="application/vnd.openxmlformats-officedocument.presentationml.tags+xml"/>
  <Override PartName="/ppt/tags/tag28.xml" ContentType="application/vnd.openxmlformats-officedocument.presentationml.tags+xml"/>
  <Override PartName="/ppt/tags/tag75.xml" ContentType="application/vnd.openxmlformats-officedocument.presentationml.tags+xml"/>
  <Override PartName="/ppt/slides/slide40.xml" ContentType="application/vnd.openxmlformats-officedocument.presentationml.slide+xml"/>
  <Override PartName="/ppt/tags/tag17.xml" ContentType="application/vnd.openxmlformats-officedocument.presentationml.tags+xml"/>
  <Override PartName="/ppt/tags/tag64.xml" ContentType="application/vnd.openxmlformats-officedocument.presentationml.tags+xml"/>
  <Override PartName="/ppt/tags/tag168.xml" ContentType="application/vnd.openxmlformats-officedocument.presentationml.tags+xml"/>
  <Override PartName="/ppt/tags/tag53.xml" ContentType="application/vnd.openxmlformats-officedocument.presentationml.tags+xml"/>
  <Override PartName="/ppt/tags/tag157.xml" ContentType="application/vnd.openxmlformats-officedocument.presentationml.tags+xml"/>
  <Override PartName="/ppt/tags/tag31.xml" ContentType="application/vnd.openxmlformats-officedocument.presentationml.tags+xml"/>
  <Override PartName="/ppt/tags/tag42.xml" ContentType="application/vnd.openxmlformats-officedocument.presentationml.tags+xml"/>
  <Override PartName="/ppt/tags/tag135.xml" ContentType="application/vnd.openxmlformats-officedocument.presentationml.tags+xml"/>
  <Override PartName="/ppt/tags/tag146.xml" ContentType="application/vnd.openxmlformats-officedocument.presentationml.tags+xml"/>
  <Override PartName="/ppt/slides/slide78.xml" ContentType="application/vnd.openxmlformats-officedocument.presentationml.slide+xml"/>
  <Override PartName="/ppt/tags/tag20.xml" ContentType="application/vnd.openxmlformats-officedocument.presentationml.tags+xml"/>
  <Override PartName="/ppt/tags/tag124.xml" ContentType="application/vnd.openxmlformats-officedocument.presentationml.tags+xml"/>
  <Override PartName="/ppt/tags/tag171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113.xml" ContentType="application/vnd.openxmlformats-officedocument.presentationml.tags+xml"/>
  <Override PartName="/ppt/tags/tag160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tags/tag102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88"/>
  </p:notesMasterIdLst>
  <p:sldIdLst>
    <p:sldId id="257" r:id="rId2"/>
    <p:sldId id="258" r:id="rId3"/>
    <p:sldId id="259" r:id="rId4"/>
    <p:sldId id="267" r:id="rId5"/>
    <p:sldId id="260" r:id="rId6"/>
    <p:sldId id="261" r:id="rId7"/>
    <p:sldId id="268" r:id="rId8"/>
    <p:sldId id="262" r:id="rId9"/>
    <p:sldId id="263" r:id="rId10"/>
    <p:sldId id="265" r:id="rId11"/>
    <p:sldId id="266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7" r:id="rId20"/>
    <p:sldId id="276" r:id="rId21"/>
    <p:sldId id="278" r:id="rId22"/>
    <p:sldId id="279" r:id="rId23"/>
    <p:sldId id="281" r:id="rId24"/>
    <p:sldId id="282" r:id="rId25"/>
    <p:sldId id="283" r:id="rId26"/>
    <p:sldId id="290" r:id="rId27"/>
    <p:sldId id="288" r:id="rId28"/>
    <p:sldId id="296" r:id="rId29"/>
    <p:sldId id="297" r:id="rId30"/>
    <p:sldId id="298" r:id="rId31"/>
    <p:sldId id="299" r:id="rId32"/>
    <p:sldId id="300" r:id="rId33"/>
    <p:sldId id="301" r:id="rId34"/>
    <p:sldId id="302" r:id="rId35"/>
    <p:sldId id="303" r:id="rId36"/>
    <p:sldId id="304" r:id="rId37"/>
    <p:sldId id="305" r:id="rId38"/>
    <p:sldId id="306" r:id="rId39"/>
    <p:sldId id="307" r:id="rId40"/>
    <p:sldId id="308" r:id="rId41"/>
    <p:sldId id="309" r:id="rId42"/>
    <p:sldId id="311" r:id="rId43"/>
    <p:sldId id="315" r:id="rId44"/>
    <p:sldId id="312" r:id="rId45"/>
    <p:sldId id="313" r:id="rId46"/>
    <p:sldId id="314" r:id="rId47"/>
    <p:sldId id="316" r:id="rId48"/>
    <p:sldId id="317" r:id="rId49"/>
    <p:sldId id="318" r:id="rId50"/>
    <p:sldId id="319" r:id="rId51"/>
    <p:sldId id="320" r:id="rId52"/>
    <p:sldId id="322" r:id="rId53"/>
    <p:sldId id="321" r:id="rId54"/>
    <p:sldId id="323" r:id="rId55"/>
    <p:sldId id="327" r:id="rId56"/>
    <p:sldId id="328" r:id="rId57"/>
    <p:sldId id="329" r:id="rId58"/>
    <p:sldId id="330" r:id="rId59"/>
    <p:sldId id="331" r:id="rId60"/>
    <p:sldId id="332" r:id="rId61"/>
    <p:sldId id="333" r:id="rId62"/>
    <p:sldId id="334" r:id="rId63"/>
    <p:sldId id="335" r:id="rId64"/>
    <p:sldId id="336" r:id="rId65"/>
    <p:sldId id="337" r:id="rId66"/>
    <p:sldId id="338" r:id="rId67"/>
    <p:sldId id="339" r:id="rId68"/>
    <p:sldId id="340" r:id="rId69"/>
    <p:sldId id="341" r:id="rId70"/>
    <p:sldId id="342" r:id="rId71"/>
    <p:sldId id="343" r:id="rId72"/>
    <p:sldId id="344" r:id="rId73"/>
    <p:sldId id="346" r:id="rId74"/>
    <p:sldId id="347" r:id="rId75"/>
    <p:sldId id="345" r:id="rId76"/>
    <p:sldId id="348" r:id="rId77"/>
    <p:sldId id="349" r:id="rId78"/>
    <p:sldId id="350" r:id="rId79"/>
    <p:sldId id="351" r:id="rId80"/>
    <p:sldId id="352" r:id="rId81"/>
    <p:sldId id="353" r:id="rId82"/>
    <p:sldId id="354" r:id="rId83"/>
    <p:sldId id="358" r:id="rId84"/>
    <p:sldId id="355" r:id="rId85"/>
    <p:sldId id="356" r:id="rId86"/>
    <p:sldId id="357" r:id="rId87"/>
  </p:sldIdLst>
  <p:sldSz cx="9144000" cy="6858000" type="screen4x3"/>
  <p:notesSz cx="6718300" cy="9855200"/>
  <p:embeddedFontLst>
    <p:embeddedFont>
      <p:font typeface="Calibri" pitchFamily="34" charset="0"/>
      <p:regular r:id="rId89"/>
      <p:bold r:id="rId90"/>
      <p:italic r:id="rId91"/>
      <p:boldItalic r:id="rId92"/>
    </p:embeddedFont>
    <p:embeddedFont>
      <p:font typeface="CMMI9" pitchFamily="34" charset="0"/>
      <p:regular r:id="rId93"/>
    </p:embeddedFont>
    <p:embeddedFont>
      <p:font typeface="CMSY9" pitchFamily="34" charset="0"/>
      <p:regular r:id="rId94"/>
    </p:embeddedFont>
    <p:embeddedFont>
      <p:font typeface="cmr12" pitchFamily="34" charset="0"/>
      <p:regular r:id="rId95"/>
    </p:embeddedFont>
    <p:embeddedFont>
      <p:font typeface="cmmi12" pitchFamily="34" charset="0"/>
      <p:regular r:id="rId96"/>
    </p:embeddedFont>
    <p:embeddedFont>
      <p:font typeface="cmbx12" pitchFamily="34" charset="0"/>
      <p:regular r:id="rId97"/>
    </p:embeddedFont>
    <p:embeddedFont>
      <p:font typeface="cmmib10" pitchFamily="34" charset="0"/>
      <p:regular r:id="rId98"/>
    </p:embeddedFont>
    <p:embeddedFont>
      <p:font typeface="CMMI10" pitchFamily="34" charset="0"/>
      <p:regular r:id="rId99"/>
    </p:embeddedFont>
    <p:embeddedFont>
      <p:font typeface="CMSY10" pitchFamily="34" charset="0"/>
      <p:regular r:id="rId100"/>
    </p:embeddedFont>
    <p:embeddedFont>
      <p:font typeface="CMBX10" pitchFamily="34" charset="0"/>
      <p:regular r:id="rId101"/>
    </p:embeddedFont>
  </p:embeddedFontLst>
  <p:custDataLst>
    <p:tags r:id="rId10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rkus Svensén" initials="JFMS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  <p:clrMru>
    <a:srgbClr val="00FF00"/>
    <a:srgbClr val="238D4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80" autoAdjust="0"/>
    <p:restoredTop sz="91252" autoAdjust="0"/>
  </p:normalViewPr>
  <p:slideViewPr>
    <p:cSldViewPr>
      <p:cViewPr varScale="1">
        <p:scale>
          <a:sx n="100" d="100"/>
          <a:sy n="100" d="100"/>
        </p:scale>
        <p:origin x="-21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36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858"/>
    </p:cViewPr>
  </p:sorterViewPr>
  <p:notesViewPr>
    <p:cSldViewPr>
      <p:cViewPr varScale="1">
        <p:scale>
          <a:sx n="80" d="100"/>
          <a:sy n="80" d="100"/>
        </p:scale>
        <p:origin x="-2094" y="-84"/>
      </p:cViewPr>
      <p:guideLst>
        <p:guide orient="horz" pos="3104"/>
        <p:guide pos="211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font" Target="fonts/font1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tableStyles" Target="tableStyles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tags" Target="tags/tag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font" Target="fonts/font2.fntdata"/><Relationship Id="rId95" Type="http://schemas.openxmlformats.org/officeDocument/2006/relationships/font" Target="fonts/font7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font" Target="fonts/font12.fntdata"/><Relationship Id="rId105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font" Target="fonts/font5.fntdata"/><Relationship Id="rId98" Type="http://schemas.openxmlformats.org/officeDocument/2006/relationships/font" Target="fonts/font10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notesMaster" Target="notesMasters/notesMaster1.xml"/><Relationship Id="rId91" Type="http://schemas.openxmlformats.org/officeDocument/2006/relationships/font" Target="fonts/font3.fntdata"/><Relationship Id="rId96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font" Target="fonts/font6.fntdata"/><Relationship Id="rId99" Type="http://schemas.openxmlformats.org/officeDocument/2006/relationships/font" Target="fonts/font11.fntdata"/><Relationship Id="rId10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font" Target="fonts/font9.fntdata"/><Relationship Id="rId10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1475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05238" y="0"/>
            <a:ext cx="2911475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7B7E9D-307C-4F43-B508-A2CDC8AE20DA}" type="datetimeFigureOut">
              <a:rPr lang="en-US" smtClean="0"/>
              <a:pPr/>
              <a:t>7/8/2008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5350" y="739775"/>
            <a:ext cx="4927600" cy="3695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1513" y="4681538"/>
            <a:ext cx="5375275" cy="4433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61488"/>
            <a:ext cx="2911475" cy="492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05238" y="9361488"/>
            <a:ext cx="2911475" cy="492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7FC852-F124-48A4-8C7E-96992E409D3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7FC852-F124-48A4-8C7E-96992E409D3A}" type="slidenum">
              <a:rPr lang="en-GB" smtClean="0"/>
              <a:pPr/>
              <a:t>32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7FC852-F124-48A4-8C7E-96992E409D3A}" type="slidenum">
              <a:rPr lang="en-GB" smtClean="0"/>
              <a:pPr/>
              <a:t>33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7FC852-F124-48A4-8C7E-96992E409D3A}" type="slidenum">
              <a:rPr lang="en-GB" smtClean="0"/>
              <a:pPr/>
              <a:t>34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7FC852-F124-48A4-8C7E-96992E409D3A}" type="slidenum">
              <a:rPr lang="en-GB" smtClean="0"/>
              <a:pPr/>
              <a:t>35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7FC852-F124-48A4-8C7E-96992E409D3A}" type="slidenum">
              <a:rPr lang="en-GB" smtClean="0"/>
              <a:pPr/>
              <a:t>36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7FC852-F124-48A4-8C7E-96992E409D3A}" type="slidenum">
              <a:rPr lang="en-GB" smtClean="0"/>
              <a:pPr/>
              <a:t>37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2D75-176A-4731-8E9E-D5878C72AE7C}" type="datetimeFigureOut">
              <a:rPr lang="en-US" smtClean="0"/>
              <a:pPr/>
              <a:t>7/8/2008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1D74-A88E-44E7-9F6E-F7237237E53C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248400"/>
            <a:ext cx="82296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2D75-176A-4731-8E9E-D5878C72AE7C}" type="datetimeFigureOut">
              <a:rPr lang="en-US" smtClean="0"/>
              <a:pPr/>
              <a:t>7/8/2008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1D74-A88E-44E7-9F6E-F7237237E53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2D75-176A-4731-8E9E-D5878C72AE7C}" type="datetimeFigureOut">
              <a:rPr lang="en-US" smtClean="0"/>
              <a:pPr/>
              <a:t>7/8/2008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1D74-A88E-44E7-9F6E-F7237237E53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7924800" cy="4525963"/>
          </a:xfrm>
        </p:spPr>
        <p:txBody>
          <a:bodyPr/>
          <a:lstStyle>
            <a:lvl1pPr>
              <a:buNone/>
              <a:defRPr b="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2D75-176A-4731-8E9E-D5878C72AE7C}" type="datetimeFigureOut">
              <a:rPr lang="en-US" smtClean="0"/>
              <a:pPr/>
              <a:t>7/8/2008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1D74-A88E-44E7-9F6E-F7237237E53C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1219200"/>
            <a:ext cx="82296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457200" y="6248400"/>
            <a:ext cx="82296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2D75-176A-4731-8E9E-D5878C72AE7C}" type="datetimeFigureOut">
              <a:rPr lang="en-US" smtClean="0"/>
              <a:pPr/>
              <a:t>7/8/2008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1D74-A88E-44E7-9F6E-F7237237E53C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722376" y="4419600"/>
            <a:ext cx="7772400" cy="158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457200" y="6248400"/>
            <a:ext cx="82296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buNone/>
              <a:defRPr sz="2400" b="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buNone/>
              <a:defRPr sz="2400" b="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2D75-176A-4731-8E9E-D5878C72AE7C}" type="datetimeFigureOut">
              <a:rPr lang="en-US" smtClean="0"/>
              <a:pPr/>
              <a:t>7/8/2008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1D74-A88E-44E7-9F6E-F7237237E53C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1143000"/>
            <a:ext cx="82296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457200" y="6248400"/>
            <a:ext cx="82296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2D75-176A-4731-8E9E-D5878C72AE7C}" type="datetimeFigureOut">
              <a:rPr lang="en-US" smtClean="0"/>
              <a:pPr/>
              <a:t>7/8/2008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1D74-A88E-44E7-9F6E-F7237237E53C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V="1">
            <a:off x="457200" y="1143000"/>
            <a:ext cx="8229600" cy="762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457200" y="6248400"/>
            <a:ext cx="82296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2D75-176A-4731-8E9E-D5878C72AE7C}" type="datetimeFigureOut">
              <a:rPr lang="en-US" smtClean="0"/>
              <a:pPr/>
              <a:t>7/8/2008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1D74-A88E-44E7-9F6E-F7237237E53C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rot="5400000" flipH="1" flipV="1">
            <a:off x="0" y="1143000"/>
            <a:ext cx="158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V="1">
            <a:off x="457200" y="1143000"/>
            <a:ext cx="8229600" cy="762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457200" y="6248400"/>
            <a:ext cx="82296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2D75-176A-4731-8E9E-D5878C72AE7C}" type="datetimeFigureOut">
              <a:rPr lang="en-US" smtClean="0"/>
              <a:pPr/>
              <a:t>7/8/2008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1D74-A88E-44E7-9F6E-F7237237E53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2D75-176A-4731-8E9E-D5878C72AE7C}" type="datetimeFigureOut">
              <a:rPr lang="en-US" smtClean="0"/>
              <a:pPr/>
              <a:t>7/8/2008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1D74-A88E-44E7-9F6E-F7237237E53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2D75-176A-4731-8E9E-D5878C72AE7C}" type="datetimeFigureOut">
              <a:rPr lang="en-US" smtClean="0"/>
              <a:pPr/>
              <a:t>7/8/2008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1D74-A88E-44E7-9F6E-F7237237E53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4E2D75-176A-4731-8E9E-D5878C72AE7C}" type="datetimeFigureOut">
              <a:rPr lang="en-US" smtClean="0"/>
              <a:pPr/>
              <a:t>7/8/2008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A1D74-A88E-44E7-9F6E-F7237237E53C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32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tags" Target="../tags/tag28.xml"/><Relationship Id="rId7" Type="http://schemas.openxmlformats.org/officeDocument/2006/relationships/image" Target="../media/image35.pn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39.png"/><Relationship Id="rId5" Type="http://schemas.openxmlformats.org/officeDocument/2006/relationships/tags" Target="../tags/tag30.xml"/><Relationship Id="rId10" Type="http://schemas.openxmlformats.org/officeDocument/2006/relationships/image" Target="../media/image38.png"/><Relationship Id="rId4" Type="http://schemas.openxmlformats.org/officeDocument/2006/relationships/tags" Target="../tags/tag29.xml"/><Relationship Id="rId9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tags" Target="../tags/tag33.xml"/><Relationship Id="rId7" Type="http://schemas.openxmlformats.org/officeDocument/2006/relationships/image" Target="../media/image40.png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44.png"/><Relationship Id="rId5" Type="http://schemas.openxmlformats.org/officeDocument/2006/relationships/tags" Target="../tags/tag35.xml"/><Relationship Id="rId10" Type="http://schemas.openxmlformats.org/officeDocument/2006/relationships/image" Target="../media/image43.png"/><Relationship Id="rId4" Type="http://schemas.openxmlformats.org/officeDocument/2006/relationships/tags" Target="../tags/tag34.xml"/><Relationship Id="rId9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48.jpe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tags" Target="../tags/tag43.xml"/><Relationship Id="rId7" Type="http://schemas.openxmlformats.org/officeDocument/2006/relationships/image" Target="../media/image53.jpeg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10" Type="http://schemas.openxmlformats.org/officeDocument/2006/relationships/image" Target="../media/image56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7.png"/><Relationship Id="rId3" Type="http://schemas.openxmlformats.org/officeDocument/2006/relationships/tags" Target="../tags/tag4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6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image" Target="../media/image5.png"/><Relationship Id="rId5" Type="http://schemas.openxmlformats.org/officeDocument/2006/relationships/tags" Target="../tags/tag6.xml"/><Relationship Id="rId10" Type="http://schemas.openxmlformats.org/officeDocument/2006/relationships/image" Target="../media/image4.png"/><Relationship Id="rId4" Type="http://schemas.openxmlformats.org/officeDocument/2006/relationships/tags" Target="../tags/tag5.xml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0.jpeg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tags" Target="../tags/tag48.xml"/><Relationship Id="rId7" Type="http://schemas.openxmlformats.org/officeDocument/2006/relationships/image" Target="../media/image65.png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64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68.jpeg"/><Relationship Id="rId4" Type="http://schemas.openxmlformats.org/officeDocument/2006/relationships/tags" Target="../tags/tag49.xml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3.jpeg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60.jpe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80.png"/><Relationship Id="rId3" Type="http://schemas.openxmlformats.org/officeDocument/2006/relationships/tags" Target="../tags/tag56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79.png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6" Type="http://schemas.openxmlformats.org/officeDocument/2006/relationships/tags" Target="../tags/tag59.xml"/><Relationship Id="rId11" Type="http://schemas.openxmlformats.org/officeDocument/2006/relationships/image" Target="../media/image78.png"/><Relationship Id="rId5" Type="http://schemas.openxmlformats.org/officeDocument/2006/relationships/tags" Target="../tags/tag58.xml"/><Relationship Id="rId10" Type="http://schemas.openxmlformats.org/officeDocument/2006/relationships/image" Target="../media/image77.png"/><Relationship Id="rId4" Type="http://schemas.openxmlformats.org/officeDocument/2006/relationships/tags" Target="../tags/tag57.xml"/><Relationship Id="rId9" Type="http://schemas.openxmlformats.org/officeDocument/2006/relationships/image" Target="../media/image7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62.xml"/><Relationship Id="rId7" Type="http://schemas.openxmlformats.org/officeDocument/2006/relationships/image" Target="../media/image83.png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65.xml"/><Relationship Id="rId7" Type="http://schemas.openxmlformats.org/officeDocument/2006/relationships/image" Target="../media/image88.png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tags" Target="../tags/tag68.xml"/><Relationship Id="rId7" Type="http://schemas.openxmlformats.org/officeDocument/2006/relationships/image" Target="../media/image91.png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tags" Target="../tags/tag71.xml"/><Relationship Id="rId7" Type="http://schemas.openxmlformats.org/officeDocument/2006/relationships/image" Target="../media/image94.png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4.xml"/><Relationship Id="rId4" Type="http://schemas.openxmlformats.org/officeDocument/2006/relationships/image" Target="../media/image9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5.xml"/><Relationship Id="rId4" Type="http://schemas.openxmlformats.org/officeDocument/2006/relationships/image" Target="../media/image9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notesSlide" Target="../notesSlides/notesSlide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notesSlide" Target="../notesSlides/notesSlide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0.xml"/><Relationship Id="rId5" Type="http://schemas.openxmlformats.org/officeDocument/2006/relationships/image" Target="../media/image105.jpeg"/><Relationship Id="rId4" Type="http://schemas.openxmlformats.org/officeDocument/2006/relationships/image" Target="../media/image10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tags" Target="../tags/tag85.xml"/><Relationship Id="rId7" Type="http://schemas.openxmlformats.org/officeDocument/2006/relationships/image" Target="../media/image110.png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tags" Target="../tags/tag12.xml"/><Relationship Id="rId7" Type="http://schemas.openxmlformats.org/officeDocument/2006/relationships/image" Target="../media/image12.png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3.xml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8.xml"/><Relationship Id="rId4" Type="http://schemas.openxmlformats.org/officeDocument/2006/relationships/image" Target="../media/image113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0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9.jpeg"/><Relationship Id="rId2" Type="http://schemas.openxmlformats.org/officeDocument/2006/relationships/tags" Target="../tags/tag92.xml"/><Relationship Id="rId1" Type="http://schemas.openxmlformats.org/officeDocument/2006/relationships/tags" Target="../tags/tag91.xml"/><Relationship Id="rId6" Type="http://schemas.openxmlformats.org/officeDocument/2006/relationships/image" Target="../media/image118.jpeg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tags" Target="../tags/tag95.xml"/><Relationship Id="rId7" Type="http://schemas.openxmlformats.org/officeDocument/2006/relationships/image" Target="../media/image122.png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21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6.xml"/><Relationship Id="rId9" Type="http://schemas.openxmlformats.org/officeDocument/2006/relationships/image" Target="../media/image12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tags" Target="../tags/tag101.xml"/><Relationship Id="rId7" Type="http://schemas.openxmlformats.org/officeDocument/2006/relationships/image" Target="../media/image130.png"/><Relationship Id="rId2" Type="http://schemas.openxmlformats.org/officeDocument/2006/relationships/tags" Target="../tags/tag100.xml"/><Relationship Id="rId1" Type="http://schemas.openxmlformats.org/officeDocument/2006/relationships/tags" Target="../tags/tag99.xml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4" Type="http://schemas.openxmlformats.org/officeDocument/2006/relationships/image" Target="../media/image16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4.xml"/><Relationship Id="rId4" Type="http://schemas.openxmlformats.org/officeDocument/2006/relationships/image" Target="../media/image13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tags" Target="../tags/tag107.xml"/><Relationship Id="rId7" Type="http://schemas.openxmlformats.org/officeDocument/2006/relationships/image" Target="../media/image139.png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6" Type="http://schemas.openxmlformats.org/officeDocument/2006/relationships/image" Target="../media/image138.png"/><Relationship Id="rId5" Type="http://schemas.openxmlformats.org/officeDocument/2006/relationships/image" Target="../media/image137.png"/><Relationship Id="rId4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8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5" Type="http://schemas.openxmlformats.org/officeDocument/2006/relationships/image" Target="../media/image142.png"/><Relationship Id="rId4" Type="http://schemas.openxmlformats.org/officeDocument/2006/relationships/image" Target="../media/image14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png"/><Relationship Id="rId3" Type="http://schemas.openxmlformats.org/officeDocument/2006/relationships/tags" Target="../tags/tag113.xml"/><Relationship Id="rId7" Type="http://schemas.openxmlformats.org/officeDocument/2006/relationships/image" Target="../media/image146.png"/><Relationship Id="rId2" Type="http://schemas.openxmlformats.org/officeDocument/2006/relationships/tags" Target="../tags/tag112.xml"/><Relationship Id="rId1" Type="http://schemas.openxmlformats.org/officeDocument/2006/relationships/tags" Target="../tags/tag111.xml"/><Relationship Id="rId6" Type="http://schemas.openxmlformats.org/officeDocument/2006/relationships/image" Target="../media/image145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4.xml"/><Relationship Id="rId9" Type="http://schemas.openxmlformats.org/officeDocument/2006/relationships/image" Target="../media/image148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eg"/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6" Type="http://schemas.openxmlformats.org/officeDocument/2006/relationships/image" Target="../media/image153.png"/><Relationship Id="rId5" Type="http://schemas.openxmlformats.org/officeDocument/2006/relationships/image" Target="../media/image152.jpeg"/><Relationship Id="rId4" Type="http://schemas.openxmlformats.org/officeDocument/2006/relationships/image" Target="../media/image15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17.xml"/><Relationship Id="rId7" Type="http://schemas.openxmlformats.org/officeDocument/2006/relationships/image" Target="../media/image18.png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8.xml"/><Relationship Id="rId9" Type="http://schemas.openxmlformats.org/officeDocument/2006/relationships/image" Target="../media/image20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jpeg"/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6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9.xml"/><Relationship Id="rId1" Type="http://schemas.openxmlformats.org/officeDocument/2006/relationships/tags" Target="../tags/tag118.xml"/><Relationship Id="rId5" Type="http://schemas.openxmlformats.org/officeDocument/2006/relationships/image" Target="../media/image159.png"/><Relationship Id="rId4" Type="http://schemas.openxmlformats.org/officeDocument/2006/relationships/image" Target="../media/image158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tags" Target="../tags/tag122.xml"/><Relationship Id="rId7" Type="http://schemas.openxmlformats.org/officeDocument/2006/relationships/image" Target="../media/image162.png"/><Relationship Id="rId2" Type="http://schemas.openxmlformats.org/officeDocument/2006/relationships/tags" Target="../tags/tag121.xml"/><Relationship Id="rId1" Type="http://schemas.openxmlformats.org/officeDocument/2006/relationships/tags" Target="../tags/tag120.xml"/><Relationship Id="rId6" Type="http://schemas.openxmlformats.org/officeDocument/2006/relationships/image" Target="../media/image161.png"/><Relationship Id="rId5" Type="http://schemas.openxmlformats.org/officeDocument/2006/relationships/image" Target="../media/image160.png"/><Relationship Id="rId4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4.xml"/><Relationship Id="rId1" Type="http://schemas.openxmlformats.org/officeDocument/2006/relationships/tags" Target="../tags/tag123.xml"/><Relationship Id="rId5" Type="http://schemas.openxmlformats.org/officeDocument/2006/relationships/image" Target="../media/image164.png"/><Relationship Id="rId4" Type="http://schemas.openxmlformats.org/officeDocument/2006/relationships/image" Target="../media/image163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6.png"/><Relationship Id="rId3" Type="http://schemas.openxmlformats.org/officeDocument/2006/relationships/tags" Target="../tags/tag127.xml"/><Relationship Id="rId7" Type="http://schemas.openxmlformats.org/officeDocument/2006/relationships/image" Target="../media/image165.png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169.png"/><Relationship Id="rId5" Type="http://schemas.openxmlformats.org/officeDocument/2006/relationships/tags" Target="../tags/tag129.xml"/><Relationship Id="rId10" Type="http://schemas.openxmlformats.org/officeDocument/2006/relationships/image" Target="../media/image168.png"/><Relationship Id="rId4" Type="http://schemas.openxmlformats.org/officeDocument/2006/relationships/tags" Target="../tags/tag128.xml"/><Relationship Id="rId9" Type="http://schemas.openxmlformats.org/officeDocument/2006/relationships/image" Target="../media/image167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.png"/><Relationship Id="rId3" Type="http://schemas.openxmlformats.org/officeDocument/2006/relationships/tags" Target="../tags/tag132.xml"/><Relationship Id="rId7" Type="http://schemas.openxmlformats.org/officeDocument/2006/relationships/image" Target="../media/image170.png"/><Relationship Id="rId2" Type="http://schemas.openxmlformats.org/officeDocument/2006/relationships/tags" Target="../tags/tag131.xml"/><Relationship Id="rId1" Type="http://schemas.openxmlformats.org/officeDocument/2006/relationships/tags" Target="../tags/tag130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174.png"/><Relationship Id="rId5" Type="http://schemas.openxmlformats.org/officeDocument/2006/relationships/tags" Target="../tags/tag134.xml"/><Relationship Id="rId10" Type="http://schemas.openxmlformats.org/officeDocument/2006/relationships/image" Target="../media/image173.png"/><Relationship Id="rId4" Type="http://schemas.openxmlformats.org/officeDocument/2006/relationships/tags" Target="../tags/tag133.xml"/><Relationship Id="rId9" Type="http://schemas.openxmlformats.org/officeDocument/2006/relationships/image" Target="../media/image172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6.xml"/><Relationship Id="rId1" Type="http://schemas.openxmlformats.org/officeDocument/2006/relationships/tags" Target="../tags/tag135.xml"/><Relationship Id="rId5" Type="http://schemas.openxmlformats.org/officeDocument/2006/relationships/image" Target="../media/image176.png"/><Relationship Id="rId4" Type="http://schemas.openxmlformats.org/officeDocument/2006/relationships/image" Target="../media/image175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8.xml"/><Relationship Id="rId1" Type="http://schemas.openxmlformats.org/officeDocument/2006/relationships/tags" Target="../tags/tag137.xml"/><Relationship Id="rId5" Type="http://schemas.openxmlformats.org/officeDocument/2006/relationships/image" Target="../media/image178.png"/><Relationship Id="rId4" Type="http://schemas.openxmlformats.org/officeDocument/2006/relationships/image" Target="../media/image177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1.png"/><Relationship Id="rId3" Type="http://schemas.openxmlformats.org/officeDocument/2006/relationships/tags" Target="../tags/tag141.xml"/><Relationship Id="rId7" Type="http://schemas.openxmlformats.org/officeDocument/2006/relationships/image" Target="../media/image180.png"/><Relationship Id="rId2" Type="http://schemas.openxmlformats.org/officeDocument/2006/relationships/tags" Target="../tags/tag140.xml"/><Relationship Id="rId1" Type="http://schemas.openxmlformats.org/officeDocument/2006/relationships/tags" Target="../tags/tag139.xml"/><Relationship Id="rId6" Type="http://schemas.openxmlformats.org/officeDocument/2006/relationships/image" Target="../media/image179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42.xml"/><Relationship Id="rId9" Type="http://schemas.openxmlformats.org/officeDocument/2006/relationships/image" Target="../media/image18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tags" Target="../tags/tag145.xml"/><Relationship Id="rId7" Type="http://schemas.openxmlformats.org/officeDocument/2006/relationships/image" Target="../media/image185.png"/><Relationship Id="rId2" Type="http://schemas.openxmlformats.org/officeDocument/2006/relationships/tags" Target="../tags/tag144.xml"/><Relationship Id="rId1" Type="http://schemas.openxmlformats.org/officeDocument/2006/relationships/tags" Target="../tags/tag143.xml"/><Relationship Id="rId6" Type="http://schemas.openxmlformats.org/officeDocument/2006/relationships/image" Target="../media/image184.png"/><Relationship Id="rId5" Type="http://schemas.openxmlformats.org/officeDocument/2006/relationships/image" Target="../media/image183.png"/><Relationship Id="rId4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7.xml"/><Relationship Id="rId1" Type="http://schemas.openxmlformats.org/officeDocument/2006/relationships/tags" Target="../tags/tag146.xml"/><Relationship Id="rId5" Type="http://schemas.openxmlformats.org/officeDocument/2006/relationships/image" Target="../media/image187.png"/><Relationship Id="rId4" Type="http://schemas.openxmlformats.org/officeDocument/2006/relationships/image" Target="../media/image186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tags" Target="../tags/tag150.xml"/><Relationship Id="rId7" Type="http://schemas.openxmlformats.org/officeDocument/2006/relationships/image" Target="../media/image190.png"/><Relationship Id="rId2" Type="http://schemas.openxmlformats.org/officeDocument/2006/relationships/tags" Target="../tags/tag149.xml"/><Relationship Id="rId1" Type="http://schemas.openxmlformats.org/officeDocument/2006/relationships/tags" Target="../tags/tag148.xml"/><Relationship Id="rId6" Type="http://schemas.openxmlformats.org/officeDocument/2006/relationships/image" Target="../media/image189.png"/><Relationship Id="rId5" Type="http://schemas.openxmlformats.org/officeDocument/2006/relationships/image" Target="../media/image188.png"/><Relationship Id="rId4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2.xml"/><Relationship Id="rId1" Type="http://schemas.openxmlformats.org/officeDocument/2006/relationships/tags" Target="../tags/tag151.xml"/><Relationship Id="rId5" Type="http://schemas.openxmlformats.org/officeDocument/2006/relationships/image" Target="../media/image192.png"/><Relationship Id="rId4" Type="http://schemas.openxmlformats.org/officeDocument/2006/relationships/image" Target="../media/image191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4.xml"/><Relationship Id="rId1" Type="http://schemas.openxmlformats.org/officeDocument/2006/relationships/tags" Target="../tags/tag153.xml"/><Relationship Id="rId5" Type="http://schemas.openxmlformats.org/officeDocument/2006/relationships/image" Target="../media/image194.png"/><Relationship Id="rId4" Type="http://schemas.openxmlformats.org/officeDocument/2006/relationships/image" Target="../media/image193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7.png"/><Relationship Id="rId3" Type="http://schemas.openxmlformats.org/officeDocument/2006/relationships/tags" Target="../tags/tag157.xml"/><Relationship Id="rId7" Type="http://schemas.openxmlformats.org/officeDocument/2006/relationships/image" Target="../media/image196.png"/><Relationship Id="rId2" Type="http://schemas.openxmlformats.org/officeDocument/2006/relationships/tags" Target="../tags/tag156.xml"/><Relationship Id="rId1" Type="http://schemas.openxmlformats.org/officeDocument/2006/relationships/tags" Target="../tags/tag155.xml"/><Relationship Id="rId6" Type="http://schemas.openxmlformats.org/officeDocument/2006/relationships/image" Target="../media/image195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58.xml"/><Relationship Id="rId9" Type="http://schemas.openxmlformats.org/officeDocument/2006/relationships/image" Target="../media/image198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0.xml"/><Relationship Id="rId1" Type="http://schemas.openxmlformats.org/officeDocument/2006/relationships/tags" Target="../tags/tag159.xml"/><Relationship Id="rId5" Type="http://schemas.openxmlformats.org/officeDocument/2006/relationships/image" Target="../media/image200.png"/><Relationship Id="rId4" Type="http://schemas.openxmlformats.org/officeDocument/2006/relationships/image" Target="../media/image199.png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61.xml"/><Relationship Id="rId4" Type="http://schemas.openxmlformats.org/officeDocument/2006/relationships/image" Target="../media/image202.jpe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5.png"/><Relationship Id="rId3" Type="http://schemas.openxmlformats.org/officeDocument/2006/relationships/tags" Target="../tags/tag164.xml"/><Relationship Id="rId7" Type="http://schemas.openxmlformats.org/officeDocument/2006/relationships/image" Target="../media/image204.png"/><Relationship Id="rId2" Type="http://schemas.openxmlformats.org/officeDocument/2006/relationships/tags" Target="../tags/tag163.xml"/><Relationship Id="rId1" Type="http://schemas.openxmlformats.org/officeDocument/2006/relationships/tags" Target="../tags/tag162.xml"/><Relationship Id="rId6" Type="http://schemas.openxmlformats.org/officeDocument/2006/relationships/image" Target="../media/image203.png"/><Relationship Id="rId5" Type="http://schemas.openxmlformats.org/officeDocument/2006/relationships/slideLayout" Target="../slideLayouts/slideLayout4.xml"/><Relationship Id="rId4" Type="http://schemas.openxmlformats.org/officeDocument/2006/relationships/tags" Target="../tags/tag165.xml"/><Relationship Id="rId9" Type="http://schemas.openxmlformats.org/officeDocument/2006/relationships/image" Target="../media/image20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tags" Target="../tags/tag168.xml"/><Relationship Id="rId7" Type="http://schemas.openxmlformats.org/officeDocument/2006/relationships/image" Target="../media/image209.png"/><Relationship Id="rId2" Type="http://schemas.openxmlformats.org/officeDocument/2006/relationships/tags" Target="../tags/tag167.xml"/><Relationship Id="rId1" Type="http://schemas.openxmlformats.org/officeDocument/2006/relationships/tags" Target="../tags/tag166.xml"/><Relationship Id="rId6" Type="http://schemas.openxmlformats.org/officeDocument/2006/relationships/image" Target="../media/image208.png"/><Relationship Id="rId5" Type="http://schemas.openxmlformats.org/officeDocument/2006/relationships/image" Target="../media/image207.png"/><Relationship Id="rId4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170.xml"/><Relationship Id="rId1" Type="http://schemas.openxmlformats.org/officeDocument/2006/relationships/tags" Target="../tags/tag169.xml"/><Relationship Id="rId6" Type="http://schemas.openxmlformats.org/officeDocument/2006/relationships/image" Target="../media/image212.jpeg"/><Relationship Id="rId5" Type="http://schemas.openxmlformats.org/officeDocument/2006/relationships/image" Target="../media/image211.png"/><Relationship Id="rId4" Type="http://schemas.openxmlformats.org/officeDocument/2006/relationships/image" Target="../media/image210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71.xml"/><Relationship Id="rId4" Type="http://schemas.openxmlformats.org/officeDocument/2006/relationships/image" Target="../media/image214.png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6.png"/><Relationship Id="rId3" Type="http://schemas.openxmlformats.org/officeDocument/2006/relationships/tags" Target="../tags/tag174.xml"/><Relationship Id="rId7" Type="http://schemas.openxmlformats.org/officeDocument/2006/relationships/image" Target="../media/image215.png"/><Relationship Id="rId2" Type="http://schemas.openxmlformats.org/officeDocument/2006/relationships/tags" Target="../tags/tag173.xml"/><Relationship Id="rId1" Type="http://schemas.openxmlformats.org/officeDocument/2006/relationships/tags" Target="../tags/tag172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219.png"/><Relationship Id="rId5" Type="http://schemas.openxmlformats.org/officeDocument/2006/relationships/tags" Target="../tags/tag176.xml"/><Relationship Id="rId10" Type="http://schemas.openxmlformats.org/officeDocument/2006/relationships/image" Target="../media/image218.png"/><Relationship Id="rId4" Type="http://schemas.openxmlformats.org/officeDocument/2006/relationships/tags" Target="../tags/tag175.xml"/><Relationship Id="rId9" Type="http://schemas.openxmlformats.org/officeDocument/2006/relationships/image" Target="../media/image217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1.jpeg"/><Relationship Id="rId2" Type="http://schemas.openxmlformats.org/officeDocument/2006/relationships/image" Target="../media/image220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7.xml"/><Relationship Id="rId6" Type="http://schemas.openxmlformats.org/officeDocument/2006/relationships/image" Target="../media/image225.png"/><Relationship Id="rId5" Type="http://schemas.openxmlformats.org/officeDocument/2006/relationships/image" Target="../media/image224.jpeg"/><Relationship Id="rId4" Type="http://schemas.openxmlformats.org/officeDocument/2006/relationships/image" Target="../media/image2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722313" y="4483100"/>
            <a:ext cx="7772400" cy="10795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Pattern Recognition </a:t>
            </a:r>
            <a:br>
              <a:rPr kumimoji="0" lang="en-GB" sz="40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GB" sz="22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and</a:t>
            </a:r>
            <a:r>
              <a:rPr kumimoji="0" lang="en-GB" sz="40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Machine Learning</a:t>
            </a:r>
            <a:endParaRPr kumimoji="0" lang="en-GB" sz="4000" b="1" i="0" u="none" strike="noStrike" kern="1200" cap="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14375" y="5562600"/>
            <a:ext cx="7772400" cy="685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cap="all" dirty="0" smtClean="0">
                <a:latin typeface="+mj-lt"/>
                <a:ea typeface="+mj-ea"/>
                <a:cs typeface="+mj-cs"/>
              </a:rPr>
              <a:t>Chapter 2: Probability distributions</a:t>
            </a:r>
            <a:endParaRPr kumimoji="0" lang="en-GB" sz="3200" b="1" i="0" u="none" strike="noStrike" kern="1200" cap="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Beta Distribution</a:t>
            </a:r>
            <a:endParaRPr lang="en-GB" dirty="0"/>
          </a:p>
        </p:txBody>
      </p:sp>
      <p:pic>
        <p:nvPicPr>
          <p:cNvPr id="5" name="Content Placeholder 4" descr="Figure2.2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6" y="1428736"/>
            <a:ext cx="3143250" cy="2366010"/>
          </a:xfrm>
        </p:spPr>
      </p:pic>
      <p:pic>
        <p:nvPicPr>
          <p:cNvPr id="6" name="Picture 5" descr="Figure2.2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2" y="1428736"/>
            <a:ext cx="3158490" cy="2366010"/>
          </a:xfrm>
          <a:prstGeom prst="rect">
            <a:avLst/>
          </a:prstGeom>
        </p:spPr>
      </p:pic>
      <p:pic>
        <p:nvPicPr>
          <p:cNvPr id="7" name="Picture 6" descr="Figure2.2c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2976" y="3777634"/>
            <a:ext cx="3143250" cy="2366010"/>
          </a:xfrm>
          <a:prstGeom prst="rect">
            <a:avLst/>
          </a:prstGeom>
        </p:spPr>
      </p:pic>
      <p:pic>
        <p:nvPicPr>
          <p:cNvPr id="8" name="Picture 7" descr="Figure2.2d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2534" y="3786190"/>
            <a:ext cx="3158490" cy="236601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Prior ∙ Likelihood = Posterior</a:t>
            </a:r>
            <a:endParaRPr lang="en-GB" dirty="0"/>
          </a:p>
        </p:txBody>
      </p:sp>
      <p:grpSp>
        <p:nvGrpSpPr>
          <p:cNvPr id="7" name="Group 6"/>
          <p:cNvGrpSpPr/>
          <p:nvPr/>
        </p:nvGrpSpPr>
        <p:grpSpPr>
          <a:xfrm>
            <a:off x="819124" y="2706632"/>
            <a:ext cx="7500990" cy="1865376"/>
            <a:chOff x="857224" y="2807208"/>
            <a:chExt cx="7500990" cy="1865376"/>
          </a:xfrm>
        </p:grpSpPr>
        <p:pic>
          <p:nvPicPr>
            <p:cNvPr id="4" name="Picture 3" descr="Figure2.3a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57224" y="2807208"/>
              <a:ext cx="2478024" cy="1865376"/>
            </a:xfrm>
            <a:prstGeom prst="rect">
              <a:avLst/>
            </a:prstGeom>
          </p:spPr>
        </p:pic>
        <p:pic>
          <p:nvPicPr>
            <p:cNvPr id="5" name="Picture 4" descr="Figure2.3b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57554" y="2807208"/>
              <a:ext cx="2478024" cy="1865376"/>
            </a:xfrm>
            <a:prstGeom prst="rect">
              <a:avLst/>
            </a:prstGeom>
          </p:spPr>
        </p:pic>
        <p:pic>
          <p:nvPicPr>
            <p:cNvPr id="6" name="Picture 5" descr="Figure2.3c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80190" y="2807208"/>
              <a:ext cx="2478024" cy="186537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Properties of the Posterior</a:t>
            </a:r>
            <a:endParaRPr lang="en-GB" dirty="0"/>
          </a:p>
        </p:txBody>
      </p:sp>
      <p:pic>
        <p:nvPicPr>
          <p:cNvPr id="7" name="Picture 6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162158" y="2285992"/>
            <a:ext cx="4799585" cy="1828414"/>
          </a:xfrm>
          <a:prstGeom prst="rect">
            <a:avLst/>
          </a:prstGeom>
          <a:noFill/>
          <a:ln/>
          <a:effectLst/>
        </p:spPr>
      </p:pic>
      <p:sp>
        <p:nvSpPr>
          <p:cNvPr id="8" name="TextBox 7"/>
          <p:cNvSpPr txBox="1"/>
          <p:nvPr/>
        </p:nvSpPr>
        <p:spPr>
          <a:xfrm>
            <a:off x="785786" y="1500174"/>
            <a:ext cx="7286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As the size of the data set, </a:t>
            </a:r>
            <a:r>
              <a:rPr lang="en-GB" sz="2400" dirty="0" smtClean="0">
                <a:latin typeface="CMMI9" pitchFamily="34" charset="2"/>
              </a:rPr>
              <a:t>N         </a:t>
            </a:r>
            <a:r>
              <a:rPr lang="en-GB" sz="2400" dirty="0" smtClean="0"/>
              <a:t>, increase</a:t>
            </a: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Prediction under the Posterior</a:t>
            </a:r>
            <a:endParaRPr lang="en-GB" dirty="0"/>
          </a:p>
        </p:txBody>
      </p:sp>
      <p:pic>
        <p:nvPicPr>
          <p:cNvPr id="7" name="Picture 6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583220" y="2662238"/>
            <a:ext cx="5968007" cy="1981208"/>
          </a:xfrm>
          <a:prstGeom prst="rect">
            <a:avLst/>
          </a:prstGeom>
          <a:noFill/>
          <a:ln/>
          <a:effectLst/>
        </p:spPr>
      </p:pic>
      <p:sp>
        <p:nvSpPr>
          <p:cNvPr id="8" name="TextBox 7"/>
          <p:cNvSpPr txBox="1"/>
          <p:nvPr/>
        </p:nvSpPr>
        <p:spPr>
          <a:xfrm>
            <a:off x="1071538" y="1526433"/>
            <a:ext cx="69294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What is the probability that the next coin toss will land heads up? </a:t>
            </a: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Multinomial Variables</a:t>
            </a:r>
            <a:endParaRPr lang="en-GB" dirty="0"/>
          </a:p>
        </p:txBody>
      </p:sp>
      <p:pic>
        <p:nvPicPr>
          <p:cNvPr id="15" name="Picture 1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99361" y="3286124"/>
            <a:ext cx="3328429" cy="786388"/>
          </a:xfrm>
          <a:prstGeom prst="rect">
            <a:avLst/>
          </a:prstGeom>
          <a:noFill/>
          <a:ln/>
          <a:effectLst/>
        </p:spPr>
      </p:pic>
      <p:pic>
        <p:nvPicPr>
          <p:cNvPr id="8" name="Picture 7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31689" y="2356862"/>
            <a:ext cx="1880620" cy="786386"/>
          </a:xfrm>
          <a:prstGeom prst="rect">
            <a:avLst/>
          </a:prstGeom>
          <a:noFill/>
        </p:spPr>
      </p:pic>
      <p:pic>
        <p:nvPicPr>
          <p:cNvPr id="10" name="Picture 9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54217" y="4929198"/>
            <a:ext cx="2615189" cy="786386"/>
          </a:xfrm>
          <a:prstGeom prst="rect">
            <a:avLst/>
          </a:prstGeom>
          <a:noFill/>
        </p:spPr>
      </p:pic>
      <p:pic>
        <p:nvPicPr>
          <p:cNvPr id="12" name="Picture 11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96273" y="4228536"/>
            <a:ext cx="4748793" cy="557786"/>
          </a:xfrm>
          <a:prstGeom prst="rect">
            <a:avLst/>
          </a:prstGeom>
          <a:noFill/>
        </p:spPr>
      </p:pic>
      <p:grpSp>
        <p:nvGrpSpPr>
          <p:cNvPr id="11" name="Group 10"/>
          <p:cNvGrpSpPr/>
          <p:nvPr/>
        </p:nvGrpSpPr>
        <p:grpSpPr>
          <a:xfrm>
            <a:off x="2309210" y="1806022"/>
            <a:ext cx="4507512" cy="369332"/>
            <a:chOff x="1142976" y="1806022"/>
            <a:chExt cx="4507512" cy="369332"/>
          </a:xfrm>
        </p:grpSpPr>
        <p:pic>
          <p:nvPicPr>
            <p:cNvPr id="6" name="Picture 5" descr="TP_tmp.png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3493512" y="1814086"/>
              <a:ext cx="2156976" cy="329030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9" name="TextBox 8"/>
            <p:cNvSpPr txBox="1"/>
            <p:nvPr/>
          </p:nvSpPr>
          <p:spPr>
            <a:xfrm>
              <a:off x="1142976" y="1806022"/>
              <a:ext cx="24288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>
                  <a:latin typeface="cmr12" pitchFamily="34" charset="0"/>
                </a:rPr>
                <a:t>1</a:t>
              </a:r>
              <a:r>
                <a:rPr lang="en-GB" dirty="0" smtClean="0"/>
                <a:t>-of-</a:t>
              </a:r>
              <a:r>
                <a:rPr lang="en-GB" dirty="0" smtClean="0">
                  <a:latin typeface="cmmi12" pitchFamily="34" charset="0"/>
                </a:rPr>
                <a:t>K</a:t>
              </a:r>
              <a:r>
                <a:rPr lang="en-GB" dirty="0" smtClean="0"/>
                <a:t> coding scheme:</a:t>
              </a:r>
              <a:endParaRPr lang="en-GB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ML Parameter estimation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 smtClean="0"/>
              <a:t>Given:</a:t>
            </a:r>
          </a:p>
          <a:p>
            <a:endParaRPr lang="en-GB" sz="2400" dirty="0" smtClean="0"/>
          </a:p>
          <a:p>
            <a:endParaRPr lang="en-GB" sz="2400" dirty="0" smtClean="0"/>
          </a:p>
          <a:p>
            <a:endParaRPr lang="en-GB" sz="2400" dirty="0" smtClean="0"/>
          </a:p>
          <a:p>
            <a:r>
              <a:rPr lang="en-GB" sz="2400" dirty="0" smtClean="0"/>
              <a:t>Ensure                  , use a Lagrange multiplier,  </a:t>
            </a:r>
            <a:r>
              <a:rPr lang="en-GB" sz="2400" dirty="0" smtClean="0">
                <a:latin typeface="cmmi12"/>
              </a:rPr>
              <a:t>¸</a:t>
            </a:r>
            <a:r>
              <a:rPr lang="en-GB" sz="2400" dirty="0" smtClean="0"/>
              <a:t>.</a:t>
            </a:r>
            <a:endParaRPr lang="en-GB" sz="2400" dirty="0"/>
          </a:p>
        </p:txBody>
      </p:sp>
      <p:pic>
        <p:nvPicPr>
          <p:cNvPr id="5" name="Picture 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40986" y="2285992"/>
            <a:ext cx="5462027" cy="786386"/>
          </a:xfrm>
          <a:prstGeom prst="rect">
            <a:avLst/>
          </a:prstGeom>
          <a:noFill/>
        </p:spPr>
      </p:pic>
      <p:pic>
        <p:nvPicPr>
          <p:cNvPr id="7" name="Picture 6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18293" y="4071374"/>
            <a:ext cx="3300989" cy="786386"/>
          </a:xfrm>
          <a:prstGeom prst="rect">
            <a:avLst/>
          </a:prstGeom>
          <a:noFill/>
        </p:spPr>
      </p:pic>
      <p:pic>
        <p:nvPicPr>
          <p:cNvPr id="12" name="Picture 11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989731" y="5161584"/>
            <a:ext cx="3151272" cy="481994"/>
          </a:xfrm>
          <a:prstGeom prst="rect">
            <a:avLst/>
          </a:prstGeom>
          <a:noFill/>
          <a:ln/>
          <a:effectLst/>
        </p:spPr>
      </p:pic>
      <p:pic>
        <p:nvPicPr>
          <p:cNvPr id="19" name="Picture 18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613131" y="1735753"/>
            <a:ext cx="1959247" cy="280764"/>
          </a:xfrm>
          <a:prstGeom prst="rect">
            <a:avLst/>
          </a:prstGeom>
          <a:noFill/>
          <a:ln/>
          <a:effectLst/>
        </p:spPr>
      </p:pic>
      <p:pic>
        <p:nvPicPr>
          <p:cNvPr id="18" name="Picture 17" descr="TP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618302" y="3471532"/>
            <a:ext cx="1167748" cy="280503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Multinomial Distribution</a:t>
            </a:r>
            <a:endParaRPr lang="en-GB" dirty="0"/>
          </a:p>
        </p:txBody>
      </p:sp>
      <p:pic>
        <p:nvPicPr>
          <p:cNvPr id="7" name="Picture 6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307039" y="1928802"/>
            <a:ext cx="6529920" cy="1929710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</a:t>
            </a:r>
            <a:r>
              <a:rPr lang="en-GB" dirty="0" err="1" smtClean="0"/>
              <a:t>Dirichlet</a:t>
            </a:r>
            <a:r>
              <a:rPr lang="en-GB" dirty="0" smtClean="0"/>
              <a:t> Distribution</a:t>
            </a:r>
            <a:endParaRPr lang="en-GB" dirty="0"/>
          </a:p>
        </p:txBody>
      </p:sp>
      <p:pic>
        <p:nvPicPr>
          <p:cNvPr id="8" name="Picture 7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1928802"/>
            <a:ext cx="4242823" cy="786386"/>
          </a:xfrm>
          <a:prstGeom prst="rect">
            <a:avLst/>
          </a:prstGeom>
          <a:noFill/>
        </p:spPr>
      </p:pic>
      <p:pic>
        <p:nvPicPr>
          <p:cNvPr id="11" name="Picture 10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3000372"/>
            <a:ext cx="1295402" cy="786386"/>
          </a:xfrm>
          <a:prstGeom prst="rect">
            <a:avLst/>
          </a:prstGeom>
          <a:noFill/>
        </p:spPr>
      </p:pic>
      <p:pic>
        <p:nvPicPr>
          <p:cNvPr id="12" name="Picture 11" descr="Figure2.4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29808" y="2889140"/>
            <a:ext cx="2871216" cy="29687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52488" y="4354305"/>
            <a:ext cx="33575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Conjugate prior for the multinomial distribution.</a:t>
            </a:r>
            <a:endParaRPr lang="en-GB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Bayesian Multinomial (1)</a:t>
            </a:r>
            <a:endParaRPr lang="en-GB" dirty="0"/>
          </a:p>
        </p:txBody>
      </p:sp>
      <p:pic>
        <p:nvPicPr>
          <p:cNvPr id="6" name="Picture 5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3108" y="1857364"/>
            <a:ext cx="4824993" cy="786386"/>
          </a:xfrm>
          <a:prstGeom prst="rect">
            <a:avLst/>
          </a:prstGeom>
          <a:noFill/>
        </p:spPr>
      </p:pic>
      <p:pic>
        <p:nvPicPr>
          <p:cNvPr id="8" name="Picture 7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3214692"/>
            <a:ext cx="6501398" cy="11430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Bayesian Multinomial (2)</a:t>
            </a:r>
            <a:endParaRPr lang="en-GB" dirty="0"/>
          </a:p>
        </p:txBody>
      </p:sp>
      <p:pic>
        <p:nvPicPr>
          <p:cNvPr id="9" name="Picture 8" descr="Figure2.5a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034" y="2143116"/>
            <a:ext cx="2590800" cy="3401568"/>
          </a:xfrm>
          <a:prstGeom prst="rect">
            <a:avLst/>
          </a:prstGeom>
        </p:spPr>
      </p:pic>
      <p:pic>
        <p:nvPicPr>
          <p:cNvPr id="7" name="Picture 6" descr="Figure2.5b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6609" y="2141997"/>
            <a:ext cx="2590800" cy="3401568"/>
          </a:xfrm>
          <a:prstGeom prst="rect">
            <a:avLst/>
          </a:prstGeom>
        </p:spPr>
      </p:pic>
      <p:pic>
        <p:nvPicPr>
          <p:cNvPr id="10" name="Picture 9" descr="Figure2.5c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00760" y="2143116"/>
            <a:ext cx="2590800" cy="3401568"/>
          </a:xfrm>
          <a:prstGeom prst="rect">
            <a:avLst/>
          </a:prstGeom>
        </p:spPr>
      </p:pic>
      <p:pic>
        <p:nvPicPr>
          <p:cNvPr id="17" name="Picture 16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19196" y="5643578"/>
            <a:ext cx="1143002" cy="280416"/>
          </a:xfrm>
          <a:prstGeom prst="rect">
            <a:avLst/>
          </a:prstGeom>
          <a:noFill/>
        </p:spPr>
      </p:pic>
      <p:pic>
        <p:nvPicPr>
          <p:cNvPr id="21" name="Picture 20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176708" y="5634051"/>
            <a:ext cx="990603" cy="280416"/>
          </a:xfrm>
          <a:prstGeom prst="rect">
            <a:avLst/>
          </a:prstGeom>
          <a:noFill/>
          <a:ln/>
          <a:effectLst/>
        </p:spPr>
      </p:pic>
      <p:pic>
        <p:nvPicPr>
          <p:cNvPr id="22" name="Picture 21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900877" y="5638815"/>
            <a:ext cx="990603" cy="280416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Parametric Distributions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Basic building blocks:</a:t>
            </a:r>
          </a:p>
          <a:p>
            <a:r>
              <a:rPr lang="en-GB" dirty="0" smtClean="0"/>
              <a:t>	Need to determine     given </a:t>
            </a:r>
          </a:p>
          <a:p>
            <a:r>
              <a:rPr lang="en-GB" dirty="0" smtClean="0"/>
              <a:t>	Representation:        or           ?</a:t>
            </a:r>
          </a:p>
          <a:p>
            <a:pPr>
              <a:lnSpc>
                <a:spcPts val="1900"/>
              </a:lnSpc>
            </a:pPr>
            <a:endParaRPr lang="en-GB" dirty="0" smtClean="0"/>
          </a:p>
          <a:p>
            <a:r>
              <a:rPr lang="en-GB" dirty="0" smtClean="0"/>
              <a:t>Recall Curve Fitting</a:t>
            </a:r>
            <a:endParaRPr lang="en-GB" dirty="0"/>
          </a:p>
        </p:txBody>
      </p:sp>
      <p:pic>
        <p:nvPicPr>
          <p:cNvPr id="6" name="Content Placeholder 3" descr="Figure1.17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38019" y="3822938"/>
            <a:ext cx="3220195" cy="2392144"/>
          </a:xfrm>
          <a:prstGeom prst="rect">
            <a:avLst/>
          </a:prstGeom>
        </p:spPr>
      </p:pic>
      <p:pic>
        <p:nvPicPr>
          <p:cNvPr id="8" name="Picture 7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28662" y="4357694"/>
            <a:ext cx="4037962" cy="609504"/>
          </a:xfrm>
          <a:prstGeom prst="rect">
            <a:avLst/>
          </a:prstGeom>
          <a:noFill/>
          <a:ln/>
          <a:effectLst/>
        </p:spPr>
      </p:pic>
      <p:pic>
        <p:nvPicPr>
          <p:cNvPr id="10" name="Picture 9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29124" y="1714488"/>
            <a:ext cx="1065279" cy="420624"/>
          </a:xfrm>
          <a:prstGeom prst="rect">
            <a:avLst/>
          </a:prstGeom>
          <a:noFill/>
        </p:spPr>
      </p:pic>
      <p:pic>
        <p:nvPicPr>
          <p:cNvPr id="12" name="Picture 11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91012" y="2327333"/>
            <a:ext cx="228600" cy="306324"/>
          </a:xfrm>
          <a:prstGeom prst="rect">
            <a:avLst/>
          </a:prstGeom>
          <a:noFill/>
        </p:spPr>
      </p:pic>
      <p:pic>
        <p:nvPicPr>
          <p:cNvPr id="14" name="Picture 13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42058" y="2314567"/>
            <a:ext cx="2135127" cy="420624"/>
          </a:xfrm>
          <a:prstGeom prst="rect">
            <a:avLst/>
          </a:prstGeom>
          <a:noFill/>
        </p:spPr>
      </p:pic>
      <p:pic>
        <p:nvPicPr>
          <p:cNvPr id="18" name="Picture 17" descr="TP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972053" y="2919409"/>
            <a:ext cx="722375" cy="420623"/>
          </a:xfrm>
          <a:prstGeom prst="rect">
            <a:avLst/>
          </a:prstGeom>
          <a:noFill/>
          <a:ln/>
          <a:effectLst/>
        </p:spPr>
      </p:pic>
      <p:pic>
        <p:nvPicPr>
          <p:cNvPr id="17" name="Picture 16" descr="TP_tmp.pn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865625" y="2876546"/>
            <a:ext cx="420623" cy="342899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3" descr="Figure1.13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27694" y="1428737"/>
            <a:ext cx="3444240" cy="249174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</a:t>
            </a:r>
            <a:r>
              <a:rPr lang="en-GB" smtClean="0"/>
              <a:t>Gaussian Distribution</a:t>
            </a:r>
            <a:endParaRPr lang="en-GB"/>
          </a:p>
        </p:txBody>
      </p:sp>
      <p:pic>
        <p:nvPicPr>
          <p:cNvPr id="5" name="Picture 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488" y="1671628"/>
            <a:ext cx="5081025" cy="685802"/>
          </a:xfrm>
          <a:prstGeom prst="rect">
            <a:avLst/>
          </a:prstGeom>
          <a:noFill/>
        </p:spPr>
      </p:pic>
      <p:pic>
        <p:nvPicPr>
          <p:cNvPr id="7" name="Picture 6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1031" y="5214950"/>
            <a:ext cx="6705613" cy="633986"/>
          </a:xfrm>
          <a:prstGeom prst="rect">
            <a:avLst/>
          </a:prstGeom>
          <a:noFill/>
        </p:spPr>
      </p:pic>
      <p:pic>
        <p:nvPicPr>
          <p:cNvPr id="10" name="Content Placeholder 3" descr="Figure2.8a.jpg"/>
          <p:cNvPicPr>
            <a:picLocks noChangeAspect="1"/>
          </p:cNvPicPr>
          <p:nvPr/>
        </p:nvPicPr>
        <p:blipFill>
          <a:blip r:embed="rId7"/>
          <a:srcRect b="13871"/>
          <a:stretch>
            <a:fillRect/>
          </a:stretch>
        </p:blipFill>
        <p:spPr>
          <a:xfrm>
            <a:off x="6013922" y="3145168"/>
            <a:ext cx="2487168" cy="1926906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Central Limit Theorem 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en-GB" dirty="0" smtClean="0"/>
              <a:t>The distribution of the sum of </a:t>
            </a:r>
            <a:r>
              <a:rPr lang="en-GB" dirty="0" smtClean="0">
                <a:latin typeface="cmmi12" pitchFamily="34" charset="0"/>
              </a:rPr>
              <a:t>N</a:t>
            </a:r>
            <a:r>
              <a:rPr lang="en-GB" dirty="0" smtClean="0"/>
              <a:t> </a:t>
            </a:r>
            <a:r>
              <a:rPr lang="en-GB" dirty="0" err="1" smtClean="0"/>
              <a:t>i.i.d</a:t>
            </a:r>
            <a:r>
              <a:rPr lang="en-GB" dirty="0" smtClean="0"/>
              <a:t>. random variables becomes increasingly Gaussian as </a:t>
            </a:r>
            <a:r>
              <a:rPr lang="en-GB" dirty="0" smtClean="0">
                <a:latin typeface="cmmi12" pitchFamily="34" charset="0"/>
              </a:rPr>
              <a:t>N</a:t>
            </a:r>
            <a:r>
              <a:rPr lang="en-GB" dirty="0" smtClean="0"/>
              <a:t> grows.</a:t>
            </a:r>
          </a:p>
          <a:p>
            <a:pPr marL="0" indent="0"/>
            <a:r>
              <a:rPr lang="en-GB" dirty="0" smtClean="0"/>
              <a:t>Example: </a:t>
            </a:r>
            <a:r>
              <a:rPr lang="en-GB" dirty="0" smtClean="0">
                <a:latin typeface="cmmi12" pitchFamily="34" charset="0"/>
              </a:rPr>
              <a:t>N</a:t>
            </a:r>
            <a:r>
              <a:rPr lang="en-GB" dirty="0" smtClean="0"/>
              <a:t> uniform </a:t>
            </a:r>
            <a:r>
              <a:rPr lang="en-GB" dirty="0" smtClean="0">
                <a:latin typeface="cmr12" pitchFamily="34" charset="0"/>
              </a:rPr>
              <a:t>[0,1]</a:t>
            </a:r>
            <a:r>
              <a:rPr lang="en-GB" dirty="0" smtClean="0"/>
              <a:t> random variables.</a:t>
            </a:r>
          </a:p>
          <a:p>
            <a:pPr marL="0" indent="0"/>
            <a:endParaRPr lang="en-GB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625052" y="3963938"/>
            <a:ext cx="7876038" cy="1838630"/>
            <a:chOff x="357158" y="2214554"/>
            <a:chExt cx="7500990" cy="1751076"/>
          </a:xfrm>
        </p:grpSpPr>
        <p:pic>
          <p:nvPicPr>
            <p:cNvPr id="4" name="Picture 3" descr="Figure2.6a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7158" y="2214554"/>
              <a:ext cx="2478024" cy="1751076"/>
            </a:xfrm>
            <a:prstGeom prst="rect">
              <a:avLst/>
            </a:prstGeom>
          </p:spPr>
        </p:pic>
        <p:pic>
          <p:nvPicPr>
            <p:cNvPr id="5" name="Picture 4" descr="Figure2.6b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79794" y="2214554"/>
              <a:ext cx="2478024" cy="1751076"/>
            </a:xfrm>
            <a:prstGeom prst="rect">
              <a:avLst/>
            </a:prstGeom>
          </p:spPr>
        </p:pic>
        <p:pic>
          <p:nvPicPr>
            <p:cNvPr id="6" name="Picture 5" descr="Figure2.6c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80124" y="2214554"/>
              <a:ext cx="2478024" cy="175107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Geometry of the Multivariate Gaussian</a:t>
            </a:r>
            <a:endParaRPr lang="en-GB" dirty="0"/>
          </a:p>
        </p:txBody>
      </p:sp>
      <p:pic>
        <p:nvPicPr>
          <p:cNvPr id="5" name="Picture 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9956" y="1643050"/>
            <a:ext cx="2971806" cy="329184"/>
          </a:xfrm>
          <a:prstGeom prst="rect">
            <a:avLst/>
          </a:prstGeom>
          <a:noFill/>
        </p:spPr>
      </p:pic>
      <p:pic>
        <p:nvPicPr>
          <p:cNvPr id="7" name="Picture 6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4206" y="2143116"/>
            <a:ext cx="2057404" cy="762002"/>
          </a:xfrm>
          <a:prstGeom prst="rect">
            <a:avLst/>
          </a:prstGeom>
          <a:noFill/>
        </p:spPr>
      </p:pic>
      <p:pic>
        <p:nvPicPr>
          <p:cNvPr id="9" name="Picture 8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9956" y="3095627"/>
            <a:ext cx="1347217" cy="762001"/>
          </a:xfrm>
          <a:prstGeom prst="rect">
            <a:avLst/>
          </a:prstGeom>
          <a:noFill/>
        </p:spPr>
      </p:pic>
      <p:pic>
        <p:nvPicPr>
          <p:cNvPr id="11" name="Picture 10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9956" y="4071942"/>
            <a:ext cx="1700788" cy="329184"/>
          </a:xfrm>
          <a:prstGeom prst="rect">
            <a:avLst/>
          </a:prstGeom>
          <a:noFill/>
        </p:spPr>
      </p:pic>
      <p:pic>
        <p:nvPicPr>
          <p:cNvPr id="13" name="Picture 12" descr="Figure2.7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71868" y="2581122"/>
            <a:ext cx="5143536" cy="363396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Moments of the Multivariate Gaussian (1)</a:t>
            </a:r>
            <a:endParaRPr lang="en-GB" dirty="0"/>
          </a:p>
        </p:txBody>
      </p:sp>
      <p:pic>
        <p:nvPicPr>
          <p:cNvPr id="5" name="Picture 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4684" y="2000240"/>
            <a:ext cx="7214630" cy="1347218"/>
          </a:xfrm>
          <a:prstGeom prst="rect">
            <a:avLst/>
          </a:prstGeom>
          <a:noFill/>
        </p:spPr>
      </p:pic>
      <p:pic>
        <p:nvPicPr>
          <p:cNvPr id="7" name="Picture 6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76698" y="4505906"/>
            <a:ext cx="990602" cy="28041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814493" y="3753153"/>
            <a:ext cx="5500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thanks to </a:t>
            </a:r>
            <a:r>
              <a:rPr lang="en-GB" sz="2400" dirty="0" smtClean="0"/>
              <a:t>anti-symmetry </a:t>
            </a:r>
            <a:r>
              <a:rPr lang="en-GB" sz="2400" dirty="0" smtClean="0"/>
              <a:t>of </a:t>
            </a:r>
            <a:r>
              <a:rPr lang="en-GB" sz="2400" dirty="0" smtClean="0">
                <a:latin typeface="cmbx12" pitchFamily="34" charset="0"/>
              </a:rPr>
              <a:t>z </a:t>
            </a:r>
            <a:endParaRPr lang="en-GB" sz="2400" dirty="0">
              <a:latin typeface="cmbx12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Moments of the Multivariate Gaussian (2)</a:t>
            </a:r>
            <a:endParaRPr lang="en-GB" dirty="0"/>
          </a:p>
        </p:txBody>
      </p:sp>
      <p:pic>
        <p:nvPicPr>
          <p:cNvPr id="5" name="Picture 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93006" y="1857364"/>
            <a:ext cx="2157988" cy="329184"/>
          </a:xfrm>
          <a:prstGeom prst="rect">
            <a:avLst/>
          </a:prstGeom>
          <a:noFill/>
        </p:spPr>
      </p:pic>
      <p:pic>
        <p:nvPicPr>
          <p:cNvPr id="14" name="Picture 13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374382" y="2429441"/>
            <a:ext cx="4395233" cy="356617"/>
          </a:xfrm>
          <a:prstGeom prst="rect">
            <a:avLst/>
          </a:prstGeom>
          <a:noFill/>
          <a:ln/>
          <a:effectLst/>
        </p:spPr>
      </p:pic>
      <p:pic>
        <p:nvPicPr>
          <p:cNvPr id="11" name="Content Placeholder 10" descr="Figure2.8a.jpg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642910" y="3857628"/>
            <a:ext cx="2487168" cy="2237232"/>
          </a:xfrm>
        </p:spPr>
      </p:pic>
      <p:pic>
        <p:nvPicPr>
          <p:cNvPr id="12" name="Picture 11" descr="Figure2.8b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99278" y="3857628"/>
            <a:ext cx="2487168" cy="2237232"/>
          </a:xfrm>
          <a:prstGeom prst="rect">
            <a:avLst/>
          </a:prstGeom>
        </p:spPr>
      </p:pic>
      <p:pic>
        <p:nvPicPr>
          <p:cNvPr id="13" name="Picture 12" descr="Figure2.8c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42484" y="3857628"/>
            <a:ext cx="2487168" cy="22372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Partitioned Gaussian Distributions</a:t>
            </a:r>
            <a:endParaRPr lang="en-GB" dirty="0"/>
          </a:p>
        </p:txBody>
      </p:sp>
      <p:grpSp>
        <p:nvGrpSpPr>
          <p:cNvPr id="15" name="Group 14"/>
          <p:cNvGrpSpPr/>
          <p:nvPr/>
        </p:nvGrpSpPr>
        <p:grpSpPr>
          <a:xfrm>
            <a:off x="2388668" y="4580964"/>
            <a:ext cx="4348706" cy="633986"/>
            <a:chOff x="2418812" y="4479382"/>
            <a:chExt cx="4348706" cy="633986"/>
          </a:xfrm>
        </p:grpSpPr>
        <p:pic>
          <p:nvPicPr>
            <p:cNvPr id="12" name="Picture 11" descr="TP_tmp.png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418812" y="4625974"/>
              <a:ext cx="1014986" cy="252984"/>
            </a:xfrm>
            <a:prstGeom prst="rect">
              <a:avLst/>
            </a:prstGeom>
            <a:noFill/>
          </p:spPr>
        </p:pic>
        <p:pic>
          <p:nvPicPr>
            <p:cNvPr id="14" name="Picture 13" descr="TP_tmp.png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786314" y="4479382"/>
              <a:ext cx="1981204" cy="633986"/>
            </a:xfrm>
            <a:prstGeom prst="rect">
              <a:avLst/>
            </a:prstGeom>
            <a:noFill/>
          </p:spPr>
        </p:pic>
      </p:grpSp>
      <p:grpSp>
        <p:nvGrpSpPr>
          <p:cNvPr id="19" name="Group 18"/>
          <p:cNvGrpSpPr/>
          <p:nvPr/>
        </p:nvGrpSpPr>
        <p:grpSpPr>
          <a:xfrm>
            <a:off x="1327146" y="3071810"/>
            <a:ext cx="6469612" cy="633986"/>
            <a:chOff x="1684336" y="2143116"/>
            <a:chExt cx="6469612" cy="633986"/>
          </a:xfrm>
        </p:grpSpPr>
        <p:pic>
          <p:nvPicPr>
            <p:cNvPr id="10" name="Picture 9" descr="TP_tmp.png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172744" y="2143116"/>
              <a:ext cx="1981204" cy="633986"/>
            </a:xfrm>
            <a:prstGeom prst="rect">
              <a:avLst/>
            </a:prstGeom>
            <a:noFill/>
          </p:spPr>
        </p:pic>
        <p:pic>
          <p:nvPicPr>
            <p:cNvPr id="8" name="Picture 7" descr="TP_tmp.png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980400" y="2143116"/>
              <a:ext cx="1167386" cy="633986"/>
            </a:xfrm>
            <a:prstGeom prst="rect">
              <a:avLst/>
            </a:prstGeom>
            <a:noFill/>
          </p:spPr>
        </p:pic>
        <p:pic>
          <p:nvPicPr>
            <p:cNvPr id="16" name="Content Placeholder 5" descr="TP_tmp.png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684336" y="2143116"/>
              <a:ext cx="1118617" cy="633985"/>
            </a:xfrm>
            <a:prstGeom prst="rect">
              <a:avLst/>
            </a:prstGeom>
            <a:noFill/>
          </p:spPr>
        </p:pic>
      </p:grpSp>
      <p:pic>
        <p:nvPicPr>
          <p:cNvPr id="21" name="Picture 20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1398" y="2005576"/>
            <a:ext cx="1981204" cy="2804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Partitioned </a:t>
            </a:r>
            <a:r>
              <a:rPr lang="en-GB" dirty="0" smtClean="0"/>
              <a:t>Conditionals and Marginals</a:t>
            </a:r>
            <a:endParaRPr lang="en-GB" dirty="0"/>
          </a:p>
        </p:txBody>
      </p:sp>
      <p:pic>
        <p:nvPicPr>
          <p:cNvPr id="7" name="Picture 6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22088" y="1857364"/>
            <a:ext cx="3099822" cy="304800"/>
          </a:xfrm>
          <a:prstGeom prst="rect">
            <a:avLst/>
          </a:prstGeom>
          <a:noFill/>
        </p:spPr>
      </p:pic>
      <p:pic>
        <p:nvPicPr>
          <p:cNvPr id="8" name="Picture 7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336281" y="2428868"/>
            <a:ext cx="4471435" cy="1524007"/>
          </a:xfrm>
          <a:prstGeom prst="rect">
            <a:avLst/>
          </a:prstGeom>
          <a:noFill/>
          <a:ln/>
          <a:effectLst/>
        </p:spPr>
      </p:pic>
      <p:pic>
        <p:nvPicPr>
          <p:cNvPr id="10" name="Picture 9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059603" y="4643446"/>
            <a:ext cx="3024791" cy="939149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Partitioned Conditionals and </a:t>
            </a:r>
            <a:r>
              <a:rPr lang="en-GB" dirty="0" err="1" smtClean="0"/>
              <a:t>Marginals</a:t>
            </a:r>
            <a:endParaRPr lang="en-GB" dirty="0"/>
          </a:p>
        </p:txBody>
      </p:sp>
      <p:grpSp>
        <p:nvGrpSpPr>
          <p:cNvPr id="9" name="Group 8"/>
          <p:cNvGrpSpPr/>
          <p:nvPr/>
        </p:nvGrpSpPr>
        <p:grpSpPr>
          <a:xfrm>
            <a:off x="539770" y="1664879"/>
            <a:ext cx="8054759" cy="4050137"/>
            <a:chOff x="509626" y="1571613"/>
            <a:chExt cx="8054759" cy="4050137"/>
          </a:xfrm>
        </p:grpSpPr>
        <p:pic>
          <p:nvPicPr>
            <p:cNvPr id="4" name="Picture 3" descr="Figure2.9a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9626" y="1578883"/>
              <a:ext cx="4062374" cy="4042867"/>
            </a:xfrm>
            <a:prstGeom prst="rect">
              <a:avLst/>
            </a:prstGeom>
          </p:spPr>
        </p:pic>
        <p:pic>
          <p:nvPicPr>
            <p:cNvPr id="5" name="Picture 4" descr="Figure2.9b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43438" y="1571613"/>
              <a:ext cx="3920947" cy="404286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 smtClean="0"/>
              <a:t>Bayes</a:t>
            </a:r>
            <a:r>
              <a:rPr lang="en-GB" dirty="0" smtClean="0"/>
              <a:t>’ Theorem for Gaussian Variables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Given</a:t>
            </a:r>
          </a:p>
          <a:p>
            <a:endParaRPr lang="en-GB" dirty="0" smtClean="0"/>
          </a:p>
          <a:p>
            <a:r>
              <a:rPr lang="en-GB" dirty="0" smtClean="0"/>
              <a:t>we have</a:t>
            </a:r>
          </a:p>
          <a:p>
            <a:endParaRPr lang="en-GB" sz="2400" dirty="0" smtClean="0"/>
          </a:p>
          <a:p>
            <a:endParaRPr lang="en-GB" dirty="0" smtClean="0"/>
          </a:p>
          <a:p>
            <a:r>
              <a:rPr lang="en-GB" dirty="0" smtClean="0"/>
              <a:t>where</a:t>
            </a:r>
          </a:p>
        </p:txBody>
      </p:sp>
      <p:pic>
        <p:nvPicPr>
          <p:cNvPr id="5" name="Picture 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93488" y="2000240"/>
            <a:ext cx="3557023" cy="762002"/>
          </a:xfrm>
          <a:prstGeom prst="rect">
            <a:avLst/>
          </a:prstGeom>
          <a:noFill/>
        </p:spPr>
      </p:pic>
      <p:pic>
        <p:nvPicPr>
          <p:cNvPr id="9" name="Picture 8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105090" y="3503884"/>
            <a:ext cx="4933819" cy="710934"/>
          </a:xfrm>
          <a:prstGeom prst="rect">
            <a:avLst/>
          </a:prstGeom>
          <a:noFill/>
          <a:ln/>
          <a:effectLst/>
        </p:spPr>
      </p:pic>
      <p:pic>
        <p:nvPicPr>
          <p:cNvPr id="10" name="Picture 9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428404" y="5000636"/>
            <a:ext cx="2286604" cy="329270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Maximum Likelihood for the Gaussian (1)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Given </a:t>
            </a:r>
            <a:r>
              <a:rPr lang="en-GB" dirty="0" err="1" smtClean="0"/>
              <a:t>i.i.d</a:t>
            </a:r>
            <a:r>
              <a:rPr lang="en-GB" dirty="0" smtClean="0"/>
              <a:t>. data                             , the log </a:t>
            </a:r>
            <a:r>
              <a:rPr lang="en-GB" dirty="0" err="1" smtClean="0"/>
              <a:t>likeli</a:t>
            </a:r>
            <a:r>
              <a:rPr lang="en-GB" dirty="0" smtClean="0"/>
              <a:t>-hood function is given by</a:t>
            </a:r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Sufficient statistics</a:t>
            </a:r>
          </a:p>
        </p:txBody>
      </p:sp>
      <p:pic>
        <p:nvPicPr>
          <p:cNvPr id="7" name="Picture 6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327087" y="1714488"/>
            <a:ext cx="2602235" cy="411480"/>
          </a:xfrm>
          <a:prstGeom prst="rect">
            <a:avLst/>
          </a:prstGeom>
          <a:noFill/>
          <a:ln/>
          <a:effectLst/>
        </p:spPr>
      </p:pic>
      <p:pic>
        <p:nvPicPr>
          <p:cNvPr id="11" name="Picture 10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1784" y="2857496"/>
            <a:ext cx="7900431" cy="762002"/>
          </a:xfrm>
          <a:prstGeom prst="rect">
            <a:avLst/>
          </a:prstGeom>
          <a:noFill/>
        </p:spPr>
      </p:pic>
      <p:pic>
        <p:nvPicPr>
          <p:cNvPr id="13" name="Picture 12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59605" y="4714884"/>
            <a:ext cx="3224789" cy="7620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Binary Variables (1)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Coin flipping: heads=1, tails=0</a:t>
            </a:r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Bernoulli Distribution</a:t>
            </a:r>
          </a:p>
        </p:txBody>
      </p:sp>
      <p:pic>
        <p:nvPicPr>
          <p:cNvPr id="5" name="Picture 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39136" y="2577080"/>
            <a:ext cx="1652020" cy="280416"/>
          </a:xfrm>
          <a:prstGeom prst="rect">
            <a:avLst/>
          </a:prstGeom>
          <a:noFill/>
        </p:spPr>
      </p:pic>
      <p:pic>
        <p:nvPicPr>
          <p:cNvPr id="8" name="Picture 7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959030" y="4290644"/>
            <a:ext cx="3225938" cy="1067182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Maximum Likelihood for the Gaussian (2)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Set the derivative of  the log likelihood function to zero,</a:t>
            </a:r>
          </a:p>
          <a:p>
            <a:endParaRPr lang="en-GB" dirty="0" smtClean="0"/>
          </a:p>
          <a:p>
            <a:endParaRPr lang="en-GB" sz="1800" dirty="0" smtClean="0"/>
          </a:p>
          <a:p>
            <a:r>
              <a:rPr lang="en-GB" dirty="0" smtClean="0"/>
              <a:t>and solve to obtain</a:t>
            </a:r>
          </a:p>
          <a:p>
            <a:endParaRPr lang="en-GB" dirty="0" smtClean="0"/>
          </a:p>
          <a:p>
            <a:r>
              <a:rPr lang="en-GB" dirty="0" smtClean="0"/>
              <a:t>Similarly</a:t>
            </a:r>
          </a:p>
        </p:txBody>
      </p:sp>
      <p:pic>
        <p:nvPicPr>
          <p:cNvPr id="10" name="Picture 9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336913" y="2738650"/>
            <a:ext cx="4470171" cy="761788"/>
          </a:xfrm>
          <a:prstGeom prst="rect">
            <a:avLst/>
          </a:prstGeom>
          <a:noFill/>
          <a:ln/>
          <a:effectLst/>
        </p:spPr>
      </p:pic>
      <p:pic>
        <p:nvPicPr>
          <p:cNvPr id="17" name="Picture 16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593365" y="4167022"/>
            <a:ext cx="1957267" cy="762176"/>
          </a:xfrm>
          <a:prstGeom prst="rect">
            <a:avLst/>
          </a:prstGeom>
          <a:noFill/>
          <a:ln/>
          <a:effectLst/>
        </p:spPr>
      </p:pic>
      <p:pic>
        <p:nvPicPr>
          <p:cNvPr id="16" name="Picture 15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373867" y="5310024"/>
            <a:ext cx="4396265" cy="762182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Maximum Likelihood for the Gaussian (3)</a:t>
            </a:r>
            <a:endParaRPr lang="en-GB" dirty="0"/>
          </a:p>
        </p:txBody>
      </p:sp>
      <p:pic>
        <p:nvPicPr>
          <p:cNvPr id="12" name="Picture 11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282543" y="2357429"/>
            <a:ext cx="2565237" cy="889607"/>
          </a:xfrm>
          <a:prstGeom prst="rect">
            <a:avLst/>
          </a:prstGeom>
          <a:noFill/>
          <a:ln/>
          <a:effectLst/>
        </p:spPr>
      </p:pic>
      <p:pic>
        <p:nvPicPr>
          <p:cNvPr id="11" name="Picture 10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323038" y="3952524"/>
            <a:ext cx="4497922" cy="762360"/>
          </a:xfrm>
          <a:prstGeom prst="rect">
            <a:avLst/>
          </a:prstGeom>
          <a:noFill/>
          <a:ln/>
          <a:effectLst/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Under the true distribution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GB" sz="32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3200" dirty="0" smtClean="0"/>
              <a:t>Hence define</a:t>
            </a: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 txBox="1">
            <a:spLocks/>
          </p:cNvSpPr>
          <p:nvPr/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Contribution of the </a:t>
            </a: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mmi12" pitchFamily="34" charset="0"/>
              </a:rPr>
              <a:t>N</a:t>
            </a:r>
            <a:r>
              <a:rPr kumimoji="0" lang="en-GB" sz="12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mr12" pitchFamily="34" charset="0"/>
              </a:rPr>
              <a:t> </a:t>
            </a:r>
            <a:r>
              <a:rPr kumimoji="0" lang="en-GB" sz="3200" b="0" i="0" u="none" strike="noStrike" kern="1200" cap="none" spc="0" normalizeH="0" baseline="3000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mr12" pitchFamily="34" charset="0"/>
              </a:rPr>
              <a:t>th</a:t>
            </a: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data point, </a:t>
            </a:r>
            <a:r>
              <a:rPr kumimoji="0" lang="en-GB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mbx12" pitchFamily="34" charset="0"/>
              </a:rPr>
              <a:t>x</a:t>
            </a:r>
            <a:r>
              <a:rPr kumimoji="0" lang="en-GB" sz="32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mmi12" pitchFamily="34" charset="0"/>
              </a:rPr>
              <a:t>N</a:t>
            </a: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Sequential Estimation</a:t>
            </a:r>
            <a:endParaRPr lang="en-GB" dirty="0"/>
          </a:p>
        </p:txBody>
      </p:sp>
      <p:grpSp>
        <p:nvGrpSpPr>
          <p:cNvPr id="34" name="Group 33"/>
          <p:cNvGrpSpPr/>
          <p:nvPr/>
        </p:nvGrpSpPr>
        <p:grpSpPr>
          <a:xfrm>
            <a:off x="2443884" y="2143116"/>
            <a:ext cx="6700116" cy="4051870"/>
            <a:chOff x="2443884" y="2143116"/>
            <a:chExt cx="6700116" cy="4051870"/>
          </a:xfrm>
        </p:grpSpPr>
        <p:pic>
          <p:nvPicPr>
            <p:cNvPr id="6" name="Picture 5" descr="TP_tmp.png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2443884" y="2143116"/>
              <a:ext cx="4242554" cy="2895422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7" name="Right Brace 6"/>
            <p:cNvSpPr/>
            <p:nvPr/>
          </p:nvSpPr>
          <p:spPr>
            <a:xfrm rot="5400000">
              <a:off x="5812117" y="4321975"/>
              <a:ext cx="142876" cy="1500198"/>
            </a:xfrm>
            <a:prstGeom prst="rightBrac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0" name="Elbow Connector 9"/>
            <p:cNvCxnSpPr/>
            <p:nvPr/>
          </p:nvCxnSpPr>
          <p:spPr>
            <a:xfrm>
              <a:off x="5877981" y="5214950"/>
              <a:ext cx="694285" cy="214316"/>
            </a:xfrm>
            <a:prstGeom prst="bentConnector3">
              <a:avLst>
                <a:gd name="adj1" fmla="val 792"/>
              </a:avLst>
            </a:prstGeom>
            <a:ln w="158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Elbow Connector 9"/>
            <p:cNvCxnSpPr/>
            <p:nvPr/>
          </p:nvCxnSpPr>
          <p:spPr>
            <a:xfrm>
              <a:off x="4929190" y="5143512"/>
              <a:ext cx="1643076" cy="571504"/>
            </a:xfrm>
            <a:prstGeom prst="bentConnector3">
              <a:avLst>
                <a:gd name="adj1" fmla="val -759"/>
              </a:avLst>
            </a:prstGeom>
            <a:ln w="158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Elbow Connector 9"/>
            <p:cNvCxnSpPr/>
            <p:nvPr/>
          </p:nvCxnSpPr>
          <p:spPr>
            <a:xfrm>
              <a:off x="4000496" y="5072074"/>
              <a:ext cx="2571768" cy="928698"/>
            </a:xfrm>
            <a:prstGeom prst="bentConnector3">
              <a:avLst>
                <a:gd name="adj1" fmla="val -403"/>
              </a:avLst>
            </a:prstGeom>
            <a:ln w="158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6572264" y="5256244"/>
              <a:ext cx="25717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correction given </a:t>
              </a:r>
              <a:r>
                <a:rPr lang="en-GB" dirty="0" err="1" smtClean="0">
                  <a:latin typeface="cmbx12" pitchFamily="34" charset="0"/>
                </a:rPr>
                <a:t>x</a:t>
              </a:r>
              <a:r>
                <a:rPr lang="en-GB" baseline="-25000" dirty="0" err="1" smtClean="0">
                  <a:latin typeface="cmmi12" pitchFamily="34" charset="0"/>
                </a:rPr>
                <a:t>N</a:t>
              </a:r>
              <a:r>
                <a:rPr lang="en-GB" dirty="0" smtClean="0"/>
                <a:t> </a:t>
              </a:r>
              <a:endParaRPr lang="en-GB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572264" y="5529854"/>
              <a:ext cx="20717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correction weight</a:t>
              </a:r>
              <a:endParaRPr lang="en-GB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572264" y="5825654"/>
              <a:ext cx="20717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old estimate</a:t>
              </a:r>
              <a:endParaRPr lang="en-GB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 txBox="1">
            <a:spLocks/>
          </p:cNvSpPr>
          <p:nvPr/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Consider </a:t>
            </a: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mmi12" pitchFamily="34" charset="0"/>
              </a:rPr>
              <a:t>µ</a:t>
            </a: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and </a:t>
            </a:r>
            <a:r>
              <a:rPr lang="en-GB" sz="3200" dirty="0" smtClean="0">
                <a:latin typeface="cmmi12" pitchFamily="34" charset="0"/>
              </a:rPr>
              <a:t>z</a:t>
            </a: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governed by </a:t>
            </a:r>
            <a:r>
              <a:rPr lang="en-GB" sz="3200" dirty="0" smtClean="0">
                <a:latin typeface="cmmi12" pitchFamily="34" charset="0"/>
              </a:rPr>
              <a:t>p</a:t>
            </a:r>
            <a:r>
              <a:rPr lang="en-GB" sz="3200" dirty="0" smtClean="0">
                <a:latin typeface="cmr12" pitchFamily="34" charset="0"/>
              </a:rPr>
              <a:t>(</a:t>
            </a:r>
            <a:r>
              <a:rPr lang="en-GB" sz="3200" dirty="0" smtClean="0">
                <a:latin typeface="cmmi12" pitchFamily="34" charset="0"/>
              </a:rPr>
              <a:t>z</a:t>
            </a:r>
            <a:r>
              <a:rPr lang="en-GB" sz="3200" dirty="0" smtClean="0">
                <a:latin typeface="cmr12" pitchFamily="34" charset="0"/>
              </a:rPr>
              <a:t>,</a:t>
            </a:r>
            <a:r>
              <a:rPr lang="en-GB" sz="3200" dirty="0" smtClean="0">
                <a:latin typeface="cmmi12" pitchFamily="34" charset="0"/>
              </a:rPr>
              <a:t>µ</a:t>
            </a:r>
            <a:r>
              <a:rPr lang="en-GB" sz="3200" dirty="0" smtClean="0">
                <a:latin typeface="cmr12" pitchFamily="34" charset="0"/>
              </a:rPr>
              <a:t>)</a:t>
            </a: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and define the </a:t>
            </a:r>
            <a:r>
              <a:rPr kumimoji="0" lang="en-GB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regression function</a:t>
            </a:r>
            <a:endParaRPr kumimoji="0" lang="en-GB" sz="3200" b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GB" sz="3200" i="1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32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GB" sz="3200" dirty="0" smtClean="0"/>
              <a:t>Seek </a:t>
            </a:r>
            <a:r>
              <a:rPr lang="en-GB" sz="3200" dirty="0" smtClean="0">
                <a:latin typeface="cmmi12" pitchFamily="34" charset="0"/>
              </a:rPr>
              <a:t>µ</a:t>
            </a:r>
            <a:r>
              <a:rPr lang="en-GB" sz="3200" baseline="40000" dirty="0" smtClean="0">
                <a:latin typeface="cmmi12" pitchFamily="34" charset="0"/>
              </a:rPr>
              <a:t>?</a:t>
            </a:r>
            <a:r>
              <a:rPr lang="en-GB" sz="3200" dirty="0" smtClean="0"/>
              <a:t> such that </a:t>
            </a:r>
            <a:r>
              <a:rPr lang="en-GB" sz="3200" dirty="0" smtClean="0">
                <a:latin typeface="cmmi12" pitchFamily="34" charset="0"/>
              </a:rPr>
              <a:t>f</a:t>
            </a:r>
            <a:r>
              <a:rPr lang="en-GB" sz="3200" dirty="0" smtClean="0">
                <a:latin typeface="cmr12" pitchFamily="34" charset="0"/>
              </a:rPr>
              <a:t>(</a:t>
            </a:r>
            <a:r>
              <a:rPr lang="en-GB" sz="3200" dirty="0" smtClean="0">
                <a:latin typeface="cmmi12" pitchFamily="34" charset="0"/>
              </a:rPr>
              <a:t>µ</a:t>
            </a:r>
            <a:r>
              <a:rPr lang="en-GB" sz="3200" baseline="40000" dirty="0" smtClean="0">
                <a:latin typeface="cmmi12" pitchFamily="34" charset="0"/>
              </a:rPr>
              <a:t>?</a:t>
            </a:r>
            <a:r>
              <a:rPr lang="en-GB" sz="3200" dirty="0" smtClean="0">
                <a:latin typeface="cmr12" pitchFamily="34" charset="0"/>
              </a:rPr>
              <a:t>) = 0.</a:t>
            </a:r>
            <a:endParaRPr kumimoji="0" lang="en-GB" sz="32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 Robbins-</a:t>
            </a:r>
            <a:r>
              <a:rPr lang="en-GB" dirty="0" err="1" smtClean="0"/>
              <a:t>Monro</a:t>
            </a:r>
            <a:r>
              <a:rPr lang="en-GB" dirty="0" smtClean="0"/>
              <a:t> Algorithm (1)</a:t>
            </a:r>
            <a:endParaRPr lang="en-GB" dirty="0"/>
          </a:p>
        </p:txBody>
      </p:sp>
      <p:pic>
        <p:nvPicPr>
          <p:cNvPr id="14" name="Picture 13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81784" y="2857496"/>
            <a:ext cx="3970028" cy="7620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 txBox="1">
            <a:spLocks/>
          </p:cNvSpPr>
          <p:nvPr/>
        </p:nvSpPr>
        <p:spPr>
          <a:xfrm>
            <a:off x="609600" y="5000636"/>
            <a:ext cx="7924800" cy="1125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Assume we are given samples from </a:t>
            </a:r>
            <a:r>
              <a:rPr lang="en-GB" sz="3200" dirty="0" smtClean="0">
                <a:latin typeface="cmmi12" pitchFamily="34" charset="0"/>
              </a:rPr>
              <a:t>p</a:t>
            </a:r>
            <a:r>
              <a:rPr lang="en-GB" sz="3200" dirty="0" smtClean="0">
                <a:latin typeface="cmr12" pitchFamily="34" charset="0"/>
              </a:rPr>
              <a:t>(</a:t>
            </a:r>
            <a:r>
              <a:rPr lang="en-GB" sz="3200" dirty="0" smtClean="0">
                <a:latin typeface="cmmi12" pitchFamily="34" charset="0"/>
              </a:rPr>
              <a:t>z</a:t>
            </a:r>
            <a:r>
              <a:rPr lang="en-GB" sz="3200" dirty="0" smtClean="0">
                <a:latin typeface="cmr12" pitchFamily="34" charset="0"/>
              </a:rPr>
              <a:t>,</a:t>
            </a:r>
            <a:r>
              <a:rPr lang="en-GB" sz="3200" dirty="0" smtClean="0">
                <a:latin typeface="cmmi12" pitchFamily="34" charset="0"/>
              </a:rPr>
              <a:t>µ</a:t>
            </a:r>
            <a:r>
              <a:rPr lang="en-GB" sz="3200" dirty="0" smtClean="0">
                <a:latin typeface="cmr12" pitchFamily="34" charset="0"/>
              </a:rPr>
              <a:t>)</a:t>
            </a: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one at the time.</a:t>
            </a:r>
            <a:endParaRPr kumimoji="0" lang="en-GB" sz="3200" b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GB" sz="3200" i="1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32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 Robbins-</a:t>
            </a:r>
            <a:r>
              <a:rPr lang="en-GB" dirty="0" err="1" smtClean="0"/>
              <a:t>Monro</a:t>
            </a:r>
            <a:r>
              <a:rPr lang="en-GB" dirty="0" smtClean="0"/>
              <a:t> Algorithm (2)</a:t>
            </a:r>
            <a:endParaRPr lang="en-GB" dirty="0"/>
          </a:p>
        </p:txBody>
      </p:sp>
      <p:pic>
        <p:nvPicPr>
          <p:cNvPr id="7" name="Picture 6" descr="Figure2.1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3204" y="1572776"/>
            <a:ext cx="4800600" cy="33741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 txBox="1">
            <a:spLocks/>
          </p:cNvSpPr>
          <p:nvPr/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Successive estimates of </a:t>
            </a:r>
            <a:r>
              <a:rPr lang="en-GB" sz="3200" dirty="0" smtClean="0">
                <a:latin typeface="cmmi12" pitchFamily="34" charset="0"/>
              </a:rPr>
              <a:t>µ</a:t>
            </a:r>
            <a:r>
              <a:rPr lang="en-GB" sz="3200" baseline="40000" dirty="0" smtClean="0">
                <a:latin typeface="cmmi12" pitchFamily="34" charset="0"/>
              </a:rPr>
              <a:t>?</a:t>
            </a: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are</a:t>
            </a:r>
            <a:r>
              <a:rPr kumimoji="0" lang="en-GB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then given by</a:t>
            </a:r>
            <a:endParaRPr kumimoji="0" lang="en-GB" sz="3200" b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32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lang="en-GB" sz="3200" dirty="0" smtClean="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GB" sz="3200" dirty="0" smtClean="0"/>
              <a:t>Conditions on </a:t>
            </a:r>
            <a:r>
              <a:rPr lang="en-GB" sz="3200" dirty="0" err="1" smtClean="0">
                <a:latin typeface="cmmi12" pitchFamily="34" charset="0"/>
              </a:rPr>
              <a:t>a</a:t>
            </a:r>
            <a:r>
              <a:rPr lang="en-GB" sz="3200" baseline="-20000" dirty="0" err="1" smtClean="0">
                <a:latin typeface="cmmi12" pitchFamily="34" charset="0"/>
              </a:rPr>
              <a:t>N</a:t>
            </a:r>
            <a:r>
              <a:rPr lang="en-GB" sz="3200" dirty="0" smtClean="0"/>
              <a:t> for convergence :</a:t>
            </a:r>
            <a:endParaRPr kumimoji="0" lang="en-GB" sz="32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 Robbins-</a:t>
            </a:r>
            <a:r>
              <a:rPr lang="en-GB" dirty="0" err="1" smtClean="0"/>
              <a:t>Monro</a:t>
            </a:r>
            <a:r>
              <a:rPr lang="en-GB" dirty="0" smtClean="0"/>
              <a:t> Algorithm (3)</a:t>
            </a:r>
            <a:endParaRPr lang="en-GB" dirty="0"/>
          </a:p>
        </p:txBody>
      </p:sp>
      <p:pic>
        <p:nvPicPr>
          <p:cNvPr id="5" name="Picture 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327697" y="2445884"/>
            <a:ext cx="4478201" cy="411612"/>
          </a:xfrm>
          <a:prstGeom prst="rect">
            <a:avLst/>
          </a:prstGeom>
          <a:noFill/>
          <a:ln/>
          <a:effectLst/>
        </p:spPr>
      </p:pic>
      <p:pic>
        <p:nvPicPr>
          <p:cNvPr id="8" name="Picture 7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714488" y="3977265"/>
            <a:ext cx="5715022" cy="737619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 txBox="1">
            <a:spLocks/>
          </p:cNvSpPr>
          <p:nvPr/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en-GB" sz="3200" dirty="0" smtClean="0"/>
              <a:t>Regarding 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en-GB" sz="3200" dirty="0" smtClean="0"/>
          </a:p>
          <a:p>
            <a:pPr marL="342900" indent="-342900">
              <a:spcBef>
                <a:spcPct val="20000"/>
              </a:spcBef>
              <a:defRPr/>
            </a:pPr>
            <a:endParaRPr lang="en-GB" sz="3200" dirty="0" smtClean="0"/>
          </a:p>
          <a:p>
            <a:pPr marL="1588" indent="-1588">
              <a:spcBef>
                <a:spcPct val="20000"/>
              </a:spcBef>
              <a:defRPr/>
            </a:pPr>
            <a:r>
              <a:rPr lang="en-GB" sz="3200" dirty="0" smtClean="0"/>
              <a:t>as a regression function, finding its root is equivalent to finding the maximum likelihood solution </a:t>
            </a:r>
            <a:r>
              <a:rPr lang="en-GB" sz="3200" dirty="0" smtClean="0">
                <a:latin typeface="cmmi12" pitchFamily="34" charset="0"/>
              </a:rPr>
              <a:t>µ</a:t>
            </a:r>
            <a:r>
              <a:rPr lang="en-GB" sz="3200" baseline="-20000" dirty="0" smtClean="0">
                <a:latin typeface="cmr12" pitchFamily="34" charset="0"/>
              </a:rPr>
              <a:t>ML</a:t>
            </a:r>
            <a:r>
              <a:rPr lang="en-GB" sz="3200" dirty="0" smtClean="0"/>
              <a:t>. Thus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en-GB" sz="3200" dirty="0" smtClean="0"/>
          </a:p>
          <a:p>
            <a:pPr marL="342900" indent="-342900">
              <a:spcBef>
                <a:spcPct val="20000"/>
              </a:spcBef>
              <a:defRPr/>
            </a:pPr>
            <a:endParaRPr lang="en-GB" sz="3200" dirty="0" smtClean="0"/>
          </a:p>
          <a:p>
            <a:pPr marL="342900" indent="-342900">
              <a:spcBef>
                <a:spcPct val="20000"/>
              </a:spcBef>
              <a:defRPr/>
            </a:pPr>
            <a:endParaRPr lang="en-GB" sz="32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29642" cy="1143000"/>
          </a:xfrm>
        </p:spPr>
        <p:txBody>
          <a:bodyPr>
            <a:normAutofit/>
          </a:bodyPr>
          <a:lstStyle/>
          <a:p>
            <a:r>
              <a:rPr lang="en-GB" sz="3600" dirty="0" smtClean="0"/>
              <a:t>Robbins-</a:t>
            </a:r>
            <a:r>
              <a:rPr lang="en-GB" sz="3600" dirty="0" err="1" smtClean="0"/>
              <a:t>Monro</a:t>
            </a:r>
            <a:r>
              <a:rPr lang="en-GB" sz="3600" dirty="0" smtClean="0"/>
              <a:t> for Maximum Likelihood (1)</a:t>
            </a:r>
            <a:endParaRPr lang="en-GB" sz="3600" dirty="0"/>
          </a:p>
        </p:txBody>
      </p:sp>
      <p:pic>
        <p:nvPicPr>
          <p:cNvPr id="7" name="Picture 6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509817" y="2285992"/>
            <a:ext cx="6113921" cy="857252"/>
          </a:xfrm>
          <a:prstGeom prst="rect">
            <a:avLst/>
          </a:prstGeom>
          <a:noFill/>
          <a:ln/>
          <a:effectLst/>
        </p:spPr>
      </p:pic>
      <p:pic>
        <p:nvPicPr>
          <p:cNvPr id="11" name="Picture 10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57290" y="5143512"/>
            <a:ext cx="6429389" cy="6275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 txBox="1">
            <a:spLocks/>
          </p:cNvSpPr>
          <p:nvPr/>
        </p:nvSpPr>
        <p:spPr>
          <a:xfrm>
            <a:off x="609600" y="1571612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en-GB" sz="3200" dirty="0" smtClean="0"/>
              <a:t>Example: estimate the mean of a Gaussian.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en-GB" sz="3200" dirty="0" smtClean="0"/>
          </a:p>
          <a:p>
            <a:pPr marL="342900" indent="-342900">
              <a:spcBef>
                <a:spcPct val="20000"/>
              </a:spcBef>
              <a:defRPr/>
            </a:pPr>
            <a:endParaRPr lang="en-GB" sz="3200" dirty="0" smtClean="0"/>
          </a:p>
          <a:p>
            <a:pPr marL="342900" indent="-342900">
              <a:spcBef>
                <a:spcPct val="20000"/>
              </a:spcBef>
              <a:defRPr/>
            </a:pPr>
            <a:endParaRPr lang="en-GB" sz="3200" dirty="0" smtClean="0"/>
          </a:p>
          <a:p>
            <a:pPr marL="342900" indent="-342900">
              <a:spcBef>
                <a:spcPct val="20000"/>
              </a:spcBef>
              <a:defRPr/>
            </a:pPr>
            <a:endParaRPr lang="en-GB" sz="3200" dirty="0" smtClean="0"/>
          </a:p>
          <a:p>
            <a:pPr marL="342900" indent="-342900">
              <a:spcBef>
                <a:spcPct val="20000"/>
              </a:spcBef>
              <a:defRPr/>
            </a:pPr>
            <a:endParaRPr lang="en-GB" sz="32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29642" cy="1143000"/>
          </a:xfrm>
        </p:spPr>
        <p:txBody>
          <a:bodyPr>
            <a:normAutofit/>
          </a:bodyPr>
          <a:lstStyle/>
          <a:p>
            <a:r>
              <a:rPr lang="en-GB" sz="3600" dirty="0" smtClean="0"/>
              <a:t>Robbins-</a:t>
            </a:r>
            <a:r>
              <a:rPr lang="en-GB" sz="3600" dirty="0" err="1" smtClean="0"/>
              <a:t>Monro</a:t>
            </a:r>
            <a:r>
              <a:rPr lang="en-GB" sz="3600" dirty="0" smtClean="0"/>
              <a:t> for Maximum Likelihood (2)</a:t>
            </a:r>
            <a:endParaRPr lang="en-GB" sz="3600" dirty="0"/>
          </a:p>
        </p:txBody>
      </p:sp>
      <p:pic>
        <p:nvPicPr>
          <p:cNvPr id="10" name="Picture 9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73416" y="2816085"/>
            <a:ext cx="4055774" cy="1371351"/>
          </a:xfrm>
          <a:prstGeom prst="rect">
            <a:avLst/>
          </a:prstGeom>
          <a:noFill/>
          <a:ln/>
          <a:effectLst/>
        </p:spPr>
      </p:pic>
      <p:pic>
        <p:nvPicPr>
          <p:cNvPr id="8" name="Picture 7" descr="Figure2.1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2066" y="2401486"/>
            <a:ext cx="3531108" cy="381359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42910" y="4357694"/>
            <a:ext cx="43688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The distribution of </a:t>
            </a:r>
            <a:r>
              <a:rPr lang="en-GB" sz="2400" dirty="0" smtClean="0">
                <a:latin typeface="cmmi12" pitchFamily="34" charset="0"/>
              </a:rPr>
              <a:t>z</a:t>
            </a:r>
            <a:r>
              <a:rPr lang="en-GB" sz="2400" dirty="0" smtClean="0"/>
              <a:t> is Gaussian with mean </a:t>
            </a:r>
            <a:r>
              <a:rPr lang="en-GB" sz="2400" dirty="0" smtClean="0">
                <a:latin typeface="cmmi12" pitchFamily="34" charset="0"/>
              </a:rPr>
              <a:t>¹</a:t>
            </a:r>
            <a:r>
              <a:rPr lang="en-GB" sz="2400" dirty="0" smtClean="0">
                <a:latin typeface="cmr12" pitchFamily="34" charset="0"/>
              </a:rPr>
              <a:t> { </a:t>
            </a:r>
            <a:r>
              <a:rPr lang="en-GB" sz="2400" dirty="0" smtClean="0">
                <a:latin typeface="cmmi12" pitchFamily="34" charset="0"/>
              </a:rPr>
              <a:t>¹</a:t>
            </a:r>
            <a:r>
              <a:rPr lang="en-GB" sz="2400" baseline="-20000" dirty="0" smtClean="0">
                <a:latin typeface="cmr12" pitchFamily="34" charset="0"/>
              </a:rPr>
              <a:t>ML</a:t>
            </a:r>
            <a:r>
              <a:rPr lang="en-GB" sz="2400" dirty="0" smtClean="0"/>
              <a:t>. </a:t>
            </a:r>
          </a:p>
          <a:p>
            <a:endParaRPr lang="en-GB" sz="1200" dirty="0" smtClean="0"/>
          </a:p>
          <a:p>
            <a:r>
              <a:rPr lang="en-GB" sz="2400" dirty="0" smtClean="0"/>
              <a:t>For the Robbins-</a:t>
            </a:r>
            <a:r>
              <a:rPr lang="en-GB" sz="2400" dirty="0" err="1" smtClean="0"/>
              <a:t>Monro</a:t>
            </a:r>
            <a:r>
              <a:rPr lang="en-GB" sz="2400" dirty="0" smtClean="0"/>
              <a:t> update equation, </a:t>
            </a:r>
            <a:r>
              <a:rPr lang="en-GB" sz="2400" dirty="0" err="1" smtClean="0">
                <a:latin typeface="cmmi12" pitchFamily="34" charset="0"/>
              </a:rPr>
              <a:t>a</a:t>
            </a:r>
            <a:r>
              <a:rPr lang="en-GB" sz="2400" baseline="-20000" dirty="0" err="1" smtClean="0">
                <a:latin typeface="cmmi12" pitchFamily="34" charset="0"/>
              </a:rPr>
              <a:t>N</a:t>
            </a:r>
            <a:r>
              <a:rPr lang="en-GB" sz="2400" dirty="0" smtClean="0">
                <a:latin typeface="cmr12" pitchFamily="34" charset="0"/>
              </a:rPr>
              <a:t> = </a:t>
            </a:r>
            <a:r>
              <a:rPr lang="en-GB" sz="2400" dirty="0" smtClean="0">
                <a:latin typeface="cmmi12" pitchFamily="34" charset="0"/>
              </a:rPr>
              <a:t>¾</a:t>
            </a:r>
            <a:r>
              <a:rPr lang="en-GB" sz="2400" baseline="36000" dirty="0" smtClean="0">
                <a:latin typeface="cmmi12" pitchFamily="34" charset="0"/>
              </a:rPr>
              <a:t>2</a:t>
            </a:r>
            <a:r>
              <a:rPr lang="en-GB" sz="2400" dirty="0" smtClean="0">
                <a:latin typeface="cmmi12" pitchFamily="34" charset="0"/>
              </a:rPr>
              <a:t>=N</a:t>
            </a:r>
            <a:r>
              <a:rPr lang="en-GB" sz="24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Bayesian Inference for the Gaussian (1)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Assume </a:t>
            </a:r>
            <a:r>
              <a:rPr lang="en-GB" dirty="0" smtClean="0">
                <a:latin typeface="cmmi12" pitchFamily="34" charset="0"/>
              </a:rPr>
              <a:t>¾</a:t>
            </a:r>
            <a:r>
              <a:rPr lang="en-GB" baseline="36000" dirty="0" smtClean="0">
                <a:latin typeface="cmmi12" pitchFamily="34" charset="0"/>
              </a:rPr>
              <a:t>2</a:t>
            </a:r>
            <a:r>
              <a:rPr lang="en-GB" dirty="0" smtClean="0"/>
              <a:t> is known. Given </a:t>
            </a:r>
            <a:r>
              <a:rPr lang="en-GB" dirty="0" err="1" smtClean="0"/>
              <a:t>i.i.d</a:t>
            </a:r>
            <a:r>
              <a:rPr lang="en-GB" dirty="0" smtClean="0"/>
              <a:t>. data</a:t>
            </a:r>
            <a:br>
              <a:rPr lang="en-GB" dirty="0" smtClean="0"/>
            </a:br>
            <a:r>
              <a:rPr lang="en-GB" dirty="0" smtClean="0"/>
              <a:t>                           , the </a:t>
            </a:r>
            <a:r>
              <a:rPr lang="en-GB" dirty="0" smtClean="0">
                <a:latin typeface="Calibri"/>
              </a:rPr>
              <a:t>likelihood</a:t>
            </a:r>
            <a:r>
              <a:rPr lang="en-GB" dirty="0" smtClean="0"/>
              <a:t> function for</a:t>
            </a:r>
            <a:br>
              <a:rPr lang="en-GB" dirty="0" smtClean="0"/>
            </a:br>
            <a:r>
              <a:rPr lang="en-GB" dirty="0" smtClean="0">
                <a:latin typeface="cmmi12" pitchFamily="34" charset="0"/>
              </a:rPr>
              <a:t>¹</a:t>
            </a:r>
            <a:r>
              <a:rPr lang="en-GB" dirty="0" smtClean="0"/>
              <a:t> is given by</a:t>
            </a:r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This has a Gaussian shape as a function of </a:t>
            </a:r>
            <a:r>
              <a:rPr lang="en-GB" dirty="0" smtClean="0">
                <a:latin typeface="cmmi12" pitchFamily="34" charset="0"/>
              </a:rPr>
              <a:t>¹ </a:t>
            </a:r>
            <a:r>
              <a:rPr lang="en-GB" dirty="0" smtClean="0"/>
              <a:t>(but it is </a:t>
            </a:r>
            <a:r>
              <a:rPr lang="en-GB" i="1" dirty="0" smtClean="0"/>
              <a:t>not</a:t>
            </a:r>
            <a:r>
              <a:rPr lang="en-GB" dirty="0" smtClean="0"/>
              <a:t> a distribution over </a:t>
            </a:r>
            <a:r>
              <a:rPr lang="en-GB" dirty="0" smtClean="0">
                <a:latin typeface="cmmi12" pitchFamily="34" charset="0"/>
              </a:rPr>
              <a:t>¹</a:t>
            </a:r>
            <a:r>
              <a:rPr lang="en-GB" dirty="0" smtClean="0"/>
              <a:t>).</a:t>
            </a:r>
          </a:p>
        </p:txBody>
      </p:sp>
      <p:pic>
        <p:nvPicPr>
          <p:cNvPr id="5" name="Picture 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1490" y="2262518"/>
            <a:ext cx="2350775" cy="350520"/>
          </a:xfrm>
          <a:prstGeom prst="rect">
            <a:avLst/>
          </a:prstGeom>
          <a:noFill/>
        </p:spPr>
      </p:pic>
      <p:pic>
        <p:nvPicPr>
          <p:cNvPr id="7" name="Picture 6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17084" y="3214118"/>
            <a:ext cx="6909830" cy="7863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Bayesian Inference for the Gaussian (2)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Combined with a Gaussian prior over </a:t>
            </a:r>
            <a:r>
              <a:rPr lang="en-GB" dirty="0" smtClean="0">
                <a:latin typeface="cmmi12" pitchFamily="34" charset="0"/>
              </a:rPr>
              <a:t>¹</a:t>
            </a:r>
            <a:r>
              <a:rPr lang="en-GB" dirty="0" smtClean="0"/>
              <a:t>,</a:t>
            </a:r>
          </a:p>
          <a:p>
            <a:endParaRPr lang="en-GB" dirty="0" smtClean="0"/>
          </a:p>
          <a:p>
            <a:endParaRPr lang="en-GB" sz="800" dirty="0" smtClean="0"/>
          </a:p>
          <a:p>
            <a:r>
              <a:rPr lang="en-GB" dirty="0" smtClean="0"/>
              <a:t>this gives the posterior</a:t>
            </a:r>
          </a:p>
          <a:p>
            <a:endParaRPr lang="en-GB" dirty="0" smtClean="0"/>
          </a:p>
          <a:p>
            <a:endParaRPr lang="en-GB" sz="1200" dirty="0" smtClean="0"/>
          </a:p>
          <a:p>
            <a:r>
              <a:rPr lang="en-GB" dirty="0" smtClean="0"/>
              <a:t>Completing the square over </a:t>
            </a:r>
            <a:r>
              <a:rPr lang="en-GB" dirty="0" smtClean="0">
                <a:latin typeface="cmmi12" pitchFamily="34" charset="0"/>
              </a:rPr>
              <a:t>¹</a:t>
            </a:r>
            <a:r>
              <a:rPr lang="en-GB" dirty="0" smtClean="0"/>
              <a:t>, we see that</a:t>
            </a:r>
          </a:p>
        </p:txBody>
      </p:sp>
      <p:pic>
        <p:nvPicPr>
          <p:cNvPr id="6" name="Picture 5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109731" y="2374578"/>
            <a:ext cx="2922275" cy="411480"/>
          </a:xfrm>
          <a:prstGeom prst="rect">
            <a:avLst/>
          </a:prstGeom>
          <a:noFill/>
          <a:ln/>
          <a:effectLst/>
        </p:spPr>
      </p:pic>
      <p:pic>
        <p:nvPicPr>
          <p:cNvPr id="12" name="Picture 11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168185" y="3714752"/>
            <a:ext cx="2792042" cy="350433"/>
          </a:xfrm>
          <a:prstGeom prst="rect">
            <a:avLst/>
          </a:prstGeom>
          <a:noFill/>
          <a:ln/>
          <a:effectLst/>
        </p:spPr>
      </p:pic>
      <p:pic>
        <p:nvPicPr>
          <p:cNvPr id="14" name="Picture 13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983267" y="5089323"/>
            <a:ext cx="3172956" cy="411379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Binary Variables (2)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latin typeface="CMMI9" pitchFamily="34" charset="2"/>
              </a:rPr>
              <a:t>N</a:t>
            </a:r>
            <a:r>
              <a:rPr lang="en-GB" dirty="0" smtClean="0"/>
              <a:t> coin flips:</a:t>
            </a:r>
          </a:p>
          <a:p>
            <a:endParaRPr lang="en-GB" dirty="0" smtClean="0"/>
          </a:p>
          <a:p>
            <a:r>
              <a:rPr lang="en-GB" dirty="0" smtClean="0"/>
              <a:t>Binomial Distribution</a:t>
            </a:r>
          </a:p>
        </p:txBody>
      </p:sp>
      <p:pic>
        <p:nvPicPr>
          <p:cNvPr id="7" name="Picture 6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52840" y="2219890"/>
            <a:ext cx="1828804" cy="280416"/>
          </a:xfrm>
          <a:prstGeom prst="rect">
            <a:avLst/>
          </a:prstGeom>
          <a:noFill/>
        </p:spPr>
      </p:pic>
      <p:pic>
        <p:nvPicPr>
          <p:cNvPr id="10" name="Picture 9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86024" y="3571876"/>
            <a:ext cx="3962408" cy="633986"/>
          </a:xfrm>
          <a:prstGeom prst="rect">
            <a:avLst/>
          </a:prstGeom>
          <a:noFill/>
        </p:spPr>
      </p:pic>
      <p:pic>
        <p:nvPicPr>
          <p:cNvPr id="13" name="Picture 12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43195" y="4357694"/>
            <a:ext cx="3657608" cy="762002"/>
          </a:xfrm>
          <a:prstGeom prst="rect">
            <a:avLst/>
          </a:prstGeom>
          <a:noFill/>
        </p:spPr>
      </p:pic>
      <p:pic>
        <p:nvPicPr>
          <p:cNvPr id="14" name="Picture 13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2092" y="5286388"/>
            <a:ext cx="5815596" cy="7620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Bayesian Inference for the Gaussian (3)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… where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Note:</a:t>
            </a:r>
          </a:p>
          <a:p>
            <a:endParaRPr lang="en-GB" dirty="0" smtClean="0"/>
          </a:p>
          <a:p>
            <a:endParaRPr lang="en-GB" sz="1200" dirty="0" smtClean="0"/>
          </a:p>
        </p:txBody>
      </p:sp>
      <p:pic>
        <p:nvPicPr>
          <p:cNvPr id="15" name="Picture 1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029728" y="2214553"/>
            <a:ext cx="7064920" cy="1472747"/>
          </a:xfrm>
          <a:prstGeom prst="rect">
            <a:avLst/>
          </a:prstGeom>
          <a:noFill/>
          <a:ln/>
          <a:effectLst/>
        </p:spPr>
      </p:pic>
      <p:pic>
        <p:nvPicPr>
          <p:cNvPr id="10" name="Picture 9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775747" y="4429131"/>
            <a:ext cx="3587994" cy="1207425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Bayesian Inference for the Gaussian (4)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Example:                                       for </a:t>
            </a:r>
            <a:r>
              <a:rPr lang="en-GB" dirty="0" smtClean="0">
                <a:latin typeface="cmmi12" pitchFamily="34" charset="0"/>
              </a:rPr>
              <a:t>N</a:t>
            </a:r>
            <a:r>
              <a:rPr lang="en-GB" dirty="0" smtClean="0">
                <a:latin typeface="cmr12" pitchFamily="34" charset="0"/>
              </a:rPr>
              <a:t> = 0, 1, 2 </a:t>
            </a:r>
            <a:r>
              <a:rPr lang="en-GB" dirty="0" smtClean="0"/>
              <a:t>and </a:t>
            </a:r>
            <a:r>
              <a:rPr lang="en-GB" dirty="0" smtClean="0">
                <a:latin typeface="cmr12" pitchFamily="34" charset="0"/>
              </a:rPr>
              <a:t>10.</a:t>
            </a:r>
            <a:endParaRPr lang="en-GB" dirty="0"/>
          </a:p>
        </p:txBody>
      </p:sp>
      <p:pic>
        <p:nvPicPr>
          <p:cNvPr id="9" name="Picture 8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399176" y="1734584"/>
            <a:ext cx="3172956" cy="411379"/>
          </a:xfrm>
          <a:prstGeom prst="rect">
            <a:avLst/>
          </a:prstGeom>
          <a:noFill/>
          <a:ln/>
          <a:effectLst/>
        </p:spPr>
      </p:pic>
      <p:pic>
        <p:nvPicPr>
          <p:cNvPr id="11" name="Picture 10" descr="Figure2.1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9978" y="2606250"/>
            <a:ext cx="5102352" cy="36088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Bayesian Inference for the Gaussian (5)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Sequential Estimation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The posterior obtained after observing </a:t>
            </a:r>
            <a:r>
              <a:rPr lang="en-GB" dirty="0" smtClean="0">
                <a:latin typeface="cmmi12" pitchFamily="34" charset="0"/>
              </a:rPr>
              <a:t>N</a:t>
            </a:r>
            <a:r>
              <a:rPr lang="en-GB" dirty="0" smtClean="0">
                <a:latin typeface="cmr12" pitchFamily="34" charset="0"/>
              </a:rPr>
              <a:t> { 1</a:t>
            </a:r>
            <a:r>
              <a:rPr lang="en-GB" dirty="0" smtClean="0"/>
              <a:t> data points becomes the prior when we observe the </a:t>
            </a:r>
            <a:r>
              <a:rPr lang="en-GB" dirty="0" smtClean="0">
                <a:latin typeface="cmmi12" pitchFamily="34" charset="0"/>
              </a:rPr>
              <a:t>N</a:t>
            </a:r>
            <a:r>
              <a:rPr lang="en-GB" sz="1200" baseline="30000" dirty="0" smtClean="0">
                <a:latin typeface="cmr12" pitchFamily="34" charset="0"/>
              </a:rPr>
              <a:t> </a:t>
            </a:r>
            <a:r>
              <a:rPr lang="en-GB" baseline="30000" dirty="0" err="1" smtClean="0">
                <a:latin typeface="cmr12" pitchFamily="34" charset="0"/>
              </a:rPr>
              <a:t>th</a:t>
            </a:r>
            <a:r>
              <a:rPr lang="en-GB" dirty="0" smtClean="0"/>
              <a:t> data point.</a:t>
            </a:r>
            <a:endParaRPr lang="en-GB" dirty="0"/>
          </a:p>
        </p:txBody>
      </p:sp>
      <p:pic>
        <p:nvPicPr>
          <p:cNvPr id="10" name="Picture 9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080170" y="2513458"/>
            <a:ext cx="4972068" cy="1772801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Bayesian Inference for the Gaussian (6)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Now assume </a:t>
            </a:r>
            <a:r>
              <a:rPr lang="en-GB" dirty="0" smtClean="0">
                <a:latin typeface="cmmi12" pitchFamily="34" charset="0"/>
              </a:rPr>
              <a:t>¹</a:t>
            </a:r>
            <a:r>
              <a:rPr lang="en-GB" dirty="0" smtClean="0"/>
              <a:t> is known. The </a:t>
            </a:r>
            <a:r>
              <a:rPr lang="en-GB" dirty="0" smtClean="0">
                <a:latin typeface="Calibri"/>
              </a:rPr>
              <a:t>likelihood</a:t>
            </a:r>
            <a:r>
              <a:rPr lang="en-GB" dirty="0" smtClean="0"/>
              <a:t> function for </a:t>
            </a:r>
            <a:r>
              <a:rPr lang="en-GB" dirty="0" smtClean="0">
                <a:latin typeface="cmmi12" pitchFamily="34" charset="0"/>
              </a:rPr>
              <a:t> ¸ </a:t>
            </a:r>
            <a:r>
              <a:rPr lang="en-GB" dirty="0" smtClean="0">
                <a:latin typeface="cmr12" pitchFamily="34" charset="0"/>
              </a:rPr>
              <a:t> = 1/</a:t>
            </a:r>
            <a:r>
              <a:rPr lang="en-GB" dirty="0" smtClean="0">
                <a:latin typeface="cmmi12" pitchFamily="34" charset="0"/>
              </a:rPr>
              <a:t>¾</a:t>
            </a:r>
            <a:r>
              <a:rPr lang="en-GB" baseline="36000" dirty="0" smtClean="0">
                <a:latin typeface="cmmi12" pitchFamily="34" charset="0"/>
              </a:rPr>
              <a:t>2</a:t>
            </a:r>
            <a:r>
              <a:rPr lang="en-GB" dirty="0" smtClean="0"/>
              <a:t> is given by</a:t>
            </a:r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This has a Gamma shape as a function of </a:t>
            </a:r>
            <a:r>
              <a:rPr lang="en-GB" dirty="0" smtClean="0">
                <a:latin typeface="cmmi12" pitchFamily="34" charset="0"/>
              </a:rPr>
              <a:t>¸</a:t>
            </a:r>
            <a:r>
              <a:rPr lang="en-GB" dirty="0" smtClean="0"/>
              <a:t>.</a:t>
            </a:r>
          </a:p>
        </p:txBody>
      </p:sp>
      <p:pic>
        <p:nvPicPr>
          <p:cNvPr id="6" name="Picture 5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244604" y="2856811"/>
            <a:ext cx="6654789" cy="786503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Bayesian Inference for the Gaussian (7)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Gamma distribution</a:t>
            </a:r>
          </a:p>
          <a:p>
            <a:endParaRPr lang="en-GB" dirty="0" smtClean="0"/>
          </a:p>
        </p:txBody>
      </p:sp>
      <p:pic>
        <p:nvPicPr>
          <p:cNvPr id="5" name="Picture 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552698" y="2462209"/>
            <a:ext cx="4038601" cy="609601"/>
          </a:xfrm>
          <a:prstGeom prst="rect">
            <a:avLst/>
          </a:prstGeom>
          <a:noFill/>
          <a:ln/>
          <a:effectLst/>
        </p:spPr>
      </p:pic>
      <p:pic>
        <p:nvPicPr>
          <p:cNvPr id="8" name="Picture 7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31004" y="3376044"/>
            <a:ext cx="3681991" cy="481584"/>
          </a:xfrm>
          <a:prstGeom prst="rect">
            <a:avLst/>
          </a:prstGeom>
          <a:noFill/>
        </p:spPr>
      </p:pic>
      <p:grpSp>
        <p:nvGrpSpPr>
          <p:cNvPr id="18" name="Group 17"/>
          <p:cNvGrpSpPr/>
          <p:nvPr/>
        </p:nvGrpSpPr>
        <p:grpSpPr>
          <a:xfrm>
            <a:off x="500034" y="4214818"/>
            <a:ext cx="8141628" cy="1795997"/>
            <a:chOff x="500034" y="4357694"/>
            <a:chExt cx="8141628" cy="1795997"/>
          </a:xfrm>
        </p:grpSpPr>
        <p:pic>
          <p:nvPicPr>
            <p:cNvPr id="9" name="Picture 8" descr="Figure2.13a.jp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00034" y="4357694"/>
              <a:ext cx="2569464" cy="1792224"/>
            </a:xfrm>
            <a:prstGeom prst="rect">
              <a:avLst/>
            </a:prstGeom>
          </p:spPr>
        </p:pic>
        <p:pic>
          <p:nvPicPr>
            <p:cNvPr id="14" name="Picture 13" descr="Figure2.13a.jp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288420" y="4361468"/>
              <a:ext cx="2569464" cy="1792223"/>
            </a:xfrm>
            <a:prstGeom prst="rect">
              <a:avLst/>
            </a:prstGeom>
          </p:spPr>
        </p:pic>
        <p:pic>
          <p:nvPicPr>
            <p:cNvPr id="15" name="Picture 14" descr="Figure2.13a.jpg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072198" y="4361468"/>
              <a:ext cx="2569464" cy="179222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Bayesian Inference for the Gaussian (8)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Now we combine a Gamma prior,                      ,</a:t>
            </a:r>
            <a:br>
              <a:rPr lang="en-GB" dirty="0" smtClean="0"/>
            </a:br>
            <a:r>
              <a:rPr lang="en-GB" dirty="0" smtClean="0"/>
              <a:t>with the likelihood function for </a:t>
            </a:r>
            <a:r>
              <a:rPr lang="en-GB" dirty="0" smtClean="0">
                <a:latin typeface="cmmi12" pitchFamily="34" charset="0"/>
              </a:rPr>
              <a:t>¸</a:t>
            </a:r>
            <a:r>
              <a:rPr lang="en-GB" dirty="0" smtClean="0"/>
              <a:t> to obtain</a:t>
            </a:r>
          </a:p>
          <a:p>
            <a:endParaRPr lang="en-GB" dirty="0" smtClean="0"/>
          </a:p>
          <a:p>
            <a:endParaRPr lang="en-GB" sz="800" dirty="0" smtClean="0"/>
          </a:p>
          <a:p>
            <a:endParaRPr lang="en-GB" dirty="0" smtClean="0"/>
          </a:p>
          <a:p>
            <a:r>
              <a:rPr lang="en-GB" dirty="0" smtClean="0"/>
              <a:t>which we recognize as                         with </a:t>
            </a:r>
          </a:p>
          <a:p>
            <a:endParaRPr lang="en-GB" dirty="0" smtClean="0"/>
          </a:p>
          <a:p>
            <a:endParaRPr lang="en-GB" sz="1200" dirty="0" smtClean="0"/>
          </a:p>
        </p:txBody>
      </p:sp>
      <p:pic>
        <p:nvPicPr>
          <p:cNvPr id="10" name="Picture 9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771086" y="2874216"/>
            <a:ext cx="5586996" cy="786386"/>
          </a:xfrm>
          <a:prstGeom prst="rect">
            <a:avLst/>
          </a:prstGeom>
          <a:noFill/>
          <a:ln/>
          <a:effectLst/>
        </p:spPr>
      </p:pic>
      <p:pic>
        <p:nvPicPr>
          <p:cNvPr id="16" name="Picture 15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113515" y="4714883"/>
            <a:ext cx="4902230" cy="1423719"/>
          </a:xfrm>
          <a:prstGeom prst="rect">
            <a:avLst/>
          </a:prstGeom>
          <a:noFill/>
          <a:ln/>
          <a:effectLst/>
        </p:spPr>
      </p:pic>
      <p:pic>
        <p:nvPicPr>
          <p:cNvPr id="9" name="Picture 8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40813" y="1775878"/>
            <a:ext cx="1874525" cy="350520"/>
          </a:xfrm>
          <a:prstGeom prst="rect">
            <a:avLst/>
          </a:prstGeom>
          <a:noFill/>
        </p:spPr>
      </p:pic>
      <p:pic>
        <p:nvPicPr>
          <p:cNvPr id="13" name="Picture 12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500562" y="4173523"/>
            <a:ext cx="2096931" cy="350759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Bayesian Inference for the Gaussian (9)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If both </a:t>
            </a:r>
            <a:r>
              <a:rPr lang="en-GB" dirty="0" smtClean="0">
                <a:latin typeface="cmmi12" pitchFamily="34" charset="0"/>
              </a:rPr>
              <a:t>¹</a:t>
            </a:r>
            <a:r>
              <a:rPr lang="en-GB" dirty="0" smtClean="0"/>
              <a:t> and </a:t>
            </a:r>
            <a:r>
              <a:rPr lang="en-GB" dirty="0" smtClean="0">
                <a:latin typeface="cmmi12" pitchFamily="34" charset="0"/>
              </a:rPr>
              <a:t>¸</a:t>
            </a:r>
            <a:r>
              <a:rPr lang="en-GB" dirty="0" smtClean="0"/>
              <a:t> are unknown, the joint </a:t>
            </a:r>
            <a:r>
              <a:rPr lang="en-GB" dirty="0" smtClean="0">
                <a:latin typeface="Calibri"/>
              </a:rPr>
              <a:t>likelihood</a:t>
            </a:r>
            <a:r>
              <a:rPr lang="en-GB" dirty="0" smtClean="0"/>
              <a:t> function is given by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We need a prior with the same functional dependence on </a:t>
            </a:r>
            <a:r>
              <a:rPr lang="en-GB" dirty="0" smtClean="0">
                <a:latin typeface="cmmi12" pitchFamily="34" charset="0"/>
              </a:rPr>
              <a:t>¹</a:t>
            </a:r>
            <a:r>
              <a:rPr lang="en-GB" dirty="0" smtClean="0"/>
              <a:t> and </a:t>
            </a:r>
            <a:r>
              <a:rPr lang="en-GB" dirty="0" smtClean="0">
                <a:latin typeface="cmmi12" pitchFamily="34" charset="0"/>
              </a:rPr>
              <a:t>¸</a:t>
            </a:r>
            <a:r>
              <a:rPr lang="en-GB" dirty="0" smtClean="0"/>
              <a:t>.</a:t>
            </a:r>
          </a:p>
        </p:txBody>
      </p:sp>
      <p:pic>
        <p:nvPicPr>
          <p:cNvPr id="5" name="Picture 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345689" y="2895607"/>
            <a:ext cx="6452619" cy="1676401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40" y="274638"/>
            <a:ext cx="8256664" cy="1143000"/>
          </a:xfrm>
        </p:spPr>
        <p:txBody>
          <a:bodyPr>
            <a:normAutofit/>
          </a:bodyPr>
          <a:lstStyle/>
          <a:p>
            <a:r>
              <a:rPr lang="en-GB" sz="3800" dirty="0" smtClean="0"/>
              <a:t>Bayesian Inference for the Gaussian (10)</a:t>
            </a:r>
            <a:endParaRPr lang="en-GB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Gaussian-gamma distribution</a:t>
            </a:r>
          </a:p>
          <a:p>
            <a:endParaRPr lang="en-GB" dirty="0" smtClean="0"/>
          </a:p>
        </p:txBody>
      </p:sp>
      <p:grpSp>
        <p:nvGrpSpPr>
          <p:cNvPr id="18" name="Group 17"/>
          <p:cNvGrpSpPr/>
          <p:nvPr/>
        </p:nvGrpSpPr>
        <p:grpSpPr>
          <a:xfrm>
            <a:off x="1509112" y="2605085"/>
            <a:ext cx="6113524" cy="2109799"/>
            <a:chOff x="1714480" y="2462209"/>
            <a:chExt cx="6113524" cy="2109799"/>
          </a:xfrm>
        </p:grpSpPr>
        <p:pic>
          <p:nvPicPr>
            <p:cNvPr id="17" name="Picture 16" descr="TP_tmp.png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1714480" y="2462209"/>
              <a:ext cx="4876021" cy="1014822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11" name="Right Brace 10"/>
            <p:cNvSpPr/>
            <p:nvPr/>
          </p:nvSpPr>
          <p:spPr>
            <a:xfrm rot="5400000">
              <a:off x="3749535" y="2821775"/>
              <a:ext cx="214316" cy="1571636"/>
            </a:xfrm>
            <a:prstGeom prst="rightBrac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ight Brace 11"/>
            <p:cNvSpPr/>
            <p:nvPr/>
          </p:nvSpPr>
          <p:spPr>
            <a:xfrm rot="5400000">
              <a:off x="5616972" y="2750338"/>
              <a:ext cx="214314" cy="1714512"/>
            </a:xfrm>
            <a:prstGeom prst="rightBrac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009485" y="3925677"/>
              <a:ext cx="17145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en-GB" dirty="0" smtClean="0"/>
                <a:t> Quadratic in </a:t>
              </a:r>
              <a:r>
                <a:rPr lang="en-GB" dirty="0" smtClean="0">
                  <a:latin typeface="cmmi12" pitchFamily="34" charset="0"/>
                </a:rPr>
                <a:t>¹</a:t>
              </a:r>
              <a:r>
                <a:rPr lang="en-GB" dirty="0" smtClean="0"/>
                <a:t>.</a:t>
              </a:r>
            </a:p>
            <a:p>
              <a:pPr>
                <a:buFont typeface="Arial" pitchFamily="34" charset="0"/>
                <a:buChar char="•"/>
              </a:pPr>
              <a:r>
                <a:rPr lang="en-GB" dirty="0" smtClean="0"/>
                <a:t> Linear in </a:t>
              </a:r>
              <a:r>
                <a:rPr lang="en-GB" dirty="0" smtClean="0">
                  <a:latin typeface="cmmi12" pitchFamily="34" charset="0"/>
                </a:rPr>
                <a:t>¸</a:t>
              </a:r>
              <a:r>
                <a:rPr lang="en-GB" dirty="0" smtClean="0"/>
                <a:t>.</a:t>
              </a:r>
              <a:endParaRPr lang="en-GB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938311" y="3925677"/>
              <a:ext cx="28896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en-GB" dirty="0" smtClean="0"/>
                <a:t> Gamma distribution over </a:t>
              </a:r>
              <a:r>
                <a:rPr lang="en-GB" dirty="0" smtClean="0">
                  <a:latin typeface="cmmi12" pitchFamily="34" charset="0"/>
                </a:rPr>
                <a:t>¸</a:t>
              </a:r>
              <a:r>
                <a:rPr lang="en-GB" dirty="0" smtClean="0"/>
                <a:t>.</a:t>
              </a:r>
            </a:p>
            <a:p>
              <a:pPr>
                <a:buFont typeface="Arial" pitchFamily="34" charset="0"/>
                <a:buChar char="•"/>
              </a:pPr>
              <a:r>
                <a:rPr lang="en-GB" dirty="0" smtClean="0"/>
                <a:t> Independent of </a:t>
              </a:r>
              <a:r>
                <a:rPr lang="en-GB" dirty="0" smtClean="0">
                  <a:latin typeface="cmmi12" pitchFamily="34" charset="0"/>
                </a:rPr>
                <a:t>¹</a:t>
              </a:r>
              <a:r>
                <a:rPr lang="en-GB" dirty="0" smtClean="0"/>
                <a:t>. </a:t>
              </a:r>
              <a:endParaRPr lang="en-GB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40" y="274638"/>
            <a:ext cx="8256664" cy="1143000"/>
          </a:xfrm>
        </p:spPr>
        <p:txBody>
          <a:bodyPr>
            <a:normAutofit/>
          </a:bodyPr>
          <a:lstStyle/>
          <a:p>
            <a:r>
              <a:rPr lang="en-GB" sz="3800" dirty="0" smtClean="0"/>
              <a:t>Bayesian Inference for the Gaussian (11)</a:t>
            </a:r>
            <a:endParaRPr lang="en-GB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Gaussian-gamma distribution</a:t>
            </a:r>
          </a:p>
          <a:p>
            <a:endParaRPr lang="en-GB" dirty="0" smtClean="0"/>
          </a:p>
        </p:txBody>
      </p:sp>
      <p:pic>
        <p:nvPicPr>
          <p:cNvPr id="10" name="Picture 9" descr="Figure2.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432" y="2358028"/>
            <a:ext cx="5309616" cy="37856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40" y="274638"/>
            <a:ext cx="8256664" cy="1143000"/>
          </a:xfrm>
        </p:spPr>
        <p:txBody>
          <a:bodyPr>
            <a:normAutofit/>
          </a:bodyPr>
          <a:lstStyle/>
          <a:p>
            <a:r>
              <a:rPr lang="en-GB" sz="3800" dirty="0" smtClean="0"/>
              <a:t>Bayesian Inference for the Gaussian (12)</a:t>
            </a:r>
            <a:endParaRPr lang="en-GB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Multivariate conjugate priors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>
                <a:latin typeface="cmmib10" pitchFamily="34" charset="0"/>
              </a:rPr>
              <a:t>¹</a:t>
            </a:r>
            <a:r>
              <a:rPr lang="en-GB" dirty="0" smtClean="0"/>
              <a:t> unknown, </a:t>
            </a:r>
            <a:r>
              <a:rPr lang="en-GB" dirty="0" smtClean="0">
                <a:latin typeface="cmbx12" pitchFamily="34" charset="0"/>
              </a:rPr>
              <a:t>¤</a:t>
            </a:r>
            <a:r>
              <a:rPr lang="en-GB" dirty="0" smtClean="0"/>
              <a:t> known: </a:t>
            </a:r>
            <a:r>
              <a:rPr lang="en-GB" dirty="0" smtClean="0">
                <a:latin typeface="cmmi12" pitchFamily="34" charset="0"/>
              </a:rPr>
              <a:t>p</a:t>
            </a:r>
            <a:r>
              <a:rPr lang="en-GB" dirty="0" smtClean="0">
                <a:latin typeface="cmr12" pitchFamily="34" charset="0"/>
              </a:rPr>
              <a:t>(</a:t>
            </a:r>
            <a:r>
              <a:rPr lang="en-GB" dirty="0" smtClean="0">
                <a:latin typeface="cmmib10" pitchFamily="34" charset="0"/>
              </a:rPr>
              <a:t>¹</a:t>
            </a:r>
            <a:r>
              <a:rPr lang="en-GB" dirty="0" smtClean="0">
                <a:latin typeface="cmr12" pitchFamily="34" charset="0"/>
              </a:rPr>
              <a:t>)</a:t>
            </a:r>
            <a:r>
              <a:rPr lang="en-GB" dirty="0" smtClean="0"/>
              <a:t> Gaussian.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>
                <a:latin typeface="cmbx12" pitchFamily="34" charset="0"/>
              </a:rPr>
              <a:t>¤</a:t>
            </a:r>
            <a:r>
              <a:rPr lang="en-GB" dirty="0" smtClean="0"/>
              <a:t> unknown, </a:t>
            </a:r>
            <a:r>
              <a:rPr lang="en-GB" dirty="0" smtClean="0">
                <a:latin typeface="cmmib10" pitchFamily="34" charset="0"/>
              </a:rPr>
              <a:t>¹</a:t>
            </a:r>
            <a:r>
              <a:rPr lang="en-GB" dirty="0" smtClean="0"/>
              <a:t> known: </a:t>
            </a:r>
            <a:r>
              <a:rPr lang="en-GB" dirty="0" smtClean="0">
                <a:latin typeface="cmmi12" pitchFamily="34" charset="0"/>
              </a:rPr>
              <a:t>p</a:t>
            </a:r>
            <a:r>
              <a:rPr lang="en-GB" dirty="0" smtClean="0">
                <a:latin typeface="cmr12" pitchFamily="34" charset="0"/>
              </a:rPr>
              <a:t>(</a:t>
            </a:r>
            <a:r>
              <a:rPr lang="en-GB" dirty="0" smtClean="0">
                <a:latin typeface="cmbx12" pitchFamily="34" charset="0"/>
              </a:rPr>
              <a:t>¤</a:t>
            </a:r>
            <a:r>
              <a:rPr lang="en-GB" dirty="0" smtClean="0">
                <a:latin typeface="cmr12" pitchFamily="34" charset="0"/>
              </a:rPr>
              <a:t>)</a:t>
            </a:r>
            <a:r>
              <a:rPr lang="en-GB" dirty="0" smtClean="0"/>
              <a:t> Wishart,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  <a:p>
            <a:pPr>
              <a:buFont typeface="Arial" pitchFamily="34" charset="0"/>
              <a:buChar char="•"/>
            </a:pPr>
            <a:r>
              <a:rPr lang="en-GB" dirty="0" smtClean="0">
                <a:latin typeface="cmbx12" pitchFamily="34" charset="0"/>
              </a:rPr>
              <a:t>¤</a:t>
            </a:r>
            <a:r>
              <a:rPr lang="en-GB" dirty="0" smtClean="0"/>
              <a:t> and </a:t>
            </a:r>
            <a:r>
              <a:rPr lang="en-GB" dirty="0" smtClean="0">
                <a:latin typeface="cmmib10" pitchFamily="34" charset="0"/>
              </a:rPr>
              <a:t>¹</a:t>
            </a:r>
            <a:r>
              <a:rPr lang="en-GB" dirty="0" smtClean="0"/>
              <a:t> unknown: </a:t>
            </a:r>
            <a:r>
              <a:rPr lang="en-GB" dirty="0" smtClean="0">
                <a:latin typeface="cmmi12" pitchFamily="34" charset="0"/>
              </a:rPr>
              <a:t>p</a:t>
            </a:r>
            <a:r>
              <a:rPr lang="en-GB" dirty="0" smtClean="0">
                <a:latin typeface="cmr12" pitchFamily="34" charset="0"/>
              </a:rPr>
              <a:t>(</a:t>
            </a:r>
            <a:r>
              <a:rPr lang="en-GB" dirty="0" smtClean="0">
                <a:latin typeface="cmmib10" pitchFamily="34" charset="0"/>
              </a:rPr>
              <a:t>¹</a:t>
            </a:r>
            <a:r>
              <a:rPr lang="en-GB" dirty="0" smtClean="0">
                <a:latin typeface="cmr12" pitchFamily="34" charset="0"/>
              </a:rPr>
              <a:t>,</a:t>
            </a:r>
            <a:r>
              <a:rPr lang="en-GB" dirty="0" smtClean="0">
                <a:latin typeface="cmbx12" pitchFamily="34" charset="0"/>
              </a:rPr>
              <a:t>¤</a:t>
            </a:r>
            <a:r>
              <a:rPr lang="en-GB" dirty="0" smtClean="0">
                <a:latin typeface="cmr12" pitchFamily="34" charset="0"/>
              </a:rPr>
              <a:t>)</a:t>
            </a:r>
            <a:r>
              <a:rPr lang="en-GB" dirty="0" smtClean="0"/>
              <a:t> Gaussian-</a:t>
            </a:r>
            <a:r>
              <a:rPr lang="en-GB" dirty="0" err="1" smtClean="0"/>
              <a:t>Wishart</a:t>
            </a:r>
            <a:r>
              <a:rPr lang="en-GB" dirty="0" smtClean="0"/>
              <a:t>,</a:t>
            </a:r>
            <a:br>
              <a:rPr lang="en-GB" dirty="0" smtClean="0"/>
            </a:br>
            <a:endParaRPr lang="en-GB" dirty="0" smtClean="0"/>
          </a:p>
          <a:p>
            <a:pPr>
              <a:buFont typeface="Arial" pitchFamily="34" charset="0"/>
              <a:buChar char="•"/>
            </a:pPr>
            <a:endParaRPr lang="en-GB" dirty="0" smtClean="0"/>
          </a:p>
        </p:txBody>
      </p:sp>
      <p:pic>
        <p:nvPicPr>
          <p:cNvPr id="6" name="Picture 5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75804" y="3501584"/>
            <a:ext cx="6573407" cy="713234"/>
          </a:xfrm>
          <a:prstGeom prst="rect">
            <a:avLst/>
          </a:prstGeom>
          <a:noFill/>
        </p:spPr>
      </p:pic>
      <p:pic>
        <p:nvPicPr>
          <p:cNvPr id="11" name="Picture 10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643174" y="4923485"/>
            <a:ext cx="3439376" cy="399523"/>
          </a:xfrm>
          <a:prstGeom prst="rect">
            <a:avLst/>
          </a:prstGeom>
          <a:noFill/>
          <a:ln/>
          <a:effectLst/>
        </p:spPr>
      </p:pic>
      <p:pic>
        <p:nvPicPr>
          <p:cNvPr id="12" name="Picture 11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000100" y="5494990"/>
            <a:ext cx="4633605" cy="434264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Binomial Distribution</a:t>
            </a:r>
            <a:endParaRPr lang="en-GB" dirty="0"/>
          </a:p>
        </p:txBody>
      </p:sp>
      <p:grpSp>
        <p:nvGrpSpPr>
          <p:cNvPr id="17" name="Group 16"/>
          <p:cNvGrpSpPr/>
          <p:nvPr/>
        </p:nvGrpSpPr>
        <p:grpSpPr>
          <a:xfrm>
            <a:off x="928662" y="1785926"/>
            <a:ext cx="6759141" cy="3785616"/>
            <a:chOff x="1142976" y="1928802"/>
            <a:chExt cx="6759141" cy="3785616"/>
          </a:xfrm>
        </p:grpSpPr>
        <p:pic>
          <p:nvPicPr>
            <p:cNvPr id="14" name="Picture 13" descr="Figure2.1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71749" y="1928802"/>
              <a:ext cx="5230368" cy="3785616"/>
            </a:xfrm>
            <a:prstGeom prst="rect">
              <a:avLst/>
            </a:prstGeom>
          </p:spPr>
        </p:pic>
        <p:pic>
          <p:nvPicPr>
            <p:cNvPr id="16" name="Picture 15" descr="TP_tmp.png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42976" y="3500438"/>
              <a:ext cx="1700788" cy="280416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where</a:t>
            </a:r>
          </a:p>
          <a:p>
            <a:endParaRPr lang="en-GB" dirty="0" smtClean="0"/>
          </a:p>
          <a:p>
            <a:r>
              <a:rPr lang="en-GB" dirty="0" smtClean="0"/>
              <a:t>Infinite mixture of Gaussians.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Student’s t-Distribution</a:t>
            </a:r>
            <a:endParaRPr lang="en-GB" dirty="0"/>
          </a:p>
        </p:txBody>
      </p:sp>
      <p:pic>
        <p:nvPicPr>
          <p:cNvPr id="7" name="Picture 6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27659" y="1714487"/>
            <a:ext cx="7288680" cy="2462064"/>
          </a:xfrm>
          <a:prstGeom prst="rect">
            <a:avLst/>
          </a:prstGeom>
          <a:noFill/>
          <a:ln/>
          <a:effectLst/>
        </p:spPr>
      </p:pic>
      <p:pic>
        <p:nvPicPr>
          <p:cNvPr id="10" name="Picture 9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526266" y="4863096"/>
            <a:ext cx="4091466" cy="280487"/>
          </a:xfrm>
          <a:prstGeom prst="rect">
            <a:avLst/>
          </a:prstGeom>
          <a:noFill/>
          <a:ln/>
          <a:effectLst/>
        </p:spPr>
      </p:pic>
      <p:sp>
        <p:nvSpPr>
          <p:cNvPr id="30" name="Freeform 29"/>
          <p:cNvSpPr/>
          <p:nvPr/>
        </p:nvSpPr>
        <p:spPr>
          <a:xfrm>
            <a:off x="5617029" y="2753248"/>
            <a:ext cx="2813538" cy="2924071"/>
          </a:xfrm>
          <a:custGeom>
            <a:avLst/>
            <a:gdLst>
              <a:gd name="connsiteX0" fmla="*/ 0 w 2813538"/>
              <a:gd name="connsiteY0" fmla="*/ 2924071 h 2924071"/>
              <a:gd name="connsiteX1" fmla="*/ 2813538 w 2813538"/>
              <a:gd name="connsiteY1" fmla="*/ 2924071 h 2924071"/>
              <a:gd name="connsiteX2" fmla="*/ 2783393 w 2813538"/>
              <a:gd name="connsiteY2" fmla="*/ 0 h 2924071"/>
              <a:gd name="connsiteX3" fmla="*/ 1838848 w 2813538"/>
              <a:gd name="connsiteY3" fmla="*/ 0 h 2924071"/>
              <a:gd name="connsiteX4" fmla="*/ 1838848 w 2813538"/>
              <a:gd name="connsiteY4" fmla="*/ 0 h 2924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13538" h="2924071">
                <a:moveTo>
                  <a:pt x="0" y="2924071"/>
                </a:moveTo>
                <a:lnTo>
                  <a:pt x="2813538" y="2924071"/>
                </a:lnTo>
                <a:lnTo>
                  <a:pt x="2783393" y="0"/>
                </a:lnTo>
                <a:lnTo>
                  <a:pt x="1838848" y="0"/>
                </a:lnTo>
                <a:lnTo>
                  <a:pt x="1838848" y="0"/>
                </a:lnTo>
              </a:path>
            </a:pathLst>
          </a:custGeom>
          <a:ln w="19050">
            <a:solidFill>
              <a:srgbClr val="FF0000"/>
            </a:solidFill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Student’s t-Distribution</a:t>
            </a:r>
            <a:endParaRPr lang="en-GB" dirty="0"/>
          </a:p>
        </p:txBody>
      </p:sp>
      <p:pic>
        <p:nvPicPr>
          <p:cNvPr id="8" name="Picture 7" descr="Figure2.1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9070" y="1428736"/>
            <a:ext cx="4980432" cy="3608832"/>
          </a:xfrm>
          <a:prstGeom prst="rect">
            <a:avLst/>
          </a:prstGeom>
        </p:spPr>
      </p:pic>
      <p:pic>
        <p:nvPicPr>
          <p:cNvPr id="12" name="Picture 11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741427" y="5286388"/>
            <a:ext cx="5648131" cy="921678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Student’s t-Distribution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Robustness to outliers: </a:t>
            </a:r>
            <a:r>
              <a:rPr lang="en-GB" sz="2800" dirty="0" smtClean="0">
                <a:solidFill>
                  <a:srgbClr val="00FF00"/>
                </a:solidFill>
              </a:rPr>
              <a:t>Gaussian</a:t>
            </a:r>
            <a:r>
              <a:rPr lang="en-GB" sz="2800" dirty="0" smtClean="0"/>
              <a:t> </a:t>
            </a:r>
            <a:r>
              <a:rPr lang="en-GB" sz="2800" dirty="0" err="1" smtClean="0"/>
              <a:t>vs</a:t>
            </a:r>
            <a:r>
              <a:rPr lang="en-GB" sz="2800" dirty="0" smtClean="0"/>
              <a:t> </a:t>
            </a:r>
            <a:r>
              <a:rPr lang="en-GB" sz="2800" dirty="0" smtClean="0">
                <a:solidFill>
                  <a:srgbClr val="FF0000"/>
                </a:solidFill>
              </a:rPr>
              <a:t>t-distribution.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05882" y="2428868"/>
            <a:ext cx="7382752" cy="3680270"/>
            <a:chOff x="761148" y="2320498"/>
            <a:chExt cx="7382752" cy="3680270"/>
          </a:xfrm>
        </p:grpSpPr>
        <p:pic>
          <p:nvPicPr>
            <p:cNvPr id="8" name="Picture 7" descr="Figure2.15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1148" y="2320498"/>
              <a:ext cx="3525100" cy="3608832"/>
            </a:xfrm>
            <a:prstGeom prst="rect">
              <a:avLst/>
            </a:prstGeom>
          </p:spPr>
        </p:pic>
        <p:pic>
          <p:nvPicPr>
            <p:cNvPr id="6" name="Picture 5" descr="Figure2.15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18800" y="2320499"/>
              <a:ext cx="3525100" cy="3608831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1785918" y="5643578"/>
              <a:ext cx="5357850" cy="3571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Student’s t-Distribution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</a:t>
            </a:r>
            <a:r>
              <a:rPr lang="en-GB" dirty="0" smtClean="0">
                <a:latin typeface="cmmi12" pitchFamily="34" charset="0"/>
              </a:rPr>
              <a:t>D</a:t>
            </a:r>
            <a:r>
              <a:rPr lang="en-GB" dirty="0" smtClean="0"/>
              <a:t>-</a:t>
            </a:r>
            <a:r>
              <a:rPr lang="en-GB" dirty="0" err="1" smtClean="0"/>
              <a:t>variate</a:t>
            </a:r>
            <a:r>
              <a:rPr lang="en-GB" dirty="0" smtClean="0"/>
              <a:t> case: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sz="1800" dirty="0" smtClean="0"/>
          </a:p>
          <a:p>
            <a:r>
              <a:rPr lang="en-GB" dirty="0" smtClean="0"/>
              <a:t>where                               .</a:t>
            </a:r>
          </a:p>
          <a:p>
            <a:pPr>
              <a:spcBef>
                <a:spcPts val="1800"/>
              </a:spcBef>
            </a:pPr>
            <a:r>
              <a:rPr lang="en-GB" dirty="0" smtClean="0"/>
              <a:t>Properties:</a:t>
            </a:r>
            <a:endParaRPr lang="en-GB" dirty="0"/>
          </a:p>
        </p:txBody>
      </p:sp>
      <p:pic>
        <p:nvPicPr>
          <p:cNvPr id="7" name="Picture 6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180680" y="2214554"/>
            <a:ext cx="6782637" cy="1423591"/>
          </a:xfrm>
          <a:prstGeom prst="rect">
            <a:avLst/>
          </a:prstGeom>
          <a:noFill/>
          <a:ln/>
          <a:effectLst/>
        </p:spPr>
      </p:pic>
      <p:pic>
        <p:nvPicPr>
          <p:cNvPr id="9" name="Picture 8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80611" y="3857628"/>
            <a:ext cx="2691389" cy="329184"/>
          </a:xfrm>
          <a:prstGeom prst="rect">
            <a:avLst/>
          </a:prstGeom>
          <a:noFill/>
        </p:spPr>
      </p:pic>
      <p:pic>
        <p:nvPicPr>
          <p:cNvPr id="14" name="Picture 13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712421" y="4633398"/>
            <a:ext cx="3706919" cy="1294527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Periodic variables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GB" dirty="0" smtClean="0"/>
              <a:t>Examples: calendar time, direction, …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We require</a:t>
            </a:r>
          </a:p>
          <a:p>
            <a:pPr>
              <a:buFont typeface="Arial" pitchFamily="34" charset="0"/>
              <a:buChar char="•"/>
            </a:pPr>
            <a:endParaRPr lang="en-GB" dirty="0" smtClean="0"/>
          </a:p>
        </p:txBody>
      </p:sp>
      <p:pic>
        <p:nvPicPr>
          <p:cNvPr id="4" name="Content Placeholder 7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00378" y="2857496"/>
            <a:ext cx="3143258" cy="16840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von </a:t>
            </a:r>
            <a:r>
              <a:rPr lang="en-GB" dirty="0" err="1" smtClean="0"/>
              <a:t>Mises</a:t>
            </a:r>
            <a:r>
              <a:rPr lang="en-GB" dirty="0" smtClean="0"/>
              <a:t> Distribution (1)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This requirement is satisfied by </a:t>
            </a:r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where</a:t>
            </a:r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is the 0</a:t>
            </a:r>
            <a:r>
              <a:rPr lang="en-GB" baseline="30000" dirty="0" smtClean="0"/>
              <a:t>th</a:t>
            </a:r>
            <a:r>
              <a:rPr lang="en-GB" dirty="0" smtClean="0"/>
              <a:t> order modified Bessel function of the 1</a:t>
            </a:r>
            <a:r>
              <a:rPr lang="en-GB" baseline="30000" dirty="0" smtClean="0"/>
              <a:t>st</a:t>
            </a:r>
            <a:r>
              <a:rPr lang="en-GB" dirty="0" smtClean="0"/>
              <a:t> kind.</a:t>
            </a:r>
          </a:p>
        </p:txBody>
      </p:sp>
      <p:pic>
        <p:nvPicPr>
          <p:cNvPr id="8" name="Picture 7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3186" y="2428868"/>
            <a:ext cx="5779783" cy="762003"/>
          </a:xfrm>
          <a:prstGeom prst="rect">
            <a:avLst/>
          </a:prstGeom>
          <a:noFill/>
        </p:spPr>
      </p:pic>
      <p:pic>
        <p:nvPicPr>
          <p:cNvPr id="10" name="Picture 9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244172" y="3762375"/>
            <a:ext cx="4637809" cy="826956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von </a:t>
            </a:r>
            <a:r>
              <a:rPr lang="en-GB" dirty="0" err="1" smtClean="0"/>
              <a:t>Mises</a:t>
            </a:r>
            <a:r>
              <a:rPr lang="en-GB" dirty="0" smtClean="0"/>
              <a:t> Distribution (4)</a:t>
            </a:r>
            <a:endParaRPr lang="en-GB" dirty="0"/>
          </a:p>
        </p:txBody>
      </p:sp>
      <p:pic>
        <p:nvPicPr>
          <p:cNvPr id="11" name="Content Placeholder 10" descr="Figure2.19a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71472" y="1714488"/>
            <a:ext cx="3888486" cy="3888486"/>
          </a:xfrm>
        </p:spPr>
      </p:pic>
      <p:pic>
        <p:nvPicPr>
          <p:cNvPr id="12" name="Content Placeholder 11" descr="Figure2.19b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786314" y="1714488"/>
            <a:ext cx="3888486" cy="388848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Maximum Likelihood for von </a:t>
            </a:r>
            <a:r>
              <a:rPr lang="en-GB" dirty="0" err="1" smtClean="0"/>
              <a:t>Mises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9600" y="1600200"/>
            <a:ext cx="7924800" cy="4614882"/>
          </a:xfrm>
        </p:spPr>
        <p:txBody>
          <a:bodyPr>
            <a:normAutofit/>
          </a:bodyPr>
          <a:lstStyle/>
          <a:p>
            <a:r>
              <a:rPr lang="en-GB" sz="2400" dirty="0" smtClean="0"/>
              <a:t>Given a data set,                                , the log likelihood function is given by</a:t>
            </a:r>
          </a:p>
          <a:p>
            <a:endParaRPr lang="en-GB" sz="2400" dirty="0" smtClean="0"/>
          </a:p>
          <a:p>
            <a:pPr>
              <a:spcBef>
                <a:spcPts val="3000"/>
              </a:spcBef>
            </a:pPr>
            <a:r>
              <a:rPr lang="en-GB" sz="2400" dirty="0" smtClean="0"/>
              <a:t>Maximizing with respect to </a:t>
            </a:r>
            <a:r>
              <a:rPr lang="en-GB" sz="2400" dirty="0" smtClean="0">
                <a:latin typeface="cmmi12" pitchFamily="34" charset="0"/>
              </a:rPr>
              <a:t>µ</a:t>
            </a:r>
            <a:r>
              <a:rPr lang="en-GB" sz="2400" baseline="-20000" dirty="0" smtClean="0">
                <a:latin typeface="CMR12" pitchFamily="34" charset="2"/>
              </a:rPr>
              <a:t>0</a:t>
            </a:r>
            <a:r>
              <a:rPr lang="en-GB" sz="2400" dirty="0" smtClean="0"/>
              <a:t> we directly obtain</a:t>
            </a:r>
          </a:p>
          <a:p>
            <a:endParaRPr lang="en-GB" sz="2400" dirty="0" smtClean="0">
              <a:solidFill>
                <a:srgbClr val="FF0000"/>
              </a:solidFill>
            </a:endParaRPr>
          </a:p>
          <a:p>
            <a:pPr>
              <a:spcBef>
                <a:spcPts val="3600"/>
              </a:spcBef>
            </a:pPr>
            <a:r>
              <a:rPr lang="en-GB" sz="2400" dirty="0" smtClean="0"/>
              <a:t>Similarly, maximizing with respect to </a:t>
            </a:r>
            <a:r>
              <a:rPr lang="en-GB" sz="2400" dirty="0" smtClean="0">
                <a:latin typeface="CMMI12" pitchFamily="34" charset="2"/>
              </a:rPr>
              <a:t>m</a:t>
            </a:r>
            <a:r>
              <a:rPr lang="en-GB" sz="2400" dirty="0" smtClean="0"/>
              <a:t> we get</a:t>
            </a:r>
          </a:p>
          <a:p>
            <a:endParaRPr lang="en-GB" sz="2400" dirty="0" smtClean="0"/>
          </a:p>
          <a:p>
            <a:endParaRPr lang="en-GB" sz="2400" dirty="0" smtClean="0"/>
          </a:p>
          <a:p>
            <a:r>
              <a:rPr lang="en-GB" sz="2400" dirty="0" smtClean="0"/>
              <a:t>which can be solved numerically for </a:t>
            </a:r>
            <a:r>
              <a:rPr lang="en-GB" sz="2400" dirty="0" err="1" smtClean="0">
                <a:latin typeface="CMMI12" pitchFamily="34" charset="2"/>
              </a:rPr>
              <a:t>m</a:t>
            </a:r>
            <a:r>
              <a:rPr lang="en-GB" sz="2400" baseline="-20000" dirty="0" err="1" smtClean="0">
                <a:latin typeface="CMR12" pitchFamily="34" charset="2"/>
              </a:rPr>
              <a:t>ML</a:t>
            </a:r>
            <a:r>
              <a:rPr lang="en-GB" sz="2400" dirty="0" smtClean="0"/>
              <a:t>.</a:t>
            </a:r>
          </a:p>
        </p:txBody>
      </p:sp>
      <p:pic>
        <p:nvPicPr>
          <p:cNvPr id="6" name="Picture 5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060" y="1704440"/>
            <a:ext cx="2143130" cy="315468"/>
          </a:xfrm>
          <a:prstGeom prst="rect">
            <a:avLst/>
          </a:prstGeom>
          <a:noFill/>
        </p:spPr>
      </p:pic>
      <p:pic>
        <p:nvPicPr>
          <p:cNvPr id="8" name="Picture 7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1093" y="2309808"/>
            <a:ext cx="6781813" cy="762002"/>
          </a:xfrm>
          <a:prstGeom prst="rect">
            <a:avLst/>
          </a:prstGeom>
          <a:noFill/>
        </p:spPr>
      </p:pic>
      <p:pic>
        <p:nvPicPr>
          <p:cNvPr id="10" name="Picture 9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35805" y="3696276"/>
            <a:ext cx="3072389" cy="661418"/>
          </a:xfrm>
          <a:prstGeom prst="rect">
            <a:avLst/>
          </a:prstGeom>
          <a:noFill/>
        </p:spPr>
      </p:pic>
      <p:pic>
        <p:nvPicPr>
          <p:cNvPr id="13" name="Picture 12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55388" y="4881576"/>
            <a:ext cx="3633223" cy="7620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Mixtures of Gaussians (1)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Old Faithful data set</a:t>
            </a:r>
            <a:endParaRPr lang="en-GB" dirty="0"/>
          </a:p>
        </p:txBody>
      </p:sp>
      <p:grpSp>
        <p:nvGrpSpPr>
          <p:cNvPr id="11" name="Group 10"/>
          <p:cNvGrpSpPr/>
          <p:nvPr/>
        </p:nvGrpSpPr>
        <p:grpSpPr>
          <a:xfrm>
            <a:off x="847176" y="2285992"/>
            <a:ext cx="7434289" cy="3736992"/>
            <a:chOff x="857224" y="2786058"/>
            <a:chExt cx="7434289" cy="3736992"/>
          </a:xfrm>
        </p:grpSpPr>
        <p:grpSp>
          <p:nvGrpSpPr>
            <p:cNvPr id="7" name="Group 6"/>
            <p:cNvGrpSpPr/>
            <p:nvPr/>
          </p:nvGrpSpPr>
          <p:grpSpPr>
            <a:xfrm>
              <a:off x="857224" y="2786058"/>
              <a:ext cx="3505200" cy="3736992"/>
              <a:chOff x="1219724" y="2347356"/>
              <a:chExt cx="3505200" cy="3736992"/>
            </a:xfrm>
          </p:grpSpPr>
          <p:pic>
            <p:nvPicPr>
              <p:cNvPr id="4" name="Picture 3" descr="Figure2.21a.jp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219724" y="2347356"/>
                <a:ext cx="3505200" cy="3224784"/>
              </a:xfrm>
              <a:prstGeom prst="rect">
                <a:avLst/>
              </a:prstGeom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1847308" y="5715016"/>
                <a:ext cx="257176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 smtClean="0"/>
                  <a:t>Single Gaussian</a:t>
                </a:r>
                <a:endParaRPr lang="en-GB" dirty="0"/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4786314" y="2786058"/>
              <a:ext cx="3505199" cy="3736992"/>
              <a:chOff x="1219724" y="2347356"/>
              <a:chExt cx="3505199" cy="3736992"/>
            </a:xfrm>
          </p:grpSpPr>
          <p:pic>
            <p:nvPicPr>
              <p:cNvPr id="9" name="Picture 8" descr="Figure2.21a.jpg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19724" y="2347356"/>
                <a:ext cx="3505199" cy="3224784"/>
              </a:xfrm>
              <a:prstGeom prst="rect">
                <a:avLst/>
              </a:prstGeom>
            </p:spPr>
          </p:pic>
          <p:sp>
            <p:nvSpPr>
              <p:cNvPr id="10" name="TextBox 9"/>
              <p:cNvSpPr txBox="1"/>
              <p:nvPr/>
            </p:nvSpPr>
            <p:spPr>
              <a:xfrm>
                <a:off x="1847308" y="5715016"/>
                <a:ext cx="257176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 smtClean="0"/>
                  <a:t>Mixture of two Gaussians</a:t>
                </a:r>
                <a:endParaRPr lang="en-GB" dirty="0"/>
              </a:p>
            </p:txBody>
          </p:sp>
        </p:grpSp>
      </p:grp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Mixtures of Gaussians (2)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Combine simple models </a:t>
            </a:r>
            <a:br>
              <a:rPr lang="en-GB" dirty="0" smtClean="0"/>
            </a:br>
            <a:r>
              <a:rPr lang="en-GB" dirty="0" smtClean="0"/>
              <a:t>into a complex model:</a:t>
            </a:r>
            <a:endParaRPr lang="en-GB" dirty="0"/>
          </a:p>
        </p:txBody>
      </p:sp>
      <p:pic>
        <p:nvPicPr>
          <p:cNvPr id="13" name="Content Placeholder 12" descr="TP_tmp.png"/>
          <p:cNvPicPr>
            <a:picLocks noGrp="1" noChangeAspect="1"/>
          </p:cNvPicPr>
          <p:nvPr>
            <p:ph sz="half" idx="2"/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0100" y="2643182"/>
            <a:ext cx="2919989" cy="786386"/>
          </a:xfrm>
          <a:noFill/>
        </p:spPr>
      </p:pic>
      <p:sp>
        <p:nvSpPr>
          <p:cNvPr id="14" name="Right Brace 13"/>
          <p:cNvSpPr/>
          <p:nvPr/>
        </p:nvSpPr>
        <p:spPr>
          <a:xfrm rot="5400000">
            <a:off x="3107521" y="2607463"/>
            <a:ext cx="142876" cy="1357322"/>
          </a:xfrm>
          <a:prstGeom prst="rightBrac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2571736" y="3357562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Component</a:t>
            </a:r>
            <a:endParaRPr lang="en-GB" dirty="0"/>
          </a:p>
        </p:txBody>
      </p:sp>
      <p:cxnSp>
        <p:nvCxnSpPr>
          <p:cNvPr id="22" name="Straight Arrow Connector 21"/>
          <p:cNvCxnSpPr/>
          <p:nvPr/>
        </p:nvCxnSpPr>
        <p:spPr>
          <a:xfrm rot="5400000" flipH="1" flipV="1">
            <a:off x="2062416" y="3499644"/>
            <a:ext cx="571504" cy="1588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233540" y="3734848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Mixing coefficient</a:t>
            </a:r>
            <a:endParaRPr lang="en-GB" dirty="0"/>
          </a:p>
        </p:txBody>
      </p:sp>
      <p:grpSp>
        <p:nvGrpSpPr>
          <p:cNvPr id="16" name="Group 15"/>
          <p:cNvGrpSpPr/>
          <p:nvPr/>
        </p:nvGrpSpPr>
        <p:grpSpPr>
          <a:xfrm>
            <a:off x="4286248" y="1714488"/>
            <a:ext cx="4267200" cy="2726786"/>
            <a:chOff x="4286248" y="1643050"/>
            <a:chExt cx="4267200" cy="2726786"/>
          </a:xfrm>
        </p:grpSpPr>
        <p:pic>
          <p:nvPicPr>
            <p:cNvPr id="24" name="Picture 23" descr="Figure2.22.jp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86248" y="1643050"/>
              <a:ext cx="4267200" cy="2542032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6072198" y="4000504"/>
              <a:ext cx="10715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>
                  <a:latin typeface="CMMI12" pitchFamily="34" charset="2"/>
                </a:rPr>
                <a:t>K</a:t>
              </a:r>
              <a:r>
                <a:rPr lang="en-GB" dirty="0" smtClean="0">
                  <a:latin typeface="CMR12" pitchFamily="34" charset="2"/>
                </a:rPr>
                <a:t>=3</a:t>
              </a:r>
              <a:endParaRPr lang="en-GB" dirty="0">
                <a:latin typeface="CMR12" pitchFamily="34" charset="2"/>
              </a:endParaRPr>
            </a:p>
          </p:txBody>
        </p:sp>
      </p:grpSp>
      <p:pic>
        <p:nvPicPr>
          <p:cNvPr id="12" name="Picture 11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0411" y="4357126"/>
            <a:ext cx="2919989" cy="7863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Parameter Estimation (1)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ML for Bernoulli</a:t>
            </a:r>
          </a:p>
          <a:p>
            <a:r>
              <a:rPr lang="en-GB" sz="2400" dirty="0" smtClean="0"/>
              <a:t>	Given: </a:t>
            </a:r>
          </a:p>
          <a:p>
            <a:r>
              <a:rPr lang="en-GB" dirty="0" smtClean="0"/>
              <a:t>	</a:t>
            </a:r>
          </a:p>
        </p:txBody>
      </p:sp>
      <p:pic>
        <p:nvPicPr>
          <p:cNvPr id="14" name="Picture 13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909744" y="2295517"/>
            <a:ext cx="5312414" cy="280563"/>
          </a:xfrm>
          <a:prstGeom prst="rect">
            <a:avLst/>
          </a:prstGeom>
          <a:noFill/>
          <a:ln/>
          <a:effectLst/>
        </p:spPr>
      </p:pic>
      <p:pic>
        <p:nvPicPr>
          <p:cNvPr id="7" name="Picture 6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71694" y="2809874"/>
            <a:ext cx="4800610" cy="762002"/>
          </a:xfrm>
          <a:prstGeom prst="rect">
            <a:avLst/>
          </a:prstGeom>
          <a:noFill/>
        </p:spPr>
      </p:pic>
      <p:pic>
        <p:nvPicPr>
          <p:cNvPr id="9" name="Picture 8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5184" y="3786190"/>
            <a:ext cx="6833630" cy="762002"/>
          </a:xfrm>
          <a:prstGeom prst="rect">
            <a:avLst/>
          </a:prstGeom>
          <a:noFill/>
        </p:spPr>
      </p:pic>
      <p:pic>
        <p:nvPicPr>
          <p:cNvPr id="11" name="Picture 10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0605" y="4786322"/>
            <a:ext cx="2462789" cy="7620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Mixtures of Gaussians (3)</a:t>
            </a:r>
            <a:endParaRPr lang="en-GB" dirty="0"/>
          </a:p>
        </p:txBody>
      </p:sp>
      <p:grpSp>
        <p:nvGrpSpPr>
          <p:cNvPr id="25" name="Group 24"/>
          <p:cNvGrpSpPr/>
          <p:nvPr/>
        </p:nvGrpSpPr>
        <p:grpSpPr>
          <a:xfrm>
            <a:off x="500034" y="2357430"/>
            <a:ext cx="8072494" cy="2570232"/>
            <a:chOff x="500034" y="2357430"/>
            <a:chExt cx="8072494" cy="2570232"/>
          </a:xfrm>
        </p:grpSpPr>
        <p:pic>
          <p:nvPicPr>
            <p:cNvPr id="19" name="Picture 18" descr="Figure2.23a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0034" y="2358198"/>
              <a:ext cx="2647188" cy="2569464"/>
            </a:xfrm>
            <a:prstGeom prst="rect">
              <a:avLst/>
            </a:prstGeom>
          </p:spPr>
        </p:pic>
        <p:pic>
          <p:nvPicPr>
            <p:cNvPr id="20" name="Picture 19" descr="Figure2.23a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14678" y="2357430"/>
              <a:ext cx="2647188" cy="2569463"/>
            </a:xfrm>
            <a:prstGeom prst="rect">
              <a:avLst/>
            </a:prstGeom>
          </p:spPr>
        </p:pic>
        <p:pic>
          <p:nvPicPr>
            <p:cNvPr id="21" name="Picture 20" descr="Figure2.23a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25340" y="2464587"/>
              <a:ext cx="2647188" cy="235514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Mixtures of Gaussians (4)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Determining parameters </a:t>
            </a:r>
            <a:r>
              <a:rPr lang="en-GB" dirty="0" smtClean="0">
                <a:latin typeface="cmmib10" pitchFamily="34" charset="0"/>
              </a:rPr>
              <a:t>¹</a:t>
            </a:r>
            <a:r>
              <a:rPr lang="en-GB" dirty="0" smtClean="0"/>
              <a:t>, </a:t>
            </a:r>
            <a:r>
              <a:rPr lang="en-GB" dirty="0" smtClean="0">
                <a:latin typeface="CMBX12" pitchFamily="34" charset="2"/>
              </a:rPr>
              <a:t>§</a:t>
            </a:r>
            <a:r>
              <a:rPr lang="en-GB" dirty="0" smtClean="0"/>
              <a:t>, and </a:t>
            </a:r>
            <a:r>
              <a:rPr lang="en-GB" dirty="0" smtClean="0">
                <a:latin typeface="cmmib10" pitchFamily="34" charset="0"/>
              </a:rPr>
              <a:t>¼</a:t>
            </a:r>
            <a:r>
              <a:rPr lang="en-GB" dirty="0" smtClean="0"/>
              <a:t> using maximum log likelihood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pPr>
              <a:spcBef>
                <a:spcPts val="1800"/>
              </a:spcBef>
            </a:pPr>
            <a:r>
              <a:rPr lang="en-GB" dirty="0" smtClean="0"/>
              <a:t>Solution: use standard, iterative, numeric optimization methods or the </a:t>
            </a:r>
            <a:r>
              <a:rPr lang="en-GB" i="1" dirty="0" smtClean="0"/>
              <a:t>expectation maximization</a:t>
            </a:r>
            <a:r>
              <a:rPr lang="en-GB" dirty="0" smtClean="0"/>
              <a:t> algorithm (Chapter 9). </a:t>
            </a:r>
          </a:p>
          <a:p>
            <a:endParaRPr lang="en-GB" dirty="0"/>
          </a:p>
        </p:txBody>
      </p:sp>
      <p:pic>
        <p:nvPicPr>
          <p:cNvPr id="9" name="Picture 8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65453" y="2928934"/>
            <a:ext cx="6602743" cy="982983"/>
          </a:xfrm>
          <a:prstGeom prst="rect">
            <a:avLst/>
          </a:prstGeom>
          <a:noFill/>
        </p:spPr>
      </p:pic>
      <p:sp>
        <p:nvSpPr>
          <p:cNvPr id="10" name="Right Brace 9"/>
          <p:cNvSpPr/>
          <p:nvPr/>
        </p:nvSpPr>
        <p:spPr>
          <a:xfrm rot="5400000">
            <a:off x="6030904" y="2214554"/>
            <a:ext cx="142876" cy="3571900"/>
          </a:xfrm>
          <a:prstGeom prst="rightBrac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4121651" y="4131238"/>
            <a:ext cx="3960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Log of a sum; no closed form maximum.</a:t>
            </a:r>
            <a:endParaRPr lang="en-GB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Exponential Family (1)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where </a:t>
            </a:r>
            <a:r>
              <a:rPr lang="en-GB" dirty="0" smtClean="0">
                <a:latin typeface="CMMIB10" pitchFamily="34" charset="2"/>
              </a:rPr>
              <a:t>´</a:t>
            </a:r>
            <a:r>
              <a:rPr lang="en-GB" dirty="0" smtClean="0"/>
              <a:t> is the </a:t>
            </a:r>
            <a:r>
              <a:rPr lang="en-GB" i="1" dirty="0" smtClean="0"/>
              <a:t>natural parameter</a:t>
            </a:r>
            <a:r>
              <a:rPr lang="en-GB" dirty="0" smtClean="0"/>
              <a:t> and</a:t>
            </a:r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so </a:t>
            </a:r>
            <a:r>
              <a:rPr lang="en-GB" dirty="0" smtClean="0">
                <a:latin typeface="CMMI10" pitchFamily="34" charset="2"/>
              </a:rPr>
              <a:t>g</a:t>
            </a:r>
            <a:r>
              <a:rPr lang="en-GB" dirty="0" smtClean="0">
                <a:latin typeface="CMR12" pitchFamily="34" charset="2"/>
              </a:rPr>
              <a:t>(</a:t>
            </a:r>
            <a:r>
              <a:rPr lang="en-GB" dirty="0" smtClean="0">
                <a:latin typeface="CMMIB10" pitchFamily="34" charset="2"/>
              </a:rPr>
              <a:t>´</a:t>
            </a:r>
            <a:r>
              <a:rPr lang="en-GB" dirty="0" smtClean="0">
                <a:latin typeface="CMR12" pitchFamily="34" charset="2"/>
              </a:rPr>
              <a:t>)</a:t>
            </a:r>
            <a:r>
              <a:rPr lang="en-GB" dirty="0" smtClean="0"/>
              <a:t> can  be interpreted as a normalization coefficient.</a:t>
            </a:r>
            <a:endParaRPr lang="en-GB" dirty="0"/>
          </a:p>
        </p:txBody>
      </p:sp>
      <p:pic>
        <p:nvPicPr>
          <p:cNvPr id="7" name="Picture 6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07914" y="2000240"/>
            <a:ext cx="4507240" cy="445770"/>
          </a:xfrm>
          <a:prstGeom prst="rect">
            <a:avLst/>
          </a:prstGeom>
          <a:noFill/>
        </p:spPr>
      </p:pic>
      <p:pic>
        <p:nvPicPr>
          <p:cNvPr id="9" name="Picture 8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21666" y="3595691"/>
            <a:ext cx="4697740" cy="7620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Exponential Family (2.1)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 Bernoulli Distribution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Comparing with the general form we see that</a:t>
            </a:r>
          </a:p>
        </p:txBody>
      </p:sp>
      <p:pic>
        <p:nvPicPr>
          <p:cNvPr id="8" name="Picture 7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163198" y="2390203"/>
            <a:ext cx="4800620" cy="1395989"/>
          </a:xfrm>
          <a:prstGeom prst="rect">
            <a:avLst/>
          </a:prstGeom>
          <a:noFill/>
          <a:ln/>
          <a:effectLst/>
        </p:spPr>
      </p:pic>
      <p:pic>
        <p:nvPicPr>
          <p:cNvPr id="11" name="Picture 10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88040" y="4867808"/>
            <a:ext cx="1728220" cy="633986"/>
          </a:xfrm>
          <a:prstGeom prst="rect">
            <a:avLst/>
          </a:prstGeom>
          <a:noFill/>
        </p:spPr>
      </p:pic>
      <p:pic>
        <p:nvPicPr>
          <p:cNvPr id="19" name="Picture 18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947405" y="4871003"/>
            <a:ext cx="2792532" cy="609059"/>
          </a:xfrm>
          <a:prstGeom prst="rect">
            <a:avLst/>
          </a:prstGeom>
          <a:noFill/>
          <a:ln/>
          <a:effectLst/>
        </p:spPr>
      </p:pic>
      <p:sp>
        <p:nvSpPr>
          <p:cNvPr id="14" name="TextBox 13"/>
          <p:cNvSpPr txBox="1"/>
          <p:nvPr/>
        </p:nvSpPr>
        <p:spPr>
          <a:xfrm>
            <a:off x="3286116" y="4844489"/>
            <a:ext cx="1714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/>
              <a:t>and so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5367866" y="5488561"/>
            <a:ext cx="2428892" cy="583645"/>
            <a:chOff x="5113360" y="5500703"/>
            <a:chExt cx="2428892" cy="583645"/>
          </a:xfrm>
        </p:grpSpPr>
        <p:sp>
          <p:nvSpPr>
            <p:cNvPr id="15" name="Right Brace 14"/>
            <p:cNvSpPr/>
            <p:nvPr/>
          </p:nvSpPr>
          <p:spPr>
            <a:xfrm rot="5400000">
              <a:off x="6235574" y="4449927"/>
              <a:ext cx="184466" cy="2286017"/>
            </a:xfrm>
            <a:prstGeom prst="rightBrac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113360" y="5715016"/>
              <a:ext cx="24288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Logistic sigmoid</a:t>
              </a:r>
              <a:endParaRPr lang="en-GB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Exponential Family (2.2)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 Bernoulli distribution can hence be written as</a:t>
            </a:r>
          </a:p>
          <a:p>
            <a:endParaRPr lang="en-GB" dirty="0" smtClean="0"/>
          </a:p>
          <a:p>
            <a:r>
              <a:rPr lang="en-GB" dirty="0" smtClean="0"/>
              <a:t>where</a:t>
            </a:r>
          </a:p>
        </p:txBody>
      </p:sp>
      <p:pic>
        <p:nvPicPr>
          <p:cNvPr id="13" name="Picture 12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49022" y="2864166"/>
            <a:ext cx="3238508" cy="350520"/>
          </a:xfrm>
          <a:prstGeom prst="rect">
            <a:avLst/>
          </a:prstGeom>
          <a:noFill/>
        </p:spPr>
      </p:pic>
      <p:pic>
        <p:nvPicPr>
          <p:cNvPr id="21" name="Picture 20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584470" y="4000504"/>
            <a:ext cx="3972097" cy="1303702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Exponential Family (3.1)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 Multinomial Distribution</a:t>
            </a:r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where,                             ,                             and</a:t>
            </a:r>
          </a:p>
          <a:p>
            <a:endParaRPr lang="en-GB" dirty="0" smtClean="0"/>
          </a:p>
          <a:p>
            <a:endParaRPr lang="en-GB" dirty="0" smtClean="0"/>
          </a:p>
        </p:txBody>
      </p:sp>
      <p:pic>
        <p:nvPicPr>
          <p:cNvPr id="24" name="Picture 23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95758" y="2357047"/>
            <a:ext cx="7138041" cy="786343"/>
          </a:xfrm>
          <a:prstGeom prst="rect">
            <a:avLst/>
          </a:prstGeom>
          <a:noFill/>
          <a:ln/>
          <a:effectLst/>
        </p:spPr>
      </p:pic>
      <p:pic>
        <p:nvPicPr>
          <p:cNvPr id="11" name="Picture 10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59287" y="3480342"/>
            <a:ext cx="2541275" cy="411480"/>
          </a:xfrm>
          <a:prstGeom prst="rect">
            <a:avLst/>
          </a:prstGeom>
          <a:noFill/>
        </p:spPr>
      </p:pic>
      <p:pic>
        <p:nvPicPr>
          <p:cNvPr id="14" name="Picture 13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08221" y="3480342"/>
            <a:ext cx="2506985" cy="411480"/>
          </a:xfrm>
          <a:prstGeom prst="rect">
            <a:avLst/>
          </a:prstGeom>
          <a:noFill/>
        </p:spPr>
      </p:pic>
      <p:grpSp>
        <p:nvGrpSpPr>
          <p:cNvPr id="23" name="Group 22"/>
          <p:cNvGrpSpPr/>
          <p:nvPr/>
        </p:nvGrpSpPr>
        <p:grpSpPr>
          <a:xfrm>
            <a:off x="1500166" y="4143380"/>
            <a:ext cx="6143668" cy="1816094"/>
            <a:chOff x="1643042" y="4143380"/>
            <a:chExt cx="6143668" cy="1816094"/>
          </a:xfrm>
        </p:grpSpPr>
        <p:pic>
          <p:nvPicPr>
            <p:cNvPr id="6" name="Picture 5" descr="TP_tmp.png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1643042" y="4143380"/>
              <a:ext cx="2192602" cy="1780773"/>
            </a:xfrm>
            <a:prstGeom prst="rect">
              <a:avLst/>
            </a:prstGeom>
            <a:noFill/>
            <a:ln/>
            <a:effectLst/>
          </p:spPr>
        </p:pic>
        <p:grpSp>
          <p:nvGrpSpPr>
            <p:cNvPr id="22" name="Group 21"/>
            <p:cNvGrpSpPr/>
            <p:nvPr/>
          </p:nvGrpSpPr>
          <p:grpSpPr>
            <a:xfrm>
              <a:off x="4857752" y="4143380"/>
              <a:ext cx="2928958" cy="1816094"/>
              <a:chOff x="4857752" y="4071942"/>
              <a:chExt cx="2928958" cy="1816094"/>
            </a:xfrm>
          </p:grpSpPr>
          <p:grpSp>
            <p:nvGrpSpPr>
              <p:cNvPr id="19" name="Group 18"/>
              <p:cNvGrpSpPr/>
              <p:nvPr/>
            </p:nvGrpSpPr>
            <p:grpSpPr>
              <a:xfrm>
                <a:off x="4899046" y="4071942"/>
                <a:ext cx="2867568" cy="1718364"/>
                <a:chOff x="4899046" y="4071942"/>
                <a:chExt cx="2867568" cy="1718364"/>
              </a:xfrm>
            </p:grpSpPr>
            <p:sp>
              <p:nvSpPr>
                <p:cNvPr id="15" name="TextBox 14"/>
                <p:cNvSpPr txBox="1"/>
                <p:nvPr/>
              </p:nvSpPr>
              <p:spPr>
                <a:xfrm>
                  <a:off x="4899046" y="4071942"/>
                  <a:ext cx="2867568" cy="12003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dirty="0" smtClean="0"/>
                    <a:t>NOTE: The </a:t>
                  </a:r>
                  <a:r>
                    <a:rPr lang="en-GB" dirty="0" smtClean="0">
                      <a:latin typeface="CMMI12" pitchFamily="34" charset="2"/>
                    </a:rPr>
                    <a:t>´</a:t>
                  </a:r>
                  <a:r>
                    <a:rPr lang="en-GB" dirty="0" smtClean="0">
                      <a:latin typeface="cmmib10" pitchFamily="34" charset="0"/>
                    </a:rPr>
                    <a:t> </a:t>
                  </a:r>
                  <a:r>
                    <a:rPr lang="en-GB" baseline="-20000" dirty="0" smtClean="0">
                      <a:latin typeface="CMMI12" pitchFamily="34" charset="2"/>
                    </a:rPr>
                    <a:t>k</a:t>
                  </a:r>
                  <a:r>
                    <a:rPr lang="en-GB" dirty="0" smtClean="0"/>
                    <a:t> parameters are not independent since the corresponding </a:t>
                  </a:r>
                  <a:r>
                    <a:rPr lang="en-GB" dirty="0" smtClean="0">
                      <a:latin typeface="CMMI12" pitchFamily="34" charset="2"/>
                    </a:rPr>
                    <a:t>¹</a:t>
                  </a:r>
                  <a:r>
                    <a:rPr lang="en-GB" baseline="-20000" dirty="0" smtClean="0">
                      <a:latin typeface="CMMI12" pitchFamily="34" charset="2"/>
                    </a:rPr>
                    <a:t>k</a:t>
                  </a:r>
                  <a:r>
                    <a:rPr lang="en-GB" dirty="0" smtClean="0"/>
                    <a:t> must satisfy</a:t>
                  </a:r>
                  <a:endParaRPr lang="en-GB" dirty="0"/>
                </a:p>
              </p:txBody>
            </p:sp>
            <p:pic>
              <p:nvPicPr>
                <p:cNvPr id="17" name="Picture 16" descr="TP_tmp.png"/>
                <p:cNvPicPr>
                  <a:picLocks noChangeAspect="1"/>
                </p:cNvPicPr>
                <p:nvPr>
                  <p:custDataLst>
                    <p:tags r:id="rId5"/>
                  </p:custDataLst>
                </p:nvPr>
              </p:nvPicPr>
              <p:blipFill>
                <a:blip r:embed="rId11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tretch>
                  <a:fillRect/>
                </a:stretch>
              </p:blipFill>
              <p:spPr>
                <a:xfrm>
                  <a:off x="5781166" y="5102218"/>
                  <a:ext cx="1066802" cy="688088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20" name="Rectangle 19"/>
              <p:cNvSpPr/>
              <p:nvPr/>
            </p:nvSpPr>
            <p:spPr>
              <a:xfrm>
                <a:off x="4857752" y="4071942"/>
                <a:ext cx="2928958" cy="181609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Exponential Family (3.2)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Let                                . This leads to</a:t>
            </a:r>
          </a:p>
          <a:p>
            <a:pPr algn="ctr"/>
            <a:endParaRPr lang="en-GB" sz="2400" dirty="0" smtClean="0"/>
          </a:p>
          <a:p>
            <a:pPr algn="ctr"/>
            <a:r>
              <a:rPr lang="en-GB" dirty="0" smtClean="0"/>
              <a:t> and      </a:t>
            </a:r>
          </a:p>
          <a:p>
            <a:endParaRPr lang="en-GB" dirty="0" smtClean="0"/>
          </a:p>
          <a:p>
            <a:pPr>
              <a:spcBef>
                <a:spcPts val="3000"/>
              </a:spcBef>
            </a:pPr>
            <a:r>
              <a:rPr lang="en-GB" dirty="0" smtClean="0"/>
              <a:t>Here the </a:t>
            </a:r>
            <a:r>
              <a:rPr lang="en-GB" dirty="0" smtClean="0">
                <a:latin typeface="CMMI12" pitchFamily="34" charset="2"/>
              </a:rPr>
              <a:t>´</a:t>
            </a:r>
            <a:r>
              <a:rPr lang="en-GB" dirty="0" smtClean="0">
                <a:latin typeface="cmmib10" pitchFamily="34" charset="0"/>
              </a:rPr>
              <a:t> </a:t>
            </a:r>
            <a:r>
              <a:rPr lang="en-GB" baseline="-20000" dirty="0" smtClean="0">
                <a:latin typeface="CMMI12" pitchFamily="34" charset="2"/>
              </a:rPr>
              <a:t>k</a:t>
            </a:r>
            <a:r>
              <a:rPr lang="en-GB" dirty="0" smtClean="0"/>
              <a:t> parameters are independent. Note that</a:t>
            </a:r>
          </a:p>
          <a:p>
            <a:pPr algn="ctr"/>
            <a:r>
              <a:rPr lang="en-GB" dirty="0" smtClean="0"/>
              <a:t>and</a:t>
            </a:r>
          </a:p>
        </p:txBody>
      </p:sp>
      <p:pic>
        <p:nvPicPr>
          <p:cNvPr id="10" name="Picture 9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357290" y="1687298"/>
            <a:ext cx="2762255" cy="445770"/>
          </a:xfrm>
          <a:prstGeom prst="rect">
            <a:avLst/>
          </a:prstGeom>
          <a:noFill/>
          <a:ln/>
          <a:effectLst/>
        </p:spPr>
      </p:pic>
      <p:pic>
        <p:nvPicPr>
          <p:cNvPr id="12" name="Picture 11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66735" y="2448964"/>
            <a:ext cx="3429013" cy="1017274"/>
          </a:xfrm>
          <a:prstGeom prst="rect">
            <a:avLst/>
          </a:prstGeom>
          <a:noFill/>
          <a:ln/>
          <a:effectLst/>
        </p:spPr>
      </p:pic>
      <p:pic>
        <p:nvPicPr>
          <p:cNvPr id="14" name="Picture 13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064667" y="2560594"/>
            <a:ext cx="3460949" cy="922412"/>
          </a:xfrm>
          <a:prstGeom prst="rect">
            <a:avLst/>
          </a:prstGeom>
          <a:noFill/>
          <a:ln/>
          <a:effectLst/>
        </p:spPr>
      </p:pic>
      <p:pic>
        <p:nvPicPr>
          <p:cNvPr id="18" name="Picture 17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00298" y="5232901"/>
            <a:ext cx="1493523" cy="285750"/>
          </a:xfrm>
          <a:prstGeom prst="rect">
            <a:avLst/>
          </a:prstGeom>
          <a:noFill/>
        </p:spPr>
      </p:pic>
      <p:pic>
        <p:nvPicPr>
          <p:cNvPr id="21" name="Picture 20" descr="TP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200370" y="4875711"/>
            <a:ext cx="1617933" cy="982181"/>
          </a:xfrm>
          <a:prstGeom prst="rect">
            <a:avLst/>
          </a:prstGeom>
          <a:noFill/>
          <a:ln/>
          <a:effectLst/>
        </p:spPr>
      </p:pic>
      <p:grpSp>
        <p:nvGrpSpPr>
          <p:cNvPr id="22" name="Group 21"/>
          <p:cNvGrpSpPr/>
          <p:nvPr/>
        </p:nvGrpSpPr>
        <p:grpSpPr>
          <a:xfrm>
            <a:off x="5673714" y="3416859"/>
            <a:ext cx="2928958" cy="583645"/>
            <a:chOff x="5113360" y="5500703"/>
            <a:chExt cx="2428892" cy="583645"/>
          </a:xfrm>
        </p:grpSpPr>
        <p:sp>
          <p:nvSpPr>
            <p:cNvPr id="23" name="Right Brace 22"/>
            <p:cNvSpPr/>
            <p:nvPr/>
          </p:nvSpPr>
          <p:spPr>
            <a:xfrm rot="5400000">
              <a:off x="6235574" y="4449927"/>
              <a:ext cx="184466" cy="2286017"/>
            </a:xfrm>
            <a:prstGeom prst="rightBrac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113360" y="5715016"/>
              <a:ext cx="24288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 err="1" smtClean="0"/>
                <a:t>Softmax</a:t>
              </a:r>
              <a:endParaRPr lang="en-GB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Exponential Family (3.3)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 Multinomial distribution can then be written as </a:t>
            </a:r>
          </a:p>
          <a:p>
            <a:endParaRPr lang="en-GB" dirty="0" smtClean="0"/>
          </a:p>
          <a:p>
            <a:r>
              <a:rPr lang="en-GB" dirty="0" smtClean="0"/>
              <a:t>where</a:t>
            </a:r>
          </a:p>
          <a:p>
            <a:endParaRPr lang="en-GB" dirty="0" smtClean="0"/>
          </a:p>
        </p:txBody>
      </p:sp>
      <p:pic>
        <p:nvPicPr>
          <p:cNvPr id="16" name="Picture 15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329914" y="2768916"/>
            <a:ext cx="4476760" cy="445770"/>
          </a:xfrm>
          <a:prstGeom prst="rect">
            <a:avLst/>
          </a:prstGeom>
          <a:noFill/>
          <a:ln/>
          <a:effectLst/>
        </p:spPr>
      </p:pic>
      <p:pic>
        <p:nvPicPr>
          <p:cNvPr id="21" name="Picture 20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194907" y="3635326"/>
            <a:ext cx="4734547" cy="2508318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Exponential Family (4)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 Gaussian Distribution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pPr>
              <a:spcBef>
                <a:spcPts val="2400"/>
              </a:spcBef>
            </a:pPr>
            <a:r>
              <a:rPr lang="en-GB" dirty="0" smtClean="0"/>
              <a:t>where</a:t>
            </a:r>
          </a:p>
          <a:p>
            <a:endParaRPr lang="en-GB" dirty="0" smtClean="0"/>
          </a:p>
        </p:txBody>
      </p:sp>
      <p:pic>
        <p:nvPicPr>
          <p:cNvPr id="6" name="Picture 5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337194" y="2366392"/>
            <a:ext cx="6452630" cy="1776988"/>
          </a:xfrm>
          <a:prstGeom prst="rect">
            <a:avLst/>
          </a:prstGeom>
          <a:noFill/>
          <a:ln/>
          <a:effectLst/>
        </p:spPr>
      </p:pic>
      <p:pic>
        <p:nvPicPr>
          <p:cNvPr id="8" name="Picture 7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38293" y="4714884"/>
            <a:ext cx="5867412" cy="13716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ML for the Exponential Family (1)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From the definition of </a:t>
            </a:r>
            <a:r>
              <a:rPr lang="en-GB" dirty="0" smtClean="0">
                <a:latin typeface="CMMI10" pitchFamily="34" charset="2"/>
              </a:rPr>
              <a:t>g</a:t>
            </a:r>
            <a:r>
              <a:rPr lang="en-GB" dirty="0" smtClean="0">
                <a:latin typeface="CMR12" pitchFamily="34" charset="2"/>
              </a:rPr>
              <a:t>(</a:t>
            </a:r>
            <a:r>
              <a:rPr lang="en-GB" dirty="0" smtClean="0">
                <a:latin typeface="CMMIB10" pitchFamily="34" charset="2"/>
              </a:rPr>
              <a:t>´</a:t>
            </a:r>
            <a:r>
              <a:rPr lang="en-GB" dirty="0" smtClean="0">
                <a:latin typeface="CMR12" pitchFamily="34" charset="2"/>
              </a:rPr>
              <a:t>)</a:t>
            </a:r>
            <a:r>
              <a:rPr lang="en-GB" dirty="0" smtClean="0"/>
              <a:t> we get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Thus</a:t>
            </a:r>
          </a:p>
          <a:p>
            <a:endParaRPr lang="en-GB" dirty="0"/>
          </a:p>
        </p:txBody>
      </p:sp>
      <p:grpSp>
        <p:nvGrpSpPr>
          <p:cNvPr id="15" name="Group 14"/>
          <p:cNvGrpSpPr/>
          <p:nvPr/>
        </p:nvGrpSpPr>
        <p:grpSpPr>
          <a:xfrm>
            <a:off x="521199" y="2357430"/>
            <a:ext cx="8101600" cy="1285884"/>
            <a:chOff x="521199" y="2357430"/>
            <a:chExt cx="8101600" cy="1285884"/>
          </a:xfrm>
        </p:grpSpPr>
        <p:pic>
          <p:nvPicPr>
            <p:cNvPr id="5" name="Picture 4" descr="TP_tmp.png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21199" y="2357430"/>
              <a:ext cx="8101600" cy="585218"/>
            </a:xfrm>
            <a:prstGeom prst="rect">
              <a:avLst/>
            </a:prstGeom>
            <a:noFill/>
          </p:spPr>
        </p:pic>
        <p:sp>
          <p:nvSpPr>
            <p:cNvPr id="6" name="Right Brace 5"/>
            <p:cNvSpPr/>
            <p:nvPr/>
          </p:nvSpPr>
          <p:spPr>
            <a:xfrm rot="5400000">
              <a:off x="2550724" y="1693476"/>
              <a:ext cx="214314" cy="2828106"/>
            </a:xfrm>
            <a:prstGeom prst="rightBrac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ight Brace 6"/>
            <p:cNvSpPr/>
            <p:nvPr/>
          </p:nvSpPr>
          <p:spPr>
            <a:xfrm rot="5400000">
              <a:off x="6139163" y="1178703"/>
              <a:ext cx="214314" cy="3857652"/>
            </a:xfrm>
            <a:prstGeom prst="rightBrac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9" name="Picture 8" descr="TP_tmp.png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847836" y="3362898"/>
              <a:ext cx="813817" cy="280416"/>
            </a:xfrm>
            <a:prstGeom prst="rect">
              <a:avLst/>
            </a:prstGeom>
            <a:noFill/>
          </p:spPr>
        </p:pic>
        <p:pic>
          <p:nvPicPr>
            <p:cNvPr id="12" name="Picture 11" descr="TP_tmp.png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2285984" y="3363298"/>
              <a:ext cx="736566" cy="280016"/>
            </a:xfrm>
            <a:prstGeom prst="rect">
              <a:avLst/>
            </a:prstGeom>
            <a:noFill/>
            <a:ln/>
            <a:effectLst/>
          </p:spPr>
        </p:pic>
      </p:grpSp>
      <p:pic>
        <p:nvPicPr>
          <p:cNvPr id="14" name="Picture 13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23144" y="4650116"/>
            <a:ext cx="2887985" cy="350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Parameter Estimation (2)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Example:</a:t>
            </a:r>
          </a:p>
          <a:p>
            <a:r>
              <a:rPr lang="en-GB" dirty="0" smtClean="0"/>
              <a:t>	</a:t>
            </a:r>
            <a:r>
              <a:rPr lang="en-GB" sz="2400" dirty="0" smtClean="0"/>
              <a:t>Prediction: </a:t>
            </a:r>
            <a:r>
              <a:rPr lang="en-GB" sz="2400" i="1" dirty="0" smtClean="0"/>
              <a:t>all</a:t>
            </a:r>
            <a:r>
              <a:rPr lang="en-GB" sz="2400" dirty="0" smtClean="0"/>
              <a:t> future tosses will land heads up</a:t>
            </a:r>
          </a:p>
          <a:p>
            <a:endParaRPr lang="en-GB" dirty="0" smtClean="0"/>
          </a:p>
          <a:p>
            <a:r>
              <a:rPr lang="en-GB" dirty="0" err="1" smtClean="0"/>
              <a:t>Overfitting</a:t>
            </a:r>
            <a:r>
              <a:rPr lang="en-GB" dirty="0" smtClean="0"/>
              <a:t> to </a:t>
            </a:r>
            <a:r>
              <a:rPr lang="en-GB" dirty="0" smtClean="0">
                <a:latin typeface="CMSY9" pitchFamily="34" charset="2"/>
              </a:rPr>
              <a:t>D</a:t>
            </a:r>
          </a:p>
        </p:txBody>
      </p:sp>
      <p:pic>
        <p:nvPicPr>
          <p:cNvPr id="12" name="Picture 11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939252" y="1666863"/>
            <a:ext cx="3256772" cy="558566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ML for the Exponential Family (2)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Give a data set,                            , the likelihood function is given by </a:t>
            </a:r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Thus we have  </a:t>
            </a:r>
          </a:p>
          <a:p>
            <a:endParaRPr lang="en-GB" dirty="0"/>
          </a:p>
        </p:txBody>
      </p:sp>
      <p:pic>
        <p:nvPicPr>
          <p:cNvPr id="10" name="Picture 9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79703" y="2786058"/>
            <a:ext cx="7174245" cy="982983"/>
          </a:xfrm>
          <a:prstGeom prst="rect">
            <a:avLst/>
          </a:prstGeom>
          <a:noFill/>
          <a:ln/>
          <a:effectLst/>
        </p:spPr>
      </p:pic>
      <p:pic>
        <p:nvPicPr>
          <p:cNvPr id="17" name="Picture 16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552525" y="4477179"/>
            <a:ext cx="4029222" cy="952085"/>
          </a:xfrm>
          <a:prstGeom prst="rect">
            <a:avLst/>
          </a:prstGeom>
          <a:noFill/>
          <a:ln/>
          <a:effectLst/>
        </p:spPr>
      </p:pic>
      <p:pic>
        <p:nvPicPr>
          <p:cNvPr id="16" name="Picture 15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9461" y="1775878"/>
            <a:ext cx="2506985" cy="350520"/>
          </a:xfrm>
          <a:prstGeom prst="rect">
            <a:avLst/>
          </a:prstGeom>
          <a:noFill/>
        </p:spPr>
      </p:pic>
      <p:sp>
        <p:nvSpPr>
          <p:cNvPr id="18" name="Right Brace 17"/>
          <p:cNvSpPr/>
          <p:nvPr/>
        </p:nvSpPr>
        <p:spPr>
          <a:xfrm rot="5400000">
            <a:off x="5786446" y="4929198"/>
            <a:ext cx="214314" cy="1357322"/>
          </a:xfrm>
          <a:prstGeom prst="rightBrac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4756170" y="5786454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Sufficient statistic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Conjugate priors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For any member of the exponential family, there exists a prior</a:t>
            </a:r>
          </a:p>
          <a:p>
            <a:endParaRPr lang="en-GB" dirty="0" smtClean="0"/>
          </a:p>
          <a:p>
            <a:pPr>
              <a:spcBef>
                <a:spcPts val="3600"/>
              </a:spcBef>
            </a:pPr>
            <a:r>
              <a:rPr lang="en-GB" dirty="0" smtClean="0"/>
              <a:t>Combining with the likelihood function, we get</a:t>
            </a:r>
          </a:p>
        </p:txBody>
      </p:sp>
      <p:pic>
        <p:nvPicPr>
          <p:cNvPr id="7" name="Picture 6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904976" y="2911791"/>
            <a:ext cx="5334020" cy="445771"/>
          </a:xfrm>
          <a:prstGeom prst="rect">
            <a:avLst/>
          </a:prstGeom>
          <a:noFill/>
          <a:ln/>
          <a:effectLst/>
        </p:spPr>
      </p:pic>
      <p:pic>
        <p:nvPicPr>
          <p:cNvPr id="9" name="Picture 8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8295" y="4374843"/>
            <a:ext cx="7620015" cy="982983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817032" y="5643578"/>
            <a:ext cx="7500990" cy="46166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Prior corresponds to </a:t>
            </a:r>
            <a:r>
              <a:rPr lang="en-GB" sz="2400" dirty="0" smtClean="0">
                <a:latin typeface="CMMI12" pitchFamily="34" charset="2"/>
              </a:rPr>
              <a:t>º</a:t>
            </a:r>
            <a:r>
              <a:rPr lang="en-GB" sz="2400" dirty="0" smtClean="0"/>
              <a:t> pseudo-observations with value </a:t>
            </a:r>
            <a:r>
              <a:rPr lang="en-GB" sz="2400" dirty="0" smtClean="0">
                <a:latin typeface="CMMIB10" pitchFamily="34" charset="2"/>
              </a:rPr>
              <a:t>Â</a:t>
            </a:r>
            <a:r>
              <a:rPr lang="en-GB" sz="2400" dirty="0" smtClean="0"/>
              <a:t>.</a:t>
            </a: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Noninformative</a:t>
            </a:r>
            <a:r>
              <a:rPr lang="en-GB" dirty="0" smtClean="0"/>
              <a:t> Priors (1)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With little or no information available a-priori, we might choose a non-informative prior.</a:t>
            </a:r>
          </a:p>
          <a:p>
            <a:pPr lvl="1">
              <a:buFont typeface="Arial" pitchFamily="34" charset="0"/>
              <a:buChar char="•"/>
            </a:pPr>
            <a:r>
              <a:rPr lang="en-GB" sz="2400" dirty="0" smtClean="0">
                <a:latin typeface="CMMI12" pitchFamily="34" charset="2"/>
              </a:rPr>
              <a:t>¸</a:t>
            </a:r>
            <a:r>
              <a:rPr lang="en-GB" sz="2400" dirty="0" smtClean="0"/>
              <a:t> discrete, </a:t>
            </a:r>
            <a:r>
              <a:rPr lang="en-GB" sz="2400" dirty="0" smtClean="0">
                <a:latin typeface="CMMI12" pitchFamily="34" charset="2"/>
              </a:rPr>
              <a:t>K</a:t>
            </a:r>
            <a:r>
              <a:rPr lang="en-GB" sz="2400" dirty="0" smtClean="0"/>
              <a:t>-</a:t>
            </a:r>
            <a:r>
              <a:rPr lang="en-GB" sz="2400" dirty="0" err="1" smtClean="0"/>
              <a:t>nomial</a:t>
            </a:r>
            <a:r>
              <a:rPr lang="en-GB" sz="2400" dirty="0" smtClean="0"/>
              <a:t> :</a:t>
            </a:r>
          </a:p>
          <a:p>
            <a:pPr lvl="1">
              <a:buFont typeface="Arial" pitchFamily="34" charset="0"/>
              <a:buChar char="•"/>
            </a:pPr>
            <a:r>
              <a:rPr lang="en-GB" sz="2400" dirty="0" smtClean="0">
                <a:latin typeface="CMMI12" pitchFamily="34" charset="2"/>
              </a:rPr>
              <a:t>¸</a:t>
            </a:r>
            <a:r>
              <a:rPr lang="en-GB" sz="2400" dirty="0" smtClean="0">
                <a:latin typeface="CMSY10" pitchFamily="34" charset="2"/>
              </a:rPr>
              <a:t>2</a:t>
            </a:r>
            <a:r>
              <a:rPr lang="en-GB" sz="2400" dirty="0" smtClean="0">
                <a:latin typeface="CMR12" pitchFamily="34" charset="2"/>
              </a:rPr>
              <a:t>[</a:t>
            </a:r>
            <a:r>
              <a:rPr lang="en-GB" sz="2400" dirty="0" err="1" smtClean="0">
                <a:latin typeface="CMMI12" pitchFamily="34" charset="2"/>
              </a:rPr>
              <a:t>a</a:t>
            </a:r>
            <a:r>
              <a:rPr lang="en-GB" sz="2400" dirty="0" err="1" smtClean="0">
                <a:latin typeface="CMR12" pitchFamily="34" charset="2"/>
              </a:rPr>
              <a:t>,</a:t>
            </a:r>
            <a:r>
              <a:rPr lang="en-GB" sz="2400" dirty="0" err="1" smtClean="0">
                <a:latin typeface="CMMI12" pitchFamily="34" charset="2"/>
              </a:rPr>
              <a:t>b</a:t>
            </a:r>
            <a:r>
              <a:rPr lang="en-GB" sz="2400" dirty="0" smtClean="0">
                <a:latin typeface="CMR12" pitchFamily="34" charset="2"/>
              </a:rPr>
              <a:t>] </a:t>
            </a:r>
            <a:r>
              <a:rPr lang="en-GB" sz="2400" dirty="0" smtClean="0"/>
              <a:t>real and bounded: </a:t>
            </a:r>
          </a:p>
          <a:p>
            <a:pPr lvl="1">
              <a:buFont typeface="Arial" pitchFamily="34" charset="0"/>
              <a:buChar char="•"/>
            </a:pPr>
            <a:r>
              <a:rPr lang="en-GB" sz="2400" dirty="0" smtClean="0">
                <a:latin typeface="CMMI12" pitchFamily="34" charset="2"/>
              </a:rPr>
              <a:t>¸</a:t>
            </a:r>
            <a:r>
              <a:rPr lang="en-GB" sz="2400" dirty="0" smtClean="0"/>
              <a:t> real and unbounded: </a:t>
            </a:r>
            <a:r>
              <a:rPr lang="en-GB" sz="2400" dirty="0" smtClean="0">
                <a:solidFill>
                  <a:srgbClr val="FF0000"/>
                </a:solidFill>
              </a:rPr>
              <a:t>improper!</a:t>
            </a:r>
          </a:p>
          <a:p>
            <a:r>
              <a:rPr lang="en-GB" sz="2800" dirty="0" smtClean="0"/>
              <a:t>A constant prior may no longer be constant after a change of variable; consider </a:t>
            </a:r>
            <a:r>
              <a:rPr lang="en-GB" sz="2800" dirty="0" smtClean="0">
                <a:latin typeface="CMMI12" pitchFamily="34" charset="2"/>
              </a:rPr>
              <a:t>p</a:t>
            </a:r>
            <a:r>
              <a:rPr lang="en-GB" sz="2800" dirty="0" smtClean="0">
                <a:latin typeface="CMR12" pitchFamily="34" charset="2"/>
              </a:rPr>
              <a:t>(</a:t>
            </a:r>
            <a:r>
              <a:rPr lang="en-GB" sz="2800" dirty="0" smtClean="0">
                <a:latin typeface="CMMI12" pitchFamily="34" charset="2"/>
              </a:rPr>
              <a:t>¸</a:t>
            </a:r>
            <a:r>
              <a:rPr lang="en-GB" sz="2800" dirty="0" smtClean="0">
                <a:latin typeface="CMR12" pitchFamily="34" charset="2"/>
              </a:rPr>
              <a:t>)</a:t>
            </a:r>
            <a:r>
              <a:rPr lang="en-GB" sz="2800" dirty="0" smtClean="0"/>
              <a:t> constant and </a:t>
            </a:r>
            <a:r>
              <a:rPr lang="en-GB" sz="2800" dirty="0" smtClean="0">
                <a:latin typeface="CMMI12" pitchFamily="34" charset="2"/>
              </a:rPr>
              <a:t>¸</a:t>
            </a:r>
            <a:r>
              <a:rPr lang="en-GB" sz="2800" dirty="0" smtClean="0">
                <a:latin typeface="CMR12" pitchFamily="34" charset="2"/>
              </a:rPr>
              <a:t>=</a:t>
            </a:r>
            <a:r>
              <a:rPr lang="en-GB" sz="2800" dirty="0" smtClean="0">
                <a:latin typeface="CMMI12" pitchFamily="34" charset="2"/>
              </a:rPr>
              <a:t>´</a:t>
            </a:r>
            <a:r>
              <a:rPr lang="en-GB" sz="2800" baseline="30000" dirty="0" smtClean="0">
                <a:latin typeface="CMMI12" pitchFamily="34" charset="2"/>
              </a:rPr>
              <a:t>2</a:t>
            </a:r>
            <a:r>
              <a:rPr lang="en-GB" sz="2800" dirty="0" smtClean="0"/>
              <a:t>:</a:t>
            </a:r>
          </a:p>
          <a:p>
            <a:endParaRPr lang="en-GB" dirty="0"/>
          </a:p>
        </p:txBody>
      </p:sp>
      <p:pic>
        <p:nvPicPr>
          <p:cNvPr id="5" name="Picture 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43394" y="2633562"/>
            <a:ext cx="1543052" cy="315468"/>
          </a:xfrm>
          <a:prstGeom prst="rect">
            <a:avLst/>
          </a:prstGeom>
          <a:noFill/>
        </p:spPr>
      </p:pic>
      <p:pic>
        <p:nvPicPr>
          <p:cNvPr id="7" name="Picture 6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801753" y="3061762"/>
            <a:ext cx="1913387" cy="315468"/>
          </a:xfrm>
          <a:prstGeom prst="rect">
            <a:avLst/>
          </a:prstGeom>
          <a:noFill/>
          <a:ln/>
          <a:effectLst/>
        </p:spPr>
      </p:pic>
      <p:pic>
        <p:nvPicPr>
          <p:cNvPr id="9" name="Picture 8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47374" y="5223906"/>
            <a:ext cx="4430277" cy="7132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Noninformative</a:t>
            </a:r>
            <a:r>
              <a:rPr lang="en-GB" dirty="0" smtClean="0"/>
              <a:t> Priors (2)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Translation invariant priors. Consider</a:t>
            </a:r>
          </a:p>
          <a:p>
            <a:endParaRPr lang="en-GB" dirty="0" smtClean="0"/>
          </a:p>
          <a:p>
            <a:pPr>
              <a:spcBef>
                <a:spcPts val="1800"/>
              </a:spcBef>
            </a:pPr>
            <a:r>
              <a:rPr lang="en-GB" dirty="0" smtClean="0"/>
              <a:t>For a corresponding prior over </a:t>
            </a:r>
            <a:r>
              <a:rPr lang="en-GB" dirty="0" smtClean="0">
                <a:latin typeface="CMMI12" pitchFamily="34" charset="2"/>
              </a:rPr>
              <a:t>¹</a:t>
            </a:r>
            <a:r>
              <a:rPr lang="en-GB" dirty="0" smtClean="0"/>
              <a:t>, we have</a:t>
            </a:r>
          </a:p>
          <a:p>
            <a:pPr>
              <a:spcBef>
                <a:spcPts val="2400"/>
              </a:spcBef>
            </a:pPr>
            <a:endParaRPr lang="en-GB" dirty="0" smtClean="0"/>
          </a:p>
          <a:p>
            <a:pPr>
              <a:spcBef>
                <a:spcPts val="3000"/>
              </a:spcBef>
            </a:pPr>
            <a:r>
              <a:rPr lang="en-GB" dirty="0" smtClean="0"/>
              <a:t>for any </a:t>
            </a:r>
            <a:r>
              <a:rPr lang="en-GB" dirty="0" smtClean="0">
                <a:latin typeface="CMMI12" pitchFamily="34" charset="2"/>
              </a:rPr>
              <a:t>A</a:t>
            </a:r>
            <a:r>
              <a:rPr lang="en-GB" dirty="0" smtClean="0"/>
              <a:t> and </a:t>
            </a:r>
            <a:r>
              <a:rPr lang="en-GB" dirty="0" smtClean="0">
                <a:latin typeface="CMMI12" pitchFamily="34" charset="2"/>
              </a:rPr>
              <a:t>B</a:t>
            </a:r>
            <a:r>
              <a:rPr lang="en-GB" dirty="0" smtClean="0"/>
              <a:t>. Thus </a:t>
            </a:r>
            <a:r>
              <a:rPr lang="en-GB" dirty="0" smtClean="0">
                <a:latin typeface="CMMI12" pitchFamily="34" charset="2"/>
              </a:rPr>
              <a:t>p</a:t>
            </a:r>
            <a:r>
              <a:rPr lang="en-GB" dirty="0" smtClean="0">
                <a:latin typeface="CMR12" pitchFamily="34" charset="2"/>
              </a:rPr>
              <a:t>(</a:t>
            </a:r>
            <a:r>
              <a:rPr lang="en-GB" dirty="0" smtClean="0">
                <a:latin typeface="CMMI12" pitchFamily="34" charset="2"/>
              </a:rPr>
              <a:t>¹</a:t>
            </a:r>
            <a:r>
              <a:rPr lang="en-GB" dirty="0" smtClean="0">
                <a:latin typeface="CMR12" pitchFamily="34" charset="2"/>
              </a:rPr>
              <a:t>) = </a:t>
            </a:r>
            <a:r>
              <a:rPr lang="en-GB" dirty="0" smtClean="0">
                <a:latin typeface="CMMI12" pitchFamily="34" charset="2"/>
              </a:rPr>
              <a:t>p</a:t>
            </a:r>
            <a:r>
              <a:rPr lang="en-GB" dirty="0" smtClean="0">
                <a:latin typeface="CMR12" pitchFamily="34" charset="2"/>
              </a:rPr>
              <a:t>(</a:t>
            </a:r>
            <a:r>
              <a:rPr lang="en-GB" dirty="0" smtClean="0">
                <a:latin typeface="CMMI12" pitchFamily="34" charset="2"/>
              </a:rPr>
              <a:t>¹</a:t>
            </a:r>
            <a:r>
              <a:rPr lang="en-GB" dirty="0" smtClean="0">
                <a:latin typeface="CMR12" pitchFamily="34" charset="2"/>
              </a:rPr>
              <a:t> { </a:t>
            </a:r>
            <a:r>
              <a:rPr lang="en-GB" dirty="0" smtClean="0">
                <a:latin typeface="CMMI12" pitchFamily="34" charset="2"/>
              </a:rPr>
              <a:t>  c</a:t>
            </a:r>
            <a:r>
              <a:rPr lang="en-GB" dirty="0" smtClean="0">
                <a:latin typeface="CMR12" pitchFamily="34" charset="2"/>
              </a:rPr>
              <a:t>)</a:t>
            </a:r>
            <a:r>
              <a:rPr lang="en-GB" dirty="0" smtClean="0"/>
              <a:t> and </a:t>
            </a:r>
            <a:r>
              <a:rPr lang="en-GB" dirty="0" smtClean="0">
                <a:latin typeface="CMMI12" pitchFamily="34" charset="2"/>
              </a:rPr>
              <a:t>p</a:t>
            </a:r>
            <a:r>
              <a:rPr lang="en-GB" dirty="0" smtClean="0">
                <a:latin typeface="CMR12" pitchFamily="34" charset="2"/>
              </a:rPr>
              <a:t>(</a:t>
            </a:r>
            <a:r>
              <a:rPr lang="en-GB" dirty="0" smtClean="0">
                <a:latin typeface="CMMI12" pitchFamily="34" charset="2"/>
              </a:rPr>
              <a:t>¹</a:t>
            </a:r>
            <a:r>
              <a:rPr lang="en-GB" dirty="0" smtClean="0">
                <a:latin typeface="CMR12" pitchFamily="34" charset="2"/>
              </a:rPr>
              <a:t>)</a:t>
            </a:r>
            <a:r>
              <a:rPr lang="en-GB" dirty="0" smtClean="0"/>
              <a:t> must be constant.</a:t>
            </a:r>
            <a:endParaRPr lang="en-GB" dirty="0"/>
          </a:p>
        </p:txBody>
      </p:sp>
      <p:pic>
        <p:nvPicPr>
          <p:cNvPr id="8" name="Picture 7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76189" y="2362766"/>
            <a:ext cx="7773559" cy="315468"/>
          </a:xfrm>
          <a:prstGeom prst="rect">
            <a:avLst/>
          </a:prstGeom>
          <a:noFill/>
          <a:ln/>
          <a:effectLst/>
        </p:spPr>
      </p:pic>
      <p:pic>
        <p:nvPicPr>
          <p:cNvPr id="10" name="Picture 9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651551" y="3613599"/>
            <a:ext cx="5829311" cy="744095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Noninformative</a:t>
            </a:r>
            <a:r>
              <a:rPr lang="en-GB" dirty="0" smtClean="0"/>
              <a:t> Priors (3)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GB" dirty="0" smtClean="0"/>
              <a:t>Example: The mean of a Gaussian, </a:t>
            </a:r>
            <a:r>
              <a:rPr lang="en-GB" dirty="0" smtClean="0">
                <a:latin typeface="CMMI12" pitchFamily="34" charset="2"/>
              </a:rPr>
              <a:t>¹ </a:t>
            </a:r>
            <a:r>
              <a:rPr lang="en-GB" dirty="0" smtClean="0"/>
              <a:t>; the conjugate prior is also a Gaussian,</a:t>
            </a:r>
          </a:p>
          <a:p>
            <a:pPr>
              <a:spcBef>
                <a:spcPts val="600"/>
              </a:spcBef>
            </a:pPr>
            <a:endParaRPr lang="en-GB" dirty="0" smtClean="0"/>
          </a:p>
          <a:p>
            <a:pPr>
              <a:spcBef>
                <a:spcPts val="1800"/>
              </a:spcBef>
            </a:pPr>
            <a:r>
              <a:rPr lang="en-GB" dirty="0" smtClean="0"/>
              <a:t>As              , this will become constant over </a:t>
            </a:r>
            <a:r>
              <a:rPr lang="en-GB" dirty="0" smtClean="0">
                <a:latin typeface="CMMI12" pitchFamily="34" charset="2"/>
              </a:rPr>
              <a:t>¹ </a:t>
            </a:r>
            <a:r>
              <a:rPr lang="en-GB" dirty="0" smtClean="0"/>
              <a:t>.</a:t>
            </a:r>
            <a:endParaRPr lang="en-GB" dirty="0" smtClean="0">
              <a:latin typeface="CMSY10" pitchFamily="34" charset="2"/>
            </a:endParaRPr>
          </a:p>
          <a:p>
            <a:endParaRPr lang="en-GB" dirty="0"/>
          </a:p>
        </p:txBody>
      </p:sp>
      <p:pic>
        <p:nvPicPr>
          <p:cNvPr id="7" name="Picture 6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786050" y="2857496"/>
            <a:ext cx="3554738" cy="381000"/>
          </a:xfrm>
          <a:prstGeom prst="rect">
            <a:avLst/>
          </a:prstGeom>
          <a:noFill/>
          <a:ln/>
          <a:effectLst/>
        </p:spPr>
      </p:pic>
      <p:pic>
        <p:nvPicPr>
          <p:cNvPr id="12" name="Picture 11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4414" y="3500438"/>
            <a:ext cx="1143003" cy="381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Noninformative</a:t>
            </a:r>
            <a:r>
              <a:rPr lang="en-GB" dirty="0" smtClean="0"/>
              <a:t> Priors (4)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sz="2800" dirty="0" smtClean="0"/>
              <a:t>Scale invariant priors. Consider                                    and make the change of variable </a:t>
            </a:r>
          </a:p>
          <a:p>
            <a:endParaRPr lang="en-GB" sz="2800" dirty="0" smtClean="0"/>
          </a:p>
          <a:p>
            <a:pPr>
              <a:spcBef>
                <a:spcPts val="3600"/>
              </a:spcBef>
            </a:pPr>
            <a:r>
              <a:rPr lang="en-GB" sz="2800" dirty="0" smtClean="0"/>
              <a:t>For a corresponding prior over </a:t>
            </a:r>
            <a:r>
              <a:rPr lang="en-GB" sz="2800" dirty="0" smtClean="0">
                <a:latin typeface="CMMI12" pitchFamily="34" charset="2"/>
              </a:rPr>
              <a:t>¾</a:t>
            </a:r>
            <a:r>
              <a:rPr lang="en-GB" sz="2800" dirty="0" smtClean="0"/>
              <a:t>, we have</a:t>
            </a:r>
          </a:p>
          <a:p>
            <a:pPr>
              <a:spcBef>
                <a:spcPts val="2400"/>
              </a:spcBef>
            </a:pPr>
            <a:endParaRPr lang="en-GB" sz="2800" dirty="0" smtClean="0"/>
          </a:p>
          <a:p>
            <a:pPr>
              <a:spcBef>
                <a:spcPts val="3600"/>
              </a:spcBef>
            </a:pPr>
            <a:r>
              <a:rPr lang="en-GB" sz="2800" dirty="0" smtClean="0"/>
              <a:t>for any </a:t>
            </a:r>
            <a:r>
              <a:rPr lang="en-GB" sz="2800" dirty="0" smtClean="0">
                <a:latin typeface="CMMI12" pitchFamily="34" charset="2"/>
              </a:rPr>
              <a:t>A</a:t>
            </a:r>
            <a:r>
              <a:rPr lang="en-GB" sz="2800" dirty="0" smtClean="0"/>
              <a:t> and </a:t>
            </a:r>
            <a:r>
              <a:rPr lang="en-GB" sz="2800" dirty="0" smtClean="0">
                <a:latin typeface="CMMI12" pitchFamily="34" charset="2"/>
              </a:rPr>
              <a:t>B</a:t>
            </a:r>
            <a:r>
              <a:rPr lang="en-GB" sz="2800" dirty="0" smtClean="0"/>
              <a:t>. Thus </a:t>
            </a:r>
            <a:r>
              <a:rPr lang="en-GB" sz="2800" dirty="0" smtClean="0">
                <a:latin typeface="CMMI12" pitchFamily="34" charset="2"/>
              </a:rPr>
              <a:t>p</a:t>
            </a:r>
            <a:r>
              <a:rPr lang="en-GB" sz="2800" dirty="0" smtClean="0">
                <a:latin typeface="CMR12" pitchFamily="34" charset="2"/>
              </a:rPr>
              <a:t>(</a:t>
            </a:r>
            <a:r>
              <a:rPr lang="en-GB" sz="2800" dirty="0" smtClean="0">
                <a:latin typeface="CMMI12" pitchFamily="34" charset="2"/>
              </a:rPr>
              <a:t>¾</a:t>
            </a:r>
            <a:r>
              <a:rPr lang="en-GB" sz="2800" dirty="0" smtClean="0">
                <a:latin typeface="CMR12" pitchFamily="34" charset="2"/>
              </a:rPr>
              <a:t>) </a:t>
            </a:r>
            <a:r>
              <a:rPr lang="en-GB" sz="2800" dirty="0" smtClean="0">
                <a:latin typeface="CMSY10" pitchFamily="34" charset="2"/>
              </a:rPr>
              <a:t>/</a:t>
            </a:r>
            <a:r>
              <a:rPr lang="en-GB" sz="2800" dirty="0" smtClean="0">
                <a:latin typeface="CMR12" pitchFamily="34" charset="2"/>
              </a:rPr>
              <a:t> 1/</a:t>
            </a:r>
            <a:r>
              <a:rPr lang="en-GB" sz="2800" dirty="0" smtClean="0">
                <a:latin typeface="CMMI12" pitchFamily="34" charset="2"/>
              </a:rPr>
              <a:t>¾</a:t>
            </a:r>
            <a:r>
              <a:rPr lang="en-GB" sz="2800" dirty="0" smtClean="0"/>
              <a:t> and so this prior is improper too. Note that this corresponds to </a:t>
            </a:r>
            <a:r>
              <a:rPr lang="en-GB" sz="2800" dirty="0" smtClean="0">
                <a:latin typeface="CMMI12" pitchFamily="34" charset="2"/>
              </a:rPr>
              <a:t>p</a:t>
            </a:r>
            <a:r>
              <a:rPr lang="en-GB" sz="2800" dirty="0" smtClean="0">
                <a:latin typeface="CMR12" pitchFamily="34" charset="2"/>
              </a:rPr>
              <a:t>(</a:t>
            </a:r>
            <a:r>
              <a:rPr lang="en-GB" sz="2800" dirty="0" err="1" smtClean="0">
                <a:latin typeface="CMR12" pitchFamily="34" charset="2"/>
              </a:rPr>
              <a:t>ln</a:t>
            </a:r>
            <a:r>
              <a:rPr lang="en-GB" sz="800" dirty="0" smtClean="0">
                <a:latin typeface="CMR12" pitchFamily="34" charset="2"/>
              </a:rPr>
              <a:t> </a:t>
            </a:r>
            <a:r>
              <a:rPr lang="en-GB" sz="2800" dirty="0" smtClean="0">
                <a:latin typeface="CMMI12" pitchFamily="34" charset="2"/>
              </a:rPr>
              <a:t>¾</a:t>
            </a:r>
            <a:r>
              <a:rPr lang="en-GB" sz="2800" dirty="0" smtClean="0">
                <a:latin typeface="CMR12" pitchFamily="34" charset="2"/>
              </a:rPr>
              <a:t>) </a:t>
            </a:r>
            <a:r>
              <a:rPr lang="en-GB" sz="2800" dirty="0" smtClean="0"/>
              <a:t>being constant.</a:t>
            </a:r>
          </a:p>
        </p:txBody>
      </p:sp>
      <p:pic>
        <p:nvPicPr>
          <p:cNvPr id="17" name="Picture 16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888058" y="3929066"/>
            <a:ext cx="5358394" cy="710186"/>
          </a:xfrm>
          <a:prstGeom prst="rect">
            <a:avLst/>
          </a:prstGeom>
          <a:noFill/>
          <a:ln/>
          <a:effectLst/>
        </p:spPr>
      </p:pic>
      <p:pic>
        <p:nvPicPr>
          <p:cNvPr id="12" name="Picture 11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134" y="1694820"/>
            <a:ext cx="2715773" cy="315468"/>
          </a:xfrm>
          <a:prstGeom prst="rect">
            <a:avLst/>
          </a:prstGeom>
          <a:noFill/>
        </p:spPr>
      </p:pic>
      <p:pic>
        <p:nvPicPr>
          <p:cNvPr id="14" name="Picture 13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13882" y="2071678"/>
            <a:ext cx="829820" cy="229743"/>
          </a:xfrm>
          <a:prstGeom prst="rect">
            <a:avLst/>
          </a:prstGeom>
          <a:noFill/>
        </p:spPr>
      </p:pic>
      <p:pic>
        <p:nvPicPr>
          <p:cNvPr id="16" name="Picture 15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97501" y="2571744"/>
            <a:ext cx="6348996" cy="6339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Noninformative</a:t>
            </a:r>
            <a:r>
              <a:rPr lang="en-GB" dirty="0" smtClean="0"/>
              <a:t> Priors (5)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7924800" cy="475775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GB" sz="2800" dirty="0" smtClean="0"/>
              <a:t>Example: For the variance of a Gaussian, </a:t>
            </a:r>
            <a:r>
              <a:rPr lang="en-GB" sz="2800" dirty="0" smtClean="0">
                <a:latin typeface="CMMI12" pitchFamily="34" charset="2"/>
              </a:rPr>
              <a:t>¾</a:t>
            </a:r>
            <a:r>
              <a:rPr lang="en-GB" sz="2800" baseline="36000" dirty="0" smtClean="0">
                <a:latin typeface="CMR12" pitchFamily="34" charset="2"/>
              </a:rPr>
              <a:t>2</a:t>
            </a:r>
            <a:r>
              <a:rPr lang="en-GB" sz="2800" dirty="0" smtClean="0"/>
              <a:t>, we have </a:t>
            </a:r>
          </a:p>
          <a:p>
            <a:pPr>
              <a:spcBef>
                <a:spcPts val="0"/>
              </a:spcBef>
            </a:pPr>
            <a:endParaRPr lang="en-GB" sz="2800" dirty="0" smtClean="0"/>
          </a:p>
          <a:p>
            <a:pPr>
              <a:spcBef>
                <a:spcPts val="3000"/>
              </a:spcBef>
            </a:pPr>
            <a:r>
              <a:rPr lang="en-GB" sz="2800" dirty="0" smtClean="0"/>
              <a:t>If </a:t>
            </a:r>
            <a:r>
              <a:rPr lang="en-GB" sz="2800" dirty="0" smtClean="0">
                <a:latin typeface="CMMI12" pitchFamily="34" charset="2"/>
              </a:rPr>
              <a:t>¸</a:t>
            </a:r>
            <a:r>
              <a:rPr lang="en-GB" sz="2800" dirty="0" smtClean="0"/>
              <a:t> </a:t>
            </a:r>
            <a:r>
              <a:rPr lang="en-GB" sz="2800" dirty="0" smtClean="0">
                <a:latin typeface="CMR12" pitchFamily="34" charset="2"/>
              </a:rPr>
              <a:t>= 1/</a:t>
            </a:r>
            <a:r>
              <a:rPr lang="en-GB" sz="2800" dirty="0" smtClean="0">
                <a:latin typeface="CMMI12" pitchFamily="34" charset="2"/>
              </a:rPr>
              <a:t>¾</a:t>
            </a:r>
            <a:r>
              <a:rPr lang="en-GB" sz="2800" baseline="36000" dirty="0" smtClean="0">
                <a:latin typeface="CMR12" pitchFamily="34" charset="2"/>
              </a:rPr>
              <a:t>2</a:t>
            </a:r>
            <a:r>
              <a:rPr lang="en-GB" sz="2800" dirty="0" smtClean="0"/>
              <a:t> and </a:t>
            </a:r>
            <a:r>
              <a:rPr lang="en-GB" sz="2800" dirty="0" smtClean="0">
                <a:latin typeface="CMMI12" pitchFamily="34" charset="2"/>
              </a:rPr>
              <a:t>p</a:t>
            </a:r>
            <a:r>
              <a:rPr lang="en-GB" sz="2800" dirty="0" smtClean="0">
                <a:latin typeface="CMR12" pitchFamily="34" charset="2"/>
              </a:rPr>
              <a:t>(</a:t>
            </a:r>
            <a:r>
              <a:rPr lang="en-GB" sz="2800" dirty="0" smtClean="0">
                <a:latin typeface="CMMI12" pitchFamily="34" charset="2"/>
              </a:rPr>
              <a:t>¾</a:t>
            </a:r>
            <a:r>
              <a:rPr lang="en-GB" sz="2800" dirty="0" smtClean="0">
                <a:latin typeface="CMR12" pitchFamily="34" charset="2"/>
              </a:rPr>
              <a:t>) </a:t>
            </a:r>
            <a:r>
              <a:rPr lang="en-GB" sz="2800" dirty="0" smtClean="0">
                <a:latin typeface="CMSY10" pitchFamily="34" charset="2"/>
              </a:rPr>
              <a:t>/</a:t>
            </a:r>
            <a:r>
              <a:rPr lang="en-GB" sz="2800" dirty="0" smtClean="0">
                <a:latin typeface="CMR12" pitchFamily="34" charset="2"/>
              </a:rPr>
              <a:t> 1/</a:t>
            </a:r>
            <a:r>
              <a:rPr lang="en-GB" sz="2800" dirty="0" smtClean="0">
                <a:latin typeface="CMMI12" pitchFamily="34" charset="2"/>
              </a:rPr>
              <a:t>¾ </a:t>
            </a:r>
            <a:r>
              <a:rPr lang="en-GB" sz="2800" dirty="0" smtClean="0"/>
              <a:t>, then </a:t>
            </a:r>
            <a:r>
              <a:rPr lang="en-GB" sz="2800" dirty="0" smtClean="0">
                <a:latin typeface="CMMI12" pitchFamily="34" charset="2"/>
              </a:rPr>
              <a:t>p</a:t>
            </a:r>
            <a:r>
              <a:rPr lang="en-GB" sz="2800" dirty="0" smtClean="0">
                <a:latin typeface="CMR12" pitchFamily="34" charset="2"/>
              </a:rPr>
              <a:t>(</a:t>
            </a:r>
            <a:r>
              <a:rPr lang="en-GB" sz="2800" dirty="0" smtClean="0">
                <a:latin typeface="CMMI12" pitchFamily="34" charset="2"/>
              </a:rPr>
              <a:t>¸</a:t>
            </a:r>
            <a:r>
              <a:rPr lang="en-GB" sz="2800" dirty="0" smtClean="0">
                <a:latin typeface="CMR12" pitchFamily="34" charset="2"/>
              </a:rPr>
              <a:t>) </a:t>
            </a:r>
            <a:r>
              <a:rPr lang="en-GB" sz="2800" dirty="0" smtClean="0">
                <a:latin typeface="CMSY10" pitchFamily="34" charset="2"/>
              </a:rPr>
              <a:t>/</a:t>
            </a:r>
            <a:r>
              <a:rPr lang="en-GB" sz="2800" dirty="0" smtClean="0">
                <a:latin typeface="CMR12" pitchFamily="34" charset="2"/>
              </a:rPr>
              <a:t> 1/</a:t>
            </a:r>
            <a:r>
              <a:rPr lang="en-GB" sz="2800" dirty="0" smtClean="0">
                <a:latin typeface="CMMI12" pitchFamily="34" charset="2"/>
              </a:rPr>
              <a:t> ¸</a:t>
            </a:r>
            <a:r>
              <a:rPr lang="en-GB" sz="2800" dirty="0" smtClean="0"/>
              <a:t>.</a:t>
            </a:r>
          </a:p>
          <a:p>
            <a:pPr>
              <a:spcBef>
                <a:spcPts val="1800"/>
              </a:spcBef>
            </a:pPr>
            <a:r>
              <a:rPr lang="en-GB" sz="2800" dirty="0" smtClean="0"/>
              <a:t>We know that the conjugate distribution for </a:t>
            </a:r>
            <a:r>
              <a:rPr lang="en-GB" sz="2800" dirty="0" smtClean="0">
                <a:latin typeface="CMMI12" pitchFamily="34" charset="2"/>
              </a:rPr>
              <a:t>¸</a:t>
            </a:r>
            <a:r>
              <a:rPr lang="en-GB" sz="2800" dirty="0" smtClean="0"/>
              <a:t> is the Gamma distribution, </a:t>
            </a:r>
          </a:p>
          <a:p>
            <a:pPr>
              <a:spcBef>
                <a:spcPts val="600"/>
              </a:spcBef>
            </a:pPr>
            <a:endParaRPr lang="en-GB" sz="2800" dirty="0" smtClean="0"/>
          </a:p>
          <a:p>
            <a:pPr>
              <a:spcBef>
                <a:spcPts val="2400"/>
              </a:spcBef>
            </a:pPr>
            <a:r>
              <a:rPr lang="en-GB" sz="2800" dirty="0" smtClean="0"/>
              <a:t>A </a:t>
            </a:r>
            <a:r>
              <a:rPr lang="en-GB" sz="2800" dirty="0" err="1" smtClean="0"/>
              <a:t>noninformative</a:t>
            </a:r>
            <a:r>
              <a:rPr lang="en-GB" sz="2800" dirty="0" smtClean="0"/>
              <a:t> prior is obtained when </a:t>
            </a:r>
            <a:r>
              <a:rPr lang="en-GB" sz="2800" dirty="0" smtClean="0">
                <a:latin typeface="CMMI12" pitchFamily="34" charset="2"/>
              </a:rPr>
              <a:t>a</a:t>
            </a:r>
            <a:r>
              <a:rPr lang="en-GB" sz="2800" baseline="-20000" dirty="0" smtClean="0">
                <a:latin typeface="CMR12" pitchFamily="34" charset="2"/>
              </a:rPr>
              <a:t>0</a:t>
            </a:r>
            <a:r>
              <a:rPr lang="en-GB" sz="2800" dirty="0" smtClean="0">
                <a:latin typeface="CMR12" pitchFamily="34" charset="2"/>
              </a:rPr>
              <a:t> = 0</a:t>
            </a:r>
            <a:r>
              <a:rPr lang="en-GB" sz="2800" dirty="0" smtClean="0"/>
              <a:t> and </a:t>
            </a:r>
            <a:r>
              <a:rPr lang="en-GB" sz="2800" dirty="0" smtClean="0">
                <a:latin typeface="CMMI12" pitchFamily="34" charset="2"/>
              </a:rPr>
              <a:t>b</a:t>
            </a:r>
            <a:r>
              <a:rPr lang="en-GB" sz="2800" baseline="-20000" dirty="0" smtClean="0">
                <a:latin typeface="CMR12" pitchFamily="34" charset="2"/>
              </a:rPr>
              <a:t>0</a:t>
            </a:r>
            <a:r>
              <a:rPr lang="en-GB" sz="2800" dirty="0" smtClean="0">
                <a:latin typeface="CMR12" pitchFamily="34" charset="2"/>
              </a:rPr>
              <a:t> = 0</a:t>
            </a:r>
            <a:r>
              <a:rPr lang="en-GB" sz="2800" dirty="0" smtClean="0"/>
              <a:t>.</a:t>
            </a:r>
            <a:endParaRPr lang="en-GB" sz="2800" dirty="0"/>
          </a:p>
        </p:txBody>
      </p:sp>
      <p:pic>
        <p:nvPicPr>
          <p:cNvPr id="9" name="Picture 8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802878" y="2303396"/>
            <a:ext cx="5521079" cy="411224"/>
          </a:xfrm>
          <a:prstGeom prst="rect">
            <a:avLst/>
          </a:prstGeom>
          <a:noFill/>
          <a:ln/>
          <a:effectLst/>
        </p:spPr>
      </p:pic>
      <p:pic>
        <p:nvPicPr>
          <p:cNvPr id="11" name="Picture 10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34642" y="4619636"/>
            <a:ext cx="4667260" cy="381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Nonparametric Methods (1)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Parametric distribution models are restricted to specific forms, which may not always be suitable; for example, consider modelling a multimodal distribution with a single, </a:t>
            </a:r>
            <a:r>
              <a:rPr lang="en-GB" dirty="0" err="1" smtClean="0"/>
              <a:t>unimodal</a:t>
            </a:r>
            <a:r>
              <a:rPr lang="en-GB" dirty="0" smtClean="0"/>
              <a:t> model.</a:t>
            </a:r>
          </a:p>
          <a:p>
            <a:r>
              <a:rPr lang="en-GB" dirty="0" smtClean="0"/>
              <a:t>Nonparametric approaches make few assumptions about the overall shape of the distribution being modelled.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Nonparametric Methods (2)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1588" indent="-1588">
              <a:tabLst>
                <a:tab pos="361950" algn="l"/>
              </a:tabLst>
            </a:pPr>
            <a:r>
              <a:rPr lang="en-GB" b="1" dirty="0" smtClean="0"/>
              <a:t>Histogram methods </a:t>
            </a:r>
            <a:r>
              <a:rPr lang="en-GB" dirty="0" smtClean="0"/>
              <a:t>partition the data space into distinct bins with widths </a:t>
            </a:r>
            <a:r>
              <a:rPr lang="en-GB" dirty="0" smtClean="0">
                <a:latin typeface="CMR12" pitchFamily="34" charset="2"/>
              </a:rPr>
              <a:t>¢</a:t>
            </a:r>
            <a:r>
              <a:rPr lang="en-GB" baseline="-20000" dirty="0" err="1" smtClean="0">
                <a:latin typeface="CMMI12" pitchFamily="34" charset="2"/>
              </a:rPr>
              <a:t>i</a:t>
            </a:r>
            <a:r>
              <a:rPr lang="en-GB" dirty="0" smtClean="0"/>
              <a:t> and count the number of observations, </a:t>
            </a:r>
            <a:r>
              <a:rPr lang="en-GB" dirty="0" err="1" smtClean="0">
                <a:latin typeface="CMMI12" pitchFamily="34" charset="2"/>
              </a:rPr>
              <a:t>n</a:t>
            </a:r>
            <a:r>
              <a:rPr lang="en-GB" baseline="-20000" dirty="0" err="1" smtClean="0">
                <a:latin typeface="CMMI12" pitchFamily="34" charset="2"/>
              </a:rPr>
              <a:t>i</a:t>
            </a:r>
            <a:r>
              <a:rPr lang="en-GB" dirty="0" smtClean="0"/>
              <a:t>, in each bin.</a:t>
            </a:r>
          </a:p>
          <a:p>
            <a:pPr>
              <a:buFont typeface="Arial" pitchFamily="34" charset="0"/>
              <a:buChar char="•"/>
            </a:pPr>
            <a:endParaRPr lang="en-GB" dirty="0" smtClean="0"/>
          </a:p>
          <a:p>
            <a:pPr>
              <a:buFont typeface="Arial" pitchFamily="34" charset="0"/>
              <a:buChar char="•"/>
            </a:pPr>
            <a:endParaRPr lang="en-GB" dirty="0" smtClean="0"/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Often, the same width is used for all bins, </a:t>
            </a:r>
            <a:r>
              <a:rPr lang="en-GB" dirty="0" smtClean="0">
                <a:latin typeface="CMR12" pitchFamily="34" charset="2"/>
              </a:rPr>
              <a:t>¢</a:t>
            </a:r>
            <a:r>
              <a:rPr lang="en-GB" baseline="-20000" dirty="0" err="1" smtClean="0">
                <a:latin typeface="CMMI12" pitchFamily="34" charset="2"/>
              </a:rPr>
              <a:t>i</a:t>
            </a:r>
            <a:r>
              <a:rPr lang="en-GB" dirty="0" smtClean="0"/>
              <a:t> = </a:t>
            </a:r>
            <a:r>
              <a:rPr lang="en-GB" dirty="0" smtClean="0">
                <a:latin typeface="CMR12" pitchFamily="34" charset="2"/>
              </a:rPr>
              <a:t>¢</a:t>
            </a:r>
            <a:r>
              <a:rPr lang="en-GB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>
                <a:latin typeface="CMR12" pitchFamily="34" charset="2"/>
              </a:rPr>
              <a:t>¢ </a:t>
            </a:r>
            <a:r>
              <a:rPr lang="en-GB" dirty="0" smtClean="0"/>
              <a:t>acts as a smoothing parameter.</a:t>
            </a:r>
          </a:p>
        </p:txBody>
      </p:sp>
      <p:pic>
        <p:nvPicPr>
          <p:cNvPr id="8" name="Picture 7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28800" y="3643314"/>
            <a:ext cx="1143002" cy="533402"/>
          </a:xfrm>
          <a:prstGeom prst="rect">
            <a:avLst/>
          </a:prstGeom>
          <a:noFill/>
        </p:spPr>
      </p:pic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757758"/>
          </a:xfrm>
        </p:spPr>
        <p:txBody>
          <a:bodyPr>
            <a:normAutofit/>
          </a:bodyPr>
          <a:lstStyle/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pPr>
              <a:spcBef>
                <a:spcPts val="2400"/>
              </a:spcBef>
              <a:buFont typeface="Arial" pitchFamily="34" charset="0"/>
              <a:buChar char="•"/>
            </a:pPr>
            <a:r>
              <a:rPr lang="en-GB" dirty="0" smtClean="0"/>
              <a:t>In a </a:t>
            </a:r>
            <a:r>
              <a:rPr lang="en-GB" dirty="0" smtClean="0">
                <a:latin typeface="CMMI12" pitchFamily="34" charset="2"/>
              </a:rPr>
              <a:t>D</a:t>
            </a:r>
            <a:r>
              <a:rPr lang="en-GB" dirty="0" smtClean="0"/>
              <a:t>-dimensional space, using </a:t>
            </a:r>
            <a:r>
              <a:rPr lang="en-GB" dirty="0" smtClean="0">
                <a:latin typeface="CMMI12" pitchFamily="34" charset="2"/>
              </a:rPr>
              <a:t>M</a:t>
            </a:r>
            <a:r>
              <a:rPr lang="en-GB" dirty="0" smtClean="0"/>
              <a:t> bins in each </a:t>
            </a:r>
            <a:r>
              <a:rPr lang="en-GB" dirty="0" err="1" smtClean="0"/>
              <a:t>dimen-sion</a:t>
            </a:r>
            <a:r>
              <a:rPr lang="en-GB" dirty="0" smtClean="0"/>
              <a:t> will require </a:t>
            </a:r>
            <a:r>
              <a:rPr lang="en-GB" dirty="0" smtClean="0">
                <a:latin typeface="CMMI12" pitchFamily="34" charset="2"/>
              </a:rPr>
              <a:t>M</a:t>
            </a:r>
            <a:r>
              <a:rPr lang="en-GB" baseline="34000" dirty="0" smtClean="0">
                <a:latin typeface="CMMI12" pitchFamily="34" charset="2"/>
              </a:rPr>
              <a:t>D</a:t>
            </a:r>
            <a:r>
              <a:rPr lang="en-GB" dirty="0" smtClean="0"/>
              <a:t> bins!</a:t>
            </a:r>
          </a:p>
        </p:txBody>
      </p:sp>
      <p:pic>
        <p:nvPicPr>
          <p:cNvPr id="11" name="Picture 10" descr="Figure2.2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3161" y="1423806"/>
            <a:ext cx="4000500" cy="3291078"/>
          </a:xfrm>
          <a:prstGeom prst="rect">
            <a:avLst/>
          </a:prstGeo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Nonparametric Methods (3)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Assume observations drawn from a density </a:t>
            </a:r>
            <a:r>
              <a:rPr lang="en-GB" dirty="0" smtClean="0">
                <a:latin typeface="CMMI12" pitchFamily="34" charset="2"/>
              </a:rPr>
              <a:t>p</a:t>
            </a:r>
            <a:r>
              <a:rPr lang="en-GB" dirty="0" smtClean="0">
                <a:latin typeface="CMR12" pitchFamily="34" charset="2"/>
              </a:rPr>
              <a:t>(</a:t>
            </a:r>
            <a:r>
              <a:rPr lang="en-GB" dirty="0" smtClean="0">
                <a:latin typeface="CMBX10" pitchFamily="34" charset="2"/>
              </a:rPr>
              <a:t>x</a:t>
            </a:r>
            <a:r>
              <a:rPr lang="en-GB" dirty="0" smtClean="0">
                <a:latin typeface="CMR12" pitchFamily="34" charset="2"/>
              </a:rPr>
              <a:t>)</a:t>
            </a:r>
            <a:r>
              <a:rPr lang="en-GB" dirty="0" smtClean="0"/>
              <a:t> and consider a small region </a:t>
            </a:r>
            <a:r>
              <a:rPr lang="en-GB" dirty="0" smtClean="0">
                <a:latin typeface="CMSY10" pitchFamily="34" charset="2"/>
              </a:rPr>
              <a:t>R</a:t>
            </a:r>
            <a:r>
              <a:rPr lang="en-GB" dirty="0" smtClean="0"/>
              <a:t> containing </a:t>
            </a:r>
            <a:r>
              <a:rPr lang="en-GB" dirty="0" smtClean="0">
                <a:latin typeface="CMBX12" pitchFamily="34" charset="2"/>
              </a:rPr>
              <a:t>x</a:t>
            </a:r>
            <a:r>
              <a:rPr lang="en-GB" dirty="0" smtClean="0"/>
              <a:t> such that</a:t>
            </a:r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The probability that </a:t>
            </a:r>
            <a:r>
              <a:rPr lang="en-GB" dirty="0" smtClean="0">
                <a:latin typeface="CMMI12" pitchFamily="34" charset="2"/>
              </a:rPr>
              <a:t>K</a:t>
            </a:r>
            <a:r>
              <a:rPr lang="en-GB" dirty="0" smtClean="0"/>
              <a:t> out of </a:t>
            </a:r>
            <a:r>
              <a:rPr lang="en-GB" dirty="0" smtClean="0">
                <a:latin typeface="CMMI12" pitchFamily="34" charset="2"/>
              </a:rPr>
              <a:t>N</a:t>
            </a:r>
            <a:r>
              <a:rPr lang="en-GB" dirty="0" smtClean="0"/>
              <a:t> observations lie inside </a:t>
            </a:r>
            <a:r>
              <a:rPr lang="en-GB" dirty="0" smtClean="0">
                <a:latin typeface="CMSY10" pitchFamily="34" charset="2"/>
              </a:rPr>
              <a:t>R</a:t>
            </a:r>
            <a:r>
              <a:rPr lang="en-GB" dirty="0" smtClean="0"/>
              <a:t> is  </a:t>
            </a:r>
            <a:r>
              <a:rPr lang="en-GB" dirty="0" smtClean="0">
                <a:latin typeface="CMR12" pitchFamily="34" charset="2"/>
              </a:rPr>
              <a:t>Bin(</a:t>
            </a:r>
            <a:r>
              <a:rPr lang="en-GB" dirty="0" err="1" smtClean="0">
                <a:latin typeface="CMMI12" pitchFamily="34" charset="2"/>
              </a:rPr>
              <a:t>K</a:t>
            </a:r>
            <a:r>
              <a:rPr lang="en-GB" dirty="0" err="1" smtClean="0">
                <a:latin typeface="CMSY10" pitchFamily="34" charset="2"/>
              </a:rPr>
              <a:t>j</a:t>
            </a:r>
            <a:r>
              <a:rPr lang="en-GB" dirty="0" err="1" smtClean="0">
                <a:latin typeface="CMMI12" pitchFamily="34" charset="2"/>
              </a:rPr>
              <a:t>N</a:t>
            </a:r>
            <a:r>
              <a:rPr lang="en-GB" dirty="0" err="1" smtClean="0">
                <a:latin typeface="CMR12" pitchFamily="34" charset="2"/>
              </a:rPr>
              <a:t>,</a:t>
            </a:r>
            <a:r>
              <a:rPr lang="en-GB" dirty="0" err="1" smtClean="0">
                <a:latin typeface="CMMI12" pitchFamily="34" charset="2"/>
              </a:rPr>
              <a:t>P</a:t>
            </a:r>
            <a:r>
              <a:rPr lang="en-GB" dirty="0" smtClean="0">
                <a:latin typeface="CMMI12" pitchFamily="34" charset="2"/>
              </a:rPr>
              <a:t> </a:t>
            </a:r>
            <a:r>
              <a:rPr lang="en-GB" dirty="0" smtClean="0">
                <a:latin typeface="CMR12" pitchFamily="34" charset="2"/>
              </a:rPr>
              <a:t>)</a:t>
            </a:r>
            <a:r>
              <a:rPr lang="en-GB" dirty="0" smtClean="0"/>
              <a:t> and if </a:t>
            </a:r>
            <a:r>
              <a:rPr lang="en-GB" dirty="0" smtClean="0">
                <a:latin typeface="CMMI12" pitchFamily="34" charset="2"/>
              </a:rPr>
              <a:t>N</a:t>
            </a:r>
            <a:r>
              <a:rPr lang="en-GB" dirty="0" smtClean="0"/>
              <a:t> is large</a:t>
            </a:r>
          </a:p>
        </p:txBody>
      </p:sp>
      <p:pic>
        <p:nvPicPr>
          <p:cNvPr id="6" name="Content Placeholder 5" descr="TP_tmp.png"/>
          <p:cNvPicPr>
            <a:picLocks noGrp="1" noChangeAspect="1"/>
          </p:cNvPicPr>
          <p:nvPr>
            <p:ph sz="half" idx="2"/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53134" y="3214686"/>
            <a:ext cx="2029973" cy="685802"/>
          </a:xfrm>
          <a:noFill/>
        </p:spPr>
      </p:pic>
      <p:pic>
        <p:nvPicPr>
          <p:cNvPr id="11" name="Picture 10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78986" y="5699587"/>
            <a:ext cx="1172720" cy="229743"/>
          </a:xfrm>
          <a:prstGeom prst="rect">
            <a:avLst/>
          </a:prstGeom>
          <a:noFill/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4605366" y="1597585"/>
            <a:ext cx="4038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If the volume</a:t>
            </a:r>
            <a:r>
              <a:rPr kumimoji="0" lang="en-GB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of </a:t>
            </a:r>
            <a:r>
              <a:rPr lang="en-GB" sz="2400" dirty="0" smtClean="0">
                <a:latin typeface="CMSY10" pitchFamily="34" charset="2"/>
              </a:rPr>
              <a:t>R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MMI12" pitchFamily="34" charset="2"/>
              </a:rPr>
              <a:t>V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is sufficiently</a:t>
            </a:r>
            <a:r>
              <a:rPr kumimoji="0" lang="en-GB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small, 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MMI12" pitchFamily="34" charset="2"/>
                <a:ea typeface="+mn-ea"/>
                <a:cs typeface="+mn-cs"/>
              </a:rPr>
              <a:t>p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MR12" pitchFamily="34" charset="2"/>
                <a:ea typeface="+mn-ea"/>
                <a:cs typeface="+mn-cs"/>
              </a:rPr>
              <a:t>(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MBX12" pitchFamily="34" charset="2"/>
                <a:ea typeface="+mn-ea"/>
                <a:cs typeface="+mn-cs"/>
              </a:rPr>
              <a:t>x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MR12" pitchFamily="34" charset="2"/>
                <a:ea typeface="+mn-ea"/>
                <a:cs typeface="+mn-cs"/>
              </a:rPr>
              <a:t>)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is approximately constant over 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MSY10" pitchFamily="34" charset="2"/>
                <a:ea typeface="+mn-ea"/>
                <a:cs typeface="+mn-cs"/>
              </a:rPr>
              <a:t>R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and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Thus</a:t>
            </a:r>
          </a:p>
        </p:txBody>
      </p:sp>
      <p:pic>
        <p:nvPicPr>
          <p:cNvPr id="14" name="Picture 13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15042" y="3409332"/>
            <a:ext cx="1371602" cy="315468"/>
          </a:xfrm>
          <a:prstGeom prst="rect">
            <a:avLst/>
          </a:prstGeom>
          <a:noFill/>
        </p:spPr>
      </p:pic>
      <p:pic>
        <p:nvPicPr>
          <p:cNvPr id="19" name="Picture 18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38940" y="4286256"/>
            <a:ext cx="1570484" cy="627509"/>
          </a:xfrm>
          <a:prstGeom prst="rect">
            <a:avLst/>
          </a:prstGeom>
          <a:noFill/>
          <a:ln w="19050">
            <a:noFill/>
          </a:ln>
        </p:spPr>
      </p:pic>
      <p:sp>
        <p:nvSpPr>
          <p:cNvPr id="22" name="TextBox 21"/>
          <p:cNvSpPr txBox="1"/>
          <p:nvPr/>
        </p:nvSpPr>
        <p:spPr>
          <a:xfrm>
            <a:off x="4714876" y="5354437"/>
            <a:ext cx="3786214" cy="369332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MMI12" pitchFamily="34" charset="2"/>
              </a:rPr>
              <a:t>V</a:t>
            </a:r>
            <a:r>
              <a:rPr lang="en-GB" dirty="0" smtClean="0"/>
              <a:t>  small, yet </a:t>
            </a:r>
            <a:r>
              <a:rPr lang="en-GB" dirty="0" smtClean="0">
                <a:latin typeface="CMMI12" pitchFamily="34" charset="2"/>
              </a:rPr>
              <a:t>K&gt;</a:t>
            </a:r>
            <a:r>
              <a:rPr lang="en-GB" dirty="0" smtClean="0">
                <a:latin typeface="CMR12" pitchFamily="34" charset="2"/>
              </a:rPr>
              <a:t>0</a:t>
            </a:r>
            <a:r>
              <a:rPr lang="en-GB" dirty="0" smtClean="0"/>
              <a:t>, therefore </a:t>
            </a:r>
            <a:r>
              <a:rPr lang="en-GB" dirty="0" smtClean="0">
                <a:latin typeface="CMMI12" pitchFamily="34" charset="2"/>
              </a:rPr>
              <a:t>N</a:t>
            </a:r>
            <a:r>
              <a:rPr lang="en-GB" dirty="0" smtClean="0"/>
              <a:t> large?</a:t>
            </a:r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5715008" y="4214818"/>
            <a:ext cx="1785950" cy="78581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Beta Distribution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Distribution over              .</a:t>
            </a:r>
            <a:endParaRPr lang="en-GB" dirty="0"/>
          </a:p>
        </p:txBody>
      </p:sp>
      <p:pic>
        <p:nvPicPr>
          <p:cNvPr id="8" name="Picture 7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235149" y="2500306"/>
            <a:ext cx="4673701" cy="1881066"/>
          </a:xfrm>
          <a:prstGeom prst="rect">
            <a:avLst/>
          </a:prstGeom>
          <a:noFill/>
          <a:ln/>
          <a:effectLst/>
        </p:spPr>
      </p:pic>
      <p:pic>
        <p:nvPicPr>
          <p:cNvPr id="7" name="Picture 6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551772" y="1782548"/>
            <a:ext cx="1207773" cy="350520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Nonparametric Methods (4)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588" indent="-1588">
              <a:tabLst>
                <a:tab pos="361950" algn="l"/>
              </a:tabLst>
            </a:pPr>
            <a:r>
              <a:rPr lang="en-GB" sz="2800" b="1" dirty="0" smtClean="0"/>
              <a:t>Kernel Density Estimation: </a:t>
            </a:r>
            <a:r>
              <a:rPr lang="en-GB" sz="2800" dirty="0" smtClean="0"/>
              <a:t>fix </a:t>
            </a:r>
            <a:r>
              <a:rPr lang="en-GB" sz="2800" dirty="0" smtClean="0">
                <a:latin typeface="CMMI12" pitchFamily="34" charset="2"/>
              </a:rPr>
              <a:t>V</a:t>
            </a:r>
            <a:r>
              <a:rPr lang="en-GB" sz="2800" dirty="0" smtClean="0"/>
              <a:t>, estimate </a:t>
            </a:r>
            <a:r>
              <a:rPr lang="en-GB" sz="2800" dirty="0" smtClean="0">
                <a:latin typeface="CMMI12" pitchFamily="34" charset="2"/>
              </a:rPr>
              <a:t>K</a:t>
            </a:r>
            <a:r>
              <a:rPr lang="en-GB" sz="2800" dirty="0" smtClean="0"/>
              <a:t> from the data. Let </a:t>
            </a:r>
            <a:r>
              <a:rPr lang="en-GB" sz="2800" dirty="0" smtClean="0">
                <a:latin typeface="CMSY10" pitchFamily="34" charset="2"/>
              </a:rPr>
              <a:t>R</a:t>
            </a:r>
            <a:r>
              <a:rPr lang="en-GB" sz="2800" dirty="0" smtClean="0"/>
              <a:t> be a hypercube centred on </a:t>
            </a:r>
            <a:r>
              <a:rPr lang="en-GB" sz="2800" dirty="0" smtClean="0">
                <a:latin typeface="CMBX10" pitchFamily="34" charset="2"/>
              </a:rPr>
              <a:t>x</a:t>
            </a:r>
            <a:r>
              <a:rPr lang="en-GB" sz="2800" dirty="0" smtClean="0"/>
              <a:t> and define the kernel function (</a:t>
            </a:r>
            <a:r>
              <a:rPr lang="en-GB" sz="2800" dirty="0" err="1" smtClean="0"/>
              <a:t>Parzen</a:t>
            </a:r>
            <a:r>
              <a:rPr lang="en-GB" sz="2800" dirty="0" smtClean="0"/>
              <a:t> window)</a:t>
            </a:r>
          </a:p>
          <a:p>
            <a:pPr marL="1588" indent="-1588">
              <a:tabLst>
                <a:tab pos="361950" algn="l"/>
              </a:tabLst>
            </a:pPr>
            <a:endParaRPr lang="en-GB" sz="2800" dirty="0" smtClean="0"/>
          </a:p>
          <a:p>
            <a:pPr marL="1588" indent="-1588">
              <a:tabLst>
                <a:tab pos="361950" algn="l"/>
              </a:tabLst>
            </a:pPr>
            <a:endParaRPr lang="en-GB" sz="2800" dirty="0" smtClean="0"/>
          </a:p>
          <a:p>
            <a:pPr marL="1588" indent="-1588">
              <a:spcBef>
                <a:spcPts val="2400"/>
              </a:spcBef>
              <a:tabLst>
                <a:tab pos="361950" algn="l"/>
              </a:tabLst>
            </a:pPr>
            <a:r>
              <a:rPr lang="en-GB" sz="2800" dirty="0" smtClean="0"/>
              <a:t>	It follows  that </a:t>
            </a:r>
          </a:p>
          <a:p>
            <a:pPr marL="1588" indent="-1588">
              <a:spcBef>
                <a:spcPts val="2400"/>
              </a:spcBef>
              <a:tabLst>
                <a:tab pos="361950" algn="l"/>
              </a:tabLst>
            </a:pPr>
            <a:r>
              <a:rPr lang="en-GB" sz="2800" dirty="0" smtClean="0"/>
              <a:t>                                and hence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785786" y="4837882"/>
            <a:ext cx="7552794" cy="766877"/>
            <a:chOff x="1091172" y="4738700"/>
            <a:chExt cx="7552794" cy="766877"/>
          </a:xfrm>
        </p:grpSpPr>
        <p:pic>
          <p:nvPicPr>
            <p:cNvPr id="14" name="Picture 13" descr="TP_tmp.png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91172" y="4738700"/>
              <a:ext cx="2337820" cy="762002"/>
            </a:xfrm>
            <a:prstGeom prst="rect">
              <a:avLst/>
            </a:prstGeom>
            <a:noFill/>
          </p:spPr>
        </p:pic>
        <p:pic>
          <p:nvPicPr>
            <p:cNvPr id="19" name="Picture 18" descr="TP_tmp.png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5190047" y="4743459"/>
              <a:ext cx="3453919" cy="762118"/>
            </a:xfrm>
            <a:prstGeom prst="rect">
              <a:avLst/>
            </a:prstGeom>
            <a:noFill/>
            <a:ln/>
            <a:effectLst/>
          </p:spPr>
        </p:pic>
      </p:grpSp>
      <p:pic>
        <p:nvPicPr>
          <p:cNvPr id="12" name="Picture 11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128356" y="3223595"/>
            <a:ext cx="6882910" cy="634033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Nonparametric Methods (5)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900634"/>
          </a:xfrm>
        </p:spPr>
        <p:txBody>
          <a:bodyPr>
            <a:normAutofit/>
          </a:bodyPr>
          <a:lstStyle/>
          <a:p>
            <a:pPr marL="1588" indent="-1588">
              <a:tabLst>
                <a:tab pos="361950" algn="l"/>
              </a:tabLst>
            </a:pPr>
            <a:r>
              <a:rPr lang="en-GB" dirty="0" smtClean="0"/>
              <a:t>To avoid discontinuities in p(x), use a smooth kernel, e.g. a Gaussian</a:t>
            </a:r>
          </a:p>
          <a:p>
            <a:pPr marL="1588" indent="-1588">
              <a:tabLst>
                <a:tab pos="361950" algn="l"/>
              </a:tabLst>
            </a:pPr>
            <a:endParaRPr lang="en-GB" dirty="0" smtClean="0"/>
          </a:p>
          <a:p>
            <a:pPr marL="1588" indent="-1588">
              <a:tabLst>
                <a:tab pos="361950" algn="l"/>
              </a:tabLst>
            </a:pPr>
            <a:endParaRPr lang="en-GB" dirty="0" smtClean="0"/>
          </a:p>
          <a:p>
            <a:pPr marL="1588" indent="-1588">
              <a:tabLst>
                <a:tab pos="361950" algn="l"/>
              </a:tabLst>
            </a:pPr>
            <a:endParaRPr lang="en-GB" dirty="0" smtClean="0"/>
          </a:p>
          <a:p>
            <a:pPr marL="1588" indent="-1588">
              <a:tabLst>
                <a:tab pos="361950" algn="l"/>
              </a:tabLst>
            </a:pPr>
            <a:endParaRPr lang="en-GB" dirty="0" smtClean="0"/>
          </a:p>
          <a:p>
            <a:pPr marL="1588" indent="-1588">
              <a:tabLst>
                <a:tab pos="361950" algn="l"/>
              </a:tabLst>
            </a:pPr>
            <a:r>
              <a:rPr lang="en-GB" sz="1800" dirty="0" smtClean="0"/>
              <a:t>Any kernel such that</a:t>
            </a:r>
          </a:p>
          <a:p>
            <a:pPr marL="1588" indent="-1588">
              <a:tabLst>
                <a:tab pos="361950" algn="l"/>
              </a:tabLst>
            </a:pPr>
            <a:endParaRPr lang="en-GB" sz="1800" dirty="0" smtClean="0"/>
          </a:p>
          <a:p>
            <a:pPr marL="1588" indent="-1588">
              <a:tabLst>
                <a:tab pos="361950" algn="l"/>
              </a:tabLst>
            </a:pPr>
            <a:endParaRPr lang="en-GB" sz="1800" dirty="0" smtClean="0"/>
          </a:p>
          <a:p>
            <a:pPr marL="1588" indent="-1588">
              <a:tabLst>
                <a:tab pos="361950" algn="l"/>
              </a:tabLst>
            </a:pPr>
            <a:endParaRPr lang="en-GB" sz="1800" dirty="0" smtClean="0"/>
          </a:p>
          <a:p>
            <a:pPr marL="1588" indent="-1588">
              <a:tabLst>
                <a:tab pos="361950" algn="l"/>
              </a:tabLst>
            </a:pPr>
            <a:r>
              <a:rPr lang="en-GB" sz="1800" dirty="0" smtClean="0"/>
              <a:t>will work.</a:t>
            </a:r>
          </a:p>
        </p:txBody>
      </p:sp>
      <p:pic>
        <p:nvPicPr>
          <p:cNvPr id="15" name="Picture 1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483789" y="5036454"/>
            <a:ext cx="1778893" cy="821438"/>
          </a:xfrm>
          <a:prstGeom prst="rect">
            <a:avLst/>
          </a:prstGeom>
          <a:noFill/>
          <a:ln/>
          <a:effectLst/>
        </p:spPr>
      </p:pic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757758"/>
          </a:xfrm>
        </p:spPr>
        <p:txBody>
          <a:bodyPr>
            <a:normAutofit/>
          </a:bodyPr>
          <a:lstStyle/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</p:txBody>
      </p:sp>
      <p:pic>
        <p:nvPicPr>
          <p:cNvPr id="14" name="Picture 13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71472" y="2715498"/>
            <a:ext cx="3757439" cy="1499320"/>
          </a:xfrm>
          <a:prstGeom prst="rect">
            <a:avLst/>
          </a:prstGeom>
          <a:noFill/>
          <a:ln/>
          <a:effectLst/>
        </p:spPr>
      </p:pic>
      <p:grpSp>
        <p:nvGrpSpPr>
          <p:cNvPr id="17" name="Group 16"/>
          <p:cNvGrpSpPr/>
          <p:nvPr/>
        </p:nvGrpSpPr>
        <p:grpSpPr>
          <a:xfrm>
            <a:off x="4695026" y="2138187"/>
            <a:ext cx="4000500" cy="3660409"/>
            <a:chOff x="4643466" y="2138187"/>
            <a:chExt cx="4000500" cy="3660409"/>
          </a:xfrm>
        </p:grpSpPr>
        <p:pic>
          <p:nvPicPr>
            <p:cNvPr id="11" name="Picture 10" descr="Figure2.24.jp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643466" y="2138187"/>
              <a:ext cx="4000500" cy="3291077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4745356" y="5429264"/>
              <a:ext cx="38576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>
                  <a:latin typeface="CMMI10" pitchFamily="34" charset="2"/>
                </a:rPr>
                <a:t>h</a:t>
              </a:r>
              <a:r>
                <a:rPr lang="en-GB" dirty="0" smtClean="0"/>
                <a:t> acts as a smoother.</a:t>
              </a:r>
              <a:endParaRPr lang="en-GB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Nonparametric Methods (6)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1588" indent="-1588">
              <a:tabLst>
                <a:tab pos="361950" algn="l"/>
              </a:tabLst>
            </a:pPr>
            <a:r>
              <a:rPr lang="en-GB" sz="2800" b="1" dirty="0" smtClean="0"/>
              <a:t>Nearest Neighbour Density Estimation: </a:t>
            </a:r>
            <a:r>
              <a:rPr lang="en-GB" sz="2800" dirty="0" smtClean="0"/>
              <a:t>fix </a:t>
            </a:r>
            <a:r>
              <a:rPr lang="en-GB" sz="2800" dirty="0" smtClean="0">
                <a:latin typeface="CMMI12" pitchFamily="34" charset="2"/>
              </a:rPr>
              <a:t>K</a:t>
            </a:r>
            <a:r>
              <a:rPr lang="en-GB" sz="2800" dirty="0" smtClean="0"/>
              <a:t>, estimate </a:t>
            </a:r>
            <a:r>
              <a:rPr lang="en-GB" sz="2800" dirty="0" smtClean="0">
                <a:latin typeface="CMMI12" pitchFamily="34" charset="2"/>
              </a:rPr>
              <a:t>V</a:t>
            </a:r>
            <a:r>
              <a:rPr lang="en-GB" sz="2800" dirty="0" smtClean="0"/>
              <a:t> from the data. Consider a </a:t>
            </a:r>
            <a:r>
              <a:rPr lang="en-GB" sz="2800" dirty="0" err="1" smtClean="0"/>
              <a:t>hypersphere</a:t>
            </a:r>
            <a:r>
              <a:rPr lang="en-GB" sz="2800" dirty="0" smtClean="0"/>
              <a:t> centred on </a:t>
            </a:r>
            <a:r>
              <a:rPr lang="en-GB" sz="2800" dirty="0" smtClean="0">
                <a:latin typeface="CMBX10" pitchFamily="34" charset="2"/>
              </a:rPr>
              <a:t>x</a:t>
            </a:r>
            <a:r>
              <a:rPr lang="en-GB" sz="2800" dirty="0" smtClean="0"/>
              <a:t> and let it grow to a volume, </a:t>
            </a:r>
            <a:r>
              <a:rPr lang="en-GB" sz="2800" dirty="0" smtClean="0">
                <a:latin typeface="CMMI12" pitchFamily="34" charset="2"/>
              </a:rPr>
              <a:t>V</a:t>
            </a:r>
            <a:r>
              <a:rPr lang="en-GB" sz="2800" dirty="0" smtClean="0"/>
              <a:t> </a:t>
            </a:r>
            <a:r>
              <a:rPr lang="en-GB" sz="2800" baseline="36000" dirty="0" smtClean="0">
                <a:latin typeface="CMMI10" pitchFamily="34" charset="2"/>
              </a:rPr>
              <a:t>?</a:t>
            </a:r>
            <a:r>
              <a:rPr lang="en-GB" sz="2800" dirty="0" smtClean="0"/>
              <a:t>, that includes </a:t>
            </a:r>
            <a:r>
              <a:rPr lang="en-GB" sz="2800" dirty="0" smtClean="0">
                <a:latin typeface="CMMI12" pitchFamily="34" charset="2"/>
              </a:rPr>
              <a:t>K</a:t>
            </a:r>
            <a:r>
              <a:rPr lang="en-GB" sz="2800" dirty="0" smtClean="0"/>
              <a:t> of the given </a:t>
            </a:r>
            <a:r>
              <a:rPr lang="en-GB" sz="2800" dirty="0" smtClean="0">
                <a:latin typeface="CMMI12" pitchFamily="34" charset="2"/>
              </a:rPr>
              <a:t>N </a:t>
            </a:r>
            <a:r>
              <a:rPr lang="en-GB" sz="2800" dirty="0" smtClean="0"/>
              <a:t>data points. Then</a:t>
            </a:r>
          </a:p>
        </p:txBody>
      </p:sp>
      <p:pic>
        <p:nvPicPr>
          <p:cNvPr id="11" name="Content Placeholder 10" descr="Figure2.26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94998" y="2133177"/>
            <a:ext cx="4000500" cy="3291078"/>
          </a:xfrm>
        </p:spPr>
      </p:pic>
      <p:sp>
        <p:nvSpPr>
          <p:cNvPr id="13" name="TextBox 12"/>
          <p:cNvSpPr txBox="1"/>
          <p:nvPr/>
        </p:nvSpPr>
        <p:spPr>
          <a:xfrm>
            <a:off x="4796916" y="5429264"/>
            <a:ext cx="3857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CMMI10" pitchFamily="34" charset="2"/>
              </a:rPr>
              <a:t>K</a:t>
            </a:r>
            <a:r>
              <a:rPr lang="en-GB" dirty="0" smtClean="0"/>
              <a:t> acts as a smoother.</a:t>
            </a:r>
            <a:endParaRPr lang="en-GB" dirty="0"/>
          </a:p>
        </p:txBody>
      </p:sp>
      <p:pic>
        <p:nvPicPr>
          <p:cNvPr id="16" name="Picture 15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671707" y="5227412"/>
            <a:ext cx="1685847" cy="630480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Nonparametric Methods (7)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Nonparametric models (not histograms) requires storing and computing with the entire data set. </a:t>
            </a:r>
          </a:p>
          <a:p>
            <a:r>
              <a:rPr lang="en-GB" dirty="0" smtClean="0"/>
              <a:t>Parametric models, once fitted, are much more efficient in terms of storage and computation.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latin typeface="CMMI10" pitchFamily="34" charset="2"/>
              </a:rPr>
              <a:t>K</a:t>
            </a:r>
            <a:r>
              <a:rPr lang="en-GB" dirty="0" smtClean="0"/>
              <a:t>-Nearest-Neighbours for Classification (1)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Given a data set with </a:t>
            </a:r>
            <a:r>
              <a:rPr lang="en-GB" sz="2800" dirty="0" err="1" smtClean="0">
                <a:latin typeface="CMMI10" pitchFamily="34" charset="2"/>
              </a:rPr>
              <a:t>N</a:t>
            </a:r>
            <a:r>
              <a:rPr lang="en-GB" sz="2800" baseline="-20000" dirty="0" err="1" smtClean="0">
                <a:latin typeface="CMMI10" pitchFamily="34" charset="2"/>
              </a:rPr>
              <a:t>k</a:t>
            </a:r>
            <a:r>
              <a:rPr lang="en-GB" sz="2800" dirty="0" smtClean="0"/>
              <a:t> data points from class </a:t>
            </a:r>
            <a:r>
              <a:rPr lang="en-GB" sz="2800" dirty="0" smtClean="0">
                <a:latin typeface="CMSY10" pitchFamily="34" charset="2"/>
              </a:rPr>
              <a:t>C</a:t>
            </a:r>
            <a:r>
              <a:rPr lang="en-GB" sz="2800" baseline="-20000" dirty="0" smtClean="0">
                <a:latin typeface="CMMI10" pitchFamily="34" charset="2"/>
              </a:rPr>
              <a:t>k</a:t>
            </a:r>
            <a:r>
              <a:rPr lang="en-GB" sz="2800" dirty="0" smtClean="0"/>
              <a:t> and                      ,  we have</a:t>
            </a:r>
          </a:p>
          <a:p>
            <a:endParaRPr lang="en-GB" sz="2800" dirty="0" smtClean="0"/>
          </a:p>
          <a:p>
            <a:pPr>
              <a:spcBef>
                <a:spcPts val="2100"/>
              </a:spcBef>
            </a:pPr>
            <a:r>
              <a:rPr lang="en-GB" sz="2800" dirty="0" smtClean="0"/>
              <a:t>and correspondingly</a:t>
            </a:r>
          </a:p>
          <a:p>
            <a:endParaRPr lang="en-GB" sz="2800" dirty="0" smtClean="0"/>
          </a:p>
          <a:p>
            <a:pPr>
              <a:spcBef>
                <a:spcPts val="1800"/>
              </a:spcBef>
            </a:pPr>
            <a:r>
              <a:rPr lang="en-GB" sz="2800" dirty="0" smtClean="0"/>
              <a:t>Since                       , </a:t>
            </a:r>
            <a:r>
              <a:rPr lang="en-GB" sz="2800" dirty="0" err="1" smtClean="0"/>
              <a:t>Bayes</a:t>
            </a:r>
            <a:r>
              <a:rPr lang="en-GB" sz="2800" dirty="0" smtClean="0"/>
              <a:t>’ theorem gives</a:t>
            </a:r>
            <a:endParaRPr lang="en-GB" sz="2800" dirty="0"/>
          </a:p>
        </p:txBody>
      </p:sp>
      <p:pic>
        <p:nvPicPr>
          <p:cNvPr id="8" name="Picture 7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66040" y="2149786"/>
            <a:ext cx="1649733" cy="350520"/>
          </a:xfrm>
          <a:prstGeom prst="rect">
            <a:avLst/>
          </a:prstGeom>
          <a:noFill/>
        </p:spPr>
      </p:pic>
      <p:pic>
        <p:nvPicPr>
          <p:cNvPr id="10" name="Picture 9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21499" y="2643182"/>
            <a:ext cx="1484759" cy="627509"/>
          </a:xfrm>
          <a:prstGeom prst="rect">
            <a:avLst/>
          </a:prstGeom>
          <a:noFill/>
        </p:spPr>
      </p:pic>
      <p:pic>
        <p:nvPicPr>
          <p:cNvPr id="12" name="Picture 11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34605" y="3714752"/>
            <a:ext cx="2057405" cy="658370"/>
          </a:xfrm>
          <a:prstGeom prst="rect">
            <a:avLst/>
          </a:prstGeom>
          <a:noFill/>
        </p:spPr>
      </p:pic>
      <p:pic>
        <p:nvPicPr>
          <p:cNvPr id="14" name="Picture 13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57324" y="4562170"/>
            <a:ext cx="1800230" cy="315468"/>
          </a:xfrm>
          <a:prstGeom prst="rect">
            <a:avLst/>
          </a:prstGeom>
          <a:noFill/>
        </p:spPr>
      </p:pic>
      <p:pic>
        <p:nvPicPr>
          <p:cNvPr id="16" name="Picture 15" descr="TP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53113" y="5152468"/>
            <a:ext cx="3830200" cy="7132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latin typeface="CMMI10" pitchFamily="34" charset="2"/>
              </a:rPr>
              <a:t>K</a:t>
            </a:r>
            <a:r>
              <a:rPr lang="en-GB" dirty="0" smtClean="0"/>
              <a:t>-Nearest-Neighbours for Classification (2)</a:t>
            </a:r>
            <a:endParaRPr lang="en-GB" dirty="0"/>
          </a:p>
        </p:txBody>
      </p:sp>
      <p:pic>
        <p:nvPicPr>
          <p:cNvPr id="9" name="Content Placeholder 8" descr="Figure2.27a.jpg"/>
          <p:cNvPicPr>
            <a:picLocks noGrp="1" noChangeAspect="1"/>
          </p:cNvPicPr>
          <p:nvPr>
            <p:ph idx="1"/>
          </p:nvPr>
        </p:nvPicPr>
        <p:blipFill>
          <a:blip r:embed="rId2"/>
          <a:srcRect b="7435"/>
          <a:stretch>
            <a:fillRect/>
          </a:stretch>
        </p:blipFill>
        <p:spPr>
          <a:xfrm>
            <a:off x="700086" y="1980362"/>
            <a:ext cx="3657600" cy="3571900"/>
          </a:xfrm>
        </p:spPr>
      </p:pic>
      <p:grpSp>
        <p:nvGrpSpPr>
          <p:cNvPr id="15" name="Group 14"/>
          <p:cNvGrpSpPr/>
          <p:nvPr/>
        </p:nvGrpSpPr>
        <p:grpSpPr>
          <a:xfrm>
            <a:off x="4857752" y="1980362"/>
            <a:ext cx="3657600" cy="3736857"/>
            <a:chOff x="4895050" y="1980362"/>
            <a:chExt cx="3657600" cy="3736857"/>
          </a:xfrm>
        </p:grpSpPr>
        <p:pic>
          <p:nvPicPr>
            <p:cNvPr id="11" name="Picture 10" descr="Figure2.27b.jpg"/>
            <p:cNvPicPr>
              <a:picLocks noChangeAspect="1"/>
            </p:cNvPicPr>
            <p:nvPr/>
          </p:nvPicPr>
          <p:blipFill>
            <a:blip r:embed="rId3"/>
            <a:srcRect b="7434"/>
            <a:stretch>
              <a:fillRect/>
            </a:stretch>
          </p:blipFill>
          <p:spPr>
            <a:xfrm>
              <a:off x="4895050" y="1980362"/>
              <a:ext cx="3657600" cy="3571900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6306390" y="5347887"/>
              <a:ext cx="11430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>
                  <a:latin typeface="CMMI10" pitchFamily="34" charset="2"/>
                </a:rPr>
                <a:t>K</a:t>
              </a:r>
              <a:r>
                <a:rPr lang="en-GB" dirty="0" smtClean="0">
                  <a:latin typeface="CMR12" pitchFamily="34" charset="2"/>
                </a:rPr>
                <a:t> = 1</a:t>
              </a:r>
              <a:endParaRPr lang="en-GB" dirty="0">
                <a:latin typeface="CMR12" pitchFamily="34" charset="2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2108968" y="5365562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CMMI10" pitchFamily="34" charset="2"/>
              </a:rPr>
              <a:t>K</a:t>
            </a:r>
            <a:r>
              <a:rPr lang="en-GB" dirty="0" smtClean="0">
                <a:latin typeface="CMR12" pitchFamily="34" charset="2"/>
              </a:rPr>
              <a:t> = 3</a:t>
            </a:r>
            <a:endParaRPr lang="en-GB" dirty="0">
              <a:latin typeface="CMR12" pitchFamily="34" charset="2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latin typeface="CMMI10" pitchFamily="34" charset="2"/>
              </a:rPr>
              <a:t>K</a:t>
            </a:r>
            <a:r>
              <a:rPr lang="en-GB" dirty="0" smtClean="0"/>
              <a:t>-Nearest-Neighbours for Classification (3)</a:t>
            </a:r>
            <a:endParaRPr lang="en-GB" dirty="0"/>
          </a:p>
        </p:txBody>
      </p:sp>
      <p:pic>
        <p:nvPicPr>
          <p:cNvPr id="10" name="Content Placeholder 9" descr="Figure2.28a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28596" y="1428736"/>
            <a:ext cx="2706624" cy="3255264"/>
          </a:xfrm>
        </p:spPr>
      </p:pic>
      <p:pic>
        <p:nvPicPr>
          <p:cNvPr id="12" name="Content Placeholder 9" descr="Figure2.28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077" y="1428736"/>
            <a:ext cx="2706624" cy="3255263"/>
          </a:xfrm>
          <a:prstGeom prst="rect">
            <a:avLst/>
          </a:prstGeom>
        </p:spPr>
      </p:pic>
      <p:pic>
        <p:nvPicPr>
          <p:cNvPr id="14" name="Content Placeholder 9" descr="Figure2.28a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7342" y="1428736"/>
            <a:ext cx="2706624" cy="325526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33372" y="5000636"/>
            <a:ext cx="80724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dirty="0" smtClean="0"/>
              <a:t> K acts as a smother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 For                , the error rate of the 1-nearest-neighbour classifier is never more than twice the optimal error (obtained from the true conditional class distributions).</a:t>
            </a:r>
          </a:p>
        </p:txBody>
      </p:sp>
      <p:pic>
        <p:nvPicPr>
          <p:cNvPr id="18" name="Picture 17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2878" y="5353695"/>
            <a:ext cx="778766" cy="1786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Bayesian Bernoulli</a:t>
            </a:r>
            <a:endParaRPr lang="en-GB" dirty="0"/>
          </a:p>
        </p:txBody>
      </p:sp>
      <p:pic>
        <p:nvPicPr>
          <p:cNvPr id="8" name="Picture 7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447780" y="1785360"/>
            <a:ext cx="6248437" cy="1929396"/>
          </a:xfrm>
          <a:prstGeom prst="rect">
            <a:avLst/>
          </a:prstGeom>
          <a:noFill/>
          <a:ln/>
          <a:effectLst/>
        </p:spPr>
      </p:pic>
      <p:sp>
        <p:nvSpPr>
          <p:cNvPr id="7" name="TextBox 6"/>
          <p:cNvSpPr txBox="1"/>
          <p:nvPr/>
        </p:nvSpPr>
        <p:spPr>
          <a:xfrm>
            <a:off x="785786" y="4786322"/>
            <a:ext cx="74295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The Beta distribution provides the </a:t>
            </a:r>
            <a:r>
              <a:rPr lang="en-GB" sz="2400" i="1" dirty="0" smtClean="0"/>
              <a:t>conjugate</a:t>
            </a:r>
            <a:r>
              <a:rPr lang="en-GB" sz="2400" dirty="0" smtClean="0"/>
              <a:t> prior for the Bernoulli distribution.</a:t>
            </a:r>
            <a:endParaRPr lang="en-GB" sz="2400" dirty="0"/>
          </a:p>
        </p:txBody>
      </p:sp>
      <p:pic>
        <p:nvPicPr>
          <p:cNvPr id="10" name="Picture 9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40504" y="4077278"/>
            <a:ext cx="4062991" cy="2804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DISPLAYSOURCE" val="\documentclass{book}&#10;\pagestyle{empty}&#10;\input{C:/Users/markussv/depots/CMBBOOK/latex/prml-utils}&#10;\begin{document}&#10;\[&#10;&#10;\]&#10;\end{document}&#10;"/>
  <p:tag name="EMBEDFONTS" val="1"/>
  <p:tag name="FIRSTMARKUSSV@9CFEVIMFUVWXY5M7" val="282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 \mbox{$m$ heads}| N, \mu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72"/>
  <p:tag name="PICTUREFILESIZE" val="2999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\boldmu, \boldLambda|\boldmu_0, \beta, \bfW, \nu) =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95"/>
  <p:tag name="PICTUREFILESIZE" val="338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   {\cal N}(\boldmu|\boldmu_0, (\beta&#10;    \boldLambda)^{-1}) \, {\cal W}(\boldLambda|\bfW, \nu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28"/>
  <p:tag name="PICTUREFILESIZE" val="4723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  p(x|\mu, a, b) &amp;=&amp; \int_0^\infty {\cal N}(x|\mu, \tau^{-1}) {\rm&#10;    Gam}(\tau|a,b) \diff{\tau} \\&#10;    &amp;=&amp; \int_0^\infty {\cal N}&#10;    \left (x|\mu, (\eta \lambda)^{-1} \right) {\rm&#10;    Gam}(\eta|\nu/2, \nu/2) \diff{\eta} \\&#10;    &amp; = &amp; \frac{\Gamma(\nu/2 + 1/2)}&#10;    {\Gamma(\nu/2)} \left(&#10;    \frac{\lambda}{\pi \nu} \right)^{1/2} \left[ 1 +&#10;    \frac{\lambda (x - \mu)^2}{\nu} \right]^{-\nu/2 - 1/2} \\&#10;    &amp;=&amp; {\rm St}(x|\mu, \lambda, \nu)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87"/>
  <p:tag name="PICTUREFILESIZE" val="24926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lambda = a/b \hspace{1cm} \eta = \tau b/a \hspace{1cm}  \nu = 2a 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61"/>
  <p:tag name="PICTUREFILESIZE" val="3325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tabular}{l|cc}&#10; &amp; $\nu=1$ &amp; $\nu \rightarrow \infty$   \\ \hline&#10;${\rm St}(x|\mu, \lambda, \nu)$ &amp; Cauchy &amp; ${\cal N}(x|\mu,&#10;\lambda^{-1})$ \rule{0mm}{4mm} % strut for extra v.space&#10;\end{tabular} 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78"/>
  <p:tag name="PICTUREFILESIZE" val="6629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{\rm St}(\bfx|\boldmu, \boldLambda, \nu) &amp; = &amp; \int_0^\infty&#10;    {\cal N}(\bfx|\boldmu, (\eta \boldLambda)^{-1}) {\rm&#10;    Gam}(\eta|\nu/2, \nu/2) \diff{\eta} \\&#10;&amp; = &amp;  \frac{\Gamma(D/2 +&#10;    \nu/2)} {\Gamma(\nu/2)}&#10;    \frac{|\boldLambda|^{1/2}}{(\pi \nu)^{D/2}}  \left[ 1 +&#10;    \frac{\Delta^2}{\nu} \right]^{-D/2 - \nu/2}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67"/>
  <p:tag name="PICTUREFILESIZE" val="16692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Delta^2 = (\bfx - \boldmu)^\T \boldLambda (\bfx -&#10;    \boldmu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06"/>
  <p:tag name="PICTUREFILESIZE" val="2950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alignat*}{2}&#10;  \expect[\bfx] &amp;= \boldmu, \quad &amp;\mbox{if $\nu  &gt; 1$} \\&#10;  {\rm cov}[\bfx] &amp;= \frac{\nu}{(\nu - 2)} &#10; \boldLambda^{-1}, \quad &amp;\mbox{if $\nu  &gt; 2$} \\&#10;  {\rm mode}[\bfx] &amp;= \boldmu &amp;&#10;\end{alignat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46"/>
  <p:tag name="PICTUREFILESIZE" val="7726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p(\theta) &amp;\geqslant&amp; 0 \\&#10;  \int_0^{2\pi} p(\theta) \diff{\theta} &amp;=&amp; 1\\&#10;  p(\theta + 2\pi) &amp;=&amp; p(\theta). 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99"/>
  <p:tag name="PICTUREFILESIZE" val="6737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p(\theta|\theta_0, m) = \frac{1}{2 \pi I_0(m)} \exp \left\{ m \cos(\theta&#10;    - \theta_0) \right\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82"/>
  <p:tag name="PICTUREFILESIZE" val="630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   {\rm Bin}(m|N, \mu) = {N \choose m}&#10;    \mu^{m} (1 - \mu)^{N-m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56"/>
  <p:tag name="PICTUREFILESIZE" val="5899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I_0(m) = \frac{1}{2\pi} \int_0^{2\pi} \exp \left\{ m \cos&#10;    \theta \right\} \diff{\theta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46"/>
  <p:tag name="PICTUREFILESIZE" val="553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{\cal D} = \{\theta_1, \ldots, \theta_N\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75"/>
  <p:tag name="PICTUREFILESIZE" val="2393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ln p({\cal D}|\theta_0, m) = - N \ln (2\pi) - N \ln I_0(m) +&#10;    m \sum_{n=1}^N \cos (\theta_n - \theta_0)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67"/>
  <p:tag name="PICTUREFILESIZE" val="8794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theta_0^{\rm ML} = \tan^{-1} \left\{ \frac{\sum_n \sin \theta_n}&#10;    {\sum_n \cos \theta_n} \right\}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21"/>
  <p:tag name="PICTUREFILESIZE" val="5447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frac{I_1(m_{\rm ML})}{I_0(m_{\rm ML})} = &#10;\frac{1}{N} \sum_{n=1}^N \cos (\theta_n -&#10;    \theta_0^{\rm ML}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43"/>
  <p:tag name="PICTUREFILESIZE" val="6808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\bfx) = \sum_{k=1}^K \pi_k {\cal N}(\bfx|\boldmu_k,&#10;    \boldSigma_k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15"/>
  <p:tag name="PICTUREFILESIZE" val="5236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forall k: \pi_k \geqslant 0 \qquad \sum_{k=1}^K \pi_k = 1 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15"/>
  <p:tag name="PICTUREFILESIZE" val="4028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ln p(\bfX|\boldpi, \boldmu, \boldSigma) = \sum_{n=1}^N \ln&#10;    \left\{ \sum_{k=1}^K \pi_k {\cal N}(\bfx_n|\boldmu_k,&#10;    \boldSigma_k) \right\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08"/>
  <p:tag name="PICTUREFILESIZE" val="9021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\bfx|\boldeta) = h(\bfx)g(\boldeta)&#10;    \exp \left\{ \boldeta^\T \bfu(\bfx)&#10;     \right\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42"/>
  <p:tag name="PICTUREFILESIZE" val="498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g(\boldeta) \int h(\bfx) \exp \left\{ \boldeta^\T \bfu(\bfx)&#10;     \right\} \diff{\bfx} = 1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48"/>
  <p:tag name="PICTUREFILESIZE" val="550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expect[m] \equiv \sum_{m=0}^N m {\rm Bin}(m|N, \mu) = N \mu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44"/>
  <p:tag name="PICTUREFILESIZE" val="5455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p(x|\mu) &amp; = &amp; {\rm Bern}(x|\mu) = \mu^x (1 - \mu)^{1 - x} \\&#10;&amp;=&amp; \exp \left\{ x \ln \mu + (1 - x) \ln (1 - \mu)&#10;\right\} \\&#10;&amp;=&amp; (1 - \mu) \exp  \left\{ \ln \left( \frac{\mu}{1-\mu}\right) x&#10;\right\}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89"/>
  <p:tag name="PICTUREFILESIZE" val="12304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eta = \ln \left( \frac{\mu}{1-\mu}\right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68"/>
  <p:tag name="PICTUREFILESIZE" val="2989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mu = \sigma(\eta) = \frac{1}{1 + \exp(-\eta)}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10"/>
  <p:tag name="PICTUREFILESIZE" val="3640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x|\eta) = \sigma(-\eta) \exp( \eta x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02"/>
  <p:tag name="PICTUREFILESIZE" val="3556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u(x) &amp;=&amp; x \\&#10;  h(x) &amp;=&amp; 1 \\&#10;  g(\eta) &amp;=&amp; 1 - \sigma(\eta) = \sigma(-\eta).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25"/>
  <p:tag name="PICTUREFILESIZE" val="5658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\bfx|\boldmu) = \prod_{k=1}^M \mu_k^{x_k} = \exp \left\{&#10;\sum_{k=1}^M x_k \ln \mu_k \right\} = &#10;h(\bfx) g(\boldeta) \exp\left( \boldeta^\T \bfu(\bfx) \right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81"/>
  <p:tag name="PICTUREFILESIZE" val="11400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bfx = (x_1, \ldots, x_M)^\T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80"/>
  <p:tag name="PICTUREFILESIZE" val="244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boldeta = (\eta_1, \ldots, \eta_M)^\T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79"/>
  <p:tag name="PICTUREFILESIZE" val="2517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\eta_k &amp;=&amp; \ln \mu_k \\&#10;\bfu(\bfx) &amp;=&amp; \bfx \\&#10;  h(\bfx) &amp;=&amp; 1 \\&#10;  g(\boldeta) &amp;=&amp; 1.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69"/>
  <p:tag name="PICTUREFILESIZE" val="5189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sum_{k=1}^M \mu_k = 1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48"/>
  <p:tag name="PICTUREFILESIZE" val="285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{\rm var}[m] \equiv \sum_{m=0}^N \left(m - \expect [ m ] \right)^2&#10;  {\rm Bin}(m|N, \mu) = N \mu (1 - \mu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29"/>
  <p:tag name="PICTUREFILESIZE" val="7767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textstyle \mu_{M} = 1 - \sum_{k=1}^{M-1} \mu_k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87"/>
  <p:tag name="PICTUREFILESIZE" val="2801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eta_k = \ln \left( \frac{\mu_k}{1 - \sum_{j=1}^{M-1} \mu_j} \right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08"/>
  <p:tag name="PICTUREFILESIZE" val="4694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mu_k = \frac{\exp(\eta_k)}{1 + \sum_{j=1}^{M-1} \exp(\eta_j)}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09"/>
  <p:tag name="PICTUREFILESIZE" val="5136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0 \leqslant \mu_k \leqslant 1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47"/>
  <p:tag name="PICTUREFILESIZE" val="1932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sum_{k=1}^{M-1} \mu_k \leqslant 1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51"/>
  <p:tag name="PICTUREFILESIZE" val="3074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\bfx|\boldmu) = h(\bfx) g(\boldeta) \exp\left( \boldeta^\T \bfu(\bfx) \right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41"/>
  <p:tag name="PICTUREFILESIZE" val="5185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\boldeta &amp; = &amp; (\eta_1, \ldots, \eta_{M-1},0)^\T \\&#10;\bfu(\bfx) &amp;=&amp; \bfx \\&#10;  h(\bfx) &amp;=&amp; 1 \\&#10;  g(\boldeta) &amp;=&amp; \left(1 + \sum_{k=1}^{M-1} \exp(\eta_k) \right)^{-1}.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49"/>
  <p:tag name="PICTUREFILESIZE" val="11217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p(x|\mu, \sigma^2) &amp;=&amp; \frac{1}{(2 \pi \sigma^2)^{1/2}}&#10;  \exp \left\{ - \frac{1}{2 \sigma^2} (x - \mu)^2 \right\} \\&#10;  &amp;=&amp; \frac{1}{(2 \pi \sigma^2)^{1/2}} \exp \left\{ - \frac{1}{2 \sigma^2}x^2 +&#10;  \frac{\mu}{\sigma^2} x - \frac{1}{2 \sigma^2}\mu^2 \right\} \\&#10;&amp; = &amp; h(x) g(\boldeta) \exp \left\{ \boldeta^\T \bfu(x)  \right\}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54"/>
  <p:tag name="PICTUREFILESIZE" val="17707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alignat*}{2}&#10;  \boldeta &amp;= \begin{pmatrix} \mu/\sigma^2 \\ -1/2\sigma^2 &#10; \end{pmatrix} &amp; \qquad  h(\bfx) &amp;= (2\pi)^{-1/2} \\&#10;  \bfu(x) &amp;= \begin{pmatrix} x \\ x^2 \end{pmatrix} &amp; \qquad&#10;   g(\boldeta) &amp;= (-2\eta_2)^{1/2} \exp \left( \frac{\eta_1^2}&#10;    {4\eta_2} \right). &#10;\end{alignat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31"/>
  <p:tag name="PICTUREFILESIZE" val="13494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- \nabla \ln g(\boldeta) = \expect[\bfu(\bfx)]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91"/>
  <p:tag name="PICTUREFILESIZE" val="310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{\rm Bin}(m|10, 0.25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67"/>
  <p:tag name="PICTUREFILESIZE" val="2586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nabla g(\boldeta) \int h(\bfx)&#10;    \exp \left\{ \boldeta^\T \bfu(\bfx) \right\} \diff{\bfx} +&#10;  g(\boldeta) \int h(\bfx) \exp&#10;    \left\{ \boldeta^\T \bfu(\bfx) \right\} \bfu(\bfx) \diff{\bfx} =&#10;    0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319"/>
  <p:tag name="PICTUREFILESIZE" val="9333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expect[\bfu(\bfx)]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32"/>
  <p:tag name="PICTUREFILESIZE" val="1765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1 / g(\boldeta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9"/>
  <p:tag name="PICTUREFILESIZE" val="1806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\bfX|\boldeta) = \left( \prod_{n=1}^N h(\bfx_n) \right)&#10;    g(\boldeta)^N \exp\left\{ \boldeta^\T \sum_{n=1}^N&#10;    \bfu(\bfx_n) \right\}.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26"/>
  <p:tag name="PICTUREFILESIZE" val="9839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- \nabla \ln g(\boldeta_{\rm ML}) = \frac{1}{N}&#10;    \sum_{n=1}^N \bfu(\bfx_n)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27"/>
  <p:tag name="PICTUREFILESIZE" val="5419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bfX = \{\bfx_1, \ldots, \bfx_N\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79"/>
  <p:tag name="PICTUREFILESIZE" val="2349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   p(\boldeta|\boldchi, \nu) = f(\boldchi, \nu) g(\boldeta)^\nu&#10;    \exp \left\{ \nu \boldeta^\T \boldchi \right\}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68"/>
  <p:tag name="PICTUREFILESIZE" val="5380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\boldeta|\bfX, \boldchi, \nu) \propto&#10;    g(\boldeta)^{\nu + N} \exp\left\{ \boldeta^\T \left( \sum_{n=1}^N&#10;    \bfu(\bfx_n) + \nu \boldchi \right) \right\}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40"/>
  <p:tag name="PICTUREFILESIZE" val="9669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\lambda) = 1/K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54"/>
  <p:tag name="PICTUREFILESIZE" val="2240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\lambda) = 1/b-a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67"/>
  <p:tag name="PICTUREFILESIZE" val="24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mathcal{D} = \{ x_{1}, \ldots, x_{N} \}, &#10;\mbox{\sf ~$m$ heads ($1$), $N-m$ tails ($0$)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09"/>
  <p:tag name="PICTUREFILESIZE" val="5325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p_\eta(\eta) = p_\lambda(\lambda) \left|&#10;  \frac{\diff{\lambda}}{\diff{\eta}} \right| = p_\lambda(\eta^2)&#10;  2 \eta \propto \eta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55"/>
  <p:tag name="PICTUREFILESIZE" val="6159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x|\mu) =  f(x - \mu ) = f((x+c) - (\mu+c)) = &#10;f(\widehat{x} - \widehat{\mu}) = p(\widehat{x}|\widehat{\mu})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72"/>
  <p:tag name="PICTUREFILESIZE" val="5846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int_A^B p(\mu) \diff{\mu} = \int_{A-c}^{B-c} p(\mu) \diff{\mu}&#10;  = \int_A^B p(\mu - c) \diff{\mu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04"/>
  <p:tag name="PICTUREFILESIZE" val="5637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\mu|\mu_0, \sigma_0^2) = {\cal N}(\mu|\mu_0,&#10;\sigma_0^2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12"/>
  <p:tag name="PICTUREFILESIZE" val="3574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sigma_{0}^{2} \rightarrow \infty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36"/>
  <p:tag name="PICTUREFILESIZE" val="1802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int_A^B p(\sigma) \diff{\sigma} = \int_{A/c}^{B/c} p(\sigma) \diff{\sigma}&#10;  = \int_A^B p\left(\frac{1}{c}\sigma \right) \frac{1}{c} \diff{\sigma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11"/>
  <p:tag name="PICTUREFILESIZE" val="7108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textstyle p(x|\sigma) = (1 / \sigma) f(x / \sigma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95"/>
  <p:tag name="PICTUREFILESIZE" val="3248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widehat{x} = c x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9"/>
  <p:tag name="PICTUREFILESIZE" val="1496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_{\widehat{x}}(\widehat{x}) &#10;= p_{x}(x) \left| \frac{\diff{x}}{\diff{\widehat{x}}} \right| &#10;= p_{x}\left(\frac{\widehat{x}}{c}\right) \frac{1}{c}&#10;= \frac{1}{c \sigma} f\left(\frac{\widehat{x}}{c \sigma}\right) &#10;= p_{x}(\widehat{x}|\widehat{\sigma})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50"/>
  <p:tag name="PICTUREFILESIZE" val="9381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{\cal N}(x|\mu, \sigma^2) \propto \sigma^{-1} \exp \left\{&#10;  -((x - \mu)/\sigma)^2 \right\}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74"/>
  <p:tag name="PICTUREFILESIZE" val="514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{\cal D}| \mu) = \prod_{n=1}^N p(x_n|\mu) = \prod_{n=1}^N&#10;  \mu^{x_n} (1 - \mu)^{1 - {x_n}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89"/>
  <p:tag name="PICTUREFILESIZE" val="6557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{\rm Gam}(\lambda|a_{0},b_{0}) \propto  \lambda^{a_{0}-1} \exp ( - b_{0}&#10;    \lambda)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47"/>
  <p:tag name="PICTUREFILESIZE" val="481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_i = \frac{n_i}{N \Delta_i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45"/>
  <p:tag name="PICTUREFILESIZE" val="241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 = \int_{\cal R} p(\bfx) \diff{\bfx}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71"/>
  <p:tag name="PICTUREFILESIZE" val="3139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K \simeq NP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41"/>
  <p:tag name="PICTUREFILESIZE" val="1759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 \simeq p({\bfx}) V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48"/>
  <p:tag name="PICTUREFILESIZE" val="2141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{\bfx}) \simeq \frac{K}{NV}.&#10;\]&#10;\end{document}&#10;"/>
  <p:tag name="FILENAME" val="TP_tmp"/>
  <p:tag name="FORMAT" val="png256"/>
  <p:tag name="RES" val="300"/>
  <p:tag name="BLEND" val="0"/>
  <p:tag name="TRANSPARENT" val="1"/>
  <p:tag name="TBUG" val="0"/>
  <p:tag name="ALLOWFS" val="0"/>
  <p:tag name="ORIGWIDTH" val="55"/>
  <p:tag name="PICTUREFILESIZE" val="2830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   k((\bfx - \bfx_n)/h) = \left\{%&#10;\begin{array}{ll}&#10;    1, &amp; \hbox{$|(x_{i} - x_{ni})/h| \leqslant 1/2$, \hspace{5mm}&#10;    $i = 1, \ldots, D$,} \\&#10;    0, &amp; \hbox{otherwise.} \\&#10;\end{array}%&#10;\right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71"/>
  <p:tag name="PICTUREFILESIZE" val="8410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K = \sum_{n=1}^N k\left(\frac{\bfx - \bfx_n}{h} \right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92"/>
  <p:tag name="PICTUREFILESIZE" val="4266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p(\bfx) = \frac{1}{N}&#10;    \sum_{n=1}^N \frac{1}{h^D} k\left(\frac{\bfx - \bfx_n}{h} \right)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36"/>
  <p:tag name="PICTUREFILESIZE" val="6122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k(\bfu) &amp;\geqslant&amp; 0, \\&#10;  \int k(\bfu) \diff{\bfu} &amp;=&amp; 1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80"/>
  <p:tag name="PICTUREFILESIZE" val="395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ln p({\cal D}| \mu) = \sum_{n=1}^N \ln p(x_n|\mu) = \sum_{n=1}^N&#10;  \left\{ x_n \ln \mu + (1 - x_n) \ln (1 - \mu) \right\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69"/>
  <p:tag name="PICTUREFILESIZE" val="8129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align*}&#10;p(\bfx) = \frac{1}{N} \sum_{n=1}^N &amp; \frac{1}{(2 \pi h^2)^{D/2}} \\&#10;    &amp; \exp \left\{ - \frac{\|\bfx - \bfx_n\|^2}{2h^2} \right\}&#10;\end{align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48"/>
  <p:tag name="PICTUREFILESIZE" val="8726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{\bfx}) \simeq \frac{K}{NV^{\star}}.&#10;\]&#10;\end{document}&#10;"/>
  <p:tag name="FILENAME" val="TP_tmp"/>
  <p:tag name="FORMAT" val="png256"/>
  <p:tag name="RES" val="300"/>
  <p:tag name="BLEND" val="0"/>
  <p:tag name="TRANSPARENT" val="1"/>
  <p:tag name="TBUG" val="0"/>
  <p:tag name="ALLOWFS" val="0"/>
  <p:tag name="ORIGWIDTH" val="59"/>
  <p:tag name="PICTUREFILESIZE" val="1748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textstyle \sum_k N_k = N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52"/>
  <p:tag name="PICTUREFILESIZE" val="2207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\bfx) = \frac{K}{N V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52"/>
  <p:tag name="PICTUREFILESIZE" val="282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p(\bfx|{\cal C}_k) = \frac{K_k}{N_k V}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72"/>
  <p:tag name="PICTUREFILESIZE" val="370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textstyle  p({\cal C}_k) = N_k / N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63"/>
  <p:tag name="PICTUREFILESIZE" val="2607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{\cal C}_k|\bfx) = \frac{p(\bfx|{\cal C}_k) p({\cal C}_k)}{p(\bfx)}&#10;    = \frac{K_k}{K}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34"/>
  <p:tag name="PICTUREFILESIZE" val="5972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N \rightarrow \infty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35"/>
  <p:tag name="PICTUREFILESIZE" val="1649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mu_{\rm ML} = \frac{1}{N} \sum_{n=1}^N x_n = \frac{m}{N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97"/>
  <p:tag name="PICTUREFILESIZE" val="431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mathcal{D} = \{ 1, 1, 1 \} \rightarrow \mu_{\rm ML} = \frac{3}{3} = 1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28"/>
  <p:tag name="PICTUREFILESIZE" val="362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t|x, \vectx, \vectt) = \int p(t|x, \bfw) p(\bfw| \vectx, \vectt)&#10;  \diff{\bfw} 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59"/>
  <p:tag name="PICTUREFILESIZE" val="5609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{\rm Beta}(\mu|a,b) &amp;=&amp;&#10;    \frac{\Gamma(a+b)}{\Gamma(a) \Gamma(b)}&#10;    \mu^{a-1} (1 - \mu)^{b-1} \\&#10;  \expect[\mu] &amp;=&amp; \frac{a}{a+b} \\&#10;  {\rm var}[\mu] &amp;=&amp; \frac{ab}{(a+b)^2(a+b+1)}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84"/>
  <p:tag name="PICTUREFILESIZE" val="1267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mu \in [0,1]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38"/>
  <p:tag name="PICTUREFILESIZE" val="167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p(\mu|a_{0},b_{0},\mathcal{D}) &amp; \propto &amp; &#10;p(\mathcal{D}|\mu) p(\mu|a_{0},b_{0}) \\&#10;&amp; = &amp; \left( \prod_{n=1}^{N}   \mu^{x_n} (1 - \mu)^{1 - {x_n}}\right)&#10;{\rm Beta}(\mu|a_{0},b_{0}) \\&#10;&amp; \propto &amp; \mu^{m + a_{0} -1} (1 - \mu)^{(N-m) + b_{0} - 1} \\&#10;&amp; \propto &amp; {\rm Beta}(\mu|a_{N},b_{N})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46"/>
  <p:tag name="PICTUREFILESIZE" val="1805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a_{N} = a_{0} + m \qquad b_{N} = b_{0} + (N-m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60"/>
  <p:tag name="PICTUREFILESIZE" val="3639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 a_{N} &amp; \rightarrow &amp; m \\&#10;   b_{N} &amp; \rightarrow &amp; N-m \\ &#10;  \expect[\mu] &amp;=&amp; \frac{a_{N}}{a_{N}+b_{N}} \rightarrow \frac{m}{N} &#10; = \mu_{\rm ML} \\&#10;  {\rm var}[\mu] &amp;=&amp; \frac{a_{N}b_{N}}{(a_{N}+b_{N})^2(a_{N}+b_{N}+1)}&#10; \rightarrow 0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89"/>
  <p:tag name="PICTUREFILESIZE" val="1216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  p(x=1|a_{0},b_{0},{\cal D}) &amp; = &amp; \int_0^1 p(x=1|\mu) p(\mu |a_{0},b_{0},{\cal D}) \diff{\mu} \\&#10;    &amp; = &amp; \int_0^1 \mu p(\mu |a_{0},b_{0},{\cal D}) \diff{\mu} \\&#10;   &amp; = &amp; \expect[\mu|a_{0},b_{0},{\cal D}]&#10; = \frac{a_{N}}{b_{N}}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35"/>
  <p:tag name="PICTUREFILESIZE" val="1494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forall k:\mu_k \geqslant 0 \quad \mbox{\sf and} \quad &#10;\sum_{k=1}^{K} \mu_k = 1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31"/>
  <p:tag name="PICTUREFILESIZE" val="466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\bfx|\boldmu) = \prod_{k=1}^K \mu_k^{x_k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74"/>
  <p:tag name="PICTUREFILESIZE" val="379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   \sum_{\bfx} p(\bfx|\boldmu) = \sum_{k=1}^K \mu_k = 1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03"/>
  <p:tag name="PICTUREFILESIZE" val="450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   \expect[\bfx|\boldmu] = \sum_\bfx p(\bfx|\boldmu) \bfx = (\mu_1,&#10;    \ldots, \mu_K)^\T = \boldmu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87"/>
  <p:tag name="PICTUREFILESIZE" val="550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\bfx | \boldtheta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8"/>
  <p:tag name="PICTUREFILESIZE" val="1829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bfx = (0, 0, 1, 0, 0, 0)^\T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85"/>
  <p:tag name="PICTUREFILESIZE" val="234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{\cal D}|\boldmu) = \prod_{n=1}^N \prod_{k=1}^K \mu_k^{x_{nk}} =&#10;\prod_{k=1}^K \mu_k^{ \left( \sum_n x_{nk} \right)} = \prod_{k=1}^K&#10;\mu_k^{m_k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15"/>
  <p:tag name="PICTUREFILESIZE" val="822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sum_{k=1}^K m_k \ln \mu_k + \lambda \left( \sum_{k=1}^K \mu_k - 1&#10;\right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30"/>
  <p:tag name="PICTUREFILESIZE" val="546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\mu_k = - m_k/\lambda \qquad \mu^{\rm ML}_k = \frac{m_k}{N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24"/>
  <p:tag name="PICTUREFILESIZE" val="3927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mathcal{D} = \{ \bfx_{1}, \ldots, \bfx_{N} \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77"/>
  <p:tag name="PICTUREFILESIZE" val="2336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$\sum_{k} \mu_k = 1$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46"/>
  <p:tag name="PICTUREFILESIZE" val="194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  {\rm Mult}(m_1, m_2, \ldots, m_K|\boldmu, N) &amp;=&amp;&#10;    {N \choose m_1 m_2 \ldots m_K} \prod_{k=1}^K \mu_k^{m_k} \\&#10;    \expect[m_k] &amp;=&amp; N \mu_k \\&#10;    {\rm var}[m_k] &amp;=&amp; N \mu_k (1 - \mu_k)  \\&#10;    {\rm cov}[m_j m_k] &amp;=&amp; - N \mu_j \mu_k&#10;\end{eqnarray*}&#10;\end{document}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57"/>
  <p:tag name="PICTUREFILESIZE" val="17366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{\rm Dir}(\boldmu|\boldalpha) = \frac{\Gamma(\alpha_0)}&#10;    {\Gamma(\alpha_1) \cdots \Gamma(\alpha_K)} \prod_{k=1}^K&#10;    \mu_k^{\alpha_k - 1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67"/>
  <p:tag name="PICTUREFILESIZE" val="673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alpha_0 = \sum_{k=1}^K \alpha_k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51"/>
  <p:tag name="PICTUREFILESIZE" val="284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\boldmu|{\cal D}, \boldalpha) \propto p({\cal D}|\boldmu)&#10;    p(\boldmu|\boldalpha)&#10;    \propto \prod_{k=1}^K \mu_k^{\alpha_k + m_k - 1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90"/>
  <p:tag name="PICTUREFILESIZE" val="735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boldtheta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6"/>
  <p:tag name="PICTUREFILESIZE" val="111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  p(\boldmu|{\cal D}, \boldalpha) &amp;=&amp; {\rm Dir}(\boldmu|\boldalpha + \bfm)&#10;    \\ &amp;=&amp; \frac{\Gamma(\alpha_0 + N)}&#10;    {\Gamma(\alpha_1 + m_1) \cdots \Gamma(\alpha_K + m_K)}&#10;    \prod_{k=1}^K \mu_k^{\alpha_k + m_k - 1}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56"/>
  <p:tag name="PICTUREFILESIZE" val="11298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alpha_{k} = 10^{-1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45"/>
  <p:tag name="PICTUREFILESIZE" val="171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alpha_{k} = 10^{0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39"/>
  <p:tag name="PICTUREFILESIZE" val="173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alpha_{k} = 10^{1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39"/>
  <p:tag name="PICTUREFILESIZE" val="1679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   {\cal N}(x|\mu, \sigma^2) = \frac{1}{ \left( 2 \pi \sigma^2&#10;    \right)^{1/2} }&#10;    \exp \left\{ - \frac{1}{2 \sigma^2} (x - \mu)^2 \right\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00"/>
  <p:tag name="PICTUREFILESIZE" val="7199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   {\cal N}(\bfx|\boldmu, \boldSigma) = \frac{1}{(2\pi)^{D/2}}&#10;    \frac{1}{|\boldSigma|^{1/2}} \exp \left\{ -&#10;    \frac{1}{2} (\bfx - \boldmu)^\T \boldSigma^{-1} (\bfx -&#10;    \boldmu) \right\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64"/>
  <p:tag name="PICTUREFILESIZE" val="8589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Delta^2 = (\bfx - \boldmu)^\T \boldSigma^{-1} (\bfx -&#10;    \boldmu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17"/>
  <p:tag name="PICTUREFILESIZE" val="293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boldSigma^{-1} = \sum_{i=1}^D \frac{1}{\lambda_i} \bfu_i \bfu_i^\T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81"/>
  <p:tag name="PICTUREFILESIZE" val="347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Delta^2 = \sum_{i=1}^D \frac{y_i^2}{\lambda_i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53"/>
  <p:tag name="PICTUREFILESIZE" val="309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y_i = \bfu_i^\T (\bfx - \boldmu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67"/>
  <p:tag name="PICTUREFILESIZE" val="243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{ \bfx_{1}, \ldots, \bfx_{N} \} 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56"/>
  <p:tag name="PICTUREFILESIZE" val="1909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  \expect[\bfx] &amp;=&amp; \frac{1}{(2\pi)^{D/2}} \frac{1}{|\boldSigma|^{1/2}} \int&#10;    \exp \left\{ -&#10;    \frac{1}{2} (\bfx - \boldmu)^\T \boldSigma^{-1} (\bfx -&#10;    \boldmu) \right\} \bfx \diff{\bfx} \\&#10;    &amp;=&amp; \frac{1}{(2\pi)^{D/2}} \frac{1}{|\boldSigma|^{1/2}} \int \exp \left\{ -&#10;    \frac{1}{2} \bfz^\T \boldSigma^{-1} \bfz \right\}&#10;    (\bfz + \boldmu) \diff{\bfz}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84"/>
  <p:tag name="PICTUREFILESIZE" val="1662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expect[\bfx] = \boldmu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39"/>
  <p:tag name="PICTUREFILESIZE" val="171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expect[\bfx \bfx^\T] = \boldmu \boldmu^\T + \boldSigma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85"/>
  <p:tag name="PICTUREFILESIZE" val="2590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{\rm cov}[\bfx] = \expect \left[(\bfx - \expect[\bfx])&#10;    (\bfx - \expect[\bfx])^\T&#10;    \right] = \boldSigma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73"/>
  <p:tag name="PICTUREFILESIZE" val="4386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\bfx)  = \mathcal{N}( \bfx | \boldmu, \boldSigma 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78"/>
  <p:tag name="PICTUREFILESIZE" val="301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boldSigma =  \begin{pmatrix}&#10;  \boldSigma_{aa} &amp; \boldSigma_{ab} \\&#10;  \boldSigma_{ba} &amp; \boldSigma_{bb}&#10;\end{pmatrix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78"/>
  <p:tag name="PICTUREFILESIZE" val="380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boldmu = \begin{pmatrix}&#10;  \boldmu_a \\&#10;  \boldmu_b \\&#10;\end{pmatrix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46"/>
  <p:tag name="PICTUREFILESIZE" val="265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bfx = \begin{pmatrix}&#10;  \bfx_a \\&#10;  \bfx_b \\&#10;\end{pmatrix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44"/>
  <p:tag name="PICTUREFILESIZE" val="2547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boldLambda \equiv \boldSigma^{-1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40"/>
  <p:tag name="PICTUREFILESIZE" val="1516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   \boldLambda = \begin{pmatrix}&#10;  \boldLambda_{aa} &amp; \boldLambda_{ab} \\&#10;  \boldLambda_{ba} &amp; \boldLambda_{bb}&#10;\end{pmatrix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78"/>
  <p:tag name="PICTUREFILESIZE" val="363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\boldtheta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9"/>
  <p:tag name="PICTUREFILESIZE" val="1547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 \bfx_{a} | \bfx_{b} ) = \mathcal{N}( \bfx_{a} | \boldmu_{a|b}, \boldSigma_{a|b} 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22"/>
  <p:tag name="PICTUREFILESIZE" val="4177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\boldSigma_{a|b}  &amp;=&amp; \boldLambda_{aa}^{-1} &#10;  = \boldSigma_{aa} -  \boldSigma_{ab}&#10;  \boldSigma_{bb}^{-1} \boldSigma_{ba} \\&#10;  \boldmu_{a|b}  &amp;=&amp; \boldSigma_{a|b} \left\{ \boldLambda_{aa} \boldmu_a - \boldLambda_{ab}&#10;    (\bfx_b - \boldmu_b) \right\} \\&#10;    &amp;=&amp; \boldmu_a - \boldLambda_{aa}^{-1} \boldLambda_{ab}&#10;    (\bfx_b - \boldmu_b)  \\&#10;&amp;=&amp; \boldmu_a + \boldSigma_{ab}&#10;  \boldSigma_{bb}^{-1} (\bfx_b - \boldmu_b) 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76"/>
  <p:tag name="PICTUREFILESIZE" val="13400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p(\bfx_a) &amp; = &amp; \int p(\bfx_a, \bfx_b) \diff{\bfx_b} \\&#10;&amp; = &amp; {\cal N}(\bfx_a|\boldmu_a, \boldSigma_{aa})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19"/>
  <p:tag name="PICTUREFILESIZE" val="615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p(\bfx) &amp;=&amp; {\cal N} \left(\bfx | \boldmu, \boldLambda^{-1} \right)&#10;  \\&#10;  p(\bfy|\bfx) &amp;=&amp; {\cal N} \left(\bfy | \bfA \bfx + \bfb,&#10;  \bfL^{-1} \right) 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40"/>
  <p:tag name="PICTUREFILESIZE" val="712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p(\bfy) &amp;=&amp; {\cal N}(\bfy | \bfA \boldmu + \bfb,&#10;  \bfL^{-1} + \bfA \boldLambda^{-1} \bfA^\T) \\&#10;  p(\bfx|\bfy) &amp;=&amp; {\cal N}(\bfx | \boldSigma \{&#10;  \bfA^\T \bfL (\bfy - \bfb) +&#10;  \boldLambda \boldmu \}, \boldSigma)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94"/>
  <p:tag name="PICTUREFILESIZE" val="1010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boldSigma = (\boldLambda + \bfA^\T \bfL \bfA)^{-1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90"/>
  <p:tag name="PICTUREFILESIZE" val="2680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bfX = (\bfx_1, \ldots, \bfx_N)^\T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82"/>
  <p:tag name="PICTUREFILESIZE" val="248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ln p(\bfX | \boldmu, \boldSigma) = - \frac{ND}{2} \ln (2\pi) -&#10;\frac{N}{2} \ln |\boldSigma| - \frac{1}{2} \sum_{n=1}^N (\bfx_n -&#10;\boldmu)^\T \boldSigma^{-1} (\bfx_n - \boldmu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311"/>
  <p:tag name="PICTUREFILESIZE" val="991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sum_{n=1}^N \bfx_n \hspace{20mm} \sum_{n=1}^N \bfx_n&#10;    \bfx_n^\T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27"/>
  <p:tag name="PICTUREFILESIZE" val="3856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frac{\partial}{\partial \boldmu} \ln p(\bfX | \boldmu, \boldSigma)&#10;    = \sum_{n=1}^N \boldSigma^{-1} (\bfx_n - \boldmu)  = 0 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76"/>
  <p:tag name="PICTUREFILESIZE" val="675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boldtheta^{\star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1"/>
  <p:tag name="PICTUREFILESIZE" val="1209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boldmu_{\rm ML} = \frac{1}{N} \sum_{n=1}^N \bfx_n 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77"/>
  <p:tag name="PICTUREFILESIZE" val="3616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boldSigma_{\rm ML} = \frac{1}{N} \sum_{n=1}^N&#10;    (\bfx_n - \boldmu_{\rm ML}) (\bfx_n - \boldmu_{\rm ML})^\T 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73"/>
  <p:tag name="PICTUREFILESIZE" val="5866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\expect[\boldmu_{\rm ML}] &amp;=&amp; \boldmu \\&#10;  \expect[\boldSigma_{\rm ML}] &amp;=&amp; \frac{N-1}{N} \boldSigma .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01"/>
  <p:tag name="PICTUREFILESIZE" val="4846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widetilde{\boldSigma} = \frac{1}{N-1} \sum_{n=1}^N&#10;    (\bfx_n - \boldmu_{\rm ML}) (\bfx_n - \boldmu_{\rm ML})^\T 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77"/>
  <p:tag name="PICTUREFILESIZE" val="5786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\boldmu_{\rm ML}^{(N)} &amp;=&amp; \frac{1}{N} \sum_{n=1}^{N} \bfx_n \\&#10;  &amp;=&amp; \frac{1}{N} \bfx_{N} + \frac{1}{N} \sum_{n=1}^{N-1} \bfx_n \\&#10;  &amp;=&amp; \frac{1}{N} \bfx_{N} + \frac{N-1}{N} \boldmu_{\rm ML}^{(N-1)} \\&#10;  &amp;=&amp; \boldmu_{\rm ML}^{(N-1)} + \frac{1}{N} (\bfx_{N} - \boldmu_{\rm&#10;  ML}^{(N-1)})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67"/>
  <p:tag name="PICTUREFILESIZE" val="15678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f(\theta) \equiv \expect[z|\theta] = \int z p(z|\theta) \diff{z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25"/>
  <p:tag name="PICTUREFILESIZE" val="4842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theta^{(N)} = \theta^{(N-1)} - a_{N-1} z(\theta^{(N-1)}) 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41"/>
  <p:tag name="PICTUREFILESIZE" val="3606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lim_{N \rightarrow \infty} a_N = 0 \hspace*{1cm}&#10;\sum_{N=1}^\infty a_N = \infty \hspace*{1cm}&#10;\sum_{N=1}^\infty a_N^2 &lt; \infty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25"/>
  <p:tag name="PICTUREFILESIZE" val="599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- \lim_{N \rightarrow \infty} \frac{1}{N}&#10;    \sum_{n=1}^N \frac{\partial}{\partial \theta}&#10;    \ln p(x_n|\theta) = \expect_x \left[ - \frac{\partial}&#10;    {\partial \theta} \ln p(x|\theta) \right]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14"/>
  <p:tag name="PICTUREFILESIZE" val="8157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theta^{(N)} = \theta^{(N-1)} - a_{N-1} \frac{\partial}{\partial&#10;    \theta^{(N-1)}}  \left[ -\ln p(x_{N}|\theta^{(N-1)}) \right] 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25"/>
  <p:tag name="PICTUREFILESIZE" val="645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x=1|\mu) = \mu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65"/>
  <p:tag name="PICTUREFILESIZE" val="2329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z &amp; = &amp; \frac{\partial}{\partial \mu_{\rm ML}} \left[ -\ln&#10;    p(x|\mu_{\rm ML}, \sigma^2) \right ] \\&#10;    &amp; = &amp; -\frac{1}{\sigma^2} (x - \mu_{\rm ML})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42"/>
  <p:tag name="PICTUREFILESIZE" val="7357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vectx = \{x_1, \ldots, x_N\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74"/>
  <p:tag name="PICTUREFILESIZE" val="226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\vectx|\mu) = \prod_{n=1}^N p(x_n|\mu)&#10;    = \frac{1}{(2\pi \sigma^2)^{N/2}} \exp \left\{&#10;    - \frac{1}{2\sigma^2} \sum_{n=1}^N (x_n - \mu)^2 \right\}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72"/>
  <p:tag name="PICTUREFILESIZE" val="1023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\mu) = {\cal N} \left(\mu|\mu_0, \sigma_0^2 \right)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92"/>
  <p:tag name="PICTUREFILESIZE" val="336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\mu|\vectx) \propto p(\vectx|\mu) p(\mu)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88"/>
  <p:tag name="PICTUREFILESIZE" val="3316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\mu|\vectx) = {\cal N} \left(\mu|\mu_N, \sigma^2_N \right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00"/>
  <p:tag name="PICTUREFILESIZE" val="3799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\mu_N &amp;=&amp;  \frac{\sigma^2}{N\sigma_0^2 + \sigma^2} \mu_0 +&#10;  \frac{N \sigma_0^2}{N\sigma_0^2 + \sigma^2} \mu_{\rm ML}, &#10;  \hspace*{1cm} \mu_{\rm ML} = \frac{1}{N} \sum_{n=1}^N x_n \\&#10;  \frac{1}{\sigma^2_N} &amp;=&amp; \frac{1}{\sigma^2_0} + \frac{N}{\sigma^2}.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78"/>
  <p:tag name="PICTUREFILESIZE" val="10949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tabular}{l|cc}&#10; &amp; $N=0$ &amp; $N \rightarrow \infty$ \\ \hline &#10;$\mu_{N}$ &amp; $\mu_{0}$ &amp; $\mu_{\rm ML}$ \\&#10;$\sigma^{2}_{N}$ &amp; $\sigma^{2}_{0}$ &amp; $0$&#10;\end{tabular} 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13"/>
  <p:tag name="PICTUREFILESIZE" val="5407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\mu|\vectx) = {\cal N} \left(\mu|\mu_N, \sigma^2_N \right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00"/>
  <p:tag name="PICTUREFILESIZE" val="3799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  p(\mu|\vectx) &amp; \propto &amp; p(\mu) p(\vectx|\mu)   \\&#10;&amp; = &amp; \left[ p(\mu) \prod_{n=1}^{N-1} p(x_n|\mu) \right] p(x_{N}|\mu)  \\&#10;&amp; \propto &amp; {\cal N} \left(\mu|\mu_{N-1}, \sigma^2_{N-1} \right) p(x_{N}|\mu) 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74"/>
  <p:tag name="PICTUREFILESIZE" val="1311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{\rm Bern}(x|\mu) &amp;=&amp; \mu^x (1 - \mu)^{1 - x} \\&#10;  \expect[x] &amp;=&amp; \mu \\&#10;  {\rm var}[x] &amp;=&amp; \mu (1 - \mu)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27"/>
  <p:tag name="PICTUREFILESIZE" val="6862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p(\vectx|\lambda) = \prod_{n=1}^N {\cal N}(x_n|\mu, \lambda^{-1})&#10;    \propto \lambda^{N/2} \exp \left\{ - \frac{\lambda}{2} \sum_{n=1}^N&#10;    (x_n - \mu)^2 \right\}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62"/>
  <p:tag name="PICTUREFILESIZE" val="10178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{\rm Gam}(\lambda|a,b) = \frac{1}{\Gamma(a)} b^a \lambda^{a-1} \exp ( - b&#10;    \lambda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59"/>
  <p:tag name="PICTUREFILESIZE" val="579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expect[\lambda] = \frac{a}{b} \hspace*{2cm}&#10;  {\rm var}[\lambda] = \frac{a}{b^2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45"/>
  <p:tag name="PICTUREFILESIZE" val="349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\lambda|\vectx) \propto \lambda^{a_0-1} \lambda^{N/2} \exp \left\{- b_0 \lambda&#10;    - \frac{\lambda}{2} \sum_{n=1}^N (x_n - \mu)^2 \right\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20"/>
  <p:tag name="PICTUREFILESIZE" val="8609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a_N &amp;=&amp; a_0 + \frac{N}{2}  \\&#10;  b_N &amp;=&amp; b_0 + \frac{1}{2} \sum_{n=1}^N (x_n - \mu)^2&#10;  = b_0 + \frac{N}{2} \sigma^2_{\rm ML} .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93"/>
  <p:tag name="PICTUREFILESIZE" val="8924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{\rm Gam}(\lambda|a_0,b_0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59"/>
  <p:tag name="PICTUREFILESIZE" val="2600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{\rm Gam}(\lambda|a_N,b_N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66"/>
  <p:tag name="PICTUREFILESIZE" val="273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  \lefteqn{ p(\vectx|\mu, \lambda) = \prod_{n=1}^N \left( \frac{\lambda}{2\pi}&#10;    \right)^{1/2} \exp \left\{ - \frac{\lambda}{2} (x_n - \mu)^2&#10;    \right\} } \\ &amp; \propto &amp;&#10;    \left[\lambda^{1/2} \exp \left( - \frac{\lambda \mu^2}{2}&#10;     \right) \right]^N \exp\left\{ \lambda \mu \sum_{n=1}^N&#10;    x_n - \frac{\lambda}{2} \sum_{n=1}^N x_n^2 \right\}.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54"/>
  <p:tag name="PICTUREFILESIZE" val="1873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  \lefteqn{ p(\mu, \lambda)  = {\cal N}(\mu|\mu_0, (\beta \lambda)^{-1}) {\rm&#10;    Gam}(\lambda|a,b) }\\&#10;     &amp; \propto &amp; \exp \left\{ - \frac{\beta \lambda}{2} (\mu -&#10;     \mu_{0})^2 \right\} \lambda^{a-1} \exp\left\{ -&#10;     b \lambda \right\}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92"/>
  <p:tag name="PICTUREFILESIZE" val="11433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{\cal W}(\boldLambda|\bfW, \nu) = B |\boldLambda|^{(\nu - D -&#10;    1)/2} \exp \left( - \frac{1}{2} \Tr (\bfW^{-1} \boldLambda )&#10;    \right)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30"/>
  <p:tag name="PICTUREFILESIZE" val="8026"/>
</p:tagLst>
</file>

<file path=ppt/theme/theme1.xml><?xml version="1.0" encoding="utf-8"?>
<a:theme xmlns:a="http://schemas.openxmlformats.org/drawingml/2006/main" name="prm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prml</Template>
  <TotalTime>8049</TotalTime>
  <Words>1829</Words>
  <Application>Microsoft Office PowerPoint</Application>
  <PresentationFormat>On-screen Show (4:3)</PresentationFormat>
  <Paragraphs>397</Paragraphs>
  <Slides>86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86</vt:i4>
      </vt:variant>
    </vt:vector>
  </HeadingPairs>
  <TitlesOfParts>
    <vt:vector size="98" baseType="lpstr">
      <vt:lpstr>Arial</vt:lpstr>
      <vt:lpstr>Calibri</vt:lpstr>
      <vt:lpstr>CMMI9</vt:lpstr>
      <vt:lpstr>CMSY9</vt:lpstr>
      <vt:lpstr>cmr12</vt:lpstr>
      <vt:lpstr>cmmi12</vt:lpstr>
      <vt:lpstr>cmbx12</vt:lpstr>
      <vt:lpstr>cmmib10</vt:lpstr>
      <vt:lpstr>CMMI10</vt:lpstr>
      <vt:lpstr>CMSY10</vt:lpstr>
      <vt:lpstr>CMBX10</vt:lpstr>
      <vt:lpstr>prml</vt:lpstr>
      <vt:lpstr>Slide 1</vt:lpstr>
      <vt:lpstr>Parametric Distributions</vt:lpstr>
      <vt:lpstr>Binary Variables (1)</vt:lpstr>
      <vt:lpstr>Binary Variables (2)</vt:lpstr>
      <vt:lpstr>Binomial Distribution</vt:lpstr>
      <vt:lpstr>Parameter Estimation (1)</vt:lpstr>
      <vt:lpstr>Parameter Estimation (2)</vt:lpstr>
      <vt:lpstr>Beta Distribution</vt:lpstr>
      <vt:lpstr>Bayesian Bernoulli</vt:lpstr>
      <vt:lpstr>Beta Distribution</vt:lpstr>
      <vt:lpstr>Prior ∙ Likelihood = Posterior</vt:lpstr>
      <vt:lpstr>Properties of the Posterior</vt:lpstr>
      <vt:lpstr>Prediction under the Posterior</vt:lpstr>
      <vt:lpstr>Multinomial Variables</vt:lpstr>
      <vt:lpstr>ML Parameter estimation</vt:lpstr>
      <vt:lpstr>The Multinomial Distribution</vt:lpstr>
      <vt:lpstr>The Dirichlet Distribution</vt:lpstr>
      <vt:lpstr>Bayesian Multinomial (1)</vt:lpstr>
      <vt:lpstr>Bayesian Multinomial (2)</vt:lpstr>
      <vt:lpstr>The Gaussian Distribution</vt:lpstr>
      <vt:lpstr>Central Limit Theorem </vt:lpstr>
      <vt:lpstr>Geometry of the Multivariate Gaussian</vt:lpstr>
      <vt:lpstr>Moments of the Multivariate Gaussian (1)</vt:lpstr>
      <vt:lpstr>Moments of the Multivariate Gaussian (2)</vt:lpstr>
      <vt:lpstr>Partitioned Gaussian Distributions</vt:lpstr>
      <vt:lpstr>Partitioned Conditionals and Marginals</vt:lpstr>
      <vt:lpstr>Partitioned Conditionals and Marginals</vt:lpstr>
      <vt:lpstr>Bayes’ Theorem for Gaussian Variables</vt:lpstr>
      <vt:lpstr>Maximum Likelihood for the Gaussian (1)</vt:lpstr>
      <vt:lpstr>Maximum Likelihood for the Gaussian (2)</vt:lpstr>
      <vt:lpstr>Maximum Likelihood for the Gaussian (3)</vt:lpstr>
      <vt:lpstr>Sequential Estimation</vt:lpstr>
      <vt:lpstr>The Robbins-Monro Algorithm (1)</vt:lpstr>
      <vt:lpstr>The Robbins-Monro Algorithm (2)</vt:lpstr>
      <vt:lpstr>The Robbins-Monro Algorithm (3)</vt:lpstr>
      <vt:lpstr>Robbins-Monro for Maximum Likelihood (1)</vt:lpstr>
      <vt:lpstr>Robbins-Monro for Maximum Likelihood (2)</vt:lpstr>
      <vt:lpstr>Bayesian Inference for the Gaussian (1)</vt:lpstr>
      <vt:lpstr>Bayesian Inference for the Gaussian (2)</vt:lpstr>
      <vt:lpstr>Bayesian Inference for the Gaussian (3)</vt:lpstr>
      <vt:lpstr>Bayesian Inference for the Gaussian (4)</vt:lpstr>
      <vt:lpstr>Bayesian Inference for the Gaussian (5)</vt:lpstr>
      <vt:lpstr>Bayesian Inference for the Gaussian (6)</vt:lpstr>
      <vt:lpstr>Bayesian Inference for the Gaussian (7)</vt:lpstr>
      <vt:lpstr>Bayesian Inference for the Gaussian (8)</vt:lpstr>
      <vt:lpstr>Bayesian Inference for the Gaussian (9)</vt:lpstr>
      <vt:lpstr>Bayesian Inference for the Gaussian (10)</vt:lpstr>
      <vt:lpstr>Bayesian Inference for the Gaussian (11)</vt:lpstr>
      <vt:lpstr>Bayesian Inference for the Gaussian (12)</vt:lpstr>
      <vt:lpstr>Student’s t-Distribution</vt:lpstr>
      <vt:lpstr>Student’s t-Distribution</vt:lpstr>
      <vt:lpstr>Student’s t-Distribution</vt:lpstr>
      <vt:lpstr>Student’s t-Distribution</vt:lpstr>
      <vt:lpstr>Periodic variables</vt:lpstr>
      <vt:lpstr>von Mises Distribution (1)</vt:lpstr>
      <vt:lpstr>von Mises Distribution (4)</vt:lpstr>
      <vt:lpstr>Maximum Likelihood for von Mises</vt:lpstr>
      <vt:lpstr>Mixtures of Gaussians (1)</vt:lpstr>
      <vt:lpstr>Mixtures of Gaussians (2)</vt:lpstr>
      <vt:lpstr>Mixtures of Gaussians (3)</vt:lpstr>
      <vt:lpstr>Mixtures of Gaussians (4)</vt:lpstr>
      <vt:lpstr>The Exponential Family (1)</vt:lpstr>
      <vt:lpstr>The Exponential Family (2.1)</vt:lpstr>
      <vt:lpstr>The Exponential Family (2.2)</vt:lpstr>
      <vt:lpstr>The Exponential Family (3.1)</vt:lpstr>
      <vt:lpstr>The Exponential Family (3.2)</vt:lpstr>
      <vt:lpstr>The Exponential Family (3.3)</vt:lpstr>
      <vt:lpstr>The Exponential Family (4)</vt:lpstr>
      <vt:lpstr>ML for the Exponential Family (1)</vt:lpstr>
      <vt:lpstr>ML for the Exponential Family (2)</vt:lpstr>
      <vt:lpstr>Conjugate priors</vt:lpstr>
      <vt:lpstr>Noninformative Priors (1)</vt:lpstr>
      <vt:lpstr>Noninformative Priors (2)</vt:lpstr>
      <vt:lpstr>Noninformative Priors (3)</vt:lpstr>
      <vt:lpstr>Noninformative Priors (4)</vt:lpstr>
      <vt:lpstr>Noninformative Priors (5)</vt:lpstr>
      <vt:lpstr>Nonparametric Methods (1)</vt:lpstr>
      <vt:lpstr>Nonparametric Methods (2)</vt:lpstr>
      <vt:lpstr>Nonparametric Methods (3)</vt:lpstr>
      <vt:lpstr>Nonparametric Methods (4)</vt:lpstr>
      <vt:lpstr>Nonparametric Methods (5)</vt:lpstr>
      <vt:lpstr>Nonparametric Methods (6)</vt:lpstr>
      <vt:lpstr>Nonparametric Methods (7)</vt:lpstr>
      <vt:lpstr>K-Nearest-Neighbours for Classification (1)</vt:lpstr>
      <vt:lpstr>K-Nearest-Neighbours for Classification (2)</vt:lpstr>
      <vt:lpstr>K-Nearest-Neighbours for Classification (3)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Markus Svensén</dc:creator>
  <cp:lastModifiedBy>Markus Svensén</cp:lastModifiedBy>
  <cp:revision>548</cp:revision>
  <dcterms:created xsi:type="dcterms:W3CDTF">2007-10-17T08:21:15Z</dcterms:created>
  <dcterms:modified xsi:type="dcterms:W3CDTF">2008-07-08T10:29:09Z</dcterms:modified>
</cp:coreProperties>
</file>